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0.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1.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12.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431" r:id="rId2"/>
    <p:sldId id="925" r:id="rId3"/>
    <p:sldId id="478" r:id="rId4"/>
    <p:sldId id="482" r:id="rId5"/>
    <p:sldId id="483" r:id="rId6"/>
    <p:sldId id="484" r:id="rId7"/>
    <p:sldId id="485" r:id="rId8"/>
    <p:sldId id="494" r:id="rId9"/>
    <p:sldId id="486" r:id="rId10"/>
    <p:sldId id="487" r:id="rId11"/>
    <p:sldId id="749" r:id="rId12"/>
    <p:sldId id="481" r:id="rId13"/>
    <p:sldId id="491" r:id="rId14"/>
    <p:sldId id="891" r:id="rId15"/>
    <p:sldId id="488" r:id="rId16"/>
    <p:sldId id="489" r:id="rId17"/>
    <p:sldId id="490" r:id="rId18"/>
    <p:sldId id="480" r:id="rId19"/>
    <p:sldId id="495" r:id="rId20"/>
    <p:sldId id="753" r:id="rId21"/>
    <p:sldId id="895" r:id="rId22"/>
    <p:sldId id="497" r:id="rId23"/>
    <p:sldId id="499" r:id="rId24"/>
    <p:sldId id="500" r:id="rId25"/>
    <p:sldId id="501" r:id="rId26"/>
    <p:sldId id="503" r:id="rId27"/>
    <p:sldId id="892" r:id="rId28"/>
    <p:sldId id="506" r:id="rId29"/>
    <p:sldId id="504" r:id="rId30"/>
    <p:sldId id="507" r:id="rId31"/>
    <p:sldId id="508" r:id="rId32"/>
    <p:sldId id="717" r:id="rId33"/>
    <p:sldId id="931" r:id="rId34"/>
    <p:sldId id="750" r:id="rId35"/>
    <p:sldId id="513" r:id="rId36"/>
    <p:sldId id="884" r:id="rId37"/>
    <p:sldId id="518" r:id="rId38"/>
    <p:sldId id="885" r:id="rId39"/>
    <p:sldId id="534" r:id="rId40"/>
    <p:sldId id="532" r:id="rId41"/>
    <p:sldId id="536" r:id="rId42"/>
    <p:sldId id="875" r:id="rId43"/>
    <p:sldId id="876" r:id="rId44"/>
    <p:sldId id="877" r:id="rId45"/>
    <p:sldId id="878" r:id="rId46"/>
    <p:sldId id="879" r:id="rId47"/>
    <p:sldId id="880" r:id="rId48"/>
    <p:sldId id="557" r:id="rId49"/>
    <p:sldId id="887" r:id="rId50"/>
    <p:sldId id="920" r:id="rId51"/>
    <p:sldId id="905" r:id="rId52"/>
    <p:sldId id="906" r:id="rId53"/>
    <p:sldId id="907" r:id="rId54"/>
    <p:sldId id="908" r:id="rId55"/>
    <p:sldId id="909" r:id="rId56"/>
    <p:sldId id="910" r:id="rId57"/>
    <p:sldId id="911" r:id="rId58"/>
    <p:sldId id="912" r:id="rId59"/>
    <p:sldId id="913" r:id="rId60"/>
    <p:sldId id="914" r:id="rId61"/>
    <p:sldId id="915" r:id="rId62"/>
    <p:sldId id="916" r:id="rId63"/>
    <p:sldId id="917" r:id="rId64"/>
    <p:sldId id="558" r:id="rId65"/>
    <p:sldId id="919" r:id="rId66"/>
    <p:sldId id="888" r:id="rId67"/>
    <p:sldId id="730" r:id="rId68"/>
    <p:sldId id="731" r:id="rId69"/>
    <p:sldId id="732" r:id="rId70"/>
    <p:sldId id="733" r:id="rId71"/>
    <p:sldId id="896" r:id="rId72"/>
    <p:sldId id="617" r:id="rId73"/>
    <p:sldId id="922" r:id="rId74"/>
    <p:sldId id="701" r:id="rId75"/>
    <p:sldId id="413" r:id="rId76"/>
    <p:sldId id="376" r:id="rId77"/>
    <p:sldId id="705" r:id="rId78"/>
    <p:sldId id="415" r:id="rId79"/>
    <p:sldId id="932" r:id="rId80"/>
    <p:sldId id="706" r:id="rId81"/>
    <p:sldId id="440" r:id="rId82"/>
    <p:sldId id="707" r:id="rId83"/>
    <p:sldId id="441" r:id="rId84"/>
    <p:sldId id="442" r:id="rId85"/>
    <p:sldId id="443" r:id="rId86"/>
    <p:sldId id="688" r:id="rId87"/>
    <p:sldId id="444" r:id="rId88"/>
    <p:sldId id="445" r:id="rId89"/>
    <p:sldId id="446" r:id="rId90"/>
    <p:sldId id="690" r:id="rId91"/>
    <p:sldId id="689" r:id="rId92"/>
    <p:sldId id="708" r:id="rId93"/>
    <p:sldId id="419" r:id="rId94"/>
    <p:sldId id="420" r:id="rId95"/>
    <p:sldId id="933" r:id="rId96"/>
    <p:sldId id="421" r:id="rId97"/>
    <p:sldId id="423" r:id="rId98"/>
    <p:sldId id="424" r:id="rId99"/>
    <p:sldId id="425" r:id="rId100"/>
    <p:sldId id="426" r:id="rId101"/>
    <p:sldId id="427" r:id="rId102"/>
    <p:sldId id="428" r:id="rId103"/>
    <p:sldId id="900" r:id="rId104"/>
    <p:sldId id="871" r:id="rId105"/>
    <p:sldId id="751" r:id="rId106"/>
    <p:sldId id="697" r:id="rId107"/>
    <p:sldId id="698" r:id="rId108"/>
    <p:sldId id="711" r:id="rId109"/>
    <p:sldId id="699" r:id="rId110"/>
    <p:sldId id="712" r:id="rId111"/>
    <p:sldId id="700" r:id="rId112"/>
    <p:sldId id="713" r:id="rId113"/>
    <p:sldId id="934" r:id="rId114"/>
    <p:sldId id="655" r:id="rId115"/>
    <p:sldId id="656" r:id="rId116"/>
    <p:sldId id="935" r:id="rId117"/>
    <p:sldId id="492" r:id="rId118"/>
    <p:sldId id="493" r:id="rId119"/>
    <p:sldId id="716" r:id="rId120"/>
    <p:sldId id="715" r:id="rId121"/>
    <p:sldId id="721" r:id="rId122"/>
    <p:sldId id="723" r:id="rId123"/>
    <p:sldId id="722" r:id="rId124"/>
    <p:sldId id="720" r:id="rId125"/>
    <p:sldId id="714" r:id="rId126"/>
    <p:sldId id="496" r:id="rId127"/>
    <p:sldId id="923" r:id="rId128"/>
    <p:sldId id="752" r:id="rId129"/>
    <p:sldId id="477" r:id="rId130"/>
    <p:sldId id="724" r:id="rId1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9" autoAdjust="0"/>
  </p:normalViewPr>
  <p:slideViewPr>
    <p:cSldViewPr>
      <p:cViewPr varScale="1">
        <p:scale>
          <a:sx n="96" d="100"/>
          <a:sy n="96" d="100"/>
        </p:scale>
        <p:origin x="1977" y="5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0856"/>
    </p:cViewPr>
  </p:sorterViewPr>
  <p:notesViewPr>
    <p:cSldViewPr>
      <p:cViewPr varScale="1">
        <p:scale>
          <a:sx n="98" d="100"/>
          <a:sy n="98" d="100"/>
        </p:scale>
        <p:origin x="351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8:56:27.220"/>
    </inkml:context>
    <inkml:brush xml:id="br0">
      <inkml:brushProperty name="width" value="0.05" units="cm"/>
      <inkml:brushProperty name="height" value="0.05" units="cm"/>
      <inkml:brushProperty name="color" value="#E71224"/>
    </inkml:brush>
  </inkml:definitions>
  <inkml:trace contextRef="#ctx0" brushRef="#br0">10 1 264,'0'0'3291,"-5"0"-4145,1 0-583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08:29:03.534"/>
    </inkml:context>
    <inkml:brush xml:id="br0">
      <inkml:brushProperty name="width" value="0.05" units="cm"/>
      <inkml:brushProperty name="height" value="0.05" units="cm"/>
      <inkml:brushProperty name="color" value="#E71224"/>
    </inkml:brush>
  </inkml:definitions>
  <inkml:trace contextRef="#ctx0" brushRef="#br0">197 0 96,'0'0'440,"-93"0"-440,72 0-72,2 0 144,3 0-40,5 0-32,-3 0 0,3 0-56,0 0-400</inkml:trace>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1-01T23:32:17.9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365 8 2,'-118'-4'3,"-4"1"-3,-3 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09:25:50.837"/>
    </inkml:context>
    <inkml:brush xml:id="br0">
      <inkml:brushProperty name="width" value="0.1" units="cm"/>
      <inkml:brushProperty name="height" value="0.1" units="cm"/>
      <inkml:brushProperty name="color" value="#66CC00"/>
    </inkml:brush>
  </inkml:definitions>
  <inkml:trace contextRef="#ctx0" brushRef="#br0">1 8 7802,'0'0'3824,"2"-8"-4592,7 8-1088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8:57:19.300"/>
    </inkml:context>
    <inkml:brush xml:id="br0">
      <inkml:brushProperty name="width" value="0.05" units="cm"/>
      <inkml:brushProperty name="height" value="0.05" units="cm"/>
      <inkml:brushProperty name="color" value="#E71224"/>
    </inkml:brush>
  </inkml:definitions>
  <inkml:trace contextRef="#ctx0" brushRef="#br0">0 0 1512,'0'0'5473,"5"4"-5921,0 1-960,-1-1-745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9:23:30.834"/>
    </inkml:context>
    <inkml:brush xml:id="br0">
      <inkml:brushProperty name="width" value="0.05" units="cm"/>
      <inkml:brushProperty name="height" value="0.05" units="cm"/>
      <inkml:brushProperty name="color" value="#66CC00"/>
    </inkml:brush>
  </inkml:definitions>
  <inkml:trace contextRef="#ctx0" brushRef="#br0">0 0 4240,'0'0'1017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9:23:38.392"/>
    </inkml:context>
    <inkml:brush xml:id="br0">
      <inkml:brushProperty name="width" value="0.05" units="cm"/>
      <inkml:brushProperty name="height" value="0.05" units="cm"/>
      <inkml:brushProperty name="color" value="#66CC00"/>
    </inkml:brush>
  </inkml:definitions>
  <inkml:trace contextRef="#ctx0" brushRef="#br0">19 0 4368,'0'0'1353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9:23:13.474"/>
    </inkml:context>
    <inkml:brush xml:id="br0">
      <inkml:brushProperty name="width" value="0.05" units="cm"/>
      <inkml:brushProperty name="height" value="0.05" units="cm"/>
      <inkml:brushProperty name="color" value="#66CC00"/>
    </inkml:brush>
  </inkml:definitions>
  <inkml:trace contextRef="#ctx0" brushRef="#br0">42 61 7177,'0'0'6105,"0"-13"-6873,-18-9-1336,-5-4-6322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10:37:07.748"/>
    </inkml:context>
    <inkml:brush xml:id="br0">
      <inkml:brushProperty name="width" value="0.05" units="cm"/>
      <inkml:brushProperty name="height" value="0.05" units="cm"/>
      <inkml:brushProperty name="color" value="#66CC00"/>
    </inkml:brush>
  </inkml:definitions>
  <inkml:trace contextRef="#ctx0" brushRef="#br0">1 10 6161,'0'0'3745,"0"-9"-4914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10:37:12.199"/>
    </inkml:context>
    <inkml:brush xml:id="br0">
      <inkml:brushProperty name="width" value="0.05" units="cm"/>
      <inkml:brushProperty name="height" value="0.05" units="cm"/>
      <inkml:brushProperty name="color" value="#66CC00"/>
    </inkml:brush>
  </inkml:definitions>
  <inkml:trace contextRef="#ctx0" brushRef="#br0">0 1 4176,'0'0'2249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10:37:25.054"/>
    </inkml:context>
    <inkml:brush xml:id="br0">
      <inkml:brushProperty name="width" value="0.05" units="cm"/>
      <inkml:brushProperty name="height" value="0.05" units="cm"/>
      <inkml:brushProperty name="color" value="#66CC00"/>
    </inkml:brush>
  </inkml:definitions>
  <inkml:trace contextRef="#ctx0" brushRef="#br0">0 5 3024,'0'0'1885,"9"-1"-924,-9-2-2759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10:37:26.642"/>
    </inkml:context>
    <inkml:brush xml:id="br0">
      <inkml:brushProperty name="width" value="0.05" units="cm"/>
      <inkml:brushProperty name="height" value="0.05" units="cm"/>
      <inkml:brushProperty name="color" value="#66CC00"/>
    </inkml:brush>
  </inkml:definitions>
  <inkml:trace contextRef="#ctx0" brushRef="#br0">107 83 2656,'-1'-2'10882,"-7"-4"-12309,-56-43-3510,31 23-573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3/20/2022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Medoids"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en.wikipedia.org/wiki/Norm_(mathematics)#Taxicab_norm_or_Manhattan_nor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554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kern="1200" dirty="0">
                <a:solidFill>
                  <a:schemeClr val="tx1"/>
                </a:solidFill>
                <a:effectLst/>
                <a:latin typeface="+mn-lt"/>
                <a:ea typeface="+mn-ea"/>
                <a:cs typeface="+mn-cs"/>
              </a:rPr>
              <a:t>The number of partitions of a network of size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is provided by the Bell number (9.6). The figure compares the Bell number to an exponential function, illustrating that the number of possible partitions grows faster than exponentially. Given that there are over 1040 partitions for a network of size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=50, brute-force approaches that aim to identify communities by inspecting all possible partitions are computationally infeasible.</a:t>
            </a:r>
            <a:endParaRPr lang="en-US" dirty="0"/>
          </a:p>
        </p:txBody>
      </p:sp>
    </p:spTree>
    <p:extLst>
      <p:ext uri="{BB962C8B-B14F-4D97-AF65-F5344CB8AC3E}">
        <p14:creationId xmlns:p14="http://schemas.microsoft.com/office/powerpoint/2010/main" val="179492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492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610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l-GR" dirty="0"/>
              <a:t>Φαίνεται ότι</a:t>
            </a:r>
            <a:r>
              <a:rPr lang="el-GR" baseline="0" dirty="0"/>
              <a:t> στο δεξιά όλοι </a:t>
            </a:r>
            <a:r>
              <a:rPr lang="en-US" baseline="0" dirty="0"/>
              <a:t>maximal – </a:t>
            </a:r>
            <a:r>
              <a:rPr lang="el-GR" baseline="0" dirty="0"/>
              <a:t>καλό παράδειγμα για τον αλγόριθμο που θέλει </a:t>
            </a:r>
            <a:r>
              <a:rPr lang="en-US" baseline="0" dirty="0"/>
              <a:t>enumeration</a:t>
            </a:r>
            <a:endParaRPr lang="en-US" dirty="0"/>
          </a:p>
          <a:p>
            <a:endParaRPr lang="en-US" dirty="0"/>
          </a:p>
        </p:txBody>
      </p:sp>
    </p:spTree>
    <p:extLst>
      <p:ext uri="{BB962C8B-B14F-4D97-AF65-F5344CB8AC3E}">
        <p14:creationId xmlns:p14="http://schemas.microsoft.com/office/powerpoint/2010/main" val="336482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a:solidFill>
                  <a:schemeClr val="tx1"/>
                </a:solidFill>
                <a:latin typeface="+mn-lt"/>
                <a:ea typeface="+mn-ea"/>
                <a:cs typeface="+mn-cs"/>
              </a:rPr>
              <a:t>The algorithm starts with an empty stack of cliques. This stack is Initialized with the node </a:t>
            </a:r>
            <a:r>
              <a:rPr lang="en-US" sz="1200" b="0" i="0" u="none" strike="noStrike" kern="1200" baseline="0" dirty="0" err="1">
                <a:solidFill>
                  <a:schemeClr val="tx1"/>
                </a:solidFill>
                <a:latin typeface="+mn-lt"/>
                <a:ea typeface="+mn-ea"/>
                <a:cs typeface="+mn-cs"/>
              </a:rPr>
              <a:t>vx</a:t>
            </a:r>
            <a:r>
              <a:rPr lang="en-US" sz="1200" b="0" i="0" u="none" strike="noStrike" kern="1200" baseline="0" dirty="0">
                <a:solidFill>
                  <a:schemeClr val="tx1"/>
                </a:solidFill>
                <a:latin typeface="+mn-lt"/>
                <a:ea typeface="+mn-ea"/>
                <a:cs typeface="+mn-cs"/>
              </a:rPr>
              <a:t> that is being analyzed (a clique of size 1). Then, from the stack, a clique is popped (C). The last node added to clique C is selected (</a:t>
            </a:r>
            <a:r>
              <a:rPr lang="en-US" sz="1200" b="0" i="0" u="none" strike="noStrike" kern="1200" baseline="0" dirty="0" err="1">
                <a:solidFill>
                  <a:schemeClr val="tx1"/>
                </a:solidFill>
                <a:latin typeface="+mn-lt"/>
                <a:ea typeface="+mn-ea"/>
                <a:cs typeface="+mn-cs"/>
              </a:rPr>
              <a:t>vlast</a:t>
            </a:r>
            <a:r>
              <a:rPr lang="en-US" sz="1200" b="0" i="0" u="none" strike="noStrike" kern="1200" baseline="0" dirty="0">
                <a:solidFill>
                  <a:schemeClr val="tx1"/>
                </a:solidFill>
                <a:latin typeface="+mn-lt"/>
                <a:ea typeface="+mn-ea"/>
                <a:cs typeface="+mn-cs"/>
              </a:rPr>
              <a:t>). All the neighbors of </a:t>
            </a:r>
            <a:r>
              <a:rPr lang="en-US" sz="1200" b="0" i="0" u="none" strike="noStrike" kern="1200" baseline="0" dirty="0" err="1">
                <a:solidFill>
                  <a:schemeClr val="tx1"/>
                </a:solidFill>
                <a:latin typeface="+mn-lt"/>
                <a:ea typeface="+mn-ea"/>
                <a:cs typeface="+mn-cs"/>
              </a:rPr>
              <a:t>vlast</a:t>
            </a:r>
            <a:r>
              <a:rPr lang="en-US" sz="1200" b="0" i="0" u="none" strike="noStrike" kern="1200" baseline="0" dirty="0">
                <a:solidFill>
                  <a:schemeClr val="tx1"/>
                </a:solidFill>
                <a:latin typeface="+mn-lt"/>
                <a:ea typeface="+mn-ea"/>
                <a:cs typeface="+mn-cs"/>
              </a:rPr>
              <a:t> are added to the popped clique C sequentially, and if the new set of nodes creates a larger clique (i.e., the newly added node is connected to all of the other members), then the new clique is pushed back into the stack. This procedure is followed until nodes can no longer be added.</a:t>
            </a:r>
          </a:p>
          <a:p>
            <a:r>
              <a:rPr lang="en-US" sz="1200" b="0" i="0" u="none" strike="noStrike" kern="1200" baseline="0" dirty="0">
                <a:solidFill>
                  <a:schemeClr val="tx1"/>
                </a:solidFill>
                <a:latin typeface="+mn-lt"/>
                <a:ea typeface="+mn-ea"/>
                <a:cs typeface="+mn-cs"/>
              </a:rPr>
              <a:t>Generate cliques in alphabetic order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Classic paper is </a:t>
            </a:r>
            <a:r>
              <a:rPr lang="en-US" sz="1200" b="1" i="0" kern="1200" dirty="0">
                <a:solidFill>
                  <a:schemeClr val="tx1"/>
                </a:solidFill>
                <a:effectLst/>
                <a:latin typeface="+mn-lt"/>
                <a:ea typeface="+mn-ea"/>
                <a:cs typeface="+mn-cs"/>
              </a:rPr>
              <a:t>Algorithm 457: finding all cliques of an undirected graph</a:t>
            </a:r>
          </a:p>
          <a:p>
            <a:r>
              <a:rPr lang="en-US" dirty="0"/>
              <a:t>https://dl.acm.org/citation.cfm?id=362367</a:t>
            </a:r>
          </a:p>
        </p:txBody>
      </p:sp>
    </p:spTree>
    <p:extLst>
      <p:ext uri="{BB962C8B-B14F-4D97-AF65-F5344CB8AC3E}">
        <p14:creationId xmlns:p14="http://schemas.microsoft.com/office/powerpoint/2010/main" val="7655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456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a:solidFill>
                  <a:schemeClr val="tx1"/>
                </a:solidFill>
                <a:latin typeface="+mn-lt"/>
                <a:ea typeface="+mn-ea"/>
                <a:cs typeface="+mn-cs"/>
              </a:rPr>
              <a:t>a clique of size k is a 1-plex</a:t>
            </a:r>
            <a:endParaRPr lang="en-US" dirty="0"/>
          </a:p>
        </p:txBody>
      </p:sp>
    </p:spTree>
    <p:extLst>
      <p:ext uri="{BB962C8B-B14F-4D97-AF65-F5344CB8AC3E}">
        <p14:creationId xmlns:p14="http://schemas.microsoft.com/office/powerpoint/2010/main" val="3524284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dirty="0"/>
              <a:t>Hierarchical</a:t>
            </a:r>
            <a:r>
              <a:rPr lang="en-US" baseline="0" dirty="0"/>
              <a:t> slides – take the example</a:t>
            </a:r>
            <a:endParaRPr lang="en-US" dirty="0"/>
          </a:p>
        </p:txBody>
      </p:sp>
    </p:spTree>
    <p:extLst>
      <p:ext uri="{BB962C8B-B14F-4D97-AF65-F5344CB8AC3E}">
        <p14:creationId xmlns:p14="http://schemas.microsoft.com/office/powerpoint/2010/main" val="352428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28</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3321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082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Graphs are not random</a:t>
            </a:r>
            <a:r>
              <a:rPr lang="en-US" baseline="0" dirty="0"/>
              <a:t> – identify their structure</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2</a:t>
            </a:fld>
            <a:endParaRPr lang="en-US"/>
          </a:p>
        </p:txBody>
      </p:sp>
    </p:spTree>
    <p:extLst>
      <p:ext uri="{BB962C8B-B14F-4D97-AF65-F5344CB8AC3E}">
        <p14:creationId xmlns:p14="http://schemas.microsoft.com/office/powerpoint/2010/main" val="1149001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877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87410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6828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lIns="91432" tIns="45716" rIns="91432" bIns="45716"/>
          <a:lstStyle/>
          <a:p>
            <a:fld id="{A76CC3C5-CBBF-408B-BDA1-19EDB5143399}" type="slidenum">
              <a:rPr lang="en-US"/>
              <a:pPr/>
              <a:t>33</a:t>
            </a:fld>
            <a:endParaRPr lang="en-US" dirty="0"/>
          </a:p>
        </p:txBody>
      </p:sp>
      <p:sp>
        <p:nvSpPr>
          <p:cNvPr id="10242" name="Rectangle 2"/>
          <p:cNvSpPr>
            <a:spLocks noGrp="1" noRot="1" noChangeAspect="1" noChangeArrowheads="1" noTextEdit="1"/>
          </p:cNvSpPr>
          <p:nvPr>
            <p:ph type="sldImg"/>
          </p:nvPr>
        </p:nvSpPr>
        <p:spPr>
          <a:xfrm>
            <a:off x="1144588" y="685800"/>
            <a:ext cx="4570412"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17267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In contrast to the </a:t>
            </a:r>
            <a:r>
              <a:rPr lang="en-US" sz="1200" b="0" i="1" kern="1200" dirty="0">
                <a:solidFill>
                  <a:schemeClr val="tx1"/>
                </a:solidFill>
                <a:effectLst/>
                <a:latin typeface="+mn-lt"/>
                <a:ea typeface="+mn-ea"/>
                <a:cs typeface="+mn-cs"/>
              </a:rPr>
              <a:t>k</a:t>
            </a:r>
            <a:r>
              <a:rPr lang="en-US" sz="1200" b="0" i="0" kern="1200" dirty="0">
                <a:solidFill>
                  <a:schemeClr val="tx1"/>
                </a:solidFill>
                <a:effectLst/>
                <a:latin typeface="+mn-lt"/>
                <a:ea typeface="+mn-ea"/>
                <a:cs typeface="+mn-cs"/>
              </a:rPr>
              <a:t>-means algorithm, </a:t>
            </a:r>
            <a:r>
              <a:rPr lang="en-US" sz="1200" b="0" i="1" kern="1200" dirty="0">
                <a:solidFill>
                  <a:schemeClr val="tx1"/>
                </a:solidFill>
                <a:effectLst/>
                <a:latin typeface="+mn-lt"/>
                <a:ea typeface="+mn-ea"/>
                <a:cs typeface="+mn-cs"/>
              </a:rPr>
              <a:t>k</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medoids</a:t>
            </a:r>
            <a:r>
              <a:rPr lang="en-US" sz="1200" b="0" i="0" kern="1200" dirty="0">
                <a:solidFill>
                  <a:schemeClr val="tx1"/>
                </a:solidFill>
                <a:effectLst/>
                <a:latin typeface="+mn-lt"/>
                <a:ea typeface="+mn-ea"/>
                <a:cs typeface="+mn-cs"/>
              </a:rPr>
              <a:t> chooses </a:t>
            </a:r>
            <a:r>
              <a:rPr lang="en-US" sz="1200" b="0" i="0" kern="1200" dirty="0" err="1">
                <a:solidFill>
                  <a:schemeClr val="tx1"/>
                </a:solidFill>
                <a:effectLst/>
                <a:latin typeface="+mn-lt"/>
                <a:ea typeface="+mn-ea"/>
                <a:cs typeface="+mn-cs"/>
              </a:rPr>
              <a:t>datapoints</a:t>
            </a:r>
            <a:r>
              <a:rPr lang="en-US" sz="1200" b="0" i="0" kern="1200" dirty="0">
                <a:solidFill>
                  <a:schemeClr val="tx1"/>
                </a:solidFill>
                <a:effectLst/>
                <a:latin typeface="+mn-lt"/>
                <a:ea typeface="+mn-ea"/>
                <a:cs typeface="+mn-cs"/>
              </a:rPr>
              <a:t> as centers (</a:t>
            </a:r>
            <a:r>
              <a:rPr lang="en-US" sz="1200" b="0" i="0" u="none" strike="noStrike" kern="1200" dirty="0" err="1">
                <a:solidFill>
                  <a:schemeClr val="tx1"/>
                </a:solidFill>
                <a:effectLst/>
                <a:latin typeface="+mn-lt"/>
                <a:ea typeface="+mn-ea"/>
                <a:cs typeface="+mn-cs"/>
                <a:hlinkClick r:id="rId3" tooltip="Medoids"/>
              </a:rPr>
              <a:t>medoids</a:t>
            </a:r>
            <a:r>
              <a:rPr lang="en-US" sz="1200" b="0" i="0" kern="1200" dirty="0">
                <a:solidFill>
                  <a:schemeClr val="tx1"/>
                </a:solidFill>
                <a:effectLst/>
                <a:latin typeface="+mn-lt"/>
                <a:ea typeface="+mn-ea"/>
                <a:cs typeface="+mn-cs"/>
              </a:rPr>
              <a:t> or exemplars) and works with a generalization of the </a:t>
            </a:r>
            <a:r>
              <a:rPr lang="en-US" sz="1200" b="0" i="0" u="none" strike="noStrike" kern="1200" dirty="0">
                <a:solidFill>
                  <a:schemeClr val="tx1"/>
                </a:solidFill>
                <a:effectLst/>
                <a:latin typeface="+mn-lt"/>
                <a:ea typeface="+mn-ea"/>
                <a:cs typeface="+mn-cs"/>
                <a:hlinkClick r:id="rId4" tooltip="Norm (mathematics)"/>
              </a:rPr>
              <a:t>Manhattan Norm</a:t>
            </a:r>
            <a:r>
              <a:rPr lang="en-US" sz="1200" b="0" i="0" kern="1200" dirty="0">
                <a:solidFill>
                  <a:schemeClr val="tx1"/>
                </a:solidFill>
                <a:effectLst/>
                <a:latin typeface="+mn-lt"/>
                <a:ea typeface="+mn-ea"/>
                <a:cs typeface="+mn-cs"/>
              </a:rPr>
              <a:t> to define distance between </a:t>
            </a:r>
            <a:r>
              <a:rPr lang="en-US" sz="1200" b="0" i="0" kern="1200" dirty="0" err="1">
                <a:solidFill>
                  <a:schemeClr val="tx1"/>
                </a:solidFill>
                <a:effectLst/>
                <a:latin typeface="+mn-lt"/>
                <a:ea typeface="+mn-ea"/>
                <a:cs typeface="+mn-cs"/>
              </a:rPr>
              <a:t>datapoints</a:t>
            </a:r>
            <a:r>
              <a:rPr lang="en-US" sz="1200" b="0" i="0" kern="1200" dirty="0">
                <a:solidFill>
                  <a:schemeClr val="tx1"/>
                </a:solidFill>
                <a:effectLst/>
                <a:latin typeface="+mn-lt"/>
                <a:ea typeface="+mn-ea"/>
                <a:cs typeface="+mn-cs"/>
              </a:rPr>
              <a:t> instead of l2</a:t>
            </a:r>
          </a:p>
          <a:p>
            <a:r>
              <a:rPr lang="en-US" sz="1200" b="0" i="0" kern="1200" dirty="0" err="1">
                <a:solidFill>
                  <a:schemeClr val="tx1"/>
                </a:solidFill>
                <a:effectLst/>
                <a:latin typeface="+mn-lt"/>
                <a:ea typeface="+mn-ea"/>
                <a:cs typeface="+mn-cs"/>
              </a:rPr>
              <a:t>Medoid</a:t>
            </a:r>
            <a:r>
              <a:rPr lang="en-US" sz="1200" b="0" i="0" kern="1200" dirty="0">
                <a:solidFill>
                  <a:schemeClr val="tx1"/>
                </a:solidFill>
                <a:effectLst/>
                <a:latin typeface="+mn-lt"/>
                <a:ea typeface="+mn-ea"/>
                <a:cs typeface="+mn-cs"/>
              </a:rPr>
              <a:t> point with the minimal</a:t>
            </a:r>
            <a:r>
              <a:rPr lang="en-US" sz="1200" b="0" i="0" kern="1200" baseline="0" dirty="0">
                <a:solidFill>
                  <a:schemeClr val="tx1"/>
                </a:solidFill>
                <a:effectLst/>
                <a:latin typeface="+mn-lt"/>
                <a:ea typeface="+mn-ea"/>
                <a:cs typeface="+mn-cs"/>
              </a:rPr>
              <a:t> average dissimilarity</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41</a:t>
            </a:fld>
            <a:endParaRPr lang="en-US"/>
          </a:p>
        </p:txBody>
      </p:sp>
    </p:spTree>
    <p:extLst>
      <p:ext uri="{BB962C8B-B14F-4D97-AF65-F5344CB8AC3E}">
        <p14:creationId xmlns:p14="http://schemas.microsoft.com/office/powerpoint/2010/main" val="25789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4808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l-GR" dirty="0"/>
              <a:t>Η διαίρεση για να αντιμετωπίσει</a:t>
            </a:r>
            <a:r>
              <a:rPr lang="el-GR" baseline="0" dirty="0"/>
              <a:t> πχ πολύ δημοφιλείς</a:t>
            </a:r>
          </a:p>
          <a:p>
            <a:r>
              <a:rPr lang="el-GR" baseline="0" dirty="0"/>
              <a:t>Διαφορετικό 3 κοινούς με κάποιον που έχει 1000 και με κάποιον που έχει μόνο 5</a:t>
            </a:r>
          </a:p>
        </p:txBody>
      </p:sp>
    </p:spTree>
    <p:extLst>
      <p:ext uri="{BB962C8B-B14F-4D97-AF65-F5344CB8AC3E}">
        <p14:creationId xmlns:p14="http://schemas.microsoft.com/office/powerpoint/2010/main" val="1703878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5854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183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a:solidFill>
                  <a:schemeClr val="tx1"/>
                </a:solidFill>
                <a:latin typeface="+mn-lt"/>
                <a:ea typeface="+mn-ea"/>
                <a:cs typeface="+mn-cs"/>
              </a:rPr>
              <a:t>Examples of explicit communities in well-known social media </a:t>
            </a:r>
            <a:r>
              <a:rPr lang="en-GB" sz="1200" b="0" i="0" u="none" strike="noStrike" kern="1200" baseline="0" dirty="0">
                <a:solidFill>
                  <a:schemeClr val="tx1"/>
                </a:solidFill>
                <a:latin typeface="+mn-lt"/>
                <a:ea typeface="+mn-ea"/>
                <a:cs typeface="+mn-cs"/>
              </a:rPr>
              <a:t>sites include the following:</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Facebook. </a:t>
            </a:r>
            <a:r>
              <a:rPr lang="en-US" sz="1200" b="0" i="0" u="none" strike="noStrike" kern="1200" baseline="0" dirty="0">
                <a:solidFill>
                  <a:schemeClr val="tx1"/>
                </a:solidFill>
                <a:latin typeface="+mn-lt"/>
                <a:ea typeface="+mn-ea"/>
                <a:cs typeface="+mn-cs"/>
              </a:rPr>
              <a:t>In Facebook, there exist a variety of explicit communities, such as groups and communities. In these communities, users can post</a:t>
            </a:r>
          </a:p>
          <a:p>
            <a:r>
              <a:rPr lang="en-US" sz="1200" b="0" i="0" u="none" strike="noStrike" kern="1200" baseline="0" dirty="0">
                <a:solidFill>
                  <a:schemeClr val="tx1"/>
                </a:solidFill>
                <a:latin typeface="+mn-lt"/>
                <a:ea typeface="+mn-ea"/>
                <a:cs typeface="+mn-cs"/>
              </a:rPr>
              <a:t>messages and images, comment on other messages, like posts, and</a:t>
            </a:r>
          </a:p>
          <a:p>
            <a:r>
              <a:rPr lang="en-GB" sz="1200" b="0" i="0" u="none" strike="noStrike" kern="1200" baseline="0" dirty="0">
                <a:solidFill>
                  <a:schemeClr val="tx1"/>
                </a:solidFill>
                <a:latin typeface="+mn-lt"/>
                <a:ea typeface="+mn-ea"/>
                <a:cs typeface="+mn-cs"/>
              </a:rPr>
              <a:t>view activities of others.</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Yahoo! Groups</a:t>
            </a:r>
            <a:r>
              <a:rPr lang="en-US" sz="1200" b="0" i="0" u="none" strike="noStrike" kern="1200" baseline="0" dirty="0">
                <a:solidFill>
                  <a:schemeClr val="tx1"/>
                </a:solidFill>
                <a:latin typeface="+mn-lt"/>
                <a:ea typeface="+mn-ea"/>
                <a:cs typeface="+mn-cs"/>
              </a:rPr>
              <a:t>. In Yahoo! groups, individuals join a group mailing</a:t>
            </a:r>
          </a:p>
          <a:p>
            <a:r>
              <a:rPr lang="en-US" sz="1200" b="0" i="0" u="none" strike="noStrike" kern="1200" baseline="0" dirty="0">
                <a:solidFill>
                  <a:schemeClr val="tx1"/>
                </a:solidFill>
                <a:latin typeface="+mn-lt"/>
                <a:ea typeface="+mn-ea"/>
                <a:cs typeface="+mn-cs"/>
              </a:rPr>
              <a:t>list where they can receive emails from all or a selection of group</a:t>
            </a:r>
          </a:p>
          <a:p>
            <a:r>
              <a:rPr lang="en-GB" sz="1200" b="0" i="0" u="none" strike="noStrike" kern="1200" baseline="0" dirty="0">
                <a:solidFill>
                  <a:schemeClr val="tx1"/>
                </a:solidFill>
                <a:latin typeface="+mn-lt"/>
                <a:ea typeface="+mn-ea"/>
                <a:cs typeface="+mn-cs"/>
              </a:rPr>
              <a:t>members (administrators) directly.</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LinkedIn. </a:t>
            </a:r>
            <a:r>
              <a:rPr lang="en-US" sz="1200" b="0" i="0" u="none" strike="noStrike" kern="1200" baseline="0" dirty="0">
                <a:solidFill>
                  <a:schemeClr val="tx1"/>
                </a:solidFill>
                <a:latin typeface="+mn-lt"/>
                <a:ea typeface="+mn-ea"/>
                <a:cs typeface="+mn-cs"/>
              </a:rPr>
              <a:t>LinkedIn provides its users with a feature called Groups</a:t>
            </a:r>
          </a:p>
          <a:p>
            <a:r>
              <a:rPr lang="en-US" sz="1200" b="0" i="0" u="none" strike="noStrike" kern="1200" baseline="0" dirty="0">
                <a:solidFill>
                  <a:schemeClr val="tx1"/>
                </a:solidFill>
                <a:latin typeface="+mn-lt"/>
                <a:ea typeface="+mn-ea"/>
                <a:cs typeface="+mn-cs"/>
              </a:rPr>
              <a:t>and Associations. Users can join professional groups where they can</a:t>
            </a:r>
          </a:p>
          <a:p>
            <a:r>
              <a:rPr lang="en-US" sz="1200" b="0" i="0" u="none" strike="noStrike" kern="1200" baseline="0" dirty="0">
                <a:solidFill>
                  <a:schemeClr val="tx1"/>
                </a:solidFill>
                <a:latin typeface="+mn-lt"/>
                <a:ea typeface="+mn-ea"/>
                <a:cs typeface="+mn-cs"/>
              </a:rPr>
              <a:t>post and share information related to the group.</a:t>
            </a:r>
            <a:endParaRPr lang="en-US" dirty="0"/>
          </a:p>
        </p:txBody>
      </p:sp>
    </p:spTree>
    <p:extLst>
      <p:ext uri="{BB962C8B-B14F-4D97-AF65-F5344CB8AC3E}">
        <p14:creationId xmlns:p14="http://schemas.microsoft.com/office/powerpoint/2010/main" val="2630567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7765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47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0828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0A34B8B-8757-46A7-9F1D-08CB55C0337A}" type="slidenum">
              <a:t>65</a:t>
            </a:fld>
            <a:endParaRPr lang="en-US" sz="1400" b="0" i="0" u="none" strike="noStrike" kern="1200" cap="none" spc="0" baseline="0">
              <a:solidFill>
                <a:srgbClr val="000000"/>
              </a:solidFill>
              <a:uFillTx/>
              <a:latin typeface="Liberation Serif" pitchFamily="18"/>
              <a:ea typeface="DejaVu Sans" pitchFamily="2"/>
              <a:cs typeface="DejaVu Sans" pitchFamily="2"/>
            </a:endParaRPr>
          </a:p>
        </p:txBody>
      </p:sp>
      <p:sp>
        <p:nvSpPr>
          <p:cNvPr id="3" name="Slide Image Placeholder 1"/>
          <p:cNvSpPr>
            <a:spLocks noGrp="1" noRot="1" noChangeAspect="1"/>
          </p:cNvSpPr>
          <p:nvPr>
            <p:ph type="sldImg"/>
          </p:nvPr>
        </p:nvSpPr>
        <p:spPr>
          <a:xfrm>
            <a:off x="1108075" y="812800"/>
            <a:ext cx="5343525"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l-GR"/>
          </a:p>
        </p:txBody>
      </p:sp>
    </p:spTree>
    <p:extLst>
      <p:ext uri="{BB962C8B-B14F-4D97-AF65-F5344CB8AC3E}">
        <p14:creationId xmlns:p14="http://schemas.microsoft.com/office/powerpoint/2010/main" val="2668828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71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75</a:t>
            </a:fld>
            <a:endParaRPr lang="en-US"/>
          </a:p>
        </p:txBody>
      </p:sp>
    </p:spTree>
    <p:extLst>
      <p:ext uri="{BB962C8B-B14F-4D97-AF65-F5344CB8AC3E}">
        <p14:creationId xmlns:p14="http://schemas.microsoft.com/office/powerpoint/2010/main" val="4175840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76</a:t>
            </a:fld>
            <a:endParaRPr lang="en-US"/>
          </a:p>
        </p:txBody>
      </p:sp>
    </p:spTree>
    <p:extLst>
      <p:ext uri="{BB962C8B-B14F-4D97-AF65-F5344CB8AC3E}">
        <p14:creationId xmlns:p14="http://schemas.microsoft.com/office/powerpoint/2010/main" val="4265029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7.5 </a:t>
            </a:r>
            <a:r>
              <a:rPr lang="el-GR" dirty="0"/>
              <a:t>είναι</a:t>
            </a:r>
            <a:r>
              <a:rPr lang="el-GR" baseline="0" dirty="0"/>
              <a:t> </a:t>
            </a:r>
          </a:p>
          <a:p>
            <a:r>
              <a:rPr lang="el-GR" baseline="0" dirty="0"/>
              <a:t>Για το δεξί άκρο</a:t>
            </a:r>
          </a:p>
          <a:p>
            <a:r>
              <a:rPr lang="el-GR" baseline="0" dirty="0"/>
              <a:t>όλοι οι </a:t>
            </a:r>
            <a:r>
              <a:rPr lang="el-GR" baseline="0" dirty="0" err="1"/>
              <a:t>αριστεροι</a:t>
            </a:r>
            <a:r>
              <a:rPr lang="el-GR" baseline="0" dirty="0"/>
              <a:t> + το αριστερό άκρο = 5</a:t>
            </a:r>
          </a:p>
          <a:p>
            <a:r>
              <a:rPr lang="el-GR" baseline="0" dirty="0"/>
              <a:t>+ ο πάνω δεξιά με αυτούς του 5 δια 2</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78</a:t>
            </a:fld>
            <a:endParaRPr lang="en-US"/>
          </a:p>
        </p:txBody>
      </p:sp>
    </p:spTree>
    <p:extLst>
      <p:ext uri="{BB962C8B-B14F-4D97-AF65-F5344CB8AC3E}">
        <p14:creationId xmlns:p14="http://schemas.microsoft.com/office/powerpoint/2010/main" val="3786971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7.5 </a:t>
            </a:r>
            <a:r>
              <a:rPr lang="el-GR" dirty="0"/>
              <a:t>είναι</a:t>
            </a:r>
            <a:r>
              <a:rPr lang="el-GR" baseline="0" dirty="0"/>
              <a:t> </a:t>
            </a:r>
          </a:p>
          <a:p>
            <a:r>
              <a:rPr lang="el-GR" baseline="0" dirty="0"/>
              <a:t>Για το δεξί άκρο</a:t>
            </a:r>
          </a:p>
          <a:p>
            <a:r>
              <a:rPr lang="el-GR" baseline="0" dirty="0"/>
              <a:t>όλοι οι </a:t>
            </a:r>
            <a:r>
              <a:rPr lang="el-GR" baseline="0" dirty="0" err="1"/>
              <a:t>αριστεροι</a:t>
            </a:r>
            <a:r>
              <a:rPr lang="el-GR" baseline="0" dirty="0"/>
              <a:t> + το αριστερό άκρο = 5</a:t>
            </a:r>
          </a:p>
          <a:p>
            <a:r>
              <a:rPr lang="el-GR" baseline="0" dirty="0"/>
              <a:t>+ ο πάνω δεξιά με αυτούς του 5 δια 2</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79</a:t>
            </a:fld>
            <a:endParaRPr lang="en-US"/>
          </a:p>
        </p:txBody>
      </p:sp>
    </p:spTree>
    <p:extLst>
      <p:ext uri="{BB962C8B-B14F-4D97-AF65-F5344CB8AC3E}">
        <p14:creationId xmlns:p14="http://schemas.microsoft.com/office/powerpoint/2010/main" val="104005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80</a:t>
            </a:fld>
            <a:endParaRPr lang="en-US"/>
          </a:p>
        </p:txBody>
      </p:sp>
    </p:spTree>
    <p:extLst>
      <p:ext uri="{BB962C8B-B14F-4D97-AF65-F5344CB8AC3E}">
        <p14:creationId xmlns:p14="http://schemas.microsoft.com/office/powerpoint/2010/main" val="2017816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93</a:t>
            </a:fld>
            <a:endParaRPr lang="en-US"/>
          </a:p>
        </p:txBody>
      </p:sp>
    </p:spTree>
    <p:extLst>
      <p:ext uri="{BB962C8B-B14F-4D97-AF65-F5344CB8AC3E}">
        <p14:creationId xmlns:p14="http://schemas.microsoft.com/office/powerpoint/2010/main" val="276515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Proteins that are involved in the same disease tend to interact with each other </a:t>
            </a:r>
          </a:p>
          <a:p>
            <a:r>
              <a:rPr lang="en-US" sz="1200" b="0" i="0" kern="1200" dirty="0">
                <a:solidFill>
                  <a:schemeClr val="tx1"/>
                </a:solidFill>
                <a:effectLst/>
                <a:latin typeface="+mn-lt"/>
                <a:ea typeface="+mn-ea"/>
                <a:cs typeface="+mn-cs"/>
              </a:rPr>
              <a:t>inspired the disease module hypothesis [14], stating that each disease can be linked to a well-defined neighborhood of the cellular network.</a:t>
            </a:r>
          </a:p>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6</a:t>
            </a:fld>
            <a:endParaRPr lang="en-US"/>
          </a:p>
        </p:txBody>
      </p:sp>
    </p:spTree>
    <p:extLst>
      <p:ext uri="{BB962C8B-B14F-4D97-AF65-F5344CB8AC3E}">
        <p14:creationId xmlns:p14="http://schemas.microsoft.com/office/powerpoint/2010/main" val="3994332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94</a:t>
            </a:fld>
            <a:endParaRPr lang="en-US"/>
          </a:p>
        </p:txBody>
      </p:sp>
    </p:spTree>
    <p:extLst>
      <p:ext uri="{BB962C8B-B14F-4D97-AF65-F5344CB8AC3E}">
        <p14:creationId xmlns:p14="http://schemas.microsoft.com/office/powerpoint/2010/main" val="1732043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95</a:t>
            </a:fld>
            <a:endParaRPr lang="en-US"/>
          </a:p>
        </p:txBody>
      </p:sp>
    </p:spTree>
    <p:extLst>
      <p:ext uri="{BB962C8B-B14F-4D97-AF65-F5344CB8AC3E}">
        <p14:creationId xmlns:p14="http://schemas.microsoft.com/office/powerpoint/2010/main" val="2860062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96</a:t>
            </a:fld>
            <a:endParaRPr lang="en-US"/>
          </a:p>
        </p:txBody>
      </p:sp>
    </p:spTree>
    <p:extLst>
      <p:ext uri="{BB962C8B-B14F-4D97-AF65-F5344CB8AC3E}">
        <p14:creationId xmlns:p14="http://schemas.microsoft.com/office/powerpoint/2010/main" val="3361391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97</a:t>
            </a:fld>
            <a:endParaRPr lang="en-US"/>
          </a:p>
        </p:txBody>
      </p:sp>
    </p:spTree>
    <p:extLst>
      <p:ext uri="{BB962C8B-B14F-4D97-AF65-F5344CB8AC3E}">
        <p14:creationId xmlns:p14="http://schemas.microsoft.com/office/powerpoint/2010/main" val="1642270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98</a:t>
            </a:fld>
            <a:endParaRPr lang="en-US"/>
          </a:p>
        </p:txBody>
      </p:sp>
    </p:spTree>
    <p:extLst>
      <p:ext uri="{BB962C8B-B14F-4D97-AF65-F5344CB8AC3E}">
        <p14:creationId xmlns:p14="http://schemas.microsoft.com/office/powerpoint/2010/main" val="325862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99</a:t>
            </a:fld>
            <a:endParaRPr lang="en-US"/>
          </a:p>
        </p:txBody>
      </p:sp>
    </p:spTree>
    <p:extLst>
      <p:ext uri="{BB962C8B-B14F-4D97-AF65-F5344CB8AC3E}">
        <p14:creationId xmlns:p14="http://schemas.microsoft.com/office/powerpoint/2010/main" val="548104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100</a:t>
            </a:fld>
            <a:endParaRPr lang="en-US"/>
          </a:p>
        </p:txBody>
      </p:sp>
    </p:spTree>
    <p:extLst>
      <p:ext uri="{BB962C8B-B14F-4D97-AF65-F5344CB8AC3E}">
        <p14:creationId xmlns:p14="http://schemas.microsoft.com/office/powerpoint/2010/main" val="2399575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101</a:t>
            </a:fld>
            <a:endParaRPr lang="en-US"/>
          </a:p>
        </p:txBody>
      </p:sp>
    </p:spTree>
    <p:extLst>
      <p:ext uri="{BB962C8B-B14F-4D97-AF65-F5344CB8AC3E}">
        <p14:creationId xmlns:p14="http://schemas.microsoft.com/office/powerpoint/2010/main" val="1064754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102</a:t>
            </a:fld>
            <a:endParaRPr lang="en-US"/>
          </a:p>
        </p:txBody>
      </p:sp>
    </p:spTree>
    <p:extLst>
      <p:ext uri="{BB962C8B-B14F-4D97-AF65-F5344CB8AC3E}">
        <p14:creationId xmlns:p14="http://schemas.microsoft.com/office/powerpoint/2010/main" val="272896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105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dj</a:t>
            </a:r>
            <a:r>
              <a:rPr lang="en-US" baseline="0" dirty="0"/>
              <a:t> / sum of all di</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107</a:t>
            </a:fld>
            <a:endParaRPr lang="en-US"/>
          </a:p>
        </p:txBody>
      </p:sp>
    </p:spTree>
    <p:extLst>
      <p:ext uri="{BB962C8B-B14F-4D97-AF65-F5344CB8AC3E}">
        <p14:creationId xmlns:p14="http://schemas.microsoft.com/office/powerpoint/2010/main" val="4275249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HW:</a:t>
            </a:r>
            <a:r>
              <a:rPr lang="en-US" baseline="0" dirty="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111</a:t>
            </a:fld>
            <a:endParaRPr lang="en-US"/>
          </a:p>
        </p:txBody>
      </p:sp>
    </p:spTree>
    <p:extLst>
      <p:ext uri="{BB962C8B-B14F-4D97-AF65-F5344CB8AC3E}">
        <p14:creationId xmlns:p14="http://schemas.microsoft.com/office/powerpoint/2010/main" val="38163606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HW:</a:t>
            </a:r>
            <a:r>
              <a:rPr lang="en-US" baseline="0" dirty="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112</a:t>
            </a:fld>
            <a:endParaRPr lang="en-US"/>
          </a:p>
        </p:txBody>
      </p:sp>
    </p:spTree>
    <p:extLst>
      <p:ext uri="{BB962C8B-B14F-4D97-AF65-F5344CB8AC3E}">
        <p14:creationId xmlns:p14="http://schemas.microsoft.com/office/powerpoint/2010/main" val="3640904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113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529818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116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20344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117</a:t>
            </a:fld>
            <a:endParaRPr lang="en-US"/>
          </a:p>
        </p:txBody>
      </p:sp>
    </p:spTree>
    <p:extLst>
      <p:ext uri="{BB962C8B-B14F-4D97-AF65-F5344CB8AC3E}">
        <p14:creationId xmlns:p14="http://schemas.microsoft.com/office/powerpoint/2010/main" val="31607934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118</a:t>
            </a:fld>
            <a:endParaRPr lang="en-US"/>
          </a:p>
        </p:txBody>
      </p:sp>
    </p:spTree>
    <p:extLst>
      <p:ext uri="{BB962C8B-B14F-4D97-AF65-F5344CB8AC3E}">
        <p14:creationId xmlns:p14="http://schemas.microsoft.com/office/powerpoint/2010/main" val="4042994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119</a:t>
            </a:fld>
            <a:endParaRPr lang="en-US"/>
          </a:p>
        </p:txBody>
      </p:sp>
    </p:spTree>
    <p:extLst>
      <p:ext uri="{BB962C8B-B14F-4D97-AF65-F5344CB8AC3E}">
        <p14:creationId xmlns:p14="http://schemas.microsoft.com/office/powerpoint/2010/main" val="3565826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t>
            </a:r>
          </a:p>
        </p:txBody>
      </p:sp>
      <p:sp>
        <p:nvSpPr>
          <p:cNvPr id="4" name="Slide Number Placeholder 3"/>
          <p:cNvSpPr>
            <a:spLocks noGrp="1"/>
          </p:cNvSpPr>
          <p:nvPr>
            <p:ph type="sldNum" sz="quarter" idx="10"/>
          </p:nvPr>
        </p:nvSpPr>
        <p:spPr/>
        <p:txBody>
          <a:bodyPr/>
          <a:lstStyle/>
          <a:p>
            <a:fld id="{26304180-1105-47D3-A5E8-12D0BE6D8163}" type="slidenum">
              <a:rPr lang="en-US" smtClean="0"/>
              <a:pPr/>
              <a:t>120</a:t>
            </a:fld>
            <a:endParaRPr lang="en-US"/>
          </a:p>
        </p:txBody>
      </p:sp>
    </p:spTree>
    <p:extLst>
      <p:ext uri="{BB962C8B-B14F-4D97-AF65-F5344CB8AC3E}">
        <p14:creationId xmlns:p14="http://schemas.microsoft.com/office/powerpoint/2010/main" val="1792192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121</a:t>
            </a:fld>
            <a:endParaRPr lang="en-US"/>
          </a:p>
        </p:txBody>
      </p:sp>
    </p:spTree>
    <p:extLst>
      <p:ext uri="{BB962C8B-B14F-4D97-AF65-F5344CB8AC3E}">
        <p14:creationId xmlns:p14="http://schemas.microsoft.com/office/powerpoint/2010/main" val="19894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39339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122</a:t>
            </a:fld>
            <a:endParaRPr lang="en-US"/>
          </a:p>
        </p:txBody>
      </p:sp>
    </p:spTree>
    <p:extLst>
      <p:ext uri="{BB962C8B-B14F-4D97-AF65-F5344CB8AC3E}">
        <p14:creationId xmlns:p14="http://schemas.microsoft.com/office/powerpoint/2010/main" val="42445823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123</a:t>
            </a:fld>
            <a:endParaRPr lang="en-US"/>
          </a:p>
        </p:txBody>
      </p:sp>
    </p:spTree>
    <p:extLst>
      <p:ext uri="{BB962C8B-B14F-4D97-AF65-F5344CB8AC3E}">
        <p14:creationId xmlns:p14="http://schemas.microsoft.com/office/powerpoint/2010/main" val="2720601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124</a:t>
            </a:fld>
            <a:endParaRPr lang="en-US"/>
          </a:p>
        </p:txBody>
      </p:sp>
    </p:spTree>
    <p:extLst>
      <p:ext uri="{BB962C8B-B14F-4D97-AF65-F5344CB8AC3E}">
        <p14:creationId xmlns:p14="http://schemas.microsoft.com/office/powerpoint/2010/main" val="14866806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126</a:t>
            </a:fld>
            <a:endParaRPr lang="en-US"/>
          </a:p>
        </p:txBody>
      </p:sp>
    </p:spTree>
    <p:extLst>
      <p:ext uri="{BB962C8B-B14F-4D97-AF65-F5344CB8AC3E}">
        <p14:creationId xmlns:p14="http://schemas.microsoft.com/office/powerpoint/2010/main" val="9370618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127</a:t>
            </a:fld>
            <a:endParaRPr lang="en-US"/>
          </a:p>
        </p:txBody>
      </p:sp>
    </p:spTree>
    <p:extLst>
      <p:ext uri="{BB962C8B-B14F-4D97-AF65-F5344CB8AC3E}">
        <p14:creationId xmlns:p14="http://schemas.microsoft.com/office/powerpoint/2010/main" val="1813002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128</a:t>
            </a:fld>
            <a:endParaRPr lang="en-US"/>
          </a:p>
        </p:txBody>
      </p:sp>
    </p:spTree>
    <p:extLst>
      <p:ext uri="{BB962C8B-B14F-4D97-AF65-F5344CB8AC3E}">
        <p14:creationId xmlns:p14="http://schemas.microsoft.com/office/powerpoint/2010/main" val="9370618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129</a:t>
            </a:fld>
            <a:endParaRPr lang="en-US"/>
          </a:p>
        </p:txBody>
      </p:sp>
    </p:spTree>
    <p:extLst>
      <p:ext uri="{BB962C8B-B14F-4D97-AF65-F5344CB8AC3E}">
        <p14:creationId xmlns:p14="http://schemas.microsoft.com/office/powerpoint/2010/main" val="42495323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130</a:t>
            </a:fld>
            <a:endParaRPr lang="en-US"/>
          </a:p>
        </p:txBody>
      </p:sp>
    </p:spTree>
    <p:extLst>
      <p:ext uri="{BB962C8B-B14F-4D97-AF65-F5344CB8AC3E}">
        <p14:creationId xmlns:p14="http://schemas.microsoft.com/office/powerpoint/2010/main" val="237658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Communities extracted from the call pattern of the consumers of the largest Belgian mobile phone company. The network has about two million mobile phone users. The nodes correspond to communities, the size of each node being proportional to the number of individuals in the corresponding community. The color of each community on a red–green scale represents the language spoken in the particular community, red for French and green for Dutch. Only communities of more than 100 individuals are shown. The community that connects the two main clusters consists of several smaller communities with less obvious language separation, capturing the culturally mixed Brussels, the country’s capital. After [2].</a:t>
            </a:r>
            <a:endParaRPr lang="el-GR" dirty="0"/>
          </a:p>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14</a:t>
            </a:fld>
            <a:endParaRPr lang="en-US"/>
          </a:p>
        </p:txBody>
      </p:sp>
    </p:spTree>
    <p:extLst>
      <p:ext uri="{BB962C8B-B14F-4D97-AF65-F5344CB8AC3E}">
        <p14:creationId xmlns:p14="http://schemas.microsoft.com/office/powerpoint/2010/main" val="552877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18</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6760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711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BCFAF46-5F13-4FA7-8D7F-5BE019ACC508}" type="datetime1">
              <a:rPr lang="el-GR" smtClean="0"/>
              <a:pPr/>
              <a:t>20/3/2022</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EDAF76F-C91B-4DB4-9A2E-946356BF481F}" type="datetime1">
              <a:rPr lang="el-GR" smtClean="0"/>
              <a:pPr/>
              <a:t>20/3/2022</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113916CF-C378-4382-B6F4-EE6E4F196E45}" type="datetime1">
              <a:rPr lang="el-GR" smtClean="0"/>
              <a:pPr/>
              <a:t>20/3/2022</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590D5C4-C286-4976-84AE-5F3CEE477752}" type="datetime1">
              <a:rPr lang="el-GR" smtClean="0"/>
              <a:pPr/>
              <a:t>20/3/2022</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E22110-7191-45B7-A1D9-A73CA24F0E54}" type="datetime1">
              <a:rPr lang="el-GR" smtClean="0"/>
              <a:pPr/>
              <a:t>20/3/2022</a:t>
            </a:fld>
            <a:endParaRPr lang="el-G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62BEE004-93E2-45E3-AAF4-B8EBEA8D684D}" type="datetime1">
              <a:rPr lang="el-GR" smtClean="0"/>
              <a:pPr/>
              <a:t>20/3/2022</a:t>
            </a:fld>
            <a:endParaRPr lang="el-G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CAEAF6F-E8F6-4D39-8B53-3F26FD3379DC}" type="datetime1">
              <a:rPr lang="el-GR" smtClean="0"/>
              <a:pPr/>
              <a:t>20/3/2022</a:t>
            </a:fld>
            <a:endParaRPr lang="el-GR"/>
          </a:p>
        </p:txBody>
      </p:sp>
      <p:sp>
        <p:nvSpPr>
          <p:cNvPr id="8" name="Footer Placeholder 7"/>
          <p:cNvSpPr>
            <a:spLocks noGrp="1"/>
          </p:cNvSpPr>
          <p:nvPr>
            <p:ph type="ftr" sz="quarter" idx="11"/>
          </p:nvPr>
        </p:nvSpPr>
        <p:spPr/>
        <p:txBody>
          <a:bodyPr/>
          <a:lstStyle/>
          <a:p>
            <a:r>
              <a:rPr lang="en-US"/>
              <a:t>J. Leskovec, A. Rajaraman, J. Ullman: Mining of Massive Datasets, http://www.mmds.org</a:t>
            </a:r>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80A0D64-FC33-44C0-A45C-D6D0DD18F240}" type="datetime1">
              <a:rPr lang="el-GR" smtClean="0"/>
              <a:pPr/>
              <a:t>20/3/2022</a:t>
            </a:fld>
            <a:endParaRPr lang="el-GR"/>
          </a:p>
        </p:txBody>
      </p:sp>
      <p:sp>
        <p:nvSpPr>
          <p:cNvPr id="4" name="Footer Placeholder 3"/>
          <p:cNvSpPr>
            <a:spLocks noGrp="1"/>
          </p:cNvSpPr>
          <p:nvPr>
            <p:ph type="ftr" sz="quarter" idx="11"/>
          </p:nvPr>
        </p:nvSpPr>
        <p:spPr/>
        <p:txBody>
          <a:bodyPr/>
          <a:lstStyle/>
          <a:p>
            <a:r>
              <a:rPr lang="en-US"/>
              <a:t>J. Leskovec, A. Rajaraman, J. Ullman: Mining of Massive Datasets, http://www.mmds.org</a:t>
            </a:r>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D1DD6-A7E5-4D3F-9FF3-69D8F22926E3}" type="datetime1">
              <a:rPr lang="el-GR" smtClean="0"/>
              <a:pPr/>
              <a:t>20/3/2022</a:t>
            </a:fld>
            <a:endParaRPr lang="el-GR"/>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6AB382-A905-43CD-945F-78A79883D167}" type="datetime1">
              <a:rPr lang="el-GR" smtClean="0"/>
              <a:pPr/>
              <a:t>20/3/2022</a:t>
            </a:fld>
            <a:endParaRPr lang="el-G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25ACB-E921-49CB-B949-9FFF0E636751}" type="datetime1">
              <a:rPr lang="el-GR" smtClean="0"/>
              <a:pPr/>
              <a:t>20/3/2022</a:t>
            </a:fld>
            <a:endParaRPr lang="el-G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203D5-999C-4BE9-A02B-09F921A261A1}" type="datetime1">
              <a:rPr lang="el-GR" smtClean="0"/>
              <a:pPr/>
              <a:t>20/3/2022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 Leskovec, A. Rajaraman, J. Ullman: Mining of Massive Datasets, http://www.mmds.org</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97.png"/></Relationships>
</file>

<file path=ppt/slides/_rels/slide10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70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60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900.png"/><Relationship Id="rId4" Type="http://schemas.openxmlformats.org/officeDocument/2006/relationships/image" Target="../media/image8800.png"/></Relationships>
</file>

<file path=ppt/slides/_rels/slide108.xml.rels><?xml version="1.0" encoding="UTF-8" standalone="yes"?>
<Relationships xmlns="http://schemas.openxmlformats.org/package/2006/relationships"><Relationship Id="rId18" Type="http://schemas.openxmlformats.org/officeDocument/2006/relationships/image" Target="../media/image1745.png"/><Relationship Id="rId3" Type="http://schemas.openxmlformats.org/officeDocument/2006/relationships/customXml" Target="../ink/ink12.xml"/><Relationship Id="rId2" Type="http://schemas.openxmlformats.org/officeDocument/2006/relationships/image" Target="../media/image900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12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12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2.wmf"/><Relationship Id="rId5" Type="http://schemas.openxmlformats.org/officeDocument/2006/relationships/oleObject" Target="../embeddings/oleObject6.bin"/><Relationship Id="rId4" Type="http://schemas.openxmlformats.org/officeDocument/2006/relationships/image" Target="../media/image111.wmf"/></Relationships>
</file>

<file path=ppt/slides/_rels/slide12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hyperlink" Target="http://dmml.asu.edu/users/reza"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hyperlink" Target="http://www.users.cs.umn.edu/~kumar/dmbook/index.ph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47" Type="http://schemas.openxmlformats.org/officeDocument/2006/relationships/image" Target="../media/image118.png"/><Relationship Id="rId2" Type="http://schemas.openxmlformats.org/officeDocument/2006/relationships/image" Target="../media/image12.wmf"/><Relationship Id="rId1" Type="http://schemas.openxmlformats.org/officeDocument/2006/relationships/slideLayout" Target="../slideLayouts/slideLayout2.xml"/><Relationship Id="rId36" Type="http://schemas.openxmlformats.org/officeDocument/2006/relationships/customXml" Target="../ink/ink2.xml"/><Relationship Id="rId4" Type="http://schemas.openxmlformats.org/officeDocument/2006/relationships/customXml" Target="../ink/ink1.xml"/><Relationship Id="rId35" Type="http://schemas.openxmlformats.org/officeDocument/2006/relationships/image" Target="../media/image1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3" Type="http://schemas.openxmlformats.org/officeDocument/2006/relationships/image" Target="../media/image168.png"/><Relationship Id="rId3" Type="http://schemas.openxmlformats.org/officeDocument/2006/relationships/image" Target="../media/image20.png"/><Relationship Id="rId12" Type="http://schemas.openxmlformats.org/officeDocument/2006/relationships/customXml" Target="../ink/ink5.xml"/><Relationship Id="rId2" Type="http://schemas.openxmlformats.org/officeDocument/2006/relationships/notesSlide" Target="../notesSlides/notesSlide13.xml"/><Relationship Id="rId1" Type="http://schemas.openxmlformats.org/officeDocument/2006/relationships/slideLayout" Target="../slideLayouts/slideLayout1.xml"/><Relationship Id="rId11" Type="http://schemas.openxmlformats.org/officeDocument/2006/relationships/customXml" Target="../ink/ink4.xml"/><Relationship Id="rId5" Type="http://schemas.openxmlformats.org/officeDocument/2006/relationships/customXml" Target="../ink/ink3.xml"/><Relationship Id="rId10" Type="http://schemas.openxmlformats.org/officeDocument/2006/relationships/image" Target="../media/image167.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015.png"/><Relationship Id="rId3" Type="http://schemas.openxmlformats.org/officeDocument/2006/relationships/image" Target="../media/image53.wmf"/><Relationship Id="rId7" Type="http://schemas.openxmlformats.org/officeDocument/2006/relationships/image" Target="../media/image1013.png"/><Relationship Id="rId12" Type="http://schemas.openxmlformats.org/officeDocument/2006/relationships/customXml" Target="../ink/ink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ustomXml" Target="../ink/ink6.xml"/><Relationship Id="rId11" Type="http://schemas.openxmlformats.org/officeDocument/2006/relationships/image" Target="../media/image1014.png"/><Relationship Id="rId5" Type="http://schemas.openxmlformats.org/officeDocument/2006/relationships/image" Target="../media/image52.wmf"/><Relationship Id="rId10" Type="http://schemas.openxmlformats.org/officeDocument/2006/relationships/customXml" Target="../ink/ink8.xml"/><Relationship Id="rId4" Type="http://schemas.openxmlformats.org/officeDocument/2006/relationships/oleObject" Target="../embeddings/oleObject4.bin"/><Relationship Id="rId9" Type="http://schemas.openxmlformats.org/officeDocument/2006/relationships/image" Target="../media/image1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7.xml"/><Relationship Id="rId15" Type="http://schemas.openxmlformats.org/officeDocument/2006/relationships/image" Target="../media/image1354.png"/><Relationship Id="rId4" Type="http://schemas.openxmlformats.org/officeDocument/2006/relationships/customXml" Target="../ink/ink10.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690.emf"/><Relationship Id="rId4" Type="http://schemas.openxmlformats.org/officeDocument/2006/relationships/customXml" Target="../ink/ink11.xml"/></Relationships>
</file>

<file path=ppt/slides/_rels/slide9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100.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9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dirty="0">
                <a:solidFill>
                  <a:schemeClr val="accent6">
                    <a:lumMod val="50000"/>
                  </a:schemeClr>
                </a:solidFill>
              </a:rPr>
              <a:t>Online Social Networks and Media </a:t>
            </a:r>
          </a:p>
        </p:txBody>
      </p:sp>
      <p:sp>
        <p:nvSpPr>
          <p:cNvPr id="4" name="Subtitle 3"/>
          <p:cNvSpPr>
            <a:spLocks noGrp="1"/>
          </p:cNvSpPr>
          <p:nvPr>
            <p:ph type="subTitle" idx="1"/>
          </p:nvPr>
        </p:nvSpPr>
        <p:spPr>
          <a:xfrm>
            <a:off x="1259632" y="4365104"/>
            <a:ext cx="6512768" cy="550912"/>
          </a:xfrm>
        </p:spPr>
        <p:txBody>
          <a:bodyPr>
            <a:normAutofit lnSpcReduction="10000"/>
          </a:bodyPr>
          <a:lstStyle/>
          <a:p>
            <a:r>
              <a:rPr lang="en-US"/>
              <a:t>Community detection</a:t>
            </a:r>
            <a:endParaRPr lang="el-GR"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a:t>
            </a:fld>
            <a:endParaRPr lang="el-GR"/>
          </a:p>
        </p:txBody>
      </p:sp>
    </p:spTree>
    <p:extLst>
      <p:ext uri="{BB962C8B-B14F-4D97-AF65-F5344CB8AC3E}">
        <p14:creationId xmlns:p14="http://schemas.microsoft.com/office/powerpoint/2010/main" val="37653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3684" y="127364"/>
            <a:ext cx="7812732" cy="709348"/>
          </a:xfrm>
        </p:spPr>
        <p:txBody>
          <a:bodyPr>
            <a:normAutofit fontScale="90000"/>
          </a:bodyPr>
          <a:lstStyle/>
          <a:p>
            <a:r>
              <a:rPr lang="en-US" altLang="ko-KR" dirty="0">
                <a:solidFill>
                  <a:schemeClr val="accent6">
                    <a:lumMod val="75000"/>
                  </a:schemeClr>
                </a:solidFill>
              </a:rPr>
              <a:t>Facebook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10</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421" y="1124744"/>
            <a:ext cx="6947963" cy="470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339" y="2251348"/>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a:solidFill>
                  <a:srgbClr val="00B050"/>
                </a:solidFill>
                <a:latin typeface="Arial" pitchFamily="34" charset="0"/>
                <a:cs typeface="Arial" pitchFamily="34" charset="0"/>
              </a:rPr>
              <a:t>High school</a:t>
            </a:r>
            <a:endParaRPr lang="ko-KR" altLang="en-US" sz="2400" dirty="0">
              <a:solidFill>
                <a:srgbClr val="00B050"/>
              </a:solidFill>
              <a:latin typeface="Arial" pitchFamily="34" charset="0"/>
              <a:cs typeface="Arial" pitchFamily="34" charset="0"/>
            </a:endParaRPr>
          </a:p>
        </p:txBody>
      </p:sp>
      <p:sp>
        <p:nvSpPr>
          <p:cNvPr id="7" name="TextBox 6"/>
          <p:cNvSpPr txBox="1"/>
          <p:nvPr/>
        </p:nvSpPr>
        <p:spPr>
          <a:xfrm>
            <a:off x="7019682" y="2395604"/>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fontScale="92500" lnSpcReduction="10000"/>
          </a:bodyPr>
          <a:lstStyle/>
          <a:p>
            <a:r>
              <a:rPr lang="en-US" altLang="ko-KR" sz="2400" dirty="0">
                <a:solidFill>
                  <a:schemeClr val="accent1">
                    <a:lumMod val="75000"/>
                  </a:schemeClr>
                </a:solidFill>
                <a:latin typeface="Arial" pitchFamily="34" charset="0"/>
                <a:cs typeface="Arial" pitchFamily="34" charset="0"/>
              </a:rPr>
              <a:t>Summer</a:t>
            </a:r>
            <a:br>
              <a:rPr lang="en-US" altLang="ko-KR" sz="2400" dirty="0">
                <a:solidFill>
                  <a:schemeClr val="accent1">
                    <a:lumMod val="75000"/>
                  </a:schemeClr>
                </a:solidFill>
                <a:latin typeface="Arial" pitchFamily="34" charset="0"/>
                <a:cs typeface="Arial" pitchFamily="34" charset="0"/>
              </a:rPr>
            </a:br>
            <a:r>
              <a:rPr lang="en-US" altLang="ko-KR" sz="2400" dirty="0">
                <a:solidFill>
                  <a:schemeClr val="accent1">
                    <a:lumMod val="75000"/>
                  </a:schemeClr>
                </a:solidFill>
                <a:latin typeface="Arial" pitchFamily="34" charset="0"/>
                <a:cs typeface="Arial" pitchFamily="34" charset="0"/>
              </a:rPr>
              <a:t>internship</a:t>
            </a:r>
            <a:endParaRPr lang="ko-KR" altLang="en-US" sz="2400" dirty="0">
              <a:solidFill>
                <a:schemeClr val="accent1">
                  <a:lumMod val="75000"/>
                </a:schemeClr>
              </a:solidFill>
              <a:latin typeface="Arial" pitchFamily="34" charset="0"/>
              <a:cs typeface="Arial" pitchFamily="34" charset="0"/>
            </a:endParaRPr>
          </a:p>
        </p:txBody>
      </p:sp>
      <p:sp>
        <p:nvSpPr>
          <p:cNvPr id="8" name="TextBox 7"/>
          <p:cNvSpPr txBox="1"/>
          <p:nvPr/>
        </p:nvSpPr>
        <p:spPr>
          <a:xfrm>
            <a:off x="50947" y="3649894"/>
            <a:ext cx="2491259"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a:solidFill>
                  <a:srgbClr val="FF0000"/>
                </a:solidFill>
                <a:latin typeface="Arial" pitchFamily="34" charset="0"/>
                <a:cs typeface="Arial" pitchFamily="34" charset="0"/>
              </a:rPr>
              <a:t>Stanford (Squash)</a:t>
            </a:r>
            <a:endParaRPr lang="ko-KR" altLang="en-US" sz="2400" dirty="0">
              <a:solidFill>
                <a:srgbClr val="FF0000"/>
              </a:solidFill>
              <a:latin typeface="Arial" pitchFamily="34" charset="0"/>
              <a:cs typeface="Arial" pitchFamily="34" charset="0"/>
            </a:endParaRPr>
          </a:p>
        </p:txBody>
      </p:sp>
      <p:sp>
        <p:nvSpPr>
          <p:cNvPr id="9" name="TextBox 8"/>
          <p:cNvSpPr txBox="1"/>
          <p:nvPr/>
        </p:nvSpPr>
        <p:spPr>
          <a:xfrm>
            <a:off x="6004425" y="3523365"/>
            <a:ext cx="293838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a:solidFill>
                  <a:srgbClr val="996633"/>
                </a:solidFill>
                <a:latin typeface="Arial" pitchFamily="34" charset="0"/>
                <a:cs typeface="Arial" pitchFamily="34" charset="0"/>
              </a:rPr>
              <a:t>Stanford (Basketball)</a:t>
            </a:r>
            <a:endParaRPr lang="ko-KR" altLang="en-US" sz="2400" dirty="0">
              <a:solidFill>
                <a:srgbClr val="996633"/>
              </a:solidFill>
              <a:latin typeface="Arial" pitchFamily="34" charset="0"/>
              <a:cs typeface="Arial" pitchFamily="34" charset="0"/>
            </a:endParaRPr>
          </a:p>
        </p:txBody>
      </p:sp>
      <p:sp>
        <p:nvSpPr>
          <p:cNvPr id="11" name="TextBox 10"/>
          <p:cNvSpPr txBox="1"/>
          <p:nvPr/>
        </p:nvSpPr>
        <p:spPr>
          <a:xfrm>
            <a:off x="2278134" y="1048544"/>
            <a:ext cx="32047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800" b="1" dirty="0"/>
              <a:t>Social communities</a:t>
            </a:r>
            <a:endParaRPr lang="ko-KR" altLang="en-US" sz="2800" b="1" dirty="0"/>
          </a:p>
        </p:txBody>
      </p:sp>
      <p:cxnSp>
        <p:nvCxnSpPr>
          <p:cNvPr id="15" name="직선 화살표 연결선 14"/>
          <p:cNvCxnSpPr/>
          <p:nvPr/>
        </p:nvCxnSpPr>
        <p:spPr>
          <a:xfrm>
            <a:off x="4538741" y="1590213"/>
            <a:ext cx="563116" cy="304800"/>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3" name="TextBox 12"/>
          <p:cNvSpPr txBox="1"/>
          <p:nvPr/>
        </p:nvSpPr>
        <p:spPr>
          <a:xfrm>
            <a:off x="5381382" y="5833279"/>
            <a:ext cx="3276600" cy="830997"/>
          </a:xfrm>
          <a:prstGeom prst="rect">
            <a:avLst/>
          </a:prstGeom>
          <a:noFill/>
        </p:spPr>
        <p:txBody>
          <a:bodyPr wrap="square" rtlCol="0">
            <a:spAutoFit/>
          </a:bodyPr>
          <a:lstStyle/>
          <a:p>
            <a:r>
              <a:rPr lang="en-US" altLang="ko-KR" sz="2400" b="1" dirty="0"/>
              <a:t>Nodes: Facebook Users</a:t>
            </a:r>
          </a:p>
          <a:p>
            <a:r>
              <a:rPr lang="en-US" altLang="ko-KR" sz="2400" b="1" dirty="0"/>
              <a:t>Edges: Friendships</a:t>
            </a:r>
            <a:endParaRPr lang="ko-KR" altLang="en-US" sz="2400" b="1" dirty="0"/>
          </a:p>
        </p:txBody>
      </p:sp>
    </p:spTree>
    <p:extLst>
      <p:ext uri="{BB962C8B-B14F-4D97-AF65-F5344CB8AC3E}">
        <p14:creationId xmlns:p14="http://schemas.microsoft.com/office/powerpoint/2010/main" val="1072729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188640"/>
            <a:ext cx="6500858" cy="769441"/>
          </a:xfrm>
          <a:prstGeom prst="rect">
            <a:avLst/>
          </a:prstGeom>
          <a:noFill/>
        </p:spPr>
        <p:txBody>
          <a:bodyPr wrap="square" rtlCol="0">
            <a:spAutoFit/>
          </a:bodyPr>
          <a:lstStyle/>
          <a:p>
            <a:pPr algn="ctr"/>
            <a:r>
              <a:rPr lang="en-US" sz="4400" dirty="0">
                <a:solidFill>
                  <a:schemeClr val="accent6">
                    <a:lumMod val="75000"/>
                  </a:schemeClr>
                </a:solidFill>
              </a:rPr>
              <a:t>Example</a:t>
            </a:r>
          </a:p>
        </p:txBody>
      </p:sp>
      <p:pic>
        <p:nvPicPr>
          <p:cNvPr id="137221" name="Picture 5"/>
          <p:cNvPicPr>
            <a:picLocks noChangeAspect="1" noChangeArrowheads="1"/>
          </p:cNvPicPr>
          <p:nvPr/>
        </p:nvPicPr>
        <p:blipFill>
          <a:blip r:embed="rId3" cstate="print"/>
          <a:srcRect/>
          <a:stretch>
            <a:fillRect/>
          </a:stretch>
        </p:blipFill>
        <p:spPr bwMode="auto">
          <a:xfrm>
            <a:off x="4572000" y="3014861"/>
            <a:ext cx="2924175" cy="1933575"/>
          </a:xfrm>
          <a:prstGeom prst="rect">
            <a:avLst/>
          </a:prstGeom>
          <a:noFill/>
          <a:ln w="9525">
            <a:noFill/>
            <a:miter lim="800000"/>
            <a:headEnd/>
            <a:tailEnd/>
          </a:ln>
        </p:spPr>
      </p:pic>
      <p:pic>
        <p:nvPicPr>
          <p:cNvPr id="173058" name="Picture 2"/>
          <p:cNvPicPr>
            <a:picLocks noChangeAspect="1" noChangeArrowheads="1"/>
          </p:cNvPicPr>
          <p:nvPr/>
        </p:nvPicPr>
        <p:blipFill>
          <a:blip r:embed="rId4" cstate="print"/>
          <a:srcRect/>
          <a:stretch>
            <a:fillRect/>
          </a:stretch>
        </p:blipFill>
        <p:spPr bwMode="auto">
          <a:xfrm>
            <a:off x="395536" y="980728"/>
            <a:ext cx="3067487" cy="122111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100</a:t>
            </a:fld>
            <a:endParaRPr lang="el-GR"/>
          </a:p>
        </p:txBody>
      </p:sp>
      <p:grpSp>
        <p:nvGrpSpPr>
          <p:cNvPr id="4" name="Ομάδα 3">
            <a:extLst>
              <a:ext uri="{FF2B5EF4-FFF2-40B4-BE49-F238E27FC236}">
                <a16:creationId xmlns:a16="http://schemas.microsoft.com/office/drawing/2014/main" id="{F4A72E44-10B9-4AF3-B810-144AB0A59976}"/>
              </a:ext>
            </a:extLst>
          </p:cNvPr>
          <p:cNvGrpSpPr/>
          <p:nvPr/>
        </p:nvGrpSpPr>
        <p:grpSpPr>
          <a:xfrm>
            <a:off x="323528" y="2852936"/>
            <a:ext cx="3438525" cy="2304256"/>
            <a:chOff x="1547664" y="2060848"/>
            <a:chExt cx="3438525" cy="2304256"/>
          </a:xfrm>
        </p:grpSpPr>
        <p:pic>
          <p:nvPicPr>
            <p:cNvPr id="137219" name="Picture 3"/>
            <p:cNvPicPr>
              <a:picLocks noChangeAspect="1" noChangeArrowheads="1"/>
            </p:cNvPicPr>
            <p:nvPr/>
          </p:nvPicPr>
          <p:blipFill>
            <a:blip r:embed="rId5" cstate="print"/>
            <a:srcRect/>
            <a:stretch>
              <a:fillRect/>
            </a:stretch>
          </p:blipFill>
          <p:spPr bwMode="auto">
            <a:xfrm>
              <a:off x="1547664" y="2060848"/>
              <a:ext cx="3438525" cy="2095500"/>
            </a:xfrm>
            <a:prstGeom prst="rect">
              <a:avLst/>
            </a:prstGeom>
            <a:noFill/>
            <a:ln w="9525">
              <a:noFill/>
              <a:miter lim="800000"/>
              <a:headEnd/>
              <a:tailEnd/>
            </a:ln>
          </p:spPr>
        </p:pic>
        <p:sp>
          <p:nvSpPr>
            <p:cNvPr id="3" name="Ορθογώνιο 2">
              <a:extLst>
                <a:ext uri="{FF2B5EF4-FFF2-40B4-BE49-F238E27FC236}">
                  <a16:creationId xmlns:a16="http://schemas.microsoft.com/office/drawing/2014/main" id="{5253D84C-E6F6-4DF9-BE65-9BD76CD47BAF}"/>
                </a:ext>
              </a:extLst>
            </p:cNvPr>
            <p:cNvSpPr/>
            <p:nvPr/>
          </p:nvSpPr>
          <p:spPr>
            <a:xfrm>
              <a:off x="1835696" y="2492896"/>
              <a:ext cx="86409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769441"/>
          </a:xfrm>
          <a:prstGeom prst="rect">
            <a:avLst/>
          </a:prstGeom>
          <a:noFill/>
        </p:spPr>
        <p:txBody>
          <a:bodyPr wrap="square" rtlCol="0">
            <a:spAutoFit/>
          </a:bodyPr>
          <a:lstStyle/>
          <a:p>
            <a:pPr algn="ctr"/>
            <a:r>
              <a:rPr lang="en-US" sz="4400" dirty="0">
                <a:solidFill>
                  <a:schemeClr val="accent6">
                    <a:lumMod val="75000"/>
                  </a:schemeClr>
                </a:solidFill>
              </a:rPr>
              <a:t>Example</a:t>
            </a:r>
          </a:p>
        </p:txBody>
      </p:sp>
      <p:pic>
        <p:nvPicPr>
          <p:cNvPr id="138242" name="Picture 2"/>
          <p:cNvPicPr>
            <a:picLocks noChangeAspect="1" noChangeArrowheads="1"/>
          </p:cNvPicPr>
          <p:nvPr/>
        </p:nvPicPr>
        <p:blipFill>
          <a:blip r:embed="rId3" cstate="print"/>
          <a:srcRect/>
          <a:stretch>
            <a:fillRect/>
          </a:stretch>
        </p:blipFill>
        <p:spPr bwMode="auto">
          <a:xfrm>
            <a:off x="611560" y="1700808"/>
            <a:ext cx="3676650" cy="1304925"/>
          </a:xfrm>
          <a:prstGeom prst="rect">
            <a:avLst/>
          </a:prstGeom>
          <a:noFill/>
          <a:ln w="9525">
            <a:noFill/>
            <a:miter lim="800000"/>
            <a:headEnd/>
            <a:tailEnd/>
          </a:ln>
        </p:spPr>
      </p:pic>
      <p:pic>
        <p:nvPicPr>
          <p:cNvPr id="138243" name="Picture 3"/>
          <p:cNvPicPr>
            <a:picLocks noChangeAspect="1" noChangeArrowheads="1"/>
          </p:cNvPicPr>
          <p:nvPr/>
        </p:nvPicPr>
        <p:blipFill>
          <a:blip r:embed="rId4" cstate="print"/>
          <a:srcRect/>
          <a:stretch>
            <a:fillRect/>
          </a:stretch>
        </p:blipFill>
        <p:spPr bwMode="auto">
          <a:xfrm>
            <a:off x="3851920" y="3356992"/>
            <a:ext cx="3657600" cy="1219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101</a:t>
            </a:fld>
            <a:endParaRPr lang="el-G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769441"/>
          </a:xfrm>
          <a:prstGeom prst="rect">
            <a:avLst/>
          </a:prstGeom>
          <a:noFill/>
        </p:spPr>
        <p:txBody>
          <a:bodyPr wrap="square" rtlCol="0">
            <a:spAutoFit/>
          </a:bodyPr>
          <a:lstStyle/>
          <a:p>
            <a:pPr algn="ctr"/>
            <a:r>
              <a:rPr lang="en-US" sz="4400" dirty="0">
                <a:solidFill>
                  <a:schemeClr val="accent6">
                    <a:lumMod val="75000"/>
                  </a:schemeClr>
                </a:solidFill>
              </a:rPr>
              <a:t>Computing </a:t>
            </a:r>
            <a:r>
              <a:rPr lang="en-US" sz="4400" dirty="0" err="1">
                <a:solidFill>
                  <a:schemeClr val="accent6">
                    <a:lumMod val="75000"/>
                  </a:schemeClr>
                </a:solidFill>
              </a:rPr>
              <a:t>Betweenness</a:t>
            </a:r>
            <a:endParaRPr lang="en-US" sz="4400" dirty="0">
              <a:solidFill>
                <a:schemeClr val="accent6">
                  <a:lumMod val="75000"/>
                </a:schemeClr>
              </a:solidFill>
            </a:endParaRPr>
          </a:p>
        </p:txBody>
      </p:sp>
      <p:sp>
        <p:nvSpPr>
          <p:cNvPr id="5" name="TextBox 4"/>
          <p:cNvSpPr txBox="1"/>
          <p:nvPr/>
        </p:nvSpPr>
        <p:spPr>
          <a:xfrm>
            <a:off x="755576" y="1484784"/>
            <a:ext cx="8064896" cy="4154984"/>
          </a:xfrm>
          <a:prstGeom prst="rect">
            <a:avLst/>
          </a:prstGeom>
          <a:noFill/>
        </p:spPr>
        <p:txBody>
          <a:bodyPr wrap="square" rtlCol="0">
            <a:spAutoFit/>
          </a:bodyPr>
          <a:lstStyle/>
          <a:p>
            <a:r>
              <a:rPr lang="en-US" sz="3200" dirty="0"/>
              <a:t>Issues</a:t>
            </a:r>
          </a:p>
          <a:p>
            <a:pPr marL="457200" indent="-457200">
              <a:buFont typeface="Wingdings" panose="05000000000000000000" pitchFamily="2" charset="2"/>
              <a:buChar char="§"/>
            </a:pPr>
            <a:endParaRPr lang="en-US" sz="800" dirty="0"/>
          </a:p>
          <a:p>
            <a:pPr marL="457200" indent="-457200">
              <a:buFont typeface="Wingdings" panose="05000000000000000000" pitchFamily="2" charset="2"/>
              <a:buChar char="§"/>
            </a:pPr>
            <a:r>
              <a:rPr lang="en-US" sz="3200" dirty="0"/>
              <a:t> Test for connectivity?</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 Re-compute all paths, or only those affected</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 Parallel computation</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 Sampling</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102</a:t>
            </a:fld>
            <a:endParaRPr lang="el-G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103</a:t>
            </a:fld>
            <a:endParaRPr lang="el-GR"/>
          </a:p>
        </p:txBody>
      </p:sp>
      <p:sp>
        <p:nvSpPr>
          <p:cNvPr id="5" name="TextBox 4"/>
          <p:cNvSpPr txBox="1"/>
          <p:nvPr/>
        </p:nvSpPr>
        <p:spPr>
          <a:xfrm>
            <a:off x="323528" y="476672"/>
            <a:ext cx="8280920" cy="1800200"/>
          </a:xfrm>
          <a:prstGeom prst="rect">
            <a:avLst/>
          </a:prstGeom>
          <a:noFill/>
        </p:spPr>
        <p:txBody>
          <a:bodyPr wrap="square" rtlCol="0">
            <a:spAutoFit/>
          </a:bodyPr>
          <a:lstStyle/>
          <a:p>
            <a:endParaRPr lang="el-GR" dirty="0"/>
          </a:p>
        </p:txBody>
      </p:sp>
      <p:sp>
        <p:nvSpPr>
          <p:cNvPr id="8" name="Title 1"/>
          <p:cNvSpPr txBox="1">
            <a:spLocks/>
          </p:cNvSpPr>
          <p:nvPr/>
        </p:nvSpPr>
        <p:spPr>
          <a:xfrm>
            <a:off x="306143" y="564991"/>
            <a:ext cx="8229600" cy="6435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Centrality measures</a:t>
            </a:r>
          </a:p>
        </p:txBody>
      </p:sp>
      <p:pic>
        <p:nvPicPr>
          <p:cNvPr id="4" name="Picture 3"/>
          <p:cNvPicPr>
            <a:picLocks noChangeAspect="1"/>
          </p:cNvPicPr>
          <p:nvPr/>
        </p:nvPicPr>
        <p:blipFill>
          <a:blip r:embed="rId2"/>
          <a:stretch>
            <a:fillRect/>
          </a:stretch>
        </p:blipFill>
        <p:spPr>
          <a:xfrm>
            <a:off x="1403648" y="2941709"/>
            <a:ext cx="5688632" cy="1233071"/>
          </a:xfrm>
          <a:prstGeom prst="rect">
            <a:avLst/>
          </a:prstGeom>
        </p:spPr>
      </p:pic>
      <p:sp>
        <p:nvSpPr>
          <p:cNvPr id="2" name="TextBox 1"/>
          <p:cNvSpPr txBox="1"/>
          <p:nvPr/>
        </p:nvSpPr>
        <p:spPr>
          <a:xfrm>
            <a:off x="1691680" y="2320541"/>
            <a:ext cx="5005536" cy="461665"/>
          </a:xfrm>
          <a:prstGeom prst="rect">
            <a:avLst/>
          </a:prstGeom>
          <a:noFill/>
        </p:spPr>
        <p:txBody>
          <a:bodyPr wrap="square" rtlCol="0">
            <a:spAutoFit/>
          </a:bodyPr>
          <a:lstStyle/>
          <a:p>
            <a:r>
              <a:rPr lang="en-US" sz="2400" dirty="0"/>
              <a:t>Degree centrality</a:t>
            </a:r>
            <a:endParaRPr lang="el-GR" sz="2400" dirty="0"/>
          </a:p>
        </p:txBody>
      </p:sp>
    </p:spTree>
    <p:extLst>
      <p:ext uri="{BB962C8B-B14F-4D97-AF65-F5344CB8AC3E}">
        <p14:creationId xmlns:p14="http://schemas.microsoft.com/office/powerpoint/2010/main" val="36041154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104</a:t>
            </a:fld>
            <a:endParaRPr lang="el-GR"/>
          </a:p>
        </p:txBody>
      </p:sp>
      <p:pic>
        <p:nvPicPr>
          <p:cNvPr id="3" name="Picture 2"/>
          <p:cNvPicPr>
            <a:picLocks noChangeAspect="1"/>
          </p:cNvPicPr>
          <p:nvPr/>
        </p:nvPicPr>
        <p:blipFill>
          <a:blip r:embed="rId2"/>
          <a:stretch>
            <a:fillRect/>
          </a:stretch>
        </p:blipFill>
        <p:spPr>
          <a:xfrm>
            <a:off x="251520" y="1268760"/>
            <a:ext cx="8634977" cy="4896544"/>
          </a:xfrm>
          <a:prstGeom prst="rect">
            <a:avLst/>
          </a:prstGeom>
        </p:spPr>
      </p:pic>
    </p:spTree>
    <p:extLst>
      <p:ext uri="{BB962C8B-B14F-4D97-AF65-F5344CB8AC3E}">
        <p14:creationId xmlns:p14="http://schemas.microsoft.com/office/powerpoint/2010/main" val="40585936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847207"/>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 and vertex similarity</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Background: Cluster analysis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err="1">
                <a:solidFill>
                  <a:schemeClr val="bg1">
                    <a:lumMod val="65000"/>
                  </a:schemeClr>
                </a:solidFill>
              </a:rPr>
              <a:t>Betweeness</a:t>
            </a:r>
            <a:r>
              <a:rPr lang="en-US" sz="2800" dirty="0">
                <a:solidFill>
                  <a:schemeClr val="bg1">
                    <a:lumMod val="65000"/>
                  </a:schemeClr>
                </a:solidFill>
              </a:rPr>
              <a:t> centrality</a:t>
            </a:r>
          </a:p>
          <a:p>
            <a:pPr marL="514350" indent="-514350">
              <a:buFont typeface="+mj-lt"/>
              <a:buAutoNum type="arabicPeriod"/>
            </a:pPr>
            <a:endParaRPr lang="en-US" sz="800" dirty="0"/>
          </a:p>
          <a:p>
            <a:pPr marL="514350" indent="-514350">
              <a:buFont typeface="+mj-lt"/>
              <a:buAutoNum type="arabicPeriod"/>
            </a:pPr>
            <a:r>
              <a:rPr lang="en-US" sz="2800" dirty="0">
                <a:solidFill>
                  <a:srgbClr val="FF0000"/>
                </a:solidFill>
              </a:rPr>
              <a:t>Modularity</a:t>
            </a:r>
            <a:r>
              <a:rPr lang="en-US" sz="2800" dirty="0"/>
              <a:t>, label propagation</a:t>
            </a:r>
          </a:p>
          <a:p>
            <a:pPr marL="514350" indent="-514350">
              <a:buFont typeface="+mj-lt"/>
              <a:buAutoNum type="arabicPeriod"/>
            </a:pPr>
            <a:endParaRPr lang="en-US" sz="800" dirty="0"/>
          </a:p>
          <a:p>
            <a:pPr marL="514350" indent="-514350">
              <a:buFont typeface="+mj-lt"/>
              <a:buAutoNum type="arabicPeriod"/>
            </a:pPr>
            <a:r>
              <a:rPr lang="en-US" sz="2800" dirty="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105</a:t>
            </a:fld>
            <a:endParaRPr lang="el-GR"/>
          </a:p>
        </p:txBody>
      </p:sp>
    </p:spTree>
    <p:extLst>
      <p:ext uri="{BB962C8B-B14F-4D97-AF65-F5344CB8AC3E}">
        <p14:creationId xmlns:p14="http://schemas.microsoft.com/office/powerpoint/2010/main" val="35867158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normAutofit/>
          </a:bodyPr>
          <a:lstStyle/>
          <a:p>
            <a:r>
              <a:rPr lang="en-US" dirty="0">
                <a:solidFill>
                  <a:schemeClr val="accent6">
                    <a:lumMod val="75000"/>
                  </a:schemeClr>
                </a:solidFill>
              </a:rPr>
              <a:t>Modularity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764704"/>
                <a:ext cx="8521480" cy="5430217"/>
              </a:xfrm>
            </p:spPr>
            <p:txBody>
              <a:bodyPr>
                <a:normAutofit/>
              </a:bodyPr>
              <a:lstStyle/>
              <a:p>
                <a:r>
                  <a:rPr lang="en-US" dirty="0"/>
                  <a:t>Communities</a:t>
                </a:r>
                <a:r>
                  <a:rPr lang="en-US" b="1" dirty="0"/>
                  <a:t>:</a:t>
                </a:r>
                <a:r>
                  <a:rPr lang="en-US" dirty="0">
                    <a:solidFill>
                      <a:schemeClr val="accent3"/>
                    </a:solidFill>
                  </a:rPr>
                  <a:t> </a:t>
                </a:r>
                <a:r>
                  <a:rPr lang="en-US" dirty="0">
                    <a:solidFill>
                      <a:schemeClr val="tx2">
                        <a:lumMod val="60000"/>
                        <a:lumOff val="40000"/>
                      </a:schemeClr>
                    </a:solidFill>
                  </a:rPr>
                  <a:t>sets of </a:t>
                </a:r>
                <a:br>
                  <a:rPr lang="en-US" dirty="0">
                    <a:solidFill>
                      <a:schemeClr val="tx2">
                        <a:lumMod val="60000"/>
                        <a:lumOff val="40000"/>
                      </a:schemeClr>
                    </a:solidFill>
                  </a:rPr>
                </a:br>
                <a:r>
                  <a:rPr lang="en-US" b="1" dirty="0">
                    <a:solidFill>
                      <a:schemeClr val="tx2">
                        <a:lumMod val="60000"/>
                        <a:lumOff val="40000"/>
                      </a:schemeClr>
                    </a:solidFill>
                  </a:rPr>
                  <a:t>tightly connected nodes</a:t>
                </a:r>
              </a:p>
              <a:p>
                <a:r>
                  <a:rPr lang="en-US" u="sng" dirty="0"/>
                  <a:t>Define:</a:t>
                </a:r>
                <a:r>
                  <a:rPr lang="en-US" dirty="0"/>
                  <a:t> </a:t>
                </a:r>
                <a:r>
                  <a:rPr lang="en-US" b="1" dirty="0">
                    <a:solidFill>
                      <a:schemeClr val="accent6">
                        <a:lumMod val="75000"/>
                      </a:schemeClr>
                    </a:solidFill>
                  </a:rPr>
                  <a:t>Modularity </a:t>
                </a:r>
                <a14:m>
                  <m:oMath xmlns:m="http://schemas.openxmlformats.org/officeDocument/2006/math">
                    <m:r>
                      <a:rPr lang="en-US" b="1" i="1" dirty="0" smtClean="0">
                        <a:solidFill>
                          <a:schemeClr val="accent6">
                            <a:lumMod val="75000"/>
                          </a:schemeClr>
                        </a:solidFill>
                        <a:latin typeface="Cambria Math"/>
                      </a:rPr>
                      <m:t>𝑸</m:t>
                    </m:r>
                  </m:oMath>
                </a14:m>
                <a:endParaRPr lang="en-US" b="1" dirty="0">
                  <a:solidFill>
                    <a:schemeClr val="accent6">
                      <a:lumMod val="75000"/>
                    </a:schemeClr>
                  </a:solidFill>
                </a:endParaRPr>
              </a:p>
              <a:p>
                <a:pPr lvl="1"/>
                <a:r>
                  <a:rPr lang="en-US" dirty="0"/>
                  <a:t>A measure of how well </a:t>
                </a:r>
                <a:br>
                  <a:rPr lang="en-US" dirty="0"/>
                </a:br>
                <a:r>
                  <a:rPr lang="en-US" dirty="0"/>
                  <a:t>a network is partitioned </a:t>
                </a:r>
                <a:br>
                  <a:rPr lang="en-US" dirty="0"/>
                </a:br>
                <a:r>
                  <a:rPr lang="en-US" dirty="0"/>
                  <a:t>into communities</a:t>
                </a:r>
              </a:p>
              <a:p>
                <a:pPr lvl="1"/>
                <a:r>
                  <a:rPr lang="en-US" dirty="0"/>
                  <a:t>Given a partitioning of the </a:t>
                </a:r>
                <a:br>
                  <a:rPr lang="en-US" dirty="0"/>
                </a:br>
                <a:r>
                  <a:rPr lang="en-US" dirty="0"/>
                  <a:t>network into groups </a:t>
                </a:r>
                <a14:m>
                  <m:oMath xmlns:m="http://schemas.openxmlformats.org/officeDocument/2006/math">
                    <m:r>
                      <a:rPr lang="en-US" b="0" i="1" dirty="0" smtClean="0">
                        <a:latin typeface="Cambria Math"/>
                      </a:rPr>
                      <m:t>𝑠</m:t>
                    </m:r>
                    <m:r>
                      <a:rPr lang="en-US" b="0" i="1" baseline="-25000" dirty="0" smtClean="0">
                        <a:latin typeface="Cambria Math"/>
                        <a:cs typeface="Times New Roman" pitchFamily="18" charset="0"/>
                        <a:sym typeface="Symbol"/>
                      </a:rPr>
                      <m:t> </m:t>
                    </m:r>
                    <m:r>
                      <a:rPr lang="en-US" b="0" i="1" dirty="0">
                        <a:latin typeface="Cambria Math"/>
                        <a:sym typeface="Symbol"/>
                      </a:rPr>
                      <m:t> </m:t>
                    </m:r>
                    <m:r>
                      <a:rPr lang="en-US" b="0" i="1" dirty="0" smtClean="0">
                        <a:latin typeface="Cambria Math"/>
                      </a:rPr>
                      <m:t>𝑆</m:t>
                    </m:r>
                  </m:oMath>
                </a14:m>
                <a:r>
                  <a:rPr lang="en-US" dirty="0"/>
                  <a:t>:</a:t>
                </a:r>
              </a:p>
              <a:p>
                <a:pPr marL="457200" lvl="1" indent="0">
                  <a:buNone/>
                </a:pPr>
                <a:r>
                  <a:rPr lang="en-US" b="1" i="1" dirty="0">
                    <a:latin typeface="Times New Roman" pitchFamily="18" charset="0"/>
                    <a:cs typeface="Times New Roman" pitchFamily="18" charset="0"/>
                  </a:rPr>
                  <a:t>	</a:t>
                </a:r>
                <a:r>
                  <a:rPr lang="en-US" i="1" dirty="0">
                    <a:latin typeface="Times New Roman" pitchFamily="18" charset="0"/>
                    <a:cs typeface="Times New Roman" pitchFamily="18" charset="0"/>
                  </a:rPr>
                  <a:t>Q</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i="1" baseline="-25000" dirty="0">
                    <a:latin typeface="Times New Roman" pitchFamily="18" charset="0"/>
                    <a:cs typeface="Times New Roman" pitchFamily="18" charset="0"/>
                  </a:rPr>
                  <a:t>s</a:t>
                </a:r>
                <a:r>
                  <a:rPr lang="en-US" i="1" baseline="-25000" dirty="0">
                    <a:latin typeface="Times New Roman" pitchFamily="18" charset="0"/>
                    <a:cs typeface="Times New Roman" pitchFamily="18" charset="0"/>
                    <a:sym typeface="Symbol"/>
                  </a:rPr>
                  <a:t> S</a:t>
                </a:r>
                <a:r>
                  <a:rPr lang="en-US" dirty="0">
                    <a:latin typeface="Times New Roman" pitchFamily="18" charset="0"/>
                    <a:cs typeface="Times New Roman" pitchFamily="18" charset="0"/>
                  </a:rPr>
                  <a:t> [ (# edges within group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(expected # edges within group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764704"/>
                <a:ext cx="8521480" cy="5430217"/>
              </a:xfrm>
              <a:blipFill rotWithShape="1">
                <a:blip r:embed="rId2" cstate="print"/>
                <a:stretch>
                  <a:fillRect l="-1645" t="-1459"/>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15AB6305-BFD0-42C3-8F9D-A5F86760B416}" type="slidenum">
              <a:rPr lang="en-US" smtClean="0"/>
              <a:pPr/>
              <a:t>106</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809491" y="980728"/>
            <a:ext cx="2940323" cy="2819400"/>
          </a:xfrm>
          <a:prstGeom prst="rect">
            <a:avLst/>
          </a:prstGeom>
          <a:noFill/>
          <a:ln w="9525">
            <a:noFill/>
            <a:miter lim="800000"/>
            <a:headEnd/>
            <a:tailEnd/>
          </a:ln>
          <a:effectLst/>
        </p:spPr>
      </p:pic>
      <p:sp>
        <p:nvSpPr>
          <p:cNvPr id="4" name="Left Brace 3"/>
          <p:cNvSpPr/>
          <p:nvPr/>
        </p:nvSpPr>
        <p:spPr>
          <a:xfrm rot="16200000">
            <a:off x="5722817" y="3166169"/>
            <a:ext cx="133350" cy="5181600"/>
          </a:xfrm>
          <a:prstGeom prst="leftBrace">
            <a:avLst>
              <a:gd name="adj1" fmla="val 94048"/>
              <a:gd name="adj2" fmla="val 50190"/>
            </a:avLst>
          </a:prstGeom>
          <a:ln w="28575">
            <a:solidFill>
              <a:schemeClr val="accent3">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75000"/>
                </a:schemeClr>
              </a:solidFill>
            </a:endParaRPr>
          </a:p>
        </p:txBody>
      </p:sp>
      <p:sp>
        <p:nvSpPr>
          <p:cNvPr id="5" name="TextBox 4"/>
          <p:cNvSpPr txBox="1"/>
          <p:nvPr/>
        </p:nvSpPr>
        <p:spPr>
          <a:xfrm>
            <a:off x="5976693" y="5800407"/>
            <a:ext cx="2236510" cy="369332"/>
          </a:xfrm>
          <a:prstGeom prst="rect">
            <a:avLst/>
          </a:prstGeom>
          <a:noFill/>
        </p:spPr>
        <p:txBody>
          <a:bodyPr wrap="none" rtlCol="0">
            <a:spAutoFit/>
          </a:bodyPr>
          <a:lstStyle/>
          <a:p>
            <a:r>
              <a:rPr lang="en-US" b="1" dirty="0">
                <a:solidFill>
                  <a:schemeClr val="accent3">
                    <a:lumMod val="75000"/>
                  </a:schemeClr>
                </a:solidFill>
                <a:latin typeface="Arial" pitchFamily="34" charset="0"/>
                <a:cs typeface="Arial" pitchFamily="34" charset="0"/>
              </a:rPr>
              <a:t>Need a </a:t>
            </a:r>
            <a:r>
              <a:rPr lang="en-US" b="1" dirty="0">
                <a:solidFill>
                  <a:schemeClr val="accent6">
                    <a:lumMod val="75000"/>
                  </a:schemeClr>
                </a:solidFill>
                <a:latin typeface="Arial" pitchFamily="34" charset="0"/>
                <a:cs typeface="Arial" pitchFamily="34" charset="0"/>
              </a:rPr>
              <a:t>null model</a:t>
            </a:r>
            <a:r>
              <a:rPr lang="en-US" b="1" dirty="0">
                <a:solidFill>
                  <a:schemeClr val="accent3">
                    <a:lumMod val="75000"/>
                  </a:schemeClr>
                </a:solidFill>
                <a:latin typeface="Arial" pitchFamily="34" charset="0"/>
                <a:cs typeface="Arial" pitchFamily="34" charset="0"/>
              </a:rPr>
              <a:t>!</a:t>
            </a:r>
          </a:p>
        </p:txBody>
      </p:sp>
      <p:sp>
        <p:nvSpPr>
          <p:cNvPr id="6" name="TextBox 5"/>
          <p:cNvSpPr txBox="1"/>
          <p:nvPr/>
        </p:nvSpPr>
        <p:spPr>
          <a:xfrm>
            <a:off x="111632" y="5985073"/>
            <a:ext cx="5677860" cy="646331"/>
          </a:xfrm>
          <a:prstGeom prst="rect">
            <a:avLst/>
          </a:prstGeom>
          <a:noFill/>
        </p:spPr>
        <p:txBody>
          <a:bodyPr wrap="square" rtlCol="0">
            <a:spAutoFit/>
          </a:bodyPr>
          <a:lstStyle/>
          <a:p>
            <a:r>
              <a:rPr lang="en-US" i="1" dirty="0">
                <a:solidFill>
                  <a:schemeClr val="accent3">
                    <a:lumMod val="75000"/>
                  </a:schemeClr>
                </a:solidFill>
              </a:rPr>
              <a:t>a copy of the original graph keeping some of its structural properties but without community structure</a:t>
            </a:r>
          </a:p>
        </p:txBody>
      </p:sp>
    </p:spTree>
    <p:extLst>
      <p:ext uri="{BB962C8B-B14F-4D97-AF65-F5344CB8AC3E}">
        <p14:creationId xmlns:p14="http://schemas.microsoft.com/office/powerpoint/2010/main" val="1245335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solidFill>
                  <a:schemeClr val="accent6">
                    <a:lumMod val="75000"/>
                  </a:schemeClr>
                </a:solidFill>
              </a:rPr>
              <a:t>Null Model: Configuration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1409" y="1125488"/>
                <a:ext cx="8568952" cy="4149824"/>
              </a:xfrm>
            </p:spPr>
            <p:txBody>
              <a:bodyPr>
                <a:normAutofit/>
              </a:bodyPr>
              <a:lstStyle/>
              <a:p>
                <a:r>
                  <a:rPr lang="en-US" dirty="0">
                    <a:solidFill>
                      <a:schemeClr val="tx1"/>
                    </a:solidFill>
                  </a:rPr>
                  <a:t>Given real </a:t>
                </a:r>
                <a14:m>
                  <m:oMath xmlns:m="http://schemas.openxmlformats.org/officeDocument/2006/math">
                    <m:r>
                      <a:rPr lang="en-US" b="0" i="1" dirty="0" smtClean="0">
                        <a:solidFill>
                          <a:schemeClr val="tx1"/>
                        </a:solidFill>
                        <a:latin typeface="Cambria Math"/>
                      </a:rPr>
                      <m:t>𝐺</m:t>
                    </m:r>
                  </m:oMath>
                </a14:m>
                <a:r>
                  <a:rPr lang="en-US" dirty="0">
                    <a:solidFill>
                      <a:schemeClr val="tx1"/>
                    </a:solidFill>
                  </a:rPr>
                  <a:t> on </a:t>
                </a:r>
                <a14:m>
                  <m:oMath xmlns:m="http://schemas.openxmlformats.org/officeDocument/2006/math">
                    <m:r>
                      <a:rPr lang="en-US" b="0" i="1" dirty="0" smtClean="0">
                        <a:solidFill>
                          <a:schemeClr val="tx1"/>
                        </a:solidFill>
                        <a:latin typeface="Cambria Math"/>
                      </a:rPr>
                      <m:t>𝑛</m:t>
                    </m:r>
                  </m:oMath>
                </a14:m>
                <a:r>
                  <a:rPr lang="en-US" dirty="0">
                    <a:solidFill>
                      <a:schemeClr val="tx1"/>
                    </a:solidFill>
                  </a:rPr>
                  <a:t> nodes and </a:t>
                </a:r>
                <a14:m>
                  <m:oMath xmlns:m="http://schemas.openxmlformats.org/officeDocument/2006/math">
                    <m:r>
                      <a:rPr lang="en-US" b="0" i="1" dirty="0" smtClean="0">
                        <a:solidFill>
                          <a:schemeClr val="tx1"/>
                        </a:solidFill>
                        <a:latin typeface="Cambria Math"/>
                      </a:rPr>
                      <m:t>𝑚</m:t>
                    </m:r>
                  </m:oMath>
                </a14:m>
                <a:r>
                  <a:rPr lang="en-US" dirty="0">
                    <a:solidFill>
                      <a:schemeClr val="tx1"/>
                    </a:solidFill>
                  </a:rPr>
                  <a:t> edges, </a:t>
                </a:r>
                <a:br>
                  <a:rPr lang="en-US" dirty="0">
                    <a:solidFill>
                      <a:schemeClr val="tx1"/>
                    </a:solidFill>
                  </a:rPr>
                </a:br>
                <a:r>
                  <a:rPr lang="en-US" dirty="0">
                    <a:solidFill>
                      <a:schemeClr val="tx1"/>
                    </a:solidFill>
                  </a:rPr>
                  <a:t>construct rewired network </a:t>
                </a:r>
                <a14:m>
                  <m:oMath xmlns:m="http://schemas.openxmlformats.org/officeDocument/2006/math">
                    <m:r>
                      <a:rPr lang="en-US" b="0" i="1" dirty="0" smtClean="0">
                        <a:solidFill>
                          <a:schemeClr val="tx1"/>
                        </a:solidFill>
                        <a:latin typeface="Cambria Math"/>
                      </a:rPr>
                      <m:t>𝐺</m:t>
                    </m:r>
                    <m:r>
                      <a:rPr lang="en-US" b="0" i="1" dirty="0" smtClean="0">
                        <a:solidFill>
                          <a:schemeClr val="tx1"/>
                        </a:solidFill>
                        <a:latin typeface="Cambria Math"/>
                      </a:rPr>
                      <m:t>’</m:t>
                    </m:r>
                  </m:oMath>
                </a14:m>
                <a:endParaRPr lang="en-US" dirty="0">
                  <a:solidFill>
                    <a:schemeClr val="tx1"/>
                  </a:solidFill>
                </a:endParaRPr>
              </a:p>
              <a:p>
                <a:pPr lvl="1"/>
                <a:r>
                  <a:rPr lang="en-US" i="1" dirty="0"/>
                  <a:t>Same degree distribution </a:t>
                </a:r>
                <a:r>
                  <a:rPr lang="en-US" dirty="0"/>
                  <a:t>but </a:t>
                </a:r>
                <a:br>
                  <a:rPr lang="en-US" dirty="0"/>
                </a:br>
                <a:r>
                  <a:rPr lang="en-US" dirty="0"/>
                  <a:t>random connections</a:t>
                </a:r>
              </a:p>
              <a:p>
                <a:pPr lvl="1"/>
                <a:r>
                  <a:rPr lang="en-US" dirty="0"/>
                  <a:t>Consider </a:t>
                </a:r>
                <a14:m>
                  <m:oMath xmlns:m="http://schemas.openxmlformats.org/officeDocument/2006/math">
                    <m:r>
                      <a:rPr lang="en-US" b="1" i="1" dirty="0" smtClean="0">
                        <a:latin typeface="Cambria Math"/>
                      </a:rPr>
                      <m:t>𝑮</m:t>
                    </m:r>
                    <m:r>
                      <a:rPr lang="en-US" b="1" i="1" dirty="0" smtClean="0">
                        <a:latin typeface="Cambria Math"/>
                      </a:rPr>
                      <m:t>’</m:t>
                    </m:r>
                  </m:oMath>
                </a14:m>
                <a:r>
                  <a:rPr lang="en-US" dirty="0"/>
                  <a:t> as a </a:t>
                </a:r>
                <a:r>
                  <a:rPr lang="en-US" dirty="0" err="1">
                    <a:solidFill>
                      <a:schemeClr val="tx2">
                        <a:lumMod val="60000"/>
                        <a:lumOff val="40000"/>
                      </a:schemeClr>
                    </a:solidFill>
                  </a:rPr>
                  <a:t>multigraph</a:t>
                </a:r>
                <a:endParaRPr lang="en-US" dirty="0">
                  <a:solidFill>
                    <a:schemeClr val="tx2">
                      <a:lumMod val="60000"/>
                      <a:lumOff val="40000"/>
                    </a:schemeClr>
                  </a:solidFill>
                </a:endParaRPr>
              </a:p>
              <a:p>
                <a:pPr lvl="1"/>
                <a:r>
                  <a:rPr lang="en-US" dirty="0"/>
                  <a:t>The expected number of edges between nodes </a:t>
                </a:r>
                <a:br>
                  <a:rPr lang="en-US" dirty="0"/>
                </a:br>
                <a14:m>
                  <m:oMath xmlns:m="http://schemas.openxmlformats.org/officeDocument/2006/math">
                    <m:r>
                      <a:rPr lang="en-US" b="0" i="1" dirty="0" smtClean="0">
                        <a:latin typeface="Cambria Math"/>
                      </a:rPr>
                      <m:t>𝑖</m:t>
                    </m:r>
                  </m:oMath>
                </a14:m>
                <a:r>
                  <a:rPr lang="en-US" dirty="0"/>
                  <a:t> and </a:t>
                </a:r>
                <a14:m>
                  <m:oMath xmlns:m="http://schemas.openxmlformats.org/officeDocument/2006/math">
                    <m:r>
                      <a:rPr lang="en-US" b="0" i="1" dirty="0" smtClean="0">
                        <a:latin typeface="Cambria Math"/>
                      </a:rPr>
                      <m:t>𝑗</m:t>
                    </m:r>
                  </m:oMath>
                </a14:m>
                <a:r>
                  <a:rPr lang="en-US" dirty="0"/>
                  <a:t> of degrees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r>
                      <a:rPr lang="en-US" b="1" i="1" dirty="0">
                        <a:latin typeface="Cambria Math"/>
                      </a:rPr>
                      <m:t> </m:t>
                    </m:r>
                  </m:oMath>
                </a14:m>
                <a:r>
                  <a:rPr lang="en-US" dirty="0"/>
                  <a:t>and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oMath>
                </a14:m>
                <a:r>
                  <a:rPr lang="en-US" b="1" dirty="0"/>
                  <a:t> </a:t>
                </a:r>
                <a:r>
                  <a:rPr lang="en-US" dirty="0"/>
                  <a:t>equals to: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r>
                      <a:rPr lang="en-US" b="1" i="1" dirty="0" smtClean="0">
                        <a:latin typeface="Cambria Math"/>
                      </a:rPr>
                      <m:t>⋅</m:t>
                    </m:r>
                    <m:f>
                      <m:fPr>
                        <m:ctrlPr>
                          <a:rPr lang="en-US" b="1" i="1" dirty="0" smtClean="0">
                            <a:latin typeface="Cambria Math" panose="02040503050406030204" pitchFamily="18" charset="0"/>
                          </a:rPr>
                        </m:ctrlPr>
                      </m:fPr>
                      <m:num>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num>
                      <m:den>
                        <m:r>
                          <a:rPr lang="en-US" b="1" i="1" dirty="0" smtClean="0">
                            <a:latin typeface="Cambria Math"/>
                          </a:rPr>
                          <m:t>𝟐</m:t>
                        </m:r>
                        <m:r>
                          <a:rPr lang="en-US" b="1" i="1" dirty="0" smtClean="0">
                            <a:latin typeface="Cambria Math"/>
                          </a:rPr>
                          <m:t>𝒎</m:t>
                        </m:r>
                      </m:den>
                    </m:f>
                    <m:r>
                      <a:rPr lang="en-US" b="1" i="1" dirty="0" smtClean="0">
                        <a:latin typeface="Cambria Math"/>
                      </a:rPr>
                      <m:t>=</m:t>
                    </m:r>
                    <m:f>
                      <m:fPr>
                        <m:ctrlPr>
                          <a:rPr lang="en-US" b="1" i="1" dirty="0" smtClean="0">
                            <a:solidFill>
                              <a:srgbClr val="0000FF"/>
                            </a:solidFill>
                            <a:latin typeface="Cambria Math" panose="02040503050406030204" pitchFamily="18" charset="0"/>
                          </a:rPr>
                        </m:ctrlPr>
                      </m:fPr>
                      <m:num>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𝒅</m:t>
                            </m:r>
                          </m:e>
                          <m:sub>
                            <m:r>
                              <a:rPr lang="en-US" b="1" i="1" dirty="0" smtClean="0">
                                <a:solidFill>
                                  <a:srgbClr val="0000FF"/>
                                </a:solidFill>
                                <a:latin typeface="Cambria Math"/>
                              </a:rPr>
                              <m:t>𝒊</m:t>
                            </m:r>
                          </m:sub>
                        </m:sSub>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𝒅</m:t>
                            </m:r>
                          </m:e>
                          <m:sub>
                            <m:r>
                              <a:rPr lang="en-US" b="1" i="1" dirty="0" smtClean="0">
                                <a:solidFill>
                                  <a:srgbClr val="0000FF"/>
                                </a:solidFill>
                                <a:latin typeface="Cambria Math"/>
                              </a:rPr>
                              <m:t>𝒋</m:t>
                            </m:r>
                          </m:sub>
                        </m:sSub>
                      </m:num>
                      <m:den>
                        <m:r>
                          <a:rPr lang="en-US" b="1" i="1" dirty="0" smtClean="0">
                            <a:solidFill>
                              <a:srgbClr val="0000FF"/>
                            </a:solidFill>
                            <a:latin typeface="Cambria Math"/>
                          </a:rPr>
                          <m:t>𝟐</m:t>
                        </m:r>
                        <m:r>
                          <a:rPr lang="en-US" b="1" i="1" dirty="0" smtClean="0">
                            <a:solidFill>
                              <a:srgbClr val="0000FF"/>
                            </a:solidFill>
                            <a:latin typeface="Cambria Math"/>
                          </a:rPr>
                          <m:t>𝒎</m:t>
                        </m:r>
                      </m:den>
                    </m:f>
                  </m:oMath>
                </a14:m>
                <a:endParaRPr lang="en-US" b="1" dirty="0"/>
              </a:p>
              <a:p>
                <a:pPr lvl="2"/>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1409" y="1125488"/>
                <a:ext cx="8568952" cy="4149824"/>
              </a:xfrm>
              <a:blipFill rotWithShape="0">
                <a:blip r:embed="rId3"/>
                <a:stretch>
                  <a:fillRect l="-1637" t="-1765"/>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107</a:t>
            </a:fld>
            <a:endParaRPr lang="en-US"/>
          </a:p>
        </p:txBody>
      </p:sp>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7541943" y="5779166"/>
                <a:ext cx="1375313" cy="6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dirty="0" smtClean="0">
                              <a:solidFill>
                                <a:srgbClr val="008000"/>
                              </a:solidFill>
                              <a:latin typeface="Cambria Math" panose="02040503050406030204" pitchFamily="18" charset="0"/>
                            </a:rPr>
                          </m:ctrlPr>
                        </m:naryPr>
                        <m:sub>
                          <m:r>
                            <m:rPr>
                              <m:brk m:alnAt="7"/>
                            </m:rPr>
                            <a:rPr lang="en-US" sz="1600" b="0" i="1" dirty="0" smtClean="0">
                              <a:solidFill>
                                <a:srgbClr val="008000"/>
                              </a:solidFill>
                              <a:latin typeface="Cambria Math"/>
                            </a:rPr>
                            <m:t>𝑢</m:t>
                          </m:r>
                          <m:r>
                            <a:rPr lang="en-US" sz="1600" b="0" i="1" dirty="0" smtClean="0">
                              <a:solidFill>
                                <a:srgbClr val="008000"/>
                              </a:solidFill>
                              <a:latin typeface="Cambria Math"/>
                            </a:rPr>
                            <m:t>∈</m:t>
                          </m:r>
                          <m:r>
                            <a:rPr lang="en-US" sz="1600" b="0" i="1" dirty="0" smtClean="0">
                              <a:solidFill>
                                <a:srgbClr val="008000"/>
                              </a:solidFill>
                              <a:latin typeface="Cambria Math"/>
                            </a:rPr>
                            <m:t>𝑁</m:t>
                          </m:r>
                        </m:sub>
                        <m:sup/>
                        <m:e>
                          <m:sSub>
                            <m:sSubPr>
                              <m:ctrlPr>
                                <a:rPr lang="en-US" sz="1600" i="1" dirty="0">
                                  <a:solidFill>
                                    <a:srgbClr val="008000"/>
                                  </a:solidFill>
                                  <a:latin typeface="Cambria Math" panose="02040503050406030204" pitchFamily="18" charset="0"/>
                                </a:rPr>
                              </m:ctrlPr>
                            </m:sSubPr>
                            <m:e>
                              <m:r>
                                <a:rPr lang="en-US" sz="1600" b="0" i="1" dirty="0" smtClean="0">
                                  <a:solidFill>
                                    <a:srgbClr val="008000"/>
                                  </a:solidFill>
                                  <a:latin typeface="Cambria Math" panose="02040503050406030204" pitchFamily="18" charset="0"/>
                                </a:rPr>
                                <m:t>𝑑</m:t>
                              </m:r>
                            </m:e>
                            <m:sub>
                              <m:r>
                                <a:rPr lang="en-US" sz="1600" b="0" i="1" dirty="0">
                                  <a:solidFill>
                                    <a:srgbClr val="008000"/>
                                  </a:solidFill>
                                  <a:latin typeface="Cambria Math"/>
                                </a:rPr>
                                <m:t>𝑢</m:t>
                              </m:r>
                            </m:sub>
                          </m:sSub>
                        </m:e>
                      </m:nary>
                      <m:r>
                        <a:rPr lang="en-US" sz="1600" b="0" i="1" dirty="0" smtClean="0">
                          <a:solidFill>
                            <a:srgbClr val="008000"/>
                          </a:solidFill>
                          <a:latin typeface="Cambria Math"/>
                        </a:rPr>
                        <m:t>=2</m:t>
                      </m:r>
                      <m:r>
                        <a:rPr lang="en-US" sz="1600" b="0" i="1" dirty="0" smtClean="0">
                          <a:solidFill>
                            <a:srgbClr val="008000"/>
                          </a:solidFill>
                          <a:latin typeface="Cambria Math"/>
                        </a:rPr>
                        <m:t>𝑚</m:t>
                      </m:r>
                    </m:oMath>
                  </m:oMathPara>
                </a14:m>
                <a:endParaRPr lang="en-US" sz="1600" dirty="0">
                  <a:solidFill>
                    <a:srgbClr val="008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7541943" y="5779166"/>
                <a:ext cx="1375313" cy="689676"/>
              </a:xfrm>
              <a:prstGeom prst="rect">
                <a:avLst/>
              </a:prstGeom>
              <a:blipFill rotWithShape="0">
                <a:blip r:embed="rId4"/>
                <a:stretch>
                  <a:fillRect/>
                </a:stretch>
              </a:blipFill>
            </p:spPr>
            <p:txBody>
              <a:bodyPr/>
              <a:lstStyle/>
              <a:p>
                <a:r>
                  <a:rPr lang="el-GR">
                    <a:noFill/>
                  </a:rPr>
                  <a:t> </a:t>
                </a:r>
              </a:p>
            </p:txBody>
          </p:sp>
        </mc:Fallback>
      </mc:AlternateContent>
      <p:sp>
        <p:nvSpPr>
          <p:cNvPr id="25" name="TextBox 24"/>
          <p:cNvSpPr txBox="1"/>
          <p:nvPr/>
        </p:nvSpPr>
        <p:spPr>
          <a:xfrm>
            <a:off x="7594850" y="5316691"/>
            <a:ext cx="736099"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Note:</a:t>
            </a:r>
          </a:p>
        </p:txBody>
      </p:sp>
      <mc:AlternateContent xmlns:mc="http://schemas.openxmlformats.org/markup-compatibility/2006" xmlns:a14="http://schemas.microsoft.com/office/drawing/2010/main">
        <mc:Choice Requires="a14">
          <p:sp>
            <p:nvSpPr>
              <p:cNvPr id="4" name="TextBox 3"/>
              <p:cNvSpPr txBox="1"/>
              <p:nvPr/>
            </p:nvSpPr>
            <p:spPr>
              <a:xfrm>
                <a:off x="329553" y="4912862"/>
                <a:ext cx="6656705" cy="1176989"/>
              </a:xfrm>
              <a:prstGeom prst="rect">
                <a:avLst/>
              </a:prstGeom>
              <a:noFill/>
            </p:spPr>
            <p:txBody>
              <a:bodyPr wrap="square" rtlCol="0">
                <a:spAutoFit/>
              </a:bodyPr>
              <a:lstStyle/>
              <a:p>
                <a:r>
                  <a:rPr lang="en-US" sz="2000" i="1" dirty="0">
                    <a:solidFill>
                      <a:schemeClr val="tx2">
                        <a:lumMod val="75000"/>
                      </a:schemeClr>
                    </a:solidFill>
                  </a:rPr>
                  <a:t>For any edge going out of </a:t>
                </a:r>
                <a:r>
                  <a:rPr lang="en-US" sz="2000" i="1" dirty="0" err="1">
                    <a:solidFill>
                      <a:schemeClr val="tx2">
                        <a:lumMod val="75000"/>
                      </a:schemeClr>
                    </a:solidFill>
                  </a:rPr>
                  <a:t>i</a:t>
                </a:r>
                <a:r>
                  <a:rPr lang="en-US" sz="2000" i="1" dirty="0">
                    <a:solidFill>
                      <a:schemeClr val="tx2">
                        <a:lumMod val="75000"/>
                      </a:schemeClr>
                    </a:solidFill>
                  </a:rPr>
                  <a:t> randomly, the probability of this edge getting connected to node j is </a:t>
                </a:r>
                <a14:m>
                  <m:oMath xmlns:m="http://schemas.openxmlformats.org/officeDocument/2006/math">
                    <m:f>
                      <m:fPr>
                        <m:ctrlPr>
                          <a:rPr lang="en-US" sz="2000" b="1" i="1" dirty="0">
                            <a:solidFill>
                              <a:schemeClr val="tx2">
                                <a:lumMod val="75000"/>
                              </a:schemeClr>
                            </a:solidFill>
                            <a:latin typeface="Cambria Math" panose="02040503050406030204" pitchFamily="18" charset="0"/>
                          </a:rPr>
                        </m:ctrlPr>
                      </m:fPr>
                      <m:num>
                        <m:sSub>
                          <m:sSubPr>
                            <m:ctrlPr>
                              <a:rPr lang="en-US" sz="2000" b="1" i="1" dirty="0">
                                <a:solidFill>
                                  <a:schemeClr val="tx2">
                                    <a:lumMod val="75000"/>
                                  </a:schemeClr>
                                </a:solidFill>
                                <a:latin typeface="Cambria Math" panose="02040503050406030204" pitchFamily="18" charset="0"/>
                              </a:rPr>
                            </m:ctrlPr>
                          </m:sSubPr>
                          <m:e>
                            <m:r>
                              <a:rPr lang="en-US" sz="2000" b="1" i="1" dirty="0" smtClean="0">
                                <a:solidFill>
                                  <a:schemeClr val="tx2">
                                    <a:lumMod val="75000"/>
                                  </a:schemeClr>
                                </a:solidFill>
                                <a:latin typeface="Cambria Math" panose="02040503050406030204" pitchFamily="18" charset="0"/>
                              </a:rPr>
                              <m:t>𝒅</m:t>
                            </m:r>
                          </m:e>
                          <m:sub>
                            <m:r>
                              <a:rPr lang="en-US" sz="2000" b="1" i="1" dirty="0">
                                <a:solidFill>
                                  <a:schemeClr val="tx2">
                                    <a:lumMod val="75000"/>
                                  </a:schemeClr>
                                </a:solidFill>
                                <a:latin typeface="Cambria Math"/>
                              </a:rPr>
                              <m:t>𝒋</m:t>
                            </m:r>
                          </m:sub>
                        </m:sSub>
                      </m:num>
                      <m:den>
                        <m:r>
                          <a:rPr lang="en-US" sz="2000" b="1" i="1" dirty="0">
                            <a:solidFill>
                              <a:schemeClr val="tx2">
                                <a:lumMod val="75000"/>
                              </a:schemeClr>
                            </a:solidFill>
                            <a:latin typeface="Cambria Math"/>
                          </a:rPr>
                          <m:t>𝟐</m:t>
                        </m:r>
                        <m:r>
                          <a:rPr lang="en-US" sz="2000" b="1" i="1" dirty="0">
                            <a:solidFill>
                              <a:schemeClr val="tx2">
                                <a:lumMod val="75000"/>
                              </a:schemeClr>
                            </a:solidFill>
                            <a:latin typeface="Cambria Math"/>
                          </a:rPr>
                          <m:t>𝒎</m:t>
                        </m:r>
                      </m:den>
                    </m:f>
                  </m:oMath>
                </a14:m>
                <a:endParaRPr lang="en-US" sz="2000" i="1" dirty="0">
                  <a:solidFill>
                    <a:schemeClr val="tx2">
                      <a:lumMod val="75000"/>
                    </a:schemeClr>
                  </a:solidFill>
                </a:endParaRPr>
              </a:p>
              <a:p>
                <a:r>
                  <a:rPr lang="en-US" sz="2000" i="1" dirty="0">
                    <a:solidFill>
                      <a:schemeClr val="tx2">
                        <a:lumMod val="75000"/>
                      </a:schemeClr>
                    </a:solidFill>
                  </a:rPr>
                  <a:t>Because the degree for </a:t>
                </a:r>
                <a:r>
                  <a:rPr lang="en-US" sz="2000" i="1" dirty="0" err="1">
                    <a:solidFill>
                      <a:schemeClr val="tx2">
                        <a:lumMod val="75000"/>
                      </a:schemeClr>
                    </a:solidFill>
                  </a:rPr>
                  <a:t>i</a:t>
                </a:r>
                <a:r>
                  <a:rPr lang="en-US" sz="2000" i="1" dirty="0">
                    <a:solidFill>
                      <a:schemeClr val="tx2">
                        <a:lumMod val="75000"/>
                      </a:schemeClr>
                    </a:solidFill>
                  </a:rPr>
                  <a:t> is d</a:t>
                </a:r>
                <a:r>
                  <a:rPr lang="en-US" sz="2000" i="1" baseline="-25000" dirty="0">
                    <a:solidFill>
                      <a:schemeClr val="tx2">
                        <a:lumMod val="75000"/>
                      </a:schemeClr>
                    </a:solidFill>
                  </a:rPr>
                  <a:t>i</a:t>
                </a:r>
                <a:r>
                  <a:rPr lang="en-US" sz="2000" i="1" dirty="0">
                    <a:solidFill>
                      <a:schemeClr val="tx2">
                        <a:lumMod val="75000"/>
                      </a:schemeClr>
                    </a:solidFill>
                  </a:rPr>
                  <a:t>, we have d</a:t>
                </a:r>
                <a:r>
                  <a:rPr lang="en-US" sz="2000" i="1" baseline="-25000" dirty="0">
                    <a:solidFill>
                      <a:schemeClr val="tx2">
                        <a:lumMod val="75000"/>
                      </a:schemeClr>
                    </a:solidFill>
                  </a:rPr>
                  <a:t>i </a:t>
                </a:r>
                <a:r>
                  <a:rPr lang="en-US" sz="2000" i="1" dirty="0">
                    <a:solidFill>
                      <a:schemeClr val="tx2">
                        <a:lumMod val="75000"/>
                      </a:schemeClr>
                    </a:solidFill>
                  </a:rPr>
                  <a:t>number of such edges</a:t>
                </a:r>
              </a:p>
            </p:txBody>
          </p:sp>
        </mc:Choice>
        <mc:Fallback xmlns="">
          <p:sp>
            <p:nvSpPr>
              <p:cNvPr id="4" name="TextBox 3"/>
              <p:cNvSpPr txBox="1">
                <a:spLocks noRot="1" noChangeAspect="1" noMove="1" noResize="1" noEditPoints="1" noAdjustHandles="1" noChangeArrowheads="1" noChangeShapeType="1" noTextEdit="1"/>
              </p:cNvSpPr>
              <p:nvPr/>
            </p:nvSpPr>
            <p:spPr>
              <a:xfrm>
                <a:off x="329553" y="4912862"/>
                <a:ext cx="6656705" cy="1176989"/>
              </a:xfrm>
              <a:prstGeom prst="rect">
                <a:avLst/>
              </a:prstGeom>
              <a:blipFill rotWithShape="0">
                <a:blip r:embed="rId5"/>
                <a:stretch>
                  <a:fillRect l="-916" t="-3109" b="-8290"/>
                </a:stretch>
              </a:blipFill>
            </p:spPr>
            <p:txBody>
              <a:bodyPr/>
              <a:lstStyle/>
              <a:p>
                <a:r>
                  <a:rPr lang="el-GR">
                    <a:noFill/>
                  </a:rPr>
                  <a:t> </a:t>
                </a:r>
              </a:p>
            </p:txBody>
          </p:sp>
        </mc:Fallback>
      </mc:AlternateContent>
    </p:spTree>
    <p:extLst>
      <p:ext uri="{BB962C8B-B14F-4D97-AF65-F5344CB8AC3E}">
        <p14:creationId xmlns:p14="http://schemas.microsoft.com/office/powerpoint/2010/main" val="17940643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solidFill>
                  <a:schemeClr val="accent6">
                    <a:lumMod val="75000"/>
                  </a:schemeClr>
                </a:solidFill>
              </a:rPr>
              <a:t>Null Model: Configuration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7288" y="2379393"/>
                <a:ext cx="7848600" cy="2781672"/>
              </a:xfrm>
            </p:spPr>
            <p:txBody>
              <a:bodyPr>
                <a:normAutofit/>
              </a:bodyPr>
              <a:lstStyle/>
              <a:p>
                <a:endParaRPr lang="en-US" b="1" dirty="0"/>
              </a:p>
              <a:p>
                <a:pPr lvl="2"/>
                <a:r>
                  <a:rPr lang="en-US" dirty="0"/>
                  <a:t>The expected number of edges in (</a:t>
                </a:r>
                <a:r>
                  <a:rPr lang="en-US" dirty="0" err="1"/>
                  <a:t>multigraph</a:t>
                </a:r>
                <a:r>
                  <a:rPr lang="en-US" dirty="0"/>
                  <a:t>) </a:t>
                </a:r>
                <a:r>
                  <a:rPr lang="en-US" b="1" dirty="0"/>
                  <a:t>G’</a:t>
                </a:r>
                <a:r>
                  <a:rPr lang="en-US" dirty="0"/>
                  <a:t>:</a:t>
                </a:r>
              </a:p>
              <a:p>
                <a:pPr lvl="3"/>
                <a14:m>
                  <m:oMath xmlns:m="http://schemas.openxmlformats.org/officeDocument/2006/math">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den>
                    </m:f>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𝒊</m:t>
                        </m:r>
                        <m:r>
                          <a:rPr lang="en-US" b="1" i="1" dirty="0" smtClean="0">
                            <a:latin typeface="Cambria Math"/>
                          </a:rPr>
                          <m:t>∈</m:t>
                        </m:r>
                        <m:r>
                          <a:rPr lang="en-US" b="1" i="1" dirty="0" smtClean="0">
                            <a:latin typeface="Cambria Math"/>
                          </a:rPr>
                          <m:t>𝑵</m:t>
                        </m:r>
                      </m:sub>
                      <m:sup/>
                      <m:e>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𝒋</m:t>
                            </m:r>
                            <m:r>
                              <a:rPr lang="en-US" b="1" i="1" dirty="0">
                                <a:latin typeface="Cambria Math"/>
                              </a:rPr>
                              <m:t>∈</m:t>
                            </m:r>
                            <m:r>
                              <a:rPr lang="en-US" b="1" i="1" dirty="0">
                                <a:latin typeface="Cambria Math"/>
                              </a:rPr>
                              <m:t>𝑵</m:t>
                            </m:r>
                          </m:sub>
                          <m:sup/>
                          <m:e>
                            <m:f>
                              <m:fPr>
                                <m:ctrlPr>
                                  <a:rPr lang="en-US" b="1" i="1" dirty="0">
                                    <a:latin typeface="Cambria Math" panose="02040503050406030204" pitchFamily="18" charset="0"/>
                                  </a:rPr>
                                </m:ctrlPr>
                              </m:fPr>
                              <m:num>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𝒅</m:t>
                                    </m:r>
                                  </m:e>
                                  <m:sub>
                                    <m:r>
                                      <a:rPr lang="en-US" b="1" i="1" dirty="0">
                                        <a:latin typeface="Cambria Math"/>
                                      </a:rPr>
                                      <m:t>𝒊</m:t>
                                    </m:r>
                                  </m:sub>
                                </m:sSub>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𝒅</m:t>
                                    </m:r>
                                  </m:e>
                                  <m:sub>
                                    <m:r>
                                      <a:rPr lang="en-US" b="1" i="1" dirty="0">
                                        <a:latin typeface="Cambria Math"/>
                                      </a:rPr>
                                      <m:t>𝒋</m:t>
                                    </m:r>
                                  </m:sub>
                                </m:sSub>
                              </m:num>
                              <m:den>
                                <m:r>
                                  <a:rPr lang="en-US" b="1" i="1" dirty="0">
                                    <a:latin typeface="Cambria Math"/>
                                  </a:rPr>
                                  <m:t>𝟐</m:t>
                                </m:r>
                                <m:r>
                                  <a:rPr lang="en-US" b="1" i="1" dirty="0">
                                    <a:latin typeface="Cambria Math"/>
                                  </a:rPr>
                                  <m:t>𝒎</m:t>
                                </m:r>
                              </m:den>
                            </m:f>
                          </m:e>
                        </m:nary>
                      </m:e>
                    </m:nary>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den>
                    </m:f>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r>
                          <a:rPr lang="en-US" b="1" i="1" dirty="0" smtClean="0">
                            <a:latin typeface="Cambria Math"/>
                          </a:rPr>
                          <m:t>𝒎</m:t>
                        </m:r>
                      </m:den>
                    </m:f>
                    <m:nary>
                      <m:naryPr>
                        <m:chr m:val="∑"/>
                        <m:supHide m:val="on"/>
                        <m:ctrlPr>
                          <a:rPr lang="en-US" b="1" i="1" dirty="0">
                            <a:latin typeface="Cambria Math" panose="02040503050406030204" pitchFamily="18" charset="0"/>
                          </a:rPr>
                        </m:ctrlPr>
                      </m:naryPr>
                      <m:sub>
                        <m:r>
                          <m:rPr>
                            <m:brk m:alnAt="7"/>
                          </m:rPr>
                          <a:rPr lang="en-US" b="1" i="1" dirty="0">
                            <a:latin typeface="Cambria Math"/>
                          </a:rPr>
                          <m:t>𝒊</m:t>
                        </m:r>
                        <m:r>
                          <a:rPr lang="en-US" b="1" i="1" dirty="0">
                            <a:latin typeface="Cambria Math"/>
                          </a:rPr>
                          <m:t>∈</m:t>
                        </m:r>
                        <m:r>
                          <a:rPr lang="en-US" b="1" i="1" dirty="0">
                            <a:latin typeface="Cambria Math"/>
                          </a:rPr>
                          <m:t>𝑵</m:t>
                        </m:r>
                      </m:sub>
                      <m:sup/>
                      <m:e>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d>
                          <m:dPr>
                            <m:ctrlPr>
                              <a:rPr lang="en-US" b="1" i="1" dirty="0" smtClean="0">
                                <a:latin typeface="Cambria Math" panose="02040503050406030204" pitchFamily="18" charset="0"/>
                              </a:rPr>
                            </m:ctrlPr>
                          </m:dPr>
                          <m:e>
                            <m:nary>
                              <m:naryPr>
                                <m:chr m:val="∑"/>
                                <m:supHide m:val="on"/>
                                <m:ctrlPr>
                                  <a:rPr lang="en-US" b="1" i="1" dirty="0">
                                    <a:latin typeface="Cambria Math" panose="02040503050406030204" pitchFamily="18" charset="0"/>
                                  </a:rPr>
                                </m:ctrlPr>
                              </m:naryPr>
                              <m:sub>
                                <m:r>
                                  <m:rPr>
                                    <m:brk m:alnAt="7"/>
                                  </m:rPr>
                                  <a:rPr lang="en-US" b="1" i="1" dirty="0">
                                    <a:latin typeface="Cambria Math"/>
                                  </a:rPr>
                                  <m:t>𝒋</m:t>
                                </m:r>
                                <m:r>
                                  <a:rPr lang="en-US" b="1" i="1" dirty="0">
                                    <a:latin typeface="Cambria Math"/>
                                  </a:rPr>
                                  <m:t>∈</m:t>
                                </m:r>
                                <m:r>
                                  <a:rPr lang="en-US" b="1" i="1" dirty="0">
                                    <a:latin typeface="Cambria Math"/>
                                  </a:rPr>
                                  <m:t>𝑵</m:t>
                                </m:r>
                              </m:sub>
                              <m:sup/>
                              <m:e>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e>
                            </m:nary>
                          </m:e>
                        </m:d>
                      </m:e>
                    </m:nary>
                    <m:r>
                      <a:rPr lang="en-US" b="1" i="1" dirty="0" smtClean="0">
                        <a:latin typeface="Cambria Math"/>
                      </a:rPr>
                      <m:t>=</m:t>
                    </m:r>
                  </m:oMath>
                </a14:m>
                <a:endParaRPr lang="en-US" b="1" i="1" dirty="0">
                  <a:latin typeface="Cambria Math"/>
                </a:endParaRPr>
              </a:p>
              <a:p>
                <a:pPr lvl="3"/>
                <a14:m>
                  <m:oMath xmlns:m="http://schemas.openxmlformats.org/officeDocument/2006/math">
                    <m:r>
                      <a:rPr lang="en-US" b="1" i="0" dirty="0" smtClean="0">
                        <a:latin typeface="Cambria Math"/>
                      </a:rPr>
                      <m:t> </m:t>
                    </m:r>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𝟒</m:t>
                        </m:r>
                        <m:r>
                          <a:rPr lang="en-US" b="1" i="1" dirty="0" smtClean="0">
                            <a:latin typeface="Cambria Math"/>
                          </a:rPr>
                          <m:t>𝒎</m:t>
                        </m:r>
                      </m:den>
                    </m:f>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𝒎</m:t>
                    </m:r>
                  </m:oMath>
                </a14:m>
                <a:endParaRPr lang="en-US" b="1" dirty="0"/>
              </a:p>
              <a:p>
                <a:pPr lvl="2"/>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7288" y="2379393"/>
                <a:ext cx="7848600" cy="2781672"/>
              </a:xfrm>
              <a:blipFill rotWithShape="0">
                <a:blip r:embed="rId2"/>
                <a:stretch>
                  <a:fillRect/>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108</a:t>
            </a:fld>
            <a:endParaRPr lang="en-US"/>
          </a:p>
        </p:txBody>
      </p:sp>
      <p:grpSp>
        <p:nvGrpSpPr>
          <p:cNvPr id="4" name="Group 3"/>
          <p:cNvGrpSpPr/>
          <p:nvPr/>
        </p:nvGrpSpPr>
        <p:grpSpPr>
          <a:xfrm>
            <a:off x="6164556" y="1556792"/>
            <a:ext cx="1688471" cy="952500"/>
            <a:chOff x="6617329" y="2628900"/>
            <a:chExt cx="1688471" cy="952500"/>
          </a:xfrm>
        </p:grpSpPr>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grpSp>
      <mc:AlternateContent xmlns:mc="http://schemas.openxmlformats.org/markup-compatibility/2006" xmlns:p14="http://schemas.microsoft.com/office/powerpoint/2010/main">
        <mc:Choice Requires="p14">
          <p:contentPart p14:bwMode="auto" r:id="rId3">
            <p14:nvContentPartPr>
              <p14:cNvPr id="69" name="Ink 68">
                <a:extLst>
                  <a:ext uri="{FF2B5EF4-FFF2-40B4-BE49-F238E27FC236}">
                    <a16:creationId xmlns:a16="http://schemas.microsoft.com/office/drawing/2014/main" id="{51F61873-8082-4EB1-99B0-AC170507A20E}"/>
                  </a:ext>
                </a:extLst>
              </p14:cNvPr>
              <p14:cNvContentPartPr/>
              <p14:nvPr/>
            </p14:nvContentPartPr>
            <p14:xfrm>
              <a:off x="6758610" y="5060106"/>
              <a:ext cx="4320" cy="3240"/>
            </p14:xfrm>
          </p:contentPart>
        </mc:Choice>
        <mc:Fallback xmlns="">
          <p:pic>
            <p:nvPicPr>
              <p:cNvPr id="69" name="Ink 68">
                <a:extLst>
                  <a:ext uri="{FF2B5EF4-FFF2-40B4-BE49-F238E27FC236}">
                    <a16:creationId xmlns:a16="http://schemas.microsoft.com/office/drawing/2014/main" id="{51F61873-8082-4EB1-99B0-AC170507A20E}"/>
                  </a:ext>
                </a:extLst>
              </p:cNvPr>
              <p:cNvPicPr/>
              <p:nvPr/>
            </p:nvPicPr>
            <p:blipFill>
              <a:blip r:embed="rId18"/>
              <a:stretch>
                <a:fillRect/>
              </a:stretch>
            </p:blipFill>
            <p:spPr>
              <a:xfrm>
                <a:off x="6740970" y="5042106"/>
                <a:ext cx="39960" cy="38880"/>
              </a:xfrm>
              <a:prstGeom prst="rect">
                <a:avLst/>
              </a:prstGeom>
            </p:spPr>
          </p:pic>
        </mc:Fallback>
      </mc:AlternateContent>
    </p:spTree>
    <p:extLst>
      <p:ext uri="{BB962C8B-B14F-4D97-AF65-F5344CB8AC3E}">
        <p14:creationId xmlns:p14="http://schemas.microsoft.com/office/powerpoint/2010/main" val="40053359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Modularity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Modularity of partitioning S of graph G:</a:t>
                </a:r>
              </a:p>
              <a:p>
                <a:pPr lvl="1"/>
                <a:r>
                  <a:rPr lang="en-US" dirty="0">
                    <a:latin typeface="Times New Roman" pitchFamily="18" charset="0"/>
                    <a:cs typeface="Times New Roman" pitchFamily="18" charset="0"/>
                  </a:rPr>
                  <a:t>Q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i="1" baseline="-25000" dirty="0">
                    <a:latin typeface="Times New Roman" pitchFamily="18" charset="0"/>
                    <a:cs typeface="Times New Roman" pitchFamily="18" charset="0"/>
                  </a:rPr>
                  <a:t>s</a:t>
                </a:r>
                <a:r>
                  <a:rPr lang="en-US" i="1" baseline="-25000" dirty="0">
                    <a:latin typeface="Times New Roman" pitchFamily="18" charset="0"/>
                    <a:cs typeface="Times New Roman" pitchFamily="18" charset="0"/>
                    <a:sym typeface="Symbol"/>
                  </a:rPr>
                  <a:t> S</a:t>
                </a:r>
                <a:r>
                  <a:rPr lang="en-US" dirty="0">
                    <a:latin typeface="Times New Roman" pitchFamily="18" charset="0"/>
                    <a:cs typeface="Times New Roman" pitchFamily="18" charset="0"/>
                  </a:rPr>
                  <a:t> [ (# edges within group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(expected # edges within group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 ]</a:t>
                </a:r>
              </a:p>
              <a:p>
                <a:pPr lvl="1"/>
                <a14:m>
                  <m:oMath xmlns:m="http://schemas.openxmlformats.org/officeDocument/2006/math">
                    <m:r>
                      <a:rPr lang="en-US" b="0" i="1" smtClean="0">
                        <a:latin typeface="Cambria Math"/>
                      </a:rPr>
                      <m:t>𝑄</m:t>
                    </m:r>
                    <m:d>
                      <m:dPr>
                        <m:ctrlPr>
                          <a:rPr lang="en-US" i="1" smtClean="0">
                            <a:latin typeface="Cambria Math" panose="02040503050406030204" pitchFamily="18" charset="0"/>
                          </a:rPr>
                        </m:ctrlPr>
                      </m:dPr>
                      <m:e>
                        <m:r>
                          <a:rPr lang="en-US" b="0" i="1" smtClean="0">
                            <a:latin typeface="Cambria Math"/>
                          </a:rPr>
                          <m:t>𝐺</m:t>
                        </m:r>
                        <m:r>
                          <a:rPr lang="en-US" b="0" i="1" smtClean="0">
                            <a:latin typeface="Cambria Math"/>
                          </a:rPr>
                          <m:t>,</m:t>
                        </m:r>
                        <m:r>
                          <a:rPr lang="en-US" b="0" i="1" smtClean="0">
                            <a:latin typeface="Cambria Math"/>
                          </a:rPr>
                          <m:t>𝑆</m:t>
                        </m:r>
                      </m:e>
                    </m:d>
                    <m:r>
                      <a:rPr lang="en-US" b="0" i="1" smtClean="0">
                        <a:latin typeface="Cambria Math"/>
                      </a:rPr>
                      <m:t>=</m:t>
                    </m:r>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r>
                          <a:rPr lang="en-US" b="0" i="1" smtClean="0">
                            <a:latin typeface="Cambria Math"/>
                          </a:rPr>
                          <m:t>𝑚</m:t>
                        </m:r>
                      </m:den>
                    </m:f>
                    <m:nary>
                      <m:naryPr>
                        <m:chr m:val="∑"/>
                        <m:supHide m:val="on"/>
                        <m:ctrlPr>
                          <a:rPr lang="en-US" i="1" smtClean="0">
                            <a:latin typeface="Cambria Math" panose="02040503050406030204" pitchFamily="18" charset="0"/>
                          </a:rPr>
                        </m:ctrlPr>
                      </m:naryPr>
                      <m:sub>
                        <m:r>
                          <m:rPr>
                            <m:brk m:alnAt="7"/>
                          </m:rPr>
                          <a:rPr lang="en-US" b="0" i="1" smtClean="0">
                            <a:latin typeface="Cambria Math"/>
                          </a:rPr>
                          <m:t>𝑠</m:t>
                        </m:r>
                        <m:r>
                          <a:rPr lang="en-US" b="0" i="1" smtClean="0">
                            <a:latin typeface="Cambria Math"/>
                          </a:rPr>
                          <m:t>∈</m:t>
                        </m:r>
                        <m:r>
                          <a:rPr lang="en-US" b="0" i="1" smtClean="0">
                            <a:latin typeface="Cambria Math"/>
                          </a:rPr>
                          <m:t>𝑆</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𝑖</m:t>
                            </m:r>
                            <m:r>
                              <a:rPr lang="en-US" b="0" i="1" smtClean="0">
                                <a:latin typeface="Cambria Math"/>
                              </a:rPr>
                              <m:t>∈</m:t>
                            </m:r>
                            <m:r>
                              <a:rPr lang="en-US" b="0" i="1" smtClean="0">
                                <a:latin typeface="Cambria Math"/>
                              </a:rPr>
                              <m:t>𝑠</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𝑗</m:t>
                                </m:r>
                                <m:r>
                                  <a:rPr lang="en-US" b="0" i="1" smtClean="0">
                                    <a:latin typeface="Cambria Math"/>
                                  </a:rPr>
                                  <m:t>∈</m:t>
                                </m:r>
                                <m:r>
                                  <a:rPr lang="en-US" b="0" i="1" smtClean="0">
                                    <a:latin typeface="Cambria Math"/>
                                  </a:rPr>
                                  <m:t>𝑠</m:t>
                                </m:r>
                              </m:sub>
                              <m:sup/>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a:rPr>
                                          <m:t>𝐴</m:t>
                                        </m:r>
                                      </m:e>
                                      <m:sub>
                                        <m:r>
                                          <a:rPr lang="en-US" b="0" i="1">
                                            <a:latin typeface="Cambria Math"/>
                                          </a:rPr>
                                          <m:t>𝑖𝑗</m:t>
                                        </m:r>
                                      </m:sub>
                                    </m:sSub>
                                    <m:r>
                                      <a:rPr lang="en-US" b="0"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𝑗</m:t>
                                            </m:r>
                                          </m:sub>
                                        </m:sSub>
                                      </m:num>
                                      <m:den>
                                        <m:r>
                                          <a:rPr lang="en-US" b="0" i="1">
                                            <a:latin typeface="Cambria Math"/>
                                          </a:rPr>
                                          <m:t>2</m:t>
                                        </m:r>
                                        <m:r>
                                          <a:rPr lang="en-US" b="0" i="1">
                                            <a:latin typeface="Cambria Math"/>
                                          </a:rPr>
                                          <m:t>𝑚</m:t>
                                        </m:r>
                                      </m:den>
                                    </m:f>
                                  </m:e>
                                </m:d>
                              </m:e>
                            </m:nary>
                          </m:e>
                        </m:nary>
                      </m:e>
                    </m:nary>
                  </m:oMath>
                </a14:m>
                <a:endParaRPr lang="en-US" i="1" dirty="0">
                  <a:latin typeface="Cambria Math"/>
                </a:endParaRPr>
              </a:p>
              <a:p>
                <a:pPr lvl="8"/>
                <a:endParaRPr lang="en-US" dirty="0"/>
              </a:p>
              <a:p>
                <a:pPr lvl="8"/>
                <a:endParaRPr lang="en-US" dirty="0">
                  <a:solidFill>
                    <a:schemeClr val="accent4"/>
                  </a:solidFill>
                </a:endParaRPr>
              </a:p>
              <a:p>
                <a:r>
                  <a:rPr lang="en-US" dirty="0">
                    <a:solidFill>
                      <a:schemeClr val="tx2">
                        <a:lumMod val="60000"/>
                        <a:lumOff val="40000"/>
                      </a:schemeClr>
                    </a:solidFill>
                  </a:rPr>
                  <a:t>Modularity values take range [−1, 1]</a:t>
                </a:r>
              </a:p>
              <a:p>
                <a:pPr lvl="1"/>
                <a:r>
                  <a:rPr lang="en-US" dirty="0"/>
                  <a:t>It is positive if the number of edges within </a:t>
                </a:r>
                <a:br>
                  <a:rPr lang="en-US" dirty="0"/>
                </a:br>
                <a:r>
                  <a:rPr lang="en-US" dirty="0"/>
                  <a:t>groups exceeds the expected number</a:t>
                </a:r>
              </a:p>
              <a:p>
                <a:pPr lvl="1"/>
                <a:r>
                  <a:rPr lang="en-US" dirty="0"/>
                  <a:t>0.3-0.7 &lt; Q means significant community structure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2695" b="-539"/>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109</a:t>
            </a:fld>
            <a:endParaRPr lang="en-US"/>
          </a:p>
        </p:txBody>
      </p:sp>
      <p:sp>
        <p:nvSpPr>
          <p:cNvPr id="12" name="TextBox 11"/>
          <p:cNvSpPr txBox="1"/>
          <p:nvPr/>
        </p:nvSpPr>
        <p:spPr>
          <a:xfrm>
            <a:off x="7236296" y="3409836"/>
            <a:ext cx="1499128" cy="646331"/>
          </a:xfrm>
          <a:prstGeom prst="rect">
            <a:avLst/>
          </a:prstGeom>
          <a:noFill/>
        </p:spPr>
        <p:txBody>
          <a:bodyPr wrap="none" rtlCol="0">
            <a:spAutoFit/>
          </a:bodyPr>
          <a:lstStyle/>
          <a:p>
            <a:r>
              <a:rPr lang="en-US" dirty="0" err="1">
                <a:solidFill>
                  <a:schemeClr val="accent3">
                    <a:lumMod val="75000"/>
                  </a:schemeClr>
                </a:solidFill>
                <a:latin typeface="Arial" pitchFamily="34" charset="0"/>
                <a:cs typeface="Arial" pitchFamily="34" charset="0"/>
              </a:rPr>
              <a:t>A</a:t>
            </a:r>
            <a:r>
              <a:rPr lang="en-US" baseline="-25000" dirty="0" err="1">
                <a:solidFill>
                  <a:schemeClr val="accent3">
                    <a:lumMod val="75000"/>
                  </a:schemeClr>
                </a:solidFill>
                <a:latin typeface="Arial" pitchFamily="34" charset="0"/>
                <a:cs typeface="Arial" pitchFamily="34" charset="0"/>
              </a:rPr>
              <a:t>ij</a:t>
            </a:r>
            <a:r>
              <a:rPr lang="en-US" dirty="0">
                <a:solidFill>
                  <a:schemeClr val="accent3">
                    <a:lumMod val="75000"/>
                  </a:schemeClr>
                </a:solidFill>
                <a:latin typeface="Arial" pitchFamily="34" charset="0"/>
                <a:cs typeface="Arial" pitchFamily="34" charset="0"/>
              </a:rPr>
              <a:t> = 1 if </a:t>
            </a:r>
            <a:r>
              <a:rPr lang="en-US" dirty="0" err="1">
                <a:solidFill>
                  <a:schemeClr val="accent3">
                    <a:lumMod val="75000"/>
                  </a:schemeClr>
                </a:solidFill>
                <a:latin typeface="Arial" pitchFamily="34" charset="0"/>
                <a:cs typeface="Arial" pitchFamily="34" charset="0"/>
              </a:rPr>
              <a:t>i</a:t>
            </a:r>
            <a:r>
              <a:rPr lang="en-US" dirty="0" err="1">
                <a:solidFill>
                  <a:schemeClr val="accent3">
                    <a:lumMod val="75000"/>
                  </a:schemeClr>
                </a:solidFill>
                <a:latin typeface="Arial" pitchFamily="34" charset="0"/>
                <a:cs typeface="Arial" pitchFamily="34" charset="0"/>
                <a:sym typeface="Symbol"/>
              </a:rPr>
              <a:t>j</a:t>
            </a:r>
            <a:r>
              <a:rPr lang="en-US" dirty="0">
                <a:solidFill>
                  <a:schemeClr val="accent3">
                    <a:lumMod val="75000"/>
                  </a:schemeClr>
                </a:solidFill>
                <a:latin typeface="Arial" pitchFamily="34" charset="0"/>
                <a:cs typeface="Arial" pitchFamily="34" charset="0"/>
                <a:sym typeface="Symbol"/>
              </a:rPr>
              <a:t>, </a:t>
            </a:r>
            <a:br>
              <a:rPr lang="en-US" dirty="0">
                <a:solidFill>
                  <a:schemeClr val="accent3">
                    <a:lumMod val="75000"/>
                  </a:schemeClr>
                </a:solidFill>
                <a:latin typeface="Arial" pitchFamily="34" charset="0"/>
                <a:cs typeface="Arial" pitchFamily="34" charset="0"/>
                <a:sym typeface="Symbol"/>
              </a:rPr>
            </a:br>
            <a:r>
              <a:rPr lang="en-US" dirty="0">
                <a:solidFill>
                  <a:schemeClr val="accent3">
                    <a:lumMod val="75000"/>
                  </a:schemeClr>
                </a:solidFill>
                <a:latin typeface="Arial" pitchFamily="34" charset="0"/>
                <a:cs typeface="Arial" pitchFamily="34" charset="0"/>
                <a:sym typeface="Symbol"/>
              </a:rPr>
              <a:t>        0 else</a:t>
            </a:r>
            <a:endParaRPr lang="en-US" dirty="0">
              <a:solidFill>
                <a:schemeClr val="accent3">
                  <a:lumMod val="75000"/>
                </a:schemeClr>
              </a:solidFill>
              <a:latin typeface="Arial" pitchFamily="34" charset="0"/>
              <a:cs typeface="Arial" pitchFamily="34" charset="0"/>
            </a:endParaRPr>
          </a:p>
        </p:txBody>
      </p:sp>
      <p:sp>
        <p:nvSpPr>
          <p:cNvPr id="14" name="Left Brace 13"/>
          <p:cNvSpPr/>
          <p:nvPr/>
        </p:nvSpPr>
        <p:spPr>
          <a:xfrm rot="16200000">
            <a:off x="2827809" y="3410240"/>
            <a:ext cx="133350" cy="533400"/>
          </a:xfrm>
          <a:prstGeom prst="leftBrace">
            <a:avLst>
              <a:gd name="adj1" fmla="val 94048"/>
              <a:gd name="adj2" fmla="val 50190"/>
            </a:avLst>
          </a:prstGeom>
          <a:ln w="28575">
            <a:solidFill>
              <a:schemeClr val="accent3">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75000"/>
                </a:schemeClr>
              </a:solidFill>
            </a:endParaRPr>
          </a:p>
        </p:txBody>
      </p:sp>
      <p:sp>
        <p:nvSpPr>
          <p:cNvPr id="15" name="TextBox 14"/>
          <p:cNvSpPr txBox="1"/>
          <p:nvPr/>
        </p:nvSpPr>
        <p:spPr>
          <a:xfrm>
            <a:off x="1403648" y="3717328"/>
            <a:ext cx="2864887" cy="369332"/>
          </a:xfrm>
          <a:prstGeom prst="rect">
            <a:avLst/>
          </a:prstGeom>
          <a:noFill/>
        </p:spPr>
        <p:txBody>
          <a:bodyPr wrap="none" rtlCol="0">
            <a:spAutoFit/>
          </a:bodyPr>
          <a:lstStyle/>
          <a:p>
            <a:r>
              <a:rPr lang="en-US" dirty="0">
                <a:solidFill>
                  <a:schemeClr val="accent3">
                    <a:lumMod val="75000"/>
                  </a:schemeClr>
                </a:solidFill>
                <a:latin typeface="Arial" pitchFamily="34" charset="0"/>
                <a:cs typeface="Arial" pitchFamily="34" charset="0"/>
              </a:rPr>
              <a:t>Normalizing cost.: -1&lt;Q&lt;1</a:t>
            </a:r>
          </a:p>
        </p:txBody>
      </p:sp>
      <p:sp>
        <p:nvSpPr>
          <p:cNvPr id="5" name="Rectangle 4"/>
          <p:cNvSpPr/>
          <p:nvPr/>
        </p:nvSpPr>
        <p:spPr>
          <a:xfrm>
            <a:off x="3851920" y="2852936"/>
            <a:ext cx="3024336" cy="890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189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42" y="0"/>
            <a:ext cx="8229600" cy="1143000"/>
          </a:xfrm>
        </p:spPr>
        <p:txBody>
          <a:bodyPr>
            <a:normAutofit/>
          </a:bodyPr>
          <a:lstStyle/>
          <a:p>
            <a:r>
              <a:rPr lang="en-US" sz="4000" dirty="0">
                <a:solidFill>
                  <a:schemeClr val="accent6">
                    <a:lumMod val="75000"/>
                  </a:schemeClr>
                </a:solidFill>
              </a:rPr>
              <a:t>Twitter &amp; Facebook</a:t>
            </a:r>
          </a:p>
        </p:txBody>
      </p:sp>
      <p:sp>
        <p:nvSpPr>
          <p:cNvPr id="3" name="Content Placeholder 2"/>
          <p:cNvSpPr>
            <a:spLocks noGrp="1"/>
          </p:cNvSpPr>
          <p:nvPr>
            <p:ph idx="1"/>
          </p:nvPr>
        </p:nvSpPr>
        <p:spPr>
          <a:xfrm>
            <a:off x="467544" y="5886092"/>
            <a:ext cx="7355160" cy="381000"/>
          </a:xfrm>
        </p:spPr>
        <p:txBody>
          <a:bodyPr>
            <a:normAutofit fontScale="70000" lnSpcReduction="20000"/>
          </a:bodyPr>
          <a:lstStyle/>
          <a:p>
            <a:pPr marL="0" indent="0">
              <a:buNone/>
            </a:pPr>
            <a:r>
              <a:rPr lang="en-US" dirty="0">
                <a:solidFill>
                  <a:schemeClr val="tx1">
                    <a:lumMod val="95000"/>
                    <a:lumOff val="5000"/>
                  </a:schemeClr>
                </a:solidFill>
              </a:rPr>
              <a:t>social circles, circles of trust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7905750" cy="44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19B12225-5612-419B-A8D5-4B8EEE4C217E}" type="slidenum">
              <a:rPr lang="en-US" smtClean="0"/>
              <a:pPr/>
              <a:t>11</a:t>
            </a:fld>
            <a:endParaRPr lang="en-US"/>
          </a:p>
        </p:txBody>
      </p:sp>
    </p:spTree>
    <p:extLst>
      <p:ext uri="{BB962C8B-B14F-4D97-AF65-F5344CB8AC3E}">
        <p14:creationId xmlns:p14="http://schemas.microsoft.com/office/powerpoint/2010/main" val="3708751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01" y="116632"/>
            <a:ext cx="8229600" cy="1143000"/>
          </a:xfrm>
        </p:spPr>
        <p:txBody>
          <a:bodyPr/>
          <a:lstStyle/>
          <a:p>
            <a:r>
              <a:rPr lang="en-US" dirty="0">
                <a:solidFill>
                  <a:schemeClr val="accent6">
                    <a:lumMod val="75000"/>
                  </a:schemeClr>
                </a:solidFill>
              </a:rPr>
              <a:t>Modularity</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110</a:t>
            </a:fld>
            <a:endParaRPr lang="en-US"/>
          </a:p>
        </p:txBody>
      </p:sp>
      <p:sp>
        <p:nvSpPr>
          <p:cNvPr id="7" name="TextBox 6"/>
          <p:cNvSpPr txBox="1"/>
          <p:nvPr/>
        </p:nvSpPr>
        <p:spPr>
          <a:xfrm>
            <a:off x="467544" y="1052736"/>
            <a:ext cx="7776864" cy="3785652"/>
          </a:xfrm>
          <a:prstGeom prst="rect">
            <a:avLst/>
          </a:prstGeom>
          <a:noFill/>
        </p:spPr>
        <p:txBody>
          <a:bodyPr wrap="square" rtlCol="0">
            <a:spAutoFit/>
          </a:bodyPr>
          <a:lstStyle/>
          <a:p>
            <a:r>
              <a:rPr lang="en-US" sz="2800" dirty="0"/>
              <a:t>Greedy method of Newman (one of the many ways to use modularity)</a:t>
            </a:r>
          </a:p>
          <a:p>
            <a:endParaRPr lang="en-US" sz="800" dirty="0"/>
          </a:p>
          <a:p>
            <a:r>
              <a:rPr lang="en-US" sz="2800" i="1" dirty="0">
                <a:solidFill>
                  <a:schemeClr val="tx2">
                    <a:lumMod val="60000"/>
                    <a:lumOff val="40000"/>
                  </a:schemeClr>
                </a:solidFill>
              </a:rPr>
              <a:t>Agglomerative hierarchical clustering method </a:t>
            </a:r>
          </a:p>
          <a:p>
            <a:endParaRPr lang="en-US" sz="800" dirty="0"/>
          </a:p>
          <a:p>
            <a:pPr marL="514350" indent="-514350">
              <a:buFont typeface="+mj-lt"/>
              <a:buAutoNum type="arabicPeriod"/>
            </a:pPr>
            <a:r>
              <a:rPr lang="en-US" sz="2800" dirty="0"/>
              <a:t>Start with a state in which each vertex is the sole member of one of </a:t>
            </a:r>
            <a:r>
              <a:rPr lang="en-US" sz="2800" i="1" dirty="0"/>
              <a:t>n</a:t>
            </a:r>
            <a:r>
              <a:rPr lang="en-US" sz="2800" dirty="0"/>
              <a:t> communities</a:t>
            </a:r>
          </a:p>
          <a:p>
            <a:pPr marL="514350" indent="-514350">
              <a:buFont typeface="+mj-lt"/>
              <a:buAutoNum type="arabicPeriod"/>
            </a:pPr>
            <a:r>
              <a:rPr lang="en-US" sz="2800" dirty="0"/>
              <a:t>Repeatedly join communities together </a:t>
            </a:r>
            <a:r>
              <a:rPr lang="en-US" sz="2800" dirty="0">
                <a:solidFill>
                  <a:schemeClr val="tx2">
                    <a:lumMod val="60000"/>
                    <a:lumOff val="40000"/>
                  </a:schemeClr>
                </a:solidFill>
              </a:rPr>
              <a:t>in pairs</a:t>
            </a:r>
            <a:r>
              <a:rPr lang="en-US" sz="2800" dirty="0"/>
              <a:t>, choosing at each step the join that results in the </a:t>
            </a:r>
            <a:r>
              <a:rPr lang="en-US" sz="2800" dirty="0">
                <a:solidFill>
                  <a:schemeClr val="tx2">
                    <a:lumMod val="60000"/>
                    <a:lumOff val="40000"/>
                  </a:schemeClr>
                </a:solidFill>
              </a:rPr>
              <a:t>greatest increase </a:t>
            </a:r>
            <a:r>
              <a:rPr lang="en-US" sz="2800" dirty="0"/>
              <a:t>(or smallest decrease) in Q.</a:t>
            </a:r>
          </a:p>
        </p:txBody>
      </p:sp>
      <p:sp>
        <p:nvSpPr>
          <p:cNvPr id="8" name="TextBox 7"/>
          <p:cNvSpPr txBox="1"/>
          <p:nvPr/>
        </p:nvSpPr>
        <p:spPr>
          <a:xfrm>
            <a:off x="359099" y="4869160"/>
            <a:ext cx="8064896" cy="1323439"/>
          </a:xfrm>
          <a:prstGeom prst="rect">
            <a:avLst/>
          </a:prstGeom>
          <a:noFill/>
        </p:spPr>
        <p:txBody>
          <a:bodyPr wrap="square" rtlCol="0">
            <a:spAutoFit/>
          </a:bodyPr>
          <a:lstStyle/>
          <a:p>
            <a:pPr algn="just"/>
            <a:r>
              <a:rPr lang="en-US" sz="2000" dirty="0">
                <a:solidFill>
                  <a:schemeClr val="accent3">
                    <a:lumMod val="75000"/>
                  </a:schemeClr>
                </a:solidFill>
              </a:rPr>
              <a:t>Since the joining of a pair of communities between which there are no edges can never result in an increase in modularity, we </a:t>
            </a:r>
            <a:r>
              <a:rPr lang="en-US" sz="2000" b="1" i="1" dirty="0">
                <a:solidFill>
                  <a:schemeClr val="accent3">
                    <a:lumMod val="75000"/>
                  </a:schemeClr>
                </a:solidFill>
              </a:rPr>
              <a:t>need only consider those pairs between which there are edges</a:t>
            </a:r>
            <a:r>
              <a:rPr lang="en-US" sz="2000" dirty="0">
                <a:solidFill>
                  <a:schemeClr val="accent3">
                    <a:lumMod val="75000"/>
                  </a:schemeClr>
                </a:solidFill>
              </a:rPr>
              <a:t>, of which there will at any time be at most m</a:t>
            </a:r>
          </a:p>
        </p:txBody>
      </p:sp>
    </p:spTree>
    <p:extLst>
      <p:ext uri="{BB962C8B-B14F-4D97-AF65-F5344CB8AC3E}">
        <p14:creationId xmlns:p14="http://schemas.microsoft.com/office/powerpoint/2010/main" val="14852754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rot="5400000">
            <a:off x="2783590" y="-533795"/>
            <a:ext cx="3810000" cy="891082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solidFill>
                  <a:schemeClr val="accent6">
                    <a:lumMod val="75000"/>
                  </a:schemeClr>
                </a:solidFill>
              </a:rPr>
              <a:t>Modularity: Number of clusters</a:t>
            </a:r>
          </a:p>
        </p:txBody>
      </p:sp>
      <p:sp>
        <p:nvSpPr>
          <p:cNvPr id="3" name="Content Placeholder 2"/>
          <p:cNvSpPr>
            <a:spLocks noGrp="1"/>
          </p:cNvSpPr>
          <p:nvPr>
            <p:ph idx="1"/>
          </p:nvPr>
        </p:nvSpPr>
        <p:spPr>
          <a:xfrm>
            <a:off x="457200" y="1295401"/>
            <a:ext cx="8229600" cy="1447800"/>
          </a:xfrm>
        </p:spPr>
        <p:txBody>
          <a:bodyPr/>
          <a:lstStyle/>
          <a:p>
            <a:r>
              <a:rPr lang="en-US" dirty="0"/>
              <a:t>Modularity is useful for selecting the </a:t>
            </a:r>
            <a:br>
              <a:rPr lang="en-US" dirty="0"/>
            </a:br>
            <a:r>
              <a:rPr lang="en-US" dirty="0"/>
              <a:t>number of clusters: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111</a:t>
            </a:fld>
            <a:endParaRPr lang="en-US"/>
          </a:p>
        </p:txBody>
      </p:sp>
      <p:sp>
        <p:nvSpPr>
          <p:cNvPr id="7" name="TextBox 6"/>
          <p:cNvSpPr txBox="1"/>
          <p:nvPr/>
        </p:nvSpPr>
        <p:spPr>
          <a:xfrm>
            <a:off x="7696200" y="1905000"/>
            <a:ext cx="383438" cy="400110"/>
          </a:xfrm>
          <a:prstGeom prst="rect">
            <a:avLst/>
          </a:prstGeom>
          <a:noFill/>
        </p:spPr>
        <p:txBody>
          <a:bodyPr wrap="none" rtlCol="0">
            <a:spAutoFit/>
          </a:bodyPr>
          <a:lstStyle/>
          <a:p>
            <a:r>
              <a:rPr lang="en-US" sz="2000" b="1" dirty="0">
                <a:latin typeface="Arial" pitchFamily="34" charset="0"/>
                <a:cs typeface="Arial" pitchFamily="34" charset="0"/>
              </a:rPr>
              <a:t>Q</a:t>
            </a:r>
          </a:p>
        </p:txBody>
      </p:sp>
    </p:spTree>
    <p:extLst>
      <p:ext uri="{BB962C8B-B14F-4D97-AF65-F5344CB8AC3E}">
        <p14:creationId xmlns:p14="http://schemas.microsoft.com/office/powerpoint/2010/main" val="40841469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Modularity: Cluster quality</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112</a:t>
            </a:fld>
            <a:endParaRPr lang="en-US"/>
          </a:p>
        </p:txBody>
      </p:sp>
      <p:sp>
        <p:nvSpPr>
          <p:cNvPr id="5" name="TextBox 4"/>
          <p:cNvSpPr txBox="1"/>
          <p:nvPr/>
        </p:nvSpPr>
        <p:spPr>
          <a:xfrm>
            <a:off x="755576" y="2132856"/>
            <a:ext cx="7848872" cy="2062103"/>
          </a:xfrm>
          <a:prstGeom prst="rect">
            <a:avLst/>
          </a:prstGeom>
          <a:noFill/>
        </p:spPr>
        <p:txBody>
          <a:bodyPr wrap="square" rtlCol="0">
            <a:spAutoFit/>
          </a:bodyPr>
          <a:lstStyle/>
          <a:p>
            <a:r>
              <a:rPr lang="en-US" sz="3200" dirty="0"/>
              <a:t>When a given clustering is “good”?</a:t>
            </a:r>
          </a:p>
          <a:p>
            <a:endParaRPr lang="en-US" sz="3200" dirty="0"/>
          </a:p>
          <a:p>
            <a:r>
              <a:rPr lang="en-US" sz="3200" dirty="0"/>
              <a:t>Also, it is both a local (per individual cluster) and global measure</a:t>
            </a:r>
          </a:p>
        </p:txBody>
      </p:sp>
    </p:spTree>
    <p:extLst>
      <p:ext uri="{BB962C8B-B14F-4D97-AF65-F5344CB8AC3E}">
        <p14:creationId xmlns:p14="http://schemas.microsoft.com/office/powerpoint/2010/main" val="32200410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314" y="1868679"/>
            <a:ext cx="8438933" cy="3847207"/>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 and vertex similarity</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Background: Cluster analysis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err="1">
                <a:solidFill>
                  <a:schemeClr val="bg1">
                    <a:lumMod val="65000"/>
                  </a:schemeClr>
                </a:solidFill>
              </a:rPr>
              <a:t>Betweeness</a:t>
            </a:r>
            <a:r>
              <a:rPr lang="en-US" sz="2800" dirty="0">
                <a:solidFill>
                  <a:schemeClr val="bg1">
                    <a:lumMod val="65000"/>
                  </a:schemeClr>
                </a:solidFill>
              </a:rPr>
              <a:t> centrality</a:t>
            </a:r>
          </a:p>
          <a:p>
            <a:pPr marL="514350" indent="-514350">
              <a:buFont typeface="+mj-lt"/>
              <a:buAutoNum type="arabicPeriod"/>
            </a:pPr>
            <a:endParaRPr lang="en-US" sz="800" dirty="0"/>
          </a:p>
          <a:p>
            <a:pPr marL="514350" indent="-514350">
              <a:buFont typeface="+mj-lt"/>
              <a:buAutoNum type="arabicPeriod"/>
            </a:pPr>
            <a:r>
              <a:rPr lang="en-US" sz="2800" dirty="0">
                <a:solidFill>
                  <a:schemeClr val="bg1">
                    <a:lumMod val="65000"/>
                  </a:schemeClr>
                </a:solidFill>
              </a:rPr>
              <a:t>Modularity, </a:t>
            </a:r>
            <a:r>
              <a:rPr lang="en-US" sz="2800" dirty="0">
                <a:solidFill>
                  <a:srgbClr val="FF0000"/>
                </a:solidFill>
              </a:rPr>
              <a:t>label propagation</a:t>
            </a:r>
          </a:p>
          <a:p>
            <a:pPr marL="514350" indent="-514350">
              <a:buFont typeface="+mj-lt"/>
              <a:buAutoNum type="arabicPeriod"/>
            </a:pPr>
            <a:endParaRPr lang="en-US" sz="800" dirty="0"/>
          </a:p>
          <a:p>
            <a:pPr marL="514350" indent="-514350">
              <a:buFont typeface="+mj-lt"/>
              <a:buAutoNum type="arabicPeriod"/>
            </a:pPr>
            <a:r>
              <a:rPr lang="en-US" sz="2800" dirty="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113</a:t>
            </a:fld>
            <a:endParaRPr lang="el-GR"/>
          </a:p>
        </p:txBody>
      </p:sp>
    </p:spTree>
    <p:extLst>
      <p:ext uri="{BB962C8B-B14F-4D97-AF65-F5344CB8AC3E}">
        <p14:creationId xmlns:p14="http://schemas.microsoft.com/office/powerpoint/2010/main" val="6196312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75"/>
            <a:ext cx="8229600" cy="1143000"/>
          </a:xfrm>
        </p:spPr>
        <p:txBody>
          <a:bodyPr/>
          <a:lstStyle/>
          <a:p>
            <a:r>
              <a:rPr lang="en-US" dirty="0">
                <a:solidFill>
                  <a:schemeClr val="accent6">
                    <a:lumMod val="75000"/>
                  </a:schemeClr>
                </a:solidFill>
              </a:rPr>
              <a:t>Label propagation</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114</a:t>
            </a:fld>
            <a:endParaRPr lang="el-GR"/>
          </a:p>
        </p:txBody>
      </p:sp>
      <p:sp>
        <p:nvSpPr>
          <p:cNvPr id="4" name="TextBox 3"/>
          <p:cNvSpPr txBox="1"/>
          <p:nvPr/>
        </p:nvSpPr>
        <p:spPr>
          <a:xfrm>
            <a:off x="323528" y="1462400"/>
            <a:ext cx="8686800" cy="4893647"/>
          </a:xfrm>
          <a:prstGeom prst="rect">
            <a:avLst/>
          </a:prstGeom>
          <a:noFill/>
        </p:spPr>
        <p:txBody>
          <a:bodyPr wrap="square" rtlCol="0">
            <a:spAutoFit/>
          </a:bodyPr>
          <a:lstStyle/>
          <a:p>
            <a:r>
              <a:rPr lang="en-US" sz="2400" dirty="0"/>
              <a:t>Vertices are initially given </a:t>
            </a:r>
            <a:r>
              <a:rPr lang="en-US" sz="2400" dirty="0">
                <a:solidFill>
                  <a:schemeClr val="tx2">
                    <a:lumMod val="60000"/>
                    <a:lumOff val="40000"/>
                  </a:schemeClr>
                </a:solidFill>
              </a:rPr>
              <a:t>unique labels </a:t>
            </a:r>
            <a:r>
              <a:rPr lang="en-US" sz="2400" dirty="0"/>
              <a:t>(e.g., their vertex labels). </a:t>
            </a:r>
          </a:p>
          <a:p>
            <a:endParaRPr lang="en-US" sz="2400" dirty="0"/>
          </a:p>
          <a:p>
            <a:r>
              <a:rPr lang="en-US" sz="2400" dirty="0">
                <a:solidFill>
                  <a:srgbClr val="FF0000"/>
                </a:solidFill>
              </a:rPr>
              <a:t>At each iteration</a:t>
            </a:r>
            <a:r>
              <a:rPr lang="en-US" sz="2400" dirty="0"/>
              <a:t>,  </a:t>
            </a:r>
          </a:p>
          <a:p>
            <a:pPr marL="357188"/>
            <a:r>
              <a:rPr lang="en-US" sz="2400" dirty="0"/>
              <a:t>sweep over all vertices, in random sequential order: </a:t>
            </a:r>
          </a:p>
          <a:p>
            <a:pPr marL="893763" indent="-263525"/>
            <a:r>
              <a:rPr lang="en-US" sz="2400" dirty="0"/>
              <a:t>	each vertex takes the </a:t>
            </a:r>
            <a:r>
              <a:rPr lang="en-US" sz="2400" dirty="0">
                <a:solidFill>
                  <a:schemeClr val="tx2">
                    <a:lumMod val="60000"/>
                    <a:lumOff val="40000"/>
                  </a:schemeClr>
                </a:solidFill>
              </a:rPr>
              <a:t>label</a:t>
            </a:r>
            <a:r>
              <a:rPr lang="en-US" sz="2400" dirty="0"/>
              <a:t> shared by the </a:t>
            </a:r>
            <a:r>
              <a:rPr lang="en-US" sz="2400" dirty="0">
                <a:solidFill>
                  <a:schemeClr val="tx2">
                    <a:lumMod val="60000"/>
                    <a:lumOff val="40000"/>
                  </a:schemeClr>
                </a:solidFill>
              </a:rPr>
              <a:t>majority</a:t>
            </a:r>
            <a:r>
              <a:rPr lang="en-US" sz="2400" dirty="0"/>
              <a:t> </a:t>
            </a:r>
            <a:r>
              <a:rPr lang="en-US" sz="2400" dirty="0">
                <a:solidFill>
                  <a:schemeClr val="tx2">
                    <a:lumMod val="60000"/>
                    <a:lumOff val="40000"/>
                  </a:schemeClr>
                </a:solidFill>
              </a:rPr>
              <a:t>of its neighbors.</a:t>
            </a:r>
          </a:p>
          <a:p>
            <a:pPr marL="893763"/>
            <a:r>
              <a:rPr lang="en-US" sz="2400" dirty="0"/>
              <a:t>	If no unique majority, one of the majority label is picked at random. </a:t>
            </a:r>
          </a:p>
          <a:p>
            <a:r>
              <a:rPr lang="en-US" sz="2400" dirty="0">
                <a:solidFill>
                  <a:srgbClr val="FF0000"/>
                </a:solidFill>
              </a:rPr>
              <a:t>Stop</a:t>
            </a:r>
            <a:r>
              <a:rPr lang="en-US" sz="2400" dirty="0"/>
              <a:t> (convergence) when each vertex has the majority label of its neighbors</a:t>
            </a:r>
          </a:p>
          <a:p>
            <a:endParaRPr lang="en-US" sz="2400" dirty="0"/>
          </a:p>
          <a:p>
            <a:r>
              <a:rPr lang="en-US" sz="2400" dirty="0"/>
              <a:t>Communities: groups of vertices having identical labels at convergence  </a:t>
            </a:r>
          </a:p>
        </p:txBody>
      </p:sp>
    </p:spTree>
    <p:extLst>
      <p:ext uri="{BB962C8B-B14F-4D97-AF65-F5344CB8AC3E}">
        <p14:creationId xmlns:p14="http://schemas.microsoft.com/office/powerpoint/2010/main" val="2196671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en-US" dirty="0">
                <a:solidFill>
                  <a:schemeClr val="accent6">
                    <a:lumMod val="75000"/>
                  </a:schemeClr>
                </a:solidFill>
              </a:rPr>
              <a:t>Label propagation</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115</a:t>
            </a:fld>
            <a:endParaRPr lang="el-GR"/>
          </a:p>
        </p:txBody>
      </p:sp>
      <p:sp>
        <p:nvSpPr>
          <p:cNvPr id="4" name="TextBox 3"/>
          <p:cNvSpPr txBox="1"/>
          <p:nvPr/>
        </p:nvSpPr>
        <p:spPr>
          <a:xfrm>
            <a:off x="323528" y="1555090"/>
            <a:ext cx="8686800"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i="1" dirty="0"/>
              <a:t>Labels propagate across the graph</a:t>
            </a:r>
            <a:r>
              <a:rPr lang="en-US" sz="2400" dirty="0"/>
              <a:t>: most labels will disappear, others will dominate.</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By construction, each vertex has </a:t>
            </a:r>
            <a:r>
              <a:rPr lang="en-US" sz="2400" dirty="0">
                <a:solidFill>
                  <a:schemeClr val="tx2">
                    <a:lumMod val="60000"/>
                    <a:lumOff val="40000"/>
                  </a:schemeClr>
                </a:solidFill>
              </a:rPr>
              <a:t>more neighbors in its community </a:t>
            </a:r>
            <a:r>
              <a:rPr lang="en-US" sz="2400" dirty="0"/>
              <a:t>than in any other community.</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Due to many possible ties, different partitions </a:t>
            </a:r>
          </a:p>
          <a:p>
            <a:pPr marL="800100" lvl="1" indent="-342900">
              <a:buFont typeface="Wingdings" panose="05000000000000000000" pitchFamily="2" charset="2"/>
              <a:buChar char="§"/>
            </a:pPr>
            <a:r>
              <a:rPr lang="en-US" sz="2400" dirty="0"/>
              <a:t>Perform </a:t>
            </a:r>
            <a:r>
              <a:rPr lang="en-US" sz="2400" i="1" dirty="0">
                <a:solidFill>
                  <a:schemeClr val="tx2">
                    <a:lumMod val="60000"/>
                    <a:lumOff val="40000"/>
                  </a:schemeClr>
                </a:solidFill>
              </a:rPr>
              <a:t>many propagations </a:t>
            </a:r>
            <a:r>
              <a:rPr lang="en-US" sz="2400" dirty="0"/>
              <a:t>from the same initial condition, with different random seeds</a:t>
            </a:r>
          </a:p>
          <a:p>
            <a:pPr marL="800100" lvl="1" indent="-342900">
              <a:buFont typeface="Wingdings" panose="05000000000000000000" pitchFamily="2" charset="2"/>
              <a:buChar char="§"/>
            </a:pPr>
            <a:r>
              <a:rPr lang="en-US" sz="2400" i="1" dirty="0">
                <a:solidFill>
                  <a:schemeClr val="tx2">
                    <a:lumMod val="60000"/>
                    <a:lumOff val="40000"/>
                  </a:schemeClr>
                </a:solidFill>
              </a:rPr>
              <a:t>Aggregate  partition label </a:t>
            </a:r>
            <a:r>
              <a:rPr lang="en-US" sz="2400" dirty="0"/>
              <a:t>each vertex with the set of all labels it has in different partitions </a:t>
            </a:r>
            <a:r>
              <a:rPr lang="en-US" sz="2400" dirty="0">
                <a:sym typeface="Wingdings" panose="05000000000000000000" pitchFamily="2" charset="2"/>
              </a:rPr>
              <a:t> overlapping communities</a:t>
            </a:r>
            <a:endParaRPr lang="el-GR" sz="2400" dirty="0"/>
          </a:p>
        </p:txBody>
      </p:sp>
    </p:spTree>
    <p:extLst>
      <p:ext uri="{BB962C8B-B14F-4D97-AF65-F5344CB8AC3E}">
        <p14:creationId xmlns:p14="http://schemas.microsoft.com/office/powerpoint/2010/main" val="34785661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7314" y="1868679"/>
            <a:ext cx="8438933" cy="3847207"/>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 and vertex similarity</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Background: Cluster analysis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err="1">
                <a:solidFill>
                  <a:schemeClr val="bg1">
                    <a:lumMod val="65000"/>
                  </a:schemeClr>
                </a:solidFill>
              </a:rPr>
              <a:t>Betweeness</a:t>
            </a:r>
            <a:r>
              <a:rPr lang="en-US" sz="2800" dirty="0">
                <a:solidFill>
                  <a:schemeClr val="bg1">
                    <a:lumMod val="65000"/>
                  </a:schemeClr>
                </a:solidFill>
              </a:rPr>
              <a:t> centrality</a:t>
            </a:r>
          </a:p>
          <a:p>
            <a:pPr marL="514350" indent="-514350">
              <a:buFont typeface="+mj-lt"/>
              <a:buAutoNum type="arabicPeriod"/>
            </a:pPr>
            <a:endParaRPr lang="en-US" sz="800" dirty="0"/>
          </a:p>
          <a:p>
            <a:pPr marL="514350" indent="-514350">
              <a:buFont typeface="+mj-lt"/>
              <a:buAutoNum type="arabicPeriod"/>
            </a:pPr>
            <a:r>
              <a:rPr lang="en-US" sz="2800" dirty="0">
                <a:solidFill>
                  <a:schemeClr val="bg1">
                    <a:lumMod val="65000"/>
                  </a:schemeClr>
                </a:solidFill>
              </a:rPr>
              <a:t>Modularity, label propagation</a:t>
            </a:r>
          </a:p>
          <a:p>
            <a:pPr marL="514350" indent="-514350">
              <a:buFont typeface="+mj-lt"/>
              <a:buAutoNum type="arabicPeriod"/>
            </a:pPr>
            <a:endParaRPr lang="en-US" sz="800" dirty="0"/>
          </a:p>
          <a:p>
            <a:pPr marL="514350" indent="-514350">
              <a:buFont typeface="+mj-lt"/>
              <a:buAutoNum type="arabicPeriod"/>
            </a:pPr>
            <a:r>
              <a:rPr lang="en-US" sz="2800" dirty="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116</a:t>
            </a:fld>
            <a:endParaRPr lang="el-GR"/>
          </a:p>
        </p:txBody>
      </p:sp>
    </p:spTree>
    <p:extLst>
      <p:ext uri="{BB962C8B-B14F-4D97-AF65-F5344CB8AC3E}">
        <p14:creationId xmlns:p14="http://schemas.microsoft.com/office/powerpoint/2010/main" val="8457980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528" y="476672"/>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Community Evaluation</a:t>
            </a:r>
          </a:p>
        </p:txBody>
      </p:sp>
      <p:sp>
        <p:nvSpPr>
          <p:cNvPr id="2" name="TextBox 1"/>
          <p:cNvSpPr txBox="1"/>
          <p:nvPr/>
        </p:nvSpPr>
        <p:spPr>
          <a:xfrm>
            <a:off x="827584" y="2060848"/>
            <a:ext cx="7869560" cy="1569660"/>
          </a:xfrm>
          <a:prstGeom prst="rect">
            <a:avLst/>
          </a:prstGeom>
          <a:noFill/>
        </p:spPr>
        <p:txBody>
          <a:bodyPr wrap="square" rtlCol="0">
            <a:spAutoFit/>
          </a:bodyPr>
          <a:lstStyle/>
          <a:p>
            <a:pPr marL="457200" indent="-457200">
              <a:buFont typeface="Wingdings" panose="05000000000000000000" pitchFamily="2" charset="2"/>
              <a:buChar char="§"/>
            </a:pPr>
            <a:r>
              <a:rPr lang="en-US" sz="3200" dirty="0"/>
              <a:t>With ground truth</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Without ground truth</a:t>
            </a:r>
          </a:p>
        </p:txBody>
      </p:sp>
      <p:sp>
        <p:nvSpPr>
          <p:cNvPr id="3" name="Slide Number Placeholder 2"/>
          <p:cNvSpPr>
            <a:spLocks noGrp="1"/>
          </p:cNvSpPr>
          <p:nvPr>
            <p:ph type="sldNum" sz="quarter" idx="12"/>
          </p:nvPr>
        </p:nvSpPr>
        <p:spPr/>
        <p:txBody>
          <a:bodyPr/>
          <a:lstStyle/>
          <a:p>
            <a:fld id="{878E0B35-C73E-49DE-9EA0-4D9F6C87E107}" type="slidenum">
              <a:rPr lang="el-GR" smtClean="0"/>
              <a:pPr/>
              <a:t>117</a:t>
            </a:fld>
            <a:endParaRPr lang="el-GR"/>
          </a:p>
        </p:txBody>
      </p:sp>
    </p:spTree>
    <p:extLst>
      <p:ext uri="{BB962C8B-B14F-4D97-AF65-F5344CB8AC3E}">
        <p14:creationId xmlns:p14="http://schemas.microsoft.com/office/powerpoint/2010/main" val="5130429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850" y="1264548"/>
            <a:ext cx="46863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Evaluation with ground truth</a:t>
            </a:r>
          </a:p>
        </p:txBody>
      </p:sp>
      <p:sp>
        <p:nvSpPr>
          <p:cNvPr id="2" name="TextBox 1"/>
          <p:cNvSpPr txBox="1"/>
          <p:nvPr/>
        </p:nvSpPr>
        <p:spPr>
          <a:xfrm>
            <a:off x="297868" y="4993305"/>
            <a:ext cx="8568952" cy="1015663"/>
          </a:xfrm>
          <a:prstGeom prst="rect">
            <a:avLst/>
          </a:prstGeom>
          <a:noFill/>
        </p:spPr>
        <p:txBody>
          <a:bodyPr wrap="square" rtlCol="0">
            <a:spAutoFit/>
          </a:bodyPr>
          <a:lstStyle/>
          <a:p>
            <a:pPr algn="ctr"/>
            <a:r>
              <a:rPr lang="en-US" sz="3200" dirty="0"/>
              <a:t>Zachary’s Karate Club</a:t>
            </a:r>
          </a:p>
          <a:p>
            <a:r>
              <a:rPr lang="en-US" sz="2800" dirty="0"/>
              <a:t>Club president (34) (circles) and instructor (1) (rectangles)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118</a:t>
            </a:fld>
            <a:endParaRPr lang="el-GR"/>
          </a:p>
        </p:txBody>
      </p:sp>
    </p:spTree>
    <p:extLst>
      <p:ext uri="{BB962C8B-B14F-4D97-AF65-F5344CB8AC3E}">
        <p14:creationId xmlns:p14="http://schemas.microsoft.com/office/powerpoint/2010/main" val="41263851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Metrics: purity</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119</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908" y="4005064"/>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048" y="2371884"/>
            <a:ext cx="4838159" cy="140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1196752"/>
            <a:ext cx="8208912" cy="954107"/>
          </a:xfrm>
          <a:prstGeom prst="rect">
            <a:avLst/>
          </a:prstGeom>
          <a:noFill/>
        </p:spPr>
        <p:txBody>
          <a:bodyPr wrap="square" rtlCol="0">
            <a:spAutoFit/>
          </a:bodyPr>
          <a:lstStyle/>
          <a:p>
            <a:r>
              <a:rPr lang="en-US" sz="2800" dirty="0"/>
              <a:t>the fraction of instances that have labels equal to the label of the community’s majority </a:t>
            </a:r>
          </a:p>
        </p:txBody>
      </p:sp>
      <p:sp>
        <p:nvSpPr>
          <p:cNvPr id="5" name="TextBox 4"/>
          <p:cNvSpPr txBox="1"/>
          <p:nvPr/>
        </p:nvSpPr>
        <p:spPr>
          <a:xfrm>
            <a:off x="755576" y="6176764"/>
            <a:ext cx="3672408" cy="369332"/>
          </a:xfrm>
          <a:prstGeom prst="rect">
            <a:avLst/>
          </a:prstGeom>
          <a:noFill/>
        </p:spPr>
        <p:txBody>
          <a:bodyPr wrap="square" rtlCol="0">
            <a:spAutoFit/>
          </a:bodyPr>
          <a:lstStyle/>
          <a:p>
            <a:r>
              <a:rPr lang="en-US" dirty="0"/>
              <a:t>(5+6+4)/20 = 0.75</a:t>
            </a:r>
          </a:p>
        </p:txBody>
      </p:sp>
    </p:spTree>
    <p:extLst>
      <p:ext uri="{BB962C8B-B14F-4D97-AF65-F5344CB8AC3E}">
        <p14:creationId xmlns:p14="http://schemas.microsoft.com/office/powerpoint/2010/main" val="78887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647" y="749598"/>
            <a:ext cx="8438933" cy="5693866"/>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t>Introduction: what, why, types?</a:t>
            </a:r>
          </a:p>
          <a:p>
            <a:pPr marL="514350" indent="-514350">
              <a:buFont typeface="+mj-lt"/>
              <a:buAutoNum type="arabicPeriod"/>
            </a:pPr>
            <a:endParaRPr lang="en-US" sz="800" dirty="0"/>
          </a:p>
          <a:p>
            <a:pPr marL="514350" indent="-514350">
              <a:buFont typeface="+mj-lt"/>
              <a:buAutoNum type="arabicPeriod"/>
            </a:pPr>
            <a:r>
              <a:rPr lang="en-US" sz="2800" dirty="0"/>
              <a:t>Cliques</a:t>
            </a:r>
          </a:p>
          <a:p>
            <a:pPr marL="514350" indent="-514350">
              <a:buFont typeface="+mj-lt"/>
              <a:buAutoNum type="arabicPeriod"/>
            </a:pPr>
            <a:endParaRPr lang="en-US" sz="800" dirty="0"/>
          </a:p>
          <a:p>
            <a:pPr marL="514350" indent="-514350">
              <a:buFont typeface="+mj-lt"/>
              <a:buAutoNum type="arabicPeriod"/>
            </a:pPr>
            <a:r>
              <a:rPr lang="en-US" sz="2800" dirty="0"/>
              <a:t>Background: How it relates to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err="1"/>
              <a:t>Betweeness</a:t>
            </a:r>
            <a:r>
              <a:rPr lang="en-US" sz="2800" dirty="0"/>
              <a:t> centrality</a:t>
            </a:r>
          </a:p>
          <a:p>
            <a:pPr marL="514350" indent="-514350">
              <a:buFont typeface="+mj-lt"/>
              <a:buAutoNum type="arabicPeriod"/>
            </a:pPr>
            <a:endParaRPr lang="en-US" sz="800" dirty="0"/>
          </a:p>
          <a:p>
            <a:pPr marL="514350" indent="-514350">
              <a:buFont typeface="+mj-lt"/>
              <a:buAutoNum type="arabicPeriod"/>
            </a:pPr>
            <a:r>
              <a:rPr lang="en-US" sz="2800" dirty="0"/>
              <a:t>Modularity, label propagation</a:t>
            </a:r>
          </a:p>
          <a:p>
            <a:pPr marL="514350" indent="-514350">
              <a:buFont typeface="+mj-lt"/>
              <a:buAutoNum type="arabicPeriod"/>
            </a:pPr>
            <a:endParaRPr lang="en-US" sz="800" dirty="0"/>
          </a:p>
          <a:p>
            <a:pPr marL="514350" indent="-514350">
              <a:buFont typeface="+mj-lt"/>
              <a:buAutoNum type="arabicPeriod"/>
            </a:pPr>
            <a:r>
              <a:rPr lang="en-US" sz="2800" dirty="0"/>
              <a:t>How to evaluate</a:t>
            </a:r>
          </a:p>
          <a:p>
            <a:r>
              <a:rPr lang="en-US" sz="3600" dirty="0">
                <a:solidFill>
                  <a:schemeClr val="accent6">
                    <a:lumMod val="75000"/>
                  </a:schemeClr>
                </a:solidFill>
              </a:rPr>
              <a:t>PART II (next lecture)</a:t>
            </a:r>
          </a:p>
          <a:p>
            <a:r>
              <a:rPr lang="en-US" sz="2800" dirty="0"/>
              <a:t>Cuts, Spectral clustering, Denser subgraphs</a:t>
            </a:r>
          </a:p>
          <a:p>
            <a:r>
              <a:rPr lang="en-US" sz="2800" dirty="0"/>
              <a:t>+ signed networks</a:t>
            </a:r>
          </a:p>
        </p:txBody>
      </p:sp>
      <p:sp>
        <p:nvSpPr>
          <p:cNvPr id="3" name="Title 1"/>
          <p:cNvSpPr txBox="1">
            <a:spLocks/>
          </p:cNvSpPr>
          <p:nvPr/>
        </p:nvSpPr>
        <p:spPr>
          <a:xfrm>
            <a:off x="427314" y="29939"/>
            <a:ext cx="8229600" cy="806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12</a:t>
            </a:fld>
            <a:endParaRPr lang="el-GR"/>
          </a:p>
        </p:txBody>
      </p:sp>
    </p:spTree>
    <p:extLst>
      <p:ext uri="{BB962C8B-B14F-4D97-AF65-F5344CB8AC3E}">
        <p14:creationId xmlns:p14="http://schemas.microsoft.com/office/powerpoint/2010/main" val="25741073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Metrics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120</a:t>
            </a:fld>
            <a:endParaRPr lang="el-GR"/>
          </a:p>
        </p:txBody>
      </p:sp>
      <p:sp>
        <p:nvSpPr>
          <p:cNvPr id="2" name="TextBox 1"/>
          <p:cNvSpPr txBox="1"/>
          <p:nvPr/>
        </p:nvSpPr>
        <p:spPr>
          <a:xfrm>
            <a:off x="467544" y="1052736"/>
            <a:ext cx="8136904" cy="1200329"/>
          </a:xfrm>
          <a:prstGeom prst="rect">
            <a:avLst/>
          </a:prstGeom>
          <a:noFill/>
        </p:spPr>
        <p:txBody>
          <a:bodyPr wrap="square" rtlCol="0">
            <a:spAutoFit/>
          </a:bodyPr>
          <a:lstStyle/>
          <a:p>
            <a:pPr algn="just"/>
            <a:r>
              <a:rPr lang="en-US" sz="2400" dirty="0">
                <a:solidFill>
                  <a:schemeClr val="accent6">
                    <a:lumMod val="75000"/>
                  </a:schemeClr>
                </a:solidFill>
              </a:rPr>
              <a:t>Based on pair counting</a:t>
            </a:r>
            <a:r>
              <a:rPr lang="en-US" sz="2400" dirty="0"/>
              <a:t>: the number of pairs of vertices which are classified in the same (different) clusters in the two partitions.</a:t>
            </a:r>
          </a:p>
        </p:txBody>
      </p:sp>
      <p:sp>
        <p:nvSpPr>
          <p:cNvPr id="5" name="TextBox 4"/>
          <p:cNvSpPr txBox="1"/>
          <p:nvPr/>
        </p:nvSpPr>
        <p:spPr>
          <a:xfrm>
            <a:off x="683568" y="2420886"/>
            <a:ext cx="8013576" cy="4154984"/>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accent6">
                    <a:lumMod val="75000"/>
                  </a:schemeClr>
                </a:solidFill>
              </a:rPr>
              <a:t>True Positive (</a:t>
            </a:r>
            <a:r>
              <a:rPr lang="en-US" sz="2400" b="1" dirty="0">
                <a:solidFill>
                  <a:schemeClr val="accent6">
                    <a:lumMod val="75000"/>
                  </a:schemeClr>
                </a:solidFill>
              </a:rPr>
              <a:t>TP</a:t>
            </a:r>
            <a:r>
              <a:rPr lang="en-US" sz="2400" dirty="0">
                <a:solidFill>
                  <a:schemeClr val="accent6">
                    <a:lumMod val="75000"/>
                  </a:schemeClr>
                </a:solidFill>
              </a:rPr>
              <a:t>) Assignment</a:t>
            </a:r>
            <a:r>
              <a:rPr lang="en-US" sz="2400" dirty="0"/>
              <a:t>: when </a:t>
            </a:r>
            <a:r>
              <a:rPr lang="en-US" sz="2400" i="1" dirty="0">
                <a:solidFill>
                  <a:schemeClr val="tx2">
                    <a:lumMod val="60000"/>
                    <a:lumOff val="40000"/>
                  </a:schemeClr>
                </a:solidFill>
              </a:rPr>
              <a:t>similar members </a:t>
            </a:r>
            <a:r>
              <a:rPr lang="en-US" sz="2400" dirty="0"/>
              <a:t>are assigned to the </a:t>
            </a:r>
            <a:r>
              <a:rPr lang="en-US" sz="2400" i="1" dirty="0">
                <a:solidFill>
                  <a:schemeClr val="tx2">
                    <a:lumMod val="60000"/>
                    <a:lumOff val="40000"/>
                  </a:schemeClr>
                </a:solidFill>
              </a:rPr>
              <a:t>same community</a:t>
            </a:r>
            <a:r>
              <a:rPr lang="en-US" sz="2400" dirty="0"/>
              <a:t>. This is a correct decision.</a:t>
            </a:r>
          </a:p>
          <a:p>
            <a:pPr marL="342900" indent="-342900" algn="just">
              <a:buFont typeface="Wingdings" panose="05000000000000000000" pitchFamily="2" charset="2"/>
              <a:buChar char="§"/>
            </a:pPr>
            <a:r>
              <a:rPr lang="en-US" sz="2400" dirty="0">
                <a:solidFill>
                  <a:schemeClr val="accent6">
                    <a:lumMod val="75000"/>
                  </a:schemeClr>
                </a:solidFill>
              </a:rPr>
              <a:t>True Negative (</a:t>
            </a:r>
            <a:r>
              <a:rPr lang="en-US" sz="2400" b="1" dirty="0">
                <a:solidFill>
                  <a:schemeClr val="accent6">
                    <a:lumMod val="75000"/>
                  </a:schemeClr>
                </a:solidFill>
              </a:rPr>
              <a:t>TN</a:t>
            </a:r>
            <a:r>
              <a:rPr lang="en-US" sz="2400" dirty="0">
                <a:solidFill>
                  <a:schemeClr val="accent6">
                    <a:lumMod val="75000"/>
                  </a:schemeClr>
                </a:solidFill>
              </a:rPr>
              <a:t>) Assignment</a:t>
            </a:r>
            <a:r>
              <a:rPr lang="en-US" sz="2400" dirty="0"/>
              <a:t>: when </a:t>
            </a:r>
            <a:r>
              <a:rPr lang="en-US" sz="2400" i="1" dirty="0">
                <a:solidFill>
                  <a:schemeClr val="tx2">
                    <a:lumMod val="60000"/>
                    <a:lumOff val="40000"/>
                  </a:schemeClr>
                </a:solidFill>
              </a:rPr>
              <a:t>dissimilar members </a:t>
            </a:r>
            <a:r>
              <a:rPr lang="en-US" sz="2400" dirty="0"/>
              <a:t>are assigned to </a:t>
            </a:r>
            <a:r>
              <a:rPr lang="en-US" sz="2400" i="1" dirty="0">
                <a:solidFill>
                  <a:schemeClr val="tx2">
                    <a:lumMod val="60000"/>
                    <a:lumOff val="40000"/>
                  </a:schemeClr>
                </a:solidFill>
              </a:rPr>
              <a:t>different communities</a:t>
            </a:r>
            <a:r>
              <a:rPr lang="en-US" sz="2400" dirty="0"/>
              <a:t>. This is a correct decision.</a:t>
            </a:r>
            <a:endParaRPr lang="en-US" sz="2400" dirty="0">
              <a:solidFill>
                <a:schemeClr val="accent6">
                  <a:lumMod val="75000"/>
                </a:schemeClr>
              </a:solidFill>
            </a:endParaRPr>
          </a:p>
          <a:p>
            <a:pPr marL="342900" indent="-342900" algn="just">
              <a:buFont typeface="Wingdings" panose="05000000000000000000" pitchFamily="2" charset="2"/>
              <a:buChar char="§"/>
            </a:pPr>
            <a:r>
              <a:rPr lang="en-US" sz="2400" dirty="0">
                <a:solidFill>
                  <a:schemeClr val="accent6">
                    <a:lumMod val="75000"/>
                  </a:schemeClr>
                </a:solidFill>
              </a:rPr>
              <a:t>False Negative (</a:t>
            </a:r>
            <a:r>
              <a:rPr lang="en-US" sz="2400" b="1" dirty="0">
                <a:solidFill>
                  <a:schemeClr val="accent6">
                    <a:lumMod val="75000"/>
                  </a:schemeClr>
                </a:solidFill>
              </a:rPr>
              <a:t>FN</a:t>
            </a:r>
            <a:r>
              <a:rPr lang="en-US" sz="2400" dirty="0">
                <a:solidFill>
                  <a:schemeClr val="accent6">
                    <a:lumMod val="75000"/>
                  </a:schemeClr>
                </a:solidFill>
              </a:rPr>
              <a:t>) Assignment</a:t>
            </a:r>
            <a:r>
              <a:rPr lang="en-US" sz="2400" dirty="0"/>
              <a:t>: when </a:t>
            </a:r>
            <a:r>
              <a:rPr lang="en-US" sz="2400" i="1" dirty="0">
                <a:solidFill>
                  <a:schemeClr val="tx2">
                    <a:lumMod val="60000"/>
                    <a:lumOff val="40000"/>
                  </a:schemeClr>
                </a:solidFill>
              </a:rPr>
              <a:t>similar members </a:t>
            </a:r>
            <a:r>
              <a:rPr lang="en-US" sz="2400" dirty="0"/>
              <a:t>are assigned to </a:t>
            </a:r>
            <a:r>
              <a:rPr lang="en-US" sz="2400" i="1" dirty="0">
                <a:solidFill>
                  <a:schemeClr val="tx2">
                    <a:lumMod val="60000"/>
                    <a:lumOff val="40000"/>
                  </a:schemeClr>
                </a:solidFill>
              </a:rPr>
              <a:t>different communities</a:t>
            </a:r>
            <a:r>
              <a:rPr lang="en-US" sz="2400" dirty="0"/>
              <a:t>. This is an incorrect decision.</a:t>
            </a:r>
          </a:p>
          <a:p>
            <a:pPr marL="342900" indent="-342900" algn="just">
              <a:buFont typeface="Wingdings" panose="05000000000000000000" pitchFamily="2" charset="2"/>
              <a:buChar char="§"/>
            </a:pPr>
            <a:r>
              <a:rPr lang="en-US" sz="2400" dirty="0">
                <a:solidFill>
                  <a:schemeClr val="accent6">
                    <a:lumMod val="75000"/>
                  </a:schemeClr>
                </a:solidFill>
              </a:rPr>
              <a:t>False Positive (</a:t>
            </a:r>
            <a:r>
              <a:rPr lang="en-US" sz="2400" b="1" dirty="0">
                <a:solidFill>
                  <a:schemeClr val="accent6">
                    <a:lumMod val="75000"/>
                  </a:schemeClr>
                </a:solidFill>
              </a:rPr>
              <a:t>FP</a:t>
            </a:r>
            <a:r>
              <a:rPr lang="en-US" sz="2400" dirty="0">
                <a:solidFill>
                  <a:schemeClr val="accent6">
                    <a:lumMod val="75000"/>
                  </a:schemeClr>
                </a:solidFill>
              </a:rPr>
              <a:t>)</a:t>
            </a:r>
            <a:r>
              <a:rPr lang="en-US" sz="2400" dirty="0"/>
              <a:t> </a:t>
            </a:r>
            <a:r>
              <a:rPr lang="en-US" sz="2400" dirty="0">
                <a:solidFill>
                  <a:schemeClr val="accent6">
                    <a:lumMod val="75000"/>
                  </a:schemeClr>
                </a:solidFill>
              </a:rPr>
              <a:t>Assignment</a:t>
            </a:r>
            <a:r>
              <a:rPr lang="en-US" sz="2400" dirty="0"/>
              <a:t>: when </a:t>
            </a:r>
            <a:r>
              <a:rPr lang="en-US" sz="2400" i="1" dirty="0">
                <a:solidFill>
                  <a:schemeClr val="tx2">
                    <a:lumMod val="60000"/>
                    <a:lumOff val="40000"/>
                  </a:schemeClr>
                </a:solidFill>
              </a:rPr>
              <a:t>dissimilar members </a:t>
            </a:r>
            <a:r>
              <a:rPr lang="en-US" sz="2400" dirty="0"/>
              <a:t>are assigned to the </a:t>
            </a:r>
            <a:r>
              <a:rPr lang="en-US" sz="2400" i="1" dirty="0">
                <a:solidFill>
                  <a:schemeClr val="tx2">
                    <a:lumMod val="60000"/>
                    <a:lumOff val="40000"/>
                  </a:schemeClr>
                </a:solidFill>
              </a:rPr>
              <a:t>same community</a:t>
            </a:r>
            <a:r>
              <a:rPr lang="en-US" sz="2400" dirty="0"/>
              <a:t>. This is an incorrect decision.</a:t>
            </a:r>
          </a:p>
        </p:txBody>
      </p:sp>
    </p:spTree>
    <p:extLst>
      <p:ext uri="{BB962C8B-B14F-4D97-AF65-F5344CB8AC3E}">
        <p14:creationId xmlns:p14="http://schemas.microsoft.com/office/powerpoint/2010/main" val="3503697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121</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340768"/>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8679" y="4653136"/>
            <a:ext cx="59817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43608" y="3717032"/>
            <a:ext cx="7344816" cy="830997"/>
          </a:xfrm>
          <a:prstGeom prst="rect">
            <a:avLst/>
          </a:prstGeom>
          <a:noFill/>
        </p:spPr>
        <p:txBody>
          <a:bodyPr wrap="square" rtlCol="0">
            <a:spAutoFit/>
          </a:bodyPr>
          <a:lstStyle/>
          <a:p>
            <a:r>
              <a:rPr lang="en-US" sz="2400" dirty="0">
                <a:solidFill>
                  <a:schemeClr val="accent6">
                    <a:lumMod val="75000"/>
                  </a:schemeClr>
                </a:solidFill>
              </a:rPr>
              <a:t>For TP</a:t>
            </a:r>
            <a:r>
              <a:rPr lang="en-US" sz="2400" dirty="0"/>
              <a:t>, we need to compute the number of pairs with the same label that are in the same community</a:t>
            </a:r>
          </a:p>
        </p:txBody>
      </p:sp>
    </p:spTree>
    <p:extLst>
      <p:ext uri="{BB962C8B-B14F-4D97-AF65-F5344CB8AC3E}">
        <p14:creationId xmlns:p14="http://schemas.microsoft.com/office/powerpoint/2010/main" val="31422875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188640"/>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122</a:t>
            </a:fld>
            <a:endParaRPr lang="el-GR"/>
          </a:p>
        </p:txBody>
      </p:sp>
      <p:pic>
        <p:nvPicPr>
          <p:cNvPr id="1863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732628"/>
            <a:ext cx="51911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284536"/>
            <a:ext cx="4726111" cy="174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3501008"/>
            <a:ext cx="3898776" cy="1815882"/>
          </a:xfrm>
          <a:prstGeom prst="rect">
            <a:avLst/>
          </a:prstGeom>
          <a:noFill/>
        </p:spPr>
        <p:txBody>
          <a:bodyPr wrap="square" rtlCol="0">
            <a:spAutoFit/>
          </a:bodyPr>
          <a:lstStyle/>
          <a:p>
            <a:r>
              <a:rPr lang="en-US" sz="2800" dirty="0">
                <a:solidFill>
                  <a:schemeClr val="accent6">
                    <a:lumMod val="75000"/>
                  </a:schemeClr>
                </a:solidFill>
              </a:rPr>
              <a:t>For TN</a:t>
            </a:r>
            <a:r>
              <a:rPr lang="en-US" sz="2800" dirty="0"/>
              <a:t>: compute the number of dissimilar pairs in dissimilar communities</a:t>
            </a:r>
          </a:p>
        </p:txBody>
      </p:sp>
    </p:spTree>
    <p:extLst>
      <p:ext uri="{BB962C8B-B14F-4D97-AF65-F5344CB8AC3E}">
        <p14:creationId xmlns:p14="http://schemas.microsoft.com/office/powerpoint/2010/main" val="33677903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116632"/>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123</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80728"/>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3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3886266"/>
            <a:ext cx="6762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3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6816" y="5589240"/>
            <a:ext cx="53054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3200689"/>
            <a:ext cx="8856984" cy="461665"/>
          </a:xfrm>
          <a:prstGeom prst="rect">
            <a:avLst/>
          </a:prstGeom>
          <a:noFill/>
        </p:spPr>
        <p:txBody>
          <a:bodyPr wrap="square" rtlCol="0">
            <a:spAutoFit/>
          </a:bodyPr>
          <a:lstStyle/>
          <a:p>
            <a:r>
              <a:rPr lang="en-US" sz="2400" dirty="0">
                <a:solidFill>
                  <a:schemeClr val="accent6">
                    <a:lumMod val="75000"/>
                  </a:schemeClr>
                </a:solidFill>
              </a:rPr>
              <a:t>For FP</a:t>
            </a:r>
            <a:r>
              <a:rPr lang="en-US" sz="2400" dirty="0"/>
              <a:t>, compute dissimilar pairs that are in the same community.</a:t>
            </a:r>
          </a:p>
        </p:txBody>
      </p:sp>
      <p:sp>
        <p:nvSpPr>
          <p:cNvPr id="5" name="TextBox 4"/>
          <p:cNvSpPr txBox="1"/>
          <p:nvPr/>
        </p:nvSpPr>
        <p:spPr>
          <a:xfrm>
            <a:off x="225860" y="4941168"/>
            <a:ext cx="8712968" cy="461665"/>
          </a:xfrm>
          <a:prstGeom prst="rect">
            <a:avLst/>
          </a:prstGeom>
          <a:noFill/>
        </p:spPr>
        <p:txBody>
          <a:bodyPr wrap="square" rtlCol="0">
            <a:spAutoFit/>
          </a:bodyPr>
          <a:lstStyle/>
          <a:p>
            <a:r>
              <a:rPr lang="en-US" sz="2400" dirty="0">
                <a:solidFill>
                  <a:schemeClr val="accent6">
                    <a:lumMod val="75000"/>
                  </a:schemeClr>
                </a:solidFill>
              </a:rPr>
              <a:t>For FN</a:t>
            </a:r>
            <a:r>
              <a:rPr lang="en-US" sz="2400" dirty="0"/>
              <a:t>, compute similar members that are in different communities.</a:t>
            </a:r>
          </a:p>
        </p:txBody>
      </p:sp>
    </p:spTree>
    <p:extLst>
      <p:ext uri="{BB962C8B-B14F-4D97-AF65-F5344CB8AC3E}">
        <p14:creationId xmlns:p14="http://schemas.microsoft.com/office/powerpoint/2010/main" val="311889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124</a:t>
            </a:fld>
            <a:endParaRPr lang="el-GR"/>
          </a:p>
        </p:txBody>
      </p:sp>
      <p:sp>
        <p:nvSpPr>
          <p:cNvPr id="2" name="TextBox 1"/>
          <p:cNvSpPr txBox="1"/>
          <p:nvPr/>
        </p:nvSpPr>
        <p:spPr>
          <a:xfrm>
            <a:off x="403884" y="1196752"/>
            <a:ext cx="8275252" cy="5078313"/>
          </a:xfrm>
          <a:prstGeom prst="rect">
            <a:avLst/>
          </a:prstGeom>
          <a:noFill/>
        </p:spPr>
        <p:txBody>
          <a:bodyPr wrap="square" rtlCol="0">
            <a:spAutoFit/>
          </a:bodyPr>
          <a:lstStyle/>
          <a:p>
            <a:pPr algn="just"/>
            <a:r>
              <a:rPr lang="en-US" sz="2800" dirty="0">
                <a:solidFill>
                  <a:schemeClr val="accent6">
                    <a:lumMod val="75000"/>
                  </a:schemeClr>
                </a:solidFill>
              </a:rPr>
              <a:t>Precision (P):</a:t>
            </a:r>
            <a:r>
              <a:rPr lang="en-US" sz="2800" dirty="0"/>
              <a:t> the fraction of pairs that have been correctly assigned to the same community. </a:t>
            </a:r>
          </a:p>
          <a:p>
            <a:pPr algn="just"/>
            <a:endParaRPr lang="en-US" sz="800" dirty="0"/>
          </a:p>
          <a:p>
            <a:pPr algn="ctr"/>
            <a:r>
              <a:rPr lang="en-US" sz="2800" dirty="0"/>
              <a:t>TP/(TP+FP)</a:t>
            </a:r>
          </a:p>
          <a:p>
            <a:pPr algn="just"/>
            <a:endParaRPr lang="en-US" sz="2800" dirty="0"/>
          </a:p>
          <a:p>
            <a:pPr algn="just"/>
            <a:r>
              <a:rPr lang="en-US" sz="2800" dirty="0">
                <a:solidFill>
                  <a:schemeClr val="accent6">
                    <a:lumMod val="75000"/>
                  </a:schemeClr>
                </a:solidFill>
              </a:rPr>
              <a:t>Recall (R):</a:t>
            </a:r>
            <a:r>
              <a:rPr lang="en-US" sz="2800" dirty="0"/>
              <a:t> the fraction of pairs assigned to the same community of all the pairs that should have been in the same community.</a:t>
            </a:r>
          </a:p>
          <a:p>
            <a:pPr algn="just"/>
            <a:endParaRPr lang="en-US" sz="800" dirty="0"/>
          </a:p>
          <a:p>
            <a:pPr algn="ctr"/>
            <a:r>
              <a:rPr lang="en-US" sz="2800" dirty="0"/>
              <a:t>TP/(TP+FN)</a:t>
            </a:r>
          </a:p>
          <a:p>
            <a:pPr algn="just"/>
            <a:endParaRPr lang="en-US" sz="2800" dirty="0"/>
          </a:p>
          <a:p>
            <a:pPr algn="just"/>
            <a:r>
              <a:rPr lang="en-US" sz="2800" dirty="0">
                <a:solidFill>
                  <a:schemeClr val="accent6">
                    <a:lumMod val="75000"/>
                  </a:schemeClr>
                </a:solidFill>
              </a:rPr>
              <a:t>F-measure</a:t>
            </a:r>
          </a:p>
          <a:p>
            <a:pPr algn="ctr"/>
            <a:r>
              <a:rPr lang="en-US" sz="2800" dirty="0"/>
              <a:t>2PR/(P+R)</a:t>
            </a:r>
          </a:p>
        </p:txBody>
      </p:sp>
    </p:spTree>
    <p:extLst>
      <p:ext uri="{BB962C8B-B14F-4D97-AF65-F5344CB8AC3E}">
        <p14:creationId xmlns:p14="http://schemas.microsoft.com/office/powerpoint/2010/main" val="2837214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body" idx="1"/>
          </p:nvPr>
        </p:nvSpPr>
        <p:spPr>
          <a:xfrm>
            <a:off x="457200" y="990600"/>
            <a:ext cx="8458200" cy="5486400"/>
          </a:xfrm>
        </p:spPr>
        <p:txBody>
          <a:bodyPr/>
          <a:lstStyle/>
          <a:p>
            <a:pPr marL="342900" indent="-342900">
              <a:spcBef>
                <a:spcPct val="0"/>
              </a:spcBef>
            </a:pPr>
            <a:r>
              <a:rPr lang="en-US" altLang="en-US" dirty="0">
                <a:solidFill>
                  <a:schemeClr val="accent6">
                    <a:lumMod val="75000"/>
                  </a:schemeClr>
                </a:solidFill>
              </a:rPr>
              <a:t>Cluster Cohesion</a:t>
            </a:r>
            <a:r>
              <a:rPr lang="en-US" altLang="en-US" dirty="0">
                <a:solidFill>
                  <a:srgbClr val="FF9900"/>
                </a:solidFill>
              </a:rPr>
              <a:t>:</a:t>
            </a:r>
            <a:r>
              <a:rPr lang="en-US" altLang="en-US" dirty="0"/>
              <a:t> Measures how closely related are objects in a cluster</a:t>
            </a:r>
          </a:p>
          <a:p>
            <a:pPr marL="342900" indent="-342900">
              <a:spcBef>
                <a:spcPct val="0"/>
              </a:spcBef>
            </a:pPr>
            <a:r>
              <a:rPr lang="en-US" altLang="en-US" dirty="0">
                <a:solidFill>
                  <a:schemeClr val="accent6">
                    <a:lumMod val="75000"/>
                  </a:schemeClr>
                </a:solidFill>
              </a:rPr>
              <a:t>Cluster Separation</a:t>
            </a:r>
            <a:r>
              <a:rPr lang="en-US" altLang="en-US" dirty="0"/>
              <a:t>: Measure how distinct or well-separated a cluster is from other clusters</a:t>
            </a:r>
          </a:p>
          <a:p>
            <a:pPr marL="342900" indent="-342900"/>
            <a:r>
              <a:rPr lang="en-US" altLang="en-US" sz="2400" dirty="0"/>
              <a:t>Example: Squared Error</a:t>
            </a:r>
          </a:p>
          <a:p>
            <a:pPr marL="742950" lvl="1" indent="-285750"/>
            <a:r>
              <a:rPr lang="en-US" altLang="en-US" sz="2000" dirty="0"/>
              <a:t>Cohesion is measured by the within cluster sum of squares (SSE)</a:t>
            </a:r>
          </a:p>
          <a:p>
            <a:pPr marL="742950" lvl="1" indent="-285750"/>
            <a:endParaRPr lang="en-US" altLang="en-US" sz="2000" dirty="0"/>
          </a:p>
          <a:p>
            <a:pPr marL="742950" lvl="1" indent="-285750"/>
            <a:endParaRPr lang="en-US" altLang="en-US" sz="2000" dirty="0"/>
          </a:p>
          <a:p>
            <a:pPr marL="742950" lvl="1" indent="-285750"/>
            <a:r>
              <a:rPr lang="en-US" altLang="en-US" sz="2000" dirty="0"/>
              <a:t>Separation is measured by the between cluster sum of squares</a:t>
            </a:r>
          </a:p>
          <a:p>
            <a:pPr marL="1143000" lvl="2" indent="-228600"/>
            <a:endParaRPr lang="en-US" altLang="en-US" sz="1800" dirty="0"/>
          </a:p>
          <a:p>
            <a:pPr marL="1143000" lvl="2" indent="-228600"/>
            <a:endParaRPr lang="en-US" altLang="en-US" sz="1800" dirty="0"/>
          </a:p>
          <a:p>
            <a:pPr marL="1143000" lvl="2" indent="-228600"/>
            <a:endParaRPr lang="en-US" altLang="en-US" sz="1800" dirty="0"/>
          </a:p>
          <a:p>
            <a:pPr lvl="3"/>
            <a:r>
              <a:rPr lang="en-US" altLang="en-US" sz="1800" dirty="0"/>
              <a:t>Where |C</a:t>
            </a:r>
            <a:r>
              <a:rPr lang="en-US" altLang="en-US" sz="1800" baseline="-25000" dirty="0"/>
              <a:t>i</a:t>
            </a:r>
            <a:r>
              <a:rPr lang="en-US" altLang="en-US" sz="1800" dirty="0"/>
              <a:t>| is the size of cluster </a:t>
            </a:r>
            <a:r>
              <a:rPr lang="en-US" altLang="en-US" sz="1800" dirty="0" err="1"/>
              <a:t>i</a:t>
            </a:r>
            <a:r>
              <a:rPr lang="en-US" altLang="en-US" sz="1800" dirty="0"/>
              <a:t> </a:t>
            </a:r>
          </a:p>
          <a:p>
            <a:pPr marL="742950" lvl="1" indent="-285750">
              <a:buFont typeface="Arial" charset="0"/>
              <a:buNone/>
            </a:pPr>
            <a:endParaRPr lang="en-US" altLang="en-US" sz="2000" dirty="0"/>
          </a:p>
        </p:txBody>
      </p:sp>
      <p:graphicFrame>
        <p:nvGraphicFramePr>
          <p:cNvPr id="1673220" name="Object 4"/>
          <p:cNvGraphicFramePr>
            <a:graphicFrameLocks noChangeAspect="1"/>
          </p:cNvGraphicFramePr>
          <p:nvPr>
            <p:extLst>
              <p:ext uri="{D42A27DB-BD31-4B8C-83A1-F6EECF244321}">
                <p14:modId xmlns:p14="http://schemas.microsoft.com/office/powerpoint/2010/main" val="2628372001"/>
              </p:ext>
            </p:extLst>
          </p:nvPr>
        </p:nvGraphicFramePr>
        <p:xfrm>
          <a:off x="1763688" y="3861048"/>
          <a:ext cx="3294063" cy="906462"/>
        </p:xfrm>
        <a:graphic>
          <a:graphicData uri="http://schemas.openxmlformats.org/presentationml/2006/ole">
            <mc:AlternateContent xmlns:mc="http://schemas.openxmlformats.org/markup-compatibility/2006">
              <mc:Choice xmlns:v="urn:schemas-microsoft-com:vml" Requires="v">
                <p:oleObj spid="_x0000_s183558" name="Equation" r:id="rId3" imgW="1384300" imgH="381000" progId="Equation.3">
                  <p:embed/>
                </p:oleObj>
              </mc:Choice>
              <mc:Fallback>
                <p:oleObj name="Equation" r:id="rId3" imgW="1384300" imgH="3810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861048"/>
                        <a:ext cx="3294063"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3221" name="Object 5"/>
          <p:cNvGraphicFramePr>
            <a:graphicFrameLocks noChangeAspect="1"/>
          </p:cNvGraphicFramePr>
          <p:nvPr>
            <p:extLst>
              <p:ext uri="{D42A27DB-BD31-4B8C-83A1-F6EECF244321}">
                <p14:modId xmlns:p14="http://schemas.microsoft.com/office/powerpoint/2010/main" val="3957447821"/>
              </p:ext>
            </p:extLst>
          </p:nvPr>
        </p:nvGraphicFramePr>
        <p:xfrm>
          <a:off x="2123728" y="4941168"/>
          <a:ext cx="3322637" cy="815975"/>
        </p:xfrm>
        <a:graphic>
          <a:graphicData uri="http://schemas.openxmlformats.org/presentationml/2006/ole">
            <mc:AlternateContent xmlns:mc="http://schemas.openxmlformats.org/markup-compatibility/2006">
              <mc:Choice xmlns:v="urn:schemas-microsoft-com:vml" Requires="v">
                <p:oleObj spid="_x0000_s183559" name="Equation" r:id="rId5" imgW="1396394" imgH="342751" progId="Equation.3">
                  <p:embed/>
                </p:oleObj>
              </mc:Choice>
              <mc:Fallback>
                <p:oleObj name="Equation" r:id="rId5" imgW="1396394" imgH="342751"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4941168"/>
                        <a:ext cx="332263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125</a:t>
            </a:fld>
            <a:endParaRPr lang="el-GR"/>
          </a:p>
        </p:txBody>
      </p:sp>
      <p:sp>
        <p:nvSpPr>
          <p:cNvPr id="7" name="Rectangle 2"/>
          <p:cNvSpPr txBox="1">
            <a:spLocks noChangeArrowheads="1"/>
          </p:cNvSpPr>
          <p:nvPr/>
        </p:nvSpPr>
        <p:spPr>
          <a:xfrm>
            <a:off x="457200" y="17126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Evaluation without ground truth</a:t>
            </a:r>
          </a:p>
        </p:txBody>
      </p:sp>
    </p:spTree>
    <p:extLst>
      <p:ext uri="{BB962C8B-B14F-4D97-AF65-F5344CB8AC3E}">
        <p14:creationId xmlns:p14="http://schemas.microsoft.com/office/powerpoint/2010/main" val="16188902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Evaluation without ground truth</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126</a:t>
            </a:fld>
            <a:endParaRPr lang="el-G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75C913A-7E59-4D9E-A47F-5182E9E7EBF2}"/>
                  </a:ext>
                </a:extLst>
              </p:cNvPr>
              <p:cNvSpPr txBox="1"/>
              <p:nvPr/>
            </p:nvSpPr>
            <p:spPr>
              <a:xfrm>
                <a:off x="1043608" y="2268159"/>
                <a:ext cx="4176464" cy="5757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𝑐𝑜h𝑒𝑠𝑖𝑜𝑛</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𝑖𝑛𝑡𝑒𝑟𝑛𝑎𝑙</m:t>
                          </m:r>
                          <m:r>
                            <a:rPr lang="en-US" b="0" i="1" smtClean="0">
                              <a:latin typeface="Cambria Math" panose="02040503050406030204" pitchFamily="18" charset="0"/>
                            </a:rPr>
                            <m:t> </m:t>
                          </m:r>
                          <m:r>
                            <a:rPr lang="en-US" b="0" i="1" smtClean="0">
                              <a:latin typeface="Cambria Math" panose="02040503050406030204" pitchFamily="18" charset="0"/>
                            </a:rPr>
                            <m:t>𝑒𝑑𝑔𝑒𝑠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𝐶</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r>
                            <a:rPr lang="en-US" b="0" i="1" smtClean="0">
                              <a:latin typeface="Cambria Math" panose="02040503050406030204" pitchFamily="18" charset="0"/>
                            </a:rPr>
                            <m:t>−1)/2</m:t>
                          </m:r>
                        </m:den>
                      </m:f>
                    </m:oMath>
                  </m:oMathPara>
                </a14:m>
                <a:endParaRPr lang="el-GR" dirty="0"/>
              </a:p>
            </p:txBody>
          </p:sp>
        </mc:Choice>
        <mc:Fallback xmlns="">
          <p:sp>
            <p:nvSpPr>
              <p:cNvPr id="4" name="TextBox 3">
                <a:extLst>
                  <a:ext uri="{FF2B5EF4-FFF2-40B4-BE49-F238E27FC236}">
                    <a16:creationId xmlns:a16="http://schemas.microsoft.com/office/drawing/2014/main" id="{475C913A-7E59-4D9E-A47F-5182E9E7EBF2}"/>
                  </a:ext>
                </a:extLst>
              </p:cNvPr>
              <p:cNvSpPr txBox="1">
                <a:spLocks noRot="1" noChangeAspect="1" noMove="1" noResize="1" noEditPoints="1" noAdjustHandles="1" noChangeArrowheads="1" noChangeShapeType="1" noTextEdit="1"/>
              </p:cNvSpPr>
              <p:nvPr/>
            </p:nvSpPr>
            <p:spPr>
              <a:xfrm>
                <a:off x="1043608" y="2268159"/>
                <a:ext cx="4176464" cy="575735"/>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C459D0-6F8E-46B7-933E-5DDD01CA9F1C}"/>
                  </a:ext>
                </a:extLst>
              </p:cNvPr>
              <p:cNvSpPr txBox="1"/>
              <p:nvPr/>
            </p:nvSpPr>
            <p:spPr>
              <a:xfrm>
                <a:off x="1187624" y="4212134"/>
                <a:ext cx="4725846" cy="575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𝑠𝑒𝑝𝑒𝑟𝑎𝑡𝑖𝑜𝑛</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𝑖𝑛𝑡𝑒𝑟</m:t>
                          </m:r>
                          <m:r>
                            <a:rPr lang="en-US" b="0" i="1" smtClean="0">
                              <a:latin typeface="Cambria Math" panose="02040503050406030204" pitchFamily="18" charset="0"/>
                            </a:rPr>
                            <m:t>−</m:t>
                          </m:r>
                          <m:r>
                            <a:rPr lang="en-US" b="0" i="1" smtClean="0">
                              <a:latin typeface="Cambria Math" panose="02040503050406030204" pitchFamily="18" charset="0"/>
                            </a:rPr>
                            <m:t>𝑐𝑙𝑢𝑠𝑡𝑒𝑟</m:t>
                          </m:r>
                          <m:r>
                            <a:rPr lang="en-US" b="0" i="1" smtClean="0">
                              <a:latin typeface="Cambria Math" panose="02040503050406030204" pitchFamily="18" charset="0"/>
                            </a:rPr>
                            <m:t> </m:t>
                          </m:r>
                          <m:r>
                            <a:rPr lang="en-US" b="0" i="1" smtClean="0">
                              <a:latin typeface="Cambria Math" panose="02040503050406030204" pitchFamily="18" charset="0"/>
                            </a:rPr>
                            <m:t>𝑒𝑑𝑔𝑒𝑠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𝐶</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r>
                            <a:rPr lang="en-US" b="0" i="1" smtClean="0">
                              <a:latin typeface="Cambria Math" panose="02040503050406030204" pitchFamily="18" charset="0"/>
                            </a:rPr>
                            <m:t>)</m:t>
                          </m:r>
                        </m:den>
                      </m:f>
                    </m:oMath>
                  </m:oMathPara>
                </a14:m>
                <a:endParaRPr lang="el-GR" dirty="0"/>
              </a:p>
            </p:txBody>
          </p:sp>
        </mc:Choice>
        <mc:Fallback xmlns="">
          <p:sp>
            <p:nvSpPr>
              <p:cNvPr id="7" name="TextBox 6">
                <a:extLst>
                  <a:ext uri="{FF2B5EF4-FFF2-40B4-BE49-F238E27FC236}">
                    <a16:creationId xmlns:a16="http://schemas.microsoft.com/office/drawing/2014/main" id="{9DC459D0-6F8E-46B7-933E-5DDD01CA9F1C}"/>
                  </a:ext>
                </a:extLst>
              </p:cNvPr>
              <p:cNvSpPr txBox="1">
                <a:spLocks noRot="1" noChangeAspect="1" noMove="1" noResize="1" noEditPoints="1" noAdjustHandles="1" noChangeArrowheads="1" noChangeShapeType="1" noTextEdit="1"/>
              </p:cNvSpPr>
              <p:nvPr/>
            </p:nvSpPr>
            <p:spPr>
              <a:xfrm>
                <a:off x="1187624" y="4212134"/>
                <a:ext cx="4725846" cy="575735"/>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5523079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Evaluation without ground truth</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127</a:t>
            </a:fld>
            <a:endParaRPr lang="el-GR"/>
          </a:p>
        </p:txBody>
      </p:sp>
      <p:sp>
        <p:nvSpPr>
          <p:cNvPr id="5" name="TextBox 4"/>
          <p:cNvSpPr txBox="1"/>
          <p:nvPr/>
        </p:nvSpPr>
        <p:spPr>
          <a:xfrm>
            <a:off x="468670" y="1628800"/>
            <a:ext cx="7848872" cy="2062103"/>
          </a:xfrm>
          <a:prstGeom prst="rect">
            <a:avLst/>
          </a:prstGeom>
          <a:noFill/>
        </p:spPr>
        <p:txBody>
          <a:bodyPr wrap="square" rtlCol="0">
            <a:spAutoFit/>
          </a:bodyPr>
          <a:lstStyle/>
          <a:p>
            <a:r>
              <a:rPr lang="en-US" sz="3200" dirty="0">
                <a:solidFill>
                  <a:schemeClr val="accent6">
                    <a:lumMod val="75000"/>
                  </a:schemeClr>
                </a:solidFill>
              </a:rPr>
              <a:t>Modularity</a:t>
            </a:r>
          </a:p>
          <a:p>
            <a:endParaRPr lang="en-US" sz="3200" dirty="0"/>
          </a:p>
          <a:p>
            <a:r>
              <a:rPr lang="en-US" sz="3200" dirty="0"/>
              <a:t>Both as a local (per individual community) and as a global measure</a:t>
            </a:r>
          </a:p>
        </p:txBody>
      </p:sp>
    </p:spTree>
    <p:extLst>
      <p:ext uri="{BB962C8B-B14F-4D97-AF65-F5344CB8AC3E}">
        <p14:creationId xmlns:p14="http://schemas.microsoft.com/office/powerpoint/2010/main" val="39414299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Evaluation without ground truth</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128</a:t>
            </a:fld>
            <a:endParaRPr lang="el-GR"/>
          </a:p>
        </p:txBody>
      </p:sp>
      <p:sp>
        <p:nvSpPr>
          <p:cNvPr id="4" name="TextBox 3"/>
          <p:cNvSpPr txBox="1"/>
          <p:nvPr/>
        </p:nvSpPr>
        <p:spPr>
          <a:xfrm>
            <a:off x="467544" y="1115235"/>
            <a:ext cx="7992888" cy="2800767"/>
          </a:xfrm>
          <a:prstGeom prst="rect">
            <a:avLst/>
          </a:prstGeom>
          <a:noFill/>
        </p:spPr>
        <p:txBody>
          <a:bodyPr wrap="square" rtlCol="0">
            <a:spAutoFit/>
          </a:bodyPr>
          <a:lstStyle/>
          <a:p>
            <a:r>
              <a:rPr lang="en-US" sz="2800" dirty="0"/>
              <a:t>With semantics:</a:t>
            </a:r>
          </a:p>
          <a:p>
            <a:endParaRPr lang="en-US" sz="800" dirty="0"/>
          </a:p>
          <a:p>
            <a:pPr marL="457200" indent="-457200">
              <a:buFont typeface="Wingdings" panose="05000000000000000000" pitchFamily="2" charset="2"/>
              <a:buChar char="§"/>
            </a:pPr>
            <a:r>
              <a:rPr lang="en-US" sz="2800" dirty="0"/>
              <a:t>(ad hoc) analyze other attributes (e.g., profile, content generated) for coherence</a:t>
            </a:r>
          </a:p>
          <a:p>
            <a:pPr marL="457200" indent="-457200">
              <a:buFont typeface="Wingdings" panose="05000000000000000000" pitchFamily="2" charset="2"/>
              <a:buChar char="§"/>
            </a:pPr>
            <a:r>
              <a:rPr lang="en-US" sz="2800" dirty="0"/>
              <a:t>human subjects (user study) Mechanical Turk</a:t>
            </a:r>
          </a:p>
          <a:p>
            <a:r>
              <a:rPr lang="en-US" sz="2800" dirty="0">
                <a:solidFill>
                  <a:srgbClr val="FF0000"/>
                </a:solidFill>
              </a:rPr>
              <a:t>Visual representation </a:t>
            </a:r>
            <a:r>
              <a:rPr lang="en-US" sz="2800" dirty="0"/>
              <a:t>(similarity/adjacency matric, word clouds, </a:t>
            </a:r>
            <a:r>
              <a:rPr lang="en-US" sz="2800" dirty="0" err="1"/>
              <a:t>etc</a:t>
            </a:r>
            <a:r>
              <a:rPr lang="en-US" sz="2800" dirty="0"/>
              <a:t>)</a:t>
            </a:r>
          </a:p>
        </p:txBody>
      </p:sp>
      <p:pic>
        <p:nvPicPr>
          <p:cNvPr id="18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55" y="4058231"/>
            <a:ext cx="78676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3359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129</a:t>
            </a:fld>
            <a:endParaRPr lang="el-GR"/>
          </a:p>
        </p:txBody>
      </p:sp>
      <p:sp>
        <p:nvSpPr>
          <p:cNvPr id="4" name="TextBox 3"/>
          <p:cNvSpPr txBox="1"/>
          <p:nvPr/>
        </p:nvSpPr>
        <p:spPr>
          <a:xfrm>
            <a:off x="432148" y="1484784"/>
            <a:ext cx="8460332" cy="4708981"/>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95000"/>
                    <a:lumOff val="5000"/>
                  </a:schemeClr>
                </a:solidFill>
              </a:rPr>
              <a:t>Jure </a:t>
            </a:r>
            <a:r>
              <a:rPr lang="en-US" sz="2000" dirty="0" err="1">
                <a:solidFill>
                  <a:schemeClr val="tx1">
                    <a:lumMod val="95000"/>
                    <a:lumOff val="5000"/>
                  </a:schemeClr>
                </a:solidFill>
              </a:rPr>
              <a:t>Leskovec</a:t>
            </a:r>
            <a:r>
              <a:rPr lang="en-US" sz="2000" dirty="0">
                <a:solidFill>
                  <a:schemeClr val="tx1">
                    <a:lumMod val="95000"/>
                    <a:lumOff val="5000"/>
                  </a:schemeClr>
                </a:solidFill>
              </a:rPr>
              <a:t>, </a:t>
            </a:r>
            <a:r>
              <a:rPr lang="en-US" sz="2000" dirty="0" err="1">
                <a:solidFill>
                  <a:schemeClr val="tx1">
                    <a:lumMod val="95000"/>
                    <a:lumOff val="5000"/>
                  </a:schemeClr>
                </a:solidFill>
              </a:rPr>
              <a:t>Anand</a:t>
            </a:r>
            <a:r>
              <a:rPr lang="en-US" sz="2000" dirty="0">
                <a:solidFill>
                  <a:schemeClr val="tx1">
                    <a:lumMod val="95000"/>
                    <a:lumOff val="5000"/>
                  </a:schemeClr>
                </a:solidFill>
              </a:rPr>
              <a:t> </a:t>
            </a:r>
            <a:r>
              <a:rPr lang="en-US" sz="2000" dirty="0" err="1">
                <a:solidFill>
                  <a:schemeClr val="tx1">
                    <a:lumMod val="95000"/>
                    <a:lumOff val="5000"/>
                  </a:schemeClr>
                </a:solidFill>
              </a:rPr>
              <a:t>Rajaraman</a:t>
            </a:r>
            <a:r>
              <a:rPr lang="en-US" sz="2000" dirty="0">
                <a:solidFill>
                  <a:schemeClr val="tx1">
                    <a:lumMod val="95000"/>
                    <a:lumOff val="5000"/>
                  </a:schemeClr>
                </a:solidFill>
              </a:rPr>
              <a:t>, Jeff Ullman, Mining of Massive Datasets,  Chapter 10, http://www.mmds.org/</a:t>
            </a:r>
          </a:p>
          <a:p>
            <a:pPr marL="342900" indent="-342900" fontAlgn="base">
              <a:buFont typeface="Wingdings" panose="05000000000000000000" pitchFamily="2" charset="2"/>
              <a:buChar char="§"/>
            </a:pPr>
            <a:endParaRPr lang="en-US" sz="2000" dirty="0">
              <a:solidFill>
                <a:schemeClr val="tx1">
                  <a:lumMod val="95000"/>
                  <a:lumOff val="5000"/>
                </a:schemeClr>
              </a:solidFill>
              <a:hlinkClick r:id="rId3"/>
            </a:endParaRPr>
          </a:p>
          <a:p>
            <a:pPr marL="342900" indent="-342900" fontAlgn="base">
              <a:buFont typeface="Wingdings" panose="05000000000000000000" pitchFamily="2" charset="2"/>
              <a:buChar char="§"/>
            </a:pPr>
            <a:r>
              <a:rPr lang="en-US" sz="2000" dirty="0">
                <a:solidFill>
                  <a:schemeClr val="tx1">
                    <a:lumMod val="95000"/>
                    <a:lumOff val="5000"/>
                  </a:schemeClr>
                </a:solidFill>
              </a:rPr>
              <a:t>Reza </a:t>
            </a:r>
            <a:r>
              <a:rPr lang="en-US" sz="2000" dirty="0" err="1">
                <a:solidFill>
                  <a:schemeClr val="tx1">
                    <a:lumMod val="95000"/>
                    <a:lumOff val="5000"/>
                  </a:schemeClr>
                </a:solidFill>
              </a:rPr>
              <a:t>Zafarani</a:t>
            </a:r>
            <a:r>
              <a:rPr lang="en-US" sz="2000" dirty="0">
                <a:solidFill>
                  <a:schemeClr val="tx1">
                    <a:lumMod val="95000"/>
                    <a:lumOff val="5000"/>
                  </a:schemeClr>
                </a:solidFill>
              </a:rPr>
              <a:t>, Mohammad Ali </a:t>
            </a:r>
            <a:r>
              <a:rPr lang="en-US" sz="2000" dirty="0" err="1">
                <a:solidFill>
                  <a:schemeClr val="tx1">
                    <a:lumMod val="95000"/>
                    <a:lumOff val="5000"/>
                  </a:schemeClr>
                </a:solidFill>
              </a:rPr>
              <a:t>Abbasi</a:t>
            </a:r>
            <a:r>
              <a:rPr lang="en-US" sz="2000" dirty="0">
                <a:solidFill>
                  <a:schemeClr val="tx1">
                    <a:lumMod val="95000"/>
                    <a:lumOff val="5000"/>
                  </a:schemeClr>
                </a:solidFill>
              </a:rPr>
              <a:t>, </a:t>
            </a:r>
            <a:r>
              <a:rPr lang="en-US" sz="2000" dirty="0" err="1">
                <a:solidFill>
                  <a:schemeClr val="tx1">
                    <a:lumMod val="95000"/>
                    <a:lumOff val="5000"/>
                  </a:schemeClr>
                </a:solidFill>
              </a:rPr>
              <a:t>Huan</a:t>
            </a:r>
            <a:r>
              <a:rPr lang="en-US" sz="2000" dirty="0">
                <a:solidFill>
                  <a:schemeClr val="tx1">
                    <a:lumMod val="95000"/>
                    <a:lumOff val="5000"/>
                  </a:schemeClr>
                </a:solidFill>
              </a:rPr>
              <a:t> Liu, Social Media Mining: An Introduction, Chapter 6, http://dmml.asu.edu/smm/</a:t>
            </a: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a:solidFill>
                  <a:schemeClr val="tx1">
                    <a:lumMod val="95000"/>
                    <a:lumOff val="5000"/>
                  </a:schemeClr>
                </a:solidFill>
              </a:rPr>
              <a:t>Santo Fortunato: Community detection in graphs. </a:t>
            </a:r>
            <a:r>
              <a:rPr lang="en-US" sz="2000" dirty="0" err="1">
                <a:solidFill>
                  <a:schemeClr val="tx1">
                    <a:lumMod val="95000"/>
                    <a:lumOff val="5000"/>
                  </a:schemeClr>
                </a:solidFill>
              </a:rPr>
              <a:t>CoRR</a:t>
            </a:r>
            <a:r>
              <a:rPr lang="en-US" sz="2000" dirty="0">
                <a:solidFill>
                  <a:schemeClr val="tx1">
                    <a:lumMod val="95000"/>
                    <a:lumOff val="5000"/>
                  </a:schemeClr>
                </a:solidFill>
              </a:rPr>
              <a:t> abs/0906.0612v2 (2010)</a:t>
            </a: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a:solidFill>
                  <a:schemeClr val="tx1">
                    <a:lumMod val="95000"/>
                    <a:lumOff val="5000"/>
                  </a:schemeClr>
                </a:solidFill>
              </a:rPr>
              <a:t>Pang-Ning Tan, Michael Steinbach, </a:t>
            </a:r>
            <a:r>
              <a:rPr lang="en-US" sz="2000" dirty="0" err="1">
                <a:solidFill>
                  <a:schemeClr val="tx1">
                    <a:lumMod val="95000"/>
                    <a:lumOff val="5000"/>
                  </a:schemeClr>
                </a:solidFill>
              </a:rPr>
              <a:t>Vipin</a:t>
            </a:r>
            <a:r>
              <a:rPr lang="en-US" sz="2000" dirty="0">
                <a:solidFill>
                  <a:schemeClr val="tx1">
                    <a:lumMod val="95000"/>
                    <a:lumOff val="5000"/>
                  </a:schemeClr>
                </a:solidFill>
              </a:rPr>
              <a:t> Kumar,  Introduction to Data Mining, Chapter 8, </a:t>
            </a:r>
            <a:r>
              <a:rPr lang="en-US" sz="2000" dirty="0">
                <a:solidFill>
                  <a:schemeClr val="tx1">
                    <a:lumMod val="95000"/>
                    <a:lumOff val="5000"/>
                  </a:schemeClr>
                </a:solidFill>
                <a:hlinkClick r:id="rId4"/>
              </a:rPr>
              <a:t>http://www.users.cs.umn.edu/~kumar/dmbook/index.php</a:t>
            </a:r>
            <a:endParaRPr lang="en-US" sz="2000" dirty="0">
              <a:solidFill>
                <a:schemeClr val="tx1">
                  <a:lumMod val="95000"/>
                  <a:lumOff val="5000"/>
                </a:schemeClr>
              </a:solidFill>
            </a:endParaRP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a:t>Albert-</a:t>
            </a:r>
            <a:r>
              <a:rPr lang="en-US" sz="2000" dirty="0" err="1"/>
              <a:t>László</a:t>
            </a:r>
            <a:r>
              <a:rPr lang="en-US" sz="2000" dirty="0"/>
              <a:t> </a:t>
            </a:r>
            <a:r>
              <a:rPr lang="en-US" sz="2000" dirty="0" err="1">
                <a:solidFill>
                  <a:schemeClr val="tx1">
                    <a:lumMod val="95000"/>
                    <a:lumOff val="5000"/>
                  </a:schemeClr>
                </a:solidFill>
              </a:rPr>
              <a:t>Barabasi</a:t>
            </a:r>
            <a:r>
              <a:rPr lang="en-US" sz="2000" dirty="0">
                <a:solidFill>
                  <a:schemeClr val="tx1">
                    <a:lumMod val="95000"/>
                    <a:lumOff val="5000"/>
                  </a:schemeClr>
                </a:solidFill>
              </a:rPr>
              <a:t>, Network Science, Chapter 9, http://networksciencebook.com/</a:t>
            </a:r>
          </a:p>
        </p:txBody>
      </p:sp>
      <p:sp>
        <p:nvSpPr>
          <p:cNvPr id="3" name="TextBox 2"/>
          <p:cNvSpPr txBox="1"/>
          <p:nvPr/>
        </p:nvSpPr>
        <p:spPr>
          <a:xfrm>
            <a:off x="1187624" y="404664"/>
            <a:ext cx="6552728" cy="707886"/>
          </a:xfrm>
          <a:prstGeom prst="rect">
            <a:avLst/>
          </a:prstGeom>
          <a:noFill/>
        </p:spPr>
        <p:txBody>
          <a:bodyPr wrap="square" rtlCol="0">
            <a:spAutoFit/>
          </a:bodyPr>
          <a:lstStyle/>
          <a:p>
            <a:r>
              <a:rPr lang="en-US" sz="4000" dirty="0"/>
              <a:t>Basic References</a:t>
            </a:r>
          </a:p>
        </p:txBody>
      </p:sp>
    </p:spTree>
    <p:extLst>
      <p:ext uri="{BB962C8B-B14F-4D97-AF65-F5344CB8AC3E}">
        <p14:creationId xmlns:p14="http://schemas.microsoft.com/office/powerpoint/2010/main" val="131791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Why? (some applications)</a:t>
            </a:r>
          </a:p>
        </p:txBody>
      </p:sp>
      <p:sp>
        <p:nvSpPr>
          <p:cNvPr id="2" name="TextBox 1"/>
          <p:cNvSpPr txBox="1"/>
          <p:nvPr/>
        </p:nvSpPr>
        <p:spPr>
          <a:xfrm>
            <a:off x="312240" y="1172939"/>
            <a:ext cx="8363272" cy="5416868"/>
          </a:xfrm>
          <a:prstGeom prst="rect">
            <a:avLst/>
          </a:prstGeom>
          <a:noFill/>
        </p:spPr>
        <p:txBody>
          <a:bodyPr wrap="square" rtlCol="0">
            <a:spAutoFit/>
          </a:bodyPr>
          <a:lstStyle/>
          <a:p>
            <a:pPr marL="457200" indent="-457200">
              <a:buFont typeface="Wingdings" panose="05000000000000000000" pitchFamily="2" charset="2"/>
              <a:buChar char="§"/>
            </a:pPr>
            <a:r>
              <a:rPr lang="en-US" sz="2800" i="1" dirty="0">
                <a:solidFill>
                  <a:schemeClr val="accent6">
                    <a:lumMod val="75000"/>
                  </a:schemeClr>
                </a:solidFill>
              </a:rPr>
              <a:t>Knowledge discovery</a:t>
            </a:r>
            <a:endParaRPr lang="en-US" sz="900" dirty="0"/>
          </a:p>
          <a:p>
            <a:pPr marL="457200" indent="-457200">
              <a:buFont typeface="Wingdings" panose="05000000000000000000" pitchFamily="2" charset="2"/>
              <a:buChar char="§"/>
            </a:pPr>
            <a:r>
              <a:rPr lang="en-US" sz="2800" dirty="0"/>
              <a:t>Groups based on common interests, behavior, </a:t>
            </a:r>
            <a:r>
              <a:rPr lang="en-US" sz="2800" dirty="0" err="1"/>
              <a:t>etc</a:t>
            </a:r>
            <a:r>
              <a:rPr lang="en-US" sz="2800" dirty="0"/>
              <a:t> </a:t>
            </a:r>
            <a:r>
              <a:rPr lang="en-US" sz="2000" dirty="0"/>
              <a:t>(e.g., Canadians who call USA, readings tastes, </a:t>
            </a:r>
            <a:r>
              <a:rPr lang="en-US" sz="2000" dirty="0" err="1"/>
              <a:t>etc</a:t>
            </a:r>
            <a:r>
              <a:rPr lang="en-US" sz="2000" dirty="0"/>
              <a:t>)</a:t>
            </a:r>
          </a:p>
          <a:p>
            <a:pPr marL="914400" lvl="1" indent="-457200">
              <a:buFont typeface="Wingdings" panose="05000000000000000000" pitchFamily="2" charset="2"/>
              <a:buChar char="§"/>
            </a:pPr>
            <a:r>
              <a:rPr lang="en-US" sz="2800" i="1" dirty="0">
                <a:solidFill>
                  <a:schemeClr val="accent6">
                    <a:lumMod val="75000"/>
                  </a:schemeClr>
                </a:solidFill>
              </a:rPr>
              <a:t>Recommendations, marketing</a:t>
            </a:r>
          </a:p>
          <a:p>
            <a:pPr marL="914400" lvl="1" indent="-457200">
              <a:buFont typeface="Wingdings" panose="05000000000000000000" pitchFamily="2" charset="2"/>
              <a:buChar char="§"/>
            </a:pPr>
            <a:endParaRPr lang="en-US" sz="900" dirty="0"/>
          </a:p>
          <a:p>
            <a:pPr marL="457200" indent="-457200">
              <a:buFont typeface="Wingdings" panose="05000000000000000000" pitchFamily="2" charset="2"/>
              <a:buChar char="§"/>
            </a:pPr>
            <a:r>
              <a:rPr lang="en-US" sz="2800" i="1" dirty="0">
                <a:solidFill>
                  <a:schemeClr val="accent6">
                    <a:lumMod val="75000"/>
                  </a:schemeClr>
                </a:solidFill>
              </a:rPr>
              <a:t>Collective behavior </a:t>
            </a:r>
            <a:r>
              <a:rPr lang="en-US" sz="2800" dirty="0"/>
              <a:t>observable at the group, not the individual level, local view is noisy and ad hoc</a:t>
            </a:r>
            <a:endParaRPr lang="en-US" sz="900" dirty="0"/>
          </a:p>
          <a:p>
            <a:pPr marL="457200" indent="-457200">
              <a:buFont typeface="Wingdings" panose="05000000000000000000" pitchFamily="2" charset="2"/>
              <a:buChar char="§"/>
            </a:pPr>
            <a:r>
              <a:rPr lang="en-US" sz="2800" i="1" dirty="0">
                <a:solidFill>
                  <a:schemeClr val="accent6">
                    <a:lumMod val="75000"/>
                  </a:schemeClr>
                </a:solidFill>
              </a:rPr>
              <a:t>Classification of the nodes </a:t>
            </a:r>
            <a:r>
              <a:rPr lang="en-US" sz="2800" dirty="0"/>
              <a:t>by identifying modules and their boundaries</a:t>
            </a:r>
          </a:p>
          <a:p>
            <a:pPr marL="457200" indent="-457200">
              <a:buFont typeface="Wingdings" panose="05000000000000000000" pitchFamily="2" charset="2"/>
              <a:buChar char="§"/>
            </a:pPr>
            <a:r>
              <a:rPr lang="en-US" sz="2800" dirty="0"/>
              <a:t>To improve </a:t>
            </a:r>
            <a:r>
              <a:rPr lang="en-US" sz="2800" i="1" dirty="0">
                <a:solidFill>
                  <a:schemeClr val="accent6">
                    <a:lumMod val="75000"/>
                  </a:schemeClr>
                </a:solidFill>
              </a:rPr>
              <a:t>performance:</a:t>
            </a:r>
            <a:r>
              <a:rPr lang="en-US" sz="2800" dirty="0"/>
              <a:t> partition a large graph into many machines, assigning web clients to web servers, routing in ad hoc networks, </a:t>
            </a:r>
            <a:r>
              <a:rPr lang="en-US" sz="2800" dirty="0" err="1"/>
              <a:t>etc</a:t>
            </a:r>
            <a:endParaRPr lang="en-US" sz="900" dirty="0"/>
          </a:p>
          <a:p>
            <a:pPr marL="457200" indent="-457200">
              <a:buFont typeface="Wingdings" panose="05000000000000000000" pitchFamily="2" charset="2"/>
              <a:buChar char="§"/>
            </a:pPr>
            <a:r>
              <a:rPr lang="en-US" sz="2800" dirty="0"/>
              <a:t>Summary, </a:t>
            </a:r>
            <a:r>
              <a:rPr lang="en-US" sz="2800" i="1" dirty="0">
                <a:solidFill>
                  <a:schemeClr val="accent6">
                    <a:lumMod val="75000"/>
                  </a:schemeClr>
                </a:solidFill>
              </a:rPr>
              <a:t>visual</a:t>
            </a:r>
            <a:r>
              <a:rPr lang="en-US" sz="2800" dirty="0"/>
              <a:t> </a:t>
            </a:r>
            <a:r>
              <a:rPr lang="en-US" sz="2800" i="1" dirty="0">
                <a:solidFill>
                  <a:schemeClr val="accent6">
                    <a:lumMod val="75000"/>
                  </a:schemeClr>
                </a:solidFill>
              </a:rPr>
              <a:t>representation</a:t>
            </a:r>
            <a:r>
              <a:rPr lang="en-US" sz="2800" dirty="0"/>
              <a:t> of the graph</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13</a:t>
            </a:fld>
            <a:endParaRPr lang="el-GR"/>
          </a:p>
        </p:txBody>
      </p:sp>
    </p:spTree>
    <p:extLst>
      <p:ext uri="{BB962C8B-B14F-4D97-AF65-F5344CB8AC3E}">
        <p14:creationId xmlns:p14="http://schemas.microsoft.com/office/powerpoint/2010/main" val="6669189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130</a:t>
            </a:fld>
            <a:endParaRPr lang="el-GR"/>
          </a:p>
        </p:txBody>
      </p:sp>
      <p:sp>
        <p:nvSpPr>
          <p:cNvPr id="3" name="TextBox 2"/>
          <p:cNvSpPr txBox="1"/>
          <p:nvPr/>
        </p:nvSpPr>
        <p:spPr>
          <a:xfrm>
            <a:off x="1763688" y="2708920"/>
            <a:ext cx="5256584" cy="923330"/>
          </a:xfrm>
          <a:prstGeom prst="rect">
            <a:avLst/>
          </a:prstGeom>
          <a:noFill/>
        </p:spPr>
        <p:txBody>
          <a:bodyPr wrap="square" rtlCol="0">
            <a:spAutoFit/>
          </a:bodyPr>
          <a:lstStyle/>
          <a:p>
            <a:pPr algn="r"/>
            <a:r>
              <a:rPr lang="en-US" sz="5400" dirty="0"/>
              <a:t>Questions?</a:t>
            </a:r>
          </a:p>
        </p:txBody>
      </p:sp>
    </p:spTree>
    <p:extLst>
      <p:ext uri="{BB962C8B-B14F-4D97-AF65-F5344CB8AC3E}">
        <p14:creationId xmlns:p14="http://schemas.microsoft.com/office/powerpoint/2010/main" val="124232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14</a:t>
            </a:fld>
            <a:endParaRPr lang="el-GR"/>
          </a:p>
        </p:txBody>
      </p:sp>
      <p:sp>
        <p:nvSpPr>
          <p:cNvPr id="5" name="TextBox 4"/>
          <p:cNvSpPr txBox="1"/>
          <p:nvPr/>
        </p:nvSpPr>
        <p:spPr>
          <a:xfrm>
            <a:off x="323528" y="476672"/>
            <a:ext cx="8280920" cy="1800200"/>
          </a:xfrm>
          <a:prstGeom prst="rect">
            <a:avLst/>
          </a:prstGeom>
          <a:noFill/>
        </p:spPr>
        <p:txBody>
          <a:bodyPr wrap="square" rtlCol="0">
            <a:spAutoFit/>
          </a:bodyPr>
          <a:lstStyle/>
          <a:p>
            <a:endParaRPr lang="el-G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194373"/>
            <a:ext cx="5050904" cy="5550382"/>
          </a:xfrm>
          <a:prstGeom prst="rect">
            <a:avLst/>
          </a:prstGeom>
        </p:spPr>
      </p:pic>
      <p:sp>
        <p:nvSpPr>
          <p:cNvPr id="7" name="TextBox 6"/>
          <p:cNvSpPr txBox="1"/>
          <p:nvPr/>
        </p:nvSpPr>
        <p:spPr>
          <a:xfrm>
            <a:off x="323528" y="837219"/>
            <a:ext cx="8363272" cy="646331"/>
          </a:xfrm>
          <a:prstGeom prst="rect">
            <a:avLst/>
          </a:prstGeom>
          <a:noFill/>
        </p:spPr>
        <p:txBody>
          <a:bodyPr wrap="square" rtlCol="0">
            <a:spAutoFit/>
          </a:bodyPr>
          <a:lstStyle/>
          <a:p>
            <a:r>
              <a:rPr lang="en-US" dirty="0"/>
              <a:t>59% Flemish, speaking Dutch  40% Walloons speaking French</a:t>
            </a:r>
          </a:p>
          <a:p>
            <a:r>
              <a:rPr lang="en-US" b="1" i="1" dirty="0"/>
              <a:t>Community structure in Belgium</a:t>
            </a:r>
          </a:p>
        </p:txBody>
      </p:sp>
      <p:sp>
        <p:nvSpPr>
          <p:cNvPr id="9" name="Title 1"/>
          <p:cNvSpPr txBox="1">
            <a:spLocks/>
          </p:cNvSpPr>
          <p:nvPr/>
        </p:nvSpPr>
        <p:spPr>
          <a:xfrm>
            <a:off x="457200" y="116632"/>
            <a:ext cx="8229600" cy="6435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Example: communities in Belgium</a:t>
            </a:r>
          </a:p>
        </p:txBody>
      </p:sp>
      <p:sp>
        <p:nvSpPr>
          <p:cNvPr id="8" name="TextBox 7"/>
          <p:cNvSpPr txBox="1"/>
          <p:nvPr/>
        </p:nvSpPr>
        <p:spPr>
          <a:xfrm>
            <a:off x="179512" y="5494828"/>
            <a:ext cx="5040560" cy="1200329"/>
          </a:xfrm>
          <a:prstGeom prst="rect">
            <a:avLst/>
          </a:prstGeom>
          <a:noFill/>
        </p:spPr>
        <p:txBody>
          <a:bodyPr wrap="square" rtlCol="0">
            <a:spAutoFit/>
          </a:bodyPr>
          <a:lstStyle/>
          <a:p>
            <a:r>
              <a:rPr lang="en-US" dirty="0"/>
              <a:t>2 million mobile phone users</a:t>
            </a:r>
          </a:p>
          <a:p>
            <a:r>
              <a:rPr lang="en-US" dirty="0"/>
              <a:t>Nodes correspond to communities (&gt;100 members) </a:t>
            </a:r>
          </a:p>
          <a:p>
            <a:r>
              <a:rPr lang="en-US" dirty="0">
                <a:solidFill>
                  <a:srgbClr val="FF0000"/>
                </a:solidFill>
              </a:rPr>
              <a:t>Red</a:t>
            </a:r>
            <a:r>
              <a:rPr lang="en-US" dirty="0"/>
              <a:t> French, </a:t>
            </a:r>
            <a:r>
              <a:rPr lang="en-US" dirty="0">
                <a:solidFill>
                  <a:srgbClr val="00B050"/>
                </a:solidFill>
              </a:rPr>
              <a:t>Green</a:t>
            </a:r>
            <a:r>
              <a:rPr lang="en-US" dirty="0"/>
              <a:t> Dutch</a:t>
            </a:r>
          </a:p>
          <a:p>
            <a:r>
              <a:rPr lang="en-US" dirty="0"/>
              <a:t>Connecting community </a:t>
            </a:r>
            <a:r>
              <a:rPr lang="en-US" i="1" dirty="0"/>
              <a:t>Brussels</a:t>
            </a:r>
            <a:endParaRPr lang="el-GR" i="1" dirty="0"/>
          </a:p>
        </p:txBody>
      </p:sp>
    </p:spTree>
    <p:extLst>
      <p:ext uri="{BB962C8B-B14F-4D97-AF65-F5344CB8AC3E}">
        <p14:creationId xmlns:p14="http://schemas.microsoft.com/office/powerpoint/2010/main" val="144153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US" dirty="0">
                <a:solidFill>
                  <a:schemeClr val="accent6">
                    <a:lumMod val="75000"/>
                  </a:schemeClr>
                </a:solidFill>
              </a:rPr>
              <a:t>Community Types</a:t>
            </a:r>
          </a:p>
        </p:txBody>
      </p:sp>
      <p:sp>
        <p:nvSpPr>
          <p:cNvPr id="3" name="Content Placeholder 2"/>
          <p:cNvSpPr>
            <a:spLocks noGrp="1"/>
          </p:cNvSpPr>
          <p:nvPr>
            <p:ph idx="1"/>
          </p:nvPr>
        </p:nvSpPr>
        <p:spPr>
          <a:xfrm>
            <a:off x="457200" y="1295400"/>
            <a:ext cx="8219256" cy="850129"/>
          </a:xfrm>
        </p:spPr>
        <p:txBody>
          <a:bodyPr>
            <a:normAutofit/>
          </a:bodyPr>
          <a:lstStyle/>
          <a:p>
            <a:pPr marL="0" indent="0">
              <a:buNone/>
            </a:pPr>
            <a:r>
              <a:rPr lang="en-US" dirty="0">
                <a:solidFill>
                  <a:schemeClr val="accent6">
                    <a:lumMod val="75000"/>
                  </a:schemeClr>
                </a:solidFill>
              </a:rPr>
              <a:t>Non-overlapping vs. overlapping  communities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15</a:t>
            </a:fld>
            <a:endParaRPr lang="en-US"/>
          </a:p>
        </p:txBody>
      </p:sp>
      <p:pic>
        <p:nvPicPr>
          <p:cNvPr id="8" name="Picture 3"/>
          <p:cNvPicPr>
            <a:picLocks noChangeAspect="1" noChangeArrowheads="1"/>
          </p:cNvPicPr>
          <p:nvPr/>
        </p:nvPicPr>
        <p:blipFill>
          <a:blip r:embed="rId2" cstate="print"/>
          <a:srcRect/>
          <a:stretch>
            <a:fillRect/>
          </a:stretch>
        </p:blipFill>
        <p:spPr bwMode="auto">
          <a:xfrm>
            <a:off x="609600" y="2145529"/>
            <a:ext cx="4132345" cy="3962400"/>
          </a:xfrm>
          <a:prstGeom prst="rect">
            <a:avLst/>
          </a:prstGeom>
          <a:noFill/>
          <a:ln w="9525">
            <a:noFill/>
            <a:miter lim="800000"/>
            <a:headEnd/>
            <a:tailEnd/>
          </a:ln>
          <a:effectLst/>
        </p:spPr>
      </p:pic>
      <p:pic>
        <p:nvPicPr>
          <p:cNvPr id="9" name="Picture 2" descr="File:Illustration of overlapping communities.jpg"/>
          <p:cNvPicPr>
            <a:picLocks noChangeAspect="1" noChangeArrowheads="1"/>
          </p:cNvPicPr>
          <p:nvPr/>
        </p:nvPicPr>
        <p:blipFill>
          <a:blip r:embed="rId3" cstate="print"/>
          <a:srcRect/>
          <a:stretch>
            <a:fillRect/>
          </a:stretch>
        </p:blipFill>
        <p:spPr bwMode="auto">
          <a:xfrm>
            <a:off x="5105400" y="2133600"/>
            <a:ext cx="3810000" cy="4202929"/>
          </a:xfrm>
          <a:prstGeom prst="rect">
            <a:avLst/>
          </a:prstGeom>
          <a:noFill/>
        </p:spPr>
      </p:pic>
    </p:spTree>
    <p:extLst>
      <p:ext uri="{BB962C8B-B14F-4D97-AF65-F5344CB8AC3E}">
        <p14:creationId xmlns:p14="http://schemas.microsoft.com/office/powerpoint/2010/main" val="271991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9144000" cy="987552"/>
          </a:xfrm>
        </p:spPr>
        <p:txBody>
          <a:bodyPr/>
          <a:lstStyle/>
          <a:p>
            <a:r>
              <a:rPr lang="en-US" altLang="ko-KR" sz="5200" dirty="0">
                <a:solidFill>
                  <a:schemeClr val="accent6">
                    <a:lumMod val="75000"/>
                  </a:schemeClr>
                </a:solidFill>
              </a:rPr>
              <a:t>Non-overlapping Communities</a:t>
            </a:r>
            <a:endParaRPr lang="ko-KR" altLang="en-US" sz="5200" dirty="0">
              <a:solidFill>
                <a:schemeClr val="accent6">
                  <a:lumMod val="75000"/>
                </a:schemeClr>
              </a:solidFill>
            </a:endParaRPr>
          </a:p>
        </p:txBody>
      </p:sp>
      <p:pic>
        <p:nvPicPr>
          <p:cNvPr id="1027" name="Picture 3" descr="D:\research\paper\2012\jaewon-agmfit\FIG\non_overlapping.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611" y="2514600"/>
            <a:ext cx="4019827"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BEDD84E-25D4-4983-8AA1-2863C96F08D9}" type="slidenum">
              <a:rPr lang="ko-KR" altLang="en-US" smtClean="0"/>
              <a:pPr/>
              <a:t>16</a:t>
            </a:fld>
            <a:endParaRPr lang="ko-KR" altLang="en-US"/>
          </a:p>
        </p:txBody>
      </p:sp>
      <p:sp>
        <p:nvSpPr>
          <p:cNvPr id="7" name="TextBox 6"/>
          <p:cNvSpPr txBox="1"/>
          <p:nvPr/>
        </p:nvSpPr>
        <p:spPr>
          <a:xfrm>
            <a:off x="1923430" y="5067399"/>
            <a:ext cx="1350050" cy="461665"/>
          </a:xfrm>
          <a:prstGeom prst="rect">
            <a:avLst/>
          </a:prstGeom>
          <a:noFill/>
        </p:spPr>
        <p:txBody>
          <a:bodyPr wrap="none" rtlCol="0">
            <a:spAutoFit/>
          </a:bodyPr>
          <a:lstStyle/>
          <a:p>
            <a:r>
              <a:rPr lang="en-US" altLang="ko-KR" sz="2400" b="1" dirty="0"/>
              <a:t>Network</a:t>
            </a:r>
            <a:endParaRPr lang="ko-KR" altLang="en-US" sz="2400" b="1" dirty="0"/>
          </a:p>
        </p:txBody>
      </p:sp>
      <p:sp>
        <p:nvSpPr>
          <p:cNvPr id="8" name="TextBox 7"/>
          <p:cNvSpPr txBox="1"/>
          <p:nvPr/>
        </p:nvSpPr>
        <p:spPr>
          <a:xfrm>
            <a:off x="5532813" y="1412775"/>
            <a:ext cx="2529860" cy="461665"/>
          </a:xfrm>
          <a:prstGeom prst="rect">
            <a:avLst/>
          </a:prstGeom>
          <a:noFill/>
        </p:spPr>
        <p:txBody>
          <a:bodyPr wrap="none" rtlCol="0">
            <a:spAutoFit/>
          </a:bodyPr>
          <a:lstStyle/>
          <a:p>
            <a:r>
              <a:rPr lang="en-US" altLang="ko-KR" sz="2400" b="1" dirty="0"/>
              <a:t>Adjacency matrix</a:t>
            </a:r>
            <a:endParaRPr lang="ko-KR" altLang="en-US" sz="2400" b="1" dirty="0"/>
          </a:p>
        </p:txBody>
      </p:sp>
      <p:pic>
        <p:nvPicPr>
          <p:cNvPr id="9" name="Picture 2" descr="D:\research\paper\2012\jaewon-agmfit\FIG\overlap_STB.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904" y="2540403"/>
            <a:ext cx="2364063" cy="240813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5"/>
          <p:cNvGrpSpPr/>
          <p:nvPr/>
        </p:nvGrpSpPr>
        <p:grpSpPr>
          <a:xfrm>
            <a:off x="5553740" y="2438400"/>
            <a:ext cx="2353227" cy="124324"/>
            <a:chOff x="5220073" y="3853428"/>
            <a:chExt cx="2898039" cy="157760"/>
          </a:xfrm>
        </p:grpSpPr>
        <p:sp>
          <p:nvSpPr>
            <p:cNvPr id="11"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6359383" y="2057400"/>
            <a:ext cx="1020694" cy="369332"/>
          </a:xfrm>
          <a:prstGeom prst="rect">
            <a:avLst/>
          </a:prstGeom>
          <a:noFill/>
        </p:spPr>
        <p:txBody>
          <a:bodyPr wrap="square" rtlCol="0">
            <a:spAutoFit/>
          </a:bodyPr>
          <a:lstStyle/>
          <a:p>
            <a:r>
              <a:rPr lang="en-US" dirty="0"/>
              <a:t>Nodes</a:t>
            </a:r>
          </a:p>
        </p:txBody>
      </p:sp>
      <p:grpSp>
        <p:nvGrpSpPr>
          <p:cNvPr id="27" name="Group 25"/>
          <p:cNvGrpSpPr/>
          <p:nvPr/>
        </p:nvGrpSpPr>
        <p:grpSpPr>
          <a:xfrm rot="5400000">
            <a:off x="4272127" y="3686476"/>
            <a:ext cx="2385242" cy="122655"/>
            <a:chOff x="5220073" y="3853428"/>
            <a:chExt cx="2898039" cy="157760"/>
          </a:xfrm>
        </p:grpSpPr>
        <p:sp>
          <p:nvSpPr>
            <p:cNvPr id="28"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rot="16200000">
            <a:off x="4563797" y="3364415"/>
            <a:ext cx="1040183" cy="369332"/>
          </a:xfrm>
          <a:prstGeom prst="rect">
            <a:avLst/>
          </a:prstGeom>
          <a:noFill/>
        </p:spPr>
        <p:txBody>
          <a:bodyPr wrap="square" rtlCol="0">
            <a:spAutoFit/>
          </a:bodyPr>
          <a:lstStyle/>
          <a:p>
            <a:r>
              <a:rPr lang="en-US" dirty="0"/>
              <a:t>Nodes</a:t>
            </a:r>
          </a:p>
        </p:txBody>
      </p:sp>
      <mc:AlternateContent xmlns:mc="http://schemas.openxmlformats.org/markup-compatibility/2006" xmlns:p14="http://schemas.microsoft.com/office/powerpoint/2010/main">
        <mc:Choice Requires="p14">
          <p:contentPart p14:bwMode="auto" r:id="rId4">
            <p14:nvContentPartPr>
              <p14:cNvPr id="60" name="Ink 59">
                <a:extLst>
                  <a:ext uri="{FF2B5EF4-FFF2-40B4-BE49-F238E27FC236}">
                    <a16:creationId xmlns:a16="http://schemas.microsoft.com/office/drawing/2014/main" id="{818D39F2-273E-4825-AA0D-720C8CFFF0CB}"/>
                  </a:ext>
                </a:extLst>
              </p14:cNvPr>
              <p14:cNvContentPartPr/>
              <p14:nvPr/>
            </p14:nvContentPartPr>
            <p14:xfrm>
              <a:off x="3582690" y="2740266"/>
              <a:ext cx="3600" cy="360"/>
            </p14:xfrm>
          </p:contentPart>
        </mc:Choice>
        <mc:Fallback xmlns="">
          <p:pic>
            <p:nvPicPr>
              <p:cNvPr id="60" name="Ink 59">
                <a:extLst>
                  <a:ext uri="{FF2B5EF4-FFF2-40B4-BE49-F238E27FC236}">
                    <a16:creationId xmlns:a16="http://schemas.microsoft.com/office/drawing/2014/main" id="{818D39F2-273E-4825-AA0D-720C8CFFF0CB}"/>
                  </a:ext>
                </a:extLst>
              </p:cNvPr>
              <p:cNvPicPr/>
              <p:nvPr/>
            </p:nvPicPr>
            <p:blipFill>
              <a:blip r:embed="rId35"/>
              <a:stretch>
                <a:fillRect/>
              </a:stretch>
            </p:blipFill>
            <p:spPr>
              <a:xfrm>
                <a:off x="3574050" y="2731626"/>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33" name="Ink 1032">
                <a:extLst>
                  <a:ext uri="{FF2B5EF4-FFF2-40B4-BE49-F238E27FC236}">
                    <a16:creationId xmlns:a16="http://schemas.microsoft.com/office/drawing/2014/main" id="{0891F343-0558-45F9-8C2F-EC6A05EC9BA4}"/>
                  </a:ext>
                </a:extLst>
              </p14:cNvPr>
              <p14:cNvContentPartPr/>
              <p14:nvPr/>
            </p14:nvContentPartPr>
            <p14:xfrm>
              <a:off x="5349570" y="5156226"/>
              <a:ext cx="5400" cy="5040"/>
            </p14:xfrm>
          </p:contentPart>
        </mc:Choice>
        <mc:Fallback xmlns="">
          <p:pic>
            <p:nvPicPr>
              <p:cNvPr id="1033" name="Ink 1032">
                <a:extLst>
                  <a:ext uri="{FF2B5EF4-FFF2-40B4-BE49-F238E27FC236}">
                    <a16:creationId xmlns:a16="http://schemas.microsoft.com/office/drawing/2014/main" id="{0891F343-0558-45F9-8C2F-EC6A05EC9BA4}"/>
                  </a:ext>
                </a:extLst>
              </p:cNvPr>
              <p:cNvPicPr/>
              <p:nvPr/>
            </p:nvPicPr>
            <p:blipFill>
              <a:blip r:embed="rId47"/>
              <a:stretch>
                <a:fillRect/>
              </a:stretch>
            </p:blipFill>
            <p:spPr>
              <a:xfrm>
                <a:off x="5340570" y="5147226"/>
                <a:ext cx="23040" cy="22680"/>
              </a:xfrm>
              <a:prstGeom prst="rect">
                <a:avLst/>
              </a:prstGeom>
            </p:spPr>
          </p:pic>
        </mc:Fallback>
      </mc:AlternateContent>
    </p:spTree>
    <p:extLst>
      <p:ext uri="{BB962C8B-B14F-4D97-AF65-F5344CB8AC3E}">
        <p14:creationId xmlns:p14="http://schemas.microsoft.com/office/powerpoint/2010/main" val="333923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Overlapping Communities</a:t>
            </a:r>
          </a:p>
        </p:txBody>
      </p:sp>
      <p:sp>
        <p:nvSpPr>
          <p:cNvPr id="3" name="Content Placeholder 2"/>
          <p:cNvSpPr>
            <a:spLocks noGrp="1"/>
          </p:cNvSpPr>
          <p:nvPr>
            <p:ph idx="1"/>
          </p:nvPr>
        </p:nvSpPr>
        <p:spPr>
          <a:xfrm>
            <a:off x="457200" y="1295400"/>
            <a:ext cx="8610600" cy="5257801"/>
          </a:xfrm>
        </p:spPr>
        <p:txBody>
          <a:bodyPr/>
          <a:lstStyle/>
          <a:p>
            <a:pPr marL="0" indent="0">
              <a:buNone/>
            </a:pPr>
            <a:r>
              <a:rPr lang="en-US" dirty="0">
                <a:solidFill>
                  <a:schemeClr val="tx1">
                    <a:lumMod val="95000"/>
                    <a:lumOff val="5000"/>
                  </a:schemeClr>
                </a:solidFill>
              </a:rPr>
              <a:t>What is the structure of community overlaps:</a:t>
            </a:r>
            <a:br>
              <a:rPr lang="en-US" dirty="0">
                <a:solidFill>
                  <a:schemeClr val="tx1">
                    <a:lumMod val="95000"/>
                    <a:lumOff val="5000"/>
                  </a:schemeClr>
                </a:solidFill>
              </a:rPr>
            </a:br>
            <a:r>
              <a:rPr lang="en-US" i="1" dirty="0">
                <a:solidFill>
                  <a:schemeClr val="tx1">
                    <a:lumMod val="95000"/>
                    <a:lumOff val="5000"/>
                  </a:schemeClr>
                </a:solidFill>
              </a:rPr>
              <a:t>Edge density in the overlaps is higher!</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17</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13406"/>
            <a:ext cx="4502679"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622906"/>
            <a:ext cx="3724275" cy="293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48686" y="5638800"/>
            <a:ext cx="4447051" cy="646331"/>
          </a:xfrm>
          <a:prstGeom prst="rect">
            <a:avLst/>
          </a:prstGeom>
        </p:spPr>
        <p:txBody>
          <a:bodyPr wrap="none">
            <a:spAutoFit/>
          </a:bodyPr>
          <a:lstStyle/>
          <a:p>
            <a:r>
              <a:rPr lang="en-US" sz="3600" dirty="0">
                <a:solidFill>
                  <a:schemeClr val="tx2">
                    <a:lumMod val="60000"/>
                    <a:lumOff val="40000"/>
                  </a:schemeClr>
                </a:solidFill>
              </a:rPr>
              <a:t>Communities as “tiles”</a:t>
            </a:r>
          </a:p>
        </p:txBody>
      </p:sp>
    </p:spTree>
    <p:extLst>
      <p:ext uri="{BB962C8B-B14F-4D97-AF65-F5344CB8AC3E}">
        <p14:creationId xmlns:p14="http://schemas.microsoft.com/office/powerpoint/2010/main" val="4502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914523"/>
            <a:ext cx="4968552" cy="389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accent6">
                    <a:lumMod val="75000"/>
                  </a:schemeClr>
                </a:solidFill>
              </a:rPr>
              <a:t>Community Types</a:t>
            </a:r>
            <a:endParaRPr lang="en-US" dirty="0">
              <a:solidFill>
                <a:schemeClr val="accent6">
                  <a:lumMod val="75000"/>
                </a:schemeClr>
              </a:solidFill>
            </a:endParaRPr>
          </a:p>
        </p:txBody>
      </p:sp>
      <p:sp>
        <p:nvSpPr>
          <p:cNvPr id="4" name="Content Placeholder 2"/>
          <p:cNvSpPr txBox="1">
            <a:spLocks/>
          </p:cNvSpPr>
          <p:nvPr/>
        </p:nvSpPr>
        <p:spPr>
          <a:xfrm>
            <a:off x="457200" y="1295400"/>
            <a:ext cx="8219256" cy="8501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accent6">
                    <a:lumMod val="75000"/>
                  </a:schemeClr>
                </a:solidFill>
              </a:rPr>
              <a:t>Member-based (local) vs. group-based</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18</a:t>
            </a:fld>
            <a:endParaRPr lang="el-GR"/>
          </a:p>
        </p:txBody>
      </p:sp>
    </p:spTree>
    <p:extLst>
      <p:ext uri="{BB962C8B-B14F-4D97-AF65-F5344CB8AC3E}">
        <p14:creationId xmlns:p14="http://schemas.microsoft.com/office/powerpoint/2010/main" val="383073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Community Detection</a:t>
            </a:r>
          </a:p>
        </p:txBody>
      </p:sp>
      <mc:AlternateContent xmlns:mc="http://schemas.openxmlformats.org/markup-compatibility/2006" xmlns:a14="http://schemas.microsoft.com/office/drawing/2010/main">
        <mc:Choice Requires="a14">
          <p:sp>
            <p:nvSpPr>
              <p:cNvPr id="2" name="TextBox 1"/>
              <p:cNvSpPr txBox="1"/>
              <p:nvPr/>
            </p:nvSpPr>
            <p:spPr>
              <a:xfrm>
                <a:off x="463555" y="1186543"/>
                <a:ext cx="8328653" cy="469872"/>
              </a:xfrm>
              <a:prstGeom prst="rect">
                <a:avLst/>
              </a:prstGeom>
              <a:noFill/>
              <a:ln>
                <a:solidFill>
                  <a:schemeClr val="tx1"/>
                </a:solidFill>
              </a:ln>
            </p:spPr>
            <p:txBody>
              <a:bodyPr wrap="square" rtlCol="0">
                <a:spAutoFit/>
              </a:bodyPr>
              <a:lstStyle/>
              <a:p>
                <a:r>
                  <a:rPr lang="en-US" sz="2400" dirty="0"/>
                  <a:t>Given a graph </a:t>
                </a:r>
                <a14:m>
                  <m:oMath xmlns:m="http://schemas.openxmlformats.org/officeDocument/2006/math">
                    <m:r>
                      <a:rPr lang="en-US" sz="2400" i="1" dirty="0" smtClean="0">
                        <a:latin typeface="Cambria Math" panose="02040503050406030204" pitchFamily="18" charset="0"/>
                      </a:rPr>
                      <m:t>𝐺</m:t>
                    </m:r>
                    <m:r>
                      <a:rPr lang="en-US" sz="2400" i="1" dirty="0" smtClean="0">
                        <a:latin typeface="Cambria Math" panose="02040503050406030204" pitchFamily="18" charset="0"/>
                      </a:rPr>
                      <m:t>(</m:t>
                    </m:r>
                    <m:r>
                      <a:rPr lang="en-US" sz="2400" i="1" dirty="0" smtClean="0">
                        <a:latin typeface="Cambria Math" panose="02040503050406030204" pitchFamily="18" charset="0"/>
                      </a:rPr>
                      <m:t>𝑉</m:t>
                    </m:r>
                    <m:r>
                      <a:rPr lang="en-US" sz="2400" i="1" dirty="0" smtClean="0">
                        <a:latin typeface="Cambria Math" panose="02040503050406030204" pitchFamily="18" charset="0"/>
                      </a:rPr>
                      <m:t>, </m:t>
                    </m:r>
                    <m:r>
                      <a:rPr lang="en-US" sz="2400" i="1" dirty="0" smtClean="0">
                        <a:latin typeface="Cambria Math" panose="02040503050406030204" pitchFamily="18" charset="0"/>
                      </a:rPr>
                      <m:t>𝐸</m:t>
                    </m:r>
                    <m:r>
                      <a:rPr lang="en-US" sz="2400" i="1" dirty="0" smtClean="0">
                        <a:latin typeface="Cambria Math" panose="02040503050406030204" pitchFamily="18" charset="0"/>
                      </a:rPr>
                      <m:t>)</m:t>
                    </m:r>
                  </m:oMath>
                </a14:m>
                <a:r>
                  <a:rPr lang="en-US" sz="2400" dirty="0"/>
                  <a:t>, find subsets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𝑖</m:t>
                        </m:r>
                      </m:sub>
                    </m:sSub>
                  </m:oMath>
                </a14:m>
                <a:r>
                  <a:rPr lang="en-US" sz="2400" dirty="0"/>
                  <a:t> of V, such that </a:t>
                </a:r>
                <a14:m>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e>
                    </m:nary>
                  </m:oMath>
                </a14:m>
                <a:r>
                  <a:rPr lang="en-US" sz="2400" dirty="0">
                    <a:sym typeface="Symbol"/>
                  </a:rPr>
                  <a:t> V</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63555" y="1186543"/>
                <a:ext cx="8328653" cy="469872"/>
              </a:xfrm>
              <a:prstGeom prst="rect">
                <a:avLst/>
              </a:prstGeom>
              <a:blipFill>
                <a:blip r:embed="rId3"/>
                <a:stretch>
                  <a:fillRect l="-1023" t="-88608" b="-140506"/>
                </a:stretch>
              </a:blipFill>
              <a:ln>
                <a:solidFill>
                  <a:schemeClr val="tx1"/>
                </a:solidFill>
              </a:ln>
            </p:spPr>
            <p:txBody>
              <a:bodyPr/>
              <a:lstStyle/>
              <a:p>
                <a:r>
                  <a:rPr lang="el-GR">
                    <a:noFill/>
                  </a:rPr>
                  <a:t> </a:t>
                </a:r>
              </a:p>
            </p:txBody>
          </p:sp>
        </mc:Fallback>
      </mc:AlternateContent>
      <p:sp>
        <p:nvSpPr>
          <p:cNvPr id="5" name="TextBox 4"/>
          <p:cNvSpPr txBox="1"/>
          <p:nvPr/>
        </p:nvSpPr>
        <p:spPr>
          <a:xfrm>
            <a:off x="503717" y="1911607"/>
            <a:ext cx="7303980" cy="2616101"/>
          </a:xfrm>
          <a:prstGeom prst="rect">
            <a:avLst/>
          </a:prstGeom>
          <a:noFill/>
        </p:spPr>
        <p:txBody>
          <a:bodyPr wrap="square" rtlCol="0">
            <a:spAutoFit/>
          </a:bodyPr>
          <a:lstStyle/>
          <a:p>
            <a:r>
              <a:rPr lang="en-US" sz="2400" dirty="0">
                <a:solidFill>
                  <a:srgbClr val="FF0000"/>
                </a:solidFill>
              </a:rPr>
              <a:t>Assumptions</a:t>
            </a:r>
          </a:p>
          <a:p>
            <a:pPr marL="342900" indent="-342900">
              <a:buFont typeface="Wingdings" panose="05000000000000000000" pitchFamily="2" charset="2"/>
              <a:buChar char="§"/>
            </a:pPr>
            <a:r>
              <a:rPr lang="en-US" sz="2000" dirty="0"/>
              <a:t>Undirected graphs</a:t>
            </a:r>
          </a:p>
          <a:p>
            <a:pPr marL="342900" indent="-342900">
              <a:buFont typeface="Wingdings" panose="05000000000000000000" pitchFamily="2" charset="2"/>
              <a:buChar char="§"/>
            </a:pPr>
            <a:r>
              <a:rPr lang="en-US" sz="2000" dirty="0"/>
              <a:t>Edges may have</a:t>
            </a:r>
          </a:p>
          <a:p>
            <a:pPr marL="800100" lvl="1" indent="-342900">
              <a:buFont typeface="Wingdings" panose="05000000000000000000" pitchFamily="2" charset="2"/>
              <a:buChar char="§"/>
            </a:pPr>
            <a:r>
              <a:rPr lang="en-US" sz="2000" dirty="0"/>
              <a:t>weights, (easily extended)</a:t>
            </a:r>
          </a:p>
          <a:p>
            <a:pPr marL="800100" lvl="1" indent="-342900">
              <a:buFont typeface="Wingdings" panose="05000000000000000000" pitchFamily="2" charset="2"/>
              <a:buChar char="§"/>
            </a:pPr>
            <a:r>
              <a:rPr lang="en-US" sz="2000" dirty="0"/>
              <a:t>labels </a:t>
            </a:r>
          </a:p>
          <a:p>
            <a:pPr marL="800100" lvl="1" indent="-342900">
              <a:buFont typeface="Wingdings" panose="05000000000000000000" pitchFamily="2" charset="2"/>
              <a:buChar char="§"/>
            </a:pPr>
            <a:r>
              <a:rPr lang="en-US" sz="2000" dirty="0"/>
              <a:t>content or attributes shared by individuals (in the same location, of the same gender, </a:t>
            </a:r>
            <a:r>
              <a:rPr lang="en-US" sz="2000" dirty="0" err="1"/>
              <a:t>etc</a:t>
            </a:r>
            <a:r>
              <a:rPr lang="en-US" sz="2000" dirty="0"/>
              <a:t>)</a:t>
            </a:r>
          </a:p>
          <a:p>
            <a:pPr marL="342900" indent="-342900">
              <a:buFont typeface="Wingdings" panose="05000000000000000000" pitchFamily="2" charset="2"/>
              <a:buChar char="§"/>
            </a:pPr>
            <a:r>
              <a:rPr lang="en-US" sz="2000" dirty="0"/>
              <a:t>Nodes may have labels, attributed, or labeled graphs</a:t>
            </a:r>
          </a:p>
        </p:txBody>
      </p:sp>
      <p:sp>
        <p:nvSpPr>
          <p:cNvPr id="6" name="TextBox 5"/>
          <p:cNvSpPr txBox="1"/>
          <p:nvPr/>
        </p:nvSpPr>
        <p:spPr>
          <a:xfrm>
            <a:off x="574171" y="5071292"/>
            <a:ext cx="7560840" cy="1200329"/>
          </a:xfrm>
          <a:prstGeom prst="rect">
            <a:avLst/>
          </a:prstGeom>
          <a:noFill/>
        </p:spPr>
        <p:txBody>
          <a:bodyPr wrap="square" rtlCol="0">
            <a:spAutoFit/>
          </a:bodyPr>
          <a:lstStyle/>
          <a:p>
            <a:r>
              <a:rPr lang="en-US" sz="2400" i="1" dirty="0">
                <a:solidFill>
                  <a:schemeClr val="accent6">
                    <a:lumMod val="75000"/>
                  </a:schemeClr>
                </a:solidFill>
              </a:rPr>
              <a:t>Multipartite graphs </a:t>
            </a:r>
            <a:r>
              <a:rPr lang="en-US" sz="2400" dirty="0"/>
              <a:t>– e.g., affiliation networks, citation networks, customers-products: reduced to </a:t>
            </a:r>
            <a:r>
              <a:rPr lang="en-US" sz="2400" dirty="0" err="1"/>
              <a:t>unipartited</a:t>
            </a:r>
            <a:r>
              <a:rPr lang="en-US" sz="2400" dirty="0"/>
              <a:t> projections of each vertex class </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19</a:t>
            </a:fld>
            <a:endParaRPr lang="el-GR"/>
          </a:p>
        </p:txBody>
      </p:sp>
    </p:spTree>
    <p:extLst>
      <p:ext uri="{BB962C8B-B14F-4D97-AF65-F5344CB8AC3E}">
        <p14:creationId xmlns:p14="http://schemas.microsoft.com/office/powerpoint/2010/main" val="165822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4BEDD84E-25D4-4983-8AA1-2863C96F08D9}" type="slidenum">
              <a:rPr lang="ko-KR" altLang="en-US" smtClean="0"/>
              <a:pPr/>
              <a:t>2</a:t>
            </a:fld>
            <a:endParaRPr lang="ko-KR" alt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270097" y="867849"/>
            <a:ext cx="6336704" cy="555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074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Hardness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20</a:t>
            </a:fld>
            <a:endParaRPr lang="el-GR"/>
          </a:p>
        </p:txBody>
      </p:sp>
      <p:pic>
        <p:nvPicPr>
          <p:cNvPr id="24" name="Picture 23"/>
          <p:cNvPicPr>
            <a:picLocks noChangeAspect="1"/>
          </p:cNvPicPr>
          <p:nvPr/>
        </p:nvPicPr>
        <p:blipFill>
          <a:blip r:embed="rId3">
            <a:alphaModFix/>
            <a:grayscl/>
          </a:blip>
          <a:srcRect r="6488" b="4278"/>
          <a:stretch>
            <a:fillRect/>
          </a:stretch>
        </p:blipFill>
        <p:spPr>
          <a:xfrm>
            <a:off x="4333298" y="1062296"/>
            <a:ext cx="3744416" cy="4812533"/>
          </a:xfrm>
          <a:prstGeom prst="rect">
            <a:avLst/>
          </a:prstGeom>
          <a:noFill/>
          <a:ln cap="flat">
            <a:noFill/>
          </a:ln>
        </p:spPr>
      </p:pic>
      <p:sp>
        <p:nvSpPr>
          <p:cNvPr id="2" name="TextBox 1"/>
          <p:cNvSpPr txBox="1"/>
          <p:nvPr/>
        </p:nvSpPr>
        <p:spPr>
          <a:xfrm>
            <a:off x="179512" y="1997044"/>
            <a:ext cx="3762109" cy="923330"/>
          </a:xfrm>
          <a:prstGeom prst="rect">
            <a:avLst/>
          </a:prstGeom>
          <a:noFill/>
        </p:spPr>
        <p:txBody>
          <a:bodyPr wrap="square" rtlCol="0">
            <a:spAutoFit/>
          </a:bodyPr>
          <a:lstStyle/>
          <a:p>
            <a:r>
              <a:rPr lang="en-US" dirty="0">
                <a:solidFill>
                  <a:schemeClr val="tx2">
                    <a:lumMod val="60000"/>
                    <a:lumOff val="40000"/>
                  </a:schemeClr>
                </a:solidFill>
              </a:rPr>
              <a:t>Bell Number</a:t>
            </a:r>
          </a:p>
          <a:p>
            <a:r>
              <a:rPr lang="en-US" dirty="0"/>
              <a:t>Number of all possible partitions of </a:t>
            </a:r>
            <a:r>
              <a:rPr lang="en-US" i="1" dirty="0"/>
              <a:t>N</a:t>
            </a:r>
            <a:r>
              <a:rPr lang="en-US" dirty="0"/>
              <a:t> nodes</a:t>
            </a:r>
            <a:endParaRPr lang="el-GR" dirty="0"/>
          </a:p>
        </p:txBody>
      </p:sp>
      <p:grpSp>
        <p:nvGrpSpPr>
          <p:cNvPr id="27" name="Group 26"/>
          <p:cNvGrpSpPr/>
          <p:nvPr/>
        </p:nvGrpSpPr>
        <p:grpSpPr>
          <a:xfrm>
            <a:off x="1116101" y="3503584"/>
            <a:ext cx="2405740" cy="1091118"/>
            <a:chOff x="1116101" y="3503584"/>
            <a:chExt cx="2405740" cy="1091118"/>
          </a:xfrm>
        </p:grpSpPr>
        <p:grpSp>
          <p:nvGrpSpPr>
            <p:cNvPr id="6" name="Group 5" descr="28§display§B_N = \frac{1}{e}\sum_{j=0}^\infty \frac{j^n}{j!}§svg§600§FALSE§" title="TexMaths"/>
            <p:cNvGrpSpPr/>
            <p:nvPr/>
          </p:nvGrpSpPr>
          <p:grpSpPr>
            <a:xfrm>
              <a:off x="1116101" y="3573016"/>
              <a:ext cx="2289593" cy="1021686"/>
              <a:chOff x="4019400" y="3092756"/>
              <a:chExt cx="2289593" cy="1021686"/>
            </a:xfrm>
          </p:grpSpPr>
          <p:sp>
            <p:nvSpPr>
              <p:cNvPr id="8" name="Freeform 7"/>
              <p:cNvSpPr/>
              <p:nvPr/>
            </p:nvSpPr>
            <p:spPr>
              <a:xfrm>
                <a:off x="4019400" y="3403442"/>
                <a:ext cx="253800" cy="242279"/>
              </a:xfrm>
              <a:custGeom>
                <a:avLst/>
                <a:gdLst>
                  <a:gd name="f0" fmla="val w"/>
                  <a:gd name="f1" fmla="val h"/>
                  <a:gd name="f2" fmla="val 0"/>
                  <a:gd name="f3" fmla="val 706"/>
                  <a:gd name="f4" fmla="val 674"/>
                  <a:gd name="f5" fmla="val 117"/>
                  <a:gd name="f6" fmla="val 598"/>
                  <a:gd name="f7" fmla="val 108"/>
                  <a:gd name="f8" fmla="val 636"/>
                  <a:gd name="f9" fmla="val 105"/>
                  <a:gd name="f10" fmla="val 643"/>
                  <a:gd name="f11" fmla="val 27"/>
                  <a:gd name="f12" fmla="val 9"/>
                  <a:gd name="f13" fmla="val 663"/>
                  <a:gd name="f14" fmla="val 379"/>
                  <a:gd name="f15" fmla="val 535"/>
                  <a:gd name="f16" fmla="val 652"/>
                  <a:gd name="f17" fmla="val 558"/>
                  <a:gd name="f18" fmla="val 462"/>
                  <a:gd name="f19" fmla="val 390"/>
                  <a:gd name="f20" fmla="val 594"/>
                  <a:gd name="f21" fmla="val 334"/>
                  <a:gd name="f22" fmla="val 500"/>
                  <a:gd name="f23" fmla="val 323"/>
                  <a:gd name="f24" fmla="val 600"/>
                  <a:gd name="f25" fmla="val 302"/>
                  <a:gd name="f26" fmla="val 231"/>
                  <a:gd name="f27" fmla="val 137"/>
                  <a:gd name="f28" fmla="val 63"/>
                  <a:gd name="f29" fmla="val 641"/>
                  <a:gd name="f30" fmla="val 522"/>
                  <a:gd name="f31" fmla="val 190"/>
                  <a:gd name="f32" fmla="val 170"/>
                  <a:gd name="f33" fmla="val 161"/>
                  <a:gd name="f34" fmla="val 20"/>
                  <a:gd name="f35" fmla="val 31"/>
                  <a:gd name="f36" fmla="val 188"/>
                  <a:gd name="f37" fmla="val 208"/>
                  <a:gd name="f38" fmla="val 226"/>
                  <a:gd name="f39" fmla="val 34"/>
                  <a:gd name="f40" fmla="val 244"/>
                  <a:gd name="f41" fmla="val 253"/>
                  <a:gd name="f42" fmla="val 36"/>
                  <a:gd name="f43" fmla="val 49"/>
                  <a:gd name="f44" fmla="val 52"/>
                  <a:gd name="f45" fmla="val 251"/>
                  <a:gd name="f46" fmla="val 56"/>
                  <a:gd name="f47" fmla="val 249"/>
                  <a:gd name="f48" fmla="val 67"/>
                  <a:gd name="f49" fmla="val 267"/>
                  <a:gd name="f50" fmla="val 314"/>
                  <a:gd name="f51" fmla="val 327"/>
                  <a:gd name="f52" fmla="val 336"/>
                  <a:gd name="f53" fmla="val 338"/>
                  <a:gd name="f54" fmla="val 381"/>
                  <a:gd name="f55" fmla="val 509"/>
                  <a:gd name="f56" fmla="val 616"/>
                  <a:gd name="f57" fmla="val 90"/>
                  <a:gd name="f58" fmla="val 132"/>
                  <a:gd name="f59" fmla="val 220"/>
                  <a:gd name="f60" fmla="val 531"/>
                  <a:gd name="f61" fmla="val 410"/>
                  <a:gd name="f62" fmla="val 222"/>
                  <a:gd name="f63" fmla="val 206"/>
                  <a:gd name="f64" fmla="val 199"/>
                  <a:gd name="f65" fmla="val 186"/>
                  <a:gd name="f66" fmla="val 634"/>
                  <a:gd name="f67" fmla="val 630"/>
                  <a:gd name="f68" fmla="val 627"/>
                  <a:gd name="f69" fmla="val 609"/>
                  <a:gd name="f70" fmla="val 260"/>
                  <a:gd name="f71" fmla="val 446"/>
                  <a:gd name="f72" fmla="val 542"/>
                  <a:gd name="f73" fmla="val 560"/>
                  <a:gd name="f74" fmla="val 408"/>
                  <a:gd name="f75" fmla="val 450"/>
                  <a:gd name="f76" fmla="val 549"/>
                  <a:gd name="f77" fmla="val 473"/>
                  <a:gd name="f78" fmla="val 356"/>
                  <a:gd name="f79" fmla="*/ f0 1 706"/>
                  <a:gd name="f80" fmla="*/ f1 1 674"/>
                  <a:gd name="f81" fmla="val f2"/>
                  <a:gd name="f82" fmla="val f3"/>
                  <a:gd name="f83" fmla="val f4"/>
                  <a:gd name="f84" fmla="+- f83 0 f81"/>
                  <a:gd name="f85" fmla="+- f82 0 f81"/>
                  <a:gd name="f86" fmla="*/ f85 1 706"/>
                  <a:gd name="f87" fmla="*/ f84 1 674"/>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706" h="674">
                    <a:moveTo>
                      <a:pt x="f5" y="f6"/>
                    </a:moveTo>
                    <a:cubicBezTo>
                      <a:pt x="f7" y="f8"/>
                      <a:pt x="f9" y="f10"/>
                      <a:pt x="f11" y="f10"/>
                    </a:cubicBezTo>
                    <a:cubicBezTo>
                      <a:pt x="f12" y="f10"/>
                      <a:pt x="f2" y="f10"/>
                      <a:pt x="f2" y="f13"/>
                    </a:cubicBezTo>
                    <a:cubicBezTo>
                      <a:pt x="f2" y="f4"/>
                      <a:pt x="f12" y="f4"/>
                      <a:pt x="f11" y="f4"/>
                    </a:cubicBezTo>
                    <a:lnTo>
                      <a:pt x="f14" y="f4"/>
                    </a:lnTo>
                    <a:cubicBezTo>
                      <a:pt x="f15" y="f4"/>
                      <a:pt x="f16" y="f17"/>
                      <a:pt x="f16" y="f18"/>
                    </a:cubicBezTo>
                    <a:cubicBezTo>
                      <a:pt x="f16" y="f19"/>
                      <a:pt x="f20" y="f21"/>
                      <a:pt x="f22" y="f23"/>
                    </a:cubicBezTo>
                    <a:cubicBezTo>
                      <a:pt x="f24" y="f25"/>
                      <a:pt x="f3" y="f26"/>
                      <a:pt x="f3" y="f27"/>
                    </a:cubicBezTo>
                    <a:cubicBezTo>
                      <a:pt x="f3" y="f28"/>
                      <a:pt x="f29" y="f2"/>
                      <a:pt x="f30" y="f2"/>
                    </a:cubicBezTo>
                    <a:lnTo>
                      <a:pt x="f31" y="f2"/>
                    </a:lnTo>
                    <a:cubicBezTo>
                      <a:pt x="f32" y="f2"/>
                      <a:pt x="f33" y="f2"/>
                      <a:pt x="f33" y="f34"/>
                    </a:cubicBezTo>
                    <a:cubicBezTo>
                      <a:pt x="f33" y="f35"/>
                      <a:pt x="f32" y="f35"/>
                      <a:pt x="f36" y="f35"/>
                    </a:cubicBezTo>
                    <a:cubicBezTo>
                      <a:pt x="f31" y="f35"/>
                      <a:pt x="f37" y="f35"/>
                      <a:pt x="f38" y="f39"/>
                    </a:cubicBezTo>
                    <a:cubicBezTo>
                      <a:pt x="f40" y="f39"/>
                      <a:pt x="f41" y="f42"/>
                      <a:pt x="f41" y="f43"/>
                    </a:cubicBezTo>
                    <a:cubicBezTo>
                      <a:pt x="f41" y="f44"/>
                      <a:pt x="f45" y="f46"/>
                      <a:pt x="f47" y="f48"/>
                    </a:cubicBezTo>
                    <a:close/>
                    <a:moveTo>
                      <a:pt x="f49" y="f50"/>
                    </a:moveTo>
                    <a:lnTo>
                      <a:pt x="f51" y="f48"/>
                    </a:lnTo>
                    <a:cubicBezTo>
                      <a:pt x="f52" y="f39"/>
                      <a:pt x="f53" y="f35"/>
                      <a:pt x="f54" y="f35"/>
                    </a:cubicBezTo>
                    <a:lnTo>
                      <a:pt x="f55" y="f35"/>
                    </a:lnTo>
                    <a:cubicBezTo>
                      <a:pt x="f20" y="f35"/>
                      <a:pt x="f56" y="f57"/>
                      <a:pt x="f56" y="f58"/>
                    </a:cubicBezTo>
                    <a:cubicBezTo>
                      <a:pt x="f56" y="f59"/>
                      <a:pt x="f60" y="f50"/>
                      <a:pt x="f61" y="f50"/>
                    </a:cubicBezTo>
                    <a:close/>
                    <a:moveTo>
                      <a:pt x="f62" y="f10"/>
                    </a:moveTo>
                    <a:cubicBezTo>
                      <a:pt x="f37" y="f10"/>
                      <a:pt x="f63" y="f10"/>
                      <a:pt x="f64" y="f10"/>
                    </a:cubicBezTo>
                    <a:cubicBezTo>
                      <a:pt x="f31" y="f10"/>
                      <a:pt x="f65" y="f29"/>
                      <a:pt x="f65" y="f66"/>
                    </a:cubicBezTo>
                    <a:cubicBezTo>
                      <a:pt x="f65" y="f67"/>
                      <a:pt x="f65" y="f68"/>
                      <a:pt x="f31" y="f69"/>
                    </a:cubicBezTo>
                    <a:lnTo>
                      <a:pt x="f70" y="f21"/>
                    </a:lnTo>
                    <a:lnTo>
                      <a:pt x="f71" y="f21"/>
                    </a:lnTo>
                    <a:cubicBezTo>
                      <a:pt x="f72" y="f21"/>
                      <a:pt x="f73" y="f74"/>
                      <a:pt x="f73" y="f75"/>
                    </a:cubicBezTo>
                    <a:cubicBezTo>
                      <a:pt x="f73" y="f76"/>
                      <a:pt x="f77" y="f10"/>
                      <a:pt x="f78" y="f10"/>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9" name="Freeform 8"/>
              <p:cNvSpPr/>
              <p:nvPr/>
            </p:nvSpPr>
            <p:spPr>
              <a:xfrm>
                <a:off x="4290483" y="3528358"/>
                <a:ext cx="221403" cy="169922"/>
              </a:xfrm>
              <a:custGeom>
                <a:avLst/>
                <a:gdLst>
                  <a:gd name="f0" fmla="val w"/>
                  <a:gd name="f1" fmla="val h"/>
                  <a:gd name="f2" fmla="val 0"/>
                  <a:gd name="f3" fmla="val 616"/>
                  <a:gd name="f4" fmla="val 473"/>
                  <a:gd name="f5" fmla="val 529"/>
                  <a:gd name="f6" fmla="val 76"/>
                  <a:gd name="f7" fmla="val 535"/>
                  <a:gd name="f8" fmla="val 49"/>
                  <a:gd name="f9" fmla="val 547"/>
                  <a:gd name="f10" fmla="val 27"/>
                  <a:gd name="f11" fmla="val 603"/>
                  <a:gd name="f12" fmla="val 25"/>
                  <a:gd name="f13" fmla="val 605"/>
                  <a:gd name="f14" fmla="val 9"/>
                  <a:gd name="f15" fmla="val 4"/>
                  <a:gd name="f16" fmla="val 612"/>
                  <a:gd name="f17" fmla="val 583"/>
                  <a:gd name="f18" fmla="val 558"/>
                  <a:gd name="f19" fmla="val 2"/>
                  <a:gd name="f20" fmla="val 533"/>
                  <a:gd name="f21" fmla="val 518"/>
                  <a:gd name="f22" fmla="val 477"/>
                  <a:gd name="f23" fmla="val 462"/>
                  <a:gd name="f24" fmla="val 457"/>
                  <a:gd name="f25" fmla="val 446"/>
                  <a:gd name="f26" fmla="val 16"/>
                  <a:gd name="f27" fmla="val 455"/>
                  <a:gd name="f28" fmla="val 495"/>
                  <a:gd name="f29" fmla="val 506"/>
                  <a:gd name="f30" fmla="val 36"/>
                  <a:gd name="f31" fmla="val 54"/>
                  <a:gd name="f32" fmla="val 58"/>
                  <a:gd name="f33" fmla="val 63"/>
                  <a:gd name="f34" fmla="val 504"/>
                  <a:gd name="f35" fmla="val 69"/>
                  <a:gd name="f36" fmla="val 428"/>
                  <a:gd name="f37" fmla="val 372"/>
                  <a:gd name="f38" fmla="val 253"/>
                  <a:gd name="f39" fmla="val 11"/>
                  <a:gd name="f40" fmla="val 246"/>
                  <a:gd name="f41" fmla="val 229"/>
                  <a:gd name="f42" fmla="val 134"/>
                  <a:gd name="f43" fmla="val 121"/>
                  <a:gd name="f44" fmla="val 112"/>
                  <a:gd name="f45" fmla="val 150"/>
                  <a:gd name="f46" fmla="val 164"/>
                  <a:gd name="f47" fmla="val 179"/>
                  <a:gd name="f48" fmla="val 29"/>
                  <a:gd name="f49" fmla="val 87"/>
                  <a:gd name="f50" fmla="val 399"/>
                  <a:gd name="f51" fmla="val 81"/>
                  <a:gd name="f52" fmla="val 426"/>
                  <a:gd name="f53" fmla="val 13"/>
                  <a:gd name="f54" fmla="val 448"/>
                  <a:gd name="f55" fmla="val 471"/>
                  <a:gd name="f56" fmla="val 34"/>
                  <a:gd name="f57" fmla="val 83"/>
                  <a:gd name="f58" fmla="val 99"/>
                  <a:gd name="f59" fmla="val 139"/>
                  <a:gd name="f60" fmla="val 155"/>
                  <a:gd name="f61" fmla="val 170"/>
                  <a:gd name="f62" fmla="val 468"/>
                  <a:gd name="f63" fmla="val 459"/>
                  <a:gd name="f64" fmla="val 161"/>
                  <a:gd name="f65" fmla="val 110"/>
                  <a:gd name="f66" fmla="val 419"/>
                  <a:gd name="f67" fmla="val 417"/>
                  <a:gd name="f68" fmla="val 412"/>
                  <a:gd name="f69" fmla="val 401"/>
                  <a:gd name="f70" fmla="val 202"/>
                  <a:gd name="f71" fmla="val 47"/>
                  <a:gd name="f72" fmla="val 403"/>
                  <a:gd name="f73" fmla="val 408"/>
                  <a:gd name="f74" fmla="val 430"/>
                  <a:gd name="f75" fmla="val 432"/>
                  <a:gd name="f76" fmla="*/ f0 1 616"/>
                  <a:gd name="f77" fmla="*/ f1 1 473"/>
                  <a:gd name="f78" fmla="val f2"/>
                  <a:gd name="f79" fmla="val f3"/>
                  <a:gd name="f80" fmla="val f4"/>
                  <a:gd name="f81" fmla="+- f80 0 f78"/>
                  <a:gd name="f82" fmla="+- f79 0 f78"/>
                  <a:gd name="f83" fmla="*/ f82 1 616"/>
                  <a:gd name="f84" fmla="*/ f81 1 473"/>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616" h="473">
                    <a:moveTo>
                      <a:pt x="f5" y="f6"/>
                    </a:moveTo>
                    <a:cubicBezTo>
                      <a:pt x="f7" y="f8"/>
                      <a:pt x="f9" y="f10"/>
                      <a:pt x="f11" y="f12"/>
                    </a:cubicBezTo>
                    <a:cubicBezTo>
                      <a:pt x="f13" y="f12"/>
                      <a:pt x="f3" y="f12"/>
                      <a:pt x="f3" y="f14"/>
                    </a:cubicBezTo>
                    <a:cubicBezTo>
                      <a:pt x="f3" y="f15"/>
                      <a:pt x="f16" y="f2"/>
                      <a:pt x="f13" y="f2"/>
                    </a:cubicBezTo>
                    <a:cubicBezTo>
                      <a:pt x="f17" y="f2"/>
                      <a:pt x="f18" y="f19"/>
                      <a:pt x="f20" y="f19"/>
                    </a:cubicBezTo>
                    <a:cubicBezTo>
                      <a:pt x="f21" y="f19"/>
                      <a:pt x="f22" y="f2"/>
                      <a:pt x="f23" y="f2"/>
                    </a:cubicBezTo>
                    <a:cubicBezTo>
                      <a:pt x="f24" y="f2"/>
                      <a:pt x="f25" y="f2"/>
                      <a:pt x="f25" y="f26"/>
                    </a:cubicBezTo>
                    <a:cubicBezTo>
                      <a:pt x="f25" y="f12"/>
                      <a:pt x="f27" y="f12"/>
                      <a:pt x="f23" y="f12"/>
                    </a:cubicBezTo>
                    <a:cubicBezTo>
                      <a:pt x="f28" y="f12"/>
                      <a:pt x="f29" y="f30"/>
                      <a:pt x="f29" y="f31"/>
                    </a:cubicBezTo>
                    <a:cubicBezTo>
                      <a:pt x="f29" y="f32"/>
                      <a:pt x="f29" y="f33"/>
                      <a:pt x="f34" y="f35"/>
                    </a:cubicBezTo>
                    <a:lnTo>
                      <a:pt x="f36" y="f37"/>
                    </a:lnTo>
                    <a:lnTo>
                      <a:pt x="f38" y="f39"/>
                    </a:lnTo>
                    <a:cubicBezTo>
                      <a:pt x="f40" y="f2"/>
                      <a:pt x="f40" y="f2"/>
                      <a:pt x="f41" y="f2"/>
                    </a:cubicBezTo>
                    <a:lnTo>
                      <a:pt x="f42" y="f2"/>
                    </a:lnTo>
                    <a:cubicBezTo>
                      <a:pt x="f43" y="f2"/>
                      <a:pt x="f44" y="f2"/>
                      <a:pt x="f44" y="f26"/>
                    </a:cubicBezTo>
                    <a:cubicBezTo>
                      <a:pt x="f44" y="f12"/>
                      <a:pt x="f43" y="f12"/>
                      <a:pt x="f42" y="f12"/>
                    </a:cubicBezTo>
                    <a:cubicBezTo>
                      <a:pt x="f45" y="f12"/>
                      <a:pt x="f46" y="f12"/>
                      <a:pt x="f47" y="f48"/>
                    </a:cubicBezTo>
                    <a:lnTo>
                      <a:pt x="f49" y="f50"/>
                    </a:lnTo>
                    <a:cubicBezTo>
                      <a:pt x="f51" y="f52"/>
                      <a:pt x="f35" y="f25"/>
                      <a:pt x="f53" y="f54"/>
                    </a:cubicBezTo>
                    <a:cubicBezTo>
                      <a:pt x="f14" y="f54"/>
                      <a:pt x="f2" y="f54"/>
                      <a:pt x="f2" y="f23"/>
                    </a:cubicBezTo>
                    <a:cubicBezTo>
                      <a:pt x="f2" y="f55"/>
                      <a:pt x="f15" y="f4"/>
                      <a:pt x="f39" y="f4"/>
                    </a:cubicBezTo>
                    <a:cubicBezTo>
                      <a:pt x="f56" y="f4"/>
                      <a:pt x="f32" y="f55"/>
                      <a:pt x="f57" y="f55"/>
                    </a:cubicBezTo>
                    <a:cubicBezTo>
                      <a:pt x="f58" y="f55"/>
                      <a:pt x="f59" y="f4"/>
                      <a:pt x="f60" y="f4"/>
                    </a:cubicBezTo>
                    <a:cubicBezTo>
                      <a:pt x="f46" y="f4"/>
                      <a:pt x="f61" y="f62"/>
                      <a:pt x="f61" y="f63"/>
                    </a:cubicBezTo>
                    <a:cubicBezTo>
                      <a:pt x="f61" y="f54"/>
                      <a:pt x="f64" y="f54"/>
                      <a:pt x="f60" y="f54"/>
                    </a:cubicBezTo>
                    <a:cubicBezTo>
                      <a:pt x="f65" y="f25"/>
                      <a:pt x="f65" y="f36"/>
                      <a:pt x="f65" y="f66"/>
                    </a:cubicBezTo>
                    <a:cubicBezTo>
                      <a:pt x="f65" y="f67"/>
                      <a:pt x="f65" y="f68"/>
                      <a:pt x="f44" y="f69"/>
                    </a:cubicBezTo>
                    <a:lnTo>
                      <a:pt x="f70" y="f71"/>
                    </a:lnTo>
                    <a:lnTo>
                      <a:pt x="f72" y="f23"/>
                    </a:lnTo>
                    <a:cubicBezTo>
                      <a:pt x="f73" y="f4"/>
                      <a:pt x="f68" y="f4"/>
                      <a:pt x="f66" y="f4"/>
                    </a:cubicBezTo>
                    <a:cubicBezTo>
                      <a:pt x="f74" y="f4"/>
                      <a:pt x="f74" y="f55"/>
                      <a:pt x="f75" y="f63"/>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0" name="Freeform 9"/>
              <p:cNvSpPr/>
              <p:nvPr/>
            </p:nvSpPr>
            <p:spPr>
              <a:xfrm>
                <a:off x="4660559" y="3514679"/>
                <a:ext cx="235796" cy="83521"/>
              </a:xfrm>
              <a:custGeom>
                <a:avLst/>
                <a:gdLst>
                  <a:gd name="f0" fmla="val w"/>
                  <a:gd name="f1" fmla="val h"/>
                  <a:gd name="f2" fmla="val 0"/>
                  <a:gd name="f3" fmla="val 656"/>
                  <a:gd name="f4" fmla="val 233"/>
                  <a:gd name="f5" fmla="val 623"/>
                  <a:gd name="f6" fmla="val 40"/>
                  <a:gd name="f7" fmla="val 639"/>
                  <a:gd name="f8" fmla="val 20"/>
                  <a:gd name="f9" fmla="val 625"/>
                  <a:gd name="f10" fmla="val 34"/>
                  <a:gd name="f11" fmla="val 18"/>
                  <a:gd name="f12" fmla="val 213"/>
                  <a:gd name="f13" fmla="val 193"/>
                  <a:gd name="f14" fmla="*/ f0 1 656"/>
                  <a:gd name="f15" fmla="*/ f1 1 233"/>
                  <a:gd name="f16" fmla="val f2"/>
                  <a:gd name="f17" fmla="val f3"/>
                  <a:gd name="f18" fmla="val f4"/>
                  <a:gd name="f19" fmla="+- f18 0 f16"/>
                  <a:gd name="f20" fmla="+- f17 0 f16"/>
                  <a:gd name="f21" fmla="*/ f20 1 656"/>
                  <a:gd name="f22" fmla="*/ f19 1 23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56" h="233">
                    <a:moveTo>
                      <a:pt x="f5" y="f6"/>
                    </a:moveTo>
                    <a:cubicBezTo>
                      <a:pt x="f7" y="f6"/>
                      <a:pt x="f3" y="f6"/>
                      <a:pt x="f3" y="f8"/>
                    </a:cubicBezTo>
                    <a:cubicBezTo>
                      <a:pt x="f3" y="f2"/>
                      <a:pt x="f7" y="f2"/>
                      <a:pt x="f9" y="f2"/>
                    </a:cubicBezTo>
                    <a:lnTo>
                      <a:pt x="f10" y="f2"/>
                    </a:lnTo>
                    <a:cubicBezTo>
                      <a:pt x="f11" y="f2"/>
                      <a:pt x="f2" y="f2"/>
                      <a:pt x="f2" y="f8"/>
                    </a:cubicBezTo>
                    <a:cubicBezTo>
                      <a:pt x="f2" y="f6"/>
                      <a:pt x="f11" y="f6"/>
                      <a:pt x="f10" y="f6"/>
                    </a:cubicBezTo>
                    <a:close/>
                    <a:moveTo>
                      <a:pt x="f9" y="f4"/>
                    </a:moveTo>
                    <a:cubicBezTo>
                      <a:pt x="f7" y="f4"/>
                      <a:pt x="f3" y="f4"/>
                      <a:pt x="f3" y="f12"/>
                    </a:cubicBezTo>
                    <a:cubicBezTo>
                      <a:pt x="f3" y="f13"/>
                      <a:pt x="f7" y="f13"/>
                      <a:pt x="f5" y="f13"/>
                    </a:cubicBezTo>
                    <a:lnTo>
                      <a:pt x="f10" y="f13"/>
                    </a:lnTo>
                    <a:cubicBezTo>
                      <a:pt x="f11" y="f13"/>
                      <a:pt x="f2" y="f13"/>
                      <a:pt x="f2" y="f12"/>
                    </a:cubicBezTo>
                    <a:cubicBezTo>
                      <a:pt x="f2" y="f4"/>
                      <a:pt x="f11" y="f4"/>
                      <a:pt x="f10"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1" name="Freeform 10"/>
              <p:cNvSpPr/>
              <p:nvPr/>
            </p:nvSpPr>
            <p:spPr>
              <a:xfrm>
                <a:off x="5088956" y="3169438"/>
                <a:ext cx="117363" cy="236884"/>
              </a:xfrm>
              <a:custGeom>
                <a:avLst/>
                <a:gdLst>
                  <a:gd name="f0" fmla="val w"/>
                  <a:gd name="f1" fmla="val h"/>
                  <a:gd name="f2" fmla="val 0"/>
                  <a:gd name="f3" fmla="val 327"/>
                  <a:gd name="f4" fmla="val 659"/>
                  <a:gd name="f5" fmla="val 204"/>
                  <a:gd name="f6" fmla="val 25"/>
                  <a:gd name="f7" fmla="val 2"/>
                  <a:gd name="f8" fmla="val 179"/>
                  <a:gd name="f9" fmla="val 119"/>
                  <a:gd name="f10" fmla="val 63"/>
                  <a:gd name="f11" fmla="val 31"/>
                  <a:gd name="f12" fmla="val 94"/>
                  <a:gd name="f13" fmla="val 20"/>
                  <a:gd name="f14" fmla="val 78"/>
                  <a:gd name="f15" fmla="val 130"/>
                  <a:gd name="f16" fmla="val 67"/>
                  <a:gd name="f17" fmla="val 580"/>
                  <a:gd name="f18" fmla="val 616"/>
                  <a:gd name="f19" fmla="val 128"/>
                  <a:gd name="f20" fmla="val 627"/>
                  <a:gd name="f21" fmla="val 38"/>
                  <a:gd name="f22" fmla="val 7"/>
                  <a:gd name="f23" fmla="val 40"/>
                  <a:gd name="f24" fmla="val 654"/>
                  <a:gd name="f25" fmla="val 166"/>
                  <a:gd name="f26" fmla="val 206"/>
                  <a:gd name="f27" fmla="val 291"/>
                  <a:gd name="f28" fmla="val 296"/>
                  <a:gd name="f29" fmla="*/ f0 1 327"/>
                  <a:gd name="f30" fmla="*/ f1 1 659"/>
                  <a:gd name="f31" fmla="val f2"/>
                  <a:gd name="f32" fmla="val f3"/>
                  <a:gd name="f33" fmla="val f4"/>
                  <a:gd name="f34" fmla="+- f33 0 f31"/>
                  <a:gd name="f35" fmla="+- f32 0 f31"/>
                  <a:gd name="f36" fmla="*/ f35 1 327"/>
                  <a:gd name="f37" fmla="*/ f34 1 659"/>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27" h="659">
                    <a:moveTo>
                      <a:pt x="f5" y="f6"/>
                    </a:moveTo>
                    <a:cubicBezTo>
                      <a:pt x="f5" y="f7"/>
                      <a:pt x="f5" y="f2"/>
                      <a:pt x="f8" y="f2"/>
                    </a:cubicBezTo>
                    <a:cubicBezTo>
                      <a:pt x="f9" y="f10"/>
                      <a:pt x="f11" y="f10"/>
                      <a:pt x="f2" y="f10"/>
                    </a:cubicBezTo>
                    <a:lnTo>
                      <a:pt x="f2" y="f12"/>
                    </a:lnTo>
                    <a:cubicBezTo>
                      <a:pt x="f13" y="f12"/>
                      <a:pt x="f14" y="f12"/>
                      <a:pt x="f15" y="f16"/>
                    </a:cubicBezTo>
                    <a:lnTo>
                      <a:pt x="f15" y="f17"/>
                    </a:lnTo>
                    <a:cubicBezTo>
                      <a:pt x="f15" y="f18"/>
                      <a:pt x="f19" y="f20"/>
                      <a:pt x="f21" y="f20"/>
                    </a:cubicBezTo>
                    <a:lnTo>
                      <a:pt x="f22" y="f20"/>
                    </a:lnTo>
                    <a:lnTo>
                      <a:pt x="f22" y="f4"/>
                    </a:lnTo>
                    <a:cubicBezTo>
                      <a:pt x="f23" y="f24"/>
                      <a:pt x="f19" y="f24"/>
                      <a:pt x="f25" y="f24"/>
                    </a:cubicBezTo>
                    <a:cubicBezTo>
                      <a:pt x="f26" y="f24"/>
                      <a:pt x="f27" y="f24"/>
                      <a:pt x="f3" y="f4"/>
                    </a:cubicBezTo>
                    <a:lnTo>
                      <a:pt x="f3" y="f20"/>
                    </a:lnTo>
                    <a:lnTo>
                      <a:pt x="f28" y="f20"/>
                    </a:lnTo>
                    <a:cubicBezTo>
                      <a:pt x="f26" y="f20"/>
                      <a:pt x="f5" y="f18"/>
                      <a:pt x="f5" y="f1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2" name="Freeform 11"/>
              <p:cNvSpPr/>
              <p:nvPr/>
            </p:nvSpPr>
            <p:spPr>
              <a:xfrm>
                <a:off x="5057637" y="3549243"/>
                <a:ext cx="177841" cy="15124"/>
              </a:xfrm>
              <a:custGeom>
                <a:avLst/>
                <a:gdLst>
                  <a:gd name="f0" fmla="val w"/>
                  <a:gd name="f1" fmla="val h"/>
                  <a:gd name="f2" fmla="val 0"/>
                  <a:gd name="f3" fmla="val 495"/>
                  <a:gd name="f4" fmla="val 43"/>
                  <a:gd name="f5" fmla="val 246"/>
                  <a:gd name="f6" fmla="*/ f0 1 495"/>
                  <a:gd name="f7" fmla="*/ f1 1 43"/>
                  <a:gd name="f8" fmla="val f2"/>
                  <a:gd name="f9" fmla="val f3"/>
                  <a:gd name="f10" fmla="val f4"/>
                  <a:gd name="f11" fmla="+- f10 0 f8"/>
                  <a:gd name="f12" fmla="+- f9 0 f8"/>
                  <a:gd name="f13" fmla="*/ f12 1 495"/>
                  <a:gd name="f14" fmla="*/ f11 1 4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95" h="43">
                    <a:moveTo>
                      <a:pt x="f5" y="f4"/>
                    </a:moveTo>
                    <a:lnTo>
                      <a:pt x="f2" y="f4"/>
                    </a:lnTo>
                    <a:lnTo>
                      <a:pt x="f2" y="f2"/>
                    </a:lnTo>
                    <a:lnTo>
                      <a:pt x="f3" y="f2"/>
                    </a:lnTo>
                    <a:lnTo>
                      <a:pt x="f3" y="f4"/>
                    </a:ln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3" name="Freeform 12"/>
              <p:cNvSpPr/>
              <p:nvPr/>
            </p:nvSpPr>
            <p:spPr>
              <a:xfrm>
                <a:off x="5080324" y="3731757"/>
                <a:ext cx="136803" cy="160916"/>
              </a:xfrm>
              <a:custGeom>
                <a:avLst/>
                <a:gdLst>
                  <a:gd name="f0" fmla="val w"/>
                  <a:gd name="f1" fmla="val h"/>
                  <a:gd name="f2" fmla="val 0"/>
                  <a:gd name="f3" fmla="val 381"/>
                  <a:gd name="f4" fmla="val 448"/>
                  <a:gd name="f5" fmla="val 139"/>
                  <a:gd name="f6" fmla="val 208"/>
                  <a:gd name="f7" fmla="val 168"/>
                  <a:gd name="f8" fmla="val 242"/>
                  <a:gd name="f9" fmla="val 206"/>
                  <a:gd name="f10" fmla="val 291"/>
                  <a:gd name="f11" fmla="val 186"/>
                  <a:gd name="f12" fmla="val 361"/>
                  <a:gd name="f13" fmla="val 157"/>
                  <a:gd name="f14" fmla="val 365"/>
                  <a:gd name="f15" fmla="val 99"/>
                  <a:gd name="f16" fmla="val 85"/>
                  <a:gd name="f17" fmla="val 40"/>
                  <a:gd name="f18" fmla="val 327"/>
                  <a:gd name="f19" fmla="val 260"/>
                  <a:gd name="f20" fmla="val 150"/>
                  <a:gd name="f21" fmla="val 96"/>
                  <a:gd name="f22" fmla="val 269"/>
                  <a:gd name="f23" fmla="val 370"/>
                  <a:gd name="f24" fmla="val 58"/>
                  <a:gd name="f25" fmla="val 155"/>
                  <a:gd name="f26" fmla="val 298"/>
                  <a:gd name="f27" fmla="val 343"/>
                  <a:gd name="f28" fmla="val 332"/>
                  <a:gd name="f29" fmla="val 325"/>
                  <a:gd name="f30" fmla="val 374"/>
                  <a:gd name="f31" fmla="val 318"/>
                  <a:gd name="f32" fmla="val 367"/>
                  <a:gd name="f33" fmla="val 363"/>
                  <a:gd name="f34" fmla="val 320"/>
                  <a:gd name="f35" fmla="val 356"/>
                  <a:gd name="f36" fmla="val 329"/>
                  <a:gd name="f37" fmla="val 278"/>
                  <a:gd name="f38" fmla="val 426"/>
                  <a:gd name="f39" fmla="val 170"/>
                  <a:gd name="f40" fmla="val 81"/>
                  <a:gd name="f41" fmla="val 72"/>
                  <a:gd name="f42" fmla="val 311"/>
                  <a:gd name="f43" fmla="val 300"/>
                  <a:gd name="f44" fmla="val 87"/>
                  <a:gd name="f45" fmla="val 94"/>
                  <a:gd name="f46" fmla="val 132"/>
                  <a:gd name="f47" fmla="val 36"/>
                  <a:gd name="f48" fmla="val 233"/>
                  <a:gd name="f49" fmla="val 22"/>
                  <a:gd name="f50" fmla="val 307"/>
                  <a:gd name="f51" fmla="val 52"/>
                  <a:gd name="f52" fmla="val 175"/>
                  <a:gd name="f53" fmla="val 134"/>
                  <a:gd name="f54" fmla="*/ f0 1 381"/>
                  <a:gd name="f55" fmla="*/ f1 1 448"/>
                  <a:gd name="f56" fmla="val f2"/>
                  <a:gd name="f57" fmla="val f3"/>
                  <a:gd name="f58" fmla="val f4"/>
                  <a:gd name="f59" fmla="+- f58 0 f56"/>
                  <a:gd name="f60" fmla="+- f57 0 f56"/>
                  <a:gd name="f61" fmla="*/ f60 1 381"/>
                  <a:gd name="f62" fmla="*/ f59 1 448"/>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381" h="448">
                    <a:moveTo>
                      <a:pt x="f5" y="f6"/>
                    </a:moveTo>
                    <a:cubicBezTo>
                      <a:pt x="f7" y="f6"/>
                      <a:pt x="f8" y="f9"/>
                      <a:pt x="f10" y="f11"/>
                    </a:cubicBezTo>
                    <a:cubicBezTo>
                      <a:pt x="f12" y="f13"/>
                      <a:pt x="f14" y="f15"/>
                      <a:pt x="f14" y="f16"/>
                    </a:cubicBezTo>
                    <a:cubicBezTo>
                      <a:pt x="f14" y="f17"/>
                      <a:pt x="f18" y="f2"/>
                      <a:pt x="f19" y="f2"/>
                    </a:cubicBezTo>
                    <a:cubicBezTo>
                      <a:pt x="f20" y="f2"/>
                      <a:pt x="f2" y="f21"/>
                      <a:pt x="f2" y="f22"/>
                    </a:cubicBezTo>
                    <a:cubicBezTo>
                      <a:pt x="f2" y="f23"/>
                      <a:pt x="f24" y="f4"/>
                      <a:pt x="f25" y="f4"/>
                    </a:cubicBezTo>
                    <a:cubicBezTo>
                      <a:pt x="f26" y="f4"/>
                      <a:pt x="f3" y="f27"/>
                      <a:pt x="f3" y="f28"/>
                    </a:cubicBezTo>
                    <a:cubicBezTo>
                      <a:pt x="f3" y="f29"/>
                      <a:pt x="f30" y="f31"/>
                      <a:pt x="f32" y="f31"/>
                    </a:cubicBezTo>
                    <a:cubicBezTo>
                      <a:pt x="f33" y="f31"/>
                      <a:pt x="f12" y="f34"/>
                      <a:pt x="f35" y="f36"/>
                    </a:cubicBezTo>
                    <a:cubicBezTo>
                      <a:pt x="f37" y="f38"/>
                      <a:pt x="f39" y="f38"/>
                      <a:pt x="f13" y="f38"/>
                    </a:cubicBezTo>
                    <a:cubicBezTo>
                      <a:pt x="f40" y="f38"/>
                      <a:pt x="f41" y="f27"/>
                      <a:pt x="f41" y="f42"/>
                    </a:cubicBezTo>
                    <a:cubicBezTo>
                      <a:pt x="f41" y="f43"/>
                      <a:pt x="f41" y="f22"/>
                      <a:pt x="f44" y="f6"/>
                    </a:cubicBezTo>
                    <a:close/>
                    <a:moveTo>
                      <a:pt x="f45" y="f11"/>
                    </a:moveTo>
                    <a:cubicBezTo>
                      <a:pt x="f46" y="f47"/>
                      <a:pt x="f48" y="f49"/>
                      <a:pt x="f19" y="f49"/>
                    </a:cubicBezTo>
                    <a:cubicBezTo>
                      <a:pt x="f50" y="f49"/>
                      <a:pt x="f28" y="f51"/>
                      <a:pt x="f28" y="f16"/>
                    </a:cubicBezTo>
                    <a:cubicBezTo>
                      <a:pt x="f28" y="f11"/>
                      <a:pt x="f52" y="f11"/>
                      <a:pt x="f53" y="f11"/>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4" name="Freeform 13"/>
              <p:cNvSpPr/>
              <p:nvPr/>
            </p:nvSpPr>
            <p:spPr>
              <a:xfrm>
                <a:off x="5469840" y="3092756"/>
                <a:ext cx="244803" cy="112681"/>
              </a:xfrm>
              <a:custGeom>
                <a:avLst/>
                <a:gdLst>
                  <a:gd name="f0" fmla="val w"/>
                  <a:gd name="f1" fmla="val h"/>
                  <a:gd name="f2" fmla="val 0"/>
                  <a:gd name="f3" fmla="val 681"/>
                  <a:gd name="f4" fmla="val 314"/>
                  <a:gd name="f5" fmla="val 347"/>
                  <a:gd name="f6" fmla="val 117"/>
                  <a:gd name="f7" fmla="val 309"/>
                  <a:gd name="f8" fmla="val 74"/>
                  <a:gd name="f9" fmla="val 298"/>
                  <a:gd name="f10" fmla="val 60"/>
                  <a:gd name="f11" fmla="val 273"/>
                  <a:gd name="f12" fmla="val 43"/>
                  <a:gd name="f13" fmla="val 231"/>
                  <a:gd name="f14" fmla="val 11"/>
                  <a:gd name="f15" fmla="val 186"/>
                  <a:gd name="f16" fmla="val 148"/>
                  <a:gd name="f17" fmla="val 63"/>
                  <a:gd name="f18" fmla="val 157"/>
                  <a:gd name="f19" fmla="val 238"/>
                  <a:gd name="f20" fmla="val 146"/>
                  <a:gd name="f21" fmla="val 242"/>
                  <a:gd name="f22" fmla="val 233"/>
                  <a:gd name="f23" fmla="val 334"/>
                  <a:gd name="f24" fmla="val 197"/>
                  <a:gd name="f25" fmla="val 370"/>
                  <a:gd name="f26" fmla="val 240"/>
                  <a:gd name="f27" fmla="val 381"/>
                  <a:gd name="f28" fmla="val 251"/>
                  <a:gd name="f29" fmla="val 408"/>
                  <a:gd name="f30" fmla="val 271"/>
                  <a:gd name="f31" fmla="val 450"/>
                  <a:gd name="f32" fmla="val 300"/>
                  <a:gd name="f33" fmla="val 495"/>
                  <a:gd name="f34" fmla="val 533"/>
                  <a:gd name="f35" fmla="val 618"/>
                  <a:gd name="f36" fmla="val 621"/>
                  <a:gd name="f37" fmla="val 439"/>
                  <a:gd name="f38" fmla="val 372"/>
                  <a:gd name="f39" fmla="val 78"/>
                  <a:gd name="f40" fmla="val 367"/>
                  <a:gd name="f41" fmla="val 141"/>
                  <a:gd name="f42" fmla="val 397"/>
                  <a:gd name="f43" fmla="val 96"/>
                  <a:gd name="f44" fmla="val 457"/>
                  <a:gd name="f45" fmla="val 27"/>
                  <a:gd name="f46" fmla="val 540"/>
                  <a:gd name="f47" fmla="val 612"/>
                  <a:gd name="f48" fmla="val 661"/>
                  <a:gd name="f49" fmla="val 90"/>
                  <a:gd name="f50" fmla="val 222"/>
                  <a:gd name="f51" fmla="val 607"/>
                  <a:gd name="f52" fmla="val 276"/>
                  <a:gd name="f53" fmla="val 542"/>
                  <a:gd name="f54" fmla="val 479"/>
                  <a:gd name="f55" fmla="val 435"/>
                  <a:gd name="f56" fmla="val 311"/>
                  <a:gd name="f57" fmla="val 173"/>
                  <a:gd name="f58" fmla="val 285"/>
                  <a:gd name="f59" fmla="val 217"/>
                  <a:gd name="f60" fmla="val 224"/>
                  <a:gd name="f61" fmla="val 287"/>
                  <a:gd name="f62" fmla="val 139"/>
                  <a:gd name="f63" fmla="val 69"/>
                  <a:gd name="f64" fmla="val 20"/>
                  <a:gd name="f65" fmla="val 38"/>
                  <a:gd name="f66" fmla="val 137"/>
                  <a:gd name="f67" fmla="val 202"/>
                  <a:gd name="f68" fmla="val 246"/>
                  <a:gd name="f69" fmla="val 92"/>
                  <a:gd name="f70" fmla="*/ f0 1 681"/>
                  <a:gd name="f71" fmla="*/ f1 1 314"/>
                  <a:gd name="f72" fmla="val f2"/>
                  <a:gd name="f73" fmla="val f3"/>
                  <a:gd name="f74" fmla="val f4"/>
                  <a:gd name="f75" fmla="+- f74 0 f72"/>
                  <a:gd name="f76" fmla="+- f73 0 f72"/>
                  <a:gd name="f77" fmla="*/ f76 1 681"/>
                  <a:gd name="f78" fmla="*/ f75 1 314"/>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681" h="314">
                    <a:moveTo>
                      <a:pt x="f5" y="f6"/>
                    </a:moveTo>
                    <a:cubicBezTo>
                      <a:pt x="f7" y="f8"/>
                      <a:pt x="f9" y="f10"/>
                      <a:pt x="f11" y="f12"/>
                    </a:cubicBezTo>
                    <a:cubicBezTo>
                      <a:pt x="f13" y="f14"/>
                      <a:pt x="f15" y="f2"/>
                      <a:pt x="f16" y="f2"/>
                    </a:cubicBezTo>
                    <a:cubicBezTo>
                      <a:pt x="f17" y="f2"/>
                      <a:pt x="f2" y="f8"/>
                      <a:pt x="f2" y="f18"/>
                    </a:cubicBezTo>
                    <a:cubicBezTo>
                      <a:pt x="f2" y="f19"/>
                      <a:pt x="f10" y="f4"/>
                      <a:pt x="f20" y="f4"/>
                    </a:cubicBezTo>
                    <a:cubicBezTo>
                      <a:pt x="f21" y="f4"/>
                      <a:pt x="f7" y="f22"/>
                      <a:pt x="f23" y="f24"/>
                    </a:cubicBezTo>
                    <a:cubicBezTo>
                      <a:pt x="f25" y="f26"/>
                      <a:pt x="f27" y="f28"/>
                      <a:pt x="f29" y="f30"/>
                    </a:cubicBezTo>
                    <a:cubicBezTo>
                      <a:pt x="f31" y="f32"/>
                      <a:pt x="f33" y="f4"/>
                      <a:pt x="f34" y="f4"/>
                    </a:cubicBezTo>
                    <a:cubicBezTo>
                      <a:pt x="f35" y="f4"/>
                      <a:pt x="f3" y="f26"/>
                      <a:pt x="f3" y="f18"/>
                    </a:cubicBezTo>
                    <a:cubicBezTo>
                      <a:pt x="f3" y="f8"/>
                      <a:pt x="f36" y="f2"/>
                      <a:pt x="f34" y="f2"/>
                    </a:cubicBezTo>
                    <a:cubicBezTo>
                      <a:pt x="f37" y="f2"/>
                      <a:pt x="f38" y="f39"/>
                      <a:pt x="f5" y="f6"/>
                    </a:cubicBezTo>
                    <a:close/>
                    <a:moveTo>
                      <a:pt x="f40" y="f41"/>
                    </a:moveTo>
                    <a:cubicBezTo>
                      <a:pt x="f42" y="f43"/>
                      <a:pt x="f44" y="f45"/>
                      <a:pt x="f46" y="f45"/>
                    </a:cubicBezTo>
                    <a:cubicBezTo>
                      <a:pt x="f47" y="f45"/>
                      <a:pt x="f48" y="f49"/>
                      <a:pt x="f48" y="f18"/>
                    </a:cubicBezTo>
                    <a:cubicBezTo>
                      <a:pt x="f48" y="f50"/>
                      <a:pt x="f51" y="f52"/>
                      <a:pt x="f53" y="f52"/>
                    </a:cubicBezTo>
                    <a:cubicBezTo>
                      <a:pt x="f54" y="f52"/>
                      <a:pt x="f55" y="f50"/>
                      <a:pt x="f40" y="f41"/>
                    </a:cubicBezTo>
                    <a:close/>
                    <a:moveTo>
                      <a:pt x="f56" y="f57"/>
                    </a:moveTo>
                    <a:cubicBezTo>
                      <a:pt x="f58" y="f59"/>
                      <a:pt x="f60" y="f61"/>
                      <a:pt x="f62" y="f61"/>
                    </a:cubicBezTo>
                    <a:cubicBezTo>
                      <a:pt x="f63" y="f61"/>
                      <a:pt x="f64" y="f60"/>
                      <a:pt x="f64" y="f18"/>
                    </a:cubicBezTo>
                    <a:cubicBezTo>
                      <a:pt x="f64" y="f49"/>
                      <a:pt x="f8" y="f65"/>
                      <a:pt x="f66" y="f65"/>
                    </a:cubicBezTo>
                    <a:cubicBezTo>
                      <a:pt x="f67" y="f65"/>
                      <a:pt x="f68" y="f69"/>
                      <a:pt x="f56" y="f5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5" name="Freeform 14"/>
              <p:cNvSpPr/>
              <p:nvPr/>
            </p:nvSpPr>
            <p:spPr>
              <a:xfrm>
                <a:off x="5356079" y="3308043"/>
                <a:ext cx="472324" cy="496436"/>
              </a:xfrm>
              <a:custGeom>
                <a:avLst/>
                <a:gdLst>
                  <a:gd name="f0" fmla="val w"/>
                  <a:gd name="f1" fmla="val h"/>
                  <a:gd name="f2" fmla="val 0"/>
                  <a:gd name="f3" fmla="val 1313"/>
                  <a:gd name="f4" fmla="val 1380"/>
                  <a:gd name="f5" fmla="val 1192"/>
                  <a:gd name="f6" fmla="val 1064"/>
                  <a:gd name="f7" fmla="val 1288"/>
                  <a:gd name="f8" fmla="val 1250"/>
                  <a:gd name="f9" fmla="val 1167"/>
                  <a:gd name="f10" fmla="val 1145"/>
                  <a:gd name="f11" fmla="val 1235"/>
                  <a:gd name="f12" fmla="val 1031"/>
                  <a:gd name="f13" fmla="val 1264"/>
                  <a:gd name="f14" fmla="val 1010"/>
                  <a:gd name="f15" fmla="val 1268"/>
                  <a:gd name="f16" fmla="val 914"/>
                  <a:gd name="f17" fmla="val 1295"/>
                  <a:gd name="f18" fmla="val 724"/>
                  <a:gd name="f19" fmla="val 130"/>
                  <a:gd name="f20" fmla="val 632"/>
                  <a:gd name="f21" fmla="val 706"/>
                  <a:gd name="f22" fmla="val 639"/>
                  <a:gd name="f23" fmla="val 699"/>
                  <a:gd name="f24" fmla="val 641"/>
                  <a:gd name="f25" fmla="val 695"/>
                  <a:gd name="f26" fmla="val 690"/>
                  <a:gd name="f27" fmla="val 688"/>
                  <a:gd name="f28" fmla="val 686"/>
                  <a:gd name="f29" fmla="val 634"/>
                  <a:gd name="f30" fmla="val 674"/>
                  <a:gd name="f31" fmla="val 175"/>
                  <a:gd name="f32" fmla="val 47"/>
                  <a:gd name="f33" fmla="val 715"/>
                  <a:gd name="f34" fmla="val 847"/>
                  <a:gd name="f35" fmla="val 937"/>
                  <a:gd name="f36" fmla="val 60"/>
                  <a:gd name="f37" fmla="val 945"/>
                  <a:gd name="f38" fmla="val 63"/>
                  <a:gd name="f39" fmla="val 999"/>
                  <a:gd name="f40" fmla="val 72"/>
                  <a:gd name="f41" fmla="val 1084"/>
                  <a:gd name="f42" fmla="val 87"/>
                  <a:gd name="f43" fmla="val 1163"/>
                  <a:gd name="f44" fmla="val 137"/>
                  <a:gd name="f45" fmla="val 1187"/>
                  <a:gd name="f46" fmla="val 152"/>
                  <a:gd name="f47" fmla="val 1255"/>
                  <a:gd name="f48" fmla="val 197"/>
                  <a:gd name="f49" fmla="val 278"/>
                  <a:gd name="f50" fmla="val 27"/>
                  <a:gd name="f51" fmla="val 4"/>
                  <a:gd name="f52" fmla="val 7"/>
                  <a:gd name="f53" fmla="val 9"/>
                  <a:gd name="f54" fmla="val 29"/>
                  <a:gd name="f55" fmla="val 40"/>
                  <a:gd name="f56" fmla="val 522"/>
                  <a:gd name="f57" fmla="val 753"/>
                  <a:gd name="f58" fmla="val 11"/>
                  <a:gd name="f59" fmla="val 1351"/>
                  <a:gd name="f60" fmla="val 1365"/>
                  <a:gd name="f61" fmla="val 1369"/>
                  <a:gd name="f62" fmla="*/ f0 1 1313"/>
                  <a:gd name="f63" fmla="*/ f1 1 1380"/>
                  <a:gd name="f64" fmla="val f2"/>
                  <a:gd name="f65" fmla="val f3"/>
                  <a:gd name="f66" fmla="val f4"/>
                  <a:gd name="f67" fmla="+- f66 0 f64"/>
                  <a:gd name="f68" fmla="+- f65 0 f64"/>
                  <a:gd name="f69" fmla="*/ f68 1 1313"/>
                  <a:gd name="f70" fmla="*/ f67 1 138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313" h="1380">
                    <a:moveTo>
                      <a:pt x="f5" y="f4"/>
                    </a:moveTo>
                    <a:lnTo>
                      <a:pt x="f3" y="f6"/>
                    </a:lnTo>
                    <a:lnTo>
                      <a:pt x="f7" y="f6"/>
                    </a:lnTo>
                    <a:cubicBezTo>
                      <a:pt x="f8" y="f9"/>
                      <a:pt x="f10" y="f11"/>
                      <a:pt x="f12" y="f13"/>
                    </a:cubicBezTo>
                    <a:cubicBezTo>
                      <a:pt x="f14" y="f15"/>
                      <a:pt x="f16" y="f17"/>
                      <a:pt x="f18" y="f17"/>
                    </a:cubicBezTo>
                    <a:lnTo>
                      <a:pt x="f19" y="f17"/>
                    </a:lnTo>
                    <a:lnTo>
                      <a:pt x="f20" y="f21"/>
                    </a:lnTo>
                    <a:cubicBezTo>
                      <a:pt x="f22" y="f23"/>
                      <a:pt x="f24" y="f25"/>
                      <a:pt x="f24" y="f26"/>
                    </a:cubicBezTo>
                    <a:cubicBezTo>
                      <a:pt x="f24" y="f27"/>
                      <a:pt x="f24" y="f28"/>
                      <a:pt x="f29" y="f30"/>
                    </a:cubicBezTo>
                    <a:lnTo>
                      <a:pt x="f31" y="f32"/>
                    </a:lnTo>
                    <a:lnTo>
                      <a:pt x="f33" y="f32"/>
                    </a:lnTo>
                    <a:cubicBezTo>
                      <a:pt x="f34" y="f32"/>
                      <a:pt x="f35" y="f36"/>
                      <a:pt x="f37" y="f38"/>
                    </a:cubicBezTo>
                    <a:cubicBezTo>
                      <a:pt x="f39" y="f40"/>
                      <a:pt x="f41" y="f42"/>
                      <a:pt x="f43" y="f44"/>
                    </a:cubicBezTo>
                    <a:cubicBezTo>
                      <a:pt x="f45" y="f46"/>
                      <a:pt x="f47" y="f48"/>
                      <a:pt x="f7" y="f49"/>
                    </a:cubicBezTo>
                    <a:lnTo>
                      <a:pt x="f3" y="f49"/>
                    </a:lnTo>
                    <a:lnTo>
                      <a:pt x="f5" y="f2"/>
                    </a:lnTo>
                    <a:lnTo>
                      <a:pt x="f50" y="f2"/>
                    </a:lnTo>
                    <a:cubicBezTo>
                      <a:pt x="f51" y="f2"/>
                      <a:pt x="f51" y="f2"/>
                      <a:pt x="f2" y="f52"/>
                    </a:cubicBezTo>
                    <a:cubicBezTo>
                      <a:pt x="f2" y="f53"/>
                      <a:pt x="f2" y="f54"/>
                      <a:pt x="f2" y="f55"/>
                    </a:cubicBezTo>
                    <a:lnTo>
                      <a:pt x="f56" y="f57"/>
                    </a:lnTo>
                    <a:lnTo>
                      <a:pt x="f58" y="f59"/>
                    </a:lnTo>
                    <a:cubicBezTo>
                      <a:pt x="f2" y="f60"/>
                      <a:pt x="f2" y="f61"/>
                      <a:pt x="f2" y="f61"/>
                    </a:cubicBezTo>
                    <a:cubicBezTo>
                      <a:pt x="f2" y="f4"/>
                      <a:pt x="f53" y="f4"/>
                      <a:pt x="f50"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6" name="Freeform 15"/>
              <p:cNvSpPr/>
              <p:nvPr/>
            </p:nvSpPr>
            <p:spPr>
              <a:xfrm>
                <a:off x="5347082" y="3898443"/>
                <a:ext cx="109444" cy="215999"/>
              </a:xfrm>
              <a:custGeom>
                <a:avLst/>
                <a:gdLst>
                  <a:gd name="f0" fmla="val w"/>
                  <a:gd name="f1" fmla="val h"/>
                  <a:gd name="f2" fmla="val 0"/>
                  <a:gd name="f3" fmla="val 305"/>
                  <a:gd name="f4" fmla="val 601"/>
                  <a:gd name="f5" fmla="val 27"/>
                  <a:gd name="f6" fmla="val 13"/>
                  <a:gd name="f7" fmla="val 296"/>
                  <a:gd name="f8" fmla="val 278"/>
                  <a:gd name="f9" fmla="val 258"/>
                  <a:gd name="f10" fmla="val 237"/>
                  <a:gd name="f11" fmla="val 20"/>
                  <a:gd name="f12" fmla="val 38"/>
                  <a:gd name="f13" fmla="val 49"/>
                  <a:gd name="f14" fmla="val 246"/>
                  <a:gd name="f15" fmla="val 65"/>
                  <a:gd name="f16" fmla="val 267"/>
                  <a:gd name="f17" fmla="val 285"/>
                  <a:gd name="f18" fmla="val 47"/>
                  <a:gd name="f19" fmla="val 157"/>
                  <a:gd name="f20" fmla="val 493"/>
                  <a:gd name="f21" fmla="val 146"/>
                  <a:gd name="f22" fmla="val 540"/>
                  <a:gd name="f23" fmla="val 110"/>
                  <a:gd name="f24" fmla="val 580"/>
                  <a:gd name="f25" fmla="val 67"/>
                  <a:gd name="f26" fmla="val 58"/>
                  <a:gd name="f27" fmla="val 52"/>
                  <a:gd name="f28" fmla="val 578"/>
                  <a:gd name="f29" fmla="val 43"/>
                  <a:gd name="f30" fmla="val 576"/>
                  <a:gd name="f31" fmla="val 60"/>
                  <a:gd name="f32" fmla="val 567"/>
                  <a:gd name="f33" fmla="val 551"/>
                  <a:gd name="f34" fmla="val 524"/>
                  <a:gd name="f35" fmla="val 54"/>
                  <a:gd name="f36" fmla="val 515"/>
                  <a:gd name="f37" fmla="val 40"/>
                  <a:gd name="f38" fmla="val 18"/>
                  <a:gd name="f39" fmla="val 533"/>
                  <a:gd name="f40" fmla="val 556"/>
                  <a:gd name="f41" fmla="val 583"/>
                  <a:gd name="f42" fmla="val 69"/>
                  <a:gd name="f43" fmla="val 193"/>
                  <a:gd name="f44" fmla="val 213"/>
                  <a:gd name="f45" fmla="val 491"/>
                  <a:gd name="f46" fmla="val 276"/>
                  <a:gd name="f47" fmla="val 242"/>
                  <a:gd name="f48" fmla="val 235"/>
                  <a:gd name="f49" fmla="val 280"/>
                  <a:gd name="f50" fmla="val 229"/>
                  <a:gd name="f51" fmla="val 220"/>
                  <a:gd name="f52" fmla="val 181"/>
                  <a:gd name="f53" fmla="val 155"/>
                  <a:gd name="f54" fmla="val 204"/>
                  <a:gd name="f55" fmla="val 128"/>
                  <a:gd name="f56" fmla="val 83"/>
                  <a:gd name="f57" fmla="val 249"/>
                  <a:gd name="f58" fmla="val 260"/>
                  <a:gd name="f59" fmla="val 269"/>
                  <a:gd name="f60" fmla="val 94"/>
                  <a:gd name="f61" fmla="val 103"/>
                  <a:gd name="f62" fmla="val 105"/>
                  <a:gd name="f63" fmla="val 255"/>
                  <a:gd name="f64" fmla="val 125"/>
                  <a:gd name="f65" fmla="val 215"/>
                  <a:gd name="f66" fmla="val 161"/>
                  <a:gd name="f67" fmla="val 173"/>
                  <a:gd name="f68" fmla="val 202"/>
                  <a:gd name="f69" fmla="val 226"/>
                  <a:gd name="f70" fmla="val 184"/>
                  <a:gd name="f71" fmla="val 206"/>
                  <a:gd name="f72" fmla="val 224"/>
                  <a:gd name="f73" fmla="*/ f0 1 305"/>
                  <a:gd name="f74" fmla="*/ f1 1 601"/>
                  <a:gd name="f75" fmla="val f2"/>
                  <a:gd name="f76" fmla="val f3"/>
                  <a:gd name="f77" fmla="val f4"/>
                  <a:gd name="f78" fmla="+- f77 0 f75"/>
                  <a:gd name="f79" fmla="+- f76 0 f75"/>
                  <a:gd name="f80" fmla="*/ f79 1 305"/>
                  <a:gd name="f81" fmla="*/ f78 1 601"/>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305" h="601">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8"/>
                      <a:pt x="f29" y="f30"/>
                    </a:cubicBezTo>
                    <a:cubicBezTo>
                      <a:pt x="f31" y="f32"/>
                      <a:pt x="f25" y="f33"/>
                      <a:pt x="f25" y="f22"/>
                    </a:cubicBezTo>
                    <a:cubicBezTo>
                      <a:pt x="f25" y="f34"/>
                      <a:pt x="f35" y="f36"/>
                      <a:pt x="f37" y="f36"/>
                    </a:cubicBezTo>
                    <a:cubicBezTo>
                      <a:pt x="f38" y="f36"/>
                      <a:pt x="f2" y="f39"/>
                      <a:pt x="f2" y="f40"/>
                    </a:cubicBezTo>
                    <a:cubicBezTo>
                      <a:pt x="f2" y="f41"/>
                      <a:pt x="f5" y="f4"/>
                      <a:pt x="f42" y="f4"/>
                    </a:cubicBezTo>
                    <a:cubicBezTo>
                      <a:pt x="f23" y="f4"/>
                      <a:pt x="f43" y="f30"/>
                      <a:pt x="f44" y="f45"/>
                    </a:cubicBezTo>
                    <a:lnTo>
                      <a:pt x="f46" y="f47"/>
                    </a:lnTo>
                    <a:cubicBezTo>
                      <a:pt x="f8" y="f48"/>
                      <a:pt x="f49" y="f50"/>
                      <a:pt x="f49" y="f51"/>
                    </a:cubicBezTo>
                    <a:cubicBezTo>
                      <a:pt x="f49" y="f52"/>
                      <a:pt x="f14" y="f53"/>
                      <a:pt x="f54" y="f53"/>
                    </a:cubicBezTo>
                    <a:cubicBezTo>
                      <a:pt x="f55" y="f53"/>
                      <a:pt x="f56" y="f57"/>
                      <a:pt x="f56" y="f58"/>
                    </a:cubicBezTo>
                    <a:cubicBezTo>
                      <a:pt x="f56" y="f59"/>
                      <a:pt x="f60" y="f59"/>
                      <a:pt x="f60" y="f59"/>
                    </a:cubicBezTo>
                    <a:cubicBezTo>
                      <a:pt x="f61" y="f59"/>
                      <a:pt x="f62" y="f16"/>
                      <a:pt x="f23" y="f63"/>
                    </a:cubicBezTo>
                    <a:cubicBezTo>
                      <a:pt x="f64" y="f65"/>
                      <a:pt x="f66" y="f67"/>
                      <a:pt x="f68" y="f67"/>
                    </a:cubicBezTo>
                    <a:cubicBezTo>
                      <a:pt x="f51" y="f67"/>
                      <a:pt x="f69" y="f70"/>
                      <a:pt x="f69" y="f71"/>
                    </a:cubicBezTo>
                    <a:cubicBezTo>
                      <a:pt x="f69" y="f65"/>
                      <a:pt x="f72" y="f72"/>
                      <a:pt x="f72" y="f50"/>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7" name="Freeform 16"/>
              <p:cNvSpPr/>
              <p:nvPr/>
            </p:nvSpPr>
            <p:spPr>
              <a:xfrm>
                <a:off x="5495397" y="3967919"/>
                <a:ext cx="182880" cy="67318"/>
              </a:xfrm>
              <a:custGeom>
                <a:avLst/>
                <a:gdLst>
                  <a:gd name="f0" fmla="val w"/>
                  <a:gd name="f1" fmla="val h"/>
                  <a:gd name="f2" fmla="val 0"/>
                  <a:gd name="f3" fmla="val 509"/>
                  <a:gd name="f4" fmla="val 188"/>
                  <a:gd name="f5" fmla="val 484"/>
                  <a:gd name="f6" fmla="val 34"/>
                  <a:gd name="f7" fmla="val 493"/>
                  <a:gd name="f8" fmla="val 16"/>
                  <a:gd name="f9" fmla="val 25"/>
                  <a:gd name="f10" fmla="val 27"/>
                  <a:gd name="f11" fmla="val 170"/>
                  <a:gd name="f12" fmla="val 152"/>
                  <a:gd name="f13" fmla="*/ f0 1 509"/>
                  <a:gd name="f14" fmla="*/ f1 1 188"/>
                  <a:gd name="f15" fmla="val f2"/>
                  <a:gd name="f16" fmla="val f3"/>
                  <a:gd name="f17" fmla="val f4"/>
                  <a:gd name="f18" fmla="+- f17 0 f15"/>
                  <a:gd name="f19" fmla="+- f16 0 f15"/>
                  <a:gd name="f20" fmla="*/ f19 1 509"/>
                  <a:gd name="f21" fmla="*/ f18 1 188"/>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09" h="188">
                    <a:moveTo>
                      <a:pt x="f5" y="f6"/>
                    </a:moveTo>
                    <a:cubicBezTo>
                      <a:pt x="f7" y="f6"/>
                      <a:pt x="f3" y="f6"/>
                      <a:pt x="f3" y="f8"/>
                    </a:cubicBezTo>
                    <a:cubicBezTo>
                      <a:pt x="f3" y="f2"/>
                      <a:pt x="f7" y="f2"/>
                      <a:pt x="f5" y="f2"/>
                    </a:cubicBezTo>
                    <a:lnTo>
                      <a:pt x="f9" y="f2"/>
                    </a:lnTo>
                    <a:cubicBezTo>
                      <a:pt x="f8" y="f2"/>
                      <a:pt x="f2" y="f2"/>
                      <a:pt x="f2" y="f8"/>
                    </a:cubicBezTo>
                    <a:cubicBezTo>
                      <a:pt x="f2" y="f6"/>
                      <a:pt x="f8" y="f6"/>
                      <a:pt x="f10" y="f6"/>
                    </a:cubicBezTo>
                    <a:close/>
                    <a:moveTo>
                      <a:pt x="f5" y="f4"/>
                    </a:moveTo>
                    <a:cubicBezTo>
                      <a:pt x="f7" y="f4"/>
                      <a:pt x="f3" y="f4"/>
                      <a:pt x="f3" y="f11"/>
                    </a:cubicBezTo>
                    <a:cubicBezTo>
                      <a:pt x="f3" y="f12"/>
                      <a:pt x="f7" y="f12"/>
                      <a:pt x="f5" y="f12"/>
                    </a:cubicBezTo>
                    <a:lnTo>
                      <a:pt x="f10" y="f12"/>
                    </a:lnTo>
                    <a:cubicBezTo>
                      <a:pt x="f8" y="f12"/>
                      <a:pt x="f2" y="f12"/>
                      <a:pt x="f2" y="f11"/>
                    </a:cubicBezTo>
                    <a:cubicBezTo>
                      <a:pt x="f2" y="f4"/>
                      <a:pt x="f8" y="f4"/>
                      <a:pt x="f9" y="f4"/>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8" name="Freeform 17"/>
              <p:cNvSpPr/>
              <p:nvPr/>
            </p:nvSpPr>
            <p:spPr>
              <a:xfrm>
                <a:off x="5709239" y="3898443"/>
                <a:ext cx="115918" cy="169922"/>
              </a:xfrm>
              <a:custGeom>
                <a:avLst/>
                <a:gdLst>
                  <a:gd name="f0" fmla="val w"/>
                  <a:gd name="f1" fmla="val h"/>
                  <a:gd name="f2" fmla="val 0"/>
                  <a:gd name="f3" fmla="val 323"/>
                  <a:gd name="f4" fmla="val 473"/>
                  <a:gd name="f5" fmla="val 240"/>
                  <a:gd name="f6" fmla="val 164"/>
                  <a:gd name="f7" fmla="val 314"/>
                  <a:gd name="f8" fmla="val 108"/>
                  <a:gd name="f9" fmla="val 280"/>
                  <a:gd name="f10" fmla="val 60"/>
                  <a:gd name="f11" fmla="val 260"/>
                  <a:gd name="f12" fmla="val 27"/>
                  <a:gd name="f13" fmla="val 217"/>
                  <a:gd name="f14" fmla="val 161"/>
                  <a:gd name="f15" fmla="val 188"/>
                  <a:gd name="f16" fmla="val 289"/>
                  <a:gd name="f17" fmla="val 455"/>
                  <a:gd name="f18" fmla="val 130"/>
                  <a:gd name="f19" fmla="val 87"/>
                  <a:gd name="f20" fmla="val 435"/>
                  <a:gd name="f21" fmla="val 74"/>
                  <a:gd name="f22" fmla="val 379"/>
                  <a:gd name="f23" fmla="val 63"/>
                  <a:gd name="f24" fmla="val 338"/>
                  <a:gd name="f25" fmla="val 231"/>
                  <a:gd name="f26" fmla="val 179"/>
                  <a:gd name="f27" fmla="val 128"/>
                  <a:gd name="f28" fmla="val 90"/>
                  <a:gd name="f29" fmla="val 34"/>
                  <a:gd name="f30" fmla="val 132"/>
                  <a:gd name="f31" fmla="val 20"/>
                  <a:gd name="f32" fmla="val 199"/>
                  <a:gd name="f33" fmla="val 235"/>
                  <a:gd name="f34" fmla="val 43"/>
                  <a:gd name="f35" fmla="val 246"/>
                  <a:gd name="f36" fmla="val 83"/>
                  <a:gd name="f37" fmla="val 258"/>
                  <a:gd name="f38" fmla="val 119"/>
                  <a:gd name="f39" fmla="val 170"/>
                  <a:gd name="f40" fmla="val 332"/>
                  <a:gd name="f41" fmla="val 249"/>
                  <a:gd name="f42" fmla="val 376"/>
                  <a:gd name="f43" fmla="val 439"/>
                  <a:gd name="f44" fmla="*/ f0 1 323"/>
                  <a:gd name="f45" fmla="*/ f1 1 473"/>
                  <a:gd name="f46" fmla="val f2"/>
                  <a:gd name="f47" fmla="val f3"/>
                  <a:gd name="f48" fmla="val f4"/>
                  <a:gd name="f49" fmla="+- f48 0 f46"/>
                  <a:gd name="f50" fmla="+- f47 0 f46"/>
                  <a:gd name="f51" fmla="*/ f50 1 323"/>
                  <a:gd name="f52" fmla="*/ f49 1 473"/>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3" h="473">
                    <a:moveTo>
                      <a:pt x="f3" y="f5"/>
                    </a:moveTo>
                    <a:cubicBezTo>
                      <a:pt x="f3" y="f6"/>
                      <a:pt x="f7" y="f8"/>
                      <a:pt x="f9" y="f10"/>
                    </a:cubicBezTo>
                    <a:cubicBezTo>
                      <a:pt x="f11" y="f12"/>
                      <a:pt x="f13" y="f2"/>
                      <a:pt x="f14" y="f2"/>
                    </a:cubicBezTo>
                    <a:cubicBezTo>
                      <a:pt x="f2" y="f2"/>
                      <a:pt x="f2" y="f15"/>
                      <a:pt x="f2" y="f5"/>
                    </a:cubicBezTo>
                    <a:cubicBezTo>
                      <a:pt x="f2" y="f16"/>
                      <a:pt x="f2" y="f4"/>
                      <a:pt x="f14" y="f4"/>
                    </a:cubicBezTo>
                    <a:cubicBezTo>
                      <a:pt x="f3" y="f4"/>
                      <a:pt x="f3" y="f16"/>
                      <a:pt x="f3" y="f5"/>
                    </a:cubicBezTo>
                    <a:close/>
                    <a:moveTo>
                      <a:pt x="f14" y="f17"/>
                    </a:moveTo>
                    <a:cubicBezTo>
                      <a:pt x="f18" y="f17"/>
                      <a:pt x="f19" y="f20"/>
                      <a:pt x="f21" y="f22"/>
                    </a:cubicBezTo>
                    <a:cubicBezTo>
                      <a:pt x="f23" y="f24"/>
                      <a:pt x="f23" y="f9"/>
                      <a:pt x="f23" y="f25"/>
                    </a:cubicBezTo>
                    <a:cubicBezTo>
                      <a:pt x="f23" y="f26"/>
                      <a:pt x="f23" y="f27"/>
                      <a:pt x="f21" y="f28"/>
                    </a:cubicBezTo>
                    <a:cubicBezTo>
                      <a:pt x="f19" y="f29"/>
                      <a:pt x="f30" y="f31"/>
                      <a:pt x="f14" y="f31"/>
                    </a:cubicBezTo>
                    <a:cubicBezTo>
                      <a:pt x="f32" y="f31"/>
                      <a:pt x="f33" y="f34"/>
                      <a:pt x="f35" y="f36"/>
                    </a:cubicBezTo>
                    <a:cubicBezTo>
                      <a:pt x="f37" y="f38"/>
                      <a:pt x="f37" y="f39"/>
                      <a:pt x="f37" y="f25"/>
                    </a:cubicBezTo>
                    <a:cubicBezTo>
                      <a:pt x="f37" y="f9"/>
                      <a:pt x="f37" y="f40"/>
                      <a:pt x="f41" y="f42"/>
                    </a:cubicBezTo>
                    <a:cubicBezTo>
                      <a:pt x="f33" y="f43"/>
                      <a:pt x="f15" y="f17"/>
                      <a:pt x="f14" y="f17"/>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19" name="Freeform 18"/>
              <p:cNvSpPr/>
              <p:nvPr/>
            </p:nvSpPr>
            <p:spPr>
              <a:xfrm>
                <a:off x="5944678" y="3170883"/>
                <a:ext cx="145801" cy="307082"/>
              </a:xfrm>
              <a:custGeom>
                <a:avLst/>
                <a:gdLst>
                  <a:gd name="f0" fmla="val w"/>
                  <a:gd name="f1" fmla="val h"/>
                  <a:gd name="f2" fmla="val 0"/>
                  <a:gd name="f3" fmla="val 406"/>
                  <a:gd name="f4" fmla="val 854"/>
                  <a:gd name="f5" fmla="val 36"/>
                  <a:gd name="f6" fmla="val 16"/>
                  <a:gd name="f7" fmla="val 392"/>
                  <a:gd name="f8" fmla="val 367"/>
                  <a:gd name="f9" fmla="val 345"/>
                  <a:gd name="f10" fmla="val 316"/>
                  <a:gd name="f11" fmla="val 22"/>
                  <a:gd name="f12" fmla="val 52"/>
                  <a:gd name="f13" fmla="val 72"/>
                  <a:gd name="f14" fmla="val 329"/>
                  <a:gd name="f15" fmla="val 87"/>
                  <a:gd name="f16" fmla="val 352"/>
                  <a:gd name="f17" fmla="val 379"/>
                  <a:gd name="f18" fmla="val 63"/>
                  <a:gd name="f19" fmla="val 206"/>
                  <a:gd name="f20" fmla="val 701"/>
                  <a:gd name="f21" fmla="val 188"/>
                  <a:gd name="f22" fmla="val 778"/>
                  <a:gd name="f23" fmla="val 141"/>
                  <a:gd name="f24" fmla="val 834"/>
                  <a:gd name="f25" fmla="val 85"/>
                  <a:gd name="f26" fmla="val 78"/>
                  <a:gd name="f27" fmla="val 65"/>
                  <a:gd name="f28" fmla="val 47"/>
                  <a:gd name="f29" fmla="val 825"/>
                  <a:gd name="f30" fmla="val 76"/>
                  <a:gd name="f31" fmla="val 818"/>
                  <a:gd name="f32" fmla="val 92"/>
                  <a:gd name="f33" fmla="val 791"/>
                  <a:gd name="f34" fmla="val 771"/>
                  <a:gd name="f35" fmla="val 755"/>
                  <a:gd name="f36" fmla="val 81"/>
                  <a:gd name="f37" fmla="val 737"/>
                  <a:gd name="f38" fmla="val 54"/>
                  <a:gd name="f39" fmla="val 29"/>
                  <a:gd name="f40" fmla="val 757"/>
                  <a:gd name="f41" fmla="val 793"/>
                  <a:gd name="f42" fmla="val 40"/>
                  <a:gd name="f43" fmla="val 157"/>
                  <a:gd name="f44" fmla="val 249"/>
                  <a:gd name="f45" fmla="val 802"/>
                  <a:gd name="f46" fmla="val 273"/>
                  <a:gd name="f47" fmla="val 706"/>
                  <a:gd name="f48" fmla="val 365"/>
                  <a:gd name="f49" fmla="val 343"/>
                  <a:gd name="f50" fmla="val 370"/>
                  <a:gd name="f51" fmla="val 323"/>
                  <a:gd name="f52" fmla="val 309"/>
                  <a:gd name="f53" fmla="val 307"/>
                  <a:gd name="f54" fmla="val 251"/>
                  <a:gd name="f55" fmla="val 327"/>
                  <a:gd name="f56" fmla="val 215"/>
                  <a:gd name="f57" fmla="val 278"/>
                  <a:gd name="f58" fmla="val 177"/>
                  <a:gd name="f59" fmla="val 121"/>
                  <a:gd name="f60" fmla="val 359"/>
                  <a:gd name="f61" fmla="val 130"/>
                  <a:gd name="f62" fmla="val 132"/>
                  <a:gd name="f63" fmla="val 143"/>
                  <a:gd name="f64" fmla="val 376"/>
                  <a:gd name="f65" fmla="val 150"/>
                  <a:gd name="f66" fmla="val 175"/>
                  <a:gd name="f67" fmla="val 298"/>
                  <a:gd name="f68" fmla="val 220"/>
                  <a:gd name="f69" fmla="val 238"/>
                  <a:gd name="f70" fmla="val 276"/>
                  <a:gd name="f71" fmla="val 289"/>
                  <a:gd name="f72" fmla="val 242"/>
                  <a:gd name="f73" fmla="val 282"/>
                  <a:gd name="f74" fmla="val 305"/>
                  <a:gd name="f75" fmla="val 300"/>
                  <a:gd name="f76" fmla="val 334"/>
                  <a:gd name="f77" fmla="*/ f0 1 406"/>
                  <a:gd name="f78" fmla="*/ f1 1 854"/>
                  <a:gd name="f79" fmla="val f2"/>
                  <a:gd name="f80" fmla="val f3"/>
                  <a:gd name="f81" fmla="val f4"/>
                  <a:gd name="f82" fmla="+- f81 0 f79"/>
                  <a:gd name="f83" fmla="+- f80 0 f79"/>
                  <a:gd name="f84" fmla="*/ f83 1 406"/>
                  <a:gd name="f85" fmla="*/ f82 1 854"/>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406" h="854">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4"/>
                      <a:pt x="f28" y="f29"/>
                    </a:cubicBezTo>
                    <a:cubicBezTo>
                      <a:pt x="f30" y="f31"/>
                      <a:pt x="f32" y="f33"/>
                      <a:pt x="f32" y="f34"/>
                    </a:cubicBezTo>
                    <a:cubicBezTo>
                      <a:pt x="f32" y="f35"/>
                      <a:pt x="f36" y="f37"/>
                      <a:pt x="f38" y="f37"/>
                    </a:cubicBezTo>
                    <a:cubicBezTo>
                      <a:pt x="f39" y="f37"/>
                      <a:pt x="f2" y="f40"/>
                      <a:pt x="f2" y="f41"/>
                    </a:cubicBezTo>
                    <a:cubicBezTo>
                      <a:pt x="f2" y="f24"/>
                      <a:pt x="f42" y="f4"/>
                      <a:pt x="f15" y="f4"/>
                    </a:cubicBezTo>
                    <a:cubicBezTo>
                      <a:pt x="f43" y="f4"/>
                      <a:pt x="f44" y="f45"/>
                      <a:pt x="f46" y="f47"/>
                    </a:cubicBezTo>
                    <a:lnTo>
                      <a:pt x="f48" y="f49"/>
                    </a:lnTo>
                    <a:cubicBezTo>
                      <a:pt x="f50" y="f51"/>
                      <a:pt x="f50" y="f52"/>
                      <a:pt x="f50" y="f53"/>
                    </a:cubicBezTo>
                    <a:cubicBezTo>
                      <a:pt x="f50" y="f54"/>
                      <a:pt x="f55" y="f56"/>
                      <a:pt x="f57" y="f56"/>
                    </a:cubicBezTo>
                    <a:cubicBezTo>
                      <a:pt x="f58" y="f56"/>
                      <a:pt x="f59" y="f60"/>
                      <a:pt x="f59" y="f8"/>
                    </a:cubicBezTo>
                    <a:cubicBezTo>
                      <a:pt x="f59" y="f17"/>
                      <a:pt x="f61" y="f17"/>
                      <a:pt x="f62" y="f17"/>
                    </a:cubicBezTo>
                    <a:cubicBezTo>
                      <a:pt x="f23" y="f17"/>
                      <a:pt x="f63" y="f64"/>
                      <a:pt x="f65" y="f60"/>
                    </a:cubicBezTo>
                    <a:cubicBezTo>
                      <a:pt x="f66" y="f67"/>
                      <a:pt x="f68" y="f69"/>
                      <a:pt x="f70" y="f69"/>
                    </a:cubicBezTo>
                    <a:cubicBezTo>
                      <a:pt x="f71" y="f69"/>
                      <a:pt x="f53" y="f72"/>
                      <a:pt x="f53" y="f73"/>
                    </a:cubicBezTo>
                    <a:cubicBezTo>
                      <a:pt x="f53" y="f53"/>
                      <a:pt x="f74" y="f10"/>
                      <a:pt x="f75" y="f76"/>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1" name="Freeform 20"/>
              <p:cNvSpPr/>
              <p:nvPr/>
            </p:nvSpPr>
            <p:spPr>
              <a:xfrm>
                <a:off x="5949717" y="3549243"/>
                <a:ext cx="359276" cy="15124"/>
              </a:xfrm>
              <a:custGeom>
                <a:avLst/>
                <a:gdLst>
                  <a:gd name="f0" fmla="val w"/>
                  <a:gd name="f1" fmla="val h"/>
                  <a:gd name="f2" fmla="val 0"/>
                  <a:gd name="f3" fmla="val 999"/>
                  <a:gd name="f4" fmla="val 43"/>
                  <a:gd name="f5" fmla="val 500"/>
                  <a:gd name="f6" fmla="*/ f0 1 999"/>
                  <a:gd name="f7" fmla="*/ f1 1 43"/>
                  <a:gd name="f8" fmla="val f2"/>
                  <a:gd name="f9" fmla="val f3"/>
                  <a:gd name="f10" fmla="val f4"/>
                  <a:gd name="f11" fmla="+- f10 0 f8"/>
                  <a:gd name="f12" fmla="+- f9 0 f8"/>
                  <a:gd name="f13" fmla="*/ f12 1 999"/>
                  <a:gd name="f14" fmla="*/ f11 1 4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99" h="43">
                    <a:moveTo>
                      <a:pt x="f5" y="f4"/>
                    </a:moveTo>
                    <a:lnTo>
                      <a:pt x="f2" y="f4"/>
                    </a:lnTo>
                    <a:lnTo>
                      <a:pt x="f2" y="f2"/>
                    </a:lnTo>
                    <a:lnTo>
                      <a:pt x="f3" y="f2"/>
                    </a:lnTo>
                    <a:lnTo>
                      <a:pt x="f3" y="f4"/>
                    </a:ln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2" name="Freeform 21"/>
              <p:cNvSpPr/>
              <p:nvPr/>
            </p:nvSpPr>
            <p:spPr>
              <a:xfrm>
                <a:off x="5992200" y="3654363"/>
                <a:ext cx="145801" cy="307082"/>
              </a:xfrm>
              <a:custGeom>
                <a:avLst/>
                <a:gdLst>
                  <a:gd name="f0" fmla="val w"/>
                  <a:gd name="f1" fmla="val h"/>
                  <a:gd name="f2" fmla="val 0"/>
                  <a:gd name="f3" fmla="val 406"/>
                  <a:gd name="f4" fmla="val 854"/>
                  <a:gd name="f5" fmla="val 36"/>
                  <a:gd name="f6" fmla="val 16"/>
                  <a:gd name="f7" fmla="val 392"/>
                  <a:gd name="f8" fmla="val 367"/>
                  <a:gd name="f9" fmla="val 345"/>
                  <a:gd name="f10" fmla="val 316"/>
                  <a:gd name="f11" fmla="val 22"/>
                  <a:gd name="f12" fmla="val 52"/>
                  <a:gd name="f13" fmla="val 72"/>
                  <a:gd name="f14" fmla="val 329"/>
                  <a:gd name="f15" fmla="val 87"/>
                  <a:gd name="f16" fmla="val 352"/>
                  <a:gd name="f17" fmla="val 379"/>
                  <a:gd name="f18" fmla="val 63"/>
                  <a:gd name="f19" fmla="val 206"/>
                  <a:gd name="f20" fmla="val 701"/>
                  <a:gd name="f21" fmla="val 188"/>
                  <a:gd name="f22" fmla="val 778"/>
                  <a:gd name="f23" fmla="val 141"/>
                  <a:gd name="f24" fmla="val 834"/>
                  <a:gd name="f25" fmla="val 85"/>
                  <a:gd name="f26" fmla="val 78"/>
                  <a:gd name="f27" fmla="val 65"/>
                  <a:gd name="f28" fmla="val 47"/>
                  <a:gd name="f29" fmla="val 825"/>
                  <a:gd name="f30" fmla="val 76"/>
                  <a:gd name="f31" fmla="val 818"/>
                  <a:gd name="f32" fmla="val 92"/>
                  <a:gd name="f33" fmla="val 791"/>
                  <a:gd name="f34" fmla="val 771"/>
                  <a:gd name="f35" fmla="val 755"/>
                  <a:gd name="f36" fmla="val 81"/>
                  <a:gd name="f37" fmla="val 737"/>
                  <a:gd name="f38" fmla="val 54"/>
                  <a:gd name="f39" fmla="val 29"/>
                  <a:gd name="f40" fmla="val 757"/>
                  <a:gd name="f41" fmla="val 793"/>
                  <a:gd name="f42" fmla="val 40"/>
                  <a:gd name="f43" fmla="val 157"/>
                  <a:gd name="f44" fmla="val 249"/>
                  <a:gd name="f45" fmla="val 802"/>
                  <a:gd name="f46" fmla="val 273"/>
                  <a:gd name="f47" fmla="val 706"/>
                  <a:gd name="f48" fmla="val 365"/>
                  <a:gd name="f49" fmla="val 343"/>
                  <a:gd name="f50" fmla="val 370"/>
                  <a:gd name="f51" fmla="val 323"/>
                  <a:gd name="f52" fmla="val 309"/>
                  <a:gd name="f53" fmla="val 307"/>
                  <a:gd name="f54" fmla="val 251"/>
                  <a:gd name="f55" fmla="val 327"/>
                  <a:gd name="f56" fmla="val 215"/>
                  <a:gd name="f57" fmla="val 278"/>
                  <a:gd name="f58" fmla="val 177"/>
                  <a:gd name="f59" fmla="val 121"/>
                  <a:gd name="f60" fmla="val 359"/>
                  <a:gd name="f61" fmla="val 130"/>
                  <a:gd name="f62" fmla="val 132"/>
                  <a:gd name="f63" fmla="val 143"/>
                  <a:gd name="f64" fmla="val 376"/>
                  <a:gd name="f65" fmla="val 150"/>
                  <a:gd name="f66" fmla="val 175"/>
                  <a:gd name="f67" fmla="val 298"/>
                  <a:gd name="f68" fmla="val 222"/>
                  <a:gd name="f69" fmla="val 238"/>
                  <a:gd name="f70" fmla="val 276"/>
                  <a:gd name="f71" fmla="val 289"/>
                  <a:gd name="f72" fmla="val 242"/>
                  <a:gd name="f73" fmla="val 282"/>
                  <a:gd name="f74" fmla="val 305"/>
                  <a:gd name="f75" fmla="val 300"/>
                  <a:gd name="f76" fmla="val 334"/>
                  <a:gd name="f77" fmla="*/ f0 1 406"/>
                  <a:gd name="f78" fmla="*/ f1 1 854"/>
                  <a:gd name="f79" fmla="val f2"/>
                  <a:gd name="f80" fmla="val f3"/>
                  <a:gd name="f81" fmla="val f4"/>
                  <a:gd name="f82" fmla="+- f81 0 f79"/>
                  <a:gd name="f83" fmla="+- f80 0 f79"/>
                  <a:gd name="f84" fmla="*/ f83 1 406"/>
                  <a:gd name="f85" fmla="*/ f82 1 854"/>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406" h="854">
                    <a:moveTo>
                      <a:pt x="f3" y="f5"/>
                    </a:moveTo>
                    <a:cubicBezTo>
                      <a:pt x="f3" y="f6"/>
                      <a:pt x="f7" y="f2"/>
                      <a:pt x="f8" y="f2"/>
                    </a:cubicBezTo>
                    <a:cubicBezTo>
                      <a:pt x="f9" y="f2"/>
                      <a:pt x="f10" y="f11"/>
                      <a:pt x="f10" y="f12"/>
                    </a:cubicBezTo>
                    <a:cubicBezTo>
                      <a:pt x="f10" y="f13"/>
                      <a:pt x="f14" y="f15"/>
                      <a:pt x="f16" y="f15"/>
                    </a:cubicBezTo>
                    <a:cubicBezTo>
                      <a:pt x="f17" y="f15"/>
                      <a:pt x="f3" y="f18"/>
                      <a:pt x="f3" y="f5"/>
                    </a:cubicBezTo>
                    <a:close/>
                    <a:moveTo>
                      <a:pt x="f19" y="f20"/>
                    </a:moveTo>
                    <a:cubicBezTo>
                      <a:pt x="f21" y="f22"/>
                      <a:pt x="f23" y="f24"/>
                      <a:pt x="f25" y="f24"/>
                    </a:cubicBezTo>
                    <a:cubicBezTo>
                      <a:pt x="f26" y="f24"/>
                      <a:pt x="f27" y="f24"/>
                      <a:pt x="f28" y="f29"/>
                    </a:cubicBezTo>
                    <a:cubicBezTo>
                      <a:pt x="f30" y="f31"/>
                      <a:pt x="f32" y="f33"/>
                      <a:pt x="f32" y="f34"/>
                    </a:cubicBezTo>
                    <a:cubicBezTo>
                      <a:pt x="f32" y="f35"/>
                      <a:pt x="f36" y="f37"/>
                      <a:pt x="f38" y="f37"/>
                    </a:cubicBezTo>
                    <a:cubicBezTo>
                      <a:pt x="f39" y="f37"/>
                      <a:pt x="f2" y="f40"/>
                      <a:pt x="f2" y="f41"/>
                    </a:cubicBezTo>
                    <a:cubicBezTo>
                      <a:pt x="f2" y="f24"/>
                      <a:pt x="f42" y="f4"/>
                      <a:pt x="f15" y="f4"/>
                    </a:cubicBezTo>
                    <a:cubicBezTo>
                      <a:pt x="f43" y="f4"/>
                      <a:pt x="f44" y="f45"/>
                      <a:pt x="f46" y="f47"/>
                    </a:cubicBezTo>
                    <a:lnTo>
                      <a:pt x="f48" y="f49"/>
                    </a:lnTo>
                    <a:cubicBezTo>
                      <a:pt x="f50" y="f51"/>
                      <a:pt x="f50" y="f52"/>
                      <a:pt x="f50" y="f53"/>
                    </a:cubicBezTo>
                    <a:cubicBezTo>
                      <a:pt x="f50" y="f54"/>
                      <a:pt x="f55" y="f56"/>
                      <a:pt x="f57" y="f56"/>
                    </a:cubicBezTo>
                    <a:cubicBezTo>
                      <a:pt x="f58" y="f56"/>
                      <a:pt x="f59" y="f60"/>
                      <a:pt x="f59" y="f8"/>
                    </a:cubicBezTo>
                    <a:cubicBezTo>
                      <a:pt x="f59" y="f17"/>
                      <a:pt x="f61" y="f17"/>
                      <a:pt x="f62" y="f17"/>
                    </a:cubicBezTo>
                    <a:cubicBezTo>
                      <a:pt x="f23" y="f17"/>
                      <a:pt x="f63" y="f64"/>
                      <a:pt x="f65" y="f60"/>
                    </a:cubicBezTo>
                    <a:cubicBezTo>
                      <a:pt x="f66" y="f67"/>
                      <a:pt x="f68" y="f69"/>
                      <a:pt x="f70" y="f69"/>
                    </a:cubicBezTo>
                    <a:cubicBezTo>
                      <a:pt x="f71" y="f69"/>
                      <a:pt x="f53" y="f72"/>
                      <a:pt x="f53" y="f73"/>
                    </a:cubicBezTo>
                    <a:cubicBezTo>
                      <a:pt x="f53" y="f53"/>
                      <a:pt x="f74" y="f10"/>
                      <a:pt x="f75" y="f76"/>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sp>
            <p:nvSpPr>
              <p:cNvPr id="23" name="Freeform 22"/>
              <p:cNvSpPr/>
              <p:nvPr/>
            </p:nvSpPr>
            <p:spPr>
              <a:xfrm>
                <a:off x="6193075" y="3634200"/>
                <a:ext cx="38523" cy="254523"/>
              </a:xfrm>
              <a:custGeom>
                <a:avLst/>
                <a:gdLst>
                  <a:gd name="f0" fmla="val w"/>
                  <a:gd name="f1" fmla="val h"/>
                  <a:gd name="f2" fmla="val 0"/>
                  <a:gd name="f3" fmla="val 108"/>
                  <a:gd name="f4" fmla="val 708"/>
                  <a:gd name="f5" fmla="val 67"/>
                  <a:gd name="f6" fmla="val 500"/>
                  <a:gd name="f7" fmla="val 49"/>
                  <a:gd name="f8" fmla="val 18"/>
                  <a:gd name="f9" fmla="val 78"/>
                  <a:gd name="f10" fmla="val 54"/>
                  <a:gd name="f11" fmla="val 27"/>
                  <a:gd name="f12" fmla="val 38"/>
                  <a:gd name="f13" fmla="val 40"/>
                  <a:gd name="f14" fmla="val 515"/>
                  <a:gd name="f15" fmla="val 522"/>
                  <a:gd name="f16" fmla="val 63"/>
                  <a:gd name="f17" fmla="val 518"/>
                  <a:gd name="f18" fmla="val 654"/>
                  <a:gd name="f19" fmla="val 625"/>
                  <a:gd name="f20" fmla="val 83"/>
                  <a:gd name="f21" fmla="val 603"/>
                  <a:gd name="f22" fmla="val 25"/>
                  <a:gd name="f23" fmla="val 683"/>
                  <a:gd name="f24" fmla="*/ f0 1 108"/>
                  <a:gd name="f25" fmla="*/ f1 1 708"/>
                  <a:gd name="f26" fmla="val f2"/>
                  <a:gd name="f27" fmla="val f3"/>
                  <a:gd name="f28" fmla="val f4"/>
                  <a:gd name="f29" fmla="+- f28 0 f26"/>
                  <a:gd name="f30" fmla="+- f27 0 f26"/>
                  <a:gd name="f31" fmla="*/ f30 1 108"/>
                  <a:gd name="f32" fmla="*/ f29 1 70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08" h="708">
                    <a:moveTo>
                      <a:pt x="f5" y="f6"/>
                    </a:moveTo>
                    <a:lnTo>
                      <a:pt x="f3" y="f7"/>
                    </a:lnTo>
                    <a:cubicBezTo>
                      <a:pt x="f3" y="f8"/>
                      <a:pt x="f9" y="f2"/>
                      <a:pt x="f10" y="f2"/>
                    </a:cubicBezTo>
                    <a:cubicBezTo>
                      <a:pt x="f11" y="f2"/>
                      <a:pt x="f2" y="f8"/>
                      <a:pt x="f2" y="f7"/>
                    </a:cubicBezTo>
                    <a:lnTo>
                      <a:pt x="f12" y="f6"/>
                    </a:lnTo>
                    <a:cubicBezTo>
                      <a:pt x="f13" y="f14"/>
                      <a:pt x="f13" y="f15"/>
                      <a:pt x="f10" y="f15"/>
                    </a:cubicBezTo>
                    <a:cubicBezTo>
                      <a:pt x="f16" y="f15"/>
                      <a:pt x="f5" y="f17"/>
                      <a:pt x="f5" y="f6"/>
                    </a:cubicBezTo>
                    <a:close/>
                    <a:moveTo>
                      <a:pt x="f3" y="f18"/>
                    </a:moveTo>
                    <a:cubicBezTo>
                      <a:pt x="f3" y="f19"/>
                      <a:pt x="f20" y="f21"/>
                      <a:pt x="f10" y="f21"/>
                    </a:cubicBezTo>
                    <a:cubicBezTo>
                      <a:pt x="f22" y="f21"/>
                      <a:pt x="f2" y="f19"/>
                      <a:pt x="f2" y="f18"/>
                    </a:cubicBezTo>
                    <a:cubicBezTo>
                      <a:pt x="f2" y="f23"/>
                      <a:pt x="f22" y="f4"/>
                      <a:pt x="f10" y="f4"/>
                    </a:cubicBezTo>
                    <a:cubicBezTo>
                      <a:pt x="f20" y="f4"/>
                      <a:pt x="f3" y="f23"/>
                      <a:pt x="f3" y="f18"/>
                    </a:cubicBezTo>
                    <a:close/>
                  </a:path>
                </a:pathLst>
              </a:custGeom>
              <a:solidFill>
                <a:srgbClr val="000000"/>
              </a:solidFill>
              <a:ln cap="flat">
                <a:noFill/>
                <a:prstDash val="solid"/>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iberation Sans" pitchFamily="18"/>
                  <a:ea typeface="Noto Sans CJK SC Regular" pitchFamily="2"/>
                  <a:cs typeface="Lohit Devanagari" pitchFamily="2"/>
                </a:endParaRPr>
              </a:p>
            </p:txBody>
          </p:sp>
        </p:grpSp>
        <p:sp>
          <p:nvSpPr>
            <p:cNvPr id="26" name="TextBox 25"/>
            <p:cNvSpPr txBox="1"/>
            <p:nvPr/>
          </p:nvSpPr>
          <p:spPr>
            <a:xfrm>
              <a:off x="3161801" y="3503584"/>
              <a:ext cx="360040" cy="338554"/>
            </a:xfrm>
            <a:prstGeom prst="rect">
              <a:avLst/>
            </a:prstGeom>
            <a:noFill/>
          </p:spPr>
          <p:txBody>
            <a:bodyPr wrap="square" rtlCol="0">
              <a:spAutoFit/>
            </a:bodyPr>
            <a:lstStyle/>
            <a:p>
              <a:r>
                <a:rPr lang="en-US" sz="1600" i="1" dirty="0"/>
                <a:t>N</a:t>
              </a:r>
              <a:endParaRPr lang="el-GR" sz="1600" i="1" dirty="0"/>
            </a:p>
          </p:txBody>
        </p:sp>
      </p:grpSp>
      <p:sp>
        <p:nvSpPr>
          <p:cNvPr id="5" name="TextBox 4"/>
          <p:cNvSpPr txBox="1"/>
          <p:nvPr/>
        </p:nvSpPr>
        <p:spPr>
          <a:xfrm>
            <a:off x="322800" y="5239729"/>
            <a:ext cx="3960440" cy="369332"/>
          </a:xfrm>
          <a:prstGeom prst="rect">
            <a:avLst/>
          </a:prstGeom>
          <a:noFill/>
        </p:spPr>
        <p:txBody>
          <a:bodyPr wrap="square" rtlCol="0">
            <a:spAutoFit/>
          </a:bodyPr>
          <a:lstStyle/>
          <a:p>
            <a:r>
              <a:rPr lang="en-US" dirty="0"/>
              <a:t>For </a:t>
            </a:r>
            <a:r>
              <a:rPr lang="en-US" i="1" dirty="0"/>
              <a:t>N</a:t>
            </a:r>
            <a:r>
              <a:rPr lang="en-US" dirty="0"/>
              <a:t> = 50, 1040 partitions</a:t>
            </a:r>
            <a:endParaRPr lang="el-GR" dirty="0"/>
          </a:p>
        </p:txBody>
      </p:sp>
    </p:spTree>
    <p:extLst>
      <p:ext uri="{BB962C8B-B14F-4D97-AF65-F5344CB8AC3E}">
        <p14:creationId xmlns:p14="http://schemas.microsoft.com/office/powerpoint/2010/main" val="3397723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Community Detection</a:t>
            </a:r>
          </a:p>
        </p:txBody>
      </p:sp>
      <p:sp>
        <p:nvSpPr>
          <p:cNvPr id="5" name="TextBox 4"/>
          <p:cNvSpPr txBox="1"/>
          <p:nvPr/>
        </p:nvSpPr>
        <p:spPr>
          <a:xfrm>
            <a:off x="1211288" y="1753630"/>
            <a:ext cx="6408712" cy="3970318"/>
          </a:xfrm>
          <a:prstGeom prst="rect">
            <a:avLst/>
          </a:prstGeom>
          <a:noFill/>
        </p:spPr>
        <p:txBody>
          <a:bodyPr wrap="square" rtlCol="0">
            <a:spAutoFit/>
          </a:bodyPr>
          <a:lstStyle/>
          <a:p>
            <a:r>
              <a:rPr lang="en-US" sz="3600" dirty="0"/>
              <a:t>We will see three approaches</a:t>
            </a:r>
          </a:p>
          <a:p>
            <a:pPr marL="342900" indent="-342900">
              <a:buFont typeface="Wingdings" panose="05000000000000000000" pitchFamily="2" charset="2"/>
              <a:buChar char="§"/>
            </a:pPr>
            <a:r>
              <a:rPr lang="en-US" sz="3600" dirty="0"/>
              <a:t>Node </a:t>
            </a:r>
            <a:r>
              <a:rPr lang="en-US" sz="3600" i="1" dirty="0">
                <a:solidFill>
                  <a:schemeClr val="tx2">
                    <a:lumMod val="60000"/>
                    <a:lumOff val="40000"/>
                  </a:schemeClr>
                </a:solidFill>
              </a:rPr>
              <a:t>degree</a:t>
            </a:r>
            <a:r>
              <a:rPr lang="en-US" sz="3600" dirty="0"/>
              <a:t> (familiarity)</a:t>
            </a:r>
          </a:p>
          <a:p>
            <a:pPr marL="800100" lvl="1" indent="-342900">
              <a:buFont typeface="Wingdings" panose="05000000000000000000" pitchFamily="2" charset="2"/>
              <a:buChar char="§"/>
            </a:pPr>
            <a:r>
              <a:rPr lang="en-US" sz="3600" dirty="0">
                <a:solidFill>
                  <a:schemeClr val="accent3">
                    <a:lumMod val="75000"/>
                  </a:schemeClr>
                </a:solidFill>
              </a:rPr>
              <a:t>cliques</a:t>
            </a:r>
          </a:p>
          <a:p>
            <a:pPr marL="342900" indent="-342900">
              <a:buFont typeface="Wingdings" panose="05000000000000000000" pitchFamily="2" charset="2"/>
              <a:buChar char="§"/>
            </a:pPr>
            <a:r>
              <a:rPr lang="en-US" sz="3600" dirty="0"/>
              <a:t>Node </a:t>
            </a:r>
            <a:r>
              <a:rPr lang="en-US" sz="3600" i="1" dirty="0">
                <a:solidFill>
                  <a:schemeClr val="tx2">
                    <a:lumMod val="60000"/>
                    <a:lumOff val="40000"/>
                  </a:schemeClr>
                </a:solidFill>
              </a:rPr>
              <a:t>similarity</a:t>
            </a:r>
          </a:p>
          <a:p>
            <a:pPr marL="800100" lvl="1" indent="-342900">
              <a:buFont typeface="Wingdings" panose="05000000000000000000" pitchFamily="2" charset="2"/>
              <a:buChar char="§"/>
            </a:pPr>
            <a:r>
              <a:rPr lang="en-US" sz="3600" dirty="0">
                <a:solidFill>
                  <a:schemeClr val="accent3">
                    <a:lumMod val="75000"/>
                  </a:schemeClr>
                </a:solidFill>
              </a:rPr>
              <a:t>cluster</a:t>
            </a:r>
          </a:p>
          <a:p>
            <a:pPr marL="342900" indent="-342900">
              <a:buFont typeface="Wingdings" panose="05000000000000000000" pitchFamily="2" charset="2"/>
              <a:buChar char="§"/>
            </a:pPr>
            <a:r>
              <a:rPr lang="en-US" sz="3600" dirty="0"/>
              <a:t>Node </a:t>
            </a:r>
            <a:r>
              <a:rPr lang="en-US" sz="3600" i="1" dirty="0">
                <a:solidFill>
                  <a:schemeClr val="tx2">
                    <a:lumMod val="60000"/>
                    <a:lumOff val="40000"/>
                  </a:schemeClr>
                </a:solidFill>
              </a:rPr>
              <a:t>reachability</a:t>
            </a:r>
          </a:p>
          <a:p>
            <a:pPr marL="800100" lvl="1" indent="-342900">
              <a:buFont typeface="Wingdings" panose="05000000000000000000" pitchFamily="2" charset="2"/>
              <a:buChar char="§"/>
            </a:pPr>
            <a:r>
              <a:rPr lang="en-US" sz="3600" dirty="0" err="1">
                <a:solidFill>
                  <a:schemeClr val="accent3">
                    <a:lumMod val="75000"/>
                  </a:schemeClr>
                </a:solidFill>
              </a:rPr>
              <a:t>betweeness</a:t>
            </a:r>
            <a:endParaRPr lang="en-US" sz="3600"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878E0B35-C73E-49DE-9EA0-4D9F6C87E107}" type="slidenum">
              <a:rPr lang="el-GR" smtClean="0"/>
              <a:pPr/>
              <a:t>21</a:t>
            </a:fld>
            <a:endParaRPr lang="el-GR"/>
          </a:p>
        </p:txBody>
      </p:sp>
    </p:spTree>
    <p:extLst>
      <p:ext uri="{BB962C8B-B14F-4D97-AF65-F5344CB8AC3E}">
        <p14:creationId xmlns:p14="http://schemas.microsoft.com/office/powerpoint/2010/main" val="293015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Cliques (degree similarity)</a:t>
            </a:r>
          </a:p>
        </p:txBody>
      </p:sp>
      <p:sp>
        <p:nvSpPr>
          <p:cNvPr id="2" name="TextBox 1"/>
          <p:cNvSpPr txBox="1"/>
          <p:nvPr/>
        </p:nvSpPr>
        <p:spPr>
          <a:xfrm>
            <a:off x="513892" y="1316504"/>
            <a:ext cx="7992888" cy="1938992"/>
          </a:xfrm>
          <a:prstGeom prst="rect">
            <a:avLst/>
          </a:prstGeom>
          <a:noFill/>
        </p:spPr>
        <p:txBody>
          <a:bodyPr wrap="square" rtlCol="0">
            <a:spAutoFit/>
          </a:bodyPr>
          <a:lstStyle/>
          <a:p>
            <a:r>
              <a:rPr lang="en-US" sz="2400" dirty="0"/>
              <a:t>Clique: a maximum </a:t>
            </a:r>
            <a:r>
              <a:rPr lang="en-US" sz="2400" i="1" dirty="0">
                <a:solidFill>
                  <a:schemeClr val="accent6">
                    <a:lumMod val="75000"/>
                  </a:schemeClr>
                </a:solidFill>
              </a:rPr>
              <a:t>complete </a:t>
            </a:r>
            <a:r>
              <a:rPr lang="en-US" sz="2400" i="1" dirty="0" err="1">
                <a:solidFill>
                  <a:schemeClr val="accent6">
                    <a:lumMod val="75000"/>
                  </a:schemeClr>
                </a:solidFill>
              </a:rPr>
              <a:t>subgraph</a:t>
            </a:r>
            <a:r>
              <a:rPr lang="en-US" sz="2400" i="1" dirty="0">
                <a:solidFill>
                  <a:schemeClr val="accent6">
                    <a:lumMod val="75000"/>
                  </a:schemeClr>
                </a:solidFill>
              </a:rPr>
              <a:t> </a:t>
            </a:r>
            <a:r>
              <a:rPr lang="en-US" sz="2400" dirty="0"/>
              <a:t>in which all pairs of vertices are connected by an edge. </a:t>
            </a:r>
          </a:p>
          <a:p>
            <a:endParaRPr lang="en-US" sz="2400" dirty="0"/>
          </a:p>
          <a:p>
            <a:r>
              <a:rPr lang="en-US" sz="2400" dirty="0"/>
              <a:t>A </a:t>
            </a:r>
            <a:r>
              <a:rPr lang="en-US" sz="2400" i="1" dirty="0">
                <a:solidFill>
                  <a:schemeClr val="accent6">
                    <a:lumMod val="75000"/>
                  </a:schemeClr>
                </a:solidFill>
              </a:rPr>
              <a:t>clique of size k </a:t>
            </a:r>
            <a:r>
              <a:rPr lang="en-US" sz="2400" dirty="0"/>
              <a:t>is a </a:t>
            </a:r>
            <a:r>
              <a:rPr lang="en-US" sz="2400" dirty="0" err="1"/>
              <a:t>subgraph</a:t>
            </a:r>
            <a:r>
              <a:rPr lang="en-US" sz="2400" dirty="0"/>
              <a:t> of </a:t>
            </a:r>
            <a:r>
              <a:rPr lang="en-US" sz="2400" b="1" i="1" dirty="0">
                <a:solidFill>
                  <a:schemeClr val="tx2">
                    <a:lumMod val="60000"/>
                    <a:lumOff val="40000"/>
                  </a:schemeClr>
                </a:solidFill>
              </a:rPr>
              <a:t>k</a:t>
            </a:r>
            <a:r>
              <a:rPr lang="en-US" sz="2400" dirty="0"/>
              <a:t> vertices where the degree of all vertices in the induced </a:t>
            </a:r>
            <a:r>
              <a:rPr lang="en-US" sz="2400" dirty="0" err="1"/>
              <a:t>subgraph</a:t>
            </a:r>
            <a:r>
              <a:rPr lang="en-US" sz="2400" dirty="0"/>
              <a:t> is </a:t>
            </a:r>
            <a:r>
              <a:rPr lang="en-US" sz="2400" b="1" i="1" dirty="0">
                <a:solidFill>
                  <a:schemeClr val="tx2">
                    <a:lumMod val="60000"/>
                    <a:lumOff val="40000"/>
                  </a:schemeClr>
                </a:solidFill>
              </a:rPr>
              <a:t>k -1</a:t>
            </a:r>
            <a:r>
              <a:rPr lang="en-US" sz="2400" dirty="0"/>
              <a:t> .</a:t>
            </a:r>
          </a:p>
        </p:txBody>
      </p:sp>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839" y="3429000"/>
            <a:ext cx="5636282"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5733256"/>
            <a:ext cx="6572386"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Cliques vs complete graphs</a:t>
            </a:r>
          </a:p>
        </p:txBody>
      </p:sp>
      <p:sp>
        <p:nvSpPr>
          <p:cNvPr id="5" name="Slide Number Placeholder 4"/>
          <p:cNvSpPr>
            <a:spLocks noGrp="1"/>
          </p:cNvSpPr>
          <p:nvPr>
            <p:ph type="sldNum" sz="quarter" idx="12"/>
          </p:nvPr>
        </p:nvSpPr>
        <p:spPr/>
        <p:txBody>
          <a:bodyPr/>
          <a:lstStyle/>
          <a:p>
            <a:fld id="{878E0B35-C73E-49DE-9EA0-4D9F6C87E107}" type="slidenum">
              <a:rPr lang="el-GR" smtClean="0"/>
              <a:pPr/>
              <a:t>22</a:t>
            </a:fld>
            <a:endParaRPr lang="el-GR"/>
          </a:p>
        </p:txBody>
      </p:sp>
    </p:spTree>
    <p:extLst>
      <p:ext uri="{BB962C8B-B14F-4D97-AF65-F5344CB8AC3E}">
        <p14:creationId xmlns:p14="http://schemas.microsoft.com/office/powerpoint/2010/main" val="1641794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Cliques (degree similarity)</a:t>
            </a:r>
          </a:p>
        </p:txBody>
      </p:sp>
      <p:sp>
        <p:nvSpPr>
          <p:cNvPr id="2" name="TextBox 1"/>
          <p:cNvSpPr txBox="1"/>
          <p:nvPr/>
        </p:nvSpPr>
        <p:spPr>
          <a:xfrm>
            <a:off x="463630" y="1343490"/>
            <a:ext cx="8136904" cy="3046988"/>
          </a:xfrm>
          <a:prstGeom prst="rect">
            <a:avLst/>
          </a:prstGeom>
          <a:noFill/>
        </p:spPr>
        <p:txBody>
          <a:bodyPr wrap="square" rtlCol="0">
            <a:spAutoFit/>
          </a:bodyPr>
          <a:lstStyle/>
          <a:p>
            <a:r>
              <a:rPr lang="en-US" sz="2400" dirty="0"/>
              <a:t>Search for: </a:t>
            </a:r>
          </a:p>
          <a:p>
            <a:pPr marL="342900" indent="-342900">
              <a:buFont typeface="Wingdings" panose="05000000000000000000" pitchFamily="2" charset="2"/>
              <a:buChar char="§"/>
            </a:pPr>
            <a:r>
              <a:rPr lang="en-US" sz="2400" dirty="0"/>
              <a:t>the </a:t>
            </a:r>
            <a:r>
              <a:rPr lang="en-US" sz="2400" i="1" dirty="0">
                <a:solidFill>
                  <a:schemeClr val="accent6">
                    <a:lumMod val="75000"/>
                  </a:schemeClr>
                </a:solidFill>
              </a:rPr>
              <a:t>maximum clique: </a:t>
            </a:r>
            <a:r>
              <a:rPr lang="en-US" sz="2400" dirty="0"/>
              <a:t>the one with the largest number of vertices) or </a:t>
            </a:r>
          </a:p>
          <a:p>
            <a:pPr marL="342900" indent="-342900">
              <a:buFont typeface="Wingdings" panose="05000000000000000000" pitchFamily="2" charset="2"/>
              <a:buChar char="§"/>
            </a:pPr>
            <a:r>
              <a:rPr lang="en-US" sz="2400" dirty="0"/>
              <a:t>all </a:t>
            </a:r>
            <a:r>
              <a:rPr lang="en-US" sz="2400" i="1" dirty="0">
                <a:solidFill>
                  <a:schemeClr val="accent6">
                    <a:lumMod val="75000"/>
                  </a:schemeClr>
                </a:solidFill>
              </a:rPr>
              <a:t>maximal cliques: </a:t>
            </a:r>
            <a:r>
              <a:rPr lang="en-US" sz="2400" dirty="0"/>
              <a:t>cliques that are not subgraphs of a larger clique; i.e., cannot be expanded further.</a:t>
            </a:r>
          </a:p>
          <a:p>
            <a:endParaRPr lang="en-US" sz="2400" dirty="0"/>
          </a:p>
          <a:p>
            <a:r>
              <a:rPr lang="en-US" sz="2400" dirty="0"/>
              <a:t>Both problems are </a:t>
            </a:r>
            <a:r>
              <a:rPr lang="en-US" sz="2400" dirty="0">
                <a:solidFill>
                  <a:schemeClr val="tx2">
                    <a:lumMod val="60000"/>
                    <a:lumOff val="40000"/>
                  </a:schemeClr>
                </a:solidFill>
              </a:rPr>
              <a:t>NP-hard</a:t>
            </a:r>
            <a:r>
              <a:rPr lang="en-US" sz="2400" dirty="0"/>
              <a:t>, as is verifying whether a graph</a:t>
            </a:r>
          </a:p>
          <a:p>
            <a:r>
              <a:rPr lang="en-US" sz="2400" dirty="0"/>
              <a:t>contains a clique larger than size </a:t>
            </a:r>
            <a:r>
              <a:rPr lang="en-US" sz="2400" i="1" dirty="0"/>
              <a:t>k</a:t>
            </a:r>
            <a:r>
              <a:rPr lang="en-US" sz="2400" dirty="0"/>
              <a:t>. </a:t>
            </a:r>
          </a:p>
        </p:txBody>
      </p:sp>
      <p:pic>
        <p:nvPicPr>
          <p:cNvPr id="146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102" y="4450218"/>
            <a:ext cx="32551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23</a:t>
            </a:fld>
            <a:endParaRPr lang="el-G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808025"/>
            <a:ext cx="3600400" cy="145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146435" name="Ink 146434">
                <a:extLst>
                  <a:ext uri="{FF2B5EF4-FFF2-40B4-BE49-F238E27FC236}">
                    <a16:creationId xmlns:a16="http://schemas.microsoft.com/office/drawing/2014/main" id="{13553298-A0DE-48BE-ADB0-DAFCEA707C85}"/>
                  </a:ext>
                </a:extLst>
              </p14:cNvPr>
              <p14:cNvContentPartPr/>
              <p14:nvPr/>
            </p14:nvContentPartPr>
            <p14:xfrm>
              <a:off x="4335810" y="6090066"/>
              <a:ext cx="360" cy="360"/>
            </p14:xfrm>
          </p:contentPart>
        </mc:Choice>
        <mc:Fallback xmlns="">
          <p:pic>
            <p:nvPicPr>
              <p:cNvPr id="146435" name="Ink 146434">
                <a:extLst>
                  <a:ext uri="{FF2B5EF4-FFF2-40B4-BE49-F238E27FC236}">
                    <a16:creationId xmlns:a16="http://schemas.microsoft.com/office/drawing/2014/main" id="{13553298-A0DE-48BE-ADB0-DAFCEA707C85}"/>
                  </a:ext>
                </a:extLst>
              </p:cNvPr>
              <p:cNvPicPr/>
              <p:nvPr/>
            </p:nvPicPr>
            <p:blipFill>
              <a:blip r:embed="rId10"/>
              <a:stretch>
                <a:fillRect/>
              </a:stretch>
            </p:blipFill>
            <p:spPr>
              <a:xfrm>
                <a:off x="4326810" y="60810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6446" name="Ink 146445">
                <a:extLst>
                  <a:ext uri="{FF2B5EF4-FFF2-40B4-BE49-F238E27FC236}">
                    <a16:creationId xmlns:a16="http://schemas.microsoft.com/office/drawing/2014/main" id="{BCBAA1C0-9462-46E2-B817-33EF2099F052}"/>
                  </a:ext>
                </a:extLst>
              </p14:cNvPr>
              <p14:cNvContentPartPr/>
              <p14:nvPr/>
            </p14:nvContentPartPr>
            <p14:xfrm>
              <a:off x="5166690" y="6465186"/>
              <a:ext cx="360" cy="360"/>
            </p14:xfrm>
          </p:contentPart>
        </mc:Choice>
        <mc:Fallback xmlns="">
          <p:pic>
            <p:nvPicPr>
              <p:cNvPr id="146446" name="Ink 146445">
                <a:extLst>
                  <a:ext uri="{FF2B5EF4-FFF2-40B4-BE49-F238E27FC236}">
                    <a16:creationId xmlns:a16="http://schemas.microsoft.com/office/drawing/2014/main" id="{BCBAA1C0-9462-46E2-B817-33EF2099F052}"/>
                  </a:ext>
                </a:extLst>
              </p:cNvPr>
              <p:cNvPicPr/>
              <p:nvPr/>
            </p:nvPicPr>
            <p:blipFill>
              <a:blip r:embed="rId10"/>
              <a:stretch>
                <a:fillRect/>
              </a:stretch>
            </p:blipFill>
            <p:spPr>
              <a:xfrm>
                <a:off x="5158050" y="64561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7D7976A6-58CF-40E7-9119-2B8E8DCF0701}"/>
                  </a:ext>
                </a:extLst>
              </p14:cNvPr>
              <p14:cNvContentPartPr/>
              <p14:nvPr/>
            </p14:nvContentPartPr>
            <p14:xfrm>
              <a:off x="4970490" y="4790466"/>
              <a:ext cx="15480" cy="22320"/>
            </p14:xfrm>
          </p:contentPart>
        </mc:Choice>
        <mc:Fallback xmlns="">
          <p:pic>
            <p:nvPicPr>
              <p:cNvPr id="23" name="Ink 22">
                <a:extLst>
                  <a:ext uri="{FF2B5EF4-FFF2-40B4-BE49-F238E27FC236}">
                    <a16:creationId xmlns:a16="http://schemas.microsoft.com/office/drawing/2014/main" id="{7D7976A6-58CF-40E7-9119-2B8E8DCF0701}"/>
                  </a:ext>
                </a:extLst>
              </p:cNvPr>
              <p:cNvPicPr/>
              <p:nvPr/>
            </p:nvPicPr>
            <p:blipFill>
              <a:blip r:embed="rId13"/>
              <a:stretch>
                <a:fillRect/>
              </a:stretch>
            </p:blipFill>
            <p:spPr>
              <a:xfrm>
                <a:off x="4961850" y="4781466"/>
                <a:ext cx="33120" cy="39960"/>
              </a:xfrm>
              <a:prstGeom prst="rect">
                <a:avLst/>
              </a:prstGeom>
            </p:spPr>
          </p:pic>
        </mc:Fallback>
      </mc:AlternateContent>
    </p:spTree>
    <p:extLst>
      <p:ext uri="{BB962C8B-B14F-4D97-AF65-F5344CB8AC3E}">
        <p14:creationId xmlns:p14="http://schemas.microsoft.com/office/powerpoint/2010/main" val="117520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Cliques</a:t>
            </a:r>
          </a:p>
        </p:txBody>
      </p:sp>
      <p:pic>
        <p:nvPicPr>
          <p:cNvPr id="145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83" y="908720"/>
            <a:ext cx="7568905" cy="437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5883" y="5282124"/>
            <a:ext cx="7734549" cy="1200329"/>
          </a:xfrm>
          <a:prstGeom prst="rect">
            <a:avLst/>
          </a:prstGeom>
          <a:noFill/>
        </p:spPr>
        <p:txBody>
          <a:bodyPr wrap="square" rtlCol="0">
            <a:spAutoFit/>
          </a:bodyPr>
          <a:lstStyle/>
          <a:p>
            <a:r>
              <a:rPr lang="en-US" sz="2400" dirty="0">
                <a:solidFill>
                  <a:schemeClr val="tx1">
                    <a:lumMod val="95000"/>
                    <a:lumOff val="5000"/>
                  </a:schemeClr>
                </a:solidFill>
              </a:rPr>
              <a:t>Enumerate all cliques (in alphabetical order)</a:t>
            </a:r>
          </a:p>
          <a:p>
            <a:r>
              <a:rPr lang="en-US" sz="2400" dirty="0">
                <a:solidFill>
                  <a:schemeClr val="tx1">
                    <a:lumMod val="95000"/>
                    <a:lumOff val="5000"/>
                  </a:schemeClr>
                </a:solidFill>
              </a:rPr>
              <a:t>Checks all permutations! </a:t>
            </a:r>
          </a:p>
          <a:p>
            <a:r>
              <a:rPr lang="en-US" sz="2400" dirty="0">
                <a:solidFill>
                  <a:schemeClr val="tx1">
                    <a:lumMod val="95000"/>
                    <a:lumOff val="5000"/>
                  </a:schemeClr>
                </a:solidFill>
              </a:rPr>
              <a:t>For (complete graph) 100 vertices, 2</a:t>
            </a:r>
            <a:r>
              <a:rPr lang="en-US" sz="2400" baseline="30000" dirty="0">
                <a:solidFill>
                  <a:schemeClr val="tx1">
                    <a:lumMod val="95000"/>
                    <a:lumOff val="5000"/>
                  </a:schemeClr>
                </a:solidFill>
              </a:rPr>
              <a:t>99</a:t>
            </a:r>
            <a:r>
              <a:rPr lang="en-US" sz="2400" dirty="0">
                <a:solidFill>
                  <a:schemeClr val="tx1">
                    <a:lumMod val="95000"/>
                    <a:lumOff val="5000"/>
                  </a:schemeClr>
                </a:solidFill>
              </a:rPr>
              <a:t>- 1 different cliques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24</a:t>
            </a:fld>
            <a:endParaRPr lang="el-GR"/>
          </a:p>
        </p:txBody>
      </p:sp>
      <p:sp>
        <p:nvSpPr>
          <p:cNvPr id="5" name="TextBox 4"/>
          <p:cNvSpPr txBox="1"/>
          <p:nvPr/>
        </p:nvSpPr>
        <p:spPr>
          <a:xfrm>
            <a:off x="4731828" y="3012507"/>
            <a:ext cx="3528392" cy="646331"/>
          </a:xfrm>
          <a:prstGeom prst="rect">
            <a:avLst/>
          </a:prstGeom>
          <a:noFill/>
        </p:spPr>
        <p:txBody>
          <a:bodyPr wrap="square" rtlCol="0">
            <a:spAutoFit/>
          </a:bodyPr>
          <a:lstStyle/>
          <a:p>
            <a:r>
              <a:rPr lang="en-US" sz="1200" dirty="0">
                <a:solidFill>
                  <a:srgbClr val="FF0000"/>
                </a:solidFill>
              </a:rPr>
              <a:t>/* Check all neighbors of last node sequentially </a:t>
            </a:r>
          </a:p>
          <a:p>
            <a:r>
              <a:rPr lang="en-US" sz="1200" dirty="0">
                <a:solidFill>
                  <a:srgbClr val="FF0000"/>
                </a:solidFill>
              </a:rPr>
              <a:t>            if connected with all members in the clique        	new clique -&gt; push */</a:t>
            </a:r>
            <a:endParaRPr lang="el-GR" sz="1200" dirty="0">
              <a:solidFill>
                <a:srgbClr val="FF0000"/>
              </a:solidFill>
            </a:endParaRPr>
          </a:p>
        </p:txBody>
      </p:sp>
    </p:spTree>
    <p:extLst>
      <p:ext uri="{BB962C8B-B14F-4D97-AF65-F5344CB8AC3E}">
        <p14:creationId xmlns:p14="http://schemas.microsoft.com/office/powerpoint/2010/main" val="319523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Cliques</a:t>
            </a:r>
          </a:p>
        </p:txBody>
      </p:sp>
      <p:sp>
        <p:nvSpPr>
          <p:cNvPr id="2" name="TextBox 1"/>
          <p:cNvSpPr txBox="1"/>
          <p:nvPr/>
        </p:nvSpPr>
        <p:spPr>
          <a:xfrm>
            <a:off x="467544" y="1124744"/>
            <a:ext cx="8064896" cy="4909036"/>
          </a:xfrm>
          <a:prstGeom prst="rect">
            <a:avLst/>
          </a:prstGeom>
          <a:noFill/>
        </p:spPr>
        <p:txBody>
          <a:bodyPr wrap="square" rtlCol="0">
            <a:spAutoFit/>
          </a:bodyPr>
          <a:lstStyle/>
          <a:p>
            <a:r>
              <a:rPr lang="en-US" sz="2800" dirty="0">
                <a:solidFill>
                  <a:schemeClr val="accent6">
                    <a:lumMod val="75000"/>
                  </a:schemeClr>
                </a:solidFill>
              </a:rPr>
              <a:t>Pruning</a:t>
            </a:r>
          </a:p>
          <a:p>
            <a:pPr marL="285750" indent="-285750">
              <a:buFont typeface="Wingdings" panose="05000000000000000000" pitchFamily="2" charset="2"/>
              <a:buChar char="§"/>
            </a:pPr>
            <a:r>
              <a:rPr lang="en-US" sz="2400" dirty="0"/>
              <a:t>Prune all vertices (and incident edges) with degrees less than </a:t>
            </a:r>
            <a:r>
              <a:rPr lang="en-US" sz="2400" i="1" dirty="0"/>
              <a:t>k</a:t>
            </a:r>
            <a:r>
              <a:rPr lang="en-US" sz="2400" dirty="0"/>
              <a:t> - 1. </a:t>
            </a:r>
          </a:p>
          <a:p>
            <a:pPr marL="285750" indent="-285750">
              <a:buFont typeface="Wingdings" panose="05000000000000000000" pitchFamily="2" charset="2"/>
              <a:buChar char="§"/>
            </a:pPr>
            <a:endParaRPr lang="en-US" sz="1200" dirty="0"/>
          </a:p>
          <a:p>
            <a:pPr marL="285750" indent="-285750">
              <a:buFont typeface="Wingdings" panose="05000000000000000000" pitchFamily="2" charset="2"/>
              <a:buChar char="§"/>
            </a:pPr>
            <a:r>
              <a:rPr lang="en-US" sz="2400" dirty="0"/>
              <a:t>Effective due to the power-law distribution of vertex degrees </a:t>
            </a:r>
          </a:p>
          <a:p>
            <a:endParaRPr lang="en-US" sz="2400" dirty="0"/>
          </a:p>
          <a:p>
            <a:endParaRPr lang="en-US" sz="2400" dirty="0"/>
          </a:p>
          <a:p>
            <a:r>
              <a:rPr lang="en-US" sz="2400" dirty="0"/>
              <a:t>Exact cliques are </a:t>
            </a:r>
            <a:r>
              <a:rPr lang="en-US" sz="2400" i="1" dirty="0">
                <a:solidFill>
                  <a:schemeClr val="accent6">
                    <a:lumMod val="75000"/>
                  </a:schemeClr>
                </a:solidFill>
              </a:rPr>
              <a:t>rarely observed </a:t>
            </a:r>
            <a:r>
              <a:rPr lang="en-US" sz="2400" dirty="0"/>
              <a:t>in real networks. </a:t>
            </a:r>
          </a:p>
          <a:p>
            <a:endParaRPr lang="en-US" sz="900" dirty="0"/>
          </a:p>
          <a:p>
            <a:r>
              <a:rPr lang="en-US" sz="2400" dirty="0"/>
              <a:t>E.g., a clique of 1,000 vertices has (999x1000)/2  = 499,500 edges. </a:t>
            </a:r>
          </a:p>
          <a:p>
            <a:pPr marL="342900" indent="-342900">
              <a:buFont typeface="Wingdings" panose="05000000000000000000" pitchFamily="2" charset="2"/>
              <a:buChar char="§"/>
            </a:pPr>
            <a:r>
              <a:rPr lang="en-US" sz="2400" dirty="0"/>
              <a:t>A single edge removal results in a </a:t>
            </a:r>
            <a:r>
              <a:rPr lang="en-US" sz="2400" dirty="0" err="1"/>
              <a:t>subgraph</a:t>
            </a:r>
            <a:r>
              <a:rPr lang="en-US" sz="2400" dirty="0"/>
              <a:t> that is no longer a clique. </a:t>
            </a:r>
          </a:p>
          <a:p>
            <a:pPr marL="342900" indent="-342900">
              <a:buFont typeface="Wingdings" panose="05000000000000000000" pitchFamily="2" charset="2"/>
              <a:buChar char="§"/>
            </a:pPr>
            <a:r>
              <a:rPr lang="en-US" sz="2400" dirty="0"/>
              <a:t>That represents less than 0.0002% of the edges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25</a:t>
            </a:fld>
            <a:endParaRPr lang="el-GR"/>
          </a:p>
        </p:txBody>
      </p:sp>
    </p:spTree>
    <p:extLst>
      <p:ext uri="{BB962C8B-B14F-4D97-AF65-F5344CB8AC3E}">
        <p14:creationId xmlns:p14="http://schemas.microsoft.com/office/powerpoint/2010/main" val="32232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Relaxing Cliques</a:t>
            </a:r>
          </a:p>
        </p:txBody>
      </p:sp>
      <p:sp>
        <p:nvSpPr>
          <p:cNvPr id="2" name="TextBox 1"/>
          <p:cNvSpPr txBox="1"/>
          <p:nvPr/>
        </p:nvSpPr>
        <p:spPr>
          <a:xfrm>
            <a:off x="395536" y="1282701"/>
            <a:ext cx="8085584" cy="2062103"/>
          </a:xfrm>
          <a:prstGeom prst="rect">
            <a:avLst/>
          </a:prstGeom>
          <a:noFill/>
        </p:spPr>
        <p:txBody>
          <a:bodyPr wrap="square" rtlCol="0">
            <a:spAutoFit/>
          </a:bodyPr>
          <a:lstStyle/>
          <a:p>
            <a:r>
              <a:rPr lang="en-US" sz="2400" dirty="0"/>
              <a:t>All vertices have </a:t>
            </a:r>
            <a:r>
              <a:rPr lang="en-US" sz="2400" i="1" dirty="0">
                <a:solidFill>
                  <a:schemeClr val="tx2">
                    <a:lumMod val="60000"/>
                    <a:lumOff val="40000"/>
                  </a:schemeClr>
                </a:solidFill>
              </a:rPr>
              <a:t>a minimum degree</a:t>
            </a:r>
            <a:r>
              <a:rPr lang="en-US" sz="2400" dirty="0"/>
              <a:t> but not necessarily </a:t>
            </a:r>
            <a:r>
              <a:rPr lang="en-US" sz="2400" i="1" dirty="0"/>
              <a:t>k</a:t>
            </a:r>
            <a:r>
              <a:rPr lang="en-US" sz="2400" dirty="0"/>
              <a:t> -1 </a:t>
            </a:r>
          </a:p>
          <a:p>
            <a:endParaRPr lang="en-US" sz="2400" dirty="0"/>
          </a:p>
          <a:p>
            <a:r>
              <a:rPr lang="en-US" sz="2800" i="1" dirty="0">
                <a:solidFill>
                  <a:schemeClr val="accent6">
                    <a:lumMod val="75000"/>
                  </a:schemeClr>
                </a:solidFill>
              </a:rPr>
              <a:t>k-</a:t>
            </a:r>
            <a:r>
              <a:rPr lang="en-US" sz="2800" i="1" dirty="0" err="1">
                <a:solidFill>
                  <a:schemeClr val="accent6">
                    <a:lumMod val="75000"/>
                  </a:schemeClr>
                </a:solidFill>
              </a:rPr>
              <a:t>plex</a:t>
            </a:r>
            <a:endParaRPr lang="en-US" sz="2800" i="1" dirty="0">
              <a:solidFill>
                <a:schemeClr val="accent6">
                  <a:lumMod val="75000"/>
                </a:schemeClr>
              </a:solidFill>
            </a:endParaRPr>
          </a:p>
          <a:p>
            <a:r>
              <a:rPr lang="en-US" sz="2400" dirty="0"/>
              <a:t>For a set of vertices V</a:t>
            </a:r>
            <a:r>
              <a:rPr lang="en-US" sz="2400" baseline="-25000" dirty="0"/>
              <a:t>0</a:t>
            </a:r>
            <a:r>
              <a:rPr lang="en-US" sz="2400" dirty="0"/>
              <a:t>, for all u, </a:t>
            </a:r>
            <a:r>
              <a:rPr lang="en-US" sz="2800" dirty="0">
                <a:solidFill>
                  <a:schemeClr val="tx2">
                    <a:lumMod val="60000"/>
                    <a:lumOff val="40000"/>
                  </a:schemeClr>
                </a:solidFill>
              </a:rPr>
              <a:t>d</a:t>
            </a:r>
            <a:r>
              <a:rPr lang="en-US" sz="2800" baseline="-25000" dirty="0">
                <a:solidFill>
                  <a:schemeClr val="tx2">
                    <a:lumMod val="60000"/>
                    <a:lumOff val="40000"/>
                  </a:schemeClr>
                </a:solidFill>
              </a:rPr>
              <a:t>u</a:t>
            </a:r>
            <a:r>
              <a:rPr lang="en-US" sz="2800" dirty="0">
                <a:solidFill>
                  <a:schemeClr val="tx2">
                    <a:lumMod val="60000"/>
                    <a:lumOff val="40000"/>
                  </a:schemeClr>
                </a:solidFill>
              </a:rPr>
              <a:t> ≥  |V</a:t>
            </a:r>
            <a:r>
              <a:rPr lang="en-US" sz="2800" baseline="-25000" dirty="0">
                <a:solidFill>
                  <a:schemeClr val="tx2">
                    <a:lumMod val="60000"/>
                    <a:lumOff val="40000"/>
                  </a:schemeClr>
                </a:solidFill>
              </a:rPr>
              <a:t>0</a:t>
            </a:r>
            <a:r>
              <a:rPr lang="en-US" sz="2800" dirty="0">
                <a:solidFill>
                  <a:schemeClr val="tx2">
                    <a:lumMod val="60000"/>
                    <a:lumOff val="40000"/>
                  </a:schemeClr>
                </a:solidFill>
              </a:rPr>
              <a:t>| - </a:t>
            </a:r>
            <a:r>
              <a:rPr lang="en-US" sz="2800" i="1" dirty="0">
                <a:solidFill>
                  <a:schemeClr val="accent6">
                    <a:lumMod val="75000"/>
                  </a:schemeClr>
                </a:solidFill>
              </a:rPr>
              <a:t>k</a:t>
            </a:r>
          </a:p>
          <a:p>
            <a:r>
              <a:rPr lang="en-US" sz="2400" dirty="0"/>
              <a:t>where d</a:t>
            </a:r>
            <a:r>
              <a:rPr lang="en-US" sz="2400" baseline="-25000" dirty="0"/>
              <a:t>u</a:t>
            </a:r>
            <a:r>
              <a:rPr lang="en-US" sz="2400" dirty="0"/>
              <a:t> is the degree of v in the induced </a:t>
            </a:r>
            <a:r>
              <a:rPr lang="en-US" sz="2400" dirty="0" err="1"/>
              <a:t>subgraph</a:t>
            </a:r>
            <a:r>
              <a:rPr lang="en-US" sz="2400" dirty="0"/>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05064"/>
            <a:ext cx="32551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7845" y="3429000"/>
            <a:ext cx="7416824" cy="461665"/>
          </a:xfrm>
          <a:prstGeom prst="rect">
            <a:avLst/>
          </a:prstGeom>
          <a:noFill/>
        </p:spPr>
        <p:txBody>
          <a:bodyPr wrap="square" rtlCol="0">
            <a:spAutoFit/>
          </a:bodyPr>
          <a:lstStyle/>
          <a:p>
            <a:r>
              <a:rPr lang="en-US" sz="2400" i="1" dirty="0"/>
              <a:t>What is k for a clique?</a:t>
            </a:r>
          </a:p>
        </p:txBody>
      </p:sp>
      <p:pic>
        <p:nvPicPr>
          <p:cNvPr id="147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4274" y="4095621"/>
            <a:ext cx="4314190" cy="160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10336" y="3890665"/>
            <a:ext cx="2653952" cy="400110"/>
          </a:xfrm>
          <a:prstGeom prst="rect">
            <a:avLst/>
          </a:prstGeom>
          <a:noFill/>
        </p:spPr>
        <p:txBody>
          <a:bodyPr wrap="square" rtlCol="0">
            <a:spAutoFit/>
          </a:bodyPr>
          <a:lstStyle/>
          <a:p>
            <a:r>
              <a:rPr lang="en-US" sz="2000" dirty="0"/>
              <a:t>Maximal</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26</a:t>
            </a:fld>
            <a:endParaRPr lang="el-GR"/>
          </a:p>
        </p:txBody>
      </p:sp>
    </p:spTree>
    <p:extLst>
      <p:ext uri="{BB962C8B-B14F-4D97-AF65-F5344CB8AC3E}">
        <p14:creationId xmlns:p14="http://schemas.microsoft.com/office/powerpoint/2010/main" val="216375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6912" y="-3891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Relaxing Cliques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27</a:t>
            </a:fld>
            <a:endParaRPr lang="el-G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57342"/>
            <a:ext cx="6962937" cy="2955380"/>
          </a:xfrm>
          <a:prstGeom prst="rect">
            <a:avLst/>
          </a:prstGeom>
        </p:spPr>
      </p:pic>
      <p:sp>
        <p:nvSpPr>
          <p:cNvPr id="61" name="TextBox 60"/>
          <p:cNvSpPr txBox="1"/>
          <p:nvPr/>
        </p:nvSpPr>
        <p:spPr>
          <a:xfrm>
            <a:off x="221381" y="1047454"/>
            <a:ext cx="1811120" cy="461665"/>
          </a:xfrm>
          <a:prstGeom prst="rect">
            <a:avLst/>
          </a:prstGeom>
          <a:noFill/>
        </p:spPr>
        <p:txBody>
          <a:bodyPr wrap="square" rtlCol="0">
            <a:spAutoFit/>
          </a:bodyPr>
          <a:lstStyle/>
          <a:p>
            <a:r>
              <a:rPr lang="en-US" sz="2400" dirty="0"/>
              <a:t>Clique</a:t>
            </a:r>
            <a:endParaRPr lang="el-GR" sz="2400" dirty="0"/>
          </a:p>
        </p:txBody>
      </p:sp>
      <p:sp>
        <p:nvSpPr>
          <p:cNvPr id="62" name="TextBox 61"/>
          <p:cNvSpPr txBox="1"/>
          <p:nvPr/>
        </p:nvSpPr>
        <p:spPr>
          <a:xfrm>
            <a:off x="221381" y="2364659"/>
            <a:ext cx="2686031" cy="461665"/>
          </a:xfrm>
          <a:prstGeom prst="rect">
            <a:avLst/>
          </a:prstGeom>
          <a:noFill/>
        </p:spPr>
        <p:txBody>
          <a:bodyPr wrap="square" rtlCol="0">
            <a:spAutoFit/>
          </a:bodyPr>
          <a:lstStyle/>
          <a:p>
            <a:r>
              <a:rPr lang="en-US" sz="2400" dirty="0"/>
              <a:t>Weak community</a:t>
            </a:r>
            <a:endParaRPr lang="el-GR" sz="2400" dirty="0"/>
          </a:p>
        </p:txBody>
      </p:sp>
      <p:sp>
        <p:nvSpPr>
          <p:cNvPr id="63" name="TextBox 62"/>
          <p:cNvSpPr txBox="1"/>
          <p:nvPr/>
        </p:nvSpPr>
        <p:spPr>
          <a:xfrm>
            <a:off x="214981" y="1713629"/>
            <a:ext cx="2686031" cy="461665"/>
          </a:xfrm>
          <a:prstGeom prst="rect">
            <a:avLst/>
          </a:prstGeom>
          <a:noFill/>
        </p:spPr>
        <p:txBody>
          <a:bodyPr wrap="square" rtlCol="0">
            <a:spAutoFit/>
          </a:bodyPr>
          <a:lstStyle/>
          <a:p>
            <a:r>
              <a:rPr lang="en-US" sz="2400" dirty="0"/>
              <a:t>Strong community</a:t>
            </a:r>
            <a:endParaRPr lang="el-GR" sz="2400" dirty="0"/>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414A414-9EB7-433E-B93E-4FA0B6C07B05}"/>
                  </a:ext>
                </a:extLst>
              </p:cNvPr>
              <p:cNvSpPr txBox="1"/>
              <p:nvPr/>
            </p:nvSpPr>
            <p:spPr>
              <a:xfrm>
                <a:off x="1777595" y="1047454"/>
                <a:ext cx="2813149" cy="3370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 </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𝑖𝑛𝑡</m:t>
                          </m:r>
                        </m:sup>
                      </m:sSubSup>
                      <m:r>
                        <a:rPr lang="en-US" sz="2000" b="0" i="1" smtClean="0">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𝐶</m:t>
                          </m:r>
                        </m:e>
                      </m:d>
                      <m:r>
                        <a:rPr lang="en-US" sz="2000" b="0" i="1" smtClean="0">
                          <a:latin typeface="Cambria Math" panose="02040503050406030204" pitchFamily="18" charset="0"/>
                          <a:ea typeface="Cambria Math" panose="02040503050406030204" pitchFamily="18" charset="0"/>
                        </a:rPr>
                        <m:t>−1</m:t>
                      </m:r>
                    </m:oMath>
                  </m:oMathPara>
                </a14:m>
                <a:endParaRPr lang="el-GR" sz="2000" dirty="0"/>
              </a:p>
            </p:txBody>
          </p:sp>
        </mc:Choice>
        <mc:Fallback xmlns="">
          <p:sp>
            <p:nvSpPr>
              <p:cNvPr id="75" name="TextBox 74">
                <a:extLst>
                  <a:ext uri="{FF2B5EF4-FFF2-40B4-BE49-F238E27FC236}">
                    <a16:creationId xmlns:a16="http://schemas.microsoft.com/office/drawing/2014/main" id="{E414A414-9EB7-433E-B93E-4FA0B6C07B05}"/>
                  </a:ext>
                </a:extLst>
              </p:cNvPr>
              <p:cNvSpPr txBox="1">
                <a:spLocks noRot="1" noChangeAspect="1" noMove="1" noResize="1" noEditPoints="1" noAdjustHandles="1" noChangeArrowheads="1" noChangeShapeType="1" noTextEdit="1"/>
              </p:cNvSpPr>
              <p:nvPr/>
            </p:nvSpPr>
            <p:spPr>
              <a:xfrm>
                <a:off x="1777595" y="1047454"/>
                <a:ext cx="2813149" cy="337015"/>
              </a:xfrm>
              <a:prstGeom prst="rect">
                <a:avLst/>
              </a:prstGeom>
              <a:blipFill>
                <a:blip r:embed="rId4"/>
                <a:stretch>
                  <a:fillRect b="-2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67E0F603-6E5F-477A-A4B2-46347C392899}"/>
                  </a:ext>
                </a:extLst>
              </p:cNvPr>
              <p:cNvSpPr txBox="1"/>
              <p:nvPr/>
            </p:nvSpPr>
            <p:spPr>
              <a:xfrm>
                <a:off x="2549777" y="1718433"/>
                <a:ext cx="2813149" cy="3370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 </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𝑑</m:t>
                          </m:r>
                        </m:e>
                        <m:sub>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𝑖𝑛𝑡</m:t>
                          </m:r>
                        </m:sup>
                      </m:sSubSup>
                      <m:r>
                        <a:rPr lang="en-US" sz="2000" b="0" i="1" smtClean="0">
                          <a:latin typeface="Cambria Math" panose="02040503050406030204" pitchFamily="18" charset="0"/>
                          <a:ea typeface="Cambria Math" panose="02040503050406030204" pitchFamily="18" charset="0"/>
                        </a:rPr>
                        <m:t>&gt;</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𝑒𝑥𝑡</m:t>
                          </m:r>
                        </m:sup>
                      </m:sSubSup>
                    </m:oMath>
                  </m:oMathPara>
                </a14:m>
                <a:endParaRPr lang="el-GR" sz="2000" dirty="0"/>
              </a:p>
            </p:txBody>
          </p:sp>
        </mc:Choice>
        <mc:Fallback xmlns="">
          <p:sp>
            <p:nvSpPr>
              <p:cNvPr id="128" name="TextBox 127">
                <a:extLst>
                  <a:ext uri="{FF2B5EF4-FFF2-40B4-BE49-F238E27FC236}">
                    <a16:creationId xmlns:a16="http://schemas.microsoft.com/office/drawing/2014/main" id="{67E0F603-6E5F-477A-A4B2-46347C392899}"/>
                  </a:ext>
                </a:extLst>
              </p:cNvPr>
              <p:cNvSpPr txBox="1">
                <a:spLocks noRot="1" noChangeAspect="1" noMove="1" noResize="1" noEditPoints="1" noAdjustHandles="1" noChangeArrowheads="1" noChangeShapeType="1" noTextEdit="1"/>
              </p:cNvSpPr>
              <p:nvPr/>
            </p:nvSpPr>
            <p:spPr>
              <a:xfrm>
                <a:off x="2549777" y="1718433"/>
                <a:ext cx="2813149" cy="337015"/>
              </a:xfrm>
              <a:prstGeom prst="rect">
                <a:avLst/>
              </a:prstGeom>
              <a:blipFill>
                <a:blip r:embed="rId5"/>
                <a:stretch>
                  <a:fillRect b="-2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027CFB41-B215-4D93-891E-BCAF860BC7E2}"/>
                  </a:ext>
                </a:extLst>
              </p:cNvPr>
              <p:cNvSpPr txBox="1"/>
              <p:nvPr/>
            </p:nvSpPr>
            <p:spPr>
              <a:xfrm>
                <a:off x="2934312" y="2252645"/>
                <a:ext cx="2003818" cy="672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𝐶</m:t>
                          </m:r>
                        </m:sub>
                        <m:sup/>
                        <m:e>
                          <m:sSubSup>
                            <m:sSubSupPr>
                              <m:ctrlPr>
                                <a:rPr lang="el-GR"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𝑖𝑛𝑡</m:t>
                              </m:r>
                            </m:sup>
                          </m:sSubSup>
                          <m:r>
                            <a:rPr lang="en-US" b="0" i="1" smtClean="0">
                              <a:latin typeface="Cambria Math" panose="02040503050406030204" pitchFamily="18" charset="0"/>
                            </a:rPr>
                            <m:t>&gt;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𝐶</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𝑒𝑥𝑡</m:t>
                                  </m:r>
                                </m:sup>
                              </m:sSubSup>
                            </m:e>
                          </m:nary>
                        </m:e>
                      </m:nary>
                    </m:oMath>
                  </m:oMathPara>
                </a14:m>
                <a:endParaRPr lang="el-GR" dirty="0"/>
              </a:p>
            </p:txBody>
          </p:sp>
        </mc:Choice>
        <mc:Fallback xmlns="">
          <p:sp>
            <p:nvSpPr>
              <p:cNvPr id="100" name="TextBox 99">
                <a:extLst>
                  <a:ext uri="{FF2B5EF4-FFF2-40B4-BE49-F238E27FC236}">
                    <a16:creationId xmlns:a16="http://schemas.microsoft.com/office/drawing/2014/main" id="{027CFB41-B215-4D93-891E-BCAF860BC7E2}"/>
                  </a:ext>
                </a:extLst>
              </p:cNvPr>
              <p:cNvSpPr txBox="1">
                <a:spLocks noRot="1" noChangeAspect="1" noMove="1" noResize="1" noEditPoints="1" noAdjustHandles="1" noChangeArrowheads="1" noChangeShapeType="1" noTextEdit="1"/>
              </p:cNvSpPr>
              <p:nvPr/>
            </p:nvSpPr>
            <p:spPr>
              <a:xfrm>
                <a:off x="2934312" y="2252645"/>
                <a:ext cx="2003818" cy="672492"/>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287932E-02EF-4348-B71D-1207A9EC13B4}"/>
                  </a:ext>
                </a:extLst>
              </p:cNvPr>
              <p:cNvSpPr txBox="1"/>
              <p:nvPr/>
            </p:nvSpPr>
            <p:spPr>
              <a:xfrm>
                <a:off x="5637862" y="1215415"/>
                <a:ext cx="2863576" cy="1173783"/>
              </a:xfrm>
              <a:prstGeom prst="rect">
                <a:avLst/>
              </a:prstGeom>
              <a:noFill/>
            </p:spPr>
            <p:txBody>
              <a:bodyPr wrap="square" lIns="0" tIns="0" rIns="0" bIns="0" rtlCol="0">
                <a:spAutoFit/>
              </a:bodyPr>
              <a:lstStyle/>
              <a:p>
                <a14:m>
                  <m:oMath xmlns:m="http://schemas.openxmlformats.org/officeDocument/2006/math">
                    <m:sSubSup>
                      <m:sSubSupPr>
                        <m:ctrlPr>
                          <a:rPr lang="el-GR"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𝑖</m:t>
                        </m:r>
                      </m:sub>
                      <m:sup>
                        <m:r>
                          <a:rPr lang="en-US" b="0" i="1" smtClean="0">
                            <a:latin typeface="Cambria Math" panose="02040503050406030204" pitchFamily="18" charset="0"/>
                          </a:rPr>
                          <m:t>𝑖𝑛𝑡</m:t>
                        </m:r>
                      </m:sup>
                    </m:sSubSup>
                    <m:r>
                      <a:rPr lang="en-US" b="0" i="1" smtClean="0">
                        <a:latin typeface="Cambria Math" panose="02040503050406030204" pitchFamily="18" charset="0"/>
                      </a:rPr>
                      <m:t> </m:t>
                    </m:r>
                  </m:oMath>
                </a14:m>
                <a:r>
                  <a:rPr lang="en-US" dirty="0"/>
                  <a:t>degree (#edges) of node </a:t>
                </a:r>
                <a:r>
                  <a:rPr lang="en-US" i="1" dirty="0"/>
                  <a:t>i</a:t>
                </a:r>
                <a:r>
                  <a:rPr lang="en-US" dirty="0"/>
                  <a:t> with nodes inside </a:t>
                </a:r>
                <a:r>
                  <a:rPr lang="en-US" i="1" dirty="0"/>
                  <a:t>C</a:t>
                </a:r>
              </a:p>
              <a:p>
                <a14:m>
                  <m:oMath xmlns:m="http://schemas.openxmlformats.org/officeDocument/2006/math">
                    <m:sSubSup>
                      <m:sSubSupPr>
                        <m:ctrlPr>
                          <a:rPr lang="el-GR"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𝑖</m:t>
                        </m:r>
                      </m:sub>
                      <m:sup>
                        <m:r>
                          <a:rPr lang="en-US" b="0" i="1" smtClean="0">
                            <a:latin typeface="Cambria Math" panose="02040503050406030204" pitchFamily="18" charset="0"/>
                          </a:rPr>
                          <m:t>𝑒𝑥𝑡</m:t>
                        </m:r>
                      </m:sup>
                    </m:sSubSup>
                    <m:r>
                      <a:rPr lang="en-US" i="1">
                        <a:latin typeface="Cambria Math" panose="02040503050406030204" pitchFamily="18" charset="0"/>
                      </a:rPr>
                      <m:t> </m:t>
                    </m:r>
                  </m:oMath>
                </a14:m>
                <a:r>
                  <a:rPr lang="en-US" dirty="0"/>
                  <a:t>degree (#edges) of node </a:t>
                </a:r>
                <a:r>
                  <a:rPr lang="en-US" i="1" dirty="0"/>
                  <a:t>i</a:t>
                </a:r>
                <a:r>
                  <a:rPr lang="en-US" dirty="0"/>
                  <a:t> with nodes outside </a:t>
                </a:r>
                <a:r>
                  <a:rPr lang="en-US" i="1" dirty="0"/>
                  <a:t>C</a:t>
                </a:r>
                <a:endParaRPr lang="el-GR" i="1" dirty="0"/>
              </a:p>
            </p:txBody>
          </p:sp>
        </mc:Choice>
        <mc:Fallback xmlns="">
          <p:sp>
            <p:nvSpPr>
              <p:cNvPr id="106" name="TextBox 105">
                <a:extLst>
                  <a:ext uri="{FF2B5EF4-FFF2-40B4-BE49-F238E27FC236}">
                    <a16:creationId xmlns:a16="http://schemas.microsoft.com/office/drawing/2014/main" id="{4287932E-02EF-4348-B71D-1207A9EC13B4}"/>
                  </a:ext>
                </a:extLst>
              </p:cNvPr>
              <p:cNvSpPr txBox="1">
                <a:spLocks noRot="1" noChangeAspect="1" noMove="1" noResize="1" noEditPoints="1" noAdjustHandles="1" noChangeArrowheads="1" noChangeShapeType="1" noTextEdit="1"/>
              </p:cNvSpPr>
              <p:nvPr/>
            </p:nvSpPr>
            <p:spPr>
              <a:xfrm>
                <a:off x="5637862" y="1215415"/>
                <a:ext cx="2863576" cy="1173783"/>
              </a:xfrm>
              <a:prstGeom prst="rect">
                <a:avLst/>
              </a:prstGeom>
              <a:blipFill>
                <a:blip r:embed="rId7"/>
                <a:stretch>
                  <a:fillRect l="-5106" t="-4663" r="-4043" b="-9326"/>
                </a:stretch>
              </a:blipFill>
            </p:spPr>
            <p:txBody>
              <a:bodyPr/>
              <a:lstStyle/>
              <a:p>
                <a:r>
                  <a:rPr lang="el-GR">
                    <a:noFill/>
                  </a:rPr>
                  <a:t> </a:t>
                </a:r>
              </a:p>
            </p:txBody>
          </p:sp>
        </mc:Fallback>
      </mc:AlternateContent>
    </p:spTree>
    <p:extLst>
      <p:ext uri="{BB962C8B-B14F-4D97-AF65-F5344CB8AC3E}">
        <p14:creationId xmlns:p14="http://schemas.microsoft.com/office/powerpoint/2010/main" val="674374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sp>
        <p:nvSpPr>
          <p:cNvPr id="2" name="TextBox 1"/>
          <p:cNvSpPr txBox="1"/>
          <p:nvPr/>
        </p:nvSpPr>
        <p:spPr>
          <a:xfrm>
            <a:off x="316902" y="1412776"/>
            <a:ext cx="8085584" cy="1200329"/>
          </a:xfrm>
          <a:prstGeom prst="rect">
            <a:avLst/>
          </a:prstGeom>
          <a:noFill/>
        </p:spPr>
        <p:txBody>
          <a:bodyPr wrap="square" rtlCol="0">
            <a:spAutoFit/>
          </a:bodyPr>
          <a:lstStyle/>
          <a:p>
            <a:r>
              <a:rPr lang="en-US" sz="2400" dirty="0"/>
              <a:t>Assumption: communities are formed from a set of cliques and edges that connect these cliques. </a:t>
            </a:r>
          </a:p>
          <a:p>
            <a:endParaRPr lang="en-US" sz="2400" dirty="0"/>
          </a:p>
        </p:txBody>
      </p:sp>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994" y="2426962"/>
            <a:ext cx="36957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011" y="2399727"/>
            <a:ext cx="36671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28</a:t>
            </a:fld>
            <a:endParaRPr lang="el-GR"/>
          </a:p>
        </p:txBody>
      </p:sp>
      <p:sp>
        <p:nvSpPr>
          <p:cNvPr id="5" name="TextBox 4"/>
          <p:cNvSpPr txBox="1"/>
          <p:nvPr/>
        </p:nvSpPr>
        <p:spPr>
          <a:xfrm>
            <a:off x="5652120" y="5949280"/>
            <a:ext cx="1139453" cy="369332"/>
          </a:xfrm>
          <a:prstGeom prst="rect">
            <a:avLst/>
          </a:prstGeom>
          <a:noFill/>
        </p:spPr>
        <p:txBody>
          <a:bodyPr wrap="square" rtlCol="0">
            <a:spAutoFit/>
          </a:bodyPr>
          <a:lstStyle/>
          <a:p>
            <a:r>
              <a:rPr lang="en-US" i="1" dirty="0"/>
              <a:t>k</a:t>
            </a:r>
            <a:r>
              <a:rPr lang="en-US" dirty="0"/>
              <a:t> = 4</a:t>
            </a:r>
          </a:p>
        </p:txBody>
      </p:sp>
    </p:spTree>
    <p:extLst>
      <p:ext uri="{BB962C8B-B14F-4D97-AF65-F5344CB8AC3E}">
        <p14:creationId xmlns:p14="http://schemas.microsoft.com/office/powerpoint/2010/main" val="38662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sp>
        <p:nvSpPr>
          <p:cNvPr id="2" name="TextBox 1"/>
          <p:cNvSpPr txBox="1"/>
          <p:nvPr/>
        </p:nvSpPr>
        <p:spPr>
          <a:xfrm>
            <a:off x="539552" y="3861048"/>
            <a:ext cx="8085584" cy="1938992"/>
          </a:xfrm>
          <a:prstGeom prst="rect">
            <a:avLst/>
          </a:prstGeom>
          <a:noFill/>
        </p:spPr>
        <p:txBody>
          <a:bodyPr wrap="square" rtlCol="0">
            <a:spAutoFit/>
          </a:bodyPr>
          <a:lstStyle/>
          <a:p>
            <a:pPr marL="457200" indent="-457200">
              <a:buFont typeface="+mj-lt"/>
              <a:buAutoNum type="arabicPeriod"/>
            </a:pPr>
            <a:r>
              <a:rPr lang="en-US" sz="2400" dirty="0"/>
              <a:t>Given </a:t>
            </a:r>
            <a:r>
              <a:rPr lang="en-US" sz="2400" i="1" dirty="0"/>
              <a:t>k</a:t>
            </a:r>
            <a:r>
              <a:rPr lang="en-US" sz="2400" dirty="0"/>
              <a:t>,  find all cliques of size </a:t>
            </a:r>
            <a:r>
              <a:rPr lang="en-US" sz="2400" i="1" dirty="0"/>
              <a:t>k</a:t>
            </a:r>
            <a:r>
              <a:rPr lang="en-US" sz="2400" dirty="0"/>
              <a:t>. </a:t>
            </a:r>
          </a:p>
          <a:p>
            <a:pPr marL="457200" indent="-457200">
              <a:buFont typeface="+mj-lt"/>
              <a:buAutoNum type="arabicPeriod"/>
            </a:pPr>
            <a:r>
              <a:rPr lang="en-US" sz="2400" dirty="0"/>
              <a:t>Create graph (clique graph) where all cliques are vertices, and two cliques that </a:t>
            </a:r>
            <a:r>
              <a:rPr lang="en-US" sz="2400" dirty="0">
                <a:solidFill>
                  <a:schemeClr val="accent6">
                    <a:lumMod val="75000"/>
                  </a:schemeClr>
                </a:solidFill>
              </a:rPr>
              <a:t>share </a:t>
            </a:r>
            <a:r>
              <a:rPr lang="en-US" sz="2400" i="1" dirty="0">
                <a:solidFill>
                  <a:schemeClr val="accent6">
                    <a:lumMod val="75000"/>
                  </a:schemeClr>
                </a:solidFill>
              </a:rPr>
              <a:t>k</a:t>
            </a:r>
            <a:r>
              <a:rPr lang="en-US" sz="2400" dirty="0">
                <a:solidFill>
                  <a:schemeClr val="accent6">
                    <a:lumMod val="75000"/>
                  </a:schemeClr>
                </a:solidFill>
              </a:rPr>
              <a:t> - 1 vertices </a:t>
            </a:r>
            <a:r>
              <a:rPr lang="en-US" sz="2400" dirty="0"/>
              <a:t>are connected via an edge. </a:t>
            </a:r>
          </a:p>
          <a:p>
            <a:pPr marL="457200" indent="-457200">
              <a:buFont typeface="+mj-lt"/>
              <a:buAutoNum type="arabicPeriod"/>
            </a:pPr>
            <a:r>
              <a:rPr lang="en-US" sz="2400" dirty="0"/>
              <a:t>Communities are the connected components of this graph. </a:t>
            </a:r>
          </a:p>
        </p:txBody>
      </p:sp>
      <p:pic>
        <p:nvPicPr>
          <p:cNvPr id="149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94047"/>
            <a:ext cx="74771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29</a:t>
            </a:fld>
            <a:endParaRPr lang="el-GR"/>
          </a:p>
        </p:txBody>
      </p:sp>
    </p:spTree>
    <p:extLst>
      <p:ext uri="{BB962C8B-B14F-4D97-AF65-F5344CB8AC3E}">
        <p14:creationId xmlns:p14="http://schemas.microsoft.com/office/powerpoint/2010/main" val="97735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095" y="1045699"/>
            <a:ext cx="8280920" cy="5262979"/>
          </a:xfrm>
          <a:prstGeom prst="rect">
            <a:avLst/>
          </a:prstGeom>
          <a:noFill/>
        </p:spPr>
        <p:txBody>
          <a:bodyPr wrap="square" rtlCol="0">
            <a:spAutoFit/>
          </a:bodyPr>
          <a:lstStyle/>
          <a:p>
            <a:pPr algn="just"/>
            <a:r>
              <a:rPr lang="en-US" sz="2800" dirty="0"/>
              <a:t>Real networks are</a:t>
            </a:r>
            <a:r>
              <a:rPr lang="en-US" sz="2800" i="1" dirty="0">
                <a:solidFill>
                  <a:schemeClr val="tx2">
                    <a:lumMod val="60000"/>
                    <a:lumOff val="40000"/>
                  </a:schemeClr>
                </a:solidFill>
              </a:rPr>
              <a:t> not random graphs</a:t>
            </a:r>
          </a:p>
          <a:p>
            <a:pPr algn="just"/>
            <a:endParaRPr lang="en-US" sz="2800" dirty="0"/>
          </a:p>
          <a:p>
            <a:pPr algn="just"/>
            <a:r>
              <a:rPr lang="en-US" sz="2800" dirty="0"/>
              <a:t>Communities</a:t>
            </a:r>
          </a:p>
          <a:p>
            <a:pPr algn="just"/>
            <a:r>
              <a:rPr lang="en-US" sz="2800" dirty="0"/>
              <a:t>aka: groups, clusters, cohesive subgroups, modules</a:t>
            </a:r>
          </a:p>
          <a:p>
            <a:pPr algn="just"/>
            <a:endParaRPr lang="en-US" sz="2800" dirty="0"/>
          </a:p>
          <a:p>
            <a:pPr algn="just"/>
            <a:r>
              <a:rPr lang="en-US" sz="2800" i="1" dirty="0"/>
              <a:t>(informal) Definition: </a:t>
            </a:r>
            <a:r>
              <a:rPr lang="en-US" sz="2800" i="1" dirty="0">
                <a:solidFill>
                  <a:schemeClr val="tx2">
                    <a:lumMod val="60000"/>
                    <a:lumOff val="40000"/>
                  </a:schemeClr>
                </a:solidFill>
              </a:rPr>
              <a:t>groups of vertices </a:t>
            </a:r>
            <a:r>
              <a:rPr lang="en-US" sz="2800" dirty="0"/>
              <a:t>which probably share </a:t>
            </a:r>
            <a:r>
              <a:rPr lang="en-US" sz="2800" i="1" dirty="0">
                <a:solidFill>
                  <a:schemeClr val="accent6">
                    <a:lumMod val="75000"/>
                  </a:schemeClr>
                </a:solidFill>
              </a:rPr>
              <a:t>common properties</a:t>
            </a:r>
            <a:r>
              <a:rPr lang="en-US" sz="2800" dirty="0"/>
              <a:t> and/or play </a:t>
            </a:r>
            <a:r>
              <a:rPr lang="en-US" sz="2800" i="1" dirty="0">
                <a:solidFill>
                  <a:schemeClr val="accent6">
                    <a:lumMod val="75000"/>
                  </a:schemeClr>
                </a:solidFill>
              </a:rPr>
              <a:t>similar roles </a:t>
            </a:r>
            <a:r>
              <a:rPr lang="en-US" sz="2800" dirty="0"/>
              <a:t>within the graph</a:t>
            </a:r>
          </a:p>
          <a:p>
            <a:pPr algn="just"/>
            <a:endParaRPr lang="en-US" sz="2800" dirty="0"/>
          </a:p>
          <a:p>
            <a:pPr algn="just"/>
            <a:r>
              <a:rPr lang="en-US" sz="2800" dirty="0"/>
              <a:t>Some are </a:t>
            </a:r>
            <a:r>
              <a:rPr lang="en-US" sz="2800" i="1" dirty="0">
                <a:solidFill>
                  <a:schemeClr val="accent6">
                    <a:lumMod val="75000"/>
                  </a:schemeClr>
                </a:solidFill>
              </a:rPr>
              <a:t>explicit (emic) </a:t>
            </a:r>
            <a:r>
              <a:rPr lang="en-US" sz="2800" dirty="0"/>
              <a:t>(e.g., Facebook (groups), LinkedIn (groups, associations), </a:t>
            </a:r>
            <a:r>
              <a:rPr lang="en-US" sz="2800" dirty="0" err="1"/>
              <a:t>etc</a:t>
            </a:r>
            <a:r>
              <a:rPr lang="en-US" sz="2800" dirty="0"/>
              <a:t>), we are interested in </a:t>
            </a:r>
            <a:r>
              <a:rPr lang="en-US" sz="2800" i="1" dirty="0">
                <a:solidFill>
                  <a:schemeClr val="accent6">
                    <a:lumMod val="75000"/>
                  </a:schemeClr>
                </a:solidFill>
              </a:rPr>
              <a:t>implicit</a:t>
            </a:r>
            <a:r>
              <a:rPr lang="en-US" sz="2800" dirty="0"/>
              <a:t> </a:t>
            </a:r>
            <a:r>
              <a:rPr lang="en-US" sz="2800" i="1" dirty="0">
                <a:solidFill>
                  <a:schemeClr val="accent6">
                    <a:lumMod val="75000"/>
                  </a:schemeClr>
                </a:solidFill>
              </a:rPr>
              <a:t>(etic) </a:t>
            </a:r>
            <a:r>
              <a:rPr lang="en-US" sz="2800" dirty="0"/>
              <a:t>ones</a:t>
            </a:r>
          </a:p>
        </p:txBody>
      </p:sp>
      <p:sp>
        <p:nvSpPr>
          <p:cNvPr id="4" name="제목 1"/>
          <p:cNvSpPr txBox="1">
            <a:spLocks/>
          </p:cNvSpPr>
          <p:nvPr/>
        </p:nvSpPr>
        <p:spPr>
          <a:xfrm>
            <a:off x="395536" y="0"/>
            <a:ext cx="8686800" cy="9875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dirty="0">
                <a:solidFill>
                  <a:schemeClr val="accent6">
                    <a:lumMod val="75000"/>
                  </a:schemeClr>
                </a:solidFill>
              </a:rPr>
              <a:t>Introduction</a:t>
            </a:r>
            <a:endParaRPr lang="ko-KR" alt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3</a:t>
            </a:fld>
            <a:endParaRPr lang="el-GR"/>
          </a:p>
        </p:txBody>
      </p:sp>
    </p:spTree>
    <p:extLst>
      <p:ext uri="{BB962C8B-B14F-4D97-AF65-F5344CB8AC3E}">
        <p14:creationId xmlns:p14="http://schemas.microsoft.com/office/powerpoint/2010/main" val="3658678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pic>
        <p:nvPicPr>
          <p:cNvPr id="150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140968"/>
            <a:ext cx="54578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1680" y="1854116"/>
            <a:ext cx="5472608" cy="523220"/>
          </a:xfrm>
          <a:prstGeom prst="rect">
            <a:avLst/>
          </a:prstGeom>
          <a:noFill/>
        </p:spPr>
        <p:txBody>
          <a:bodyPr wrap="square" rtlCol="0">
            <a:spAutoFit/>
          </a:bodyPr>
          <a:lstStyle/>
          <a:p>
            <a:r>
              <a:rPr lang="en-US" sz="2800" dirty="0"/>
              <a:t>Input graph, let </a:t>
            </a:r>
            <a:r>
              <a:rPr lang="en-US" sz="2800" i="1" dirty="0"/>
              <a:t>k</a:t>
            </a:r>
            <a:r>
              <a:rPr lang="en-US" sz="2800" dirty="0"/>
              <a:t> = 3</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30</a:t>
            </a:fld>
            <a:endParaRPr lang="el-GR"/>
          </a:p>
        </p:txBody>
      </p:sp>
    </p:spTree>
    <p:extLst>
      <p:ext uri="{BB962C8B-B14F-4D97-AF65-F5344CB8AC3E}">
        <p14:creationId xmlns:p14="http://schemas.microsoft.com/office/powerpoint/2010/main" val="3319101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pic>
        <p:nvPicPr>
          <p:cNvPr id="151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383" y="2659274"/>
            <a:ext cx="49815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1700808"/>
            <a:ext cx="5472608" cy="523220"/>
          </a:xfrm>
          <a:prstGeom prst="rect">
            <a:avLst/>
          </a:prstGeom>
          <a:noFill/>
        </p:spPr>
        <p:txBody>
          <a:bodyPr wrap="square" rtlCol="0">
            <a:spAutoFit/>
          </a:bodyPr>
          <a:lstStyle/>
          <a:p>
            <a:r>
              <a:rPr lang="en-US" sz="2800" dirty="0"/>
              <a:t>Clique  graph for </a:t>
            </a:r>
            <a:r>
              <a:rPr lang="en-US" sz="2800" i="1" dirty="0"/>
              <a:t>k</a:t>
            </a:r>
            <a:r>
              <a:rPr lang="en-US" sz="2800" dirty="0"/>
              <a:t> = 3</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31</a:t>
            </a:fld>
            <a:endParaRPr lang="el-GR"/>
          </a:p>
        </p:txBody>
      </p:sp>
      <p:sp>
        <p:nvSpPr>
          <p:cNvPr id="4" name="Rectangle 3"/>
          <p:cNvSpPr/>
          <p:nvPr/>
        </p:nvSpPr>
        <p:spPr>
          <a:xfrm>
            <a:off x="395536" y="5762312"/>
            <a:ext cx="7326523" cy="461665"/>
          </a:xfrm>
          <a:prstGeom prst="rect">
            <a:avLst/>
          </a:prstGeom>
        </p:spPr>
        <p:txBody>
          <a:bodyPr wrap="square">
            <a:spAutoFit/>
          </a:bodyPr>
          <a:lstStyle/>
          <a:p>
            <a:r>
              <a:rPr lang="en-US" sz="2400" dirty="0"/>
              <a:t>(v1,  v2, ,v3), (v8, v9, v10), and (v3, v4, v5, v6, v7,  v8)</a:t>
            </a:r>
          </a:p>
        </p:txBody>
      </p:sp>
    </p:spTree>
    <p:extLst>
      <p:ext uri="{BB962C8B-B14F-4D97-AF65-F5344CB8AC3E}">
        <p14:creationId xmlns:p14="http://schemas.microsoft.com/office/powerpoint/2010/main" val="1956001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 Using cliques as seeds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32</a:t>
            </a:fld>
            <a:endParaRPr lang="el-GR"/>
          </a:p>
        </p:txBody>
      </p:sp>
      <p:sp>
        <p:nvSpPr>
          <p:cNvPr id="4" name="Rectangle 3"/>
          <p:cNvSpPr/>
          <p:nvPr/>
        </p:nvSpPr>
        <p:spPr>
          <a:xfrm>
            <a:off x="613314" y="5293223"/>
            <a:ext cx="7326523" cy="461665"/>
          </a:xfrm>
          <a:prstGeom prst="rect">
            <a:avLst/>
          </a:prstGeom>
        </p:spPr>
        <p:txBody>
          <a:bodyPr wrap="square">
            <a:spAutoFit/>
          </a:bodyPr>
          <a:lstStyle/>
          <a:p>
            <a:r>
              <a:rPr lang="en-US" sz="2400" dirty="0"/>
              <a:t>(v1,  v2, ,v3), (v8, v9, v10), and (v3, v4, v5, v6, v7,  v8)</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636912"/>
            <a:ext cx="54578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99592" y="1700808"/>
            <a:ext cx="5472608" cy="523220"/>
          </a:xfrm>
          <a:prstGeom prst="rect">
            <a:avLst/>
          </a:prstGeom>
          <a:noFill/>
        </p:spPr>
        <p:txBody>
          <a:bodyPr wrap="square" rtlCol="0">
            <a:spAutoFit/>
          </a:bodyPr>
          <a:lstStyle/>
          <a:p>
            <a:r>
              <a:rPr lang="en-US" sz="2800" dirty="0"/>
              <a:t>Result</a:t>
            </a:r>
          </a:p>
        </p:txBody>
      </p:sp>
      <p:sp>
        <p:nvSpPr>
          <p:cNvPr id="5" name="TextBox 4"/>
          <p:cNvSpPr txBox="1"/>
          <p:nvPr/>
        </p:nvSpPr>
        <p:spPr>
          <a:xfrm>
            <a:off x="251520" y="6124654"/>
            <a:ext cx="7056784" cy="369332"/>
          </a:xfrm>
          <a:prstGeom prst="rect">
            <a:avLst/>
          </a:prstGeom>
          <a:noFill/>
        </p:spPr>
        <p:txBody>
          <a:bodyPr wrap="square" rtlCol="0">
            <a:spAutoFit/>
          </a:bodyPr>
          <a:lstStyle/>
          <a:p>
            <a:r>
              <a:rPr lang="en-US" i="1" dirty="0">
                <a:solidFill>
                  <a:schemeClr val="accent2">
                    <a:lumMod val="75000"/>
                  </a:schemeClr>
                </a:solidFill>
              </a:rPr>
              <a:t>Note: the example protein network was detected using a CPM algorithm</a:t>
            </a:r>
          </a:p>
        </p:txBody>
      </p:sp>
      <p:sp>
        <p:nvSpPr>
          <p:cNvPr id="13" name="Freeform 12"/>
          <p:cNvSpPr/>
          <p:nvPr/>
        </p:nvSpPr>
        <p:spPr>
          <a:xfrm>
            <a:off x="1374359" y="2544834"/>
            <a:ext cx="1975183" cy="2364671"/>
          </a:xfrm>
          <a:custGeom>
            <a:avLst/>
            <a:gdLst>
              <a:gd name="connsiteX0" fmla="*/ 531714 w 1975183"/>
              <a:gd name="connsiteY0" fmla="*/ 82456 h 2364671"/>
              <a:gd name="connsiteX1" fmla="*/ 158227 w 1975183"/>
              <a:gd name="connsiteY1" fmla="*/ 636248 h 2364671"/>
              <a:gd name="connsiteX2" fmla="*/ 42317 w 1975183"/>
              <a:gd name="connsiteY2" fmla="*/ 1988529 h 2364671"/>
              <a:gd name="connsiteX3" fmla="*/ 853686 w 1975183"/>
              <a:gd name="connsiteY3" fmla="*/ 2362017 h 2364671"/>
              <a:gd name="connsiteX4" fmla="*/ 1510509 w 1975183"/>
              <a:gd name="connsiteY4" fmla="*/ 1859741 h 2364671"/>
              <a:gd name="connsiteX5" fmla="*/ 1974148 w 1975183"/>
              <a:gd name="connsiteY5" fmla="*/ 1099887 h 2364671"/>
              <a:gd name="connsiteX6" fmla="*/ 1613540 w 1975183"/>
              <a:gd name="connsiteY6" fmla="*/ 494580 h 2364671"/>
              <a:gd name="connsiteX7" fmla="*/ 905202 w 1975183"/>
              <a:gd name="connsiteY7" fmla="*/ 43820 h 2364671"/>
              <a:gd name="connsiteX8" fmla="*/ 531714 w 1975183"/>
              <a:gd name="connsiteY8" fmla="*/ 82456 h 23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83" h="2364671">
                <a:moveTo>
                  <a:pt x="531714" y="82456"/>
                </a:moveTo>
                <a:cubicBezTo>
                  <a:pt x="407218" y="181194"/>
                  <a:pt x="239793" y="318569"/>
                  <a:pt x="158227" y="636248"/>
                </a:cubicBezTo>
                <a:cubicBezTo>
                  <a:pt x="76661" y="953927"/>
                  <a:pt x="-73593" y="1700901"/>
                  <a:pt x="42317" y="1988529"/>
                </a:cubicBezTo>
                <a:cubicBezTo>
                  <a:pt x="158227" y="2276157"/>
                  <a:pt x="608987" y="2383482"/>
                  <a:pt x="853686" y="2362017"/>
                </a:cubicBezTo>
                <a:cubicBezTo>
                  <a:pt x="1098385" y="2340552"/>
                  <a:pt x="1323765" y="2070096"/>
                  <a:pt x="1510509" y="1859741"/>
                </a:cubicBezTo>
                <a:cubicBezTo>
                  <a:pt x="1697253" y="1649386"/>
                  <a:pt x="1956976" y="1327414"/>
                  <a:pt x="1974148" y="1099887"/>
                </a:cubicBezTo>
                <a:cubicBezTo>
                  <a:pt x="1991320" y="872360"/>
                  <a:pt x="1791698" y="670591"/>
                  <a:pt x="1613540" y="494580"/>
                </a:cubicBezTo>
                <a:cubicBezTo>
                  <a:pt x="1435382" y="318569"/>
                  <a:pt x="1081213" y="110361"/>
                  <a:pt x="905202" y="43820"/>
                </a:cubicBezTo>
                <a:cubicBezTo>
                  <a:pt x="729191" y="-22721"/>
                  <a:pt x="656210" y="-16282"/>
                  <a:pt x="531714" y="8245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573164" y="2442735"/>
            <a:ext cx="3561310" cy="2663777"/>
          </a:xfrm>
          <a:custGeom>
            <a:avLst/>
            <a:gdLst>
              <a:gd name="connsiteX0" fmla="*/ 1045799 w 3561310"/>
              <a:gd name="connsiteY0" fmla="*/ 94403 h 2663777"/>
              <a:gd name="connsiteX1" fmla="*/ 556402 w 3561310"/>
              <a:gd name="connsiteY1" fmla="*/ 416375 h 2663777"/>
              <a:gd name="connsiteX2" fmla="*/ 182915 w 3561310"/>
              <a:gd name="connsiteY2" fmla="*/ 828499 h 2663777"/>
              <a:gd name="connsiteX3" fmla="*/ 15490 w 3561310"/>
              <a:gd name="connsiteY3" fmla="*/ 1433806 h 2663777"/>
              <a:gd name="connsiteX4" fmla="*/ 556402 w 3561310"/>
              <a:gd name="connsiteY4" fmla="*/ 2528510 h 2663777"/>
              <a:gd name="connsiteX5" fmla="*/ 2720053 w 3561310"/>
              <a:gd name="connsiteY5" fmla="*/ 2502752 h 2663777"/>
              <a:gd name="connsiteX6" fmla="*/ 3544301 w 3561310"/>
              <a:gd name="connsiteY6" fmla="*/ 1227744 h 2663777"/>
              <a:gd name="connsiteX7" fmla="*/ 2063230 w 3561310"/>
              <a:gd name="connsiteY7" fmla="*/ 145919 h 2663777"/>
              <a:gd name="connsiteX8" fmla="*/ 1419287 w 3561310"/>
              <a:gd name="connsiteY8" fmla="*/ 4251 h 2663777"/>
              <a:gd name="connsiteX9" fmla="*/ 1045799 w 3561310"/>
              <a:gd name="connsiteY9" fmla="*/ 94403 h 26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1310" h="2663777">
                <a:moveTo>
                  <a:pt x="1045799" y="94403"/>
                </a:moveTo>
                <a:cubicBezTo>
                  <a:pt x="901985" y="163090"/>
                  <a:pt x="700216" y="294026"/>
                  <a:pt x="556402" y="416375"/>
                </a:cubicBezTo>
                <a:cubicBezTo>
                  <a:pt x="412588" y="538724"/>
                  <a:pt x="273067" y="658927"/>
                  <a:pt x="182915" y="828499"/>
                </a:cubicBezTo>
                <a:cubicBezTo>
                  <a:pt x="92763" y="998071"/>
                  <a:pt x="-46758" y="1150471"/>
                  <a:pt x="15490" y="1433806"/>
                </a:cubicBezTo>
                <a:cubicBezTo>
                  <a:pt x="77738" y="1717141"/>
                  <a:pt x="105641" y="2350352"/>
                  <a:pt x="556402" y="2528510"/>
                </a:cubicBezTo>
                <a:cubicBezTo>
                  <a:pt x="1007163" y="2706668"/>
                  <a:pt x="2222070" y="2719546"/>
                  <a:pt x="2720053" y="2502752"/>
                </a:cubicBezTo>
                <a:cubicBezTo>
                  <a:pt x="3218036" y="2285958"/>
                  <a:pt x="3653771" y="1620549"/>
                  <a:pt x="3544301" y="1227744"/>
                </a:cubicBezTo>
                <a:cubicBezTo>
                  <a:pt x="3434831" y="834939"/>
                  <a:pt x="2417399" y="349835"/>
                  <a:pt x="2063230" y="145919"/>
                </a:cubicBezTo>
                <a:cubicBezTo>
                  <a:pt x="1709061" y="-57997"/>
                  <a:pt x="1586712" y="14983"/>
                  <a:pt x="1419287" y="4251"/>
                </a:cubicBezTo>
                <a:cubicBezTo>
                  <a:pt x="1251862" y="-6481"/>
                  <a:pt x="1189613" y="25716"/>
                  <a:pt x="1045799" y="94403"/>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294758" y="2555486"/>
            <a:ext cx="2008487" cy="2291504"/>
          </a:xfrm>
          <a:custGeom>
            <a:avLst/>
            <a:gdLst>
              <a:gd name="connsiteX0" fmla="*/ 964374 w 2008487"/>
              <a:gd name="connsiteY0" fmla="*/ 71804 h 2291504"/>
              <a:gd name="connsiteX1" fmla="*/ 165884 w 2008487"/>
              <a:gd name="connsiteY1" fmla="*/ 741506 h 2291504"/>
              <a:gd name="connsiteX2" fmla="*/ 75732 w 2008487"/>
              <a:gd name="connsiteY2" fmla="*/ 1449844 h 2291504"/>
              <a:gd name="connsiteX3" fmla="*/ 1054527 w 2008487"/>
              <a:gd name="connsiteY3" fmla="*/ 2286970 h 2291504"/>
              <a:gd name="connsiteX4" fmla="*/ 1981805 w 2008487"/>
              <a:gd name="connsiteY4" fmla="*/ 1720300 h 2291504"/>
              <a:gd name="connsiteX5" fmla="*/ 1724228 w 2008487"/>
              <a:gd name="connsiteY5" fmla="*/ 406655 h 2291504"/>
              <a:gd name="connsiteX6" fmla="*/ 1376498 w 2008487"/>
              <a:gd name="connsiteY6" fmla="*/ 97562 h 2291504"/>
              <a:gd name="connsiteX7" fmla="*/ 1144679 w 2008487"/>
              <a:gd name="connsiteY7" fmla="*/ 20289 h 2291504"/>
              <a:gd name="connsiteX8" fmla="*/ 964374 w 2008487"/>
              <a:gd name="connsiteY8" fmla="*/ 71804 h 229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487" h="2291504">
                <a:moveTo>
                  <a:pt x="964374" y="71804"/>
                </a:moveTo>
                <a:cubicBezTo>
                  <a:pt x="801242" y="192007"/>
                  <a:pt x="313991" y="511833"/>
                  <a:pt x="165884" y="741506"/>
                </a:cubicBezTo>
                <a:cubicBezTo>
                  <a:pt x="17777" y="971179"/>
                  <a:pt x="-72375" y="1192267"/>
                  <a:pt x="75732" y="1449844"/>
                </a:cubicBezTo>
                <a:cubicBezTo>
                  <a:pt x="223839" y="1707421"/>
                  <a:pt x="736848" y="2241894"/>
                  <a:pt x="1054527" y="2286970"/>
                </a:cubicBezTo>
                <a:cubicBezTo>
                  <a:pt x="1372206" y="2332046"/>
                  <a:pt x="1870188" y="2033686"/>
                  <a:pt x="1981805" y="1720300"/>
                </a:cubicBezTo>
                <a:cubicBezTo>
                  <a:pt x="2093422" y="1406914"/>
                  <a:pt x="1825113" y="677111"/>
                  <a:pt x="1724228" y="406655"/>
                </a:cubicBezTo>
                <a:cubicBezTo>
                  <a:pt x="1623344" y="136199"/>
                  <a:pt x="1473090" y="161956"/>
                  <a:pt x="1376498" y="97562"/>
                </a:cubicBezTo>
                <a:cubicBezTo>
                  <a:pt x="1279906" y="33168"/>
                  <a:pt x="1211220" y="22435"/>
                  <a:pt x="1144679" y="20289"/>
                </a:cubicBezTo>
                <a:cubicBezTo>
                  <a:pt x="1078138" y="18143"/>
                  <a:pt x="1127506" y="-48399"/>
                  <a:pt x="964374" y="71804"/>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429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Clique Percolation Method (CPM)</a:t>
            </a:r>
          </a:p>
        </p:txBody>
      </p:sp>
      <p:sp>
        <p:nvSpPr>
          <p:cNvPr id="4" name="Rectangle 3"/>
          <p:cNvSpPr/>
          <p:nvPr/>
        </p:nvSpPr>
        <p:spPr>
          <a:xfrm>
            <a:off x="503548" y="1412776"/>
            <a:ext cx="8013576" cy="3539430"/>
          </a:xfrm>
          <a:prstGeom prst="rect">
            <a:avLst/>
          </a:prstGeom>
        </p:spPr>
        <p:txBody>
          <a:bodyPr wrap="square">
            <a:spAutoFit/>
          </a:bodyPr>
          <a:lstStyle/>
          <a:p>
            <a:endParaRPr lang="en-US" sz="3200" dirty="0"/>
          </a:p>
          <a:p>
            <a:pPr marL="342900" indent="-342900">
              <a:buFont typeface="Wingdings" panose="05000000000000000000" pitchFamily="2" charset="2"/>
              <a:buChar char="§"/>
            </a:pPr>
            <a:r>
              <a:rPr lang="en-US" sz="3200" dirty="0"/>
              <a:t>By construction, </a:t>
            </a:r>
            <a:r>
              <a:rPr lang="en-US" sz="3200" i="1" dirty="0">
                <a:solidFill>
                  <a:schemeClr val="tx2">
                    <a:lumMod val="60000"/>
                    <a:lumOff val="40000"/>
                  </a:schemeClr>
                </a:solidFill>
              </a:rPr>
              <a:t>overlapping</a:t>
            </a:r>
            <a:r>
              <a:rPr lang="en-US" sz="3200" dirty="0"/>
              <a:t> communities</a:t>
            </a:r>
          </a:p>
          <a:p>
            <a:endParaRPr lang="en-US" sz="3200" dirty="0"/>
          </a:p>
          <a:p>
            <a:pPr marL="342900" indent="-342900">
              <a:buFont typeface="Wingdings" panose="05000000000000000000" pitchFamily="2" charset="2"/>
              <a:buChar char="§"/>
            </a:pPr>
            <a:r>
              <a:rPr lang="en-US" sz="3200" dirty="0"/>
              <a:t>Instead of </a:t>
            </a:r>
            <a:r>
              <a:rPr lang="en-US" sz="3200" i="1" dirty="0"/>
              <a:t>k</a:t>
            </a:r>
            <a:r>
              <a:rPr lang="en-US" sz="3200" dirty="0"/>
              <a:t> = 3, maximal cliques</a:t>
            </a:r>
          </a:p>
          <a:p>
            <a:pPr marL="342900" indent="-342900">
              <a:buFont typeface="Wingdings" panose="05000000000000000000" pitchFamily="2" charset="2"/>
              <a:buChar char="§"/>
            </a:pPr>
            <a:endParaRPr lang="en-US" sz="3200" dirty="0"/>
          </a:p>
          <a:p>
            <a:pPr marL="342900" indent="-342900">
              <a:buFont typeface="Wingdings" panose="05000000000000000000" pitchFamily="2" charset="2"/>
              <a:buChar char="§"/>
            </a:pPr>
            <a:r>
              <a:rPr lang="en-US" sz="3200" dirty="0"/>
              <a:t>Theoretical complexity grows exponential with size, but </a:t>
            </a:r>
            <a:r>
              <a:rPr lang="en-US" sz="3200" i="1" dirty="0">
                <a:solidFill>
                  <a:schemeClr val="tx2">
                    <a:lumMod val="60000"/>
                    <a:lumOff val="40000"/>
                  </a:schemeClr>
                </a:solidFill>
              </a:rPr>
              <a:t>efficient on sparse graphs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33</a:t>
            </a:fld>
            <a:endParaRPr lang="el-GR"/>
          </a:p>
        </p:txBody>
      </p:sp>
    </p:spTree>
    <p:extLst>
      <p:ext uri="{BB962C8B-B14F-4D97-AF65-F5344CB8AC3E}">
        <p14:creationId xmlns:p14="http://schemas.microsoft.com/office/powerpoint/2010/main" val="2812890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847207"/>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a:t>
            </a:r>
            <a:endParaRPr lang="en-US" sz="800" dirty="0"/>
          </a:p>
          <a:p>
            <a:pPr marL="514350" indent="-514350">
              <a:buFont typeface="+mj-lt"/>
              <a:buAutoNum type="arabicPeriod"/>
            </a:pPr>
            <a:r>
              <a:rPr lang="en-US" sz="2800" dirty="0">
                <a:solidFill>
                  <a:srgbClr val="FF0000"/>
                </a:solidFill>
              </a:rPr>
              <a:t>Background: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a:t>Hierarchical clustering (</a:t>
            </a:r>
            <a:r>
              <a:rPr lang="en-US" sz="2800" dirty="0" err="1"/>
              <a:t>betweenness</a:t>
            </a:r>
            <a:r>
              <a:rPr lang="en-US" sz="2800" dirty="0"/>
              <a:t>)</a:t>
            </a:r>
          </a:p>
          <a:p>
            <a:pPr marL="514350" indent="-514350">
              <a:buFont typeface="+mj-lt"/>
              <a:buAutoNum type="arabicPeriod"/>
            </a:pPr>
            <a:endParaRPr lang="en-US" sz="800" dirty="0"/>
          </a:p>
          <a:p>
            <a:pPr marL="514350" indent="-514350">
              <a:buFont typeface="+mj-lt"/>
              <a:buAutoNum type="arabicPeriod"/>
            </a:pPr>
            <a:r>
              <a:rPr lang="en-US" sz="2800" dirty="0"/>
              <a:t>Modularity</a:t>
            </a:r>
          </a:p>
          <a:p>
            <a:pPr marL="514350" indent="-514350">
              <a:buFont typeface="+mj-lt"/>
              <a:buAutoNum type="arabicPeriod"/>
            </a:pPr>
            <a:endParaRPr lang="en-US" sz="800" dirty="0"/>
          </a:p>
          <a:p>
            <a:pPr marL="514350" indent="-514350">
              <a:buFont typeface="+mj-lt"/>
              <a:buAutoNum type="arabicPeriod"/>
            </a:pPr>
            <a:r>
              <a:rPr lang="en-US" sz="2800" dirty="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34</a:t>
            </a:fld>
            <a:endParaRPr lang="el-GR"/>
          </a:p>
        </p:txBody>
      </p:sp>
    </p:spTree>
    <p:extLst>
      <p:ext uri="{BB962C8B-B14F-4D97-AF65-F5344CB8AC3E}">
        <p14:creationId xmlns:p14="http://schemas.microsoft.com/office/powerpoint/2010/main" val="2586887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80" name="Rectangle 4"/>
          <p:cNvSpPr>
            <a:spLocks noGrp="1" noChangeArrowheads="1"/>
          </p:cNvSpPr>
          <p:nvPr>
            <p:ph type="title"/>
          </p:nvPr>
        </p:nvSpPr>
        <p:spPr>
          <a:xfrm>
            <a:off x="395536" y="0"/>
            <a:ext cx="8229600" cy="1143000"/>
          </a:xfrm>
        </p:spPr>
        <p:txBody>
          <a:bodyPr/>
          <a:lstStyle/>
          <a:p>
            <a:r>
              <a:rPr lang="en-US" altLang="en-US" dirty="0">
                <a:solidFill>
                  <a:schemeClr val="accent6">
                    <a:lumMod val="75000"/>
                  </a:schemeClr>
                </a:solidFill>
              </a:rPr>
              <a:t>What is Cluster Analysis?</a:t>
            </a:r>
          </a:p>
        </p:txBody>
      </p:sp>
      <p:sp>
        <p:nvSpPr>
          <p:cNvPr id="1534981" name="Rectangle 5"/>
          <p:cNvSpPr>
            <a:spLocks noGrp="1" noChangeArrowheads="1"/>
          </p:cNvSpPr>
          <p:nvPr>
            <p:ph type="body" idx="1"/>
          </p:nvPr>
        </p:nvSpPr>
        <p:spPr>
          <a:xfrm>
            <a:off x="327720" y="990600"/>
            <a:ext cx="8640960" cy="1295400"/>
          </a:xfrm>
        </p:spPr>
        <p:txBody>
          <a:bodyPr>
            <a:noAutofit/>
          </a:bodyPr>
          <a:lstStyle/>
          <a:p>
            <a:pPr marL="0" indent="0">
              <a:buNone/>
            </a:pPr>
            <a:r>
              <a:rPr lang="en-US" altLang="en-US" sz="2800" dirty="0"/>
              <a:t>Finding groups of objects such that the objects in a group are similar (or related) to one another and different from (or unrelated to) the objects in other groups</a:t>
            </a:r>
          </a:p>
        </p:txBody>
      </p:sp>
      <p:grpSp>
        <p:nvGrpSpPr>
          <p:cNvPr id="1534982" name="Group 6"/>
          <p:cNvGrpSpPr>
            <a:grpSpLocks/>
          </p:cNvGrpSpPr>
          <p:nvPr/>
        </p:nvGrpSpPr>
        <p:grpSpPr bwMode="auto">
          <a:xfrm>
            <a:off x="3276600" y="3570288"/>
            <a:ext cx="3048000" cy="2678112"/>
            <a:chOff x="2160" y="2544"/>
            <a:chExt cx="1920" cy="1687"/>
          </a:xfrm>
        </p:grpSpPr>
        <p:sp>
          <p:nvSpPr>
            <p:cNvPr id="1534983"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4"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5"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6"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7"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8"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9"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0"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1"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2"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3"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4"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5"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6"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7"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8"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9"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0"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1"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2"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3"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4"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5"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6"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7"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8"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009" name="Group 33"/>
          <p:cNvGrpSpPr>
            <a:grpSpLocks/>
          </p:cNvGrpSpPr>
          <p:nvPr/>
        </p:nvGrpSpPr>
        <p:grpSpPr bwMode="auto">
          <a:xfrm>
            <a:off x="5257800" y="2667000"/>
            <a:ext cx="3048000" cy="2514600"/>
            <a:chOff x="3312" y="1584"/>
            <a:chExt cx="1920" cy="1584"/>
          </a:xfrm>
        </p:grpSpPr>
        <p:sp>
          <p:nvSpPr>
            <p:cNvPr id="1535010" name="Line 34"/>
            <p:cNvSpPr>
              <a:spLocks noChangeShapeType="1"/>
            </p:cNvSpPr>
            <p:nvPr/>
          </p:nvSpPr>
          <p:spPr bwMode="auto">
            <a:xfrm flipH="1" flipV="1">
              <a:off x="3312" y="2736"/>
              <a:ext cx="144" cy="432"/>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5011" name="AutoShape 35"/>
            <p:cNvSpPr>
              <a:spLocks noChangeArrowheads="1"/>
            </p:cNvSpPr>
            <p:nvPr/>
          </p:nvSpPr>
          <p:spPr bwMode="auto">
            <a:xfrm>
              <a:off x="3984" y="1584"/>
              <a:ext cx="1248" cy="672"/>
            </a:xfrm>
            <a:prstGeom prst="wedgeRectCallout">
              <a:avLst>
                <a:gd name="adj1" fmla="val -93509"/>
                <a:gd name="adj2" fmla="val 150894"/>
              </a:avLst>
            </a:prstGeom>
            <a:solidFill>
              <a:schemeClr val="accent1">
                <a:lumMod val="20000"/>
                <a:lumOff val="80000"/>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2000" b="0" dirty="0"/>
                <a:t>Inter-cluster distances are maximized</a:t>
              </a:r>
            </a:p>
          </p:txBody>
        </p:sp>
      </p:grpSp>
      <p:grpSp>
        <p:nvGrpSpPr>
          <p:cNvPr id="1535012" name="Group 36"/>
          <p:cNvGrpSpPr>
            <a:grpSpLocks/>
          </p:cNvGrpSpPr>
          <p:nvPr/>
        </p:nvGrpSpPr>
        <p:grpSpPr bwMode="auto">
          <a:xfrm>
            <a:off x="2895600" y="3657600"/>
            <a:ext cx="3276600" cy="2286000"/>
            <a:chOff x="1824" y="2208"/>
            <a:chExt cx="2064" cy="1440"/>
          </a:xfrm>
        </p:grpSpPr>
        <p:sp>
          <p:nvSpPr>
            <p:cNvPr id="1535013" name="Oval 37"/>
            <p:cNvSpPr>
              <a:spLocks noChangeArrowheads="1"/>
            </p:cNvSpPr>
            <p:nvPr/>
          </p:nvSpPr>
          <p:spPr bwMode="auto">
            <a:xfrm>
              <a:off x="1824" y="2592"/>
              <a:ext cx="816" cy="72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14" name="Oval 38"/>
            <p:cNvSpPr>
              <a:spLocks noChangeArrowheads="1"/>
            </p:cNvSpPr>
            <p:nvPr/>
          </p:nvSpPr>
          <p:spPr bwMode="auto">
            <a:xfrm>
              <a:off x="2928" y="2208"/>
              <a:ext cx="720"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15" name="Oval 39"/>
            <p:cNvSpPr>
              <a:spLocks noChangeArrowheads="1"/>
            </p:cNvSpPr>
            <p:nvPr/>
          </p:nvSpPr>
          <p:spPr bwMode="auto">
            <a:xfrm>
              <a:off x="3216" y="3024"/>
              <a:ext cx="672"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016" name="Group 40"/>
          <p:cNvGrpSpPr>
            <a:grpSpLocks/>
          </p:cNvGrpSpPr>
          <p:nvPr/>
        </p:nvGrpSpPr>
        <p:grpSpPr bwMode="auto">
          <a:xfrm>
            <a:off x="1295400" y="2971800"/>
            <a:ext cx="2286000" cy="1676400"/>
            <a:chOff x="816" y="1776"/>
            <a:chExt cx="1440" cy="1056"/>
          </a:xfrm>
          <a:solidFill>
            <a:schemeClr val="accent2">
              <a:lumMod val="20000"/>
              <a:lumOff val="80000"/>
            </a:schemeClr>
          </a:solidFill>
        </p:grpSpPr>
        <p:sp>
          <p:nvSpPr>
            <p:cNvPr id="1535017" name="Line 41"/>
            <p:cNvSpPr>
              <a:spLocks noChangeShapeType="1"/>
            </p:cNvSpPr>
            <p:nvPr/>
          </p:nvSpPr>
          <p:spPr bwMode="auto">
            <a:xfrm flipV="1">
              <a:off x="2064" y="2736"/>
              <a:ext cx="192" cy="96"/>
            </a:xfrm>
            <a:prstGeom prst="line">
              <a:avLst/>
            </a:prstGeom>
            <a:grpFill/>
            <a:ln w="25400">
              <a:solidFill>
                <a:srgbClr val="CC6600"/>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5018" name="AutoShape 42"/>
            <p:cNvSpPr>
              <a:spLocks noChangeArrowheads="1"/>
            </p:cNvSpPr>
            <p:nvPr/>
          </p:nvSpPr>
          <p:spPr bwMode="auto">
            <a:xfrm>
              <a:off x="816" y="1776"/>
              <a:ext cx="1248" cy="672"/>
            </a:xfrm>
            <a:prstGeom prst="wedgeRectCallout">
              <a:avLst>
                <a:gd name="adj1" fmla="val 56250"/>
                <a:gd name="adj2" fmla="val 92856"/>
              </a:avLst>
            </a:prstGeom>
            <a:grp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2000" b="0" dirty="0"/>
                <a:t>Intra-cluster distances are minimized</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35</a:t>
            </a:fld>
            <a:endParaRPr lang="el-GR"/>
          </a:p>
        </p:txBody>
      </p:sp>
    </p:spTree>
    <p:extLst>
      <p:ext uri="{BB962C8B-B14F-4D97-AF65-F5344CB8AC3E}">
        <p14:creationId xmlns:p14="http://schemas.microsoft.com/office/powerpoint/2010/main" val="235218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5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50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5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Types of Clustering</a:t>
            </a:r>
          </a:p>
        </p:txBody>
      </p:sp>
      <p:sp>
        <p:nvSpPr>
          <p:cNvPr id="1538051" name="Rectangle 3"/>
          <p:cNvSpPr>
            <a:spLocks noGrp="1" noChangeArrowheads="1"/>
          </p:cNvSpPr>
          <p:nvPr>
            <p:ph type="body" idx="1"/>
          </p:nvPr>
        </p:nvSpPr>
        <p:spPr>
          <a:xfrm>
            <a:off x="639763" y="1143000"/>
            <a:ext cx="8001000" cy="4662264"/>
          </a:xfrm>
        </p:spPr>
        <p:txBody>
          <a:bodyPr/>
          <a:lstStyle/>
          <a:p>
            <a:pPr marL="342900" indent="-342900">
              <a:lnSpc>
                <a:spcPct val="90000"/>
              </a:lnSpc>
              <a:spcBef>
                <a:spcPct val="20000"/>
              </a:spcBef>
            </a:pPr>
            <a:endParaRPr lang="en-US" altLang="en-US" sz="1200" dirty="0"/>
          </a:p>
          <a:p>
            <a:pPr marL="342900" indent="-342900">
              <a:lnSpc>
                <a:spcPct val="90000"/>
              </a:lnSpc>
              <a:spcBef>
                <a:spcPct val="20000"/>
              </a:spcBef>
            </a:pPr>
            <a:r>
              <a:rPr lang="en-US" altLang="en-US" dirty="0"/>
              <a:t>Important distinction between </a:t>
            </a:r>
            <a:r>
              <a:rPr lang="en-US" altLang="en-US" dirty="0">
                <a:solidFill>
                  <a:schemeClr val="accent6">
                    <a:lumMod val="75000"/>
                  </a:schemeClr>
                </a:solidFill>
              </a:rPr>
              <a:t>hierarchical </a:t>
            </a:r>
            <a:r>
              <a:rPr lang="en-US" altLang="en-US" dirty="0"/>
              <a:t>and </a:t>
            </a:r>
            <a:r>
              <a:rPr lang="en-US" altLang="en-US" dirty="0" err="1">
                <a:solidFill>
                  <a:schemeClr val="accent6">
                    <a:lumMod val="75000"/>
                  </a:schemeClr>
                </a:solidFill>
              </a:rPr>
              <a:t>partitional</a:t>
            </a:r>
            <a:r>
              <a:rPr lang="en-US" altLang="en-US" dirty="0">
                <a:solidFill>
                  <a:srgbClr val="FFCC00"/>
                </a:solidFill>
              </a:rPr>
              <a:t> </a:t>
            </a:r>
            <a:r>
              <a:rPr lang="en-US" altLang="en-US" dirty="0"/>
              <a:t>sets of clusters </a:t>
            </a:r>
            <a:endParaRPr lang="en-US" altLang="en-US" dirty="0">
              <a:solidFill>
                <a:srgbClr val="FFCC00"/>
              </a:solidFill>
            </a:endParaRPr>
          </a:p>
          <a:p>
            <a:pPr marL="342900" indent="-342900">
              <a:lnSpc>
                <a:spcPct val="90000"/>
              </a:lnSpc>
              <a:spcBef>
                <a:spcPct val="20000"/>
              </a:spcBef>
            </a:pPr>
            <a:endParaRPr lang="en-US" altLang="en-US" sz="1200" dirty="0">
              <a:solidFill>
                <a:srgbClr val="FFCC00"/>
              </a:solidFill>
            </a:endParaRPr>
          </a:p>
          <a:p>
            <a:pPr marL="342900" indent="-342900">
              <a:lnSpc>
                <a:spcPct val="90000"/>
              </a:lnSpc>
              <a:spcBef>
                <a:spcPct val="20000"/>
              </a:spcBef>
            </a:pPr>
            <a:r>
              <a:rPr lang="en-US" altLang="en-US" dirty="0" err="1"/>
              <a:t>Partitional</a:t>
            </a:r>
            <a:r>
              <a:rPr lang="en-US" altLang="en-US" dirty="0"/>
              <a:t> Clustering</a:t>
            </a:r>
          </a:p>
          <a:p>
            <a:pPr marL="742950" lvl="1" indent="-285750">
              <a:lnSpc>
                <a:spcPct val="90000"/>
              </a:lnSpc>
              <a:spcBef>
                <a:spcPct val="20000"/>
              </a:spcBef>
            </a:pPr>
            <a:r>
              <a:rPr lang="en-US" altLang="en-US" sz="2000" dirty="0"/>
              <a:t>Division of data objects into subsets (clusters)</a:t>
            </a:r>
          </a:p>
          <a:p>
            <a:pPr marL="742950" lvl="1" indent="-285750">
              <a:lnSpc>
                <a:spcPct val="90000"/>
              </a:lnSpc>
              <a:spcBef>
                <a:spcPct val="20000"/>
              </a:spcBef>
            </a:pPr>
            <a:r>
              <a:rPr lang="en-US" altLang="en-US" sz="2000" dirty="0"/>
              <a:t>Assumes that the </a:t>
            </a:r>
            <a:r>
              <a:rPr lang="en-US" altLang="en-US" sz="2000" i="1" dirty="0">
                <a:solidFill>
                  <a:schemeClr val="tx2">
                    <a:lumMod val="60000"/>
                    <a:lumOff val="40000"/>
                  </a:schemeClr>
                </a:solidFill>
              </a:rPr>
              <a:t>number of clusters is given</a:t>
            </a:r>
          </a:p>
          <a:p>
            <a:pPr marL="742950" lvl="1" indent="-285750">
              <a:lnSpc>
                <a:spcPct val="90000"/>
              </a:lnSpc>
              <a:spcBef>
                <a:spcPct val="20000"/>
              </a:spcBef>
            </a:pPr>
            <a:endParaRPr lang="en-US" altLang="en-US" sz="1000" dirty="0">
              <a:solidFill>
                <a:srgbClr val="FFCC00"/>
              </a:solidFill>
            </a:endParaRPr>
          </a:p>
          <a:p>
            <a:pPr marL="342900" indent="-342900">
              <a:lnSpc>
                <a:spcPct val="90000"/>
              </a:lnSpc>
              <a:spcBef>
                <a:spcPct val="20000"/>
              </a:spcBef>
            </a:pPr>
            <a:r>
              <a:rPr lang="en-US" altLang="en-US" dirty="0"/>
              <a:t>Hierarchical clustering</a:t>
            </a:r>
          </a:p>
          <a:p>
            <a:pPr marL="742950" lvl="1" indent="-285750">
              <a:lnSpc>
                <a:spcPct val="90000"/>
              </a:lnSpc>
              <a:spcBef>
                <a:spcPct val="20000"/>
              </a:spcBef>
            </a:pPr>
            <a:r>
              <a:rPr lang="en-US" altLang="en-US" sz="2000" dirty="0"/>
              <a:t>A set of </a:t>
            </a:r>
            <a:r>
              <a:rPr lang="en-US" altLang="en-US" sz="2000" i="1" dirty="0">
                <a:solidFill>
                  <a:schemeClr val="tx2">
                    <a:lumMod val="60000"/>
                    <a:lumOff val="40000"/>
                  </a:schemeClr>
                </a:solidFill>
              </a:rPr>
              <a:t>nested clusters </a:t>
            </a:r>
            <a:r>
              <a:rPr lang="en-US" altLang="en-US" sz="2000" dirty="0"/>
              <a:t>organized as a hierarchical tree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36</a:t>
            </a:fld>
            <a:endParaRPr lang="el-GR"/>
          </a:p>
        </p:txBody>
      </p:sp>
    </p:spTree>
    <p:extLst>
      <p:ext uri="{BB962C8B-B14F-4D97-AF65-F5344CB8AC3E}">
        <p14:creationId xmlns:p14="http://schemas.microsoft.com/office/powerpoint/2010/main" val="298791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a:xfrm>
            <a:off x="395536" y="260648"/>
            <a:ext cx="8280400" cy="552450"/>
          </a:xfrm>
        </p:spPr>
        <p:txBody>
          <a:bodyPr>
            <a:normAutofit fontScale="90000"/>
          </a:bodyPr>
          <a:lstStyle/>
          <a:p>
            <a:r>
              <a:rPr lang="en-US" altLang="en-US" dirty="0" err="1">
                <a:solidFill>
                  <a:schemeClr val="accent6">
                    <a:lumMod val="75000"/>
                  </a:schemeClr>
                </a:solidFill>
              </a:rPr>
              <a:t>Partitional</a:t>
            </a:r>
            <a:r>
              <a:rPr lang="en-US" altLang="en-US" dirty="0">
                <a:solidFill>
                  <a:schemeClr val="accent6">
                    <a:lumMod val="75000"/>
                  </a:schemeClr>
                </a:solidFill>
              </a:rPr>
              <a:t> Clustering</a:t>
            </a:r>
          </a:p>
        </p:txBody>
      </p:sp>
      <p:sp>
        <p:nvSpPr>
          <p:cNvPr id="1539076" name="Freeform 4"/>
          <p:cNvSpPr>
            <a:spLocks/>
          </p:cNvSpPr>
          <p:nvPr/>
        </p:nvSpPr>
        <p:spPr bwMode="auto">
          <a:xfrm>
            <a:off x="1254125" y="2517775"/>
            <a:ext cx="96838" cy="101600"/>
          </a:xfrm>
          <a:custGeom>
            <a:avLst/>
            <a:gdLst>
              <a:gd name="T0" fmla="*/ 61 w 61"/>
              <a:gd name="T1" fmla="*/ 30 h 64"/>
              <a:gd name="T2" fmla="*/ 55 w 61"/>
              <a:gd name="T3" fmla="*/ 49 h 64"/>
              <a:gd name="T4" fmla="*/ 43 w 61"/>
              <a:gd name="T5" fmla="*/ 61 h 64"/>
              <a:gd name="T6" fmla="*/ 24 w 61"/>
              <a:gd name="T7" fmla="*/ 64 h 64"/>
              <a:gd name="T8" fmla="*/ 9 w 61"/>
              <a:gd name="T9" fmla="*/ 55 h 64"/>
              <a:gd name="T10" fmla="*/ 0 w 61"/>
              <a:gd name="T11" fmla="*/ 39 h 64"/>
              <a:gd name="T12" fmla="*/ 0 w 61"/>
              <a:gd name="T13" fmla="*/ 24 h 64"/>
              <a:gd name="T14" fmla="*/ 9 w 61"/>
              <a:gd name="T15" fmla="*/ 9 h 64"/>
              <a:gd name="T16" fmla="*/ 24 w 61"/>
              <a:gd name="T17" fmla="*/ 0 h 64"/>
              <a:gd name="T18" fmla="*/ 43 w 61"/>
              <a:gd name="T19" fmla="*/ 3 h 64"/>
              <a:gd name="T20" fmla="*/ 55 w 61"/>
              <a:gd name="T21" fmla="*/ 15 h 64"/>
              <a:gd name="T22" fmla="*/ 61 w 61"/>
              <a:gd name="T23"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0"/>
                </a:moveTo>
                <a:lnTo>
                  <a:pt x="55" y="49"/>
                </a:lnTo>
                <a:lnTo>
                  <a:pt x="43" y="61"/>
                </a:lnTo>
                <a:lnTo>
                  <a:pt x="24" y="64"/>
                </a:lnTo>
                <a:lnTo>
                  <a:pt x="9" y="55"/>
                </a:lnTo>
                <a:lnTo>
                  <a:pt x="0" y="39"/>
                </a:lnTo>
                <a:lnTo>
                  <a:pt x="0" y="24"/>
                </a:lnTo>
                <a:lnTo>
                  <a:pt x="9" y="9"/>
                </a:lnTo>
                <a:lnTo>
                  <a:pt x="24" y="0"/>
                </a:lnTo>
                <a:lnTo>
                  <a:pt x="43" y="3"/>
                </a:lnTo>
                <a:lnTo>
                  <a:pt x="55" y="15"/>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77" name="Freeform 5"/>
          <p:cNvSpPr>
            <a:spLocks/>
          </p:cNvSpPr>
          <p:nvPr/>
        </p:nvSpPr>
        <p:spPr bwMode="auto">
          <a:xfrm>
            <a:off x="1254125" y="2716213"/>
            <a:ext cx="96838" cy="98425"/>
          </a:xfrm>
          <a:custGeom>
            <a:avLst/>
            <a:gdLst>
              <a:gd name="T0" fmla="*/ 61 w 61"/>
              <a:gd name="T1" fmla="*/ 31 h 62"/>
              <a:gd name="T2" fmla="*/ 55 w 61"/>
              <a:gd name="T3" fmla="*/ 49 h 62"/>
              <a:gd name="T4" fmla="*/ 43 w 61"/>
              <a:gd name="T5" fmla="*/ 62 h 62"/>
              <a:gd name="T6" fmla="*/ 24 w 61"/>
              <a:gd name="T7" fmla="*/ 62 h 62"/>
              <a:gd name="T8" fmla="*/ 9 w 61"/>
              <a:gd name="T9" fmla="*/ 55 h 62"/>
              <a:gd name="T10" fmla="*/ 0 w 61"/>
              <a:gd name="T11" fmla="*/ 40 h 62"/>
              <a:gd name="T12" fmla="*/ 0 w 61"/>
              <a:gd name="T13" fmla="*/ 22 h 62"/>
              <a:gd name="T14" fmla="*/ 9 w 61"/>
              <a:gd name="T15" fmla="*/ 9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62"/>
                </a:lnTo>
                <a:lnTo>
                  <a:pt x="24" y="62"/>
                </a:lnTo>
                <a:lnTo>
                  <a:pt x="9" y="55"/>
                </a:lnTo>
                <a:lnTo>
                  <a:pt x="0" y="40"/>
                </a:lnTo>
                <a:lnTo>
                  <a:pt x="0" y="22"/>
                </a:lnTo>
                <a:lnTo>
                  <a:pt x="9" y="9"/>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78" name="Freeform 6"/>
          <p:cNvSpPr>
            <a:spLocks/>
          </p:cNvSpPr>
          <p:nvPr/>
        </p:nvSpPr>
        <p:spPr bwMode="auto">
          <a:xfrm>
            <a:off x="1951038" y="4711700"/>
            <a:ext cx="96837" cy="98425"/>
          </a:xfrm>
          <a:custGeom>
            <a:avLst/>
            <a:gdLst>
              <a:gd name="T0" fmla="*/ 61 w 61"/>
              <a:gd name="T1" fmla="*/ 31 h 62"/>
              <a:gd name="T2" fmla="*/ 55 w 61"/>
              <a:gd name="T3" fmla="*/ 46 h 62"/>
              <a:gd name="T4" fmla="*/ 43 w 61"/>
              <a:gd name="T5" fmla="*/ 59 h 62"/>
              <a:gd name="T6" fmla="*/ 24 w 61"/>
              <a:gd name="T7" fmla="*/ 62 h 62"/>
              <a:gd name="T8" fmla="*/ 9 w 61"/>
              <a:gd name="T9" fmla="*/ 53 h 62"/>
              <a:gd name="T10" fmla="*/ 0 w 61"/>
              <a:gd name="T11" fmla="*/ 40 h 62"/>
              <a:gd name="T12" fmla="*/ 0 w 61"/>
              <a:gd name="T13" fmla="*/ 22 h 62"/>
              <a:gd name="T14" fmla="*/ 9 w 61"/>
              <a:gd name="T15" fmla="*/ 7 h 62"/>
              <a:gd name="T16" fmla="*/ 24 w 61"/>
              <a:gd name="T17" fmla="*/ 0 h 62"/>
              <a:gd name="T18" fmla="*/ 43 w 61"/>
              <a:gd name="T19" fmla="*/ 0 h 62"/>
              <a:gd name="T20" fmla="*/ 55 w 61"/>
              <a:gd name="T21" fmla="*/ 13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6"/>
                </a:lnTo>
                <a:lnTo>
                  <a:pt x="43" y="59"/>
                </a:lnTo>
                <a:lnTo>
                  <a:pt x="24" y="62"/>
                </a:lnTo>
                <a:lnTo>
                  <a:pt x="9" y="53"/>
                </a:lnTo>
                <a:lnTo>
                  <a:pt x="0" y="40"/>
                </a:lnTo>
                <a:lnTo>
                  <a:pt x="0" y="22"/>
                </a:lnTo>
                <a:lnTo>
                  <a:pt x="9" y="7"/>
                </a:lnTo>
                <a:lnTo>
                  <a:pt x="24" y="0"/>
                </a:lnTo>
                <a:lnTo>
                  <a:pt x="43" y="0"/>
                </a:lnTo>
                <a:lnTo>
                  <a:pt x="55" y="13"/>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79" name="Freeform 7"/>
          <p:cNvSpPr>
            <a:spLocks/>
          </p:cNvSpPr>
          <p:nvPr/>
        </p:nvSpPr>
        <p:spPr bwMode="auto">
          <a:xfrm>
            <a:off x="1550988" y="2619375"/>
            <a:ext cx="96837" cy="96838"/>
          </a:xfrm>
          <a:custGeom>
            <a:avLst/>
            <a:gdLst>
              <a:gd name="T0" fmla="*/ 61 w 61"/>
              <a:gd name="T1" fmla="*/ 31 h 61"/>
              <a:gd name="T2" fmla="*/ 58 w 61"/>
              <a:gd name="T3" fmla="*/ 46 h 61"/>
              <a:gd name="T4" fmla="*/ 43 w 61"/>
              <a:gd name="T5" fmla="*/ 58 h 61"/>
              <a:gd name="T6" fmla="*/ 25 w 61"/>
              <a:gd name="T7" fmla="*/ 61 h 61"/>
              <a:gd name="T8" fmla="*/ 9 w 61"/>
              <a:gd name="T9" fmla="*/ 55 h 61"/>
              <a:gd name="T10" fmla="*/ 0 w 61"/>
              <a:gd name="T11" fmla="*/ 40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8" y="46"/>
                </a:lnTo>
                <a:lnTo>
                  <a:pt x="43" y="58"/>
                </a:lnTo>
                <a:lnTo>
                  <a:pt x="25" y="61"/>
                </a:lnTo>
                <a:lnTo>
                  <a:pt x="9" y="55"/>
                </a:lnTo>
                <a:lnTo>
                  <a:pt x="0" y="40"/>
                </a:lnTo>
                <a:lnTo>
                  <a:pt x="0" y="21"/>
                </a:lnTo>
                <a:lnTo>
                  <a:pt x="9" y="6"/>
                </a:lnTo>
                <a:lnTo>
                  <a:pt x="25" y="0"/>
                </a:lnTo>
                <a:lnTo>
                  <a:pt x="43" y="3"/>
                </a:lnTo>
                <a:lnTo>
                  <a:pt x="58" y="12"/>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0" name="Freeform 8"/>
          <p:cNvSpPr>
            <a:spLocks/>
          </p:cNvSpPr>
          <p:nvPr/>
        </p:nvSpPr>
        <p:spPr bwMode="auto">
          <a:xfrm>
            <a:off x="1951038" y="3914775"/>
            <a:ext cx="96837" cy="96838"/>
          </a:xfrm>
          <a:custGeom>
            <a:avLst/>
            <a:gdLst>
              <a:gd name="T0" fmla="*/ 61 w 61"/>
              <a:gd name="T1" fmla="*/ 30 h 61"/>
              <a:gd name="T2" fmla="*/ 55 w 61"/>
              <a:gd name="T3" fmla="*/ 46 h 61"/>
              <a:gd name="T4" fmla="*/ 43 w 61"/>
              <a:gd name="T5" fmla="*/ 58 h 61"/>
              <a:gd name="T6" fmla="*/ 24 w 61"/>
              <a:gd name="T7" fmla="*/ 61 h 61"/>
              <a:gd name="T8" fmla="*/ 9 w 61"/>
              <a:gd name="T9" fmla="*/ 55 h 61"/>
              <a:gd name="T10" fmla="*/ 0 w 61"/>
              <a:gd name="T11" fmla="*/ 39 h 61"/>
              <a:gd name="T12" fmla="*/ 0 w 61"/>
              <a:gd name="T13" fmla="*/ 21 h 61"/>
              <a:gd name="T14" fmla="*/ 9 w 61"/>
              <a:gd name="T15" fmla="*/ 6 h 61"/>
              <a:gd name="T16" fmla="*/ 24 w 61"/>
              <a:gd name="T17" fmla="*/ 0 h 61"/>
              <a:gd name="T18" fmla="*/ 43 w 61"/>
              <a:gd name="T19" fmla="*/ 3 h 61"/>
              <a:gd name="T20" fmla="*/ 55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5" y="46"/>
                </a:lnTo>
                <a:lnTo>
                  <a:pt x="43" y="58"/>
                </a:lnTo>
                <a:lnTo>
                  <a:pt x="24" y="61"/>
                </a:lnTo>
                <a:lnTo>
                  <a:pt x="9" y="55"/>
                </a:lnTo>
                <a:lnTo>
                  <a:pt x="0" y="39"/>
                </a:lnTo>
                <a:lnTo>
                  <a:pt x="0" y="21"/>
                </a:lnTo>
                <a:lnTo>
                  <a:pt x="9" y="6"/>
                </a:lnTo>
                <a:lnTo>
                  <a:pt x="24" y="0"/>
                </a:lnTo>
                <a:lnTo>
                  <a:pt x="43" y="3"/>
                </a:lnTo>
                <a:lnTo>
                  <a:pt x="55" y="12"/>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1" name="Freeform 9"/>
          <p:cNvSpPr>
            <a:spLocks/>
          </p:cNvSpPr>
          <p:nvPr/>
        </p:nvSpPr>
        <p:spPr bwMode="auto">
          <a:xfrm>
            <a:off x="2120900" y="1825625"/>
            <a:ext cx="98425" cy="98425"/>
          </a:xfrm>
          <a:custGeom>
            <a:avLst/>
            <a:gdLst>
              <a:gd name="T0" fmla="*/ 62 w 62"/>
              <a:gd name="T1" fmla="*/ 31 h 62"/>
              <a:gd name="T2" fmla="*/ 56 w 62"/>
              <a:gd name="T3" fmla="*/ 46 h 62"/>
              <a:gd name="T4" fmla="*/ 43 w 62"/>
              <a:gd name="T5" fmla="*/ 58 h 62"/>
              <a:gd name="T6" fmla="*/ 25 w 62"/>
              <a:gd name="T7" fmla="*/ 62 h 62"/>
              <a:gd name="T8" fmla="*/ 9 w 62"/>
              <a:gd name="T9" fmla="*/ 55 h 62"/>
              <a:gd name="T10" fmla="*/ 0 w 62"/>
              <a:gd name="T11" fmla="*/ 40 h 62"/>
              <a:gd name="T12" fmla="*/ 0 w 62"/>
              <a:gd name="T13" fmla="*/ 22 h 62"/>
              <a:gd name="T14" fmla="*/ 9 w 62"/>
              <a:gd name="T15" fmla="*/ 6 h 62"/>
              <a:gd name="T16" fmla="*/ 25 w 62"/>
              <a:gd name="T17" fmla="*/ 0 h 62"/>
              <a:gd name="T18" fmla="*/ 43 w 62"/>
              <a:gd name="T19" fmla="*/ 3 h 62"/>
              <a:gd name="T20" fmla="*/ 56 w 62"/>
              <a:gd name="T21" fmla="*/ 12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8"/>
                </a:lnTo>
                <a:lnTo>
                  <a:pt x="25" y="62"/>
                </a:lnTo>
                <a:lnTo>
                  <a:pt x="9" y="55"/>
                </a:lnTo>
                <a:lnTo>
                  <a:pt x="0" y="40"/>
                </a:lnTo>
                <a:lnTo>
                  <a:pt x="0" y="22"/>
                </a:lnTo>
                <a:lnTo>
                  <a:pt x="9" y="6"/>
                </a:lnTo>
                <a:lnTo>
                  <a:pt x="25" y="0"/>
                </a:lnTo>
                <a:lnTo>
                  <a:pt x="43" y="3"/>
                </a:lnTo>
                <a:lnTo>
                  <a:pt x="56" y="12"/>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2" name="Freeform 10"/>
          <p:cNvSpPr>
            <a:spLocks/>
          </p:cNvSpPr>
          <p:nvPr/>
        </p:nvSpPr>
        <p:spPr bwMode="auto">
          <a:xfrm>
            <a:off x="2351088" y="2020888"/>
            <a:ext cx="96837" cy="96837"/>
          </a:xfrm>
          <a:custGeom>
            <a:avLst/>
            <a:gdLst>
              <a:gd name="T0" fmla="*/ 61 w 61"/>
              <a:gd name="T1" fmla="*/ 31 h 61"/>
              <a:gd name="T2" fmla="*/ 55 w 61"/>
              <a:gd name="T3" fmla="*/ 49 h 61"/>
              <a:gd name="T4" fmla="*/ 43 w 61"/>
              <a:gd name="T5" fmla="*/ 58 h 61"/>
              <a:gd name="T6" fmla="*/ 24 w 61"/>
              <a:gd name="T7" fmla="*/ 61 h 61"/>
              <a:gd name="T8" fmla="*/ 9 w 61"/>
              <a:gd name="T9" fmla="*/ 55 h 61"/>
              <a:gd name="T10" fmla="*/ 0 w 61"/>
              <a:gd name="T11" fmla="*/ 40 h 61"/>
              <a:gd name="T12" fmla="*/ 0 w 61"/>
              <a:gd name="T13" fmla="*/ 21 h 61"/>
              <a:gd name="T14" fmla="*/ 9 w 61"/>
              <a:gd name="T15" fmla="*/ 6 h 61"/>
              <a:gd name="T16" fmla="*/ 24 w 61"/>
              <a:gd name="T17" fmla="*/ 0 h 61"/>
              <a:gd name="T18" fmla="*/ 43 w 61"/>
              <a:gd name="T19" fmla="*/ 3 h 61"/>
              <a:gd name="T20" fmla="*/ 55 w 61"/>
              <a:gd name="T21" fmla="*/ 15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5" y="49"/>
                </a:lnTo>
                <a:lnTo>
                  <a:pt x="43" y="58"/>
                </a:lnTo>
                <a:lnTo>
                  <a:pt x="24" y="61"/>
                </a:lnTo>
                <a:lnTo>
                  <a:pt x="9" y="55"/>
                </a:lnTo>
                <a:lnTo>
                  <a:pt x="0" y="40"/>
                </a:lnTo>
                <a:lnTo>
                  <a:pt x="0" y="21"/>
                </a:lnTo>
                <a:lnTo>
                  <a:pt x="9" y="6"/>
                </a:lnTo>
                <a:lnTo>
                  <a:pt x="24" y="0"/>
                </a:lnTo>
                <a:lnTo>
                  <a:pt x="43" y="3"/>
                </a:lnTo>
                <a:lnTo>
                  <a:pt x="55"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3" name="Freeform 11"/>
          <p:cNvSpPr>
            <a:spLocks/>
          </p:cNvSpPr>
          <p:nvPr/>
        </p:nvSpPr>
        <p:spPr bwMode="auto">
          <a:xfrm>
            <a:off x="2447925" y="2317750"/>
            <a:ext cx="96838" cy="101600"/>
          </a:xfrm>
          <a:custGeom>
            <a:avLst/>
            <a:gdLst>
              <a:gd name="T0" fmla="*/ 61 w 61"/>
              <a:gd name="T1" fmla="*/ 31 h 64"/>
              <a:gd name="T2" fmla="*/ 58 w 61"/>
              <a:gd name="T3" fmla="*/ 49 h 64"/>
              <a:gd name="T4" fmla="*/ 43 w 61"/>
              <a:gd name="T5" fmla="*/ 61 h 64"/>
              <a:gd name="T6" fmla="*/ 28 w 61"/>
              <a:gd name="T7" fmla="*/ 64 h 64"/>
              <a:gd name="T8" fmla="*/ 9 w 61"/>
              <a:gd name="T9" fmla="*/ 55 h 64"/>
              <a:gd name="T10" fmla="*/ 0 w 61"/>
              <a:gd name="T11" fmla="*/ 40 h 64"/>
              <a:gd name="T12" fmla="*/ 0 w 61"/>
              <a:gd name="T13" fmla="*/ 24 h 64"/>
              <a:gd name="T14" fmla="*/ 9 w 61"/>
              <a:gd name="T15" fmla="*/ 9 h 64"/>
              <a:gd name="T16" fmla="*/ 28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8" y="64"/>
                </a:lnTo>
                <a:lnTo>
                  <a:pt x="9" y="55"/>
                </a:lnTo>
                <a:lnTo>
                  <a:pt x="0" y="40"/>
                </a:lnTo>
                <a:lnTo>
                  <a:pt x="0" y="24"/>
                </a:lnTo>
                <a:lnTo>
                  <a:pt x="9" y="9"/>
                </a:lnTo>
                <a:lnTo>
                  <a:pt x="28"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4" name="Freeform 12"/>
          <p:cNvSpPr>
            <a:spLocks/>
          </p:cNvSpPr>
          <p:nvPr/>
        </p:nvSpPr>
        <p:spPr bwMode="auto">
          <a:xfrm>
            <a:off x="2847975" y="2317750"/>
            <a:ext cx="96838" cy="101600"/>
          </a:xfrm>
          <a:custGeom>
            <a:avLst/>
            <a:gdLst>
              <a:gd name="T0" fmla="*/ 61 w 61"/>
              <a:gd name="T1" fmla="*/ 31 h 64"/>
              <a:gd name="T2" fmla="*/ 58 w 61"/>
              <a:gd name="T3" fmla="*/ 49 h 64"/>
              <a:gd name="T4" fmla="*/ 43 w 61"/>
              <a:gd name="T5" fmla="*/ 61 h 64"/>
              <a:gd name="T6" fmla="*/ 27 w 61"/>
              <a:gd name="T7" fmla="*/ 64 h 64"/>
              <a:gd name="T8" fmla="*/ 9 w 61"/>
              <a:gd name="T9" fmla="*/ 55 h 64"/>
              <a:gd name="T10" fmla="*/ 0 w 61"/>
              <a:gd name="T11" fmla="*/ 40 h 64"/>
              <a:gd name="T12" fmla="*/ 0 w 61"/>
              <a:gd name="T13" fmla="*/ 24 h 64"/>
              <a:gd name="T14" fmla="*/ 9 w 61"/>
              <a:gd name="T15" fmla="*/ 9 h 64"/>
              <a:gd name="T16" fmla="*/ 27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7" y="64"/>
                </a:lnTo>
                <a:lnTo>
                  <a:pt x="9" y="55"/>
                </a:lnTo>
                <a:lnTo>
                  <a:pt x="0" y="40"/>
                </a:lnTo>
                <a:lnTo>
                  <a:pt x="0" y="24"/>
                </a:lnTo>
                <a:lnTo>
                  <a:pt x="9" y="9"/>
                </a:lnTo>
                <a:lnTo>
                  <a:pt x="27"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5" name="Freeform 13"/>
          <p:cNvSpPr>
            <a:spLocks/>
          </p:cNvSpPr>
          <p:nvPr/>
        </p:nvSpPr>
        <p:spPr bwMode="auto">
          <a:xfrm>
            <a:off x="2647950" y="2117725"/>
            <a:ext cx="96838" cy="103188"/>
          </a:xfrm>
          <a:custGeom>
            <a:avLst/>
            <a:gdLst>
              <a:gd name="T0" fmla="*/ 61 w 61"/>
              <a:gd name="T1" fmla="*/ 34 h 65"/>
              <a:gd name="T2" fmla="*/ 58 w 61"/>
              <a:gd name="T3" fmla="*/ 49 h 65"/>
              <a:gd name="T4" fmla="*/ 43 w 61"/>
              <a:gd name="T5" fmla="*/ 61 h 65"/>
              <a:gd name="T6" fmla="*/ 28 w 61"/>
              <a:gd name="T7" fmla="*/ 65 h 65"/>
              <a:gd name="T8" fmla="*/ 9 w 61"/>
              <a:gd name="T9" fmla="*/ 55 h 65"/>
              <a:gd name="T10" fmla="*/ 0 w 61"/>
              <a:gd name="T11" fmla="*/ 40 h 65"/>
              <a:gd name="T12" fmla="*/ 0 w 61"/>
              <a:gd name="T13" fmla="*/ 25 h 65"/>
              <a:gd name="T14" fmla="*/ 9 w 61"/>
              <a:gd name="T15" fmla="*/ 9 h 65"/>
              <a:gd name="T16" fmla="*/ 28 w 61"/>
              <a:gd name="T17" fmla="*/ 0 h 65"/>
              <a:gd name="T18" fmla="*/ 43 w 61"/>
              <a:gd name="T19" fmla="*/ 3 h 65"/>
              <a:gd name="T20" fmla="*/ 58 w 61"/>
              <a:gd name="T21" fmla="*/ 16 h 65"/>
              <a:gd name="T22" fmla="*/ 61 w 61"/>
              <a:gd name="T23"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5">
                <a:moveTo>
                  <a:pt x="61" y="34"/>
                </a:moveTo>
                <a:lnTo>
                  <a:pt x="58" y="49"/>
                </a:lnTo>
                <a:lnTo>
                  <a:pt x="43" y="61"/>
                </a:lnTo>
                <a:lnTo>
                  <a:pt x="28" y="65"/>
                </a:lnTo>
                <a:lnTo>
                  <a:pt x="9" y="55"/>
                </a:lnTo>
                <a:lnTo>
                  <a:pt x="0" y="40"/>
                </a:lnTo>
                <a:lnTo>
                  <a:pt x="0" y="25"/>
                </a:lnTo>
                <a:lnTo>
                  <a:pt x="9" y="9"/>
                </a:lnTo>
                <a:lnTo>
                  <a:pt x="28" y="0"/>
                </a:lnTo>
                <a:lnTo>
                  <a:pt x="43" y="3"/>
                </a:lnTo>
                <a:lnTo>
                  <a:pt x="58" y="16"/>
                </a:lnTo>
                <a:lnTo>
                  <a:pt x="61" y="34"/>
                </a:lnTo>
                <a:close/>
              </a:path>
            </a:pathLst>
          </a:custGeom>
          <a:solidFill>
            <a:srgbClr val="000000"/>
          </a:solidFill>
          <a:ln w="4763">
            <a:solidFill>
              <a:srgbClr val="000000"/>
            </a:solidFill>
            <a:prstDash val="solid"/>
            <a:round/>
            <a:headEnd/>
            <a:tailEnd/>
          </a:ln>
        </p:spPr>
        <p:txBody>
          <a:bodyPr/>
          <a:lstStyle/>
          <a:p>
            <a:endParaRPr lang="en-US"/>
          </a:p>
        </p:txBody>
      </p:sp>
      <p:sp>
        <p:nvSpPr>
          <p:cNvPr id="1539086" name="Freeform 14"/>
          <p:cNvSpPr>
            <a:spLocks/>
          </p:cNvSpPr>
          <p:nvPr/>
        </p:nvSpPr>
        <p:spPr bwMode="auto">
          <a:xfrm>
            <a:off x="2647950" y="1724025"/>
            <a:ext cx="96838" cy="96838"/>
          </a:xfrm>
          <a:custGeom>
            <a:avLst/>
            <a:gdLst>
              <a:gd name="T0" fmla="*/ 61 w 61"/>
              <a:gd name="T1" fmla="*/ 30 h 61"/>
              <a:gd name="T2" fmla="*/ 58 w 61"/>
              <a:gd name="T3" fmla="*/ 49 h 61"/>
              <a:gd name="T4" fmla="*/ 43 w 61"/>
              <a:gd name="T5" fmla="*/ 61 h 61"/>
              <a:gd name="T6" fmla="*/ 28 w 61"/>
              <a:gd name="T7" fmla="*/ 61 h 61"/>
              <a:gd name="T8" fmla="*/ 9 w 61"/>
              <a:gd name="T9" fmla="*/ 55 h 61"/>
              <a:gd name="T10" fmla="*/ 0 w 61"/>
              <a:gd name="T11" fmla="*/ 40 h 61"/>
              <a:gd name="T12" fmla="*/ 0 w 61"/>
              <a:gd name="T13" fmla="*/ 21 h 61"/>
              <a:gd name="T14" fmla="*/ 9 w 61"/>
              <a:gd name="T15" fmla="*/ 9 h 61"/>
              <a:gd name="T16" fmla="*/ 28 w 61"/>
              <a:gd name="T17" fmla="*/ 0 h 61"/>
              <a:gd name="T18" fmla="*/ 43 w 61"/>
              <a:gd name="T19" fmla="*/ 3 h 61"/>
              <a:gd name="T20" fmla="*/ 58 w 61"/>
              <a:gd name="T21" fmla="*/ 15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61"/>
                </a:lnTo>
                <a:lnTo>
                  <a:pt x="28" y="61"/>
                </a:lnTo>
                <a:lnTo>
                  <a:pt x="9" y="55"/>
                </a:lnTo>
                <a:lnTo>
                  <a:pt x="0" y="40"/>
                </a:lnTo>
                <a:lnTo>
                  <a:pt x="0" y="21"/>
                </a:lnTo>
                <a:lnTo>
                  <a:pt x="9" y="9"/>
                </a:lnTo>
                <a:lnTo>
                  <a:pt x="28" y="0"/>
                </a:lnTo>
                <a:lnTo>
                  <a:pt x="43" y="3"/>
                </a:lnTo>
                <a:lnTo>
                  <a:pt x="58" y="15"/>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7" name="Freeform 15"/>
          <p:cNvSpPr>
            <a:spLocks/>
          </p:cNvSpPr>
          <p:nvPr/>
        </p:nvSpPr>
        <p:spPr bwMode="auto">
          <a:xfrm>
            <a:off x="3344863" y="4711700"/>
            <a:ext cx="103187" cy="98425"/>
          </a:xfrm>
          <a:custGeom>
            <a:avLst/>
            <a:gdLst>
              <a:gd name="T0" fmla="*/ 65 w 65"/>
              <a:gd name="T1" fmla="*/ 31 h 62"/>
              <a:gd name="T2" fmla="*/ 58 w 65"/>
              <a:gd name="T3" fmla="*/ 46 h 62"/>
              <a:gd name="T4" fmla="*/ 46 w 65"/>
              <a:gd name="T5" fmla="*/ 59 h 62"/>
              <a:gd name="T6" fmla="*/ 28 w 65"/>
              <a:gd name="T7" fmla="*/ 62 h 62"/>
              <a:gd name="T8" fmla="*/ 12 w 65"/>
              <a:gd name="T9" fmla="*/ 53 h 62"/>
              <a:gd name="T10" fmla="*/ 0 w 65"/>
              <a:gd name="T11" fmla="*/ 40 h 62"/>
              <a:gd name="T12" fmla="*/ 0 w 65"/>
              <a:gd name="T13" fmla="*/ 22 h 62"/>
              <a:gd name="T14" fmla="*/ 12 w 65"/>
              <a:gd name="T15" fmla="*/ 7 h 62"/>
              <a:gd name="T16" fmla="*/ 28 w 65"/>
              <a:gd name="T17" fmla="*/ 0 h 62"/>
              <a:gd name="T18" fmla="*/ 46 w 65"/>
              <a:gd name="T19" fmla="*/ 0 h 62"/>
              <a:gd name="T20" fmla="*/ 58 w 65"/>
              <a:gd name="T21" fmla="*/ 13 h 62"/>
              <a:gd name="T22" fmla="*/ 65 w 65"/>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2">
                <a:moveTo>
                  <a:pt x="65" y="31"/>
                </a:moveTo>
                <a:lnTo>
                  <a:pt x="58" y="46"/>
                </a:lnTo>
                <a:lnTo>
                  <a:pt x="46" y="59"/>
                </a:lnTo>
                <a:lnTo>
                  <a:pt x="28" y="62"/>
                </a:lnTo>
                <a:lnTo>
                  <a:pt x="12" y="53"/>
                </a:lnTo>
                <a:lnTo>
                  <a:pt x="0" y="40"/>
                </a:lnTo>
                <a:lnTo>
                  <a:pt x="0" y="22"/>
                </a:lnTo>
                <a:lnTo>
                  <a:pt x="12" y="7"/>
                </a:lnTo>
                <a:lnTo>
                  <a:pt x="28" y="0"/>
                </a:lnTo>
                <a:lnTo>
                  <a:pt x="46" y="0"/>
                </a:lnTo>
                <a:lnTo>
                  <a:pt x="58" y="13"/>
                </a:lnTo>
                <a:lnTo>
                  <a:pt x="65"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8" name="Freeform 16"/>
          <p:cNvSpPr>
            <a:spLocks/>
          </p:cNvSpPr>
          <p:nvPr/>
        </p:nvSpPr>
        <p:spPr bwMode="auto">
          <a:xfrm>
            <a:off x="1550988" y="2220913"/>
            <a:ext cx="96837" cy="96837"/>
          </a:xfrm>
          <a:custGeom>
            <a:avLst/>
            <a:gdLst>
              <a:gd name="T0" fmla="*/ 61 w 61"/>
              <a:gd name="T1" fmla="*/ 30 h 61"/>
              <a:gd name="T2" fmla="*/ 58 w 61"/>
              <a:gd name="T3" fmla="*/ 49 h 61"/>
              <a:gd name="T4" fmla="*/ 43 w 61"/>
              <a:gd name="T5" fmla="*/ 58 h 61"/>
              <a:gd name="T6" fmla="*/ 25 w 61"/>
              <a:gd name="T7" fmla="*/ 61 h 61"/>
              <a:gd name="T8" fmla="*/ 9 w 61"/>
              <a:gd name="T9" fmla="*/ 55 h 61"/>
              <a:gd name="T10" fmla="*/ 0 w 61"/>
              <a:gd name="T11" fmla="*/ 39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58"/>
                </a:lnTo>
                <a:lnTo>
                  <a:pt x="25" y="61"/>
                </a:lnTo>
                <a:lnTo>
                  <a:pt x="9" y="55"/>
                </a:lnTo>
                <a:lnTo>
                  <a:pt x="0" y="39"/>
                </a:lnTo>
                <a:lnTo>
                  <a:pt x="0" y="21"/>
                </a:lnTo>
                <a:lnTo>
                  <a:pt x="9" y="6"/>
                </a:lnTo>
                <a:lnTo>
                  <a:pt x="25" y="0"/>
                </a:lnTo>
                <a:lnTo>
                  <a:pt x="43" y="3"/>
                </a:lnTo>
                <a:lnTo>
                  <a:pt x="58" y="12"/>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9" name="Freeform 17"/>
          <p:cNvSpPr>
            <a:spLocks/>
          </p:cNvSpPr>
          <p:nvPr/>
        </p:nvSpPr>
        <p:spPr bwMode="auto">
          <a:xfrm>
            <a:off x="1223963" y="4410075"/>
            <a:ext cx="98425" cy="98425"/>
          </a:xfrm>
          <a:custGeom>
            <a:avLst/>
            <a:gdLst>
              <a:gd name="T0" fmla="*/ 62 w 62"/>
              <a:gd name="T1" fmla="*/ 31 h 62"/>
              <a:gd name="T2" fmla="*/ 56 w 62"/>
              <a:gd name="T3" fmla="*/ 49 h 62"/>
              <a:gd name="T4" fmla="*/ 43 w 62"/>
              <a:gd name="T5" fmla="*/ 62 h 62"/>
              <a:gd name="T6" fmla="*/ 25 w 62"/>
              <a:gd name="T7" fmla="*/ 62 h 62"/>
              <a:gd name="T8" fmla="*/ 9 w 62"/>
              <a:gd name="T9" fmla="*/ 55 h 62"/>
              <a:gd name="T10" fmla="*/ 0 w 62"/>
              <a:gd name="T11" fmla="*/ 40 h 62"/>
              <a:gd name="T12" fmla="*/ 0 w 62"/>
              <a:gd name="T13" fmla="*/ 22 h 62"/>
              <a:gd name="T14" fmla="*/ 9 w 62"/>
              <a:gd name="T15" fmla="*/ 10 h 62"/>
              <a:gd name="T16" fmla="*/ 25 w 62"/>
              <a:gd name="T17" fmla="*/ 0 h 62"/>
              <a:gd name="T18" fmla="*/ 43 w 62"/>
              <a:gd name="T19" fmla="*/ 3 h 62"/>
              <a:gd name="T20" fmla="*/ 56 w 62"/>
              <a:gd name="T21" fmla="*/ 16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9"/>
                </a:lnTo>
                <a:lnTo>
                  <a:pt x="43" y="62"/>
                </a:lnTo>
                <a:lnTo>
                  <a:pt x="25" y="62"/>
                </a:lnTo>
                <a:lnTo>
                  <a:pt x="9" y="55"/>
                </a:lnTo>
                <a:lnTo>
                  <a:pt x="0" y="40"/>
                </a:lnTo>
                <a:lnTo>
                  <a:pt x="0" y="22"/>
                </a:lnTo>
                <a:lnTo>
                  <a:pt x="9" y="10"/>
                </a:lnTo>
                <a:lnTo>
                  <a:pt x="25" y="0"/>
                </a:lnTo>
                <a:lnTo>
                  <a:pt x="43" y="3"/>
                </a:lnTo>
                <a:lnTo>
                  <a:pt x="56" y="16"/>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0" name="Freeform 18"/>
          <p:cNvSpPr>
            <a:spLocks/>
          </p:cNvSpPr>
          <p:nvPr/>
        </p:nvSpPr>
        <p:spPr bwMode="auto">
          <a:xfrm>
            <a:off x="1254125" y="5008563"/>
            <a:ext cx="96838" cy="98425"/>
          </a:xfrm>
          <a:custGeom>
            <a:avLst/>
            <a:gdLst>
              <a:gd name="T0" fmla="*/ 61 w 61"/>
              <a:gd name="T1" fmla="*/ 31 h 62"/>
              <a:gd name="T2" fmla="*/ 55 w 61"/>
              <a:gd name="T3" fmla="*/ 49 h 62"/>
              <a:gd name="T4" fmla="*/ 43 w 61"/>
              <a:gd name="T5" fmla="*/ 59 h 62"/>
              <a:gd name="T6" fmla="*/ 24 w 61"/>
              <a:gd name="T7" fmla="*/ 62 h 62"/>
              <a:gd name="T8" fmla="*/ 9 w 61"/>
              <a:gd name="T9" fmla="*/ 56 h 62"/>
              <a:gd name="T10" fmla="*/ 0 w 61"/>
              <a:gd name="T11" fmla="*/ 40 h 62"/>
              <a:gd name="T12" fmla="*/ 0 w 61"/>
              <a:gd name="T13" fmla="*/ 22 h 62"/>
              <a:gd name="T14" fmla="*/ 9 w 61"/>
              <a:gd name="T15" fmla="*/ 7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59"/>
                </a:lnTo>
                <a:lnTo>
                  <a:pt x="24" y="62"/>
                </a:lnTo>
                <a:lnTo>
                  <a:pt x="9" y="56"/>
                </a:lnTo>
                <a:lnTo>
                  <a:pt x="0" y="40"/>
                </a:lnTo>
                <a:lnTo>
                  <a:pt x="0" y="22"/>
                </a:lnTo>
                <a:lnTo>
                  <a:pt x="9" y="7"/>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1" name="Freeform 19"/>
          <p:cNvSpPr>
            <a:spLocks/>
          </p:cNvSpPr>
          <p:nvPr/>
        </p:nvSpPr>
        <p:spPr bwMode="auto">
          <a:xfrm>
            <a:off x="1720850" y="1990725"/>
            <a:ext cx="98425" cy="98425"/>
          </a:xfrm>
          <a:custGeom>
            <a:avLst/>
            <a:gdLst>
              <a:gd name="T0" fmla="*/ 62 w 62"/>
              <a:gd name="T1" fmla="*/ 31 h 62"/>
              <a:gd name="T2" fmla="*/ 56 w 62"/>
              <a:gd name="T3" fmla="*/ 46 h 62"/>
              <a:gd name="T4" fmla="*/ 43 w 62"/>
              <a:gd name="T5" fmla="*/ 59 h 62"/>
              <a:gd name="T6" fmla="*/ 25 w 62"/>
              <a:gd name="T7" fmla="*/ 62 h 62"/>
              <a:gd name="T8" fmla="*/ 10 w 62"/>
              <a:gd name="T9" fmla="*/ 56 h 62"/>
              <a:gd name="T10" fmla="*/ 0 w 62"/>
              <a:gd name="T11" fmla="*/ 40 h 62"/>
              <a:gd name="T12" fmla="*/ 0 w 62"/>
              <a:gd name="T13" fmla="*/ 22 h 62"/>
              <a:gd name="T14" fmla="*/ 10 w 62"/>
              <a:gd name="T15" fmla="*/ 7 h 62"/>
              <a:gd name="T16" fmla="*/ 25 w 62"/>
              <a:gd name="T17" fmla="*/ 0 h 62"/>
              <a:gd name="T18" fmla="*/ 43 w 62"/>
              <a:gd name="T19" fmla="*/ 4 h 62"/>
              <a:gd name="T20" fmla="*/ 56 w 62"/>
              <a:gd name="T21" fmla="*/ 13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9"/>
                </a:lnTo>
                <a:lnTo>
                  <a:pt x="25" y="62"/>
                </a:lnTo>
                <a:lnTo>
                  <a:pt x="10" y="56"/>
                </a:lnTo>
                <a:lnTo>
                  <a:pt x="0" y="40"/>
                </a:lnTo>
                <a:lnTo>
                  <a:pt x="0" y="22"/>
                </a:lnTo>
                <a:lnTo>
                  <a:pt x="10" y="7"/>
                </a:lnTo>
                <a:lnTo>
                  <a:pt x="25" y="0"/>
                </a:lnTo>
                <a:lnTo>
                  <a:pt x="43" y="4"/>
                </a:lnTo>
                <a:lnTo>
                  <a:pt x="56" y="13"/>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2" name="Text Box 20"/>
          <p:cNvSpPr txBox="1">
            <a:spLocks noChangeArrowheads="1"/>
          </p:cNvSpPr>
          <p:nvPr/>
        </p:nvSpPr>
        <p:spPr bwMode="auto">
          <a:xfrm>
            <a:off x="990600" y="5562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t>Original Points</a:t>
            </a:r>
          </a:p>
        </p:txBody>
      </p:sp>
      <p:grpSp>
        <p:nvGrpSpPr>
          <p:cNvPr id="1539094" name="Group 22"/>
          <p:cNvGrpSpPr>
            <a:grpSpLocks/>
          </p:cNvGrpSpPr>
          <p:nvPr/>
        </p:nvGrpSpPr>
        <p:grpSpPr bwMode="auto">
          <a:xfrm>
            <a:off x="4724400" y="1295400"/>
            <a:ext cx="3581400" cy="4633913"/>
            <a:chOff x="2976" y="816"/>
            <a:chExt cx="2256" cy="2919"/>
          </a:xfrm>
        </p:grpSpPr>
        <p:graphicFrame>
          <p:nvGraphicFramePr>
            <p:cNvPr id="1539075" name="Object 3"/>
            <p:cNvGraphicFramePr>
              <a:graphicFrameLocks noChangeAspect="1"/>
            </p:cNvGraphicFramePr>
            <p:nvPr/>
          </p:nvGraphicFramePr>
          <p:xfrm>
            <a:off x="2976" y="816"/>
            <a:ext cx="2125" cy="2876"/>
          </p:xfrm>
          <a:graphic>
            <a:graphicData uri="http://schemas.openxmlformats.org/presentationml/2006/ole">
              <mc:AlternateContent xmlns:mc="http://schemas.openxmlformats.org/markup-compatibility/2006">
                <mc:Choice xmlns:v="urn:schemas-microsoft-com:vml" Requires="v">
                  <p:oleObj spid="_x0000_s145556" name="VISIO" r:id="rId3" imgW="1547102" imgH="2097084" progId="Visio.Drawing.11">
                    <p:embed/>
                  </p:oleObj>
                </mc:Choice>
                <mc:Fallback>
                  <p:oleObj name="VISIO" r:id="rId3" imgW="1547102" imgH="2097084" progId="Visio.Drawing.11">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816"/>
                          <a:ext cx="2125" cy="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9093" name="Text Box 21"/>
            <p:cNvSpPr txBox="1">
              <a:spLocks noChangeArrowheads="1"/>
            </p:cNvSpPr>
            <p:nvPr/>
          </p:nvSpPr>
          <p:spPr bwMode="auto">
            <a:xfrm>
              <a:off x="3456" y="3504"/>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A Partitional  Clustering</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37</a:t>
            </a:fld>
            <a:endParaRPr lang="el-GR"/>
          </a:p>
        </p:txBody>
      </p:sp>
    </p:spTree>
    <p:extLst>
      <p:ext uri="{BB962C8B-B14F-4D97-AF65-F5344CB8AC3E}">
        <p14:creationId xmlns:p14="http://schemas.microsoft.com/office/powerpoint/2010/main" val="67169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a:xfrm>
            <a:off x="323528" y="404664"/>
            <a:ext cx="8280400" cy="552450"/>
          </a:xfrm>
        </p:spPr>
        <p:txBody>
          <a:bodyPr>
            <a:noAutofit/>
          </a:bodyPr>
          <a:lstStyle/>
          <a:p>
            <a:r>
              <a:rPr lang="en-US" altLang="en-US" sz="4800" dirty="0">
                <a:solidFill>
                  <a:schemeClr val="accent6">
                    <a:lumMod val="75000"/>
                  </a:schemeClr>
                </a:solidFill>
              </a:rPr>
              <a:t>Example Partitioning:</a:t>
            </a:r>
            <a:br>
              <a:rPr lang="en-US" altLang="en-US" sz="4800" dirty="0">
                <a:solidFill>
                  <a:schemeClr val="accent6">
                    <a:lumMod val="75000"/>
                  </a:schemeClr>
                </a:solidFill>
              </a:rPr>
            </a:br>
            <a:r>
              <a:rPr lang="en-US" altLang="en-US" sz="4800" dirty="0">
                <a:solidFill>
                  <a:schemeClr val="accent6">
                    <a:lumMod val="75000"/>
                  </a:schemeClr>
                </a:solidFill>
              </a:rPr>
              <a:t>K-means Clustering</a:t>
            </a:r>
          </a:p>
        </p:txBody>
      </p:sp>
      <p:sp>
        <p:nvSpPr>
          <p:cNvPr id="1592323" name="Rectangle 3"/>
          <p:cNvSpPr>
            <a:spLocks noGrp="1" noChangeArrowheads="1"/>
          </p:cNvSpPr>
          <p:nvPr>
            <p:ph type="body" idx="1"/>
          </p:nvPr>
        </p:nvSpPr>
        <p:spPr>
          <a:xfrm>
            <a:off x="463228" y="4381673"/>
            <a:ext cx="8001000" cy="976313"/>
          </a:xfrm>
        </p:spPr>
        <p:txBody>
          <a:bodyPr>
            <a:noAutofit/>
          </a:bodyPr>
          <a:lstStyle/>
          <a:p>
            <a:pPr marL="533400" indent="-533400" algn="just">
              <a:lnSpc>
                <a:spcPct val="90000"/>
              </a:lnSpc>
            </a:pPr>
            <a:r>
              <a:rPr lang="en-US" altLang="en-US" sz="2400" dirty="0">
                <a:solidFill>
                  <a:schemeClr val="tx2">
                    <a:lumMod val="60000"/>
                    <a:lumOff val="40000"/>
                  </a:schemeClr>
                </a:solidFill>
              </a:rPr>
              <a:t>Input: Number of clusters, K</a:t>
            </a:r>
          </a:p>
          <a:p>
            <a:pPr marL="533400" indent="-533400" algn="just">
              <a:lnSpc>
                <a:spcPct val="90000"/>
              </a:lnSpc>
            </a:pPr>
            <a:r>
              <a:rPr lang="en-US" altLang="en-US" sz="2400" dirty="0"/>
              <a:t>Each cluster is associated with a </a:t>
            </a:r>
            <a:r>
              <a:rPr lang="en-US" altLang="en-US" sz="2400" i="1" dirty="0">
                <a:solidFill>
                  <a:schemeClr val="tx2">
                    <a:lumMod val="60000"/>
                    <a:lumOff val="40000"/>
                  </a:schemeClr>
                </a:solidFill>
              </a:rPr>
              <a:t>centroid</a:t>
            </a:r>
            <a:r>
              <a:rPr lang="en-US" altLang="en-US" sz="2400" dirty="0"/>
              <a:t> (center point) </a:t>
            </a:r>
          </a:p>
          <a:p>
            <a:pPr marL="533400" indent="-533400" algn="just">
              <a:lnSpc>
                <a:spcPct val="90000"/>
              </a:lnSpc>
              <a:spcBef>
                <a:spcPct val="20000"/>
              </a:spcBef>
            </a:pPr>
            <a:r>
              <a:rPr lang="en-US" altLang="en-US" sz="2400" dirty="0"/>
              <a:t>Each point is assigned to the cluster with the closest centroid</a:t>
            </a:r>
          </a:p>
        </p:txBody>
      </p:sp>
      <p:graphicFrame>
        <p:nvGraphicFramePr>
          <p:cNvPr id="1592324" name="Object 4"/>
          <p:cNvGraphicFramePr>
            <a:graphicFrameLocks noChangeAspect="1"/>
          </p:cNvGraphicFramePr>
          <p:nvPr/>
        </p:nvGraphicFramePr>
        <p:xfrm>
          <a:off x="323528" y="1767941"/>
          <a:ext cx="8153400" cy="2114550"/>
        </p:xfrm>
        <a:graphic>
          <a:graphicData uri="http://schemas.openxmlformats.org/presentationml/2006/ole">
            <mc:AlternateContent xmlns:mc="http://schemas.openxmlformats.org/markup-compatibility/2006">
              <mc:Choice xmlns:v="urn:schemas-microsoft-com:vml" Requires="v">
                <p:oleObj spid="_x0000_s199741" name="Bitmap Image" r:id="rId3" imgW="9784928" imgH="3177815" progId="PBrush">
                  <p:embed/>
                </p:oleObj>
              </mc:Choice>
              <mc:Fallback>
                <p:oleObj name="Bitmap Image" r:id="rId3" imgW="9784928" imgH="317781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20143"/>
                      <a:stretch>
                        <a:fillRect/>
                      </a:stretch>
                    </p:blipFill>
                    <p:spPr bwMode="auto">
                      <a:xfrm>
                        <a:off x="323528" y="1767941"/>
                        <a:ext cx="8153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38</a:t>
            </a:fld>
            <a:endParaRPr lang="el-GR"/>
          </a:p>
        </p:txBody>
      </p:sp>
    </p:spTree>
    <p:extLst>
      <p:ext uri="{BB962C8B-B14F-4D97-AF65-F5344CB8AC3E}">
        <p14:creationId xmlns:p14="http://schemas.microsoft.com/office/powerpoint/2010/main" val="4294309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title"/>
          </p:nvPr>
        </p:nvSpPr>
        <p:spPr>
          <a:xfrm>
            <a:off x="381000" y="152400"/>
            <a:ext cx="8280400" cy="552450"/>
          </a:xfrm>
        </p:spPr>
        <p:txBody>
          <a:bodyPr>
            <a:noAutofit/>
          </a:bodyPr>
          <a:lstStyle/>
          <a:p>
            <a:r>
              <a:rPr lang="en-US" altLang="en-US" sz="4800" dirty="0">
                <a:solidFill>
                  <a:schemeClr val="accent6">
                    <a:lumMod val="75000"/>
                  </a:schemeClr>
                </a:solidFill>
              </a:rPr>
              <a:t>Example</a:t>
            </a:r>
          </a:p>
        </p:txBody>
      </p:sp>
      <p:sp>
        <p:nvSpPr>
          <p:cNvPr id="1595395" name="Text Box 3"/>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595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78E0B35-C73E-49DE-9EA0-4D9F6C87E107}" type="slidenum">
              <a:rPr lang="el-GR" smtClean="0"/>
              <a:pPr/>
              <a:t>39</a:t>
            </a:fld>
            <a:endParaRPr lang="el-GR"/>
          </a:p>
        </p:txBody>
      </p:sp>
    </p:spTree>
    <p:extLst>
      <p:ext uri="{BB962C8B-B14F-4D97-AF65-F5344CB8AC3E}">
        <p14:creationId xmlns:p14="http://schemas.microsoft.com/office/powerpoint/2010/main" val="1376803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95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95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953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954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95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4"/>
          <a:stretch/>
        </p:blipFill>
        <p:spPr bwMode="auto">
          <a:xfrm rot="20385511">
            <a:off x="478154" y="394396"/>
            <a:ext cx="6248586" cy="5554175"/>
          </a:xfrm>
          <a:prstGeom prst="snipRoundRect">
            <a:avLst>
              <a:gd name="adj1" fmla="val 16667"/>
              <a:gd name="adj2" fmla="val 2758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슬라이드 번호 개체 틀 3"/>
          <p:cNvSpPr>
            <a:spLocks noGrp="1"/>
          </p:cNvSpPr>
          <p:nvPr>
            <p:ph type="sldNum" sz="quarter" idx="12"/>
          </p:nvPr>
        </p:nvSpPr>
        <p:spPr/>
        <p:txBody>
          <a:bodyPr/>
          <a:lstStyle/>
          <a:p>
            <a:fld id="{4BEDD84E-25D4-4983-8AA1-2863C96F08D9}" type="slidenum">
              <a:rPr lang="ko-KR" altLang="en-US" smtClean="0"/>
              <a:pPr/>
              <a:t>4</a:t>
            </a:fld>
            <a:endParaRPr lang="ko-KR" altLang="en-US"/>
          </a:p>
        </p:txBody>
      </p:sp>
      <p:sp>
        <p:nvSpPr>
          <p:cNvPr id="5" name="TextBox 4"/>
          <p:cNvSpPr txBox="1"/>
          <p:nvPr/>
        </p:nvSpPr>
        <p:spPr>
          <a:xfrm>
            <a:off x="5620242" y="5221453"/>
            <a:ext cx="3276600" cy="830997"/>
          </a:xfrm>
          <a:prstGeom prst="rect">
            <a:avLst/>
          </a:prstGeom>
          <a:noFill/>
        </p:spPr>
        <p:txBody>
          <a:bodyPr wrap="square" rtlCol="0">
            <a:spAutoFit/>
          </a:bodyPr>
          <a:lstStyle/>
          <a:p>
            <a:r>
              <a:rPr lang="en-US" altLang="ko-KR" sz="2400" b="1" dirty="0"/>
              <a:t>Nodes: Football Teams</a:t>
            </a:r>
          </a:p>
          <a:p>
            <a:r>
              <a:rPr lang="en-US" altLang="ko-KR" sz="2400" b="1" dirty="0"/>
              <a:t>Edges: Games played</a:t>
            </a:r>
            <a:endParaRPr lang="ko-KR" altLang="en-US" sz="2400" b="1" dirty="0"/>
          </a:p>
        </p:txBody>
      </p:sp>
      <p:sp>
        <p:nvSpPr>
          <p:cNvPr id="6" name="모서리가 둥근 사각형 설명선 5"/>
          <p:cNvSpPr/>
          <p:nvPr/>
        </p:nvSpPr>
        <p:spPr>
          <a:xfrm>
            <a:off x="6137548" y="332656"/>
            <a:ext cx="2736304" cy="1271234"/>
          </a:xfrm>
          <a:prstGeom prst="wedgeRoundRectCallout">
            <a:avLst>
              <a:gd name="adj1" fmla="val -53369"/>
              <a:gd name="adj2" fmla="val 86916"/>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000" b="1" dirty="0">
                <a:solidFill>
                  <a:schemeClr val="bg1"/>
                </a:solidFill>
              </a:rPr>
              <a:t>Can we identify node groups?</a:t>
            </a:r>
          </a:p>
          <a:p>
            <a:pPr algn="ctr"/>
            <a:r>
              <a:rPr lang="en-US" altLang="ko-KR" sz="2000" b="1" dirty="0">
                <a:solidFill>
                  <a:schemeClr val="bg1"/>
                </a:solidFill>
              </a:rPr>
              <a:t>(communities, modules, clusters)</a:t>
            </a:r>
            <a:endParaRPr lang="ko-KR" altLang="en-US" sz="2000" b="1" dirty="0">
              <a:solidFill>
                <a:schemeClr val="bg1"/>
              </a:solidFill>
            </a:endParaRPr>
          </a:p>
        </p:txBody>
      </p:sp>
    </p:spTree>
    <p:extLst>
      <p:ext uri="{BB962C8B-B14F-4D97-AF65-F5344CB8AC3E}">
        <p14:creationId xmlns:p14="http://schemas.microsoft.com/office/powerpoint/2010/main" val="12200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7" name="Rectangle 3"/>
          <p:cNvSpPr>
            <a:spLocks noGrp="1" noChangeArrowheads="1"/>
          </p:cNvSpPr>
          <p:nvPr>
            <p:ph type="body" idx="1"/>
          </p:nvPr>
        </p:nvSpPr>
        <p:spPr>
          <a:xfrm>
            <a:off x="611560" y="1340768"/>
            <a:ext cx="8001000" cy="990600"/>
          </a:xfrm>
        </p:spPr>
        <p:txBody>
          <a:bodyPr>
            <a:noAutofit/>
          </a:bodyPr>
          <a:lstStyle/>
          <a:p>
            <a:pPr marL="533400" indent="-533400">
              <a:lnSpc>
                <a:spcPct val="90000"/>
              </a:lnSpc>
              <a:spcBef>
                <a:spcPct val="20000"/>
              </a:spcBef>
            </a:pPr>
            <a:r>
              <a:rPr lang="en-US" altLang="en-US" sz="2400" dirty="0">
                <a:solidFill>
                  <a:schemeClr val="tx2">
                    <a:lumMod val="60000"/>
                    <a:lumOff val="40000"/>
                  </a:schemeClr>
                </a:solidFill>
              </a:rPr>
              <a:t>Initial centroids </a:t>
            </a:r>
            <a:r>
              <a:rPr lang="en-US" altLang="en-US" sz="2400" dirty="0"/>
              <a:t>are often chosen randomly</a:t>
            </a:r>
            <a:r>
              <a:rPr lang="en-US" altLang="en-US" sz="2000" dirty="0"/>
              <a:t>.</a:t>
            </a:r>
          </a:p>
          <a:p>
            <a:pPr marL="990600" lvl="1" indent="-533400">
              <a:lnSpc>
                <a:spcPct val="90000"/>
              </a:lnSpc>
              <a:spcBef>
                <a:spcPct val="20000"/>
              </a:spcBef>
            </a:pPr>
            <a:r>
              <a:rPr lang="en-US" altLang="en-US" sz="2000" dirty="0"/>
              <a:t>Clusters produced vary from one run to another.</a:t>
            </a:r>
          </a:p>
          <a:p>
            <a:pPr marL="533400" indent="-533400">
              <a:lnSpc>
                <a:spcPct val="90000"/>
              </a:lnSpc>
              <a:spcBef>
                <a:spcPct val="20000"/>
              </a:spcBef>
            </a:pPr>
            <a:r>
              <a:rPr lang="en-US" altLang="en-US" sz="2400" dirty="0"/>
              <a:t>The centroid is (typically) the mean of the points in the cluster.</a:t>
            </a:r>
          </a:p>
          <a:p>
            <a:pPr marL="533400" indent="-533400">
              <a:lnSpc>
                <a:spcPct val="90000"/>
              </a:lnSpc>
              <a:spcBef>
                <a:spcPct val="20000"/>
              </a:spcBef>
            </a:pPr>
            <a:r>
              <a:rPr lang="en-US" altLang="en-US" sz="2400" dirty="0"/>
              <a:t>Closeness - Similarity  is measured by Euclidean distance, cosine similarity, correlation, etc</a:t>
            </a:r>
            <a:r>
              <a:rPr lang="en-US" altLang="en-US" sz="2000" dirty="0"/>
              <a:t>.</a:t>
            </a:r>
          </a:p>
          <a:p>
            <a:pPr marL="533400" indent="-533400">
              <a:lnSpc>
                <a:spcPct val="90000"/>
              </a:lnSpc>
              <a:spcBef>
                <a:spcPct val="20000"/>
              </a:spcBef>
            </a:pPr>
            <a:r>
              <a:rPr lang="en-US" altLang="en-US" sz="2400" dirty="0"/>
              <a:t>K-means </a:t>
            </a:r>
            <a:r>
              <a:rPr lang="en-US" altLang="en-US" sz="2400" i="1" dirty="0">
                <a:solidFill>
                  <a:schemeClr val="tx2">
                    <a:lumMod val="60000"/>
                    <a:lumOff val="40000"/>
                  </a:schemeClr>
                </a:solidFill>
              </a:rPr>
              <a:t>will converge </a:t>
            </a:r>
            <a:r>
              <a:rPr lang="en-US" altLang="en-US" sz="2400" dirty="0"/>
              <a:t>for common similarity measures mentioned above</a:t>
            </a:r>
            <a:r>
              <a:rPr lang="en-US" altLang="en-US" sz="2000" dirty="0"/>
              <a:t>.</a:t>
            </a:r>
          </a:p>
          <a:p>
            <a:pPr marL="1333500" lvl="2" indent="-533400">
              <a:lnSpc>
                <a:spcPct val="90000"/>
              </a:lnSpc>
            </a:pPr>
            <a:r>
              <a:rPr lang="en-US" altLang="en-US" sz="1600" dirty="0"/>
              <a:t>Most of the convergence happens in the first few iterations</a:t>
            </a:r>
            <a:r>
              <a:rPr lang="en-US" altLang="en-US" sz="1200" dirty="0"/>
              <a:t>.</a:t>
            </a:r>
          </a:p>
          <a:p>
            <a:pPr marL="1390650" lvl="2" indent="-533400">
              <a:lnSpc>
                <a:spcPct val="90000"/>
              </a:lnSpc>
            </a:pPr>
            <a:r>
              <a:rPr lang="en-US" altLang="en-US" sz="1600" dirty="0"/>
              <a:t>Often the stopping condition is changed to ‘Until relatively few points change clusters’</a:t>
            </a:r>
          </a:p>
          <a:p>
            <a:pPr marL="533400" indent="-533400">
              <a:lnSpc>
                <a:spcPct val="90000"/>
              </a:lnSpc>
              <a:spcBef>
                <a:spcPct val="20000"/>
              </a:spcBef>
            </a:pPr>
            <a:r>
              <a:rPr lang="en-US" altLang="en-US" sz="2400" dirty="0"/>
              <a:t>Complexity is O( n * K * I * d )</a:t>
            </a:r>
          </a:p>
          <a:p>
            <a:pPr marL="990600" lvl="1" indent="-533400">
              <a:lnSpc>
                <a:spcPct val="90000"/>
              </a:lnSpc>
              <a:spcBef>
                <a:spcPct val="20000"/>
              </a:spcBef>
            </a:pPr>
            <a:r>
              <a:rPr lang="en-US" altLang="en-US" sz="2000" dirty="0"/>
              <a:t>n = number of points, K = number of clusters, </a:t>
            </a:r>
            <a:br>
              <a:rPr lang="en-US" altLang="en-US" sz="2000" dirty="0"/>
            </a:br>
            <a:r>
              <a:rPr lang="en-US" altLang="en-US" sz="2000" dirty="0"/>
              <a:t>I = number of iterations, d = number of attributes</a:t>
            </a:r>
          </a:p>
        </p:txBody>
      </p:sp>
      <p:sp>
        <p:nvSpPr>
          <p:cNvPr id="5" name="Rectangle 2"/>
          <p:cNvSpPr>
            <a:spLocks noGrp="1" noChangeArrowheads="1"/>
          </p:cNvSpPr>
          <p:nvPr>
            <p:ph type="title"/>
          </p:nvPr>
        </p:nvSpPr>
        <p:spPr>
          <a:xfrm>
            <a:off x="323528" y="404664"/>
            <a:ext cx="8280400" cy="552450"/>
          </a:xfrm>
        </p:spPr>
        <p:txBody>
          <a:bodyPr>
            <a:noAutofit/>
          </a:bodyPr>
          <a:lstStyle/>
          <a:p>
            <a:r>
              <a:rPr lang="en-US" altLang="en-US" sz="4800" dirty="0">
                <a:solidFill>
                  <a:schemeClr val="accent6">
                    <a:lumMod val="75000"/>
                  </a:schemeClr>
                </a:solidFill>
              </a:rPr>
              <a:t>K-means Clustering</a:t>
            </a:r>
          </a:p>
        </p:txBody>
      </p:sp>
      <p:sp>
        <p:nvSpPr>
          <p:cNvPr id="3" name="Slide Number Placeholder 2"/>
          <p:cNvSpPr>
            <a:spLocks noGrp="1"/>
          </p:cNvSpPr>
          <p:nvPr>
            <p:ph type="sldNum" sz="quarter" idx="12"/>
          </p:nvPr>
        </p:nvSpPr>
        <p:spPr/>
        <p:txBody>
          <a:bodyPr/>
          <a:lstStyle/>
          <a:p>
            <a:fld id="{878E0B35-C73E-49DE-9EA0-4D9F6C87E107}" type="slidenum">
              <a:rPr lang="el-GR" smtClean="0"/>
              <a:pPr/>
              <a:t>40</a:t>
            </a:fld>
            <a:endParaRPr lang="el-GR"/>
          </a:p>
        </p:txBody>
      </p:sp>
    </p:spTree>
    <p:extLst>
      <p:ext uri="{BB962C8B-B14F-4D97-AF65-F5344CB8AC3E}">
        <p14:creationId xmlns:p14="http://schemas.microsoft.com/office/powerpoint/2010/main" val="1133177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p:txBody>
          <a:bodyPr/>
          <a:lstStyle/>
          <a:p>
            <a:r>
              <a:rPr lang="en-US" altLang="en-US" dirty="0">
                <a:solidFill>
                  <a:schemeClr val="accent6">
                    <a:lumMod val="75000"/>
                  </a:schemeClr>
                </a:solidFill>
              </a:rPr>
              <a:t> K-means Clusters</a:t>
            </a:r>
          </a:p>
        </p:txBody>
      </p:sp>
      <p:sp>
        <p:nvSpPr>
          <p:cNvPr id="1597443" name="Rectangle 3"/>
          <p:cNvSpPr>
            <a:spLocks noGrp="1" noChangeArrowheads="1"/>
          </p:cNvSpPr>
          <p:nvPr>
            <p:ph type="body" idx="1"/>
          </p:nvPr>
        </p:nvSpPr>
        <p:spPr/>
        <p:txBody>
          <a:bodyPr/>
          <a:lstStyle/>
          <a:p>
            <a:pPr>
              <a:lnSpc>
                <a:spcPct val="90000"/>
              </a:lnSpc>
            </a:pPr>
            <a:r>
              <a:rPr lang="en-US" altLang="en-US" sz="2400" dirty="0"/>
              <a:t>Most common measure is </a:t>
            </a:r>
            <a:r>
              <a:rPr lang="en-US" altLang="en-US" sz="2400" dirty="0">
                <a:solidFill>
                  <a:schemeClr val="tx2">
                    <a:lumMod val="60000"/>
                    <a:lumOff val="40000"/>
                  </a:schemeClr>
                </a:solidFill>
              </a:rPr>
              <a:t>Sum of Squared Error (SSE)</a:t>
            </a:r>
          </a:p>
          <a:p>
            <a:pPr lvl="1">
              <a:lnSpc>
                <a:spcPct val="90000"/>
              </a:lnSpc>
            </a:pPr>
            <a:r>
              <a:rPr lang="en-US" altLang="en-US" sz="2000" dirty="0"/>
              <a:t>For each point, the </a:t>
            </a:r>
            <a:r>
              <a:rPr lang="en-US" altLang="en-US" sz="2000" dirty="0">
                <a:solidFill>
                  <a:srgbClr val="FF0000"/>
                </a:solidFill>
              </a:rPr>
              <a:t>error</a:t>
            </a:r>
            <a:r>
              <a:rPr lang="en-US" altLang="en-US" sz="2000" dirty="0"/>
              <a:t> is the distance to the nearest cluster</a:t>
            </a:r>
          </a:p>
          <a:p>
            <a:pPr lvl="1">
              <a:lnSpc>
                <a:spcPct val="90000"/>
              </a:lnSpc>
            </a:pPr>
            <a:r>
              <a:rPr lang="en-US" altLang="en-US" sz="2000" dirty="0"/>
              <a:t>To get SSE, we square these errors and sum them.</a:t>
            </a:r>
          </a:p>
          <a:p>
            <a:pPr lvl="1">
              <a:lnSpc>
                <a:spcPct val="90000"/>
              </a:lnSpc>
            </a:pPr>
            <a:endParaRPr lang="en-US" altLang="en-US" sz="2000" dirty="0"/>
          </a:p>
          <a:p>
            <a:pPr lvl="1">
              <a:lnSpc>
                <a:spcPct val="90000"/>
              </a:lnSpc>
              <a:buFont typeface="Arial" charset="0"/>
              <a:buNone/>
            </a:pPr>
            <a:endParaRPr lang="en-US" altLang="en-US" sz="2000" dirty="0"/>
          </a:p>
          <a:p>
            <a:pPr marL="457200" lvl="1" indent="0">
              <a:lnSpc>
                <a:spcPct val="90000"/>
              </a:lnSpc>
              <a:buNone/>
            </a:pPr>
            <a:endParaRPr lang="en-US" altLang="en-US" sz="2000" dirty="0"/>
          </a:p>
          <a:p>
            <a:pPr lvl="1">
              <a:lnSpc>
                <a:spcPct val="90000"/>
              </a:lnSpc>
            </a:pPr>
            <a:r>
              <a:rPr lang="en-US" altLang="en-US" sz="2000" i="1" dirty="0"/>
              <a:t>x </a:t>
            </a:r>
            <a:r>
              <a:rPr lang="en-US" altLang="en-US" sz="2000" dirty="0"/>
              <a:t>is a data point in cluster </a:t>
            </a:r>
            <a:r>
              <a:rPr lang="en-US" altLang="en-US" sz="2000" i="1" dirty="0"/>
              <a:t>C</a:t>
            </a:r>
            <a:r>
              <a:rPr lang="en-US" altLang="en-US" sz="2000" baseline="-25000" dirty="0"/>
              <a:t>i </a:t>
            </a:r>
            <a:r>
              <a:rPr lang="en-US" altLang="en-US" sz="2000" dirty="0"/>
              <a:t>and </a:t>
            </a:r>
            <a:r>
              <a:rPr lang="en-US" altLang="en-US" sz="2000" i="1" dirty="0"/>
              <a:t>m</a:t>
            </a:r>
            <a:r>
              <a:rPr lang="en-US" altLang="en-US" sz="2000" i="1" baseline="-25000" dirty="0"/>
              <a:t>i</a:t>
            </a:r>
            <a:r>
              <a:rPr lang="en-US" altLang="en-US" sz="2000" dirty="0"/>
              <a:t> is the representative point for cluster </a:t>
            </a:r>
            <a:r>
              <a:rPr lang="en-US" altLang="en-US" sz="2000" i="1" dirty="0"/>
              <a:t>C</a:t>
            </a:r>
            <a:r>
              <a:rPr lang="en-US" altLang="en-US" sz="2000" baseline="-25000" dirty="0"/>
              <a:t>i</a:t>
            </a:r>
            <a:r>
              <a:rPr lang="en-US" altLang="en-US" sz="2000" dirty="0"/>
              <a:t> </a:t>
            </a:r>
          </a:p>
          <a:p>
            <a:pPr lvl="2">
              <a:lnSpc>
                <a:spcPct val="90000"/>
              </a:lnSpc>
            </a:pPr>
            <a:r>
              <a:rPr lang="en-US" altLang="en-US" sz="1800" dirty="0"/>
              <a:t> can show that </a:t>
            </a:r>
            <a:r>
              <a:rPr lang="en-US" altLang="en-US" sz="1800" i="1" dirty="0"/>
              <a:t>m</a:t>
            </a:r>
            <a:r>
              <a:rPr lang="en-US" altLang="en-US" sz="1800" i="1" baseline="-25000" dirty="0"/>
              <a:t>i</a:t>
            </a:r>
            <a:r>
              <a:rPr lang="en-US" altLang="en-US" sz="1800" baseline="-25000" dirty="0"/>
              <a:t> </a:t>
            </a:r>
            <a:r>
              <a:rPr lang="en-US" altLang="en-US" sz="1800" dirty="0"/>
              <a:t>corresponds to the center (mean) of the cluster</a:t>
            </a:r>
          </a:p>
          <a:p>
            <a:pPr lvl="1">
              <a:lnSpc>
                <a:spcPct val="90000"/>
              </a:lnSpc>
            </a:pPr>
            <a:r>
              <a:rPr lang="en-US" altLang="en-US" sz="2000" dirty="0"/>
              <a:t>Given two clusters, we can choose the one with the smallest error</a:t>
            </a:r>
          </a:p>
          <a:p>
            <a:pPr lvl="1">
              <a:lnSpc>
                <a:spcPct val="90000"/>
              </a:lnSpc>
            </a:pPr>
            <a:r>
              <a:rPr lang="en-US" altLang="en-US" sz="2000" dirty="0"/>
              <a:t>One easy way to reduce SSE is to increase K, the number of clusters</a:t>
            </a:r>
          </a:p>
          <a:p>
            <a:pPr lvl="2">
              <a:lnSpc>
                <a:spcPct val="90000"/>
              </a:lnSpc>
            </a:pPr>
            <a:r>
              <a:rPr lang="en-US" altLang="en-US" sz="1800" dirty="0"/>
              <a:t> A good clustering with smaller K can have a lower SSE than a poor clustering with higher K</a:t>
            </a:r>
          </a:p>
        </p:txBody>
      </p:sp>
      <p:graphicFrame>
        <p:nvGraphicFramePr>
          <p:cNvPr id="1597444" name="Object 4"/>
          <p:cNvGraphicFramePr>
            <a:graphicFrameLocks noGrp="1" noChangeAspect="1"/>
          </p:cNvGraphicFramePr>
          <p:nvPr>
            <p:ph sz="half" idx="4294967295"/>
            <p:extLst>
              <p:ext uri="{D42A27DB-BD31-4B8C-83A1-F6EECF244321}">
                <p14:modId xmlns:p14="http://schemas.microsoft.com/office/powerpoint/2010/main" val="2048465165"/>
              </p:ext>
            </p:extLst>
          </p:nvPr>
        </p:nvGraphicFramePr>
        <p:xfrm>
          <a:off x="2267744" y="2636912"/>
          <a:ext cx="3175000" cy="960438"/>
        </p:xfrm>
        <a:graphic>
          <a:graphicData uri="http://schemas.openxmlformats.org/presentationml/2006/ole">
            <mc:AlternateContent xmlns:mc="http://schemas.openxmlformats.org/markup-compatibility/2006">
              <mc:Choice xmlns:v="urn:schemas-microsoft-com:vml" Requires="v">
                <p:oleObj spid="_x0000_s148630" name="Equation" r:id="rId4" imgW="1511300" imgH="457200" progId="Equation.3">
                  <p:embed/>
                </p:oleObj>
              </mc:Choice>
              <mc:Fallback>
                <p:oleObj name="Equation" r:id="rId4" imgW="1511300" imgH="457200" progId="Equation.3">
                  <p:embed/>
                  <p:pic>
                    <p:nvPicPr>
                      <p:cNvPr id="0" name="Picture 2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636912"/>
                        <a:ext cx="317500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41</a:t>
            </a:fld>
            <a:endParaRPr lang="el-GR"/>
          </a:p>
        </p:txBody>
      </p:sp>
    </p:spTree>
    <p:extLst>
      <p:ext uri="{BB962C8B-B14F-4D97-AF65-F5344CB8AC3E}">
        <p14:creationId xmlns:p14="http://schemas.microsoft.com/office/powerpoint/2010/main" val="1749444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Vertex similarity</a:t>
            </a:r>
          </a:p>
        </p:txBody>
      </p:sp>
      <p:sp>
        <p:nvSpPr>
          <p:cNvPr id="2" name="TextBox 1"/>
          <p:cNvSpPr txBox="1"/>
          <p:nvPr/>
        </p:nvSpPr>
        <p:spPr>
          <a:xfrm>
            <a:off x="683568" y="1628800"/>
            <a:ext cx="7056784"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dirty="0"/>
              <a:t>Define similarity between two vertices</a:t>
            </a:r>
          </a:p>
          <a:p>
            <a:pPr marL="457200" indent="-457200">
              <a:buFont typeface="Wingdings" panose="05000000000000000000" pitchFamily="2" charset="2"/>
              <a:buChar char="§"/>
            </a:pPr>
            <a:r>
              <a:rPr lang="en-US" sz="3200" dirty="0"/>
              <a:t>Place similar vertices in the same cluster</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Use traditional </a:t>
            </a:r>
            <a:r>
              <a:rPr lang="en-US" sz="3200" i="1" dirty="0">
                <a:solidFill>
                  <a:schemeClr val="accent6">
                    <a:lumMod val="75000"/>
                  </a:schemeClr>
                </a:solidFill>
              </a:rPr>
              <a:t>cluster analysis</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42</a:t>
            </a:fld>
            <a:endParaRPr lang="el-GR"/>
          </a:p>
        </p:txBody>
      </p:sp>
    </p:spTree>
    <p:extLst>
      <p:ext uri="{BB962C8B-B14F-4D97-AF65-F5344CB8AC3E}">
        <p14:creationId xmlns:p14="http://schemas.microsoft.com/office/powerpoint/2010/main" val="3559666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Vertex similarity</a:t>
            </a:r>
          </a:p>
        </p:txBody>
      </p:sp>
      <p:sp>
        <p:nvSpPr>
          <p:cNvPr id="2" name="TextBox 1"/>
          <p:cNvSpPr txBox="1"/>
          <p:nvPr/>
        </p:nvSpPr>
        <p:spPr>
          <a:xfrm>
            <a:off x="649479" y="1412776"/>
            <a:ext cx="7056784" cy="1077218"/>
          </a:xfrm>
          <a:prstGeom prst="rect">
            <a:avLst/>
          </a:prstGeom>
          <a:noFill/>
        </p:spPr>
        <p:txBody>
          <a:bodyPr wrap="square" rtlCol="0">
            <a:spAutoFit/>
          </a:bodyPr>
          <a:lstStyle/>
          <a:p>
            <a:pPr marL="457200" indent="-457200">
              <a:buFont typeface="Wingdings" panose="05000000000000000000" pitchFamily="2" charset="2"/>
              <a:buChar char="§"/>
            </a:pPr>
            <a:r>
              <a:rPr lang="en-US" sz="3200" dirty="0"/>
              <a:t>Structural equivalence: based on the overlap between  their neighborhoods</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43</a:t>
            </a:fld>
            <a:endParaRPr lang="el-GR"/>
          </a:p>
        </p:txBody>
      </p:sp>
      <p:pic>
        <p:nvPicPr>
          <p:cNvPr id="165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651" y="2489994"/>
            <a:ext cx="5081240" cy="98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9479" y="3671767"/>
            <a:ext cx="7056784" cy="584775"/>
          </a:xfrm>
          <a:prstGeom prst="rect">
            <a:avLst/>
          </a:prstGeom>
          <a:noFill/>
        </p:spPr>
        <p:txBody>
          <a:bodyPr wrap="square" rtlCol="0">
            <a:spAutoFit/>
          </a:bodyPr>
          <a:lstStyle/>
          <a:p>
            <a:pPr marL="457200" indent="-457200">
              <a:buFont typeface="Wingdings" panose="05000000000000000000" pitchFamily="2" charset="2"/>
              <a:buChar char="§"/>
            </a:pPr>
            <a:r>
              <a:rPr lang="en-US" sz="3200" dirty="0"/>
              <a:t>Normalized to [0, 1], e.g.,</a:t>
            </a:r>
          </a:p>
        </p:txBody>
      </p:sp>
      <p:pic>
        <p:nvPicPr>
          <p:cNvPr id="1658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3560" y="4256542"/>
            <a:ext cx="4878102" cy="111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970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Vertex similarity</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44</a:t>
            </a:fld>
            <a:endParaRPr lang="el-GR"/>
          </a:p>
        </p:txBody>
      </p:sp>
      <p:pic>
        <p:nvPicPr>
          <p:cNvPr id="166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405" y="1412776"/>
            <a:ext cx="4116660" cy="237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5890" y="4221088"/>
            <a:ext cx="549709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534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Other definitions of vertex similarity</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45</a:t>
            </a:fld>
            <a:endParaRPr lang="el-GR"/>
          </a:p>
        </p:txBody>
      </p:sp>
      <p:sp>
        <p:nvSpPr>
          <p:cNvPr id="2" name="TextBox 1"/>
          <p:cNvSpPr txBox="1"/>
          <p:nvPr/>
        </p:nvSpPr>
        <p:spPr>
          <a:xfrm>
            <a:off x="467544" y="1763498"/>
            <a:ext cx="7992888" cy="461665"/>
          </a:xfrm>
          <a:prstGeom prst="rect">
            <a:avLst/>
          </a:prstGeom>
          <a:noFill/>
        </p:spPr>
        <p:txBody>
          <a:bodyPr wrap="square" rtlCol="0">
            <a:spAutoFit/>
          </a:bodyPr>
          <a:lstStyle/>
          <a:p>
            <a:r>
              <a:rPr lang="en-US" sz="2400" dirty="0"/>
              <a:t>Use the adjacency matrix A, </a:t>
            </a:r>
          </a:p>
        </p:txBody>
      </p:sp>
      <p:pic>
        <p:nvPicPr>
          <p:cNvPr id="1679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090862"/>
            <a:ext cx="4899399" cy="185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C2BB4CE-4C04-422C-863D-7E51368530C5}"/>
                  </a:ext>
                </a:extLst>
              </p:cNvPr>
              <p:cNvSpPr txBox="1"/>
              <p:nvPr/>
            </p:nvSpPr>
            <p:spPr>
              <a:xfrm>
                <a:off x="827584" y="5517232"/>
                <a:ext cx="4968552" cy="369332"/>
              </a:xfrm>
              <a:prstGeom prst="rect">
                <a:avLst/>
              </a:prstGeom>
              <a:noFill/>
            </p:spPr>
            <p:txBody>
              <a:bodyPr wrap="square" rtlCol="0">
                <a:spAutoFit/>
              </a:bodyPr>
              <a:lstStyle/>
              <a:p>
                <a:r>
                  <a:rPr lang="en-US" dirty="0"/>
                  <a:t>We can also use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oMath>
                </a14:m>
                <a:r>
                  <a:rPr lang="en-US" dirty="0"/>
                  <a:t>  </a:t>
                </a:r>
                <a:endParaRPr lang="el-GR" dirty="0"/>
              </a:p>
            </p:txBody>
          </p:sp>
        </mc:Choice>
        <mc:Fallback xmlns="">
          <p:sp>
            <p:nvSpPr>
              <p:cNvPr id="17" name="TextBox 16">
                <a:extLst>
                  <a:ext uri="{FF2B5EF4-FFF2-40B4-BE49-F238E27FC236}">
                    <a16:creationId xmlns:a16="http://schemas.microsoft.com/office/drawing/2014/main" id="{FC2BB4CE-4C04-422C-863D-7E51368530C5}"/>
                  </a:ext>
                </a:extLst>
              </p:cNvPr>
              <p:cNvSpPr txBox="1">
                <a:spLocks noRot="1" noChangeAspect="1" noMove="1" noResize="1" noEditPoints="1" noAdjustHandles="1" noChangeArrowheads="1" noChangeShapeType="1" noTextEdit="1"/>
              </p:cNvSpPr>
              <p:nvPr/>
            </p:nvSpPr>
            <p:spPr>
              <a:xfrm>
                <a:off x="827584" y="5517232"/>
                <a:ext cx="4968552" cy="369332"/>
              </a:xfrm>
              <a:prstGeom prst="rect">
                <a:avLst/>
              </a:prstGeom>
              <a:blipFill>
                <a:blip r:embed="rId4"/>
                <a:stretch>
                  <a:fillRect l="-1104" t="-8197" b="-24590"/>
                </a:stretch>
              </a:blipFill>
            </p:spPr>
            <p:txBody>
              <a:bodyPr/>
              <a:lstStyle/>
              <a:p>
                <a:r>
                  <a:rPr lang="el-GR">
                    <a:noFill/>
                  </a:rPr>
                  <a:t> </a:t>
                </a:r>
              </a:p>
            </p:txBody>
          </p:sp>
        </mc:Fallback>
      </mc:AlternateContent>
      <p:sp>
        <p:nvSpPr>
          <p:cNvPr id="18" name="TextBox 17">
            <a:extLst>
              <a:ext uri="{FF2B5EF4-FFF2-40B4-BE49-F238E27FC236}">
                <a16:creationId xmlns:a16="http://schemas.microsoft.com/office/drawing/2014/main" id="{C0073066-52C4-4CAC-82AF-E016ABF4D1E3}"/>
              </a:ext>
            </a:extLst>
          </p:cNvPr>
          <p:cNvSpPr txBox="1"/>
          <p:nvPr/>
        </p:nvSpPr>
        <p:spPr>
          <a:xfrm>
            <a:off x="6331224" y="3898693"/>
            <a:ext cx="2355576" cy="646331"/>
          </a:xfrm>
          <a:prstGeom prst="rect">
            <a:avLst/>
          </a:prstGeom>
          <a:noFill/>
        </p:spPr>
        <p:txBody>
          <a:bodyPr wrap="square" rtlCol="0">
            <a:spAutoFit/>
          </a:bodyPr>
          <a:lstStyle/>
          <a:p>
            <a:r>
              <a:rPr lang="en-US" dirty="0"/>
              <a:t>Common neighbors (paths of length two)</a:t>
            </a:r>
            <a:endParaRPr lang="el-GR" dirty="0"/>
          </a:p>
        </p:txBody>
      </p:sp>
    </p:spTree>
    <p:extLst>
      <p:ext uri="{BB962C8B-B14F-4D97-AF65-F5344CB8AC3E}">
        <p14:creationId xmlns:p14="http://schemas.microsoft.com/office/powerpoint/2010/main" val="1444853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Other definitions of vertex similarity</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46</a:t>
            </a:fld>
            <a:endParaRPr lang="el-GR"/>
          </a:p>
        </p:txBody>
      </p:sp>
      <p:sp>
        <p:nvSpPr>
          <p:cNvPr id="2" name="TextBox 1"/>
          <p:cNvSpPr txBox="1"/>
          <p:nvPr/>
        </p:nvSpPr>
        <p:spPr>
          <a:xfrm>
            <a:off x="467544" y="1304331"/>
            <a:ext cx="7992888" cy="830997"/>
          </a:xfrm>
          <a:prstGeom prst="rect">
            <a:avLst/>
          </a:prstGeom>
          <a:noFill/>
        </p:spPr>
        <p:txBody>
          <a:bodyPr wrap="square" rtlCol="0">
            <a:spAutoFit/>
          </a:bodyPr>
          <a:lstStyle/>
          <a:p>
            <a:r>
              <a:rPr lang="en-US" sz="2400" dirty="0"/>
              <a:t>If we map vertices u, v to n-dimensional points  A, B in the Euclidean space, </a:t>
            </a:r>
          </a:p>
        </p:txBody>
      </p:sp>
      <p:pic>
        <p:nvPicPr>
          <p:cNvPr id="167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340" y="2121092"/>
            <a:ext cx="3397151" cy="114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7340" y="3140968"/>
            <a:ext cx="3042753" cy="124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4144" y="4508817"/>
            <a:ext cx="3215949" cy="87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7344" y="5439626"/>
            <a:ext cx="3814816" cy="91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942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47667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Other definitions of vertex similarity</a:t>
            </a:r>
          </a:p>
        </p:txBody>
      </p:sp>
      <p:sp>
        <p:nvSpPr>
          <p:cNvPr id="5" name="Slide Number Placeholder 4"/>
          <p:cNvSpPr>
            <a:spLocks noGrp="1"/>
          </p:cNvSpPr>
          <p:nvPr>
            <p:ph type="sldNum" sz="quarter" idx="12"/>
          </p:nvPr>
        </p:nvSpPr>
        <p:spPr/>
        <p:txBody>
          <a:bodyPr/>
          <a:lstStyle/>
          <a:p>
            <a:fld id="{878E0B35-C73E-49DE-9EA0-4D9F6C87E107}" type="slidenum">
              <a:rPr lang="el-GR" smtClean="0"/>
              <a:pPr/>
              <a:t>47</a:t>
            </a:fld>
            <a:endParaRPr lang="el-GR"/>
          </a:p>
        </p:txBody>
      </p:sp>
      <p:sp>
        <p:nvSpPr>
          <p:cNvPr id="2" name="TextBox 1"/>
          <p:cNvSpPr txBox="1"/>
          <p:nvPr/>
        </p:nvSpPr>
        <p:spPr>
          <a:xfrm>
            <a:off x="622780" y="2780928"/>
            <a:ext cx="7992888" cy="1938992"/>
          </a:xfrm>
          <a:prstGeom prst="rect">
            <a:avLst/>
          </a:prstGeom>
          <a:noFill/>
        </p:spPr>
        <p:txBody>
          <a:bodyPr wrap="square" rtlCol="0">
            <a:spAutoFit/>
          </a:bodyPr>
          <a:lstStyle/>
          <a:p>
            <a:r>
              <a:rPr lang="en-US" sz="2400" dirty="0"/>
              <a:t>Many more – we shall revisit this issue when we talk about </a:t>
            </a:r>
            <a:r>
              <a:rPr lang="en-US" sz="2400" i="1" dirty="0">
                <a:solidFill>
                  <a:schemeClr val="accent6">
                    <a:lumMod val="75000"/>
                  </a:schemeClr>
                </a:solidFill>
              </a:rPr>
              <a:t>graph embeddings</a:t>
            </a:r>
          </a:p>
          <a:p>
            <a:endParaRPr lang="en-US" sz="2400" i="1" dirty="0">
              <a:solidFill>
                <a:schemeClr val="accent6">
                  <a:lumMod val="75000"/>
                </a:schemeClr>
              </a:solidFill>
            </a:endParaRPr>
          </a:p>
          <a:p>
            <a:r>
              <a:rPr lang="en-US" sz="2400" dirty="0"/>
              <a:t>Also useful when there are </a:t>
            </a:r>
            <a:r>
              <a:rPr lang="en-US" sz="2400" i="1" dirty="0">
                <a:solidFill>
                  <a:schemeClr val="accent6">
                    <a:lumMod val="75000"/>
                  </a:schemeClr>
                </a:solidFill>
              </a:rPr>
              <a:t>attributes</a:t>
            </a:r>
            <a:r>
              <a:rPr lang="en-US" sz="2400" dirty="0"/>
              <a:t> associated with nodes or edges to combine distances</a:t>
            </a:r>
          </a:p>
        </p:txBody>
      </p:sp>
    </p:spTree>
    <p:extLst>
      <p:ext uri="{BB962C8B-B14F-4D97-AF65-F5344CB8AC3E}">
        <p14:creationId xmlns:p14="http://schemas.microsoft.com/office/powerpoint/2010/main" val="1081841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a:xfrm>
            <a:off x="491299" y="125760"/>
            <a:ext cx="8229600" cy="1143000"/>
          </a:xfrm>
        </p:spPr>
        <p:txBody>
          <a:bodyPr/>
          <a:lstStyle/>
          <a:p>
            <a:r>
              <a:rPr lang="en-US" altLang="en-US" dirty="0">
                <a:solidFill>
                  <a:schemeClr val="accent6">
                    <a:lumMod val="75000"/>
                  </a:schemeClr>
                </a:solidFill>
              </a:rPr>
              <a:t>Hierarchical Clustering </a:t>
            </a:r>
          </a:p>
        </p:txBody>
      </p:sp>
      <p:sp>
        <p:nvSpPr>
          <p:cNvPr id="1618947" name="Rectangle 3"/>
          <p:cNvSpPr>
            <a:spLocks noGrp="1" noChangeArrowheads="1"/>
          </p:cNvSpPr>
          <p:nvPr>
            <p:ph type="body" idx="1"/>
          </p:nvPr>
        </p:nvSpPr>
        <p:spPr>
          <a:xfrm>
            <a:off x="395536" y="1268760"/>
            <a:ext cx="8229600" cy="4525963"/>
          </a:xfrm>
        </p:spPr>
        <p:txBody>
          <a:bodyPr/>
          <a:lstStyle/>
          <a:p>
            <a:r>
              <a:rPr lang="en-US" altLang="en-US" dirty="0"/>
              <a:t>Produces a set of nested clusters organized as a hierarchical tree</a:t>
            </a:r>
          </a:p>
          <a:p>
            <a:r>
              <a:rPr lang="en-US" altLang="en-US" dirty="0"/>
              <a:t>Can be visualized as a </a:t>
            </a:r>
            <a:r>
              <a:rPr lang="en-US" altLang="en-US" dirty="0" err="1">
                <a:solidFill>
                  <a:srgbClr val="FF0000"/>
                </a:solidFill>
              </a:rPr>
              <a:t>dendrogram</a:t>
            </a:r>
            <a:endParaRPr lang="en-US" altLang="en-US" dirty="0">
              <a:solidFill>
                <a:srgbClr val="FF0000"/>
              </a:solidFill>
            </a:endParaRPr>
          </a:p>
          <a:p>
            <a:pPr lvl="1"/>
            <a:r>
              <a:rPr lang="en-US" altLang="en-US" dirty="0"/>
              <a:t>A tree like diagram that records the sequences of merges or splits</a:t>
            </a:r>
          </a:p>
        </p:txBody>
      </p:sp>
      <p:pic>
        <p:nvPicPr>
          <p:cNvPr id="16189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859213"/>
            <a:ext cx="3459163"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18949" name="Object 5"/>
          <p:cNvGraphicFramePr>
            <a:graphicFrameLocks noChangeAspect="1"/>
          </p:cNvGraphicFramePr>
          <p:nvPr/>
        </p:nvGraphicFramePr>
        <p:xfrm>
          <a:off x="5257800" y="3629025"/>
          <a:ext cx="2319338" cy="2360613"/>
        </p:xfrm>
        <a:graphic>
          <a:graphicData uri="http://schemas.openxmlformats.org/presentationml/2006/ole">
            <mc:AlternateContent xmlns:mc="http://schemas.openxmlformats.org/markup-compatibility/2006">
              <mc:Choice xmlns:v="urn:schemas-microsoft-com:vml" Requires="v">
                <p:oleObj spid="_x0000_s151700" name="VISIO" r:id="rId4" imgW="3163511" imgH="3230582" progId="Visio.Drawing.11">
                  <p:embed/>
                </p:oleObj>
              </mc:Choice>
              <mc:Fallback>
                <p:oleObj name="VISIO" r:id="rId4" imgW="3163511" imgH="3230582" progId="Visio.Drawing.11">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29025"/>
                        <a:ext cx="2319338"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48</a:t>
            </a:fld>
            <a:endParaRPr lang="el-GR"/>
          </a:p>
        </p:txBody>
      </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6A654AF-61B5-450F-9613-703284C1CC1A}"/>
                  </a:ext>
                </a:extLst>
              </p14:cNvPr>
              <p14:cNvContentPartPr/>
              <p14:nvPr/>
            </p14:nvContentPartPr>
            <p14:xfrm>
              <a:off x="3539490" y="6000426"/>
              <a:ext cx="360" cy="3600"/>
            </p14:xfrm>
          </p:contentPart>
        </mc:Choice>
        <mc:Fallback xmlns="">
          <p:pic>
            <p:nvPicPr>
              <p:cNvPr id="9" name="Ink 8">
                <a:extLst>
                  <a:ext uri="{FF2B5EF4-FFF2-40B4-BE49-F238E27FC236}">
                    <a16:creationId xmlns:a16="http://schemas.microsoft.com/office/drawing/2014/main" id="{F6A654AF-61B5-450F-9613-703284C1CC1A}"/>
                  </a:ext>
                </a:extLst>
              </p:cNvPr>
              <p:cNvPicPr/>
              <p:nvPr/>
            </p:nvPicPr>
            <p:blipFill>
              <a:blip r:embed="rId7"/>
              <a:stretch>
                <a:fillRect/>
              </a:stretch>
            </p:blipFill>
            <p:spPr>
              <a:xfrm>
                <a:off x="3530850" y="5991786"/>
                <a:ext cx="1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6F39A99B-FB51-45A8-ADDB-87BA55888DE1}"/>
                  </a:ext>
                </a:extLst>
              </p14:cNvPr>
              <p14:cNvContentPartPr/>
              <p14:nvPr/>
            </p14:nvContentPartPr>
            <p14:xfrm>
              <a:off x="768930" y="4614426"/>
              <a:ext cx="360" cy="360"/>
            </p14:xfrm>
          </p:contentPart>
        </mc:Choice>
        <mc:Fallback xmlns="">
          <p:pic>
            <p:nvPicPr>
              <p:cNvPr id="14" name="Ink 13">
                <a:extLst>
                  <a:ext uri="{FF2B5EF4-FFF2-40B4-BE49-F238E27FC236}">
                    <a16:creationId xmlns:a16="http://schemas.microsoft.com/office/drawing/2014/main" id="{6F39A99B-FB51-45A8-ADDB-87BA55888DE1}"/>
                  </a:ext>
                </a:extLst>
              </p:cNvPr>
              <p:cNvPicPr/>
              <p:nvPr/>
            </p:nvPicPr>
            <p:blipFill>
              <a:blip r:embed="rId9"/>
              <a:stretch>
                <a:fillRect/>
              </a:stretch>
            </p:blipFill>
            <p:spPr>
              <a:xfrm>
                <a:off x="759930" y="46057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D438FDD8-643B-4E5E-BB01-6D42E9F1C1FB}"/>
                  </a:ext>
                </a:extLst>
              </p14:cNvPr>
              <p14:cNvContentPartPr/>
              <p14:nvPr/>
            </p14:nvContentPartPr>
            <p14:xfrm>
              <a:off x="2110290" y="5951826"/>
              <a:ext cx="3600" cy="1800"/>
            </p14:xfrm>
          </p:contentPart>
        </mc:Choice>
        <mc:Fallback xmlns="">
          <p:pic>
            <p:nvPicPr>
              <p:cNvPr id="24" name="Ink 23">
                <a:extLst>
                  <a:ext uri="{FF2B5EF4-FFF2-40B4-BE49-F238E27FC236}">
                    <a16:creationId xmlns:a16="http://schemas.microsoft.com/office/drawing/2014/main" id="{D438FDD8-643B-4E5E-BB01-6D42E9F1C1FB}"/>
                  </a:ext>
                </a:extLst>
              </p:cNvPr>
              <p:cNvPicPr/>
              <p:nvPr/>
            </p:nvPicPr>
            <p:blipFill>
              <a:blip r:embed="rId11"/>
              <a:stretch>
                <a:fillRect/>
              </a:stretch>
            </p:blipFill>
            <p:spPr>
              <a:xfrm>
                <a:off x="2101290" y="5943186"/>
                <a:ext cx="21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B2C0166F-AD10-4169-A849-6F24E2E04CE8}"/>
                  </a:ext>
                </a:extLst>
              </p14:cNvPr>
              <p14:cNvContentPartPr/>
              <p14:nvPr/>
            </p14:nvContentPartPr>
            <p14:xfrm>
              <a:off x="2515650" y="5936346"/>
              <a:ext cx="38520" cy="30240"/>
            </p14:xfrm>
          </p:contentPart>
        </mc:Choice>
        <mc:Fallback xmlns="">
          <p:pic>
            <p:nvPicPr>
              <p:cNvPr id="25" name="Ink 24">
                <a:extLst>
                  <a:ext uri="{FF2B5EF4-FFF2-40B4-BE49-F238E27FC236}">
                    <a16:creationId xmlns:a16="http://schemas.microsoft.com/office/drawing/2014/main" id="{B2C0166F-AD10-4169-A849-6F24E2E04CE8}"/>
                  </a:ext>
                </a:extLst>
              </p:cNvPr>
              <p:cNvPicPr/>
              <p:nvPr/>
            </p:nvPicPr>
            <p:blipFill>
              <a:blip r:embed="rId13"/>
              <a:stretch>
                <a:fillRect/>
              </a:stretch>
            </p:blipFill>
            <p:spPr>
              <a:xfrm>
                <a:off x="2507010" y="5927346"/>
                <a:ext cx="56160" cy="47880"/>
              </a:xfrm>
              <a:prstGeom prst="rect">
                <a:avLst/>
              </a:prstGeom>
            </p:spPr>
          </p:pic>
        </mc:Fallback>
      </mc:AlternateContent>
    </p:spTree>
    <p:extLst>
      <p:ext uri="{BB962C8B-B14F-4D97-AF65-F5344CB8AC3E}">
        <p14:creationId xmlns:p14="http://schemas.microsoft.com/office/powerpoint/2010/main" val="415689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p:nvPr>
        </p:nvSpPr>
        <p:spPr/>
        <p:txBody>
          <a:bodyPr/>
          <a:lstStyle/>
          <a:p>
            <a:r>
              <a:rPr lang="en-US" altLang="en-US" dirty="0">
                <a:solidFill>
                  <a:schemeClr val="accent6">
                    <a:lumMod val="75000"/>
                  </a:schemeClr>
                </a:solidFill>
              </a:rPr>
              <a:t>Hierarchical Clustering</a:t>
            </a:r>
          </a:p>
        </p:txBody>
      </p:sp>
      <p:sp>
        <p:nvSpPr>
          <p:cNvPr id="1620995" name="Rectangle 3"/>
          <p:cNvSpPr>
            <a:spLocks noGrp="1" noChangeArrowheads="1"/>
          </p:cNvSpPr>
          <p:nvPr>
            <p:ph type="body" idx="1"/>
          </p:nvPr>
        </p:nvSpPr>
        <p:spPr>
          <a:xfrm>
            <a:off x="333872" y="1531814"/>
            <a:ext cx="8352928" cy="4824536"/>
          </a:xfrm>
        </p:spPr>
        <p:txBody>
          <a:bodyPr>
            <a:normAutofit lnSpcReduction="10000"/>
          </a:bodyPr>
          <a:lstStyle/>
          <a:p>
            <a:r>
              <a:rPr lang="en-US" altLang="en-US" sz="2400" dirty="0"/>
              <a:t>Two main types of hierarchical clustering</a:t>
            </a:r>
          </a:p>
          <a:p>
            <a:pPr lvl="1"/>
            <a:r>
              <a:rPr lang="en-US" altLang="en-US" sz="2000" dirty="0">
                <a:solidFill>
                  <a:schemeClr val="accent6">
                    <a:lumMod val="75000"/>
                  </a:schemeClr>
                </a:solidFill>
              </a:rPr>
              <a:t>Agglomerative</a:t>
            </a:r>
            <a:r>
              <a:rPr lang="en-US" altLang="en-US" sz="2000" dirty="0"/>
              <a:t>:  </a:t>
            </a:r>
          </a:p>
          <a:p>
            <a:pPr lvl="2"/>
            <a:r>
              <a:rPr lang="en-US" altLang="en-US" sz="1800" dirty="0"/>
              <a:t> Start with each node as an individual cluster (called singletons)</a:t>
            </a:r>
          </a:p>
          <a:p>
            <a:pPr lvl="2"/>
            <a:r>
              <a:rPr lang="en-US" altLang="en-US" sz="1800" dirty="0"/>
              <a:t> At each step, merge the closest pair of clusters until only one cluster (or k clusters) is left</a:t>
            </a:r>
          </a:p>
          <a:p>
            <a:pPr lvl="4"/>
            <a:endParaRPr lang="en-US" altLang="en-US" sz="1800" dirty="0"/>
          </a:p>
          <a:p>
            <a:pPr lvl="1"/>
            <a:r>
              <a:rPr lang="en-US" altLang="en-US" sz="2000" dirty="0">
                <a:solidFill>
                  <a:schemeClr val="accent6">
                    <a:lumMod val="75000"/>
                  </a:schemeClr>
                </a:solidFill>
              </a:rPr>
              <a:t>Divisive</a:t>
            </a:r>
            <a:r>
              <a:rPr lang="en-US" altLang="en-US" sz="2000" dirty="0"/>
              <a:t>:  </a:t>
            </a:r>
          </a:p>
          <a:p>
            <a:pPr lvl="2"/>
            <a:r>
              <a:rPr lang="en-US" altLang="en-US" sz="1800" dirty="0"/>
              <a:t> Start with one, all-inclusive cluster = </a:t>
            </a:r>
            <a:r>
              <a:rPr lang="en-US" altLang="en-US" sz="1800" dirty="0">
                <a:solidFill>
                  <a:schemeClr val="tx2">
                    <a:lumMod val="75000"/>
                  </a:schemeClr>
                </a:solidFill>
              </a:rPr>
              <a:t>the whole graph</a:t>
            </a:r>
          </a:p>
          <a:p>
            <a:pPr lvl="2"/>
            <a:r>
              <a:rPr lang="en-US" altLang="en-US" sz="1800" dirty="0"/>
              <a:t> At each step, split a cluster until each cluster contains a single node</a:t>
            </a:r>
            <a:r>
              <a:rPr lang="en-US" altLang="en-US" sz="1800" dirty="0">
                <a:solidFill>
                  <a:schemeClr val="tx2">
                    <a:lumMod val="75000"/>
                  </a:schemeClr>
                </a:solidFill>
              </a:rPr>
              <a:t> </a:t>
            </a:r>
            <a:r>
              <a:rPr lang="en-US" altLang="en-US" sz="1800" dirty="0"/>
              <a:t>(or there are k clusters)</a:t>
            </a:r>
          </a:p>
          <a:p>
            <a:pPr lvl="4"/>
            <a:endParaRPr lang="en-US" altLang="en-US" sz="1800" dirty="0"/>
          </a:p>
          <a:p>
            <a:r>
              <a:rPr lang="en-US" altLang="en-US" sz="2400" dirty="0"/>
              <a:t>Traditional hierarchical algorithms use a similarity or distance matrix</a:t>
            </a:r>
          </a:p>
          <a:p>
            <a:pPr lvl="1"/>
            <a:r>
              <a:rPr lang="en-US" altLang="en-US" sz="2000" dirty="0"/>
              <a:t>Merge or split one cluster at a time</a:t>
            </a:r>
          </a:p>
          <a:p>
            <a:pPr lvl="4"/>
            <a:endParaRPr lang="en-US" altLang="en-US" sz="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49</a:t>
            </a:fld>
            <a:endParaRPr lang="el-GR"/>
          </a:p>
        </p:txBody>
      </p:sp>
    </p:spTree>
    <p:extLst>
      <p:ext uri="{BB962C8B-B14F-4D97-AF65-F5344CB8AC3E}">
        <p14:creationId xmlns:p14="http://schemas.microsoft.com/office/powerpoint/2010/main" val="314918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ap.stanford.edu/agm/nc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722380"/>
            <a:ext cx="7416824" cy="5720121"/>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a:xfrm>
            <a:off x="467544" y="0"/>
            <a:ext cx="6840760" cy="836712"/>
          </a:xfrm>
        </p:spPr>
        <p:txBody>
          <a:bodyPr>
            <a:noAutofit/>
          </a:bodyPr>
          <a:lstStyle/>
          <a:p>
            <a:r>
              <a:rPr lang="en-US" altLang="ko-KR" dirty="0">
                <a:solidFill>
                  <a:schemeClr val="accent6">
                    <a:lumMod val="75000"/>
                  </a:schemeClr>
                </a:solidFill>
              </a:rPr>
              <a:t>NCAA Football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5</a:t>
            </a:fld>
            <a:endParaRPr lang="ko-KR" altLang="en-US"/>
          </a:p>
        </p:txBody>
      </p:sp>
      <p:sp>
        <p:nvSpPr>
          <p:cNvPr id="7" name="TextBox 6"/>
          <p:cNvSpPr txBox="1"/>
          <p:nvPr/>
        </p:nvSpPr>
        <p:spPr>
          <a:xfrm>
            <a:off x="6400800" y="1331980"/>
            <a:ext cx="26516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ltLang="ko-KR" sz="2400" b="1" dirty="0"/>
              <a:t>NCAA conferences</a:t>
            </a:r>
            <a:endParaRPr lang="ko-KR" altLang="en-US" sz="2400" b="1" dirty="0"/>
          </a:p>
        </p:txBody>
      </p:sp>
      <p:cxnSp>
        <p:nvCxnSpPr>
          <p:cNvPr id="9" name="직선 화살표 연결선 8"/>
          <p:cNvCxnSpPr>
            <a:stCxn id="7" idx="1"/>
          </p:cNvCxnSpPr>
          <p:nvPr/>
        </p:nvCxnSpPr>
        <p:spPr>
          <a:xfrm flipH="1">
            <a:off x="5752728" y="1562813"/>
            <a:ext cx="648072" cy="41723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2" name="TextBox 11"/>
          <p:cNvSpPr txBox="1"/>
          <p:nvPr/>
        </p:nvSpPr>
        <p:spPr>
          <a:xfrm>
            <a:off x="5795642" y="5517232"/>
            <a:ext cx="3276600" cy="830997"/>
          </a:xfrm>
          <a:prstGeom prst="rect">
            <a:avLst/>
          </a:prstGeom>
          <a:noFill/>
        </p:spPr>
        <p:txBody>
          <a:bodyPr wrap="square" rtlCol="0">
            <a:spAutoFit/>
          </a:bodyPr>
          <a:lstStyle/>
          <a:p>
            <a:r>
              <a:rPr lang="en-US" altLang="ko-KR" sz="2400" b="1" dirty="0"/>
              <a:t>Nodes: Football Teams</a:t>
            </a:r>
          </a:p>
          <a:p>
            <a:r>
              <a:rPr lang="en-US" altLang="ko-KR" sz="2400" b="1" dirty="0"/>
              <a:t>Edges: Games played</a:t>
            </a:r>
            <a:endParaRPr lang="ko-KR" altLang="en-US" sz="2400" b="1" dirty="0"/>
          </a:p>
        </p:txBody>
      </p:sp>
    </p:spTree>
    <p:extLst>
      <p:ext uri="{BB962C8B-B14F-4D97-AF65-F5344CB8AC3E}">
        <p14:creationId xmlns:p14="http://schemas.microsoft.com/office/powerpoint/2010/main" val="9410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Agglomerative Clustering Algorithm</a:t>
            </a:r>
          </a:p>
        </p:txBody>
      </p:sp>
      <p:sp>
        <p:nvSpPr>
          <p:cNvPr id="1622019" name="Rectangle 3"/>
          <p:cNvSpPr>
            <a:spLocks noGrp="1" noChangeArrowheads="1"/>
          </p:cNvSpPr>
          <p:nvPr>
            <p:ph type="body" idx="1"/>
          </p:nvPr>
        </p:nvSpPr>
        <p:spPr>
          <a:xfrm>
            <a:off x="520700" y="1357312"/>
            <a:ext cx="8001000" cy="5181600"/>
          </a:xfrm>
        </p:spPr>
        <p:txBody>
          <a:bodyPr/>
          <a:lstStyle/>
          <a:p>
            <a:pPr marL="0" indent="0">
              <a:lnSpc>
                <a:spcPct val="90000"/>
              </a:lnSpc>
              <a:spcBef>
                <a:spcPct val="20000"/>
              </a:spcBef>
              <a:buNone/>
            </a:pPr>
            <a:r>
              <a:rPr lang="en-US" altLang="en-US" sz="2400" dirty="0"/>
              <a:t>Popular hierarchical clustering technique</a:t>
            </a:r>
          </a:p>
          <a:p>
            <a:pPr marL="2209800" lvl="4" indent="-381000">
              <a:lnSpc>
                <a:spcPct val="90000"/>
              </a:lnSpc>
            </a:pPr>
            <a:endParaRPr lang="en-US" altLang="en-US" sz="800" dirty="0"/>
          </a:p>
          <a:p>
            <a:pPr marL="0" indent="0">
              <a:lnSpc>
                <a:spcPct val="90000"/>
              </a:lnSpc>
              <a:spcBef>
                <a:spcPct val="20000"/>
              </a:spcBef>
              <a:buNone/>
            </a:pPr>
            <a:r>
              <a:rPr lang="en-US" altLang="en-US" sz="2400" dirty="0"/>
              <a:t>Basic algorithm is straightforward</a:t>
            </a:r>
          </a:p>
          <a:p>
            <a:pPr marL="990600" lvl="1" indent="-533400">
              <a:lnSpc>
                <a:spcPct val="90000"/>
              </a:lnSpc>
              <a:spcBef>
                <a:spcPct val="20000"/>
              </a:spcBef>
              <a:buFont typeface="Arial" charset="0"/>
              <a:buAutoNum type="arabicPeriod"/>
            </a:pPr>
            <a:r>
              <a:rPr lang="en-US" altLang="en-US" sz="2000" dirty="0"/>
              <a:t>[Compute the proximity matrix]</a:t>
            </a:r>
          </a:p>
          <a:p>
            <a:pPr marL="990600" lvl="1" indent="-533400">
              <a:lnSpc>
                <a:spcPct val="90000"/>
              </a:lnSpc>
              <a:spcBef>
                <a:spcPct val="20000"/>
              </a:spcBef>
              <a:buFont typeface="Arial" charset="0"/>
              <a:buAutoNum type="arabicPeriod"/>
            </a:pPr>
            <a:r>
              <a:rPr lang="en-US" altLang="en-US" sz="2000" dirty="0">
                <a:solidFill>
                  <a:schemeClr val="tx2">
                    <a:lumMod val="60000"/>
                    <a:lumOff val="40000"/>
                  </a:schemeClr>
                </a:solidFill>
              </a:rPr>
              <a:t>Let each node be a cluster</a:t>
            </a:r>
          </a:p>
          <a:p>
            <a:pPr marL="990600" lvl="1" indent="-533400">
              <a:lnSpc>
                <a:spcPct val="90000"/>
              </a:lnSpc>
              <a:spcBef>
                <a:spcPct val="20000"/>
              </a:spcBef>
              <a:buFont typeface="Arial" charset="0"/>
              <a:buAutoNum type="arabicPeriod"/>
            </a:pPr>
            <a:r>
              <a:rPr lang="en-US" altLang="en-US" sz="2000" b="1" dirty="0"/>
              <a:t>Repeat</a:t>
            </a:r>
          </a:p>
          <a:p>
            <a:pPr marL="990600" lvl="1" indent="-533400">
              <a:lnSpc>
                <a:spcPct val="90000"/>
              </a:lnSpc>
              <a:spcBef>
                <a:spcPct val="20000"/>
              </a:spcBef>
              <a:buFont typeface="Wingdings" pitchFamily="2" charset="2"/>
              <a:buAutoNum type="arabicPeriod"/>
            </a:pPr>
            <a:r>
              <a:rPr lang="en-US" altLang="en-US" sz="2000" dirty="0"/>
              <a:t>	Merge the </a:t>
            </a:r>
            <a:r>
              <a:rPr lang="en-US" altLang="en-US" sz="2000" i="1" dirty="0">
                <a:solidFill>
                  <a:schemeClr val="tx2">
                    <a:lumMod val="60000"/>
                    <a:lumOff val="40000"/>
                  </a:schemeClr>
                </a:solidFill>
              </a:rPr>
              <a:t>two closest clusters</a:t>
            </a:r>
          </a:p>
          <a:p>
            <a:pPr marL="990600" lvl="1" indent="-533400">
              <a:lnSpc>
                <a:spcPct val="90000"/>
              </a:lnSpc>
              <a:spcBef>
                <a:spcPct val="20000"/>
              </a:spcBef>
              <a:buFont typeface="Wingdings" pitchFamily="2" charset="2"/>
              <a:buAutoNum type="arabicPeriod"/>
            </a:pPr>
            <a:r>
              <a:rPr lang="en-US" altLang="en-US" sz="2000" dirty="0"/>
              <a:t>	[Update the proximity matrix]</a:t>
            </a:r>
          </a:p>
          <a:p>
            <a:pPr marL="990600" lvl="1" indent="-533400">
              <a:lnSpc>
                <a:spcPct val="90000"/>
              </a:lnSpc>
              <a:spcBef>
                <a:spcPct val="20000"/>
              </a:spcBef>
              <a:buFont typeface="Arial" charset="0"/>
              <a:buAutoNum type="arabicPeriod"/>
            </a:pPr>
            <a:r>
              <a:rPr lang="en-US" altLang="en-US" sz="2000" b="1" dirty="0"/>
              <a:t>Until</a:t>
            </a:r>
            <a:r>
              <a:rPr lang="en-US" altLang="en-US" sz="2000" dirty="0"/>
              <a:t> only a single cluster remains</a:t>
            </a:r>
          </a:p>
          <a:p>
            <a:pPr marL="990600" lvl="1" indent="-533400">
              <a:lnSpc>
                <a:spcPct val="90000"/>
              </a:lnSpc>
              <a:spcBef>
                <a:spcPct val="20000"/>
              </a:spcBef>
              <a:buFont typeface="Arial" charset="0"/>
              <a:buNone/>
            </a:pPr>
            <a:r>
              <a:rPr lang="en-US" altLang="en-US" sz="1000" dirty="0"/>
              <a:t>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50</a:t>
            </a:fld>
            <a:endParaRPr lang="el-GR"/>
          </a:p>
        </p:txBody>
      </p:sp>
    </p:spTree>
    <p:extLst>
      <p:ext uri="{BB962C8B-B14F-4D97-AF65-F5344CB8AC3E}">
        <p14:creationId xmlns:p14="http://schemas.microsoft.com/office/powerpoint/2010/main" val="3364854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51</a:t>
            </a:fld>
            <a:endParaRPr lang="el-GR"/>
          </a:p>
        </p:txBody>
      </p:sp>
      <p:pic>
        <p:nvPicPr>
          <p:cNvPr id="3" name="Picture 2"/>
          <p:cNvPicPr>
            <a:picLocks noChangeAspect="1"/>
          </p:cNvPicPr>
          <p:nvPr/>
        </p:nvPicPr>
        <p:blipFill>
          <a:blip r:embed="rId2">
            <a:lum bright="-50000"/>
            <a:alphaModFix/>
          </a:blip>
          <a:srcRect/>
          <a:stretch>
            <a:fillRect/>
          </a:stretch>
        </p:blipFill>
        <p:spPr>
          <a:xfrm>
            <a:off x="261302" y="1279401"/>
            <a:ext cx="8848438" cy="463823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49815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52</a:t>
            </a:fld>
            <a:endParaRPr lang="el-GR"/>
          </a:p>
        </p:txBody>
      </p:sp>
      <p:pic>
        <p:nvPicPr>
          <p:cNvPr id="3" name="Picture 1"/>
          <p:cNvPicPr>
            <a:picLocks noChangeAspect="1"/>
          </p:cNvPicPr>
          <p:nvPr/>
        </p:nvPicPr>
        <p:blipFill>
          <a:blip r:embed="rId2">
            <a:lum bright="-50000"/>
            <a:alphaModFix/>
          </a:blip>
          <a:srcRect/>
          <a:stretch>
            <a:fillRect/>
          </a:stretch>
        </p:blipFill>
        <p:spPr>
          <a:xfrm>
            <a:off x="312046" y="1301965"/>
            <a:ext cx="8810280" cy="464795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817053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53</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50525"/>
            <a:ext cx="8695797" cy="456227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410493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54</a:t>
            </a:fld>
            <a:endParaRPr lang="el-GR"/>
          </a:p>
        </p:txBody>
      </p:sp>
      <p:pic>
        <p:nvPicPr>
          <p:cNvPr id="3" name="Picture 1"/>
          <p:cNvPicPr>
            <a:picLocks noChangeAspect="1"/>
          </p:cNvPicPr>
          <p:nvPr/>
        </p:nvPicPr>
        <p:blipFill>
          <a:blip r:embed="rId2">
            <a:lum bright="-50000"/>
            <a:alphaModFix/>
          </a:blip>
          <a:srcRect/>
          <a:stretch>
            <a:fillRect/>
          </a:stretch>
        </p:blipFill>
        <p:spPr>
          <a:xfrm>
            <a:off x="295562" y="1268760"/>
            <a:ext cx="8391238" cy="4485964"/>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548227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55</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15075" cy="459071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3963084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56</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600764" cy="459071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037329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57</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23859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1893371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58</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448479" cy="4495318"/>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836398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59</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268760"/>
            <a:ext cx="8553242" cy="4580997"/>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5017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10" y="637421"/>
            <a:ext cx="676789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286737" y="0"/>
            <a:ext cx="8686800" cy="987552"/>
          </a:xfrm>
        </p:spPr>
        <p:txBody>
          <a:bodyPr>
            <a:normAutofit/>
          </a:bodyPr>
          <a:lstStyle/>
          <a:p>
            <a:r>
              <a:rPr lang="en-US" altLang="ko-KR" dirty="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6</a:t>
            </a:fld>
            <a:endParaRPr lang="ko-KR" altLang="en-US"/>
          </a:p>
        </p:txBody>
      </p:sp>
      <p:sp>
        <p:nvSpPr>
          <p:cNvPr id="9" name="모서리가 둥근 사각형 설명선 6"/>
          <p:cNvSpPr/>
          <p:nvPr/>
        </p:nvSpPr>
        <p:spPr>
          <a:xfrm>
            <a:off x="6537426" y="2759993"/>
            <a:ext cx="2253952" cy="844624"/>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000" b="1" dirty="0">
                <a:solidFill>
                  <a:schemeClr val="bg1"/>
                </a:solidFill>
              </a:rPr>
              <a:t>Can we identify functional modules?</a:t>
            </a:r>
            <a:endParaRPr lang="ko-KR" altLang="en-US" sz="2000" b="1" dirty="0">
              <a:solidFill>
                <a:schemeClr val="bg1"/>
              </a:solidFill>
            </a:endParaRPr>
          </a:p>
        </p:txBody>
      </p:sp>
      <p:sp>
        <p:nvSpPr>
          <p:cNvPr id="10" name="TextBox 9"/>
          <p:cNvSpPr txBox="1"/>
          <p:nvPr/>
        </p:nvSpPr>
        <p:spPr>
          <a:xfrm>
            <a:off x="5046139" y="5445224"/>
            <a:ext cx="3962400" cy="830997"/>
          </a:xfrm>
          <a:prstGeom prst="rect">
            <a:avLst/>
          </a:prstGeom>
          <a:noFill/>
        </p:spPr>
        <p:txBody>
          <a:bodyPr wrap="square" rtlCol="0">
            <a:spAutoFit/>
          </a:bodyPr>
          <a:lstStyle/>
          <a:p>
            <a:r>
              <a:rPr lang="en-US" altLang="ko-KR" sz="2400" b="1" dirty="0"/>
              <a:t>Nodes: Proteins</a:t>
            </a:r>
          </a:p>
          <a:p>
            <a:r>
              <a:rPr lang="en-US" altLang="ko-KR" sz="2400" b="1" dirty="0"/>
              <a:t>Edges: Physical interactions</a:t>
            </a:r>
            <a:endParaRPr lang="ko-KR" altLang="en-US" sz="2400" b="1" dirty="0"/>
          </a:p>
        </p:txBody>
      </p:sp>
    </p:spTree>
    <p:extLst>
      <p:ext uri="{BB962C8B-B14F-4D97-AF65-F5344CB8AC3E}">
        <p14:creationId xmlns:p14="http://schemas.microsoft.com/office/powerpoint/2010/main" val="38586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60</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24439" cy="4562279"/>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058222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61</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7231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405779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62</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572317" cy="4438442"/>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578997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63</a:t>
            </a:fld>
            <a:endParaRPr lang="el-GR"/>
          </a:p>
        </p:txBody>
      </p:sp>
      <p:pic>
        <p:nvPicPr>
          <p:cNvPr id="3" name="Picture 1"/>
          <p:cNvPicPr>
            <a:picLocks noChangeAspect="1"/>
          </p:cNvPicPr>
          <p:nvPr/>
        </p:nvPicPr>
        <p:blipFill>
          <a:blip r:embed="rId2">
            <a:lum bright="-50000"/>
            <a:alphaModFix/>
          </a:blip>
          <a:srcRect/>
          <a:stretch>
            <a:fillRect/>
          </a:stretch>
        </p:blipFill>
        <p:spPr>
          <a:xfrm>
            <a:off x="323528" y="1340768"/>
            <a:ext cx="8457843" cy="4495318"/>
          </a:xfrm>
          <a:prstGeom prst="rect">
            <a:avLst/>
          </a:prstGeom>
          <a:noFill/>
          <a:ln cap="flat">
            <a:noFill/>
          </a:ln>
        </p:spPr>
      </p:pic>
      <p:sp>
        <p:nvSpPr>
          <p:cNvPr id="4" name="TextBox 3"/>
          <p:cNvSpPr txBox="1"/>
          <p:nvPr/>
        </p:nvSpPr>
        <p:spPr>
          <a:xfrm>
            <a:off x="755576" y="260648"/>
            <a:ext cx="7056784" cy="646331"/>
          </a:xfrm>
          <a:prstGeom prst="rect">
            <a:avLst/>
          </a:prstGeom>
          <a:noFill/>
        </p:spPr>
        <p:txBody>
          <a:bodyPr wrap="square" rtlCol="0">
            <a:spAutoFit/>
          </a:bodyPr>
          <a:lstStyle/>
          <a:p>
            <a:pPr algn="ctr"/>
            <a:r>
              <a:rPr lang="en-US" sz="3600" dirty="0">
                <a:solidFill>
                  <a:schemeClr val="accent6">
                    <a:lumMod val="75000"/>
                  </a:schemeClr>
                </a:solidFill>
                <a:latin typeface="+mj-lt"/>
                <a:ea typeface="+mj-ea"/>
                <a:cs typeface="+mj-cs"/>
              </a:rPr>
              <a:t>Agglomerative</a:t>
            </a:r>
            <a:endParaRPr lang="el-GR"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4126437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lstStyle/>
          <a:p>
            <a:r>
              <a:rPr lang="en-US" altLang="en-US" dirty="0">
                <a:solidFill>
                  <a:schemeClr val="accent6">
                    <a:lumMod val="75000"/>
                  </a:schemeClr>
                </a:solidFill>
              </a:rPr>
              <a:t>Strengths of Hierarchical Clustering</a:t>
            </a:r>
          </a:p>
        </p:txBody>
      </p:sp>
      <p:sp>
        <p:nvSpPr>
          <p:cNvPr id="1619971" name="Rectangle 3"/>
          <p:cNvSpPr>
            <a:spLocks noGrp="1" noChangeArrowheads="1"/>
          </p:cNvSpPr>
          <p:nvPr>
            <p:ph type="body" idx="1"/>
          </p:nvPr>
        </p:nvSpPr>
        <p:spPr/>
        <p:txBody>
          <a:bodyPr/>
          <a:lstStyle/>
          <a:p>
            <a:pPr>
              <a:lnSpc>
                <a:spcPct val="90000"/>
              </a:lnSpc>
            </a:pPr>
            <a:r>
              <a:rPr lang="en-US" altLang="en-US"/>
              <a:t>Do not have to assume any particular number of clusters</a:t>
            </a:r>
          </a:p>
          <a:p>
            <a:pPr lvl="1">
              <a:lnSpc>
                <a:spcPct val="90000"/>
              </a:lnSpc>
            </a:pPr>
            <a:r>
              <a:rPr lang="en-US" altLang="en-US"/>
              <a:t>Any desired number of clusters can be obtained by ‘cutting’ the dendogram at the proper level</a:t>
            </a:r>
          </a:p>
          <a:p>
            <a:pPr>
              <a:lnSpc>
                <a:spcPct val="90000"/>
              </a:lnSpc>
              <a:buFont typeface="Monotype Sorts" pitchFamily="2" charset="2"/>
              <a:buNone/>
            </a:pPr>
            <a:endParaRPr lang="en-US" altLang="en-US"/>
          </a:p>
          <a:p>
            <a:pPr>
              <a:lnSpc>
                <a:spcPct val="90000"/>
              </a:lnSpc>
            </a:pPr>
            <a:r>
              <a:rPr lang="en-US" altLang="en-US"/>
              <a:t>They may correspond to meaningful taxonomies</a:t>
            </a:r>
          </a:p>
          <a:p>
            <a:pPr lvl="1">
              <a:lnSpc>
                <a:spcPct val="90000"/>
              </a:lnSpc>
            </a:pPr>
            <a:r>
              <a:rPr lang="en-US" altLang="en-US"/>
              <a:t>Example in biological sciences (e.g., animal kingdom, phylogeny reconstruction,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64</a:t>
            </a:fld>
            <a:endParaRPr lang="el-GR"/>
          </a:p>
        </p:txBody>
      </p:sp>
    </p:spTree>
    <p:extLst>
      <p:ext uri="{BB962C8B-B14F-4D97-AF65-F5344CB8AC3E}">
        <p14:creationId xmlns:p14="http://schemas.microsoft.com/office/powerpoint/2010/main" val="4272937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467544" y="332656"/>
            <a:ext cx="8228745" cy="571970"/>
          </a:xfrm>
        </p:spPr>
        <p:txBody>
          <a:bodyPr>
            <a:normAutofit fontScale="90000"/>
          </a:bodyPr>
          <a:lstStyle/>
          <a:p>
            <a:pPr lvl="0"/>
            <a:r>
              <a:rPr lang="en-US" dirty="0">
                <a:solidFill>
                  <a:schemeClr val="accent6">
                    <a:lumMod val="75000"/>
                  </a:schemeClr>
                </a:solidFill>
              </a:rPr>
              <a:t>Where to cut?</a:t>
            </a:r>
          </a:p>
        </p:txBody>
      </p:sp>
      <p:pic>
        <p:nvPicPr>
          <p:cNvPr id="4" name="Picture 2"/>
          <p:cNvPicPr>
            <a:picLocks noChangeAspect="1"/>
          </p:cNvPicPr>
          <p:nvPr/>
        </p:nvPicPr>
        <p:blipFill>
          <a:blip r:embed="rId3">
            <a:lum bright="-50000"/>
            <a:alphaModFix/>
          </a:blip>
          <a:srcRect t="2399" b="2580"/>
          <a:stretch>
            <a:fillRect/>
          </a:stretch>
        </p:blipFill>
        <p:spPr>
          <a:xfrm>
            <a:off x="923963" y="1196752"/>
            <a:ext cx="7595354" cy="4698795"/>
          </a:xfrm>
          <a:prstGeom prst="rect">
            <a:avLst/>
          </a:prstGeom>
          <a:noFill/>
          <a:ln cap="flat">
            <a:noFill/>
          </a:ln>
        </p:spPr>
      </p:pic>
    </p:spTree>
    <p:extLst>
      <p:ext uri="{BB962C8B-B14F-4D97-AF65-F5344CB8AC3E}">
        <p14:creationId xmlns:p14="http://schemas.microsoft.com/office/powerpoint/2010/main" val="899762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Agglomerative Clustering Algorithm</a:t>
            </a:r>
          </a:p>
        </p:txBody>
      </p:sp>
      <p:sp>
        <p:nvSpPr>
          <p:cNvPr id="1622019" name="Rectangle 3"/>
          <p:cNvSpPr>
            <a:spLocks noGrp="1" noChangeArrowheads="1"/>
          </p:cNvSpPr>
          <p:nvPr>
            <p:ph type="body" idx="1"/>
          </p:nvPr>
        </p:nvSpPr>
        <p:spPr>
          <a:xfrm>
            <a:off x="641720" y="1916832"/>
            <a:ext cx="8001000" cy="1637928"/>
          </a:xfrm>
        </p:spPr>
        <p:txBody>
          <a:bodyPr/>
          <a:lstStyle/>
          <a:p>
            <a:pPr marL="0" indent="0">
              <a:lnSpc>
                <a:spcPct val="90000"/>
              </a:lnSpc>
              <a:spcBef>
                <a:spcPct val="20000"/>
              </a:spcBef>
              <a:buNone/>
            </a:pPr>
            <a:r>
              <a:rPr lang="en-US" altLang="en-US" sz="2400" dirty="0"/>
              <a:t>Key operation is the </a:t>
            </a:r>
            <a:r>
              <a:rPr lang="en-US" altLang="en-US" sz="2400" i="1" dirty="0"/>
              <a:t>computation of the </a:t>
            </a:r>
            <a:r>
              <a:rPr lang="en-US" altLang="en-US" sz="2400" i="1" dirty="0">
                <a:solidFill>
                  <a:srgbClr val="FF0000"/>
                </a:solidFill>
              </a:rPr>
              <a:t>proximity of two clusters</a:t>
            </a:r>
          </a:p>
          <a:p>
            <a:pPr marL="990600" lvl="1" indent="-533400">
              <a:lnSpc>
                <a:spcPct val="90000"/>
              </a:lnSpc>
              <a:spcBef>
                <a:spcPct val="20000"/>
              </a:spcBef>
            </a:pPr>
            <a:r>
              <a:rPr lang="en-US" altLang="en-US" sz="2000" dirty="0"/>
              <a:t>Different approaches to defining the distance between clusters distinguish the different algorithms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66</a:t>
            </a:fld>
            <a:endParaRPr lang="el-GR"/>
          </a:p>
        </p:txBody>
      </p:sp>
    </p:spTree>
    <p:extLst>
      <p:ext uri="{BB962C8B-B14F-4D97-AF65-F5344CB8AC3E}">
        <p14:creationId xmlns:p14="http://schemas.microsoft.com/office/powerpoint/2010/main" val="1151540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p:nvPr>
        </p:nvSpPr>
        <p:spPr>
          <a:xfrm>
            <a:off x="381000" y="152400"/>
            <a:ext cx="8280400" cy="552450"/>
          </a:xfrm>
        </p:spPr>
        <p:txBody>
          <a:bodyPr>
            <a:noAutofit/>
          </a:bodyPr>
          <a:lstStyle/>
          <a:p>
            <a:r>
              <a:rPr lang="en-US" altLang="en-US" sz="3600" dirty="0">
                <a:solidFill>
                  <a:schemeClr val="accent6">
                    <a:lumMod val="75000"/>
                  </a:schemeClr>
                </a:solidFill>
              </a:rPr>
              <a:t>How to Define Inter-Cluster Similarity</a:t>
            </a:r>
          </a:p>
        </p:txBody>
      </p:sp>
      <p:sp>
        <p:nvSpPr>
          <p:cNvPr id="1627139"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27141"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2"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3"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4"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5"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6"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7"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8"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9"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0"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1"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2"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3"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7154"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7155"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7156"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7157"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p2</a:t>
              </a:r>
            </a:p>
          </p:txBody>
        </p:sp>
        <p:sp>
          <p:nvSpPr>
            <p:cNvPr id="1627158"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7159"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7160"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7161"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7162"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7163"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7164"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7165" name="Line 29"/>
          <p:cNvSpPr>
            <a:spLocks noChangeShapeType="1"/>
          </p:cNvSpPr>
          <p:nvPr/>
        </p:nvSpPr>
        <p:spPr bwMode="auto">
          <a:xfrm>
            <a:off x="2344688" y="3771528"/>
            <a:ext cx="1066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66" name="Text Box 30"/>
          <p:cNvSpPr txBox="1">
            <a:spLocks noChangeArrowheads="1"/>
          </p:cNvSpPr>
          <p:nvPr/>
        </p:nvSpPr>
        <p:spPr bwMode="auto">
          <a:xfrm>
            <a:off x="2344688" y="3314328"/>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Similarity?</a:t>
            </a:r>
          </a:p>
        </p:txBody>
      </p:sp>
      <p:sp>
        <p:nvSpPr>
          <p:cNvPr id="1627168" name="Freeform 32" descr="5%"/>
          <p:cNvSpPr>
            <a:spLocks/>
          </p:cNvSpPr>
          <p:nvPr/>
        </p:nvSpPr>
        <p:spPr bwMode="auto">
          <a:xfrm rot="-5400000">
            <a:off x="597645" y="3003971"/>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69" name="Oval 33"/>
          <p:cNvSpPr>
            <a:spLocks noChangeArrowheads="1"/>
          </p:cNvSpPr>
          <p:nvPr/>
        </p:nvSpPr>
        <p:spPr bwMode="auto">
          <a:xfrm rot="-5400000">
            <a:off x="1887488" y="3923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0" name="Oval 34"/>
          <p:cNvSpPr>
            <a:spLocks noChangeArrowheads="1"/>
          </p:cNvSpPr>
          <p:nvPr/>
        </p:nvSpPr>
        <p:spPr bwMode="auto">
          <a:xfrm rot="-5400000">
            <a:off x="1811288" y="3161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1" name="Oval 35"/>
          <p:cNvSpPr>
            <a:spLocks noChangeArrowheads="1"/>
          </p:cNvSpPr>
          <p:nvPr/>
        </p:nvSpPr>
        <p:spPr bwMode="auto">
          <a:xfrm rot="-5400000">
            <a:off x="973088" y="36191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2" name="Oval 36"/>
          <p:cNvSpPr>
            <a:spLocks noChangeArrowheads="1"/>
          </p:cNvSpPr>
          <p:nvPr/>
        </p:nvSpPr>
        <p:spPr bwMode="auto">
          <a:xfrm rot="-5400000">
            <a:off x="2038301" y="3465141"/>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3" name="Freeform 37" descr="5%"/>
          <p:cNvSpPr>
            <a:spLocks/>
          </p:cNvSpPr>
          <p:nvPr/>
        </p:nvSpPr>
        <p:spPr bwMode="auto">
          <a:xfrm rot="5400000" flipV="1">
            <a:off x="3487688" y="2857128"/>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74" name="Oval 38"/>
          <p:cNvSpPr>
            <a:spLocks noChangeArrowheads="1"/>
          </p:cNvSpPr>
          <p:nvPr/>
        </p:nvSpPr>
        <p:spPr bwMode="auto">
          <a:xfrm rot="5400000" flipV="1">
            <a:off x="5011688" y="33143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5" name="Oval 39"/>
          <p:cNvSpPr>
            <a:spLocks noChangeArrowheads="1"/>
          </p:cNvSpPr>
          <p:nvPr/>
        </p:nvSpPr>
        <p:spPr bwMode="auto">
          <a:xfrm rot="5400000" flipV="1">
            <a:off x="3651201" y="3312741"/>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6" name="Oval 40"/>
          <p:cNvSpPr>
            <a:spLocks noChangeArrowheads="1"/>
          </p:cNvSpPr>
          <p:nvPr/>
        </p:nvSpPr>
        <p:spPr bwMode="auto">
          <a:xfrm rot="5400000" flipV="1">
            <a:off x="4173488" y="3923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7" name="Oval 41"/>
          <p:cNvSpPr>
            <a:spLocks noChangeArrowheads="1"/>
          </p:cNvSpPr>
          <p:nvPr/>
        </p:nvSpPr>
        <p:spPr bwMode="auto">
          <a:xfrm rot="5400000" flipV="1">
            <a:off x="4173488" y="29333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8" name="Text Box 42"/>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67</a:t>
            </a:fld>
            <a:endParaRPr lang="el-GR"/>
          </a:p>
        </p:txBody>
      </p:sp>
    </p:spTree>
    <p:extLst>
      <p:ext uri="{BB962C8B-B14F-4D97-AF65-F5344CB8AC3E}">
        <p14:creationId xmlns:p14="http://schemas.microsoft.com/office/powerpoint/2010/main" val="1734367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grpSp>
        <p:nvGrpSpPr>
          <p:cNvPr id="3" name="Group 4"/>
          <p:cNvGrpSpPr>
            <a:grpSpLocks/>
          </p:cNvGrpSpPr>
          <p:nvPr/>
        </p:nvGrpSpPr>
        <p:grpSpPr bwMode="auto">
          <a:xfrm>
            <a:off x="5486400" y="1066800"/>
            <a:ext cx="3429000" cy="3508375"/>
            <a:chOff x="3456" y="1440"/>
            <a:chExt cx="2160" cy="2210"/>
          </a:xfrm>
        </p:grpSpPr>
        <p:sp>
          <p:nvSpPr>
            <p:cNvPr id="1628165"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6"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7"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8"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9"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0"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1"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2"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3"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4"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5"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6"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7"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8178"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8179"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8180"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8181"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8182"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8183"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8184"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8185"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8186"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8187"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8188"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8189"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90"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1"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2"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3"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4"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95"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6"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7"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8"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9" name="Line 39"/>
          <p:cNvSpPr>
            <a:spLocks noChangeShapeType="1"/>
          </p:cNvSpPr>
          <p:nvPr/>
        </p:nvSpPr>
        <p:spPr bwMode="auto">
          <a:xfrm flipV="1">
            <a:off x="1981200" y="1600200"/>
            <a:ext cx="1524000" cy="1524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200"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28201" name="Rectangle 41"/>
          <p:cNvSpPr>
            <a:spLocks noChangeArrowheads="1"/>
          </p:cNvSpPr>
          <p:nvPr/>
        </p:nvSpPr>
        <p:spPr bwMode="auto">
          <a:xfrm>
            <a:off x="381000" y="32004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a:solidFill>
                  <a:schemeClr val="accent6">
                    <a:lumMod val="75000"/>
                  </a:schemeClr>
                </a:solidFill>
                <a:latin typeface="+mn-lt"/>
              </a:rPr>
              <a:t>MIN  or singl</a:t>
            </a:r>
            <a:r>
              <a:rPr lang="en-US" altLang="en-US" sz="2400" dirty="0">
                <a:solidFill>
                  <a:schemeClr val="accent6">
                    <a:lumMod val="75000"/>
                  </a:schemeClr>
                </a:solidFill>
                <a:latin typeface="+mn-lt"/>
              </a:rPr>
              <a:t>e link</a:t>
            </a:r>
          </a:p>
          <a:p>
            <a:pPr>
              <a:spcBef>
                <a:spcPts val="200"/>
              </a:spcBef>
              <a:spcAft>
                <a:spcPts val="200"/>
              </a:spcAft>
              <a:buNone/>
            </a:pPr>
            <a:r>
              <a:rPr lang="en-US" altLang="en-US" sz="2400" dirty="0">
                <a:solidFill>
                  <a:srgbClr val="FF0000"/>
                </a:solidFill>
                <a:latin typeface="+mn-lt"/>
              </a:rPr>
              <a:t>	</a:t>
            </a:r>
            <a:r>
              <a:rPr lang="en-US" altLang="en-US" sz="2400" dirty="0">
                <a:latin typeface="+mn-lt"/>
              </a:rPr>
              <a:t>based on the two most similar (closest) points in the different clusters</a:t>
            </a:r>
          </a:p>
          <a:p>
            <a:pPr>
              <a:spcBef>
                <a:spcPts val="200"/>
              </a:spcBef>
              <a:spcAft>
                <a:spcPts val="200"/>
              </a:spcAft>
              <a:buNone/>
            </a:pPr>
            <a:endParaRPr lang="en-US" altLang="en-US" sz="2400" b="0" dirty="0">
              <a:solidFill>
                <a:srgbClr val="FF0000"/>
              </a:solidFill>
              <a:latin typeface="+mn-lt"/>
            </a:endParaRPr>
          </a:p>
          <a:p>
            <a:pPr>
              <a:spcBef>
                <a:spcPts val="200"/>
              </a:spcBef>
              <a:spcAft>
                <a:spcPts val="200"/>
              </a:spcAft>
              <a:buNone/>
            </a:pPr>
            <a:r>
              <a:rPr lang="en-US" altLang="en-US" sz="2400" dirty="0">
                <a:latin typeface="+mn-lt"/>
              </a:rPr>
              <a:t>sensitive to outliers</a:t>
            </a:r>
            <a:endParaRPr lang="en-US" altLang="en-US" sz="2400" b="0" dirty="0">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68</a:t>
            </a:fld>
            <a:endParaRPr lang="el-GR"/>
          </a:p>
        </p:txBody>
      </p:sp>
    </p:spTree>
    <p:extLst>
      <p:ext uri="{BB962C8B-B14F-4D97-AF65-F5344CB8AC3E}">
        <p14:creationId xmlns:p14="http://schemas.microsoft.com/office/powerpoint/2010/main" val="1384776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29187"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29189"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0"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1"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2"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3"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4"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5"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6"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7"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8"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9"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00"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01"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9202"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9203"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9204"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9205"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9206"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9207"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9208"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9209"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9210"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9211"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9212"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9213"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14"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5"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6"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7"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8"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19"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0"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1"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2"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3" name="Line 39"/>
          <p:cNvSpPr>
            <a:spLocks noChangeShapeType="1"/>
          </p:cNvSpPr>
          <p:nvPr/>
        </p:nvSpPr>
        <p:spPr bwMode="auto">
          <a:xfrm flipV="1">
            <a:off x="914400" y="1676400"/>
            <a:ext cx="3962400" cy="2286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24"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29225" name="Rectangle 41"/>
          <p:cNvSpPr>
            <a:spLocks noChangeArrowheads="1"/>
          </p:cNvSpPr>
          <p:nvPr/>
        </p:nvSpPr>
        <p:spPr bwMode="auto">
          <a:xfrm>
            <a:off x="381000" y="3429000"/>
            <a:ext cx="512710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a:solidFill>
                  <a:schemeClr val="accent6">
                    <a:lumMod val="75000"/>
                  </a:schemeClr>
                </a:solidFill>
                <a:latin typeface="+mn-lt"/>
              </a:rPr>
              <a:t>MAX or complete linkage </a:t>
            </a:r>
          </a:p>
          <a:p>
            <a:pPr>
              <a:spcBef>
                <a:spcPts val="200"/>
              </a:spcBef>
              <a:spcAft>
                <a:spcPts val="200"/>
              </a:spcAft>
              <a:buNone/>
            </a:pPr>
            <a:r>
              <a:rPr lang="en-US" altLang="en-US" sz="2400" dirty="0">
                <a:solidFill>
                  <a:schemeClr val="accent6">
                    <a:lumMod val="75000"/>
                  </a:schemeClr>
                </a:solidFill>
                <a:latin typeface="+mn-lt"/>
              </a:rPr>
              <a:t>	</a:t>
            </a:r>
            <a:r>
              <a:rPr lang="en-US" altLang="en-US" sz="2400" dirty="0">
                <a:latin typeface="+mn-lt"/>
              </a:rPr>
              <a:t>Similarity of two clusters is based on the two least similar (most distant) points in the different clusters</a:t>
            </a:r>
            <a:endParaRPr lang="en-US" altLang="en-US" sz="2400" b="0" dirty="0">
              <a:solidFill>
                <a:srgbClr val="FF0000"/>
              </a:solidFill>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69</a:t>
            </a:fld>
            <a:endParaRPr lang="el-GR" dirty="0"/>
          </a:p>
        </p:txBody>
      </p:sp>
      <p:sp>
        <p:nvSpPr>
          <p:cNvPr id="43" name="TextBox 42"/>
          <p:cNvSpPr txBox="1"/>
          <p:nvPr/>
        </p:nvSpPr>
        <p:spPr>
          <a:xfrm>
            <a:off x="539552" y="5589240"/>
            <a:ext cx="3960440" cy="707886"/>
          </a:xfrm>
          <a:prstGeom prst="rect">
            <a:avLst/>
          </a:prstGeom>
          <a:noFill/>
        </p:spPr>
        <p:txBody>
          <a:bodyPr wrap="square" rtlCol="0">
            <a:spAutoFit/>
          </a:bodyPr>
          <a:lstStyle/>
          <a:p>
            <a:r>
              <a:rPr lang="en-US" sz="2000" dirty="0"/>
              <a:t>Tends to break large clusters</a:t>
            </a:r>
          </a:p>
          <a:p>
            <a:r>
              <a:rPr lang="en-US" sz="2000" dirty="0"/>
              <a:t>Biased towards globular clusters</a:t>
            </a:r>
            <a:endParaRPr lang="el-GR" sz="2000" dirty="0"/>
          </a:p>
        </p:txBody>
      </p:sp>
    </p:spTree>
    <p:extLst>
      <p:ext uri="{BB962C8B-B14F-4D97-AF65-F5344CB8AC3E}">
        <p14:creationId xmlns:p14="http://schemas.microsoft.com/office/powerpoint/2010/main" val="5684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686800" cy="987552"/>
          </a:xfrm>
        </p:spPr>
        <p:txBody>
          <a:bodyPr>
            <a:normAutofit/>
          </a:bodyPr>
          <a:lstStyle/>
          <a:p>
            <a:r>
              <a:rPr lang="en-US" altLang="ko-KR" dirty="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7</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07" y="793367"/>
            <a:ext cx="6233120" cy="563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6680" y="1417986"/>
            <a:ext cx="269336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400" b="1" dirty="0"/>
              <a:t>Functional modules</a:t>
            </a:r>
            <a:endParaRPr lang="ko-KR" altLang="en-US" sz="2400" b="1" dirty="0"/>
          </a:p>
        </p:txBody>
      </p:sp>
      <p:cxnSp>
        <p:nvCxnSpPr>
          <p:cNvPr id="9" name="직선 화살표 연결선 8"/>
          <p:cNvCxnSpPr/>
          <p:nvPr/>
        </p:nvCxnSpPr>
        <p:spPr>
          <a:xfrm>
            <a:off x="2699792" y="1879650"/>
            <a:ext cx="729208" cy="63494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0" name="TextBox 9"/>
          <p:cNvSpPr txBox="1"/>
          <p:nvPr/>
        </p:nvSpPr>
        <p:spPr>
          <a:xfrm>
            <a:off x="5196976" y="5445224"/>
            <a:ext cx="3962400" cy="830997"/>
          </a:xfrm>
          <a:prstGeom prst="rect">
            <a:avLst/>
          </a:prstGeom>
          <a:noFill/>
        </p:spPr>
        <p:txBody>
          <a:bodyPr wrap="square" rtlCol="0">
            <a:spAutoFit/>
          </a:bodyPr>
          <a:lstStyle/>
          <a:p>
            <a:r>
              <a:rPr lang="en-US" altLang="ko-KR" sz="2400" b="1" dirty="0"/>
              <a:t>Nodes: Proteins</a:t>
            </a:r>
          </a:p>
          <a:p>
            <a:r>
              <a:rPr lang="en-US" altLang="ko-KR" sz="2400" b="1" dirty="0"/>
              <a:t>Edges: Physical interactions</a:t>
            </a:r>
            <a:endParaRPr lang="ko-KR" altLang="en-US" sz="2400" b="1" dirty="0"/>
          </a:p>
        </p:txBody>
      </p:sp>
    </p:spTree>
    <p:extLst>
      <p:ext uri="{BB962C8B-B14F-4D97-AF65-F5344CB8AC3E}">
        <p14:creationId xmlns:p14="http://schemas.microsoft.com/office/powerpoint/2010/main" val="30763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30211"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30213"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4"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5"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6"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7"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8"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9"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0"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1"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2"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3"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4"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5"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0226"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0227"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0228"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0229"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0230"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0231"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0232"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0233"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0234"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0235"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30236"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30237"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38"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39"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0"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1"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2"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3"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4" name="Oval 36"/>
          <p:cNvSpPr>
            <a:spLocks noChangeArrowheads="1"/>
          </p:cNvSpPr>
          <p:nvPr/>
        </p:nvSpPr>
        <p:spPr bwMode="auto">
          <a:xfrm rot="5400000" flipV="1">
            <a:off x="3516313"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5"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6"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7" name="Line 39"/>
          <p:cNvSpPr>
            <a:spLocks noChangeShapeType="1"/>
          </p:cNvSpPr>
          <p:nvPr/>
        </p:nvSpPr>
        <p:spPr bwMode="auto">
          <a:xfrm>
            <a:off x="1828800" y="2209800"/>
            <a:ext cx="22098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8" name="Line 40"/>
          <p:cNvSpPr>
            <a:spLocks noChangeShapeType="1"/>
          </p:cNvSpPr>
          <p:nvPr/>
        </p:nvSpPr>
        <p:spPr bwMode="auto">
          <a:xfrm flipV="1">
            <a:off x="1828800" y="1676400"/>
            <a:ext cx="1676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9" name="Line 41"/>
          <p:cNvSpPr>
            <a:spLocks noChangeShapeType="1"/>
          </p:cNvSpPr>
          <p:nvPr/>
        </p:nvSpPr>
        <p:spPr bwMode="auto">
          <a:xfrm flipV="1">
            <a:off x="1828800" y="1295400"/>
            <a:ext cx="2209800" cy="914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0" name="Line 42"/>
          <p:cNvSpPr>
            <a:spLocks noChangeShapeType="1"/>
          </p:cNvSpPr>
          <p:nvPr/>
        </p:nvSpPr>
        <p:spPr bwMode="auto">
          <a:xfrm flipV="1">
            <a:off x="1828800" y="1676400"/>
            <a:ext cx="30480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1" name="Line 43"/>
          <p:cNvSpPr>
            <a:spLocks noChangeShapeType="1"/>
          </p:cNvSpPr>
          <p:nvPr/>
        </p:nvSpPr>
        <p:spPr bwMode="auto">
          <a:xfrm>
            <a:off x="1981200" y="1828800"/>
            <a:ext cx="2057400" cy="457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2" name="Line 44"/>
          <p:cNvSpPr>
            <a:spLocks noChangeShapeType="1"/>
          </p:cNvSpPr>
          <p:nvPr/>
        </p:nvSpPr>
        <p:spPr bwMode="auto">
          <a:xfrm flipV="1">
            <a:off x="1981200" y="1676400"/>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3" name="Line 45"/>
          <p:cNvSpPr>
            <a:spLocks noChangeShapeType="1"/>
          </p:cNvSpPr>
          <p:nvPr/>
        </p:nvSpPr>
        <p:spPr bwMode="auto">
          <a:xfrm flipV="1">
            <a:off x="1981200" y="1295400"/>
            <a:ext cx="2057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4" name="Line 46"/>
          <p:cNvSpPr>
            <a:spLocks noChangeShapeType="1"/>
          </p:cNvSpPr>
          <p:nvPr/>
        </p:nvSpPr>
        <p:spPr bwMode="auto">
          <a:xfrm flipV="1">
            <a:off x="1981200" y="1676400"/>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5" name="Line 47"/>
          <p:cNvSpPr>
            <a:spLocks noChangeShapeType="1"/>
          </p:cNvSpPr>
          <p:nvPr/>
        </p:nvSpPr>
        <p:spPr bwMode="auto">
          <a:xfrm>
            <a:off x="914400" y="1905000"/>
            <a:ext cx="31242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6" name="Line 48"/>
          <p:cNvSpPr>
            <a:spLocks noChangeShapeType="1"/>
          </p:cNvSpPr>
          <p:nvPr/>
        </p:nvSpPr>
        <p:spPr bwMode="auto">
          <a:xfrm flipV="1">
            <a:off x="914400" y="1676400"/>
            <a:ext cx="39624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7" name="Line 49"/>
          <p:cNvSpPr>
            <a:spLocks noChangeShapeType="1"/>
          </p:cNvSpPr>
          <p:nvPr/>
        </p:nvSpPr>
        <p:spPr bwMode="auto">
          <a:xfrm flipV="1">
            <a:off x="914400" y="1295400"/>
            <a:ext cx="3124200" cy="609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8" name="Line 50"/>
          <p:cNvSpPr>
            <a:spLocks noChangeShapeType="1"/>
          </p:cNvSpPr>
          <p:nvPr/>
        </p:nvSpPr>
        <p:spPr bwMode="auto">
          <a:xfrm flipV="1">
            <a:off x="914400" y="1676400"/>
            <a:ext cx="25908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9" name="Line 51"/>
          <p:cNvSpPr>
            <a:spLocks noChangeShapeType="1"/>
          </p:cNvSpPr>
          <p:nvPr/>
        </p:nvSpPr>
        <p:spPr bwMode="auto">
          <a:xfrm>
            <a:off x="1752600" y="1447800"/>
            <a:ext cx="2286000" cy="838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0" name="Line 52"/>
          <p:cNvSpPr>
            <a:spLocks noChangeShapeType="1"/>
          </p:cNvSpPr>
          <p:nvPr/>
        </p:nvSpPr>
        <p:spPr bwMode="auto">
          <a:xfrm>
            <a:off x="1752600" y="1447800"/>
            <a:ext cx="17526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1" name="Line 53"/>
          <p:cNvSpPr>
            <a:spLocks noChangeShapeType="1"/>
          </p:cNvSpPr>
          <p:nvPr/>
        </p:nvSpPr>
        <p:spPr bwMode="auto">
          <a:xfrm flipV="1">
            <a:off x="1752600" y="1295400"/>
            <a:ext cx="2286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2" name="Line 54"/>
          <p:cNvSpPr>
            <a:spLocks noChangeShapeType="1"/>
          </p:cNvSpPr>
          <p:nvPr/>
        </p:nvSpPr>
        <p:spPr bwMode="auto">
          <a:xfrm>
            <a:off x="1752600" y="1447800"/>
            <a:ext cx="31242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3" name="Text Box 55"/>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30264" name="Rectangle 56"/>
          <p:cNvSpPr>
            <a:spLocks noChangeArrowheads="1"/>
          </p:cNvSpPr>
          <p:nvPr/>
        </p:nvSpPr>
        <p:spPr bwMode="auto">
          <a:xfrm>
            <a:off x="212726" y="3991447"/>
            <a:ext cx="5125591" cy="21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a:solidFill>
                  <a:schemeClr val="accent6">
                    <a:lumMod val="75000"/>
                  </a:schemeClr>
                </a:solidFill>
                <a:latin typeface="+mn-lt"/>
              </a:rPr>
              <a:t>Group Average</a:t>
            </a:r>
          </a:p>
          <a:p>
            <a:pPr>
              <a:buNone/>
            </a:pPr>
            <a:r>
              <a:rPr lang="en-US" altLang="en-US" sz="2400" dirty="0">
                <a:solidFill>
                  <a:schemeClr val="accent6">
                    <a:lumMod val="75000"/>
                  </a:schemeClr>
                </a:solidFill>
                <a:latin typeface="+mn-lt"/>
              </a:rPr>
              <a:t>	</a:t>
            </a:r>
            <a:r>
              <a:rPr lang="en-US" altLang="en-US" sz="2400" dirty="0">
                <a:latin typeface="+mn-lt"/>
              </a:rPr>
              <a:t>Proximity of two clusters is the average of </a:t>
            </a:r>
            <a:r>
              <a:rPr lang="en-US" altLang="en-US" sz="2400" dirty="0" err="1">
                <a:latin typeface="+mn-lt"/>
              </a:rPr>
              <a:t>pairwise</a:t>
            </a:r>
            <a:r>
              <a:rPr lang="en-US" altLang="en-US" sz="2400" dirty="0">
                <a:latin typeface="+mn-lt"/>
              </a:rPr>
              <a:t> proximity between points in the two clusters</a:t>
            </a:r>
            <a:r>
              <a:rPr lang="en-US" altLang="en-US" sz="2400" dirty="0">
                <a:solidFill>
                  <a:schemeClr val="accent6">
                    <a:lumMod val="75000"/>
                  </a:schemeClr>
                </a:solidFill>
                <a:latin typeface="+mn-lt"/>
              </a:rPr>
              <a:t>.</a:t>
            </a:r>
          </a:p>
          <a:p>
            <a:pPr lvl="1">
              <a:spcBef>
                <a:spcPts val="200"/>
              </a:spcBef>
              <a:spcAft>
                <a:spcPts val="200"/>
              </a:spcAft>
            </a:pPr>
            <a:endParaRPr lang="en-US" altLang="en-US" b="0" dirty="0">
              <a:solidFill>
                <a:schemeClr val="accent6">
                  <a:lumMod val="75000"/>
                </a:schemeClr>
              </a:solidFill>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70</a:t>
            </a:fld>
            <a:endParaRPr lang="el-GR"/>
          </a:p>
        </p:txBody>
      </p:sp>
    </p:spTree>
    <p:extLst>
      <p:ext uri="{BB962C8B-B14F-4D97-AF65-F5344CB8AC3E}">
        <p14:creationId xmlns:p14="http://schemas.microsoft.com/office/powerpoint/2010/main" val="19020870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683" y="1268760"/>
            <a:ext cx="8438933" cy="4708981"/>
          </a:xfrm>
          <a:prstGeom prst="rect">
            <a:avLst/>
          </a:prstGeom>
          <a:noFill/>
        </p:spPr>
        <p:txBody>
          <a:bodyPr wrap="square" rtlCol="0">
            <a:spAutoFit/>
          </a:bodyPr>
          <a:lstStyle/>
          <a:p>
            <a:r>
              <a:rPr lang="en-US" sz="3600" dirty="0">
                <a:solidFill>
                  <a:schemeClr val="accent6">
                    <a:lumMod val="75000"/>
                  </a:schemeClr>
                </a:solidFill>
              </a:rPr>
              <a:t>PART I</a:t>
            </a:r>
          </a:p>
          <a:p>
            <a:pPr marL="514350" indent="-514350">
              <a:buFont typeface="+mj-lt"/>
              <a:buAutoNum type="arabicPeriod"/>
            </a:pPr>
            <a:r>
              <a:rPr lang="en-US" sz="2800" dirty="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Cliques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a:solidFill>
                  <a:schemeClr val="bg1">
                    <a:lumMod val="65000"/>
                  </a:schemeClr>
                </a:solidFill>
              </a:rPr>
              <a:t>Background: How it relates to “cluster analysis”  (node/edge similarity)</a:t>
            </a:r>
          </a:p>
          <a:p>
            <a:pPr marL="514350" indent="-514350">
              <a:buFont typeface="+mj-lt"/>
              <a:buAutoNum type="arabicPeriod"/>
            </a:pPr>
            <a:endParaRPr lang="en-US" sz="800" dirty="0"/>
          </a:p>
          <a:p>
            <a:pPr marL="514350" indent="-514350">
              <a:buFont typeface="+mj-lt"/>
              <a:buAutoNum type="arabicPeriod"/>
            </a:pPr>
            <a:r>
              <a:rPr lang="en-US" sz="2800" dirty="0" err="1">
                <a:solidFill>
                  <a:srgbClr val="FF0000"/>
                </a:solidFill>
              </a:rPr>
              <a:t>Betweeness</a:t>
            </a:r>
            <a:r>
              <a:rPr lang="en-US" sz="2800" dirty="0">
                <a:solidFill>
                  <a:srgbClr val="FF0000"/>
                </a:solidFill>
              </a:rPr>
              <a:t> centrality</a:t>
            </a:r>
          </a:p>
          <a:p>
            <a:pPr marL="514350" indent="-514350">
              <a:buFont typeface="+mj-lt"/>
              <a:buAutoNum type="arabicPeriod"/>
            </a:pPr>
            <a:endParaRPr lang="en-US" sz="800" dirty="0"/>
          </a:p>
          <a:p>
            <a:pPr marL="514350" indent="-514350">
              <a:buFont typeface="+mj-lt"/>
              <a:buAutoNum type="arabicPeriod"/>
            </a:pPr>
            <a:r>
              <a:rPr lang="en-US" sz="2800" dirty="0"/>
              <a:t>Modularity, label propagation</a:t>
            </a:r>
          </a:p>
          <a:p>
            <a:pPr marL="514350" indent="-514350">
              <a:buFont typeface="+mj-lt"/>
              <a:buAutoNum type="arabicPeriod"/>
            </a:pPr>
            <a:endParaRPr lang="en-US" sz="800" dirty="0"/>
          </a:p>
          <a:p>
            <a:pPr marL="514350" indent="-514350">
              <a:buFont typeface="+mj-lt"/>
              <a:buAutoNum type="arabicPeriod"/>
            </a:pPr>
            <a:r>
              <a:rPr lang="en-US" sz="2800" dirty="0"/>
              <a:t>How to evaluate </a:t>
            </a:r>
          </a:p>
          <a:p>
            <a:pPr marL="514350" indent="-514350">
              <a:buFont typeface="+mj-lt"/>
              <a:buAutoNum type="arabicPeriod"/>
            </a:pPr>
            <a:endParaRPr lang="en-US" sz="2800" dirty="0"/>
          </a:p>
        </p:txBody>
      </p:sp>
      <p:sp>
        <p:nvSpPr>
          <p:cNvPr id="3" name="Title 1"/>
          <p:cNvSpPr txBox="1">
            <a:spLocks/>
          </p:cNvSpPr>
          <p:nvPr/>
        </p:nvSpPr>
        <p:spPr>
          <a:xfrm>
            <a:off x="427314" y="29939"/>
            <a:ext cx="8229600" cy="806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Outline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71</a:t>
            </a:fld>
            <a:endParaRPr lang="el-GR"/>
          </a:p>
        </p:txBody>
      </p:sp>
    </p:spTree>
    <p:extLst>
      <p:ext uri="{BB962C8B-B14F-4D97-AF65-F5344CB8AC3E}">
        <p14:creationId xmlns:p14="http://schemas.microsoft.com/office/powerpoint/2010/main" val="20305137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normAutofit fontScale="90000"/>
          </a:bodyPr>
          <a:lstStyle/>
          <a:p>
            <a:r>
              <a:rPr lang="en-US" altLang="en-US" dirty="0">
                <a:solidFill>
                  <a:schemeClr val="accent6">
                    <a:lumMod val="75000"/>
                  </a:schemeClr>
                </a:solidFill>
              </a:rPr>
              <a:t>Example of a Hierarchically Structured Graph</a:t>
            </a:r>
          </a:p>
        </p:txBody>
      </p:sp>
      <p:pic>
        <p:nvPicPr>
          <p:cNvPr id="164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3" y="1556792"/>
            <a:ext cx="79533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78E0B35-C73E-49DE-9EA0-4D9F6C87E107}" type="slidenum">
              <a:rPr lang="el-GR" smtClean="0"/>
              <a:pPr/>
              <a:t>72</a:t>
            </a:fld>
            <a:endParaRPr lang="el-GR"/>
          </a:p>
        </p:txBody>
      </p:sp>
    </p:spTree>
    <p:extLst>
      <p:ext uri="{BB962C8B-B14F-4D97-AF65-F5344CB8AC3E}">
        <p14:creationId xmlns:p14="http://schemas.microsoft.com/office/powerpoint/2010/main" val="3707042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73</a:t>
            </a:fld>
            <a:endParaRPr lang="el-GR"/>
          </a:p>
        </p:txBody>
      </p:sp>
      <p:sp>
        <p:nvSpPr>
          <p:cNvPr id="4" name="Rectangle 2"/>
          <p:cNvSpPr txBox="1">
            <a:spLocks noChangeArrowheads="1"/>
          </p:cNvSpPr>
          <p:nvPr/>
        </p:nvSpPr>
        <p:spPr>
          <a:xfrm>
            <a:off x="457210" y="7664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chemeClr val="accent6">
                    <a:lumMod val="75000"/>
                  </a:schemeClr>
                </a:solidFill>
              </a:rPr>
              <a:t>Divisive Algorithms</a:t>
            </a:r>
          </a:p>
        </p:txBody>
      </p:sp>
      <p:pic>
        <p:nvPicPr>
          <p:cNvPr id="2" name="Picture 1"/>
          <p:cNvPicPr>
            <a:picLocks noChangeAspect="1"/>
          </p:cNvPicPr>
          <p:nvPr/>
        </p:nvPicPr>
        <p:blipFill>
          <a:blip r:embed="rId2"/>
          <a:stretch>
            <a:fillRect/>
          </a:stretch>
        </p:blipFill>
        <p:spPr>
          <a:xfrm>
            <a:off x="1085899" y="1219646"/>
            <a:ext cx="7495313" cy="2037896"/>
          </a:xfrm>
          <a:prstGeom prst="rect">
            <a:avLst/>
          </a:prstGeom>
        </p:spPr>
      </p:pic>
      <p:pic>
        <p:nvPicPr>
          <p:cNvPr id="27" name="Picture 26"/>
          <p:cNvPicPr>
            <a:picLocks noChangeAspect="1"/>
          </p:cNvPicPr>
          <p:nvPr/>
        </p:nvPicPr>
        <p:blipFill>
          <a:blip r:embed="rId3"/>
          <a:stretch>
            <a:fillRect/>
          </a:stretch>
        </p:blipFill>
        <p:spPr>
          <a:xfrm>
            <a:off x="2771800" y="3429000"/>
            <a:ext cx="3325762" cy="2728350"/>
          </a:xfrm>
          <a:prstGeom prst="rect">
            <a:avLst/>
          </a:prstGeom>
        </p:spPr>
      </p:pic>
      <p:sp>
        <p:nvSpPr>
          <p:cNvPr id="5" name="TextBox 4">
            <a:extLst>
              <a:ext uri="{FF2B5EF4-FFF2-40B4-BE49-F238E27FC236}">
                <a16:creationId xmlns:a16="http://schemas.microsoft.com/office/drawing/2014/main" id="{334E03BE-709B-4992-81AA-F54AF2967C1F}"/>
              </a:ext>
            </a:extLst>
          </p:cNvPr>
          <p:cNvSpPr txBox="1"/>
          <p:nvPr/>
        </p:nvSpPr>
        <p:spPr>
          <a:xfrm>
            <a:off x="6660232" y="4293096"/>
            <a:ext cx="1800200" cy="646331"/>
          </a:xfrm>
          <a:prstGeom prst="rect">
            <a:avLst/>
          </a:prstGeom>
          <a:noFill/>
        </p:spPr>
        <p:txBody>
          <a:bodyPr wrap="square" rtlCol="0">
            <a:spAutoFit/>
          </a:bodyPr>
          <a:lstStyle/>
          <a:p>
            <a:r>
              <a:rPr lang="en-US" dirty="0"/>
              <a:t>Which edge to remove?</a:t>
            </a:r>
            <a:endParaRPr lang="el-GR" dirty="0"/>
          </a:p>
        </p:txBody>
      </p:sp>
    </p:spTree>
    <p:extLst>
      <p:ext uri="{BB962C8B-B14F-4D97-AF65-F5344CB8AC3E}">
        <p14:creationId xmlns:p14="http://schemas.microsoft.com/office/powerpoint/2010/main" val="20892448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en-US" dirty="0">
                <a:solidFill>
                  <a:schemeClr val="accent6">
                    <a:lumMod val="75000"/>
                  </a:schemeClr>
                </a:solidFill>
              </a:rPr>
              <a:t>The Girvan Newman method</a:t>
            </a:r>
          </a:p>
        </p:txBody>
      </p:sp>
      <p:pic>
        <p:nvPicPr>
          <p:cNvPr id="4" name="Picture 3"/>
          <p:cNvPicPr>
            <a:picLocks noChangeAspect="1"/>
          </p:cNvPicPr>
          <p:nvPr/>
        </p:nvPicPr>
        <p:blipFill>
          <a:blip r:embed="rId2" cstate="print"/>
          <a:stretch>
            <a:fillRect/>
          </a:stretch>
        </p:blipFill>
        <p:spPr>
          <a:xfrm>
            <a:off x="939936" y="3402676"/>
            <a:ext cx="5648288" cy="3023027"/>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74</a:t>
            </a:fld>
            <a:endParaRPr lang="el-GR"/>
          </a:p>
        </p:txBody>
      </p:sp>
      <p:sp>
        <p:nvSpPr>
          <p:cNvPr id="7" name="TextBox 6"/>
          <p:cNvSpPr txBox="1"/>
          <p:nvPr/>
        </p:nvSpPr>
        <p:spPr>
          <a:xfrm>
            <a:off x="539552" y="1196752"/>
            <a:ext cx="7416824" cy="2062103"/>
          </a:xfrm>
          <a:prstGeom prst="rect">
            <a:avLst/>
          </a:prstGeom>
          <a:noFill/>
        </p:spPr>
        <p:txBody>
          <a:bodyPr wrap="square" rtlCol="0">
            <a:spAutoFit/>
          </a:bodyPr>
          <a:lstStyle/>
          <a:p>
            <a:r>
              <a:rPr lang="en-US" sz="2800" dirty="0">
                <a:solidFill>
                  <a:schemeClr val="accent6">
                    <a:lumMod val="75000"/>
                  </a:schemeClr>
                </a:solidFill>
              </a:rPr>
              <a:t>Hierarchical divisive method</a:t>
            </a:r>
          </a:p>
          <a:p>
            <a:pPr marL="742950" lvl="1" indent="-285750">
              <a:buFont typeface="Wingdings" panose="05000000000000000000" pitchFamily="2" charset="2"/>
              <a:buChar char="§"/>
            </a:pPr>
            <a:r>
              <a:rPr lang="en-US" dirty="0"/>
              <a:t>Start with the whole graph</a:t>
            </a:r>
          </a:p>
          <a:p>
            <a:pPr marL="742950" lvl="1" indent="-285750">
              <a:buFont typeface="Wingdings" panose="05000000000000000000" pitchFamily="2" charset="2"/>
              <a:buChar char="§"/>
            </a:pPr>
            <a:r>
              <a:rPr lang="en-US" dirty="0"/>
              <a:t>Find edges whose removal  </a:t>
            </a:r>
            <a:r>
              <a:rPr lang="en-US" i="1" dirty="0">
                <a:solidFill>
                  <a:schemeClr val="tx2">
                    <a:lumMod val="60000"/>
                    <a:lumOff val="40000"/>
                  </a:schemeClr>
                </a:solidFill>
              </a:rPr>
              <a:t>“partitions” </a:t>
            </a:r>
            <a:r>
              <a:rPr lang="en-US" dirty="0"/>
              <a:t>the graph</a:t>
            </a:r>
          </a:p>
          <a:p>
            <a:pPr marL="742950" lvl="1" indent="-285750">
              <a:buFont typeface="Wingdings" panose="05000000000000000000" pitchFamily="2" charset="2"/>
              <a:buChar char="§"/>
            </a:pPr>
            <a:r>
              <a:rPr lang="en-US" dirty="0"/>
              <a:t>Repeat with each </a:t>
            </a:r>
            <a:r>
              <a:rPr lang="en-US" dirty="0" err="1"/>
              <a:t>subgraph</a:t>
            </a:r>
            <a:r>
              <a:rPr lang="en-US" dirty="0"/>
              <a:t> until single vertices</a:t>
            </a:r>
          </a:p>
          <a:p>
            <a:endParaRPr lang="en-US" dirty="0"/>
          </a:p>
          <a:p>
            <a:r>
              <a:rPr lang="en-US" sz="2800" i="1" dirty="0"/>
              <a:t>Which edge?</a:t>
            </a:r>
          </a:p>
        </p:txBody>
      </p:sp>
    </p:spTree>
    <p:extLst>
      <p:ext uri="{BB962C8B-B14F-4D97-AF65-F5344CB8AC3E}">
        <p14:creationId xmlns:p14="http://schemas.microsoft.com/office/powerpoint/2010/main" val="3533454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86" y="3933056"/>
            <a:ext cx="7602638" cy="1815882"/>
          </a:xfrm>
          <a:prstGeom prst="rect">
            <a:avLst/>
          </a:prstGeom>
          <a:noFill/>
        </p:spPr>
        <p:txBody>
          <a:bodyPr wrap="square" rtlCol="0">
            <a:spAutoFit/>
          </a:bodyPr>
          <a:lstStyle/>
          <a:p>
            <a:r>
              <a:rPr lang="en-US" sz="2800" dirty="0"/>
              <a:t>Use bridges or cut-edge (if removed, the nodes become disconnected)</a:t>
            </a:r>
          </a:p>
          <a:p>
            <a:endParaRPr lang="en-US" sz="2800" dirty="0"/>
          </a:p>
          <a:p>
            <a:r>
              <a:rPr lang="en-US" sz="2800" dirty="0"/>
              <a:t>Which one to choose?</a:t>
            </a:r>
            <a:endParaRPr lang="el-GR" sz="2800" dirty="0"/>
          </a:p>
        </p:txBody>
      </p:sp>
      <p:grpSp>
        <p:nvGrpSpPr>
          <p:cNvPr id="2" name="Group 1"/>
          <p:cNvGrpSpPr/>
          <p:nvPr/>
        </p:nvGrpSpPr>
        <p:grpSpPr>
          <a:xfrm>
            <a:off x="1853726" y="1621547"/>
            <a:ext cx="4048125" cy="1771650"/>
            <a:chOff x="2915816" y="1124744"/>
            <a:chExt cx="4048125" cy="1771650"/>
          </a:xfrm>
        </p:grpSpPr>
        <p:pic>
          <p:nvPicPr>
            <p:cNvPr id="81922" name="Picture 2"/>
            <p:cNvPicPr>
              <a:picLocks noChangeAspect="1" noChangeArrowheads="1"/>
            </p:cNvPicPr>
            <p:nvPr/>
          </p:nvPicPr>
          <p:blipFill>
            <a:blip r:embed="rId3" cstate="print"/>
            <a:srcRect/>
            <a:stretch>
              <a:fillRect/>
            </a:stretch>
          </p:blipFill>
          <p:spPr bwMode="auto">
            <a:xfrm>
              <a:off x="2915816" y="1124744"/>
              <a:ext cx="4048125" cy="1771650"/>
            </a:xfrm>
            <a:prstGeom prst="rect">
              <a:avLst/>
            </a:prstGeom>
            <a:noFill/>
            <a:ln w="9525">
              <a:noFill/>
              <a:miter lim="800000"/>
              <a:headEnd/>
              <a:tailEnd/>
            </a:ln>
          </p:spPr>
        </p:pic>
        <p:cxnSp>
          <p:nvCxnSpPr>
            <p:cNvPr id="9" name="Straight Arrow Connector 8"/>
            <p:cNvCxnSpPr/>
            <p:nvPr/>
          </p:nvCxnSpPr>
          <p:spPr>
            <a:xfrm>
              <a:off x="5148064" y="148478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44008" y="1484784"/>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27984" y="1844824"/>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652120" y="1844824"/>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36096" y="141277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878E0B35-C73E-49DE-9EA0-4D9F6C87E107}" type="slidenum">
              <a:rPr lang="el-GR" smtClean="0"/>
              <a:pPr/>
              <a:t>75</a:t>
            </a:fld>
            <a:endParaRPr lang="el-GR"/>
          </a:p>
        </p:txBody>
      </p:sp>
      <p:sp>
        <p:nvSpPr>
          <p:cNvPr id="15" name="Title 1"/>
          <p:cNvSpPr txBox="1">
            <a:spLocks/>
          </p:cNvSpPr>
          <p:nvPr/>
        </p:nvSpPr>
        <p:spPr>
          <a:xfrm>
            <a:off x="472305" y="37748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The Girvan Newman method</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6327C33B-17B5-4228-A42F-31ED95120BD3}"/>
                  </a:ext>
                </a:extLst>
              </p14:cNvPr>
              <p14:cNvContentPartPr/>
              <p14:nvPr/>
            </p14:nvContentPartPr>
            <p14:xfrm>
              <a:off x="5911530" y="2339951"/>
              <a:ext cx="70920" cy="360"/>
            </p14:xfrm>
          </p:contentPart>
        </mc:Choice>
        <mc:Fallback xmlns="">
          <p:pic>
            <p:nvPicPr>
              <p:cNvPr id="20" name="Ink 19">
                <a:extLst>
                  <a:ext uri="{FF2B5EF4-FFF2-40B4-BE49-F238E27FC236}">
                    <a16:creationId xmlns:a16="http://schemas.microsoft.com/office/drawing/2014/main" id="{6327C33B-17B5-4228-A42F-31ED95120BD3}"/>
                  </a:ext>
                </a:extLst>
              </p:cNvPr>
              <p:cNvPicPr/>
              <p:nvPr/>
            </p:nvPicPr>
            <p:blipFill>
              <a:blip r:embed="rId15"/>
              <a:stretch>
                <a:fillRect/>
              </a:stretch>
            </p:blipFill>
            <p:spPr>
              <a:xfrm>
                <a:off x="5902890" y="2330951"/>
                <a:ext cx="88560" cy="18000"/>
              </a:xfrm>
              <a:prstGeom prst="rect">
                <a:avLst/>
              </a:prstGeom>
            </p:spPr>
          </p:pic>
        </mc:Fallback>
      </mc:AlternateContent>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1270561" y="949047"/>
            <a:ext cx="6531974" cy="2390788"/>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3707904" y="3533788"/>
            <a:ext cx="4495800" cy="2305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76</a:t>
            </a:fld>
            <a:endParaRPr lang="el-GR"/>
          </a:p>
        </p:txBody>
      </p:sp>
      <p:sp>
        <p:nvSpPr>
          <p:cNvPr id="8" name="Title 1"/>
          <p:cNvSpPr txBox="1">
            <a:spLocks/>
          </p:cNvSpPr>
          <p:nvPr/>
        </p:nvSpPr>
        <p:spPr>
          <a:xfrm>
            <a:off x="378173" y="179231"/>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The Girvan Newman method</a:t>
            </a:r>
          </a:p>
        </p:txBody>
      </p:sp>
      <p:sp>
        <p:nvSpPr>
          <p:cNvPr id="9" name="TextBox 8"/>
          <p:cNvSpPr txBox="1"/>
          <p:nvPr/>
        </p:nvSpPr>
        <p:spPr>
          <a:xfrm>
            <a:off x="357885" y="3608008"/>
            <a:ext cx="7602638" cy="523220"/>
          </a:xfrm>
          <a:prstGeom prst="rect">
            <a:avLst/>
          </a:prstGeom>
          <a:noFill/>
        </p:spPr>
        <p:txBody>
          <a:bodyPr wrap="square" rtlCol="0">
            <a:spAutoFit/>
          </a:bodyPr>
          <a:lstStyle/>
          <a:p>
            <a:r>
              <a:rPr lang="en-US" sz="2800" dirty="0"/>
              <a:t>There may be none!</a:t>
            </a:r>
            <a:endParaRPr lang="el-GR"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34" y="21215"/>
            <a:ext cx="8229600" cy="1143000"/>
          </a:xfrm>
        </p:spPr>
        <p:txBody>
          <a:bodyPr>
            <a:normAutofit/>
          </a:bodyPr>
          <a:lstStyle/>
          <a:p>
            <a:r>
              <a:rPr lang="en-US" dirty="0">
                <a:solidFill>
                  <a:schemeClr val="accent6">
                    <a:lumMod val="75000"/>
                  </a:schemeClr>
                </a:solidFill>
              </a:rPr>
              <a:t>Strength of Weak Ties</a:t>
            </a:r>
          </a:p>
        </p:txBody>
      </p:sp>
      <p:sp>
        <p:nvSpPr>
          <p:cNvPr id="3" name="Content Placeholder 2"/>
          <p:cNvSpPr>
            <a:spLocks noGrp="1"/>
          </p:cNvSpPr>
          <p:nvPr>
            <p:ph idx="1"/>
          </p:nvPr>
        </p:nvSpPr>
        <p:spPr>
          <a:xfrm>
            <a:off x="342015" y="1153026"/>
            <a:ext cx="7307328" cy="1289653"/>
          </a:xfrm>
        </p:spPr>
        <p:txBody>
          <a:bodyPr>
            <a:normAutofit fontScale="92500" lnSpcReduction="20000"/>
          </a:bodyPr>
          <a:lstStyle/>
          <a:p>
            <a:r>
              <a:rPr lang="en-US" dirty="0">
                <a:solidFill>
                  <a:schemeClr val="accent6">
                    <a:lumMod val="75000"/>
                  </a:schemeClr>
                </a:solidFill>
              </a:rPr>
              <a:t>Edge </a:t>
            </a:r>
            <a:r>
              <a:rPr lang="en-US" dirty="0" err="1">
                <a:solidFill>
                  <a:schemeClr val="accent6">
                    <a:lumMod val="75000"/>
                  </a:schemeClr>
                </a:solidFill>
              </a:rPr>
              <a:t>betweenness</a:t>
            </a:r>
            <a:r>
              <a:rPr lang="en-US" dirty="0">
                <a:solidFill>
                  <a:srgbClr val="D60093"/>
                </a:solidFill>
              </a:rPr>
              <a:t>:</a:t>
            </a:r>
            <a:r>
              <a:rPr lang="en-US" dirty="0">
                <a:solidFill>
                  <a:schemeClr val="accent3"/>
                </a:solidFill>
              </a:rPr>
              <a:t> </a:t>
            </a:r>
            <a:r>
              <a:rPr lang="en-US" dirty="0"/>
              <a:t>Number of </a:t>
            </a:r>
            <a:br>
              <a:rPr lang="en-US" dirty="0"/>
            </a:br>
            <a:r>
              <a:rPr lang="en-US" dirty="0"/>
              <a:t>shortest paths passing over the edge</a:t>
            </a:r>
          </a:p>
          <a:p>
            <a:r>
              <a:rPr lang="en-US" dirty="0">
                <a:solidFill>
                  <a:schemeClr val="accent6">
                    <a:lumMod val="75000"/>
                  </a:schemeClr>
                </a:solidFill>
              </a:rPr>
              <a:t>Intuition:</a:t>
            </a:r>
          </a:p>
        </p:txBody>
      </p:sp>
      <p:sp>
        <p:nvSpPr>
          <p:cNvPr id="6" name="Slide Number Placeholder 5"/>
          <p:cNvSpPr>
            <a:spLocks noGrp="1"/>
          </p:cNvSpPr>
          <p:nvPr>
            <p:ph type="sldNum" sz="quarter" idx="12"/>
          </p:nvPr>
        </p:nvSpPr>
        <p:spPr/>
        <p:txBody>
          <a:bodyPr/>
          <a:lstStyle/>
          <a:p>
            <a:fld id="{19B12225-5612-419B-A8D5-4B8EEE4C217E}" type="slidenum">
              <a:rPr lang="en-US" smtClean="0"/>
              <a:pPr/>
              <a:t>77</a:t>
            </a:fld>
            <a:endParaRPr lang="en-US"/>
          </a:p>
        </p:txBody>
      </p:sp>
      <p:sp>
        <p:nvSpPr>
          <p:cNvPr id="11" name="TextBox 10"/>
          <p:cNvSpPr txBox="1"/>
          <p:nvPr/>
        </p:nvSpPr>
        <p:spPr>
          <a:xfrm>
            <a:off x="5868144" y="5337709"/>
            <a:ext cx="210185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b="1" dirty="0"/>
              <a:t>Edge </a:t>
            </a:r>
            <a:r>
              <a:rPr lang="en-US" b="1" dirty="0" err="1"/>
              <a:t>betweenness</a:t>
            </a:r>
            <a:r>
              <a:rPr lang="en-US" b="1" dirty="0"/>
              <a:t> </a:t>
            </a:r>
            <a:br>
              <a:rPr lang="en-US" b="1" dirty="0"/>
            </a:br>
            <a:r>
              <a:rPr lang="en-US" b="1" dirty="0"/>
              <a:t>in a real network</a:t>
            </a:r>
          </a:p>
        </p:txBody>
      </p:sp>
      <p:grpSp>
        <p:nvGrpSpPr>
          <p:cNvPr id="16" name="Ομάδα 15">
            <a:extLst>
              <a:ext uri="{FF2B5EF4-FFF2-40B4-BE49-F238E27FC236}">
                <a16:creationId xmlns:a16="http://schemas.microsoft.com/office/drawing/2014/main" id="{4A617565-7633-450E-9518-311D0D756583}"/>
              </a:ext>
            </a:extLst>
          </p:cNvPr>
          <p:cNvGrpSpPr/>
          <p:nvPr/>
        </p:nvGrpSpPr>
        <p:grpSpPr>
          <a:xfrm>
            <a:off x="977243" y="3068960"/>
            <a:ext cx="4323134" cy="3001122"/>
            <a:chOff x="4267200" y="2507947"/>
            <a:chExt cx="4323134" cy="3001122"/>
          </a:xfrm>
        </p:grpSpPr>
        <p:pic>
          <p:nvPicPr>
            <p:cNvPr id="9" name="Picture 2"/>
            <p:cNvPicPr>
              <a:picLocks noChangeAspect="1" noChangeArrowheads="1"/>
            </p:cNvPicPr>
            <p:nvPr/>
          </p:nvPicPr>
          <p:blipFill>
            <a:blip r:embed="rId2" cstate="print"/>
            <a:srcRect/>
            <a:stretch>
              <a:fillRect/>
            </a:stretch>
          </p:blipFill>
          <p:spPr bwMode="auto">
            <a:xfrm>
              <a:off x="4344905" y="2537269"/>
              <a:ext cx="4245429" cy="2971800"/>
            </a:xfrm>
            <a:prstGeom prst="rect">
              <a:avLst/>
            </a:prstGeom>
            <a:noFill/>
            <a:ln w="9525">
              <a:noFill/>
              <a:miter lim="800000"/>
              <a:headEnd/>
              <a:tailEnd/>
            </a:ln>
          </p:spPr>
        </p:pic>
        <p:sp>
          <p:nvSpPr>
            <p:cNvPr id="12" name="Rectangle 11"/>
            <p:cNvSpPr/>
            <p:nvPr/>
          </p:nvSpPr>
          <p:spPr>
            <a:xfrm>
              <a:off x="4267200" y="2507947"/>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3" name="Rectangle 12"/>
          <p:cNvSpPr/>
          <p:nvPr/>
        </p:nvSpPr>
        <p:spPr>
          <a:xfrm>
            <a:off x="37215" y="2904893"/>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7D8F226B-8EB8-4861-A65A-D8E4E8D53ABD}"/>
              </a:ext>
            </a:extLst>
          </p:cNvPr>
          <p:cNvSpPr txBox="1"/>
          <p:nvPr/>
        </p:nvSpPr>
        <p:spPr>
          <a:xfrm>
            <a:off x="4788024" y="2563362"/>
            <a:ext cx="4048125" cy="707886"/>
          </a:xfrm>
          <a:prstGeom prst="rect">
            <a:avLst/>
          </a:prstGeom>
          <a:noFill/>
        </p:spPr>
        <p:txBody>
          <a:bodyPr wrap="square" rtlCol="0">
            <a:spAutoFit/>
          </a:bodyPr>
          <a:lstStyle/>
          <a:p>
            <a:r>
              <a:rPr lang="en-US" sz="2000" dirty="0"/>
              <a:t>Assuming communication through shortest paths, captures </a:t>
            </a:r>
            <a:r>
              <a:rPr lang="en-US" sz="2000" i="1" dirty="0"/>
              <a:t>traffic</a:t>
            </a:r>
          </a:p>
        </p:txBody>
      </p:sp>
    </p:spTree>
    <p:extLst>
      <p:ext uri="{BB962C8B-B14F-4D97-AF65-F5344CB8AC3E}">
        <p14:creationId xmlns:p14="http://schemas.microsoft.com/office/powerpoint/2010/main" val="3421902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188640"/>
            <a:ext cx="6500858" cy="707886"/>
          </a:xfrm>
          <a:prstGeom prst="rect">
            <a:avLst/>
          </a:prstGeom>
          <a:noFill/>
        </p:spPr>
        <p:txBody>
          <a:bodyPr wrap="square" rtlCol="0">
            <a:spAutoFit/>
          </a:bodyPr>
          <a:lstStyle/>
          <a:p>
            <a:pPr algn="ctr"/>
            <a:r>
              <a:rPr lang="en-US" sz="4000" dirty="0">
                <a:solidFill>
                  <a:schemeClr val="accent6">
                    <a:lumMod val="75000"/>
                  </a:schemeClr>
                </a:solidFill>
              </a:rPr>
              <a:t>Edge </a:t>
            </a:r>
            <a:r>
              <a:rPr lang="en-US" sz="4000" dirty="0" err="1">
                <a:solidFill>
                  <a:schemeClr val="accent6">
                    <a:lumMod val="75000"/>
                  </a:schemeClr>
                </a:solidFill>
              </a:rPr>
              <a:t>Betweenness</a:t>
            </a:r>
            <a:endParaRPr lang="en-US" sz="4000" dirty="0">
              <a:solidFill>
                <a:schemeClr val="accent6">
                  <a:lumMod val="75000"/>
                </a:schemeClr>
              </a:solidFill>
            </a:endParaRPr>
          </a:p>
        </p:txBody>
      </p:sp>
      <p:sp>
        <p:nvSpPr>
          <p:cNvPr id="15" name="TextBox 14"/>
          <p:cNvSpPr txBox="1"/>
          <p:nvPr/>
        </p:nvSpPr>
        <p:spPr>
          <a:xfrm>
            <a:off x="254918" y="949202"/>
            <a:ext cx="8572560" cy="923330"/>
          </a:xfrm>
          <a:prstGeom prst="rect">
            <a:avLst/>
          </a:prstGeom>
          <a:noFill/>
        </p:spPr>
        <p:txBody>
          <a:bodyPr wrap="square" rtlCol="0">
            <a:spAutoFit/>
          </a:bodyPr>
          <a:lstStyle/>
          <a:p>
            <a:r>
              <a:rPr lang="en-US" dirty="0">
                <a:solidFill>
                  <a:schemeClr val="accent6">
                    <a:lumMod val="75000"/>
                  </a:schemeClr>
                </a:solidFill>
              </a:rPr>
              <a:t>Betweenness of an edge (a, b): </a:t>
            </a:r>
            <a:r>
              <a:rPr lang="en-US" dirty="0"/>
              <a:t>number of pairs of nodes x and y such that the edge (a, b) lies on their shortest path </a:t>
            </a:r>
          </a:p>
          <a:p>
            <a:r>
              <a:rPr lang="en-US" dirty="0"/>
              <a:t>There can be multiple shortest paths, take the fraction that includes (a, b)</a:t>
            </a:r>
            <a:endParaRPr lang="el-GR" dirty="0"/>
          </a:p>
        </p:txBody>
      </p:sp>
      <p:grpSp>
        <p:nvGrpSpPr>
          <p:cNvPr id="49" name="Ομάδα 48">
            <a:extLst>
              <a:ext uri="{FF2B5EF4-FFF2-40B4-BE49-F238E27FC236}">
                <a16:creationId xmlns:a16="http://schemas.microsoft.com/office/drawing/2014/main" id="{566DD50B-CE8F-4F21-8251-3870BFDAC278}"/>
              </a:ext>
            </a:extLst>
          </p:cNvPr>
          <p:cNvGrpSpPr/>
          <p:nvPr/>
        </p:nvGrpSpPr>
        <p:grpSpPr>
          <a:xfrm>
            <a:off x="2047375" y="3124039"/>
            <a:ext cx="4987645" cy="2373089"/>
            <a:chOff x="467365" y="2620947"/>
            <a:chExt cx="4987645" cy="2373089"/>
          </a:xfrm>
        </p:grpSpPr>
        <p:pic>
          <p:nvPicPr>
            <p:cNvPr id="6" name="Picture 2"/>
            <p:cNvPicPr>
              <a:picLocks noChangeAspect="1" noChangeArrowheads="1"/>
            </p:cNvPicPr>
            <p:nvPr/>
          </p:nvPicPr>
          <p:blipFill>
            <a:blip r:embed="rId3" cstate="print"/>
            <a:srcRect/>
            <a:stretch>
              <a:fillRect/>
            </a:stretch>
          </p:blipFill>
          <p:spPr bwMode="auto">
            <a:xfrm>
              <a:off x="467365" y="3222386"/>
              <a:ext cx="4048125" cy="1771650"/>
            </a:xfrm>
            <a:prstGeom prst="rect">
              <a:avLst/>
            </a:prstGeom>
            <a:noFill/>
            <a:ln w="9525">
              <a:noFill/>
              <a:miter lim="800000"/>
              <a:headEnd/>
              <a:tailEnd/>
            </a:ln>
          </p:spPr>
        </p:pic>
        <p:grpSp>
          <p:nvGrpSpPr>
            <p:cNvPr id="12" name="Ομάδα 11">
              <a:extLst>
                <a:ext uri="{FF2B5EF4-FFF2-40B4-BE49-F238E27FC236}">
                  <a16:creationId xmlns:a16="http://schemas.microsoft.com/office/drawing/2014/main" id="{D0925A3E-F783-4069-81D7-F357BC56CE04}"/>
                </a:ext>
              </a:extLst>
            </p:cNvPr>
            <p:cNvGrpSpPr/>
            <p:nvPr/>
          </p:nvGrpSpPr>
          <p:grpSpPr>
            <a:xfrm>
              <a:off x="1848116" y="2620947"/>
              <a:ext cx="3606894" cy="2373089"/>
              <a:chOff x="1848116" y="2620947"/>
              <a:chExt cx="3606894" cy="2373089"/>
            </a:xfrm>
          </p:grpSpPr>
          <p:cxnSp>
            <p:nvCxnSpPr>
              <p:cNvPr id="3" name="Straight Arrow Connector 2"/>
              <p:cNvCxnSpPr>
                <a:stCxn id="5" idx="0"/>
              </p:cNvCxnSpPr>
              <p:nvPr/>
            </p:nvCxnSpPr>
            <p:spPr>
              <a:xfrm flipV="1">
                <a:off x="2695112" y="4034933"/>
                <a:ext cx="3705" cy="5897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08440" y="4624704"/>
                <a:ext cx="973343" cy="369332"/>
              </a:xfrm>
              <a:prstGeom prst="rect">
                <a:avLst/>
              </a:prstGeom>
              <a:noFill/>
              <a:ln w="28575">
                <a:solidFill>
                  <a:schemeClr val="accent1"/>
                </a:solidFill>
              </a:ln>
            </p:spPr>
            <p:txBody>
              <a:bodyPr wrap="none" rtlCol="0">
                <a:spAutoFit/>
              </a:bodyPr>
              <a:lstStyle/>
              <a:p>
                <a:r>
                  <a:rPr lang="en-US" dirty="0"/>
                  <a:t>7x7 = 49</a:t>
                </a:r>
              </a:p>
            </p:txBody>
          </p:sp>
          <p:sp>
            <p:nvSpPr>
              <p:cNvPr id="14" name="TextBox 13"/>
              <p:cNvSpPr txBox="1"/>
              <p:nvPr/>
            </p:nvSpPr>
            <p:spPr>
              <a:xfrm>
                <a:off x="1848116" y="2620947"/>
                <a:ext cx="1090363" cy="369332"/>
              </a:xfrm>
              <a:prstGeom prst="rect">
                <a:avLst/>
              </a:prstGeom>
              <a:noFill/>
              <a:ln w="28575">
                <a:solidFill>
                  <a:schemeClr val="accent1"/>
                </a:solidFill>
              </a:ln>
            </p:spPr>
            <p:txBody>
              <a:bodyPr wrap="none" rtlCol="0">
                <a:spAutoFit/>
              </a:bodyPr>
              <a:lstStyle/>
              <a:p>
                <a:r>
                  <a:rPr lang="en-US" dirty="0"/>
                  <a:t>3x11 = 33</a:t>
                </a:r>
              </a:p>
            </p:txBody>
          </p:sp>
          <p:cxnSp>
            <p:nvCxnSpPr>
              <p:cNvPr id="16" name="Straight Arrow Connector 15"/>
              <p:cNvCxnSpPr>
                <a:stCxn id="14" idx="2"/>
              </p:cNvCxnSpPr>
              <p:nvPr/>
            </p:nvCxnSpPr>
            <p:spPr>
              <a:xfrm flipH="1">
                <a:off x="2118858" y="2990279"/>
                <a:ext cx="274440" cy="7455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4647" y="4500105"/>
                <a:ext cx="301686" cy="369332"/>
              </a:xfrm>
              <a:prstGeom prst="rect">
                <a:avLst/>
              </a:prstGeom>
              <a:noFill/>
              <a:ln w="28575">
                <a:solidFill>
                  <a:schemeClr val="accent1"/>
                </a:solidFill>
              </a:ln>
            </p:spPr>
            <p:txBody>
              <a:bodyPr wrap="none" rtlCol="0">
                <a:spAutoFit/>
              </a:bodyPr>
              <a:lstStyle/>
              <a:p>
                <a:r>
                  <a:rPr lang="en-US" dirty="0"/>
                  <a:t>1</a:t>
                </a:r>
              </a:p>
            </p:txBody>
          </p:sp>
          <p:cxnSp>
            <p:nvCxnSpPr>
              <p:cNvPr id="23" name="Straight Arrow Connector 22"/>
              <p:cNvCxnSpPr>
                <a:stCxn id="20" idx="1"/>
              </p:cNvCxnSpPr>
              <p:nvPr/>
            </p:nvCxnSpPr>
            <p:spPr>
              <a:xfrm flipH="1" flipV="1">
                <a:off x="3635717" y="4592438"/>
                <a:ext cx="728930" cy="923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64647" y="2853054"/>
                <a:ext cx="1090363" cy="369332"/>
              </a:xfrm>
              <a:prstGeom prst="rect">
                <a:avLst/>
              </a:prstGeom>
              <a:noFill/>
              <a:ln w="28575">
                <a:solidFill>
                  <a:schemeClr val="accent1"/>
                </a:solidFill>
              </a:ln>
            </p:spPr>
            <p:txBody>
              <a:bodyPr wrap="none" rtlCol="0">
                <a:spAutoFit/>
              </a:bodyPr>
              <a:lstStyle/>
              <a:p>
                <a:r>
                  <a:rPr lang="en-US" dirty="0"/>
                  <a:t>1x12 = 12</a:t>
                </a:r>
              </a:p>
            </p:txBody>
          </p:sp>
          <p:cxnSp>
            <p:nvCxnSpPr>
              <p:cNvPr id="28" name="Straight Arrow Connector 27"/>
              <p:cNvCxnSpPr/>
              <p:nvPr/>
            </p:nvCxnSpPr>
            <p:spPr>
              <a:xfrm flipH="1">
                <a:off x="3647921" y="3058352"/>
                <a:ext cx="704522" cy="60943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254918" y="5928074"/>
            <a:ext cx="7845474" cy="646331"/>
          </a:xfrm>
          <a:prstGeom prst="rect">
            <a:avLst/>
          </a:prstGeom>
          <a:noFill/>
        </p:spPr>
        <p:txBody>
          <a:bodyPr wrap="square" rtlCol="0">
            <a:spAutoFit/>
          </a:bodyPr>
          <a:lstStyle/>
          <a:p>
            <a:r>
              <a:rPr lang="en-US" dirty="0"/>
              <a:t>edges that have a high probability to occur on a randomly chosen shortest path between two randomly chosen nodes</a:t>
            </a:r>
            <a:endParaRPr lang="en-US" i="1"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78</a:t>
            </a:fld>
            <a:endParaRPr lang="el-G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2D6F8C-758B-4732-A2EC-BB19D10FD1FF}"/>
                  </a:ext>
                </a:extLst>
              </p:cNvPr>
              <p:cNvSpPr txBox="1"/>
              <p:nvPr/>
            </p:nvSpPr>
            <p:spPr>
              <a:xfrm>
                <a:off x="1393962" y="1988472"/>
                <a:ext cx="6548075" cy="709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𝑏𝑒𝑡𝑤𝑒𝑒𝑛𝑒𝑠𝑠</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e>
                      </m:d>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𝑠h𝑜𝑟𝑡𝑒𝑠𝑡</m:t>
                              </m:r>
                              <m:r>
                                <a:rPr lang="en-US" b="0" i="1" smtClean="0">
                                  <a:latin typeface="Cambria Math" panose="02040503050406030204" pitchFamily="18" charset="0"/>
                                </a:rPr>
                                <m:t>_</m:t>
                              </m:r>
                              <m:r>
                                <a:rPr lang="en-US" b="0" i="1" smtClean="0">
                                  <a:latin typeface="Cambria Math" panose="02040503050406030204" pitchFamily="18" charset="0"/>
                                </a:rPr>
                                <m:t>𝑝𝑎𝑡h𝑠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_</m:t>
                              </m:r>
                              <m:r>
                                <a:rPr lang="en-US" b="0" i="1" smtClean="0">
                                  <a:latin typeface="Cambria Math" panose="02040503050406030204" pitchFamily="18" charset="0"/>
                                </a:rPr>
                                <m:t>𝑡h𝑟𝑜𝑢𝑔h</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𝑠h𝑜𝑟𝑡𝑒𝑠𝑡</m:t>
                              </m:r>
                              <m:r>
                                <a:rPr lang="en-US" b="0" i="1" smtClean="0">
                                  <a:latin typeface="Cambria Math" panose="02040503050406030204" pitchFamily="18" charset="0"/>
                                </a:rPr>
                                <m:t>_</m:t>
                              </m:r>
                              <m:r>
                                <a:rPr lang="en-US" b="0" i="1" smtClean="0">
                                  <a:latin typeface="Cambria Math" panose="02040503050406030204" pitchFamily="18" charset="0"/>
                                </a:rPr>
                                <m:t>𝑝𝑎𝑡h𝑠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den>
                          </m:f>
                        </m:e>
                      </m:nary>
                    </m:oMath>
                  </m:oMathPara>
                </a14:m>
                <a:endParaRPr lang="el-GR" dirty="0"/>
              </a:p>
            </p:txBody>
          </p:sp>
        </mc:Choice>
        <mc:Fallback xmlns="">
          <p:sp>
            <p:nvSpPr>
              <p:cNvPr id="11" name="TextBox 10">
                <a:extLst>
                  <a:ext uri="{FF2B5EF4-FFF2-40B4-BE49-F238E27FC236}">
                    <a16:creationId xmlns:a16="http://schemas.microsoft.com/office/drawing/2014/main" id="{EE2D6F8C-758B-4732-A2EC-BB19D10FD1FF}"/>
                  </a:ext>
                </a:extLst>
              </p:cNvPr>
              <p:cNvSpPr txBox="1">
                <a:spLocks noRot="1" noChangeAspect="1" noMove="1" noResize="1" noEditPoints="1" noAdjustHandles="1" noChangeArrowheads="1" noChangeShapeType="1" noTextEdit="1"/>
              </p:cNvSpPr>
              <p:nvPr/>
            </p:nvSpPr>
            <p:spPr>
              <a:xfrm>
                <a:off x="1393962" y="1988472"/>
                <a:ext cx="6548075" cy="709233"/>
              </a:xfrm>
              <a:prstGeom prst="rect">
                <a:avLst/>
              </a:prstGeom>
              <a:blipFill>
                <a:blip r:embed="rId4"/>
                <a:stretch>
                  <a:fillRect/>
                </a:stretch>
              </a:blipFill>
            </p:spPr>
            <p:txBody>
              <a:bodyPr/>
              <a:lstStyle/>
              <a:p>
                <a:r>
                  <a:rPr lang="el-GR">
                    <a:noFill/>
                  </a:rPr>
                  <a:t> </a:t>
                </a:r>
              </a:p>
            </p:txBody>
          </p:sp>
        </mc:Fallback>
      </mc:AlternateContent>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188640"/>
            <a:ext cx="6500858" cy="707886"/>
          </a:xfrm>
          <a:prstGeom prst="rect">
            <a:avLst/>
          </a:prstGeom>
          <a:noFill/>
        </p:spPr>
        <p:txBody>
          <a:bodyPr wrap="square" rtlCol="0">
            <a:spAutoFit/>
          </a:bodyPr>
          <a:lstStyle/>
          <a:p>
            <a:pPr algn="ctr"/>
            <a:r>
              <a:rPr lang="en-US" sz="4000" dirty="0">
                <a:solidFill>
                  <a:schemeClr val="accent6">
                    <a:lumMod val="75000"/>
                  </a:schemeClr>
                </a:solidFill>
              </a:rPr>
              <a:t>Edge </a:t>
            </a:r>
            <a:r>
              <a:rPr lang="en-US" sz="4000" dirty="0" err="1">
                <a:solidFill>
                  <a:schemeClr val="accent6">
                    <a:lumMod val="75000"/>
                  </a:schemeClr>
                </a:solidFill>
              </a:rPr>
              <a:t>Betweenness</a:t>
            </a:r>
            <a:endParaRPr lang="en-US" sz="4000"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79</a:t>
            </a:fld>
            <a:endParaRPr lang="el-GR"/>
          </a:p>
        </p:txBody>
      </p:sp>
      <p:grpSp>
        <p:nvGrpSpPr>
          <p:cNvPr id="17" name="Group 16"/>
          <p:cNvGrpSpPr/>
          <p:nvPr/>
        </p:nvGrpSpPr>
        <p:grpSpPr>
          <a:xfrm>
            <a:off x="3520787" y="3645024"/>
            <a:ext cx="2270760" cy="1443895"/>
            <a:chOff x="6873240" y="1234440"/>
            <a:chExt cx="2270760" cy="1443895"/>
          </a:xfrm>
        </p:grpSpPr>
        <p:grpSp>
          <p:nvGrpSpPr>
            <p:cNvPr id="18" name="Group 17"/>
            <p:cNvGrpSpPr/>
            <p:nvPr/>
          </p:nvGrpSpPr>
          <p:grpSpPr>
            <a:xfrm>
              <a:off x="6873240" y="1234440"/>
              <a:ext cx="2270760" cy="975360"/>
              <a:chOff x="6088632" y="2606040"/>
              <a:chExt cx="2270760" cy="975360"/>
            </a:xfrm>
          </p:grpSpPr>
          <p:cxnSp>
            <p:nvCxnSpPr>
              <p:cNvPr id="25" name="Straight Arrow Connector 24"/>
              <p:cNvCxnSpPr>
                <a:stCxn id="45" idx="5"/>
                <a:endCxn id="34" idx="1"/>
              </p:cNvCxnSpPr>
              <p:nvPr/>
            </p:nvCxnSpPr>
            <p:spPr>
              <a:xfrm>
                <a:off x="6701930" y="2762138"/>
                <a:ext cx="304772" cy="25697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4" idx="6"/>
                <a:endCxn id="42" idx="2"/>
              </p:cNvCxnSpPr>
              <p:nvPr/>
            </p:nvCxnSpPr>
            <p:spPr>
              <a:xfrm>
                <a:off x="7162800" y="3083768"/>
                <a:ext cx="327912" cy="10139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45" idx="4"/>
                <a:endCxn id="46" idx="0"/>
              </p:cNvCxnSpPr>
              <p:nvPr/>
            </p:nvCxnSpPr>
            <p:spPr>
              <a:xfrm flipH="1">
                <a:off x="6561072" y="2788920"/>
                <a:ext cx="76200" cy="60960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46" idx="1"/>
                <a:endCxn id="35" idx="5"/>
              </p:cNvCxnSpPr>
              <p:nvPr/>
            </p:nvCxnSpPr>
            <p:spPr>
              <a:xfrm flipH="1" flipV="1">
                <a:off x="6244730" y="3234111"/>
                <a:ext cx="251684" cy="191191"/>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45" idx="3"/>
                <a:endCxn id="35" idx="7"/>
              </p:cNvCxnSpPr>
              <p:nvPr/>
            </p:nvCxnSpPr>
            <p:spPr>
              <a:xfrm flipH="1">
                <a:off x="6244730" y="2762138"/>
                <a:ext cx="327884" cy="342657"/>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34" idx="3"/>
                <a:endCxn id="46" idx="7"/>
              </p:cNvCxnSpPr>
              <p:nvPr/>
            </p:nvCxnSpPr>
            <p:spPr>
              <a:xfrm flipH="1">
                <a:off x="6625730" y="3148426"/>
                <a:ext cx="380972" cy="276876"/>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5" idx="6"/>
                <a:endCxn id="34" idx="2"/>
              </p:cNvCxnSpPr>
              <p:nvPr/>
            </p:nvCxnSpPr>
            <p:spPr>
              <a:xfrm flipV="1">
                <a:off x="6271512" y="3083768"/>
                <a:ext cx="708408" cy="8568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4" name="Oval 33"/>
              <p:cNvSpPr/>
              <p:nvPr/>
            </p:nvSpPr>
            <p:spPr>
              <a:xfrm>
                <a:off x="6979920" y="2992328"/>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35" name="Oval 34"/>
              <p:cNvSpPr/>
              <p:nvPr/>
            </p:nvSpPr>
            <p:spPr>
              <a:xfrm>
                <a:off x="6088632" y="30780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36" name="Straight Arrow Connector 35"/>
              <p:cNvCxnSpPr>
                <a:stCxn id="41" idx="6"/>
                <a:endCxn id="43" idx="2"/>
              </p:cNvCxnSpPr>
              <p:nvPr/>
            </p:nvCxnSpPr>
            <p:spPr>
              <a:xfrm>
                <a:off x="7897166" y="2773680"/>
                <a:ext cx="279346" cy="12145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42" idx="0"/>
                <a:endCxn id="41" idx="3"/>
              </p:cNvCxnSpPr>
              <p:nvPr/>
            </p:nvCxnSpPr>
            <p:spPr>
              <a:xfrm flipV="1">
                <a:off x="7582152" y="2838338"/>
                <a:ext cx="158916" cy="25538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42" idx="6"/>
                <a:endCxn id="44" idx="2"/>
              </p:cNvCxnSpPr>
              <p:nvPr/>
            </p:nvCxnSpPr>
            <p:spPr>
              <a:xfrm>
                <a:off x="7673592" y="3185160"/>
                <a:ext cx="426720" cy="21289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41" idx="4"/>
                <a:endCxn id="44" idx="1"/>
              </p:cNvCxnSpPr>
              <p:nvPr/>
            </p:nvCxnSpPr>
            <p:spPr>
              <a:xfrm>
                <a:off x="7805726" y="2865120"/>
                <a:ext cx="321368" cy="46827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4" idx="0"/>
                <a:endCxn id="43" idx="4"/>
              </p:cNvCxnSpPr>
              <p:nvPr/>
            </p:nvCxnSpPr>
            <p:spPr>
              <a:xfrm flipV="1">
                <a:off x="8191752" y="2986573"/>
                <a:ext cx="76200" cy="32004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1" name="Oval 40"/>
              <p:cNvSpPr/>
              <p:nvPr/>
            </p:nvSpPr>
            <p:spPr>
              <a:xfrm>
                <a:off x="7714286" y="26822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2" name="Oval 41"/>
              <p:cNvSpPr/>
              <p:nvPr/>
            </p:nvSpPr>
            <p:spPr>
              <a:xfrm>
                <a:off x="7490712" y="30937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43" name="Oval 42"/>
              <p:cNvSpPr/>
              <p:nvPr/>
            </p:nvSpPr>
            <p:spPr>
              <a:xfrm>
                <a:off x="8176512" y="280369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4" name="Oval 43"/>
              <p:cNvSpPr/>
              <p:nvPr/>
            </p:nvSpPr>
            <p:spPr>
              <a:xfrm>
                <a:off x="8100312" y="33066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5" name="Oval 44"/>
              <p:cNvSpPr/>
              <p:nvPr/>
            </p:nvSpPr>
            <p:spPr>
              <a:xfrm>
                <a:off x="6545832" y="26060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6" name="Oval 45"/>
              <p:cNvSpPr/>
              <p:nvPr/>
            </p:nvSpPr>
            <p:spPr>
              <a:xfrm>
                <a:off x="6469632" y="33985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19" name="TextBox 18"/>
            <p:cNvSpPr txBox="1"/>
            <p:nvPr/>
          </p:nvSpPr>
          <p:spPr>
            <a:xfrm>
              <a:off x="7618539" y="2176754"/>
              <a:ext cx="646331" cy="338554"/>
            </a:xfrm>
            <a:prstGeom prst="rect">
              <a:avLst/>
            </a:prstGeom>
            <a:noFill/>
          </p:spPr>
          <p:txBody>
            <a:bodyPr wrap="none" rtlCol="0">
              <a:spAutoFit/>
            </a:bodyPr>
            <a:lstStyle/>
            <a:p>
              <a:r>
                <a:rPr lang="en-US" sz="1600" dirty="0">
                  <a:solidFill>
                    <a:srgbClr val="008000"/>
                  </a:solidFill>
                  <a:latin typeface="Arial" pitchFamily="34" charset="0"/>
                  <a:cs typeface="Arial" pitchFamily="34" charset="0"/>
                </a:rPr>
                <a:t>b=16</a:t>
              </a:r>
            </a:p>
          </p:txBody>
        </p:sp>
        <p:cxnSp>
          <p:nvCxnSpPr>
            <p:cNvPr id="21" name="Straight Arrow Connector 20"/>
            <p:cNvCxnSpPr/>
            <p:nvPr/>
          </p:nvCxnSpPr>
          <p:spPr>
            <a:xfrm flipV="1">
              <a:off x="7970559" y="1752600"/>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8318021" y="2339781"/>
              <a:ext cx="704039" cy="338554"/>
            </a:xfrm>
            <a:prstGeom prst="rect">
              <a:avLst/>
            </a:prstGeom>
            <a:noFill/>
          </p:spPr>
          <p:txBody>
            <a:bodyPr wrap="none" rtlCol="0">
              <a:spAutoFit/>
            </a:bodyPr>
            <a:lstStyle/>
            <a:p>
              <a:r>
                <a:rPr lang="en-US" sz="1600" dirty="0">
                  <a:solidFill>
                    <a:srgbClr val="008000"/>
                  </a:solidFill>
                  <a:latin typeface="Arial" pitchFamily="34" charset="0"/>
                  <a:cs typeface="Arial" pitchFamily="34" charset="0"/>
                </a:rPr>
                <a:t>b=7.5</a:t>
              </a:r>
            </a:p>
          </p:txBody>
        </p:sp>
        <p:cxnSp>
          <p:nvCxnSpPr>
            <p:cNvPr id="24" name="Straight Arrow Connector 23"/>
            <p:cNvCxnSpPr/>
            <p:nvPr/>
          </p:nvCxnSpPr>
          <p:spPr>
            <a:xfrm flipV="1">
              <a:off x="8573271" y="1947799"/>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9BBA68EA-713D-42F3-B107-22F11A827D35}"/>
                  </a:ext>
                </a:extLst>
              </p:cNvPr>
              <p:cNvSpPr txBox="1"/>
              <p:nvPr/>
            </p:nvSpPr>
            <p:spPr>
              <a:xfrm>
                <a:off x="1382130" y="2229237"/>
                <a:ext cx="6548075" cy="709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𝑏𝑒𝑡𝑤𝑒𝑒𝑛𝑒𝑠𝑠</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e>
                      </m:d>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𝑠h𝑜𝑟𝑡𝑒𝑠𝑡</m:t>
                              </m:r>
                              <m:r>
                                <a:rPr lang="en-US" b="0" i="1" smtClean="0">
                                  <a:latin typeface="Cambria Math" panose="02040503050406030204" pitchFamily="18" charset="0"/>
                                </a:rPr>
                                <m:t>_</m:t>
                              </m:r>
                              <m:r>
                                <a:rPr lang="en-US" b="0" i="1" smtClean="0">
                                  <a:latin typeface="Cambria Math" panose="02040503050406030204" pitchFamily="18" charset="0"/>
                                </a:rPr>
                                <m:t>𝑝𝑎𝑡h𝑠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_</m:t>
                              </m:r>
                              <m:r>
                                <a:rPr lang="en-US" b="0" i="1" smtClean="0">
                                  <a:latin typeface="Cambria Math" panose="02040503050406030204" pitchFamily="18" charset="0"/>
                                </a:rPr>
                                <m:t>𝑡h𝑟𝑜𝑢𝑔h</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𝑠h𝑜𝑟𝑡𝑒𝑠𝑡</m:t>
                              </m:r>
                              <m:r>
                                <a:rPr lang="en-US" b="0" i="1" smtClean="0">
                                  <a:latin typeface="Cambria Math" panose="02040503050406030204" pitchFamily="18" charset="0"/>
                                </a:rPr>
                                <m:t>_</m:t>
                              </m:r>
                              <m:r>
                                <a:rPr lang="en-US" b="0" i="1" smtClean="0">
                                  <a:latin typeface="Cambria Math" panose="02040503050406030204" pitchFamily="18" charset="0"/>
                                </a:rPr>
                                <m:t>𝑝𝑎𝑡h𝑠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den>
                          </m:f>
                        </m:e>
                      </m:nary>
                    </m:oMath>
                  </m:oMathPara>
                </a14:m>
                <a:endParaRPr lang="el-GR" dirty="0"/>
              </a:p>
            </p:txBody>
          </p:sp>
        </mc:Choice>
        <mc:Fallback xmlns="">
          <p:sp>
            <p:nvSpPr>
              <p:cNvPr id="104" name="TextBox 103">
                <a:extLst>
                  <a:ext uri="{FF2B5EF4-FFF2-40B4-BE49-F238E27FC236}">
                    <a16:creationId xmlns:a16="http://schemas.microsoft.com/office/drawing/2014/main" id="{9BBA68EA-713D-42F3-B107-22F11A827D35}"/>
                  </a:ext>
                </a:extLst>
              </p:cNvPr>
              <p:cNvSpPr txBox="1">
                <a:spLocks noRot="1" noChangeAspect="1" noMove="1" noResize="1" noEditPoints="1" noAdjustHandles="1" noChangeArrowheads="1" noChangeShapeType="1" noTextEdit="1"/>
              </p:cNvSpPr>
              <p:nvPr/>
            </p:nvSpPr>
            <p:spPr>
              <a:xfrm>
                <a:off x="1382130" y="2229237"/>
                <a:ext cx="6548075" cy="709233"/>
              </a:xfrm>
              <a:prstGeom prst="rect">
                <a:avLst/>
              </a:prstGeom>
              <a:blipFill>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92746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36954" y="0"/>
            <a:ext cx="8686800" cy="987552"/>
          </a:xfrm>
        </p:spPr>
        <p:txBody>
          <a:bodyPr>
            <a:normAutofit/>
          </a:bodyPr>
          <a:lstStyle/>
          <a:p>
            <a:r>
              <a:rPr lang="en-US" altLang="ko-KR" dirty="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8</a:t>
            </a:fld>
            <a:endParaRPr lang="ko-KR" altLang="en-US"/>
          </a:p>
        </p:txBody>
      </p:sp>
      <p:pic>
        <p:nvPicPr>
          <p:cNvPr id="145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50" y="745651"/>
            <a:ext cx="8244408" cy="571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4320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435280" cy="3357736"/>
          </a:xfrm>
        </p:spPr>
        <p:txBody>
          <a:bodyPr>
            <a:normAutofit/>
          </a:bodyPr>
          <a:lstStyle/>
          <a:p>
            <a:pPr lvl="4"/>
            <a:r>
              <a:rPr lang="en-US" b="1" dirty="0"/>
              <a:t>Undirected </a:t>
            </a:r>
            <a:r>
              <a:rPr lang="en-US" b="1" dirty="0" err="1"/>
              <a:t>unweighted</a:t>
            </a:r>
            <a:r>
              <a:rPr lang="en-US" b="1" dirty="0"/>
              <a:t> networks</a:t>
            </a:r>
          </a:p>
          <a:p>
            <a:pPr lvl="4"/>
            <a:endParaRPr lang="en-US" b="1" dirty="0"/>
          </a:p>
          <a:p>
            <a:pPr lvl="1"/>
            <a:r>
              <a:rPr lang="en-US" dirty="0">
                <a:solidFill>
                  <a:schemeClr val="tx2">
                    <a:lumMod val="60000"/>
                    <a:lumOff val="40000"/>
                  </a:schemeClr>
                </a:solidFill>
              </a:rPr>
              <a:t>Repeat until no edges are left</a:t>
            </a:r>
            <a:r>
              <a:rPr lang="en-US" b="1" dirty="0">
                <a:solidFill>
                  <a:srgbClr val="008000"/>
                </a:solidFill>
              </a:rPr>
              <a:t>:</a:t>
            </a:r>
          </a:p>
          <a:p>
            <a:pPr lvl="2"/>
            <a:r>
              <a:rPr lang="en-US" dirty="0"/>
              <a:t>Calculate </a:t>
            </a:r>
            <a:r>
              <a:rPr lang="en-US" dirty="0" err="1"/>
              <a:t>betweenness</a:t>
            </a:r>
            <a:r>
              <a:rPr lang="en-US" dirty="0"/>
              <a:t> of edges</a:t>
            </a:r>
          </a:p>
          <a:p>
            <a:pPr lvl="2"/>
            <a:r>
              <a:rPr lang="en-US" dirty="0"/>
              <a:t>Remove edges with highest </a:t>
            </a:r>
            <a:r>
              <a:rPr lang="en-US" dirty="0" err="1"/>
              <a:t>betweenness</a:t>
            </a:r>
            <a:endParaRPr lang="en-US" dirty="0"/>
          </a:p>
          <a:p>
            <a:pPr lvl="1"/>
            <a:r>
              <a:rPr lang="en-US" dirty="0"/>
              <a:t>Connected components are communities</a:t>
            </a:r>
          </a:p>
          <a:p>
            <a:pPr lvl="1"/>
            <a:r>
              <a:rPr lang="en-US" dirty="0"/>
              <a:t>Gives a hierarchical decomposition of the network</a:t>
            </a:r>
          </a:p>
          <a:p>
            <a:endParaRPr lang="en-US" b="1" dirty="0">
              <a:solidFill>
                <a:schemeClr val="accent4"/>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80</a:t>
            </a:fld>
            <a:endParaRPr lang="en-US"/>
          </a:p>
        </p:txBody>
      </p:sp>
      <p:sp>
        <p:nvSpPr>
          <p:cNvPr id="7" name="TextBox 6"/>
          <p:cNvSpPr txBox="1"/>
          <p:nvPr/>
        </p:nvSpPr>
        <p:spPr>
          <a:xfrm>
            <a:off x="7277828" y="0"/>
            <a:ext cx="1866217" cy="307777"/>
          </a:xfrm>
          <a:prstGeom prst="rect">
            <a:avLst/>
          </a:prstGeom>
          <a:noFill/>
        </p:spPr>
        <p:txBody>
          <a:bodyPr wrap="none" rtlCol="0">
            <a:spAutoFit/>
          </a:bodyPr>
          <a:lstStyle/>
          <a:p>
            <a:pPr algn="r"/>
            <a:r>
              <a:rPr lang="en-US" sz="1400" dirty="0">
                <a:solidFill>
                  <a:schemeClr val="bg1"/>
                </a:solidFill>
                <a:latin typeface="Arial" pitchFamily="34" charset="0"/>
                <a:cs typeface="Arial" pitchFamily="34" charset="0"/>
              </a:rPr>
              <a:t>[Girvan-Newman ‘02]</a:t>
            </a:r>
          </a:p>
        </p:txBody>
      </p:sp>
      <p:sp>
        <p:nvSpPr>
          <p:cNvPr id="8" name="Title 1"/>
          <p:cNvSpPr txBox="1">
            <a:spLocks/>
          </p:cNvSpPr>
          <p:nvPr/>
        </p:nvSpPr>
        <p:spPr>
          <a:xfrm>
            <a:off x="44685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The Girvan Newman method</a:t>
            </a:r>
          </a:p>
        </p:txBody>
      </p:sp>
    </p:spTree>
    <p:extLst>
      <p:ext uri="{BB962C8B-B14F-4D97-AF65-F5344CB8AC3E}">
        <p14:creationId xmlns:p14="http://schemas.microsoft.com/office/powerpoint/2010/main" val="3788642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Girvan Newman method: An example</a:t>
            </a:r>
          </a:p>
        </p:txBody>
      </p:sp>
      <p:pic>
        <p:nvPicPr>
          <p:cNvPr id="4" name="Picture 3"/>
          <p:cNvPicPr>
            <a:picLocks noChangeAspect="1"/>
          </p:cNvPicPr>
          <p:nvPr/>
        </p:nvPicPr>
        <p:blipFill>
          <a:blip r:embed="rId2" cstate="print"/>
          <a:stretch>
            <a:fillRect/>
          </a:stretch>
        </p:blipFill>
        <p:spPr>
          <a:xfrm>
            <a:off x="965200" y="1498600"/>
            <a:ext cx="7213600" cy="3860800"/>
          </a:xfrm>
          <a:prstGeom prst="rect">
            <a:avLst/>
          </a:prstGeom>
        </p:spPr>
      </p:pic>
      <p:sp>
        <p:nvSpPr>
          <p:cNvPr id="5" name="TextBox 4"/>
          <p:cNvSpPr txBox="1"/>
          <p:nvPr/>
        </p:nvSpPr>
        <p:spPr>
          <a:xfrm>
            <a:off x="271912" y="5294792"/>
            <a:ext cx="2876044" cy="369332"/>
          </a:xfrm>
          <a:prstGeom prst="rect">
            <a:avLst/>
          </a:prstGeom>
          <a:noFill/>
        </p:spPr>
        <p:txBody>
          <a:bodyPr wrap="none" rtlCol="0">
            <a:spAutoFit/>
          </a:bodyPr>
          <a:lstStyle/>
          <a:p>
            <a:r>
              <a:rPr lang="en-US" dirty="0" err="1"/>
              <a:t>Betweenness</a:t>
            </a:r>
            <a:r>
              <a:rPr lang="en-US" dirty="0"/>
              <a:t>(7, 8)= 7x7 = 49</a:t>
            </a:r>
          </a:p>
        </p:txBody>
      </p:sp>
      <p:sp>
        <p:nvSpPr>
          <p:cNvPr id="6" name="TextBox 5"/>
          <p:cNvSpPr txBox="1"/>
          <p:nvPr/>
        </p:nvSpPr>
        <p:spPr>
          <a:xfrm>
            <a:off x="271912" y="5807982"/>
            <a:ext cx="8600175" cy="369332"/>
          </a:xfrm>
          <a:prstGeom prst="rect">
            <a:avLst/>
          </a:prstGeom>
          <a:noFill/>
        </p:spPr>
        <p:txBody>
          <a:bodyPr wrap="none" rtlCol="0">
            <a:spAutoFit/>
          </a:bodyPr>
          <a:lstStyle/>
          <a:p>
            <a:r>
              <a:rPr lang="en-US" dirty="0" err="1"/>
              <a:t>Betweenness</a:t>
            </a:r>
            <a:r>
              <a:rPr lang="en-US" dirty="0"/>
              <a:t>(3, 7)=</a:t>
            </a:r>
            <a:r>
              <a:rPr lang="en-US" dirty="0" err="1"/>
              <a:t>Betweenness</a:t>
            </a:r>
            <a:r>
              <a:rPr lang="en-US" dirty="0"/>
              <a:t>(6, 7)=</a:t>
            </a:r>
            <a:r>
              <a:rPr lang="en-US" dirty="0" err="1"/>
              <a:t>Betweenness</a:t>
            </a:r>
            <a:r>
              <a:rPr lang="en-US" dirty="0"/>
              <a:t>(8, 9) = </a:t>
            </a:r>
            <a:r>
              <a:rPr lang="en-US" dirty="0" err="1"/>
              <a:t>Betweenness</a:t>
            </a:r>
            <a:r>
              <a:rPr lang="en-US" dirty="0"/>
              <a:t>(8, 12)= 3x11=33</a:t>
            </a:r>
          </a:p>
        </p:txBody>
      </p:sp>
      <p:sp>
        <p:nvSpPr>
          <p:cNvPr id="8" name="TextBox 7"/>
          <p:cNvSpPr txBox="1"/>
          <p:nvPr/>
        </p:nvSpPr>
        <p:spPr>
          <a:xfrm>
            <a:off x="271912" y="6276722"/>
            <a:ext cx="2940164" cy="369332"/>
          </a:xfrm>
          <a:prstGeom prst="rect">
            <a:avLst/>
          </a:prstGeom>
          <a:noFill/>
        </p:spPr>
        <p:txBody>
          <a:bodyPr wrap="none" rtlCol="0">
            <a:spAutoFit/>
          </a:bodyPr>
          <a:lstStyle/>
          <a:p>
            <a:r>
              <a:rPr lang="en-US" dirty="0" err="1"/>
              <a:t>Betweenness</a:t>
            </a:r>
            <a:r>
              <a:rPr lang="en-US" dirty="0"/>
              <a:t>(1, 3) = 1x12=12</a:t>
            </a:r>
          </a:p>
        </p:txBody>
      </p:sp>
      <p:sp>
        <p:nvSpPr>
          <p:cNvPr id="3" name="Slide Number Placeholder 2"/>
          <p:cNvSpPr>
            <a:spLocks noGrp="1"/>
          </p:cNvSpPr>
          <p:nvPr>
            <p:ph type="sldNum" sz="quarter" idx="12"/>
          </p:nvPr>
        </p:nvSpPr>
        <p:spPr/>
        <p:txBody>
          <a:bodyPr/>
          <a:lstStyle/>
          <a:p>
            <a:fld id="{878E0B35-C73E-49DE-9EA0-4D9F6C87E107}" type="slidenum">
              <a:rPr lang="el-GR" smtClean="0"/>
              <a:pPr/>
              <a:t>81</a:t>
            </a:fld>
            <a:endParaRPr lang="el-GR"/>
          </a:p>
        </p:txBody>
      </p:sp>
    </p:spTree>
    <p:extLst>
      <p:ext uri="{BB962C8B-B14F-4D97-AF65-F5344CB8AC3E}">
        <p14:creationId xmlns:p14="http://schemas.microsoft.com/office/powerpoint/2010/main" val="38647808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Girvan-Newman: Example</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82</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970830" y="2422000"/>
            <a:ext cx="4953000" cy="2912000"/>
          </a:xfrm>
          <a:prstGeom prst="rect">
            <a:avLst/>
          </a:prstGeom>
          <a:noFill/>
          <a:ln w="9525">
            <a:noFill/>
            <a:miter lim="800000"/>
            <a:headEnd/>
            <a:tailEnd/>
          </a:ln>
        </p:spPr>
      </p:pic>
      <p:sp>
        <p:nvSpPr>
          <p:cNvPr id="8" name="TextBox 7"/>
          <p:cNvSpPr txBox="1"/>
          <p:nvPr/>
        </p:nvSpPr>
        <p:spPr>
          <a:xfrm>
            <a:off x="713367" y="5877272"/>
            <a:ext cx="6673817" cy="461665"/>
          </a:xfrm>
          <a:prstGeom prst="rect">
            <a:avLst/>
          </a:prstGeom>
          <a:noFill/>
        </p:spPr>
        <p:txBody>
          <a:bodyPr wrap="square" rtlCol="0">
            <a:spAutoFit/>
          </a:bodyPr>
          <a:lstStyle/>
          <a:p>
            <a:pPr algn="ctr"/>
            <a:r>
              <a:rPr lang="en-US" sz="2400" dirty="0">
                <a:solidFill>
                  <a:srgbClr val="008000"/>
                </a:solidFill>
                <a:cs typeface="Arial" pitchFamily="34" charset="0"/>
              </a:rPr>
              <a:t>Need to re-compute </a:t>
            </a:r>
            <a:r>
              <a:rPr lang="en-US" sz="2400" dirty="0" err="1">
                <a:solidFill>
                  <a:srgbClr val="008000"/>
                </a:solidFill>
                <a:cs typeface="Arial" pitchFamily="34" charset="0"/>
              </a:rPr>
              <a:t>betweenness</a:t>
            </a:r>
            <a:r>
              <a:rPr lang="en-US" sz="2400" dirty="0">
                <a:solidFill>
                  <a:srgbClr val="008000"/>
                </a:solidFill>
                <a:cs typeface="Arial" pitchFamily="34" charset="0"/>
              </a:rPr>
              <a:t> at every step</a:t>
            </a:r>
          </a:p>
        </p:txBody>
      </p:sp>
      <p:sp>
        <p:nvSpPr>
          <p:cNvPr id="9" name="TextBox 8"/>
          <p:cNvSpPr txBox="1"/>
          <p:nvPr/>
        </p:nvSpPr>
        <p:spPr>
          <a:xfrm>
            <a:off x="4348828" y="3429000"/>
            <a:ext cx="441146"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49</a:t>
            </a:r>
          </a:p>
        </p:txBody>
      </p:sp>
      <p:sp>
        <p:nvSpPr>
          <p:cNvPr id="10" name="TextBox 9"/>
          <p:cNvSpPr txBox="1"/>
          <p:nvPr/>
        </p:nvSpPr>
        <p:spPr>
          <a:xfrm>
            <a:off x="3609130" y="3276600"/>
            <a:ext cx="441146"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33</a:t>
            </a:r>
          </a:p>
        </p:txBody>
      </p:sp>
      <p:sp>
        <p:nvSpPr>
          <p:cNvPr id="11" name="TextBox 10"/>
          <p:cNvSpPr txBox="1"/>
          <p:nvPr/>
        </p:nvSpPr>
        <p:spPr>
          <a:xfrm>
            <a:off x="2923330" y="2743200"/>
            <a:ext cx="441146"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12</a:t>
            </a:r>
          </a:p>
        </p:txBody>
      </p:sp>
      <p:sp>
        <p:nvSpPr>
          <p:cNvPr id="12" name="TextBox 11"/>
          <p:cNvSpPr txBox="1"/>
          <p:nvPr/>
        </p:nvSpPr>
        <p:spPr>
          <a:xfrm>
            <a:off x="2161330" y="2892400"/>
            <a:ext cx="312906"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1</a:t>
            </a:r>
          </a:p>
        </p:txBody>
      </p:sp>
      <p:cxnSp>
        <p:nvCxnSpPr>
          <p:cNvPr id="14" name="Straight Connector 13"/>
          <p:cNvCxnSpPr/>
          <p:nvPr/>
        </p:nvCxnSpPr>
        <p:spPr>
          <a:xfrm>
            <a:off x="4282068" y="3820634"/>
            <a:ext cx="522774"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2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Girvan Newman method: An example</a:t>
            </a:r>
          </a:p>
        </p:txBody>
      </p:sp>
      <p:sp>
        <p:nvSpPr>
          <p:cNvPr id="6" name="TextBox 5"/>
          <p:cNvSpPr txBox="1"/>
          <p:nvPr/>
        </p:nvSpPr>
        <p:spPr>
          <a:xfrm>
            <a:off x="651846" y="5897352"/>
            <a:ext cx="8375159" cy="369332"/>
          </a:xfrm>
          <a:prstGeom prst="rect">
            <a:avLst/>
          </a:prstGeom>
          <a:noFill/>
        </p:spPr>
        <p:txBody>
          <a:bodyPr wrap="none" rtlCol="0">
            <a:spAutoFit/>
          </a:bodyPr>
          <a:lstStyle/>
          <a:p>
            <a:r>
              <a:rPr lang="en-US" dirty="0" err="1"/>
              <a:t>Betweenness</a:t>
            </a:r>
            <a:r>
              <a:rPr lang="en-US" dirty="0"/>
              <a:t>(3,7)=</a:t>
            </a:r>
            <a:r>
              <a:rPr lang="en-US" dirty="0" err="1"/>
              <a:t>Betweenness</a:t>
            </a:r>
            <a:r>
              <a:rPr lang="en-US" dirty="0"/>
              <a:t>(6,7)=</a:t>
            </a:r>
            <a:r>
              <a:rPr lang="en-US" dirty="0" err="1"/>
              <a:t>Betweenness</a:t>
            </a:r>
            <a:r>
              <a:rPr lang="en-US" dirty="0"/>
              <a:t>(8,9) = </a:t>
            </a:r>
            <a:r>
              <a:rPr lang="en-US" dirty="0" err="1"/>
              <a:t>Betweenness</a:t>
            </a:r>
            <a:r>
              <a:rPr lang="en-US" dirty="0"/>
              <a:t>(8,12)= 3x4=12</a:t>
            </a:r>
          </a:p>
        </p:txBody>
      </p:sp>
      <p:sp>
        <p:nvSpPr>
          <p:cNvPr id="8" name="TextBox 7"/>
          <p:cNvSpPr txBox="1"/>
          <p:nvPr/>
        </p:nvSpPr>
        <p:spPr>
          <a:xfrm>
            <a:off x="651846" y="5457190"/>
            <a:ext cx="2706125" cy="369332"/>
          </a:xfrm>
          <a:prstGeom prst="rect">
            <a:avLst/>
          </a:prstGeom>
          <a:noFill/>
        </p:spPr>
        <p:txBody>
          <a:bodyPr wrap="none" rtlCol="0">
            <a:spAutoFit/>
          </a:bodyPr>
          <a:lstStyle/>
          <a:p>
            <a:r>
              <a:rPr lang="en-US" dirty="0" err="1"/>
              <a:t>Betweenness</a:t>
            </a:r>
            <a:r>
              <a:rPr lang="en-US" dirty="0"/>
              <a:t>(1, 3) = 1x5=5</a:t>
            </a:r>
          </a:p>
        </p:txBody>
      </p:sp>
      <p:pic>
        <p:nvPicPr>
          <p:cNvPr id="7" name="Picture 6"/>
          <p:cNvPicPr>
            <a:picLocks noChangeAspect="1"/>
          </p:cNvPicPr>
          <p:nvPr/>
        </p:nvPicPr>
        <p:blipFill>
          <a:blip r:embed="rId2" cstate="print"/>
          <a:stretch>
            <a:fillRect/>
          </a:stretch>
        </p:blipFill>
        <p:spPr>
          <a:xfrm>
            <a:off x="1758950" y="1403350"/>
            <a:ext cx="5626100" cy="40513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83</a:t>
            </a:fld>
            <a:endParaRPr lang="el-GR"/>
          </a:p>
        </p:txBody>
      </p:sp>
    </p:spTree>
    <p:extLst>
      <p:ext uri="{BB962C8B-B14F-4D97-AF65-F5344CB8AC3E}">
        <p14:creationId xmlns:p14="http://schemas.microsoft.com/office/powerpoint/2010/main" val="5803451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Girvan Newman method: An example</a:t>
            </a:r>
          </a:p>
        </p:txBody>
      </p:sp>
      <p:sp>
        <p:nvSpPr>
          <p:cNvPr id="8" name="TextBox 7"/>
          <p:cNvSpPr txBox="1"/>
          <p:nvPr/>
        </p:nvSpPr>
        <p:spPr>
          <a:xfrm>
            <a:off x="2871007" y="5454650"/>
            <a:ext cx="3161255" cy="369332"/>
          </a:xfrm>
          <a:prstGeom prst="rect">
            <a:avLst/>
          </a:prstGeom>
          <a:noFill/>
        </p:spPr>
        <p:txBody>
          <a:bodyPr wrap="none" rtlCol="0">
            <a:spAutoFit/>
          </a:bodyPr>
          <a:lstStyle/>
          <a:p>
            <a:r>
              <a:rPr lang="en-US" dirty="0" err="1"/>
              <a:t>Betweenness</a:t>
            </a:r>
            <a:r>
              <a:rPr lang="en-US" dirty="0"/>
              <a:t> of every edge = 1</a:t>
            </a:r>
          </a:p>
        </p:txBody>
      </p:sp>
      <p:pic>
        <p:nvPicPr>
          <p:cNvPr id="9" name="Picture 8"/>
          <p:cNvPicPr>
            <a:picLocks noChangeAspect="1"/>
          </p:cNvPicPr>
          <p:nvPr/>
        </p:nvPicPr>
        <p:blipFill>
          <a:blip r:embed="rId2" cstate="print"/>
          <a:stretch>
            <a:fillRect/>
          </a:stretch>
        </p:blipFill>
        <p:spPr>
          <a:xfrm>
            <a:off x="1676400" y="1466850"/>
            <a:ext cx="5791200" cy="39243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84</a:t>
            </a:fld>
            <a:endParaRPr lang="el-GR"/>
          </a:p>
        </p:txBody>
      </p:sp>
    </p:spTree>
    <p:extLst>
      <p:ext uri="{BB962C8B-B14F-4D97-AF65-F5344CB8AC3E}">
        <p14:creationId xmlns:p14="http://schemas.microsoft.com/office/powerpoint/2010/main" val="397438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Girvan Newman method: An example</a:t>
            </a:r>
          </a:p>
        </p:txBody>
      </p:sp>
      <p:pic>
        <p:nvPicPr>
          <p:cNvPr id="5" name="Picture 4"/>
          <p:cNvPicPr>
            <a:picLocks noChangeAspect="1"/>
          </p:cNvPicPr>
          <p:nvPr/>
        </p:nvPicPr>
        <p:blipFill>
          <a:blip r:embed="rId2" cstate="print"/>
          <a:stretch>
            <a:fillRect/>
          </a:stretch>
        </p:blipFill>
        <p:spPr>
          <a:xfrm>
            <a:off x="1333500" y="1816100"/>
            <a:ext cx="6477000" cy="32258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85</a:t>
            </a:fld>
            <a:endParaRPr lang="el-GR"/>
          </a:p>
        </p:txBody>
      </p:sp>
    </p:spTree>
    <p:extLst>
      <p:ext uri="{BB962C8B-B14F-4D97-AF65-F5344CB8AC3E}">
        <p14:creationId xmlns:p14="http://schemas.microsoft.com/office/powerpoint/2010/main" val="37210913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Girvan-Newman: Example</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86</a:t>
            </a:fld>
            <a:endParaRPr lang="en-US"/>
          </a:p>
        </p:txBody>
      </p:sp>
      <p:pic>
        <p:nvPicPr>
          <p:cNvPr id="13315" name="Picture 3"/>
          <p:cNvPicPr>
            <a:picLocks noChangeAspect="1" noChangeArrowheads="1"/>
          </p:cNvPicPr>
          <p:nvPr/>
        </p:nvPicPr>
        <p:blipFill>
          <a:blip r:embed="rId2" cstate="print"/>
          <a:srcRect/>
          <a:stretch>
            <a:fillRect/>
          </a:stretch>
        </p:blipFill>
        <p:spPr bwMode="auto">
          <a:xfrm>
            <a:off x="457200" y="1609725"/>
            <a:ext cx="3514725" cy="212407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5029200" y="1657350"/>
            <a:ext cx="3505200" cy="207645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533400" y="4343400"/>
            <a:ext cx="3667125" cy="2143125"/>
          </a:xfrm>
          <a:prstGeom prst="rect">
            <a:avLst/>
          </a:prstGeom>
          <a:noFill/>
          <a:ln w="9525">
            <a:noFill/>
            <a:miter lim="800000"/>
            <a:headEnd/>
            <a:tailEnd/>
          </a:ln>
        </p:spPr>
      </p:pic>
      <p:pic>
        <p:nvPicPr>
          <p:cNvPr id="13318" name="Picture 6"/>
          <p:cNvPicPr>
            <a:picLocks noChangeAspect="1" noChangeArrowheads="1"/>
          </p:cNvPicPr>
          <p:nvPr/>
        </p:nvPicPr>
        <p:blipFill>
          <a:blip r:embed="rId5" cstate="print"/>
          <a:srcRect/>
          <a:stretch>
            <a:fillRect/>
          </a:stretch>
        </p:blipFill>
        <p:spPr bwMode="auto">
          <a:xfrm>
            <a:off x="4828871" y="4343400"/>
            <a:ext cx="4108341" cy="2257425"/>
          </a:xfrm>
          <a:prstGeom prst="rect">
            <a:avLst/>
          </a:prstGeom>
          <a:noFill/>
          <a:ln w="9525">
            <a:noFill/>
            <a:miter lim="800000"/>
            <a:headEnd/>
            <a:tailEnd/>
          </a:ln>
        </p:spPr>
      </p:pic>
      <p:sp>
        <p:nvSpPr>
          <p:cNvPr id="16" name="TextBox 15"/>
          <p:cNvSpPr txBox="1"/>
          <p:nvPr/>
        </p:nvSpPr>
        <p:spPr>
          <a:xfrm>
            <a:off x="228600" y="1371600"/>
            <a:ext cx="954107" cy="369332"/>
          </a:xfrm>
          <a:prstGeom prst="rect">
            <a:avLst/>
          </a:prstGeom>
          <a:noFill/>
        </p:spPr>
        <p:txBody>
          <a:bodyPr wrap="none" rtlCol="0">
            <a:spAutoFit/>
          </a:bodyPr>
          <a:lstStyle/>
          <a:p>
            <a:r>
              <a:rPr lang="en-US" b="1" dirty="0">
                <a:latin typeface="Arial" pitchFamily="34" charset="0"/>
                <a:cs typeface="Arial" pitchFamily="34" charset="0"/>
              </a:rPr>
              <a:t>Step 1:</a:t>
            </a:r>
          </a:p>
        </p:txBody>
      </p:sp>
      <p:sp>
        <p:nvSpPr>
          <p:cNvPr id="17" name="TextBox 16"/>
          <p:cNvSpPr txBox="1"/>
          <p:nvPr/>
        </p:nvSpPr>
        <p:spPr>
          <a:xfrm>
            <a:off x="4724400" y="1371600"/>
            <a:ext cx="954107" cy="369332"/>
          </a:xfrm>
          <a:prstGeom prst="rect">
            <a:avLst/>
          </a:prstGeom>
          <a:noFill/>
        </p:spPr>
        <p:txBody>
          <a:bodyPr wrap="none" rtlCol="0">
            <a:spAutoFit/>
          </a:bodyPr>
          <a:lstStyle/>
          <a:p>
            <a:r>
              <a:rPr lang="en-US" b="1" dirty="0">
                <a:latin typeface="Arial" pitchFamily="34" charset="0"/>
                <a:cs typeface="Arial" pitchFamily="34" charset="0"/>
              </a:rPr>
              <a:t>Step 2:</a:t>
            </a:r>
          </a:p>
        </p:txBody>
      </p:sp>
      <p:sp>
        <p:nvSpPr>
          <p:cNvPr id="18" name="TextBox 17"/>
          <p:cNvSpPr txBox="1"/>
          <p:nvPr/>
        </p:nvSpPr>
        <p:spPr>
          <a:xfrm>
            <a:off x="228600" y="4114800"/>
            <a:ext cx="954107" cy="369332"/>
          </a:xfrm>
          <a:prstGeom prst="rect">
            <a:avLst/>
          </a:prstGeom>
          <a:noFill/>
        </p:spPr>
        <p:txBody>
          <a:bodyPr wrap="none" rtlCol="0">
            <a:spAutoFit/>
          </a:bodyPr>
          <a:lstStyle/>
          <a:p>
            <a:r>
              <a:rPr lang="en-US" b="1" dirty="0">
                <a:latin typeface="Arial" pitchFamily="34" charset="0"/>
                <a:cs typeface="Arial" pitchFamily="34" charset="0"/>
              </a:rPr>
              <a:t>Step 3:</a:t>
            </a:r>
          </a:p>
        </p:txBody>
      </p:sp>
      <p:sp>
        <p:nvSpPr>
          <p:cNvPr id="19" name="TextBox 18"/>
          <p:cNvSpPr txBox="1"/>
          <p:nvPr/>
        </p:nvSpPr>
        <p:spPr>
          <a:xfrm>
            <a:off x="4794373" y="4031166"/>
            <a:ext cx="4237057" cy="369332"/>
          </a:xfrm>
          <a:prstGeom prst="rect">
            <a:avLst/>
          </a:prstGeom>
          <a:noFill/>
        </p:spPr>
        <p:txBody>
          <a:bodyPr wrap="none" rtlCol="0">
            <a:spAutoFit/>
          </a:bodyPr>
          <a:lstStyle/>
          <a:p>
            <a:r>
              <a:rPr lang="en-US" b="1" dirty="0">
                <a:latin typeface="Arial" pitchFamily="34" charset="0"/>
                <a:cs typeface="Arial" pitchFamily="34" charset="0"/>
              </a:rPr>
              <a:t>Hierarchical network decomposition:</a:t>
            </a:r>
          </a:p>
        </p:txBody>
      </p:sp>
    </p:spTree>
    <p:extLst>
      <p:ext uri="{BB962C8B-B14F-4D97-AF65-F5344CB8AC3E}">
        <p14:creationId xmlns:p14="http://schemas.microsoft.com/office/powerpoint/2010/main" val="2175407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Another example</a:t>
            </a:r>
          </a:p>
        </p:txBody>
      </p:sp>
      <p:pic>
        <p:nvPicPr>
          <p:cNvPr id="4" name="Picture 3"/>
          <p:cNvPicPr>
            <a:picLocks noChangeAspect="1"/>
          </p:cNvPicPr>
          <p:nvPr/>
        </p:nvPicPr>
        <p:blipFill>
          <a:blip r:embed="rId2" cstate="print"/>
          <a:stretch>
            <a:fillRect/>
          </a:stretch>
        </p:blipFill>
        <p:spPr>
          <a:xfrm>
            <a:off x="1451514" y="1619250"/>
            <a:ext cx="6851996" cy="3129725"/>
          </a:xfrm>
          <a:prstGeom prst="rect">
            <a:avLst/>
          </a:prstGeom>
        </p:spPr>
      </p:pic>
      <p:sp>
        <p:nvSpPr>
          <p:cNvPr id="6" name="TextBox 5"/>
          <p:cNvSpPr txBox="1"/>
          <p:nvPr/>
        </p:nvSpPr>
        <p:spPr>
          <a:xfrm>
            <a:off x="4380437" y="3190884"/>
            <a:ext cx="873957" cy="369332"/>
          </a:xfrm>
          <a:prstGeom prst="rect">
            <a:avLst/>
          </a:prstGeom>
          <a:noFill/>
        </p:spPr>
        <p:txBody>
          <a:bodyPr wrap="none" rtlCol="0">
            <a:spAutoFit/>
          </a:bodyPr>
          <a:lstStyle/>
          <a:p>
            <a:r>
              <a:rPr lang="en-US" b="1" dirty="0">
                <a:solidFill>
                  <a:srgbClr val="0000FF"/>
                </a:solidFill>
              </a:rPr>
              <a:t>5x5=25</a:t>
            </a:r>
          </a:p>
        </p:txBody>
      </p:sp>
      <p:sp>
        <p:nvSpPr>
          <p:cNvPr id="3" name="Slide Number Placeholder 2"/>
          <p:cNvSpPr>
            <a:spLocks noGrp="1"/>
          </p:cNvSpPr>
          <p:nvPr>
            <p:ph type="sldNum" sz="quarter" idx="12"/>
          </p:nvPr>
        </p:nvSpPr>
        <p:spPr/>
        <p:txBody>
          <a:bodyPr/>
          <a:lstStyle/>
          <a:p>
            <a:fld id="{878E0B35-C73E-49DE-9EA0-4D9F6C87E107}" type="slidenum">
              <a:rPr lang="el-GR" smtClean="0"/>
              <a:pPr/>
              <a:t>87</a:t>
            </a:fld>
            <a:endParaRPr lang="el-GR"/>
          </a:p>
        </p:txBody>
      </p:sp>
    </p:spTree>
    <p:extLst>
      <p:ext uri="{BB962C8B-B14F-4D97-AF65-F5344CB8AC3E}">
        <p14:creationId xmlns:p14="http://schemas.microsoft.com/office/powerpoint/2010/main" val="905470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Another example</a:t>
            </a:r>
          </a:p>
        </p:txBody>
      </p:sp>
      <p:pic>
        <p:nvPicPr>
          <p:cNvPr id="5" name="Picture 4"/>
          <p:cNvPicPr>
            <a:picLocks noChangeAspect="1"/>
          </p:cNvPicPr>
          <p:nvPr/>
        </p:nvPicPr>
        <p:blipFill>
          <a:blip r:embed="rId2" cstate="print"/>
          <a:stretch>
            <a:fillRect/>
          </a:stretch>
        </p:blipFill>
        <p:spPr>
          <a:xfrm>
            <a:off x="1483532" y="1568762"/>
            <a:ext cx="6254315" cy="3980601"/>
          </a:xfrm>
          <a:prstGeom prst="rect">
            <a:avLst/>
          </a:prstGeom>
        </p:spPr>
      </p:pic>
      <p:sp>
        <p:nvSpPr>
          <p:cNvPr id="7" name="TextBox 6"/>
          <p:cNvSpPr txBox="1"/>
          <p:nvPr/>
        </p:nvSpPr>
        <p:spPr>
          <a:xfrm>
            <a:off x="4653381" y="2454276"/>
            <a:ext cx="873957" cy="369332"/>
          </a:xfrm>
          <a:prstGeom prst="rect">
            <a:avLst/>
          </a:prstGeom>
          <a:noFill/>
        </p:spPr>
        <p:txBody>
          <a:bodyPr wrap="none" rtlCol="0">
            <a:spAutoFit/>
          </a:bodyPr>
          <a:lstStyle/>
          <a:p>
            <a:r>
              <a:rPr lang="en-US" b="1" dirty="0">
                <a:solidFill>
                  <a:srgbClr val="0000FF"/>
                </a:solidFill>
              </a:rPr>
              <a:t>5x6=30</a:t>
            </a:r>
          </a:p>
        </p:txBody>
      </p:sp>
      <p:sp>
        <p:nvSpPr>
          <p:cNvPr id="8" name="TextBox 7"/>
          <p:cNvSpPr txBox="1"/>
          <p:nvPr/>
        </p:nvSpPr>
        <p:spPr>
          <a:xfrm>
            <a:off x="3110363" y="2454276"/>
            <a:ext cx="873957" cy="369332"/>
          </a:xfrm>
          <a:prstGeom prst="rect">
            <a:avLst/>
          </a:prstGeom>
          <a:noFill/>
        </p:spPr>
        <p:txBody>
          <a:bodyPr wrap="none" rtlCol="0">
            <a:spAutoFit/>
          </a:bodyPr>
          <a:lstStyle/>
          <a:p>
            <a:r>
              <a:rPr lang="en-US" b="1" dirty="0">
                <a:solidFill>
                  <a:srgbClr val="0000FF"/>
                </a:solidFill>
              </a:rPr>
              <a:t>5x6=30</a:t>
            </a:r>
          </a:p>
        </p:txBody>
      </p:sp>
      <p:sp>
        <p:nvSpPr>
          <p:cNvPr id="3" name="Slide Number Placeholder 2"/>
          <p:cNvSpPr>
            <a:spLocks noGrp="1"/>
          </p:cNvSpPr>
          <p:nvPr>
            <p:ph type="sldNum" sz="quarter" idx="12"/>
          </p:nvPr>
        </p:nvSpPr>
        <p:spPr/>
        <p:txBody>
          <a:bodyPr/>
          <a:lstStyle/>
          <a:p>
            <a:fld id="{878E0B35-C73E-49DE-9EA0-4D9F6C87E107}" type="slidenum">
              <a:rPr lang="el-GR" smtClean="0"/>
              <a:pPr/>
              <a:t>88</a:t>
            </a:fld>
            <a:endParaRPr lang="el-GR"/>
          </a:p>
        </p:txBody>
      </p:sp>
    </p:spTree>
    <p:extLst>
      <p:ext uri="{BB962C8B-B14F-4D97-AF65-F5344CB8AC3E}">
        <p14:creationId xmlns:p14="http://schemas.microsoft.com/office/powerpoint/2010/main" val="38349324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US" dirty="0">
                <a:solidFill>
                  <a:schemeClr val="accent6">
                    <a:lumMod val="75000"/>
                  </a:schemeClr>
                </a:solidFill>
              </a:rPr>
              <a:t>Another example</a:t>
            </a:r>
          </a:p>
        </p:txBody>
      </p:sp>
      <p:pic>
        <p:nvPicPr>
          <p:cNvPr id="6" name="Picture 5"/>
          <p:cNvPicPr>
            <a:picLocks noChangeAspect="1"/>
          </p:cNvPicPr>
          <p:nvPr/>
        </p:nvPicPr>
        <p:blipFill>
          <a:blip r:embed="rId2" cstate="print"/>
          <a:stretch>
            <a:fillRect/>
          </a:stretch>
        </p:blipFill>
        <p:spPr>
          <a:xfrm>
            <a:off x="1472859" y="1654137"/>
            <a:ext cx="6457100" cy="3286931"/>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89</a:t>
            </a:fld>
            <a:endParaRPr lang="el-GR"/>
          </a:p>
        </p:txBody>
      </p:sp>
    </p:spTree>
    <p:extLst>
      <p:ext uri="{BB962C8B-B14F-4D97-AF65-F5344CB8AC3E}">
        <p14:creationId xmlns:p14="http://schemas.microsoft.com/office/powerpoint/2010/main" val="18472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229600" cy="1143000"/>
          </a:xfrm>
        </p:spPr>
        <p:txBody>
          <a:bodyPr/>
          <a:lstStyle/>
          <a:p>
            <a:r>
              <a:rPr lang="en-US" altLang="ko-KR" dirty="0">
                <a:solidFill>
                  <a:schemeClr val="accent6">
                    <a:lumMod val="75000"/>
                  </a:schemeClr>
                </a:solidFill>
              </a:rPr>
              <a:t>Facebook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9</a:t>
            </a:fld>
            <a:endParaRPr lang="ko-KR"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67544" y="883988"/>
            <a:ext cx="6336704" cy="555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모서리가 둥근 사각형 설명선 6"/>
          <p:cNvSpPr/>
          <p:nvPr/>
        </p:nvSpPr>
        <p:spPr>
          <a:xfrm>
            <a:off x="5984776" y="1628800"/>
            <a:ext cx="3041848" cy="898376"/>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b="1" dirty="0">
                <a:solidFill>
                  <a:schemeClr val="bg1"/>
                </a:solidFill>
              </a:rPr>
              <a:t>Can we identify social communities?</a:t>
            </a:r>
            <a:endParaRPr lang="ko-KR" altLang="en-US" b="1" dirty="0">
              <a:solidFill>
                <a:schemeClr val="bg1"/>
              </a:solidFill>
            </a:endParaRPr>
          </a:p>
        </p:txBody>
      </p:sp>
      <p:sp>
        <p:nvSpPr>
          <p:cNvPr id="8" name="TextBox 7"/>
          <p:cNvSpPr txBox="1"/>
          <p:nvPr/>
        </p:nvSpPr>
        <p:spPr>
          <a:xfrm>
            <a:off x="5726764" y="5234333"/>
            <a:ext cx="3276600" cy="830997"/>
          </a:xfrm>
          <a:prstGeom prst="rect">
            <a:avLst/>
          </a:prstGeom>
          <a:noFill/>
        </p:spPr>
        <p:txBody>
          <a:bodyPr wrap="square" rtlCol="0">
            <a:spAutoFit/>
          </a:bodyPr>
          <a:lstStyle/>
          <a:p>
            <a:r>
              <a:rPr lang="en-US" altLang="ko-KR" sz="2400" b="1" dirty="0"/>
              <a:t>Nodes: Facebook Users</a:t>
            </a:r>
          </a:p>
          <a:p>
            <a:r>
              <a:rPr lang="en-US" altLang="ko-KR" sz="2400" b="1" dirty="0"/>
              <a:t>Edges: Friendships</a:t>
            </a:r>
            <a:endParaRPr lang="ko-KR" altLang="en-US" sz="2400" b="1" dirty="0"/>
          </a:p>
        </p:txBody>
      </p:sp>
    </p:spTree>
    <p:extLst>
      <p:ext uri="{BB962C8B-B14F-4D97-AF65-F5344CB8AC3E}">
        <p14:creationId xmlns:p14="http://schemas.microsoft.com/office/powerpoint/2010/main" val="8968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Girvan-Newman: Results</a:t>
            </a:r>
          </a:p>
        </p:txBody>
      </p:sp>
      <p:sp>
        <p:nvSpPr>
          <p:cNvPr id="3" name="Content Placeholder 2"/>
          <p:cNvSpPr>
            <a:spLocks noGrp="1"/>
          </p:cNvSpPr>
          <p:nvPr>
            <p:ph idx="1"/>
          </p:nvPr>
        </p:nvSpPr>
        <p:spPr/>
        <p:txBody>
          <a:bodyPr/>
          <a:lstStyle/>
          <a:p>
            <a:r>
              <a:rPr lang="en-US" b="1" dirty="0">
                <a:solidFill>
                  <a:srgbClr val="D60093"/>
                </a:solidFill>
              </a:rPr>
              <a:t>Zachary’s Karate club: </a:t>
            </a:r>
            <a:br>
              <a:rPr lang="en-US" b="1" dirty="0">
                <a:solidFill>
                  <a:schemeClr val="accent3"/>
                </a:solidFill>
              </a:rPr>
            </a:br>
            <a:r>
              <a:rPr lang="en-US" dirty="0"/>
              <a:t>Hierarchical decomposition</a:t>
            </a:r>
          </a:p>
        </p:txBody>
      </p:sp>
      <p:sp>
        <p:nvSpPr>
          <p:cNvPr id="6" name="Slide Number Placeholder 5"/>
          <p:cNvSpPr>
            <a:spLocks noGrp="1"/>
          </p:cNvSpPr>
          <p:nvPr>
            <p:ph type="sldNum" sz="quarter" idx="12"/>
          </p:nvPr>
        </p:nvSpPr>
        <p:spPr/>
        <p:txBody>
          <a:bodyPr/>
          <a:lstStyle/>
          <a:p>
            <a:fld id="{19B12225-5612-419B-A8D5-4B8EEE4C217E}" type="slidenum">
              <a:rPr lang="en-US" smtClean="0"/>
              <a:pPr/>
              <a:t>90</a:t>
            </a:fld>
            <a:endParaRPr lang="en-US" dirty="0"/>
          </a:p>
        </p:txBody>
      </p:sp>
      <p:pic>
        <p:nvPicPr>
          <p:cNvPr id="8" name="Picture 3"/>
          <p:cNvPicPr>
            <a:picLocks noChangeAspect="1" noChangeArrowheads="1"/>
          </p:cNvPicPr>
          <p:nvPr/>
        </p:nvPicPr>
        <p:blipFill>
          <a:blip r:embed="rId2" cstate="print"/>
          <a:srcRect/>
          <a:stretch>
            <a:fillRect/>
          </a:stretch>
        </p:blipFill>
        <p:spPr bwMode="auto">
          <a:xfrm>
            <a:off x="762000" y="2895600"/>
            <a:ext cx="5266600" cy="3352800"/>
          </a:xfrm>
          <a:prstGeom prst="rect">
            <a:avLst/>
          </a:prstGeom>
          <a:noFill/>
          <a:ln w="9525">
            <a:noFill/>
            <a:miter lim="800000"/>
            <a:headEnd/>
            <a:tailEnd/>
          </a:ln>
        </p:spPr>
      </p:pic>
      <p:pic>
        <p:nvPicPr>
          <p:cNvPr id="142338" name="Picture 2"/>
          <p:cNvPicPr>
            <a:picLocks noChangeAspect="1" noChangeArrowheads="1"/>
          </p:cNvPicPr>
          <p:nvPr/>
        </p:nvPicPr>
        <p:blipFill>
          <a:blip r:embed="rId3" cstate="print"/>
          <a:srcRect/>
          <a:stretch>
            <a:fillRect/>
          </a:stretch>
        </p:blipFill>
        <p:spPr bwMode="auto">
          <a:xfrm>
            <a:off x="6248400" y="1515533"/>
            <a:ext cx="2743200" cy="499872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9154" name="Ink 2"/>
              <p14:cNvContentPartPr>
                <a14:cpLocks xmlns:a14="http://schemas.microsoft.com/office/drawing/2010/main" noRot="1" noChangeAspect="1" noEditPoints="1" noChangeArrowheads="1" noChangeShapeType="1"/>
              </p14:cNvContentPartPr>
              <p14:nvPr/>
            </p14:nvContentPartPr>
            <p14:xfrm>
              <a:off x="8423275" y="4338638"/>
              <a:ext cx="131763" cy="3175"/>
            </p14:xfrm>
          </p:contentPart>
        </mc:Choice>
        <mc:Fallback xmlns="">
          <p:pic>
            <p:nvPicPr>
              <p:cNvPr id="49154" name="Ink 2"/>
              <p:cNvPicPr>
                <a:picLocks noRot="1" noChangeAspect="1" noEditPoints="1" noChangeArrowheads="1" noChangeShapeType="1"/>
              </p:cNvPicPr>
              <p:nvPr/>
            </p:nvPicPr>
            <p:blipFill>
              <a:blip r:embed="rId5" cstate="print"/>
              <a:stretch>
                <a:fillRect/>
              </a:stretch>
            </p:blipFill>
            <p:spPr>
              <a:xfrm>
                <a:off x="8420755" y="4336169"/>
                <a:ext cx="136803" cy="8114"/>
              </a:xfrm>
              <a:prstGeom prst="rect">
                <a:avLst/>
              </a:prstGeom>
            </p:spPr>
          </p:pic>
        </mc:Fallback>
      </mc:AlternateContent>
    </p:spTree>
    <p:extLst>
      <p:ext uri="{BB962C8B-B14F-4D97-AF65-F5344CB8AC3E}">
        <p14:creationId xmlns:p14="http://schemas.microsoft.com/office/powerpoint/2010/main" val="321184294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828"/>
            <a:ext cx="8229600" cy="1143000"/>
          </a:xfrm>
        </p:spPr>
        <p:txBody>
          <a:bodyPr/>
          <a:lstStyle/>
          <a:p>
            <a:r>
              <a:rPr lang="en-US" dirty="0">
                <a:solidFill>
                  <a:schemeClr val="accent6">
                    <a:lumMod val="75000"/>
                  </a:schemeClr>
                </a:solidFill>
              </a:rPr>
              <a:t>Girvan-Newman: Results</a:t>
            </a:r>
          </a:p>
        </p:txBody>
      </p:sp>
      <p:sp>
        <p:nvSpPr>
          <p:cNvPr id="6" name="Slide Number Placeholder 5"/>
          <p:cNvSpPr>
            <a:spLocks noGrp="1"/>
          </p:cNvSpPr>
          <p:nvPr>
            <p:ph type="sldNum" sz="quarter" idx="12"/>
          </p:nvPr>
        </p:nvSpPr>
        <p:spPr/>
        <p:txBody>
          <a:bodyPr/>
          <a:lstStyle/>
          <a:p>
            <a:fld id="{19B12225-5612-419B-A8D5-4B8EEE4C217E}" type="slidenum">
              <a:rPr lang="en-US" smtClean="0"/>
              <a:pPr/>
              <a:t>91</a:t>
            </a:fld>
            <a:endParaRPr lang="en-US"/>
          </a:p>
        </p:txBody>
      </p:sp>
      <p:pic>
        <p:nvPicPr>
          <p:cNvPr id="140290" name="Picture 2"/>
          <p:cNvPicPr>
            <a:picLocks noChangeAspect="1" noChangeArrowheads="1"/>
          </p:cNvPicPr>
          <p:nvPr/>
        </p:nvPicPr>
        <p:blipFill>
          <a:blip r:embed="rId2" cstate="print"/>
          <a:srcRect/>
          <a:stretch>
            <a:fillRect/>
          </a:stretch>
        </p:blipFill>
        <p:spPr bwMode="auto">
          <a:xfrm>
            <a:off x="1295400" y="1143000"/>
            <a:ext cx="6288835" cy="4953000"/>
          </a:xfrm>
          <a:prstGeom prst="rect">
            <a:avLst/>
          </a:prstGeom>
          <a:noFill/>
          <a:ln w="9525">
            <a:noFill/>
            <a:miter lim="800000"/>
            <a:headEnd/>
            <a:tailEnd/>
          </a:ln>
        </p:spPr>
      </p:pic>
      <p:sp>
        <p:nvSpPr>
          <p:cNvPr id="8" name="TextBox 7"/>
          <p:cNvSpPr txBox="1"/>
          <p:nvPr/>
        </p:nvSpPr>
        <p:spPr>
          <a:xfrm>
            <a:off x="2209800" y="6248400"/>
            <a:ext cx="4343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t>Communities in physics collaborations </a:t>
            </a:r>
          </a:p>
        </p:txBody>
      </p:sp>
      <p:sp>
        <p:nvSpPr>
          <p:cNvPr id="10" name="Rectangle 9"/>
          <p:cNvSpPr/>
          <p:nvPr/>
        </p:nvSpPr>
        <p:spPr>
          <a:xfrm>
            <a:off x="1524000" y="15240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28431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How to Compute </a:t>
            </a:r>
            <a:r>
              <a:rPr lang="en-US" dirty="0" err="1">
                <a:solidFill>
                  <a:schemeClr val="accent6">
                    <a:lumMod val="75000"/>
                  </a:schemeClr>
                </a:solidFill>
              </a:rPr>
              <a:t>Betweenness</a:t>
            </a:r>
            <a:r>
              <a:rPr lang="en-US" dirty="0">
                <a:solidFill>
                  <a:schemeClr val="accent6">
                    <a:lumMod val="75000"/>
                  </a:schemeClr>
                </a:solidFill>
              </a:rPr>
              <a:t>?</a:t>
            </a:r>
          </a:p>
        </p:txBody>
      </p:sp>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611560" y="1484784"/>
                <a:ext cx="6984776" cy="1748629"/>
              </a:xfrm>
            </p:spPr>
            <p:txBody>
              <a:bodyPr>
                <a:normAutofit/>
              </a:bodyPr>
              <a:lstStyle/>
              <a:p>
                <a:r>
                  <a:rPr lang="en-US" sz="3200" dirty="0">
                    <a:solidFill>
                      <a:schemeClr val="tx1"/>
                    </a:solidFill>
                  </a:rPr>
                  <a:t>Want to compute  </a:t>
                </a:r>
                <a:r>
                  <a:rPr lang="en-US" sz="3200" dirty="0" err="1">
                    <a:solidFill>
                      <a:schemeClr val="tx1"/>
                    </a:solidFill>
                  </a:rPr>
                  <a:t>betweenness</a:t>
                </a:r>
                <a:r>
                  <a:rPr lang="en-US" sz="3200" dirty="0">
                    <a:solidFill>
                      <a:schemeClr val="tx1"/>
                    </a:solidFill>
                  </a:rPr>
                  <a:t> of paths starting at node </a:t>
                </a:r>
                <a14:m>
                  <m:oMath xmlns:m="http://schemas.openxmlformats.org/officeDocument/2006/math">
                    <m:r>
                      <a:rPr lang="en-US" sz="3200" b="0" i="1" dirty="0" smtClean="0">
                        <a:solidFill>
                          <a:schemeClr val="tx1"/>
                        </a:solidFill>
                        <a:latin typeface="Cambria Math"/>
                      </a:rPr>
                      <m:t>𝐴</m:t>
                    </m:r>
                  </m:oMath>
                </a14:m>
                <a:endParaRPr lang="en-US" sz="3200" dirty="0">
                  <a:solidFill>
                    <a:schemeClr val="tx1"/>
                  </a:solidFill>
                </a:endParaRPr>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611560" y="1484784"/>
                <a:ext cx="6984776" cy="1748629"/>
              </a:xfrm>
              <a:blipFill rotWithShape="1">
                <a:blip r:embed="rId2" cstate="print"/>
                <a:stretch>
                  <a:fillRect l="-1920" t="-4545"/>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92</a:t>
            </a:fld>
            <a:endParaRPr lang="en-US"/>
          </a:p>
        </p:txBody>
      </p:sp>
      <p:pic>
        <p:nvPicPr>
          <p:cNvPr id="137218" name="Picture 2"/>
          <p:cNvPicPr>
            <a:picLocks noChangeAspect="1" noChangeArrowheads="1"/>
          </p:cNvPicPr>
          <p:nvPr/>
        </p:nvPicPr>
        <p:blipFill>
          <a:blip r:embed="rId3" cstate="print"/>
          <a:srcRect/>
          <a:stretch>
            <a:fillRect/>
          </a:stretch>
        </p:blipFill>
        <p:spPr bwMode="auto">
          <a:xfrm>
            <a:off x="2195736" y="2852936"/>
            <a:ext cx="3314700" cy="2629253"/>
          </a:xfrm>
          <a:prstGeom prst="rect">
            <a:avLst/>
          </a:prstGeom>
          <a:noFill/>
          <a:ln w="9525">
            <a:noFill/>
            <a:miter lim="800000"/>
            <a:headEnd/>
            <a:tailEnd/>
          </a:ln>
        </p:spPr>
      </p:pic>
    </p:spTree>
    <p:extLst>
      <p:ext uri="{BB962C8B-B14F-4D97-AF65-F5344CB8AC3E}">
        <p14:creationId xmlns:p14="http://schemas.microsoft.com/office/powerpoint/2010/main" val="22087425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830997"/>
          </a:xfrm>
          <a:prstGeom prst="rect">
            <a:avLst/>
          </a:prstGeom>
          <a:noFill/>
        </p:spPr>
        <p:txBody>
          <a:bodyPr wrap="square" rtlCol="0">
            <a:spAutoFit/>
          </a:bodyPr>
          <a:lstStyle/>
          <a:p>
            <a:pPr algn="ctr"/>
            <a:r>
              <a:rPr lang="en-US" sz="4800" dirty="0">
                <a:solidFill>
                  <a:schemeClr val="accent6">
                    <a:lumMod val="75000"/>
                  </a:schemeClr>
                </a:solidFill>
              </a:rPr>
              <a:t>Computing </a:t>
            </a:r>
            <a:r>
              <a:rPr lang="en-US" sz="4800" dirty="0" err="1">
                <a:solidFill>
                  <a:schemeClr val="accent6">
                    <a:lumMod val="75000"/>
                  </a:schemeClr>
                </a:solidFill>
              </a:rPr>
              <a:t>Betweenness</a:t>
            </a:r>
            <a:endParaRPr lang="en-US" sz="4800" dirty="0">
              <a:solidFill>
                <a:schemeClr val="accent6">
                  <a:lumMod val="75000"/>
                </a:schemeClr>
              </a:solidFill>
            </a:endParaRPr>
          </a:p>
        </p:txBody>
      </p:sp>
      <p:sp>
        <p:nvSpPr>
          <p:cNvPr id="8" name="TextBox 7"/>
          <p:cNvSpPr txBox="1"/>
          <p:nvPr/>
        </p:nvSpPr>
        <p:spPr>
          <a:xfrm>
            <a:off x="611560" y="1628800"/>
            <a:ext cx="7776864" cy="3046988"/>
          </a:xfrm>
          <a:prstGeom prst="rect">
            <a:avLst/>
          </a:prstGeom>
          <a:noFill/>
        </p:spPr>
        <p:txBody>
          <a:bodyPr wrap="square" rtlCol="0">
            <a:spAutoFit/>
          </a:bodyPr>
          <a:lstStyle/>
          <a:p>
            <a:pPr marL="342900" indent="-342900">
              <a:buAutoNum type="arabicPeriod"/>
            </a:pPr>
            <a:r>
              <a:rPr lang="en-US" sz="3200" dirty="0"/>
              <a:t>Perform a </a:t>
            </a:r>
            <a:r>
              <a:rPr lang="en-US" sz="3200" i="1" dirty="0">
                <a:solidFill>
                  <a:schemeClr val="tx2">
                    <a:lumMod val="60000"/>
                    <a:lumOff val="40000"/>
                  </a:schemeClr>
                </a:solidFill>
              </a:rPr>
              <a:t>BFS</a:t>
            </a:r>
            <a:r>
              <a:rPr lang="en-US" sz="3200" dirty="0"/>
              <a:t> starting from A</a:t>
            </a:r>
          </a:p>
          <a:p>
            <a:pPr marL="342900" indent="-342900">
              <a:buAutoNum type="arabicPeriod"/>
            </a:pPr>
            <a:r>
              <a:rPr lang="en-US" sz="3200" dirty="0"/>
              <a:t>Determine the </a:t>
            </a:r>
            <a:r>
              <a:rPr lang="en-US" sz="3200" i="1" dirty="0">
                <a:solidFill>
                  <a:schemeClr val="tx2">
                    <a:lumMod val="60000"/>
                    <a:lumOff val="40000"/>
                  </a:schemeClr>
                </a:solidFill>
              </a:rPr>
              <a:t>number of shortest path </a:t>
            </a:r>
            <a:r>
              <a:rPr lang="en-US" sz="3200" dirty="0"/>
              <a:t>from A to each other </a:t>
            </a:r>
            <a:r>
              <a:rPr lang="en-US" sz="3200" i="1" dirty="0">
                <a:solidFill>
                  <a:schemeClr val="tx2">
                    <a:lumMod val="60000"/>
                    <a:lumOff val="40000"/>
                  </a:schemeClr>
                </a:solidFill>
              </a:rPr>
              <a:t>node</a:t>
            </a:r>
          </a:p>
          <a:p>
            <a:pPr marL="342900" indent="-342900">
              <a:buAutoNum type="arabicPeriod"/>
            </a:pPr>
            <a:r>
              <a:rPr lang="en-US" sz="3200" dirty="0"/>
              <a:t>Based on these numbers, determine the amount of </a:t>
            </a:r>
            <a:r>
              <a:rPr lang="en-US" sz="3200" i="1" dirty="0">
                <a:solidFill>
                  <a:schemeClr val="tx2">
                    <a:lumMod val="60000"/>
                    <a:lumOff val="40000"/>
                  </a:schemeClr>
                </a:solidFill>
              </a:rPr>
              <a:t>flow</a:t>
            </a:r>
            <a:r>
              <a:rPr lang="en-US" sz="3200" dirty="0"/>
              <a:t> from A to all other nodes that uses each edge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93</a:t>
            </a:fld>
            <a:endParaRPr lang="el-G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1475656" y="2204864"/>
            <a:ext cx="2876550" cy="2019300"/>
          </a:xfrm>
          <a:prstGeom prst="rect">
            <a:avLst/>
          </a:prstGeom>
          <a:noFill/>
          <a:ln w="9525">
            <a:noFill/>
            <a:miter lim="800000"/>
            <a:headEnd/>
            <a:tailEnd/>
          </a:ln>
        </p:spPr>
      </p:pic>
      <p:pic>
        <p:nvPicPr>
          <p:cNvPr id="80899" name="Picture 3"/>
          <p:cNvPicPr>
            <a:picLocks noChangeAspect="1" noChangeArrowheads="1"/>
          </p:cNvPicPr>
          <p:nvPr/>
        </p:nvPicPr>
        <p:blipFill>
          <a:blip r:embed="rId4" cstate="print"/>
          <a:srcRect/>
          <a:stretch>
            <a:fillRect/>
          </a:stretch>
        </p:blipFill>
        <p:spPr bwMode="auto">
          <a:xfrm>
            <a:off x="4572000" y="2348880"/>
            <a:ext cx="2781300" cy="2247900"/>
          </a:xfrm>
          <a:prstGeom prst="rect">
            <a:avLst/>
          </a:prstGeom>
          <a:noFill/>
          <a:ln w="9525">
            <a:noFill/>
            <a:miter lim="800000"/>
            <a:headEnd/>
            <a:tailEnd/>
          </a:ln>
        </p:spPr>
      </p:pic>
      <p:sp>
        <p:nvSpPr>
          <p:cNvPr id="5" name="TextBox 4"/>
          <p:cNvSpPr txBox="1"/>
          <p:nvPr/>
        </p:nvSpPr>
        <p:spPr>
          <a:xfrm>
            <a:off x="1691680" y="4725144"/>
            <a:ext cx="1584176" cy="369332"/>
          </a:xfrm>
          <a:prstGeom prst="rect">
            <a:avLst/>
          </a:prstGeom>
          <a:noFill/>
        </p:spPr>
        <p:txBody>
          <a:bodyPr wrap="square" rtlCol="0">
            <a:spAutoFit/>
          </a:bodyPr>
          <a:lstStyle/>
          <a:p>
            <a:r>
              <a:rPr lang="en-US" dirty="0">
                <a:solidFill>
                  <a:schemeClr val="tx2">
                    <a:lumMod val="75000"/>
                  </a:schemeClr>
                </a:solidFill>
              </a:rPr>
              <a:t>Initial network</a:t>
            </a:r>
            <a:endParaRPr lang="el-GR" dirty="0">
              <a:solidFill>
                <a:schemeClr val="tx2">
                  <a:lumMod val="75000"/>
                </a:schemeClr>
              </a:solidFill>
            </a:endParaRPr>
          </a:p>
        </p:txBody>
      </p:sp>
      <p:sp>
        <p:nvSpPr>
          <p:cNvPr id="6" name="TextBox 5"/>
          <p:cNvSpPr txBox="1"/>
          <p:nvPr/>
        </p:nvSpPr>
        <p:spPr>
          <a:xfrm>
            <a:off x="5148064" y="4725144"/>
            <a:ext cx="1584176" cy="369332"/>
          </a:xfrm>
          <a:prstGeom prst="rect">
            <a:avLst/>
          </a:prstGeom>
          <a:noFill/>
        </p:spPr>
        <p:txBody>
          <a:bodyPr wrap="square" rtlCol="0">
            <a:spAutoFit/>
          </a:bodyPr>
          <a:lstStyle/>
          <a:p>
            <a:r>
              <a:rPr lang="en-US" dirty="0">
                <a:solidFill>
                  <a:schemeClr val="tx2">
                    <a:lumMod val="75000"/>
                  </a:schemeClr>
                </a:solidFill>
              </a:rPr>
              <a:t>BFS on A</a:t>
            </a:r>
            <a:endParaRPr lang="el-GR"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94</a:t>
            </a:fld>
            <a:endParaRPr lang="el-GR"/>
          </a:p>
        </p:txBody>
      </p:sp>
      <p:sp>
        <p:nvSpPr>
          <p:cNvPr id="9" name="TextBox 8"/>
          <p:cNvSpPr txBox="1"/>
          <p:nvPr/>
        </p:nvSpPr>
        <p:spPr>
          <a:xfrm>
            <a:off x="1142976" y="285728"/>
            <a:ext cx="7101432" cy="1569660"/>
          </a:xfrm>
          <a:prstGeom prst="rect">
            <a:avLst/>
          </a:prstGeom>
          <a:noFill/>
        </p:spPr>
        <p:txBody>
          <a:bodyPr wrap="square" rtlCol="0">
            <a:spAutoFit/>
          </a:bodyPr>
          <a:lstStyle/>
          <a:p>
            <a:pPr algn="ctr"/>
            <a:r>
              <a:rPr lang="en-US" sz="4800" dirty="0">
                <a:solidFill>
                  <a:schemeClr val="accent6">
                    <a:lumMod val="75000"/>
                  </a:schemeClr>
                </a:solidFill>
              </a:rPr>
              <a:t>Computing </a:t>
            </a:r>
            <a:r>
              <a:rPr lang="en-US" sz="4800" dirty="0" err="1">
                <a:solidFill>
                  <a:schemeClr val="accent6">
                    <a:lumMod val="75000"/>
                  </a:schemeClr>
                </a:solidFill>
              </a:rPr>
              <a:t>Betweenness</a:t>
            </a:r>
            <a:r>
              <a:rPr lang="en-US" sz="4800" dirty="0">
                <a:solidFill>
                  <a:schemeClr val="accent6">
                    <a:lumMod val="75000"/>
                  </a:schemeClr>
                </a:solidFill>
              </a:rPr>
              <a:t>: step 1</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124" y="1135594"/>
            <a:ext cx="8338091" cy="954107"/>
          </a:xfrm>
          <a:prstGeom prst="rect">
            <a:avLst/>
          </a:prstGeom>
          <a:noFill/>
        </p:spPr>
        <p:txBody>
          <a:bodyPr wrap="square" rtlCol="0">
            <a:spAutoFit/>
          </a:bodyPr>
          <a:lstStyle/>
          <a:p>
            <a:r>
              <a:rPr lang="en-US" sz="2800" dirty="0"/>
              <a:t>Count how many shortest paths from A to a specific node</a:t>
            </a:r>
            <a:endParaRPr lang="el-GR" sz="2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95</a:t>
            </a:fld>
            <a:endParaRPr lang="el-GR"/>
          </a:p>
        </p:txBody>
      </p:sp>
      <p:sp>
        <p:nvSpPr>
          <p:cNvPr id="13" name="TextBox 12"/>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Computing </a:t>
            </a:r>
            <a:r>
              <a:rPr lang="en-US" sz="3600" dirty="0" err="1">
                <a:solidFill>
                  <a:schemeClr val="accent6">
                    <a:lumMod val="75000"/>
                  </a:schemeClr>
                </a:solidFill>
              </a:rPr>
              <a:t>Betweenness</a:t>
            </a:r>
            <a:r>
              <a:rPr lang="en-US" sz="3600" dirty="0">
                <a:solidFill>
                  <a:schemeClr val="accent6">
                    <a:lumMod val="75000"/>
                  </a:schemeClr>
                </a:solidFill>
              </a:rPr>
              <a:t>: step 2</a:t>
            </a:r>
          </a:p>
        </p:txBody>
      </p:sp>
      <p:grpSp>
        <p:nvGrpSpPr>
          <p:cNvPr id="16" name="Ομάδα 15">
            <a:extLst>
              <a:ext uri="{FF2B5EF4-FFF2-40B4-BE49-F238E27FC236}">
                <a16:creationId xmlns:a16="http://schemas.microsoft.com/office/drawing/2014/main" id="{3B8C4689-90AC-4DC1-A92E-E2823D1A41BB}"/>
              </a:ext>
            </a:extLst>
          </p:cNvPr>
          <p:cNvGrpSpPr/>
          <p:nvPr/>
        </p:nvGrpSpPr>
        <p:grpSpPr>
          <a:xfrm>
            <a:off x="1614509" y="2157356"/>
            <a:ext cx="6029325" cy="4197996"/>
            <a:chOff x="1614509" y="2157356"/>
            <a:chExt cx="6029325" cy="4197996"/>
          </a:xfrm>
        </p:grpSpPr>
        <p:pic>
          <p:nvPicPr>
            <p:cNvPr id="81922" name="Picture 2"/>
            <p:cNvPicPr>
              <a:picLocks noChangeAspect="1" noChangeArrowheads="1"/>
            </p:cNvPicPr>
            <p:nvPr/>
          </p:nvPicPr>
          <p:blipFill>
            <a:blip r:embed="rId3" cstate="print"/>
            <a:srcRect/>
            <a:stretch>
              <a:fillRect/>
            </a:stretch>
          </p:blipFill>
          <p:spPr bwMode="auto">
            <a:xfrm>
              <a:off x="1614509" y="2157356"/>
              <a:ext cx="6029325" cy="3562350"/>
            </a:xfrm>
            <a:prstGeom prst="rect">
              <a:avLst/>
            </a:prstGeom>
            <a:noFill/>
            <a:ln w="9525">
              <a:noFill/>
              <a:miter lim="800000"/>
              <a:headEnd/>
              <a:tailEnd/>
            </a:ln>
          </p:spPr>
        </p:pic>
        <p:sp>
          <p:nvSpPr>
            <p:cNvPr id="8" name="Ορθογώνιο 7">
              <a:extLst>
                <a:ext uri="{FF2B5EF4-FFF2-40B4-BE49-F238E27FC236}">
                  <a16:creationId xmlns:a16="http://schemas.microsoft.com/office/drawing/2014/main" id="{D91A6003-31C3-4AB8-B870-04DEACA64ACC}"/>
                </a:ext>
              </a:extLst>
            </p:cNvPr>
            <p:cNvSpPr/>
            <p:nvPr/>
          </p:nvSpPr>
          <p:spPr>
            <a:xfrm>
              <a:off x="2191379" y="4319072"/>
              <a:ext cx="1732547" cy="148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 name="Ορθογώνιο 75">
              <a:extLst>
                <a:ext uri="{FF2B5EF4-FFF2-40B4-BE49-F238E27FC236}">
                  <a16:creationId xmlns:a16="http://schemas.microsoft.com/office/drawing/2014/main" id="{A9EFE0F8-53F4-46AA-BC4B-E24ACC6A6B79}"/>
                </a:ext>
              </a:extLst>
            </p:cNvPr>
            <p:cNvSpPr/>
            <p:nvPr/>
          </p:nvSpPr>
          <p:spPr>
            <a:xfrm>
              <a:off x="4629170" y="4869160"/>
              <a:ext cx="2133601" cy="148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7" name="Ορθογώνιο 76">
              <a:extLst>
                <a:ext uri="{FF2B5EF4-FFF2-40B4-BE49-F238E27FC236}">
                  <a16:creationId xmlns:a16="http://schemas.microsoft.com/office/drawing/2014/main" id="{3BFF0AA6-FD2E-4809-8D3B-6A10BA6C8B77}"/>
                </a:ext>
              </a:extLst>
            </p:cNvPr>
            <p:cNvSpPr/>
            <p:nvPr/>
          </p:nvSpPr>
          <p:spPr>
            <a:xfrm>
              <a:off x="5220074" y="3938531"/>
              <a:ext cx="2133601" cy="148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80" name="Straight Arrow Connector 13">
            <a:extLst>
              <a:ext uri="{FF2B5EF4-FFF2-40B4-BE49-F238E27FC236}">
                <a16:creationId xmlns:a16="http://schemas.microsoft.com/office/drawing/2014/main" id="{26443503-9261-4B73-B1C0-91717209EF7C}"/>
              </a:ext>
            </a:extLst>
          </p:cNvPr>
          <p:cNvCxnSpPr/>
          <p:nvPr/>
        </p:nvCxnSpPr>
        <p:spPr>
          <a:xfrm>
            <a:off x="7135881" y="2273044"/>
            <a:ext cx="0"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FAA2233B-0D68-40E0-9753-C0001FB65D96}"/>
              </a:ext>
            </a:extLst>
          </p:cNvPr>
          <p:cNvSpPr txBox="1"/>
          <p:nvPr/>
        </p:nvSpPr>
        <p:spPr>
          <a:xfrm>
            <a:off x="7063873" y="4793325"/>
            <a:ext cx="1008112" cy="307777"/>
          </a:xfrm>
          <a:prstGeom prst="rect">
            <a:avLst/>
          </a:prstGeom>
          <a:noFill/>
        </p:spPr>
        <p:txBody>
          <a:bodyPr wrap="square" rtlCol="0">
            <a:spAutoFit/>
          </a:bodyPr>
          <a:lstStyle/>
          <a:p>
            <a:r>
              <a:rPr lang="en-US" sz="1400" dirty="0">
                <a:solidFill>
                  <a:schemeClr val="tx2">
                    <a:lumMod val="60000"/>
                    <a:lumOff val="40000"/>
                  </a:schemeClr>
                </a:solidFill>
              </a:rPr>
              <a:t>Top-down</a:t>
            </a:r>
            <a:endParaRPr lang="el-GR" sz="1400" dirty="0">
              <a:solidFill>
                <a:schemeClr val="tx2">
                  <a:lumMod val="60000"/>
                  <a:lumOff val="40000"/>
                </a:schemeClr>
              </a:solidFill>
            </a:endParaRPr>
          </a:p>
        </p:txBody>
      </p:sp>
    </p:spTree>
    <p:extLst>
      <p:ext uri="{BB962C8B-B14F-4D97-AF65-F5344CB8AC3E}">
        <p14:creationId xmlns:p14="http://schemas.microsoft.com/office/powerpoint/2010/main" val="23800149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1614509" y="2157356"/>
            <a:ext cx="6029325" cy="3562350"/>
          </a:xfrm>
          <a:prstGeom prst="rect">
            <a:avLst/>
          </a:prstGeom>
          <a:noFill/>
          <a:ln w="9525">
            <a:noFill/>
            <a:miter lim="800000"/>
            <a:headEnd/>
            <a:tailEnd/>
          </a:ln>
        </p:spPr>
      </p:pic>
      <p:sp>
        <p:nvSpPr>
          <p:cNvPr id="4" name="TextBox 3"/>
          <p:cNvSpPr txBox="1"/>
          <p:nvPr/>
        </p:nvSpPr>
        <p:spPr>
          <a:xfrm>
            <a:off x="395534" y="1052736"/>
            <a:ext cx="8338091" cy="954107"/>
          </a:xfrm>
          <a:prstGeom prst="rect">
            <a:avLst/>
          </a:prstGeom>
          <a:noFill/>
        </p:spPr>
        <p:txBody>
          <a:bodyPr wrap="square" rtlCol="0">
            <a:spAutoFit/>
          </a:bodyPr>
          <a:lstStyle/>
          <a:p>
            <a:r>
              <a:rPr lang="en-US" sz="2800" dirty="0"/>
              <a:t>Compute betweenness by working up the tree: If there are multiple paths count them fractionally</a:t>
            </a:r>
          </a:p>
        </p:txBody>
      </p:sp>
      <p:cxnSp>
        <p:nvCxnSpPr>
          <p:cNvPr id="14" name="Straight Arrow Connector 13"/>
          <p:cNvCxnSpPr/>
          <p:nvPr/>
        </p:nvCxnSpPr>
        <p:spPr>
          <a:xfrm>
            <a:off x="7797523" y="2282347"/>
            <a:ext cx="0" cy="244827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25515" y="4802628"/>
            <a:ext cx="1008112" cy="307777"/>
          </a:xfrm>
          <a:prstGeom prst="rect">
            <a:avLst/>
          </a:prstGeom>
          <a:noFill/>
        </p:spPr>
        <p:txBody>
          <a:bodyPr wrap="square" rtlCol="0">
            <a:spAutoFit/>
          </a:bodyPr>
          <a:lstStyle/>
          <a:p>
            <a:r>
              <a:rPr lang="en-US" sz="1400" dirty="0">
                <a:solidFill>
                  <a:schemeClr val="tx2">
                    <a:lumMod val="60000"/>
                    <a:lumOff val="40000"/>
                  </a:schemeClr>
                </a:solidFill>
              </a:rPr>
              <a:t>Bottom-up</a:t>
            </a:r>
            <a:endParaRPr lang="el-GR" sz="1400" dirty="0">
              <a:solidFill>
                <a:schemeClr val="tx2">
                  <a:lumMod val="60000"/>
                  <a:lumOff val="40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96</a:t>
            </a:fld>
            <a:endParaRPr lang="el-GR"/>
          </a:p>
        </p:txBody>
      </p:sp>
      <p:sp>
        <p:nvSpPr>
          <p:cNvPr id="13" name="TextBox 12"/>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Computing Betweenness: step 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1557338" y="1647825"/>
            <a:ext cx="6029325" cy="3562350"/>
          </a:xfrm>
          <a:prstGeom prst="rect">
            <a:avLst/>
          </a:prstGeom>
          <a:noFill/>
          <a:ln w="9525">
            <a:noFill/>
            <a:miter lim="800000"/>
            <a:headEnd/>
            <a:tailEnd/>
          </a:ln>
        </p:spPr>
      </p:pic>
      <p:sp>
        <p:nvSpPr>
          <p:cNvPr id="4" name="TextBox 3"/>
          <p:cNvSpPr txBox="1"/>
          <p:nvPr/>
        </p:nvSpPr>
        <p:spPr>
          <a:xfrm>
            <a:off x="467544" y="1124744"/>
            <a:ext cx="3312368" cy="646331"/>
          </a:xfrm>
          <a:prstGeom prst="rect">
            <a:avLst/>
          </a:prstGeom>
          <a:noFill/>
        </p:spPr>
        <p:txBody>
          <a:bodyPr wrap="square" rtlCol="0">
            <a:spAutoFit/>
          </a:bodyPr>
          <a:lstStyle/>
          <a:p>
            <a:r>
              <a:rPr lang="en-US" dirty="0"/>
              <a:t>Count the flow through each edge</a:t>
            </a:r>
            <a:endParaRPr lang="el-GR" dirty="0"/>
          </a:p>
        </p:txBody>
      </p:sp>
      <p:cxnSp>
        <p:nvCxnSpPr>
          <p:cNvPr id="19" name="Straight Arrow Connector 18"/>
          <p:cNvCxnSpPr/>
          <p:nvPr/>
        </p:nvCxnSpPr>
        <p:spPr>
          <a:xfrm flipV="1">
            <a:off x="3851920" y="4149080"/>
            <a:ext cx="216024" cy="57606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4869160"/>
            <a:ext cx="1800200" cy="954107"/>
          </a:xfrm>
          <a:prstGeom prst="rect">
            <a:avLst/>
          </a:prstGeom>
          <a:noFill/>
        </p:spPr>
        <p:txBody>
          <a:bodyPr wrap="square" rtlCol="0">
            <a:spAutoFit/>
          </a:bodyPr>
          <a:lstStyle/>
          <a:p>
            <a:r>
              <a:rPr lang="en-US" sz="1400" b="1" dirty="0">
                <a:solidFill>
                  <a:schemeClr val="tx2">
                    <a:lumMod val="60000"/>
                    <a:lumOff val="40000"/>
                  </a:schemeClr>
                </a:solidFill>
              </a:rPr>
              <a:t>Portion of the shortest paths to </a:t>
            </a:r>
            <a:r>
              <a:rPr lang="en-US" sz="1400" b="1" dirty="0">
                <a:solidFill>
                  <a:schemeClr val="accent6">
                    <a:lumMod val="75000"/>
                  </a:schemeClr>
                </a:solidFill>
              </a:rPr>
              <a:t>K</a:t>
            </a:r>
            <a:r>
              <a:rPr lang="en-US" sz="1400" b="1" dirty="0">
                <a:solidFill>
                  <a:schemeClr val="tx2">
                    <a:lumMod val="60000"/>
                    <a:lumOff val="40000"/>
                  </a:schemeClr>
                </a:solidFill>
              </a:rPr>
              <a:t> that go through (I, K) = 3/6 = 1/2</a:t>
            </a:r>
            <a:endParaRPr lang="el-GR" sz="1400" b="1" dirty="0">
              <a:solidFill>
                <a:schemeClr val="tx2">
                  <a:lumMod val="60000"/>
                  <a:lumOff val="40000"/>
                </a:schemeClr>
              </a:solidFill>
            </a:endParaRPr>
          </a:p>
        </p:txBody>
      </p:sp>
      <p:cxnSp>
        <p:nvCxnSpPr>
          <p:cNvPr id="22" name="Straight Arrow Connector 21"/>
          <p:cNvCxnSpPr/>
          <p:nvPr/>
        </p:nvCxnSpPr>
        <p:spPr>
          <a:xfrm flipV="1">
            <a:off x="2771800" y="3429000"/>
            <a:ext cx="720080" cy="1440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3528" y="2852936"/>
            <a:ext cx="2448272" cy="1815882"/>
          </a:xfrm>
          <a:prstGeom prst="rect">
            <a:avLst/>
          </a:prstGeom>
          <a:noFill/>
        </p:spPr>
        <p:txBody>
          <a:bodyPr wrap="square" rtlCol="0">
            <a:spAutoFit/>
          </a:bodyPr>
          <a:lstStyle/>
          <a:p>
            <a:r>
              <a:rPr lang="en-US" sz="1400" b="1" dirty="0">
                <a:solidFill>
                  <a:schemeClr val="tx2">
                    <a:lumMod val="60000"/>
                    <a:lumOff val="40000"/>
                  </a:schemeClr>
                </a:solidFill>
              </a:rPr>
              <a:t>Portion of the shortest paths to  </a:t>
            </a:r>
            <a:r>
              <a:rPr lang="en-US" sz="1400" b="1" dirty="0">
                <a:solidFill>
                  <a:schemeClr val="accent6">
                    <a:lumMod val="75000"/>
                  </a:schemeClr>
                </a:solidFill>
              </a:rPr>
              <a:t>I</a:t>
            </a:r>
            <a:r>
              <a:rPr lang="en-US" sz="1400" b="1" dirty="0">
                <a:solidFill>
                  <a:schemeClr val="tx2">
                    <a:lumMod val="60000"/>
                    <a:lumOff val="40000"/>
                  </a:schemeClr>
                </a:solidFill>
              </a:rPr>
              <a:t> that go through (F, I) = 2/3 +  </a:t>
            </a:r>
          </a:p>
          <a:p>
            <a:r>
              <a:rPr lang="en-US" sz="1400" b="1" dirty="0">
                <a:solidFill>
                  <a:schemeClr val="tx2">
                    <a:lumMod val="60000"/>
                    <a:lumOff val="40000"/>
                  </a:schemeClr>
                </a:solidFill>
              </a:rPr>
              <a:t>Portion of the shortest paths to </a:t>
            </a:r>
            <a:r>
              <a:rPr lang="en-US" sz="1400" b="1" dirty="0">
                <a:solidFill>
                  <a:schemeClr val="accent6">
                    <a:lumMod val="75000"/>
                  </a:schemeClr>
                </a:solidFill>
              </a:rPr>
              <a:t>K</a:t>
            </a:r>
            <a:r>
              <a:rPr lang="en-US" sz="1400" b="1" dirty="0">
                <a:solidFill>
                  <a:schemeClr val="tx2">
                    <a:lumMod val="60000"/>
                    <a:lumOff val="40000"/>
                  </a:schemeClr>
                </a:solidFill>
              </a:rPr>
              <a:t> that go through (F, I)</a:t>
            </a:r>
          </a:p>
          <a:p>
            <a:r>
              <a:rPr lang="en-US" sz="1400" b="1" dirty="0">
                <a:solidFill>
                  <a:schemeClr val="tx2">
                    <a:lumMod val="60000"/>
                    <a:lumOff val="40000"/>
                  </a:schemeClr>
                </a:solidFill>
              </a:rPr>
              <a:t>(2/3) </a:t>
            </a:r>
            <a:r>
              <a:rPr lang="el-GR" sz="1400" b="1" dirty="0">
                <a:solidFill>
                  <a:schemeClr val="tx2">
                    <a:lumMod val="60000"/>
                    <a:lumOff val="40000"/>
                  </a:schemeClr>
                </a:solidFill>
              </a:rPr>
              <a:t>(1/2) </a:t>
            </a:r>
            <a:r>
              <a:rPr lang="en-US" sz="1400" b="1" dirty="0">
                <a:solidFill>
                  <a:schemeClr val="tx2">
                    <a:lumMod val="60000"/>
                    <a:lumOff val="40000"/>
                  </a:schemeClr>
                </a:solidFill>
              </a:rPr>
              <a:t>= 1/3</a:t>
            </a:r>
          </a:p>
          <a:p>
            <a:r>
              <a:rPr lang="en-US" sz="1400" b="1" dirty="0">
                <a:solidFill>
                  <a:schemeClr val="tx2">
                    <a:lumMod val="60000"/>
                    <a:lumOff val="40000"/>
                  </a:schemeClr>
                </a:solidFill>
              </a:rPr>
              <a:t>= 1</a:t>
            </a:r>
          </a:p>
          <a:p>
            <a:endParaRPr lang="el-GR" sz="1400" b="1" dirty="0">
              <a:solidFill>
                <a:schemeClr val="tx2">
                  <a:lumMod val="60000"/>
                  <a:lumOff val="40000"/>
                </a:schemeClr>
              </a:solidFill>
            </a:endParaRPr>
          </a:p>
        </p:txBody>
      </p:sp>
      <p:sp>
        <p:nvSpPr>
          <p:cNvPr id="14" name="TextBox 13"/>
          <p:cNvSpPr txBox="1"/>
          <p:nvPr/>
        </p:nvSpPr>
        <p:spPr>
          <a:xfrm>
            <a:off x="6156176" y="3140968"/>
            <a:ext cx="1944216" cy="307777"/>
          </a:xfrm>
          <a:prstGeom prst="rect">
            <a:avLst/>
          </a:prstGeom>
          <a:noFill/>
        </p:spPr>
        <p:txBody>
          <a:bodyPr wrap="square" rtlCol="0">
            <a:spAutoFit/>
          </a:bodyPr>
          <a:lstStyle/>
          <a:p>
            <a:r>
              <a:rPr lang="en-US" sz="1400" b="1" dirty="0">
                <a:solidFill>
                  <a:schemeClr val="tx2">
                    <a:lumMod val="60000"/>
                    <a:lumOff val="40000"/>
                  </a:schemeClr>
                </a:solidFill>
              </a:rPr>
              <a:t>1/3+(1/3)1/2 = 1/2</a:t>
            </a:r>
            <a:endParaRPr lang="el-GR" sz="1400" b="1" dirty="0">
              <a:solidFill>
                <a:schemeClr val="tx2">
                  <a:lumMod val="60000"/>
                  <a:lumOff val="40000"/>
                </a:schemeClr>
              </a:solidFill>
            </a:endParaRPr>
          </a:p>
        </p:txBody>
      </p:sp>
      <p:cxnSp>
        <p:nvCxnSpPr>
          <p:cNvPr id="5" name="Straight Arrow Connector 4"/>
          <p:cNvCxnSpPr/>
          <p:nvPr/>
        </p:nvCxnSpPr>
        <p:spPr>
          <a:xfrm flipV="1">
            <a:off x="8100392" y="2708920"/>
            <a:ext cx="0" cy="26372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78E0B35-C73E-49DE-9EA0-4D9F6C87E107}" type="slidenum">
              <a:rPr lang="el-GR" smtClean="0"/>
              <a:pPr/>
              <a:t>97</a:t>
            </a:fld>
            <a:endParaRPr lang="el-GR"/>
          </a:p>
        </p:txBody>
      </p:sp>
      <p:sp>
        <p:nvSpPr>
          <p:cNvPr id="15" name="TextBox 14"/>
          <p:cNvSpPr txBox="1"/>
          <p:nvPr/>
        </p:nvSpPr>
        <p:spPr>
          <a:xfrm>
            <a:off x="1142976" y="285728"/>
            <a:ext cx="7101432" cy="707886"/>
          </a:xfrm>
          <a:prstGeom prst="rect">
            <a:avLst/>
          </a:prstGeom>
          <a:noFill/>
        </p:spPr>
        <p:txBody>
          <a:bodyPr wrap="square" rtlCol="0">
            <a:spAutoFit/>
          </a:bodyPr>
          <a:lstStyle/>
          <a:p>
            <a:pPr algn="ctr"/>
            <a:r>
              <a:rPr lang="en-US" sz="4000" dirty="0">
                <a:solidFill>
                  <a:schemeClr val="accent6">
                    <a:lumMod val="75000"/>
                  </a:schemeClr>
                </a:solidFill>
              </a:rPr>
              <a:t>Computing </a:t>
            </a:r>
            <a:r>
              <a:rPr lang="en-US" sz="4000" dirty="0" err="1">
                <a:solidFill>
                  <a:schemeClr val="accent6">
                    <a:lumMod val="75000"/>
                  </a:schemeClr>
                </a:solidFill>
              </a:rPr>
              <a:t>Betweenness</a:t>
            </a:r>
            <a:r>
              <a:rPr lang="en-US" sz="4000" dirty="0">
                <a:solidFill>
                  <a:schemeClr val="accent6">
                    <a:lumMod val="75000"/>
                  </a:schemeClr>
                </a:solidFill>
              </a:rPr>
              <a:t>: step 3</a:t>
            </a:r>
          </a:p>
        </p:txBody>
      </p:sp>
      <p:cxnSp>
        <p:nvCxnSpPr>
          <p:cNvPr id="16" name="Straight Arrow Connector 18">
            <a:extLst>
              <a:ext uri="{FF2B5EF4-FFF2-40B4-BE49-F238E27FC236}">
                <a16:creationId xmlns:a16="http://schemas.microsoft.com/office/drawing/2014/main" id="{5C0A5400-2BC4-4D03-BA2F-D5B82476532D}"/>
              </a:ext>
            </a:extLst>
          </p:cNvPr>
          <p:cNvCxnSpPr>
            <a:cxnSpLocks/>
          </p:cNvCxnSpPr>
          <p:nvPr/>
        </p:nvCxnSpPr>
        <p:spPr>
          <a:xfrm flipH="1">
            <a:off x="4567165" y="3294856"/>
            <a:ext cx="1517003" cy="4930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252214" y="1420714"/>
            <a:ext cx="4895850" cy="3409950"/>
          </a:xfrm>
          <a:prstGeom prst="rect">
            <a:avLst/>
          </a:prstGeom>
          <a:noFill/>
          <a:ln w="9525">
            <a:noFill/>
            <a:miter lim="800000"/>
            <a:headEnd/>
            <a:tailEnd/>
          </a:ln>
        </p:spPr>
      </p:pic>
      <p:sp>
        <p:nvSpPr>
          <p:cNvPr id="4" name="TextBox 3"/>
          <p:cNvSpPr txBox="1"/>
          <p:nvPr/>
        </p:nvSpPr>
        <p:spPr>
          <a:xfrm>
            <a:off x="5148064" y="2276872"/>
            <a:ext cx="2160240" cy="646331"/>
          </a:xfrm>
          <a:prstGeom prst="rect">
            <a:avLst/>
          </a:prstGeom>
          <a:noFill/>
        </p:spPr>
        <p:txBody>
          <a:bodyPr wrap="square" rtlCol="0">
            <a:spAutoFit/>
          </a:bodyPr>
          <a:lstStyle/>
          <a:p>
            <a:r>
              <a:rPr lang="en-US" dirty="0"/>
              <a:t>(X, Y)</a:t>
            </a:r>
          </a:p>
          <a:p>
            <a:endParaRPr lang="el-GR" dirty="0"/>
          </a:p>
        </p:txBody>
      </p:sp>
      <p:sp>
        <p:nvSpPr>
          <p:cNvPr id="8" name="Oval 7"/>
          <p:cNvSpPr/>
          <p:nvPr/>
        </p:nvSpPr>
        <p:spPr>
          <a:xfrm>
            <a:off x="6516216" y="234888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l-GR" dirty="0"/>
          </a:p>
        </p:txBody>
      </p:sp>
      <p:sp>
        <p:nvSpPr>
          <p:cNvPr id="9" name="Oval 8"/>
          <p:cNvSpPr/>
          <p:nvPr/>
        </p:nvSpPr>
        <p:spPr>
          <a:xfrm>
            <a:off x="6516216" y="321297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endParaRPr lang="el-GR" dirty="0"/>
          </a:p>
        </p:txBody>
      </p:sp>
      <p:cxnSp>
        <p:nvCxnSpPr>
          <p:cNvPr id="11" name="Straight Connector 10"/>
          <p:cNvCxnSpPr>
            <a:stCxn id="8" idx="4"/>
            <a:endCxn id="9" idx="0"/>
          </p:cNvCxnSpPr>
          <p:nvPr/>
        </p:nvCxnSpPr>
        <p:spPr>
          <a:xfrm>
            <a:off x="6732240" y="2708920"/>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288" y="2276872"/>
            <a:ext cx="792088" cy="369332"/>
          </a:xfrm>
          <a:prstGeom prst="rect">
            <a:avLst/>
          </a:prstGeom>
          <a:noFill/>
        </p:spPr>
        <p:txBody>
          <a:bodyPr wrap="square" rtlCol="0">
            <a:spAutoFit/>
          </a:bodyPr>
          <a:lstStyle/>
          <a:p>
            <a:r>
              <a:rPr lang="en-US" dirty="0" err="1"/>
              <a:t>p</a:t>
            </a:r>
            <a:r>
              <a:rPr lang="en-US" baseline="-25000" dirty="0" err="1"/>
              <a:t>X</a:t>
            </a:r>
            <a:endParaRPr lang="el-GR" baseline="-25000" dirty="0"/>
          </a:p>
        </p:txBody>
      </p:sp>
      <p:sp>
        <p:nvSpPr>
          <p:cNvPr id="13" name="TextBox 12"/>
          <p:cNvSpPr txBox="1"/>
          <p:nvPr/>
        </p:nvSpPr>
        <p:spPr>
          <a:xfrm>
            <a:off x="7236296" y="3284984"/>
            <a:ext cx="792088" cy="369332"/>
          </a:xfrm>
          <a:prstGeom prst="rect">
            <a:avLst/>
          </a:prstGeom>
          <a:noFill/>
        </p:spPr>
        <p:txBody>
          <a:bodyPr wrap="square" rtlCol="0">
            <a:spAutoFit/>
          </a:bodyPr>
          <a:lstStyle/>
          <a:p>
            <a:r>
              <a:rPr lang="en-US" dirty="0" err="1"/>
              <a:t>p</a:t>
            </a:r>
            <a:r>
              <a:rPr lang="en-US" baseline="-25000" dirty="0" err="1"/>
              <a:t>Y</a:t>
            </a:r>
            <a:endParaRPr lang="el-GR" baseline="-25000" dirty="0"/>
          </a:p>
        </p:txBody>
      </p:sp>
      <p:cxnSp>
        <p:nvCxnSpPr>
          <p:cNvPr id="16" name="Straight Connector 15"/>
          <p:cNvCxnSpPr/>
          <p:nvPr/>
        </p:nvCxnSpPr>
        <p:spPr>
          <a:xfrm flipH="1">
            <a:off x="5868144" y="3645024"/>
            <a:ext cx="79208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4248" y="3645024"/>
            <a:ext cx="576064"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2200" y="3933056"/>
            <a:ext cx="648072" cy="369332"/>
          </a:xfrm>
          <a:prstGeom prst="rect">
            <a:avLst/>
          </a:prstGeom>
          <a:noFill/>
        </p:spPr>
        <p:txBody>
          <a:bodyPr wrap="square" rtlCol="0">
            <a:spAutoFit/>
          </a:bodyPr>
          <a:lstStyle/>
          <a:p>
            <a:r>
              <a:rPr lang="en-US" dirty="0">
                <a:solidFill>
                  <a:schemeClr val="tx2">
                    <a:lumMod val="75000"/>
                  </a:schemeClr>
                </a:solidFill>
              </a:rPr>
              <a:t>.. .</a:t>
            </a:r>
            <a:endParaRPr lang="el-GR" dirty="0">
              <a:solidFill>
                <a:schemeClr val="tx2">
                  <a:lumMod val="75000"/>
                </a:schemeClr>
              </a:solidFill>
            </a:endParaRPr>
          </a:p>
        </p:txBody>
      </p:sp>
      <p:sp>
        <p:nvSpPr>
          <p:cNvPr id="22" name="TextBox 21"/>
          <p:cNvSpPr txBox="1"/>
          <p:nvPr/>
        </p:nvSpPr>
        <p:spPr>
          <a:xfrm>
            <a:off x="5220072" y="4221088"/>
            <a:ext cx="864096" cy="369332"/>
          </a:xfrm>
          <a:prstGeom prst="rect">
            <a:avLst/>
          </a:prstGeom>
          <a:noFill/>
        </p:spPr>
        <p:txBody>
          <a:bodyPr wrap="square" rtlCol="0">
            <a:spAutoFit/>
          </a:bodyPr>
          <a:lstStyle/>
          <a:p>
            <a:r>
              <a:rPr lang="en-US" dirty="0"/>
              <a:t>Y</a:t>
            </a:r>
            <a:r>
              <a:rPr lang="en-US" baseline="-25000" dirty="0"/>
              <a:t>1</a:t>
            </a:r>
            <a:endParaRPr lang="el-GR" baseline="-25000" dirty="0"/>
          </a:p>
        </p:txBody>
      </p:sp>
      <p:sp>
        <p:nvSpPr>
          <p:cNvPr id="23" name="TextBox 22"/>
          <p:cNvSpPr txBox="1"/>
          <p:nvPr/>
        </p:nvSpPr>
        <p:spPr>
          <a:xfrm>
            <a:off x="7164288" y="4221088"/>
            <a:ext cx="864096" cy="369332"/>
          </a:xfrm>
          <a:prstGeom prst="rect">
            <a:avLst/>
          </a:prstGeom>
          <a:noFill/>
        </p:spPr>
        <p:txBody>
          <a:bodyPr wrap="square" rtlCol="0">
            <a:spAutoFit/>
          </a:bodyPr>
          <a:lstStyle/>
          <a:p>
            <a:r>
              <a:rPr lang="en-US" dirty="0" err="1"/>
              <a:t>Y</a:t>
            </a:r>
            <a:r>
              <a:rPr lang="en-US" baseline="-25000" dirty="0" err="1"/>
              <a:t>m</a:t>
            </a:r>
            <a:endParaRPr lang="el-GR" baseline="-250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98</a:t>
            </a:fld>
            <a:endParaRPr lang="el-GR"/>
          </a:p>
        </p:txBody>
      </p:sp>
      <p:sp>
        <p:nvSpPr>
          <p:cNvPr id="19" name="TextBox 18"/>
          <p:cNvSpPr txBox="1"/>
          <p:nvPr/>
        </p:nvSpPr>
        <p:spPr>
          <a:xfrm>
            <a:off x="1142976" y="285728"/>
            <a:ext cx="7101432" cy="707886"/>
          </a:xfrm>
          <a:prstGeom prst="rect">
            <a:avLst/>
          </a:prstGeom>
          <a:noFill/>
        </p:spPr>
        <p:txBody>
          <a:bodyPr wrap="square" rtlCol="0">
            <a:spAutoFit/>
          </a:bodyPr>
          <a:lstStyle/>
          <a:p>
            <a:pPr algn="ctr"/>
            <a:r>
              <a:rPr lang="en-US" sz="4000" dirty="0">
                <a:solidFill>
                  <a:schemeClr val="accent6">
                    <a:lumMod val="75000"/>
                  </a:schemeClr>
                </a:solidFill>
              </a:rPr>
              <a:t>Computing </a:t>
            </a:r>
            <a:r>
              <a:rPr lang="en-US" sz="4000" dirty="0" err="1">
                <a:solidFill>
                  <a:schemeClr val="accent6">
                    <a:lumMod val="75000"/>
                  </a:schemeClr>
                </a:solidFill>
              </a:rPr>
              <a:t>Betweenness</a:t>
            </a:r>
            <a:r>
              <a:rPr lang="en-US" sz="4000" dirty="0">
                <a:solidFill>
                  <a:schemeClr val="accent6">
                    <a:lumMod val="75000"/>
                  </a:schemeClr>
                </a:solidFill>
              </a:rPr>
              <a:t>: step 3</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901EF8-6121-4FCF-A31D-74FB82FDD4EE}"/>
                  </a:ext>
                </a:extLst>
              </p:cNvPr>
              <p:cNvSpPr txBox="1"/>
              <p:nvPr/>
            </p:nvSpPr>
            <p:spPr>
              <a:xfrm>
                <a:off x="2087776" y="5246073"/>
                <a:ext cx="4644464" cy="708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𝑓𝑙𝑜𝑤</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𝑌</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𝑦</m:t>
                              </m:r>
                            </m:sub>
                          </m:sSub>
                        </m:den>
                      </m:f>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r>
                                <a:rPr lang="en-US" b="0" i="1" smtClean="0">
                                  <a:latin typeface="Cambria Math" panose="02040503050406030204" pitchFamily="18" charset="0"/>
                                </a:rPr>
                                <m:t> </m:t>
                              </m:r>
                            </m:sub>
                          </m:sSub>
                          <m:r>
                            <m:rPr>
                              <m:brk m:alnAt="7"/>
                            </m:rPr>
                            <a:rPr lang="en-US" b="0" i="1" smtClean="0">
                              <a:latin typeface="Cambria Math" panose="02040503050406030204" pitchFamily="18" charset="0"/>
                            </a:rPr>
                            <m:t>𝑐</m:t>
                          </m:r>
                          <m:r>
                            <a:rPr lang="en-US" b="0" i="1" smtClean="0">
                              <a:latin typeface="Cambria Math" panose="02040503050406030204" pitchFamily="18" charset="0"/>
                            </a:rPr>
                            <m:t>h𝑖𝑙𝑑</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𝑌</m:t>
                          </m:r>
                        </m:sub>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𝑦</m:t>
                                  </m:r>
                                </m:sub>
                              </m:sSub>
                            </m:den>
                          </m:f>
                          <m:r>
                            <a:rPr lang="en-US" b="0" i="1" smtClean="0">
                              <a:latin typeface="Cambria Math" panose="02040503050406030204" pitchFamily="18" charset="0"/>
                            </a:rPr>
                            <m:t> </m:t>
                          </m:r>
                          <m:r>
                            <a:rPr lang="en-US" b="0" i="1" smtClean="0">
                              <a:latin typeface="Cambria Math" panose="02040503050406030204" pitchFamily="18" charset="0"/>
                            </a:rPr>
                            <m:t>𝑓𝑙𝑜𝑤</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l-GR" dirty="0"/>
              </a:p>
            </p:txBody>
          </p:sp>
        </mc:Choice>
        <mc:Fallback xmlns="">
          <p:sp>
            <p:nvSpPr>
              <p:cNvPr id="24" name="TextBox 23">
                <a:extLst>
                  <a:ext uri="{FF2B5EF4-FFF2-40B4-BE49-F238E27FC236}">
                    <a16:creationId xmlns:a16="http://schemas.microsoft.com/office/drawing/2014/main" id="{9F901EF8-6121-4FCF-A31D-74FB82FDD4EE}"/>
                  </a:ext>
                </a:extLst>
              </p:cNvPr>
              <p:cNvSpPr txBox="1">
                <a:spLocks noRot="1" noChangeAspect="1" noMove="1" noResize="1" noEditPoints="1" noAdjustHandles="1" noChangeArrowheads="1" noChangeShapeType="1" noTextEdit="1"/>
              </p:cNvSpPr>
              <p:nvPr/>
            </p:nvSpPr>
            <p:spPr>
              <a:xfrm>
                <a:off x="2087776" y="5246073"/>
                <a:ext cx="4644464" cy="708399"/>
              </a:xfrm>
              <a:prstGeom prst="rect">
                <a:avLst/>
              </a:prstGeom>
              <a:blipFill>
                <a:blip r:embed="rId4"/>
                <a:stretch>
                  <a:fillRect/>
                </a:stretch>
              </a:blipFill>
            </p:spPr>
            <p:txBody>
              <a:bodyPr/>
              <a:lstStyle/>
              <a:p>
                <a:r>
                  <a:rPr lang="el-GR">
                    <a:noFill/>
                  </a:rPr>
                  <a:t> </a:t>
                </a:r>
              </a:p>
            </p:txBody>
          </p:sp>
        </mc:Fallback>
      </mc:AlternateContent>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830997"/>
          </a:xfrm>
          <a:prstGeom prst="rect">
            <a:avLst/>
          </a:prstGeom>
          <a:noFill/>
        </p:spPr>
        <p:txBody>
          <a:bodyPr wrap="square" rtlCol="0">
            <a:spAutoFit/>
          </a:bodyPr>
          <a:lstStyle/>
          <a:p>
            <a:pPr algn="ctr"/>
            <a:r>
              <a:rPr lang="en-US" sz="4800" dirty="0">
                <a:solidFill>
                  <a:schemeClr val="accent6">
                    <a:lumMod val="75000"/>
                  </a:schemeClr>
                </a:solidFill>
              </a:rPr>
              <a:t>Computing </a:t>
            </a:r>
            <a:r>
              <a:rPr lang="en-US" sz="4800" dirty="0" err="1">
                <a:solidFill>
                  <a:schemeClr val="accent6">
                    <a:lumMod val="75000"/>
                  </a:schemeClr>
                </a:solidFill>
              </a:rPr>
              <a:t>Betweenness</a:t>
            </a:r>
            <a:endParaRPr lang="en-US" sz="4800" dirty="0">
              <a:solidFill>
                <a:schemeClr val="accent6">
                  <a:lumMod val="75000"/>
                </a:schemeClr>
              </a:solidFill>
            </a:endParaRPr>
          </a:p>
        </p:txBody>
      </p:sp>
      <p:sp>
        <p:nvSpPr>
          <p:cNvPr id="4" name="TextBox 3"/>
          <p:cNvSpPr txBox="1"/>
          <p:nvPr/>
        </p:nvSpPr>
        <p:spPr>
          <a:xfrm>
            <a:off x="1043608" y="1901833"/>
            <a:ext cx="6408712" cy="1754326"/>
          </a:xfrm>
          <a:prstGeom prst="rect">
            <a:avLst/>
          </a:prstGeom>
          <a:noFill/>
        </p:spPr>
        <p:txBody>
          <a:bodyPr wrap="square" rtlCol="0">
            <a:spAutoFit/>
          </a:bodyPr>
          <a:lstStyle/>
          <a:p>
            <a:r>
              <a:rPr lang="en-US" sz="3600" dirty="0"/>
              <a:t>Repeat the process for all nodes</a:t>
            </a:r>
          </a:p>
          <a:p>
            <a:endParaRPr lang="en-US" sz="3600" dirty="0"/>
          </a:p>
          <a:p>
            <a:r>
              <a:rPr lang="en-US" sz="3600" dirty="0"/>
              <a:t>Sum over all BFSs</a:t>
            </a:r>
            <a:endParaRPr lang="el-GR" sz="36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99</a:t>
            </a:fld>
            <a:endParaRPr lang="el-G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3219</TotalTime>
  <Words>4963</Words>
  <Application>Microsoft Office PowerPoint</Application>
  <PresentationFormat>On-screen Show (4:3)</PresentationFormat>
  <Paragraphs>934</Paragraphs>
  <Slides>130</Slides>
  <Notes>67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130</vt:i4>
      </vt:variant>
    </vt:vector>
  </HeadingPairs>
  <TitlesOfParts>
    <vt:vector size="142" baseType="lpstr">
      <vt:lpstr>Arial</vt:lpstr>
      <vt:lpstr>Calibri</vt:lpstr>
      <vt:lpstr>Cambria Math</vt:lpstr>
      <vt:lpstr>Liberation Sans</vt:lpstr>
      <vt:lpstr>Liberation Serif</vt:lpstr>
      <vt:lpstr>Monotype Sorts</vt:lpstr>
      <vt:lpstr>Times New Roman</vt:lpstr>
      <vt:lpstr>Wingdings</vt:lpstr>
      <vt:lpstr>Office Theme</vt:lpstr>
      <vt:lpstr>VISIO</vt:lpstr>
      <vt:lpstr>Bitmap Image</vt:lpstr>
      <vt:lpstr>Equation</vt:lpstr>
      <vt:lpstr>Online Social Networks and Media </vt:lpstr>
      <vt:lpstr>PowerPoint Presentation</vt:lpstr>
      <vt:lpstr>PowerPoint Presentation</vt:lpstr>
      <vt:lpstr>PowerPoint Presentation</vt:lpstr>
      <vt:lpstr>NCAA Football Network</vt:lpstr>
      <vt:lpstr>Protein-Protein Interactions</vt:lpstr>
      <vt:lpstr>Protein-Protein Interactions</vt:lpstr>
      <vt:lpstr>Protein-Protein Interactions</vt:lpstr>
      <vt:lpstr>Facebook Network</vt:lpstr>
      <vt:lpstr>Facebook Network</vt:lpstr>
      <vt:lpstr>Twitter &amp; Facebook</vt:lpstr>
      <vt:lpstr>PowerPoint Presentation</vt:lpstr>
      <vt:lpstr>PowerPoint Presentation</vt:lpstr>
      <vt:lpstr>PowerPoint Presentation</vt:lpstr>
      <vt:lpstr>Community Types</vt:lpstr>
      <vt:lpstr>Non-overlapping Communities</vt:lpstr>
      <vt:lpstr>Overlapping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Cluster Analysis?</vt:lpstr>
      <vt:lpstr>Types of Clustering</vt:lpstr>
      <vt:lpstr>Partitional Clustering</vt:lpstr>
      <vt:lpstr>Example Partitioning: K-means Clustering</vt:lpstr>
      <vt:lpstr>Example</vt:lpstr>
      <vt:lpstr>K-means Clustering</vt:lpstr>
      <vt:lpstr> K-means Clusters</vt:lpstr>
      <vt:lpstr>PowerPoint Presentation</vt:lpstr>
      <vt:lpstr>PowerPoint Presentation</vt:lpstr>
      <vt:lpstr>PowerPoint Presentation</vt:lpstr>
      <vt:lpstr>PowerPoint Presentation</vt:lpstr>
      <vt:lpstr>PowerPoint Presentation</vt:lpstr>
      <vt:lpstr>PowerPoint Presentation</vt:lpstr>
      <vt:lpstr>Hierarchical Clustering </vt:lpstr>
      <vt:lpstr>Hierarchical Clustering</vt:lpstr>
      <vt:lpstr>Agglomerative Clustering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Strengths of Hierarchical Clustering</vt:lpstr>
      <vt:lpstr>Where to cut?</vt:lpstr>
      <vt:lpstr>Agglomerative Clustering Algorithm</vt:lpstr>
      <vt:lpstr>How to Define Inter-Cluster Similarity</vt:lpstr>
      <vt:lpstr>How to Define Inter-Cluster Similarity</vt:lpstr>
      <vt:lpstr>How to Define Inter-Cluster Similarity</vt:lpstr>
      <vt:lpstr>How to Define Inter-Cluster Similarity</vt:lpstr>
      <vt:lpstr>PowerPoint Presentation</vt:lpstr>
      <vt:lpstr>Example of a Hierarchically Structured Graph</vt:lpstr>
      <vt:lpstr>PowerPoint Presentation</vt:lpstr>
      <vt:lpstr>The Girvan Newman method</vt:lpstr>
      <vt:lpstr>PowerPoint Presentation</vt:lpstr>
      <vt:lpstr>PowerPoint Presentation</vt:lpstr>
      <vt:lpstr>Strength of Weak Ties</vt:lpstr>
      <vt:lpstr>PowerPoint Presentation</vt:lpstr>
      <vt:lpstr>PowerPoint Presentation</vt:lpstr>
      <vt:lpstr>PowerPoint Presentation</vt:lpstr>
      <vt:lpstr>Girvan Newman method: An example</vt:lpstr>
      <vt:lpstr>Girvan-Newman: Example</vt:lpstr>
      <vt:lpstr>Girvan Newman method: An example</vt:lpstr>
      <vt:lpstr>Girvan Newman method: An example</vt:lpstr>
      <vt:lpstr>Girvan Newman method: An example</vt:lpstr>
      <vt:lpstr>Girvan-Newman: Example</vt:lpstr>
      <vt:lpstr>Another example</vt:lpstr>
      <vt:lpstr>Another example</vt:lpstr>
      <vt:lpstr>Another example</vt:lpstr>
      <vt:lpstr>Girvan-Newman: Results</vt:lpstr>
      <vt:lpstr>Girvan-Newman: Results</vt:lpstr>
      <vt:lpstr>How to Compute Betweenness?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Modularity</vt:lpstr>
      <vt:lpstr>Null Model: Configuration Model</vt:lpstr>
      <vt:lpstr>Null Model: Configuration Model</vt:lpstr>
      <vt:lpstr>Modularity</vt:lpstr>
      <vt:lpstr>Modularity</vt:lpstr>
      <vt:lpstr>Modularity: Number of clusters</vt:lpstr>
      <vt:lpstr>Modularity: Cluster quality</vt:lpstr>
      <vt:lpstr>PowerPoint Presentation</vt:lpstr>
      <vt:lpstr>Label propagation</vt:lpstr>
      <vt:lpstr>Label propagation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Evaggelia Pitoura</cp:lastModifiedBy>
  <cp:revision>367</cp:revision>
  <dcterms:created xsi:type="dcterms:W3CDTF">2012-10-10T06:53:19Z</dcterms:created>
  <dcterms:modified xsi:type="dcterms:W3CDTF">2022-03-20T09:44:43Z</dcterms:modified>
</cp:coreProperties>
</file>