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271" r:id="rId2"/>
    <p:sldId id="320" r:id="rId3"/>
    <p:sldId id="353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355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4" r:id="rId34"/>
    <p:sldId id="335" r:id="rId35"/>
    <p:sldId id="336" r:id="rId36"/>
    <p:sldId id="337" r:id="rId37"/>
    <p:sldId id="354" r:id="rId38"/>
    <p:sldId id="547" r:id="rId39"/>
    <p:sldId id="333" r:id="rId40"/>
    <p:sldId id="339" r:id="rId41"/>
    <p:sldId id="543" r:id="rId42"/>
    <p:sldId id="263" r:id="rId43"/>
    <p:sldId id="257" r:id="rId44"/>
    <p:sldId id="261" r:id="rId45"/>
    <p:sldId id="338" r:id="rId46"/>
    <p:sldId id="332" r:id="rId47"/>
    <p:sldId id="301" r:id="rId48"/>
    <p:sldId id="302" r:id="rId49"/>
    <p:sldId id="349" r:id="rId50"/>
    <p:sldId id="342" r:id="rId51"/>
    <p:sldId id="303" r:id="rId52"/>
    <p:sldId id="304" r:id="rId53"/>
    <p:sldId id="344" r:id="rId54"/>
    <p:sldId id="343" r:id="rId55"/>
    <p:sldId id="345" r:id="rId56"/>
    <p:sldId id="346" r:id="rId57"/>
    <p:sldId id="347" r:id="rId58"/>
    <p:sldId id="305" r:id="rId59"/>
    <p:sldId id="306" r:id="rId60"/>
    <p:sldId id="348" r:id="rId61"/>
    <p:sldId id="307" r:id="rId62"/>
    <p:sldId id="308" r:id="rId63"/>
    <p:sldId id="310" r:id="rId64"/>
    <p:sldId id="311" r:id="rId65"/>
    <p:sldId id="309" r:id="rId66"/>
    <p:sldId id="312" r:id="rId67"/>
    <p:sldId id="313" r:id="rId68"/>
    <p:sldId id="352" r:id="rId69"/>
    <p:sldId id="314" r:id="rId70"/>
    <p:sldId id="315" r:id="rId71"/>
    <p:sldId id="316" r:id="rId72"/>
    <p:sldId id="317" r:id="rId73"/>
    <p:sldId id="340" r:id="rId74"/>
    <p:sldId id="341" r:id="rId75"/>
    <p:sldId id="318" r:id="rId76"/>
    <p:sldId id="544" r:id="rId77"/>
    <p:sldId id="545" r:id="rId78"/>
    <p:sldId id="370" r:id="rId79"/>
    <p:sldId id="371" r:id="rId80"/>
    <p:sldId id="382" r:id="rId81"/>
    <p:sldId id="383" r:id="rId82"/>
    <p:sldId id="377" r:id="rId83"/>
    <p:sldId id="378" r:id="rId84"/>
    <p:sldId id="385" r:id="rId85"/>
    <p:sldId id="381" r:id="rId86"/>
    <p:sldId id="384" r:id="rId87"/>
    <p:sldId id="380" r:id="rId88"/>
    <p:sldId id="387" r:id="rId89"/>
    <p:sldId id="379" r:id="rId90"/>
    <p:sldId id="386" r:id="rId91"/>
    <p:sldId id="388" r:id="rId92"/>
    <p:sldId id="389" r:id="rId93"/>
    <p:sldId id="390" r:id="rId94"/>
    <p:sldId id="391" r:id="rId95"/>
    <p:sldId id="392" r:id="rId96"/>
    <p:sldId id="393" r:id="rId97"/>
    <p:sldId id="394" r:id="rId98"/>
    <p:sldId id="395" r:id="rId99"/>
    <p:sldId id="546" r:id="rId10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BF01B6"/>
    <a:srgbClr val="B10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0A-4105-A5C7-8BD993D7EC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777472"/>
        <c:axId val="159778032"/>
      </c:barChart>
      <c:catAx>
        <c:axId val="1597774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degree</a:t>
                </a:r>
              </a:p>
            </c:rich>
          </c:tx>
          <c:overlay val="0"/>
        </c:title>
        <c:majorTickMark val="out"/>
        <c:minorTickMark val="none"/>
        <c:tickLblPos val="nextTo"/>
        <c:crossAx val="159778032"/>
        <c:crosses val="autoZero"/>
        <c:auto val="1"/>
        <c:lblAlgn val="ctr"/>
        <c:lblOffset val="100"/>
        <c:noMultiLvlLbl val="0"/>
      </c:catAx>
      <c:valAx>
        <c:axId val="15977803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count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7774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0.2</c:v>
                </c:pt>
                <c:pt idx="1">
                  <c:v>0.6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11-42BF-8C2F-288B875C47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9780272"/>
        <c:axId val="159780832"/>
      </c:barChart>
      <c:catAx>
        <c:axId val="159780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780832"/>
        <c:crosses val="autoZero"/>
        <c:auto val="1"/>
        <c:lblAlgn val="ctr"/>
        <c:lblOffset val="100"/>
        <c:noMultiLvlLbl val="0"/>
      </c:catAx>
      <c:valAx>
        <c:axId val="159780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780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B57C5-3770-495C-8B92-F5FDF1A84E46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04180-1105-47D3-A5E8-12D0BE6D81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88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6CC3C5-CBBF-408B-BDA1-19EDB5143399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016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18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27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21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29C0E-3BEA-45FD-859C-2562BBC5AA53}" type="slidenum">
              <a:rPr lang="en-US"/>
              <a:pPr/>
              <a:t>13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89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04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74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43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11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12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64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44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17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81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60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33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481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744DD-582B-4327-8575-18BF342B1DC0}" type="slidenum">
              <a:rPr lang="en-US"/>
              <a:pPr/>
              <a:t>26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89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67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857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6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1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255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669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552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737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760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393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298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8989D0-812D-423C-AE78-27C301A75E3A}" type="slidenum">
              <a:rPr lang="en-US"/>
              <a:pPr/>
              <a:t>45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778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981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F579A7-D9B8-4F21-B91F-AE6063E250BA}" type="slidenum">
              <a:rPr lang="en-US"/>
              <a:pPr/>
              <a:t>47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5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832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990B0E-AEC3-4CD0-A907-A962E08B055B}" type="slidenum">
              <a:rPr lang="en-US"/>
              <a:pPr/>
              <a:t>48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188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F579A7-D9B8-4F21-B91F-AE6063E250BA}" type="slidenum">
              <a:rPr lang="en-US"/>
              <a:pPr/>
              <a:t>49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126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B359ED-3A5A-4046-9593-1F12D9849533}" type="slidenum">
              <a:rPr lang="en-US"/>
              <a:pPr/>
              <a:t>50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323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B359ED-3A5A-4046-9593-1F12D9849533}" type="slidenum">
              <a:rPr lang="en-US"/>
              <a:pPr/>
              <a:t>51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3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74E6B-B2DE-43FD-B432-CD3E69CFBDBD}" type="slidenum">
              <a:rPr lang="en-US"/>
              <a:pPr/>
              <a:t>52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507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CA1B79-8F40-49F0-9C23-8059D12E18AF}" type="slidenum">
              <a:rPr lang="en-US"/>
              <a:pPr/>
              <a:t>58</a:t>
            </a:fld>
            <a:endParaRPr 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203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4A6370-652D-47CC-85FC-F780B96990F2}" type="slidenum">
              <a:rPr lang="en-US"/>
              <a:pPr/>
              <a:t>59</a:t>
            </a:fld>
            <a:endParaRPr lang="en-U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109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211B9D-1E10-49D3-A3EB-0E6F13082415}" type="slidenum">
              <a:rPr lang="en-US"/>
              <a:pPr/>
              <a:t>61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124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F9A1B1-5F0D-42CC-A23C-C81D25145867}" type="slidenum">
              <a:rPr lang="en-US"/>
              <a:pPr/>
              <a:t>62</a:t>
            </a:fld>
            <a:endParaRPr 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972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318C6-B5E6-40EE-AC03-79D060801373}" type="slidenum">
              <a:rPr lang="en-US"/>
              <a:pPr/>
              <a:t>63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31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176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A2FC8C-46ED-4700-AA25-35CA88634958}" type="slidenum">
              <a:rPr lang="en-US"/>
              <a:pPr/>
              <a:t>64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47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9C61E-F51F-4263-9644-CF676D5EC5A3}" type="slidenum">
              <a:rPr lang="en-US"/>
              <a:pPr/>
              <a:t>65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567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DC3517-9470-4A92-B67A-32DE9F8B1257}" type="slidenum">
              <a:rPr lang="en-US"/>
              <a:pPr/>
              <a:t>66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313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EC83E2-A25A-4EAC-8F5C-F100AB5B0764}" type="slidenum">
              <a:rPr lang="en-US"/>
              <a:pPr/>
              <a:t>67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290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9F2F9D-2C99-4A11-BBAA-0BA7FA9B35B1}" type="slidenum">
              <a:rPr lang="en-US"/>
              <a:pPr/>
              <a:t>69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040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B911DB-F379-448D-A43C-EF1507BAA2BA}" type="slidenum">
              <a:rPr lang="en-US"/>
              <a:pPr/>
              <a:t>70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391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9F2F9D-2C99-4A11-BBAA-0BA7FA9B35B1}" type="slidenum">
              <a:rPr lang="en-US"/>
              <a:pPr/>
              <a:t>71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575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B911DB-F379-448D-A43C-EF1507BAA2BA}" type="slidenum">
              <a:rPr lang="en-US"/>
              <a:pPr/>
              <a:t>72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484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9F2F9D-2C99-4A11-BBAA-0BA7FA9B35B1}" type="slidenum">
              <a:rPr lang="en-US"/>
              <a:pPr/>
              <a:t>73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016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B911DB-F379-448D-A43C-EF1507BAA2BA}" type="slidenum">
              <a:rPr lang="en-US"/>
              <a:pPr/>
              <a:t>74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43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5762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2979D6-127C-41DE-A871-FDFEF80A72AE}" type="slidenum">
              <a:rPr lang="en-US"/>
              <a:pPr/>
              <a:t>75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577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ABF5E-119C-40D0-9F75-E2458688F62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7019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ABF5E-119C-40D0-9F75-E2458688F62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37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9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05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9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705725" cy="10080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700213"/>
            <a:ext cx="40386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700213"/>
            <a:ext cx="40386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E284860-2C6A-40F3-BDFE-54232806D9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3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E3DD3-7DAA-4B2F-B53B-80398DB5F16E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oi.gr/~pitour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s.uoi.gr/~tsap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rnell.edu/home/kleinber/networks-boo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etworkatlas.eu/" TargetMode="External"/><Relationship Id="rId5" Type="http://schemas.openxmlformats.org/officeDocument/2006/relationships/hyperlink" Target="http://dmml.asu.edu/smm/" TargetMode="External"/><Relationship Id="rId4" Type="http://schemas.openxmlformats.org/officeDocument/2006/relationships/hyperlink" Target="http://aps.arxiv.org/PS_cache/cond-mat/pdf/0303/0303516.pdf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incubator.apache.org/giraph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netsg.cs.sfu.ca/youtubedata/" TargetMode="External"/><Relationship Id="rId13" Type="http://schemas.openxmlformats.org/officeDocument/2006/relationships/hyperlink" Target="http://www.imdb.com/interfaces" TargetMode="External"/><Relationship Id="rId3" Type="http://schemas.openxmlformats.org/officeDocument/2006/relationships/hyperlink" Target="http://snap.stanford.edu/data" TargetMode="External"/><Relationship Id="rId7" Type="http://schemas.openxmlformats.org/officeDocument/2006/relationships/hyperlink" Target="http://www.yelp.com/academic_dataset" TargetMode="External"/><Relationship Id="rId12" Type="http://schemas.openxmlformats.org/officeDocument/2006/relationships/hyperlink" Target="http://snap.stanford.edu/data/wiki-meta.html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opology.eecs.umich.edu/data.html" TargetMode="External"/><Relationship Id="rId11" Type="http://schemas.openxmlformats.org/officeDocument/2006/relationships/hyperlink" Target="http://wiki.dbpedia.org/Downloads33" TargetMode="External"/><Relationship Id="rId5" Type="http://schemas.openxmlformats.org/officeDocument/2006/relationships/hyperlink" Target="http://www.cs.cornell.edu/projects/kddcup/datasets.html" TargetMode="External"/><Relationship Id="rId10" Type="http://schemas.openxmlformats.org/officeDocument/2006/relationships/hyperlink" Target="http://users.on.net/~henry/home/wikipedia.htm" TargetMode="External"/><Relationship Id="rId4" Type="http://schemas.openxmlformats.org/officeDocument/2006/relationships/hyperlink" Target="http://dblp.uni-trier.de/xml/" TargetMode="External"/><Relationship Id="rId9" Type="http://schemas.openxmlformats.org/officeDocument/2006/relationships/hyperlink" Target="http://snap.stanford.edu/data/amazon-meta.html" TargetMode="External"/><Relationship Id="rId14" Type="http://schemas.openxmlformats.org/officeDocument/2006/relationships/hyperlink" Target="http://www.grouplens.org/taxonomy/term/14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oi.gr/~tsap/teaching/cse-d6/slides/SMM-Slides-ch2-graph-essentials.pptx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s.uoi.gr/~tsap/teaching/cse-d6/slides/SMM-Slides-ch2-graph-essentials.pdf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.bin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ecourse.uoi.gr/course/view.php?id=489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python.org/pypi/pandas-datareader" TargetMode="External"/><Relationship Id="rId2" Type="http://schemas.openxmlformats.org/officeDocument/2006/relationships/hyperlink" Target="http://stanford.edu/~mwaskom/software/seaborn/index.html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towardsdatascience.com/write-markdown-latex-in-the-jupyter-notebook-10985edb91fd" TargetMode="Externa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networkx.org/" TargetMode="External"/><Relationship Id="rId2" Type="http://schemas.openxmlformats.org/officeDocument/2006/relationships/hyperlink" Target="https://www.cs.uoi.gr/~tsap/teaching/cse012/slides-e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nap.stanford.edu/snappy/index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Online Social Networks and Media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02467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 and Information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04825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45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99592" y="2996952"/>
            <a:ext cx="7772400" cy="2664296"/>
          </a:xfrm>
        </p:spPr>
        <p:txBody>
          <a:bodyPr/>
          <a:lstStyle/>
          <a:p>
            <a:pPr algn="ctr"/>
            <a:r>
              <a:rPr lang="en-US" b="0" dirty="0"/>
              <a:t>What do THEY Have in Common?</a:t>
            </a:r>
          </a:p>
        </p:txBody>
      </p:sp>
    </p:spTree>
    <p:extLst>
      <p:ext uri="{BB962C8B-B14F-4D97-AF65-F5344CB8AC3E}">
        <p14:creationId xmlns:p14="http://schemas.microsoft.com/office/powerpoint/2010/main" val="3598751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576" y="1988840"/>
            <a:ext cx="7772400" cy="1362075"/>
          </a:xfrm>
        </p:spPr>
        <p:txBody>
          <a:bodyPr/>
          <a:lstStyle/>
          <a:p>
            <a:r>
              <a:rPr lang="en-US" dirty="0"/>
              <a:t>The Network!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3568" y="3501008"/>
            <a:ext cx="7772400" cy="1500187"/>
          </a:xfrm>
        </p:spPr>
        <p:txBody>
          <a:bodyPr/>
          <a:lstStyle/>
          <a:p>
            <a:r>
              <a:rPr lang="en-US" sz="3600" dirty="0"/>
              <a:t>All of these systems can be modeled as </a:t>
            </a:r>
            <a:r>
              <a:rPr lang="en-US" sz="3600" dirty="0">
                <a:solidFill>
                  <a:srgbClr val="FF9900"/>
                </a:solidFill>
              </a:rPr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433102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network?	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2276872"/>
            <a:ext cx="8229600" cy="2592883"/>
          </a:xfrm>
        </p:spPr>
        <p:txBody>
          <a:bodyPr/>
          <a:lstStyle/>
          <a:p>
            <a:r>
              <a:rPr lang="en-US" dirty="0"/>
              <a:t>Network: a collection of </a:t>
            </a:r>
            <a:r>
              <a:rPr lang="en-US" dirty="0">
                <a:solidFill>
                  <a:srgbClr val="FF9900"/>
                </a:solidFill>
              </a:rPr>
              <a:t>entities</a:t>
            </a:r>
            <a:r>
              <a:rPr lang="en-US" dirty="0"/>
              <a:t> that are interconnected with </a:t>
            </a:r>
            <a:r>
              <a:rPr lang="en-US" dirty="0">
                <a:solidFill>
                  <a:srgbClr val="0000FF"/>
                </a:solidFill>
              </a:rPr>
              <a:t>links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0299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301208"/>
            <a:ext cx="8229600" cy="1212998"/>
          </a:xfrm>
        </p:spPr>
        <p:txBody>
          <a:bodyPr/>
          <a:lstStyle/>
          <a:p>
            <a:r>
              <a:rPr lang="en-US" dirty="0">
                <a:solidFill>
                  <a:srgbClr val="FF9900"/>
                </a:solidFill>
              </a:rPr>
              <a:t>Entities</a:t>
            </a:r>
            <a:r>
              <a:rPr lang="en-US" dirty="0"/>
              <a:t>: People</a:t>
            </a:r>
          </a:p>
          <a:p>
            <a:r>
              <a:rPr lang="en-US" dirty="0">
                <a:solidFill>
                  <a:srgbClr val="0070C0"/>
                </a:solidFill>
              </a:rPr>
              <a:t>Links</a:t>
            </a:r>
            <a:r>
              <a:rPr lang="en-US" dirty="0"/>
              <a:t>: Friendships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912768" cy="342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854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networks</a:t>
            </a:r>
          </a:p>
        </p:txBody>
      </p:sp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83" y="1556792"/>
            <a:ext cx="4569296" cy="359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5536" y="5301208"/>
            <a:ext cx="8229600" cy="1212998"/>
          </a:xfrm>
        </p:spPr>
        <p:txBody>
          <a:bodyPr/>
          <a:lstStyle/>
          <a:p>
            <a:r>
              <a:rPr lang="en-US" dirty="0">
                <a:solidFill>
                  <a:srgbClr val="FF9900"/>
                </a:solidFill>
              </a:rPr>
              <a:t>Entities</a:t>
            </a:r>
            <a:r>
              <a:rPr lang="en-US" dirty="0"/>
              <a:t>: People</a:t>
            </a:r>
          </a:p>
          <a:p>
            <a:r>
              <a:rPr lang="en-US" dirty="0">
                <a:solidFill>
                  <a:srgbClr val="0070C0"/>
                </a:solidFill>
              </a:rPr>
              <a:t>Links</a:t>
            </a:r>
            <a:r>
              <a:rPr lang="en-US" dirty="0"/>
              <a:t>: email exchange</a:t>
            </a:r>
          </a:p>
        </p:txBody>
      </p:sp>
    </p:spTree>
    <p:extLst>
      <p:ext uri="{BB962C8B-B14F-4D97-AF65-F5344CB8AC3E}">
        <p14:creationId xmlns:p14="http://schemas.microsoft.com/office/powerpoint/2010/main" val="2248139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networks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95536" y="5645002"/>
            <a:ext cx="8229600" cy="121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dirty="0">
                <a:solidFill>
                  <a:srgbClr val="FF9900"/>
                </a:solidFill>
              </a:rPr>
              <a:t>Entities</a:t>
            </a:r>
            <a:r>
              <a:rPr lang="en-US" sz="2800" dirty="0"/>
              <a:t>: Internet nodes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Links</a:t>
            </a:r>
            <a:r>
              <a:rPr lang="en-US" sz="2800" dirty="0"/>
              <a:t>: communication between nodes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4752528" cy="386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286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Networks</a:t>
            </a:r>
          </a:p>
        </p:txBody>
      </p:sp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49252"/>
            <a:ext cx="6315075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95536" y="5645002"/>
            <a:ext cx="8229600" cy="121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dirty="0">
                <a:solidFill>
                  <a:srgbClr val="FF9900"/>
                </a:solidFill>
              </a:rPr>
              <a:t>Entities</a:t>
            </a:r>
            <a:r>
              <a:rPr lang="en-US" sz="2800" dirty="0"/>
              <a:t>: Companies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Links</a:t>
            </a:r>
            <a:r>
              <a:rPr lang="en-US" sz="2800" dirty="0"/>
              <a:t>: relationships (financial, collaboration)</a:t>
            </a:r>
          </a:p>
        </p:txBody>
      </p:sp>
    </p:spTree>
    <p:extLst>
      <p:ext uri="{BB962C8B-B14F-4D97-AF65-F5344CB8AC3E}">
        <p14:creationId xmlns:p14="http://schemas.microsoft.com/office/powerpoint/2010/main" val="787677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networks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94352"/>
            <a:ext cx="4032448" cy="3806856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95536" y="5445224"/>
            <a:ext cx="4114800" cy="121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dirty="0">
                <a:solidFill>
                  <a:srgbClr val="FF9900"/>
                </a:solidFill>
              </a:rPr>
              <a:t>Entities</a:t>
            </a:r>
            <a:r>
              <a:rPr lang="en-US" sz="2400" dirty="0"/>
              <a:t>: Proteins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Links</a:t>
            </a:r>
            <a:r>
              <a:rPr lang="en-US" sz="2400" dirty="0"/>
              <a:t>: interactions</a:t>
            </a:r>
          </a:p>
        </p:txBody>
      </p:sp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470" y="1700808"/>
            <a:ext cx="4169072" cy="34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235740" y="5444020"/>
            <a:ext cx="4664532" cy="121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dirty="0">
                <a:solidFill>
                  <a:srgbClr val="FF9900"/>
                </a:solidFill>
              </a:rPr>
              <a:t>Entities</a:t>
            </a:r>
            <a:r>
              <a:rPr lang="en-US" sz="2400" dirty="0"/>
              <a:t>: metabolites, enzymes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Links</a:t>
            </a:r>
            <a:r>
              <a:rPr lang="en-US" sz="2400" dirty="0"/>
              <a:t>: chemical reactions</a:t>
            </a:r>
          </a:p>
        </p:txBody>
      </p:sp>
    </p:spTree>
    <p:extLst>
      <p:ext uri="{BB962C8B-B14F-4D97-AF65-F5344CB8AC3E}">
        <p14:creationId xmlns:p14="http://schemas.microsoft.com/office/powerpoint/2010/main" val="280921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networks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95536" y="5453264"/>
            <a:ext cx="4114800" cy="121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dirty="0">
                <a:solidFill>
                  <a:srgbClr val="FF9900"/>
                </a:solidFill>
              </a:rPr>
              <a:t>Entities</a:t>
            </a:r>
            <a:r>
              <a:rPr lang="en-US" sz="2800" dirty="0"/>
              <a:t>: Web Pages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Links</a:t>
            </a:r>
            <a:r>
              <a:rPr lang="en-US" sz="2800" dirty="0"/>
              <a:t>: Links</a:t>
            </a:r>
          </a:p>
        </p:txBody>
      </p:sp>
      <p:pic>
        <p:nvPicPr>
          <p:cNvPr id="5" name="Picture 4" descr="is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410044" cy="352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871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32656"/>
            <a:ext cx="619268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Instructors</a:t>
            </a:r>
            <a:r>
              <a:rPr lang="el-GR" sz="240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r>
              <a:rPr lang="el-GR" dirty="0"/>
              <a:t>Ευαγγελία </a:t>
            </a:r>
            <a:r>
              <a:rPr lang="el-GR" dirty="0" err="1"/>
              <a:t>Πιτουρά</a:t>
            </a:r>
            <a:endParaRPr lang="el-GR" dirty="0"/>
          </a:p>
          <a:p>
            <a:r>
              <a:rPr lang="en-US" dirty="0">
                <a:hlinkClick r:id="rId3"/>
              </a:rPr>
              <a:t>http://www.cs.uoi.gr/~pitoura</a:t>
            </a:r>
            <a:endParaRPr lang="en-US" dirty="0"/>
          </a:p>
          <a:p>
            <a:r>
              <a:rPr lang="el-GR" dirty="0"/>
              <a:t>Παναγιώτης </a:t>
            </a:r>
            <a:r>
              <a:rPr lang="el-GR" dirty="0" err="1"/>
              <a:t>Τσαπάρας</a:t>
            </a:r>
            <a:endParaRPr lang="el-GR" dirty="0"/>
          </a:p>
          <a:p>
            <a:r>
              <a:rPr lang="en-US" dirty="0">
                <a:hlinkClick r:id="rId4"/>
              </a:rPr>
              <a:t>http://www.cs.uoi.gr/~tsap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2420888"/>
            <a:ext cx="727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Goal</a:t>
            </a:r>
          </a:p>
          <a:p>
            <a:r>
              <a:rPr lang="en-US" dirty="0"/>
              <a:t>Understand the importance of networks in life, technology and applications</a:t>
            </a:r>
          </a:p>
          <a:p>
            <a:r>
              <a:rPr lang="en-US" dirty="0"/>
              <a:t>Study the theory underlying social networks</a:t>
            </a:r>
            <a:br>
              <a:rPr lang="en-US" dirty="0"/>
            </a:br>
            <a:r>
              <a:rPr lang="en-US" dirty="0"/>
              <a:t>Learn about algorithms that make use of network structure</a:t>
            </a:r>
          </a:p>
          <a:p>
            <a:r>
              <a:rPr lang="en-US" dirty="0"/>
              <a:t>Learn about the tools to analyze them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4581128"/>
            <a:ext cx="727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Today:</a:t>
            </a:r>
          </a:p>
          <a:p>
            <a:r>
              <a:rPr lang="en-US" dirty="0"/>
              <a:t>Some logistics</a:t>
            </a:r>
          </a:p>
          <a:p>
            <a:r>
              <a:rPr lang="en-US" dirty="0"/>
              <a:t>A taste of the topics to be covered</a:t>
            </a:r>
          </a:p>
          <a:p>
            <a:endParaRPr lang="el-GR" dirty="0"/>
          </a:p>
          <a:p>
            <a:r>
              <a:rPr lang="en-US" dirty="0"/>
              <a:t>Introduction to graph theory and notebooks</a:t>
            </a:r>
            <a:endParaRPr lang="el-G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Information/Media networks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36" y="1610300"/>
            <a:ext cx="3952388" cy="382887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13681" y="5493095"/>
            <a:ext cx="6768752" cy="121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dirty="0">
                <a:solidFill>
                  <a:srgbClr val="FF9900"/>
                </a:solidFill>
              </a:rPr>
              <a:t>Entities</a:t>
            </a:r>
            <a:r>
              <a:rPr lang="en-US" sz="2800" dirty="0"/>
              <a:t>: Twitter users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Links</a:t>
            </a:r>
            <a:r>
              <a:rPr lang="en-US" sz="2800" dirty="0"/>
              <a:t>: Follows/conversations</a:t>
            </a:r>
          </a:p>
        </p:txBody>
      </p:sp>
    </p:spTree>
    <p:extLst>
      <p:ext uri="{BB962C8B-B14F-4D97-AF65-F5344CB8AC3E}">
        <p14:creationId xmlns:p14="http://schemas.microsoft.com/office/powerpoint/2010/main" val="2882013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Wikipedia</a:t>
            </a:r>
          </a:p>
          <a:p>
            <a:r>
              <a:rPr lang="en-US" dirty="0"/>
              <a:t>Brain</a:t>
            </a:r>
          </a:p>
          <a:p>
            <a:r>
              <a:rPr lang="en-US" dirty="0"/>
              <a:t>Highways</a:t>
            </a:r>
          </a:p>
          <a:p>
            <a:r>
              <a:rPr lang="en-US" dirty="0"/>
              <a:t>Software</a:t>
            </a:r>
          </a:p>
          <a:p>
            <a:r>
              <a:rPr lang="en-US" dirty="0"/>
              <a:t>Etc…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79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networks are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cannot truly understand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complex system </a:t>
            </a:r>
            <a:r>
              <a:rPr lang="en-US" dirty="0"/>
              <a:t>unless we understand the </a:t>
            </a:r>
            <a:r>
              <a:rPr lang="en-US" dirty="0">
                <a:solidFill>
                  <a:srgbClr val="0070C0"/>
                </a:solidFill>
              </a:rPr>
              <a:t>underlying network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Everything is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connected</a:t>
            </a:r>
            <a:r>
              <a:rPr lang="en-US" dirty="0"/>
              <a:t>, studying individual entities gives only a partial view of a system</a:t>
            </a:r>
          </a:p>
          <a:p>
            <a:endParaRPr lang="en-US" dirty="0"/>
          </a:p>
          <a:p>
            <a:r>
              <a:rPr lang="en-US" dirty="0"/>
              <a:t>Two main themes:</a:t>
            </a:r>
          </a:p>
          <a:p>
            <a:pPr lvl="1"/>
            <a:r>
              <a:rPr lang="en-US" dirty="0"/>
              <a:t>What are the </a:t>
            </a:r>
            <a:r>
              <a:rPr lang="en-US" dirty="0">
                <a:solidFill>
                  <a:srgbClr val="0070C0"/>
                </a:solidFill>
              </a:rPr>
              <a:t>structural properties </a:t>
            </a:r>
            <a:r>
              <a:rPr lang="en-US" dirty="0"/>
              <a:t>of the network?</a:t>
            </a:r>
          </a:p>
          <a:p>
            <a:pPr lvl="1"/>
            <a:r>
              <a:rPr lang="en-US" dirty="0"/>
              <a:t>How do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processes</a:t>
            </a:r>
            <a:r>
              <a:rPr lang="en-US" dirty="0"/>
              <a:t> happen in the network?</a:t>
            </a:r>
          </a:p>
          <a:p>
            <a:pPr lvl="1"/>
            <a:r>
              <a:rPr lang="en-US" dirty="0"/>
              <a:t>How can we use networks to </a:t>
            </a:r>
            <a:r>
              <a:rPr lang="en-US" dirty="0">
                <a:solidFill>
                  <a:srgbClr val="7030A0"/>
                </a:solidFill>
              </a:rPr>
              <a:t>extract knowledge</a:t>
            </a:r>
          </a:p>
        </p:txBody>
      </p:sp>
    </p:spTree>
    <p:extLst>
      <p:ext uri="{BB962C8B-B14F-4D97-AF65-F5344CB8AC3E}">
        <p14:creationId xmlns:p14="http://schemas.microsoft.com/office/powerpoint/2010/main" val="4043201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Graphs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00213"/>
            <a:ext cx="6707187" cy="4525962"/>
          </a:xfrm>
        </p:spPr>
        <p:txBody>
          <a:bodyPr/>
          <a:lstStyle/>
          <a:p>
            <a:r>
              <a:rPr lang="en-US" sz="2400"/>
              <a:t>In mathematics, networks are called </a:t>
            </a:r>
            <a:r>
              <a:rPr lang="en-US" sz="2400">
                <a:solidFill>
                  <a:srgbClr val="CC0000"/>
                </a:solidFill>
              </a:rPr>
              <a:t>graphs</a:t>
            </a:r>
            <a:r>
              <a:rPr lang="en-US" sz="2400"/>
              <a:t>, the entities are </a:t>
            </a:r>
            <a:r>
              <a:rPr lang="en-US" sz="2400">
                <a:solidFill>
                  <a:srgbClr val="FF9900"/>
                </a:solidFill>
              </a:rPr>
              <a:t>nodes</a:t>
            </a:r>
            <a:r>
              <a:rPr lang="en-US" sz="2400"/>
              <a:t>, and the links are </a:t>
            </a:r>
            <a:r>
              <a:rPr lang="en-US" sz="2400">
                <a:solidFill>
                  <a:srgbClr val="0000FF"/>
                </a:solidFill>
              </a:rPr>
              <a:t>edges</a:t>
            </a:r>
          </a:p>
          <a:p>
            <a:r>
              <a:rPr lang="en-US" sz="2400"/>
              <a:t>Graph theory starts in the 18th century, with Leonhard Euler</a:t>
            </a:r>
          </a:p>
          <a:p>
            <a:pPr lvl="1"/>
            <a:r>
              <a:rPr lang="en-US" sz="2000"/>
              <a:t>The problem of Königsberg bridges</a:t>
            </a:r>
          </a:p>
          <a:p>
            <a:pPr lvl="1"/>
            <a:r>
              <a:rPr lang="en-US" sz="2000"/>
              <a:t>Since then graphs have been studied extensively.</a:t>
            </a:r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>
              <a:buFont typeface="Wingdings" pitchFamily="2" charset="2"/>
              <a:buNone/>
            </a:pPr>
            <a:r>
              <a:rPr lang="en-US" sz="2000"/>
              <a:t> </a:t>
            </a:r>
          </a:p>
          <a:p>
            <a:pPr lvl="1">
              <a:buFont typeface="Wingdings" pitchFamily="2" charset="2"/>
              <a:buNone/>
            </a:pPr>
            <a:r>
              <a:rPr lang="en-US" sz="2000"/>
              <a:t> </a:t>
            </a:r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>
              <a:buFont typeface="Wingdings" pitchFamily="2" charset="2"/>
              <a:buNone/>
            </a:pPr>
            <a:endParaRPr lang="en-US" sz="2000"/>
          </a:p>
        </p:txBody>
      </p:sp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508500"/>
            <a:ext cx="23812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0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437063"/>
            <a:ext cx="2586037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0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565400"/>
            <a:ext cx="1573213" cy="191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981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21163"/>
            <a:ext cx="277177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Networks in the past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Graphs have been used in the past to model existing networks (e.g., networks of highways, social networks)</a:t>
            </a:r>
          </a:p>
          <a:p>
            <a:pPr lvl="1"/>
            <a:r>
              <a:rPr lang="en-US" dirty="0"/>
              <a:t>usually these networks were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small</a:t>
            </a:r>
          </a:p>
          <a:p>
            <a:pPr lvl="1"/>
            <a:r>
              <a:rPr lang="en-US" dirty="0"/>
              <a:t>network can be studied </a:t>
            </a:r>
            <a:r>
              <a:rPr lang="en-US" dirty="0">
                <a:solidFill>
                  <a:srgbClr val="0070C0"/>
                </a:solidFill>
              </a:rPr>
              <a:t>visual inspection </a:t>
            </a:r>
            <a:r>
              <a:rPr lang="en-US" dirty="0"/>
              <a:t>can reveal a lot of information</a:t>
            </a:r>
          </a:p>
        </p:txBody>
      </p:sp>
    </p:spTree>
    <p:extLst>
      <p:ext uri="{BB962C8B-B14F-4D97-AF65-F5344CB8AC3E}">
        <p14:creationId xmlns:p14="http://schemas.microsoft.com/office/powerpoint/2010/main" val="1640381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Networks now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More</a:t>
            </a:r>
            <a:r>
              <a:rPr lang="en-US" dirty="0"/>
              <a:t>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larger</a:t>
            </a:r>
            <a:r>
              <a:rPr lang="en-US" dirty="0"/>
              <a:t> networks appear</a:t>
            </a:r>
          </a:p>
          <a:p>
            <a:pPr lvl="1"/>
            <a:r>
              <a:rPr lang="en-US" dirty="0"/>
              <a:t>Products of </a:t>
            </a:r>
            <a:r>
              <a:rPr lang="en-US" dirty="0">
                <a:solidFill>
                  <a:srgbClr val="0070C0"/>
                </a:solidFill>
              </a:rPr>
              <a:t>technology</a:t>
            </a:r>
          </a:p>
          <a:p>
            <a:pPr lvl="2"/>
            <a:r>
              <a:rPr lang="en-US" dirty="0"/>
              <a:t>e.g., Internet, Web, Facebook, Twitter</a:t>
            </a:r>
          </a:p>
          <a:p>
            <a:pPr lvl="1"/>
            <a:r>
              <a:rPr lang="en-US" dirty="0"/>
              <a:t>Result of our ability to collect </a:t>
            </a:r>
            <a:r>
              <a:rPr lang="en-US" dirty="0">
                <a:solidFill>
                  <a:srgbClr val="0070C0"/>
                </a:solidFill>
              </a:rPr>
              <a:t>more, better, and more complex </a:t>
            </a:r>
            <a:r>
              <a:rPr lang="en-US" dirty="0"/>
              <a:t>data</a:t>
            </a:r>
          </a:p>
          <a:p>
            <a:pPr lvl="2"/>
            <a:r>
              <a:rPr lang="en-US" dirty="0"/>
              <a:t>e.g., gene regulatory networks</a:t>
            </a:r>
          </a:p>
          <a:p>
            <a:pPr lvl="1"/>
            <a:r>
              <a:rPr lang="en-US" dirty="0"/>
              <a:t>Result of the willingness of </a:t>
            </a:r>
            <a:r>
              <a:rPr lang="en-US" dirty="0">
                <a:solidFill>
                  <a:srgbClr val="0070C0"/>
                </a:solidFill>
              </a:rPr>
              <a:t>users</a:t>
            </a:r>
            <a:r>
              <a:rPr lang="en-US" dirty="0"/>
              <a:t> to </a:t>
            </a:r>
            <a:r>
              <a:rPr lang="en-US" dirty="0">
                <a:solidFill>
                  <a:srgbClr val="0070C0"/>
                </a:solidFill>
              </a:rPr>
              <a:t>contribute</a:t>
            </a:r>
            <a:r>
              <a:rPr lang="en-US" dirty="0"/>
              <a:t> data</a:t>
            </a:r>
          </a:p>
          <a:p>
            <a:pPr lvl="2"/>
            <a:r>
              <a:rPr lang="en-US" dirty="0"/>
              <a:t>e.g., users making their relationships public online</a:t>
            </a:r>
          </a:p>
          <a:p>
            <a:r>
              <a:rPr lang="en-US" dirty="0"/>
              <a:t>Networks of thousands, millions, or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billions</a:t>
            </a:r>
            <a:r>
              <a:rPr lang="en-US" dirty="0"/>
              <a:t> of nodes</a:t>
            </a:r>
          </a:p>
          <a:p>
            <a:pPr lvl="1"/>
            <a:r>
              <a:rPr lang="en-US" dirty="0"/>
              <a:t>Impossible to process visually</a:t>
            </a:r>
          </a:p>
          <a:p>
            <a:pPr lvl="1"/>
            <a:r>
              <a:rPr lang="en-US" dirty="0"/>
              <a:t>Problems become harder</a:t>
            </a:r>
          </a:p>
          <a:p>
            <a:pPr lvl="1"/>
            <a:r>
              <a:rPr lang="en-US" dirty="0"/>
              <a:t>Processes are more complex </a:t>
            </a:r>
          </a:p>
          <a:p>
            <a:r>
              <a:rPr lang="en-US" dirty="0"/>
              <a:t>Networks as a source of data rather than combinatorial objects</a:t>
            </a:r>
          </a:p>
        </p:txBody>
      </p:sp>
    </p:spTree>
    <p:extLst>
      <p:ext uri="{BB962C8B-B14F-4D97-AF65-F5344CB8AC3E}">
        <p14:creationId xmlns:p14="http://schemas.microsoft.com/office/powerpoint/2010/main" val="3120954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Measuring Real Networks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Modeling the evolution and creation of networks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Identifying important nodes in the network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Understanding information cascades and virus contagions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Finding communities in graphs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Link Prediction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Storing and processing huge networks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Network embeddings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Machine learning in networks</a:t>
            </a:r>
          </a:p>
          <a:p>
            <a:pPr>
              <a:lnSpc>
                <a:spcPct val="80000"/>
              </a:lnSpc>
            </a:pPr>
            <a:r>
              <a:rPr lang="en-US" sz="2800"/>
              <a:t>Network Fairness</a:t>
            </a: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Other special topics</a:t>
            </a:r>
          </a:p>
        </p:txBody>
      </p:sp>
    </p:spTree>
    <p:extLst>
      <p:ext uri="{BB962C8B-B14F-4D97-AF65-F5344CB8AC3E}">
        <p14:creationId xmlns:p14="http://schemas.microsoft.com/office/powerpoint/2010/main" val="661742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large graphs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700808"/>
            <a:ext cx="8229600" cy="4525962"/>
          </a:xfrm>
        </p:spPr>
        <p:txBody>
          <a:bodyPr/>
          <a:lstStyle/>
          <a:p>
            <a:r>
              <a:rPr lang="en-US" dirty="0"/>
              <a:t>What does a network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look like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Measure different properties to understand the structure</a:t>
            </a:r>
          </a:p>
          <a:p>
            <a:pPr lvl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913633"/>
            <a:ext cx="2486025" cy="1838325"/>
          </a:xfrm>
          <a:prstGeom prst="rect">
            <a:avLst/>
          </a:prstGeom>
        </p:spPr>
      </p:pic>
      <p:pic>
        <p:nvPicPr>
          <p:cNvPr id="16896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443865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51296" y="626867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degree of nodes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66912" y="6195943"/>
            <a:ext cx="240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Triangles in the graph</a:t>
            </a:r>
          </a:p>
        </p:txBody>
      </p:sp>
    </p:spTree>
    <p:extLst>
      <p:ext uri="{BB962C8B-B14F-4D97-AF65-F5344CB8AC3E}">
        <p14:creationId xmlns:p14="http://schemas.microsoft.com/office/powerpoint/2010/main" val="2271015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network properties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Most nodes have only a small number of neighbors (degree), but there are some nodes with very high degree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power-law degree distribution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FF9900"/>
                </a:solidFill>
              </a:rPr>
              <a:t>scale-free</a:t>
            </a:r>
            <a:r>
              <a:rPr lang="en-US" sz="2000" dirty="0"/>
              <a:t> networks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If a node </a:t>
            </a:r>
            <a:r>
              <a:rPr lang="en-US" sz="2400" dirty="0">
                <a:solidFill>
                  <a:srgbClr val="0000FF"/>
                </a:solidFill>
              </a:rPr>
              <a:t>x</a:t>
            </a:r>
            <a:r>
              <a:rPr lang="en-US" sz="2400" dirty="0"/>
              <a:t> is connected to </a:t>
            </a:r>
            <a:r>
              <a:rPr lang="en-US" sz="2400" dirty="0">
                <a:solidFill>
                  <a:srgbClr val="0000FF"/>
                </a:solidFill>
              </a:rPr>
              <a:t>y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00FF"/>
                </a:solidFill>
              </a:rPr>
              <a:t>z</a:t>
            </a:r>
            <a:r>
              <a:rPr lang="en-US" sz="2400" dirty="0"/>
              <a:t>, then </a:t>
            </a:r>
            <a:r>
              <a:rPr lang="en-US" sz="2400" dirty="0">
                <a:solidFill>
                  <a:srgbClr val="0000FF"/>
                </a:solidFill>
              </a:rPr>
              <a:t>y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00FF"/>
                </a:solidFill>
              </a:rPr>
              <a:t>z</a:t>
            </a:r>
            <a:r>
              <a:rPr lang="en-US" sz="2400" dirty="0"/>
              <a:t> are likely to be connected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high </a:t>
            </a:r>
            <a:r>
              <a:rPr lang="en-US" sz="2000" dirty="0">
                <a:solidFill>
                  <a:srgbClr val="FF9900"/>
                </a:solidFill>
              </a:rPr>
              <a:t>clustering coefficient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Most nodes are just a few edges away on average.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FF9900"/>
                </a:solidFill>
              </a:rPr>
              <a:t>small world</a:t>
            </a:r>
            <a:r>
              <a:rPr lang="en-US" sz="2000" dirty="0"/>
              <a:t> networks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Networks from very diverse areas (from internet to biological networks) have similar properties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Is it possible that there is a unifying underlying generative process?</a:t>
            </a:r>
          </a:p>
        </p:txBody>
      </p:sp>
    </p:spTree>
    <p:extLst>
      <p:ext uri="{BB962C8B-B14F-4D97-AF65-F5344CB8AC3E}">
        <p14:creationId xmlns:p14="http://schemas.microsoft.com/office/powerpoint/2010/main" val="3844897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Generating random graphs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Classic graph theory </a:t>
            </a:r>
            <a:r>
              <a:rPr lang="en-US" sz="2800" dirty="0"/>
              <a:t>model (</a:t>
            </a:r>
            <a:r>
              <a:rPr lang="en-US" sz="2800" dirty="0" err="1"/>
              <a:t>Erdös-Renyi</a:t>
            </a:r>
            <a:r>
              <a:rPr lang="en-US" sz="2800" dirty="0"/>
              <a:t>)</a:t>
            </a:r>
          </a:p>
          <a:p>
            <a:pPr lvl="1"/>
            <a:r>
              <a:rPr lang="en-US" sz="2400" dirty="0"/>
              <a:t>each edge is generated independently with probability </a:t>
            </a:r>
            <a:r>
              <a:rPr lang="en-US" sz="2400" dirty="0">
                <a:solidFill>
                  <a:srgbClr val="0000FF"/>
                </a:solidFill>
              </a:rPr>
              <a:t>p</a:t>
            </a:r>
          </a:p>
          <a:p>
            <a:pPr lvl="1"/>
            <a:endParaRPr lang="en-US" sz="2400" dirty="0"/>
          </a:p>
          <a:p>
            <a:r>
              <a:rPr lang="en-US" sz="2800" dirty="0"/>
              <a:t>Very well studied model but not realistic:</a:t>
            </a:r>
          </a:p>
          <a:p>
            <a:pPr lvl="1"/>
            <a:r>
              <a:rPr lang="en-US" sz="2400" dirty="0"/>
              <a:t>most vertices have about the same degree</a:t>
            </a:r>
          </a:p>
          <a:p>
            <a:pPr lvl="1"/>
            <a:r>
              <a:rPr lang="en-US" sz="2400" dirty="0"/>
              <a:t>the probability of two nodes being linked is independent of whether they share a neighbor</a:t>
            </a:r>
          </a:p>
          <a:p>
            <a:pPr lvl="1"/>
            <a:r>
              <a:rPr lang="en-US" sz="2400" dirty="0"/>
              <a:t>the average paths are short</a:t>
            </a:r>
          </a:p>
        </p:txBody>
      </p:sp>
    </p:spTree>
    <p:extLst>
      <p:ext uri="{BB962C8B-B14F-4D97-AF65-F5344CB8AC3E}">
        <p14:creationId xmlns:p14="http://schemas.microsoft.com/office/powerpoint/2010/main" val="3476665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04664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Logistics</a:t>
            </a:r>
            <a:endParaRPr lang="el-G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4509120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20% Presentations and class participation</a:t>
            </a:r>
          </a:p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30%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Assignments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50% Term Project (in 2 Phases)</a:t>
            </a:r>
          </a:p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No Final Exam</a:t>
            </a:r>
            <a:endParaRPr lang="el-GR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3556060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Web page:</a:t>
            </a:r>
          </a:p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www.cs.uoi.gr/~tsap/teaching/cs-d6</a:t>
            </a:r>
            <a:endParaRPr lang="el-GR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547" y="1484784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Textbooks: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Easley and Kleinberg free text-book on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hlinkClick r:id="rId3"/>
              </a:rPr>
              <a:t>Networks, Crowds and Markets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M. E. J. Newman, </a:t>
            </a:r>
            <a:r>
              <a:rPr lang="en-US" dirty="0">
                <a:hlinkClick r:id="rId4"/>
              </a:rPr>
              <a:t>The structure and function of complex networks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SIAM Reviews, 45(2): 167-256, 2003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Reza 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Zafarani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Mohammad Ali Abbasi, Huan Liu, free text-book on</a:t>
            </a:r>
            <a:r>
              <a:rPr lang="en-US" dirty="0"/>
              <a:t> </a:t>
            </a:r>
            <a:r>
              <a:rPr lang="en-US" u="sng" dirty="0">
                <a:hlinkClick r:id="rId5"/>
              </a:rPr>
              <a:t>Social Media Mining</a:t>
            </a:r>
            <a:endParaRPr lang="en-US" u="sng" dirty="0"/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Michele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Coscia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>
                <a:effectLst/>
                <a:hlinkClick r:id="rId6"/>
              </a:rPr>
              <a:t>The Atlas for the Aspiring Network Scientist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03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 real networks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 life networks are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not “random”</a:t>
            </a:r>
          </a:p>
          <a:p>
            <a:r>
              <a:rPr lang="en-US" dirty="0"/>
              <a:t>Can we define a </a:t>
            </a:r>
            <a:r>
              <a:rPr lang="en-US" dirty="0">
                <a:solidFill>
                  <a:srgbClr val="0070C0"/>
                </a:solidFill>
              </a:rPr>
              <a:t>model</a:t>
            </a:r>
            <a:r>
              <a:rPr lang="en-US" dirty="0"/>
              <a:t> that </a:t>
            </a:r>
            <a:r>
              <a:rPr lang="en-US" dirty="0">
                <a:solidFill>
                  <a:srgbClr val="0070C0"/>
                </a:solidFill>
              </a:rPr>
              <a:t>generates</a:t>
            </a:r>
            <a:r>
              <a:rPr lang="en-US" dirty="0"/>
              <a:t> graphs with statistical properties similar to those in real life?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rich-get-richer</a:t>
            </a:r>
            <a:r>
              <a:rPr lang="en-US" dirty="0"/>
              <a:t> 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5301208"/>
            <a:ext cx="8712968" cy="13849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We need to accurately model the mechanisms that govern the evolution of networks (for prediction, simulations, understanding)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9158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Ranking of nodes on the Web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Is my home page as important as the </a:t>
            </a:r>
            <a:r>
              <a:rPr lang="en-US" sz="2800" dirty="0" err="1"/>
              <a:t>facebook</a:t>
            </a:r>
            <a:r>
              <a:rPr lang="en-US" sz="2800" dirty="0"/>
              <a:t> page?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We need algorithms to compute the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importance of nodes</a:t>
            </a:r>
            <a:r>
              <a:rPr lang="en-US" sz="2800" dirty="0"/>
              <a:t> in a graph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The </a:t>
            </a:r>
            <a:r>
              <a:rPr lang="en-US" sz="2800" dirty="0">
                <a:solidFill>
                  <a:srgbClr val="0070C0"/>
                </a:solidFill>
              </a:rPr>
              <a:t>PageRank</a:t>
            </a:r>
            <a:r>
              <a:rPr lang="en-US" sz="2800" dirty="0"/>
              <a:t> Algorithm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 success story of network use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5301208"/>
            <a:ext cx="8712968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It is impossible to create a web search engine without understanding the web graph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212976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7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Information/Virus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606" y="1444481"/>
            <a:ext cx="8229600" cy="360099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How do </a:t>
            </a:r>
            <a:r>
              <a:rPr lang="en-US" dirty="0">
                <a:solidFill>
                  <a:srgbClr val="0070C0"/>
                </a:solidFill>
              </a:rPr>
              <a:t>viruses spread </a:t>
            </a:r>
            <a:r>
              <a:rPr lang="en-US" dirty="0"/>
              <a:t>between individuals? How can we stop them?</a:t>
            </a:r>
          </a:p>
          <a:p>
            <a:endParaRPr lang="en-US" dirty="0"/>
          </a:p>
          <a:p>
            <a:r>
              <a:rPr lang="en-US" dirty="0"/>
              <a:t>How does </a:t>
            </a:r>
            <a:r>
              <a:rPr lang="en-US" dirty="0">
                <a:solidFill>
                  <a:srgbClr val="0070C0"/>
                </a:solidFill>
              </a:rPr>
              <a:t>information propagate </a:t>
            </a:r>
            <a:r>
              <a:rPr lang="en-US" dirty="0"/>
              <a:t>in social and information networks? What items become </a:t>
            </a:r>
            <a:r>
              <a:rPr lang="en-US" dirty="0">
                <a:solidFill>
                  <a:srgbClr val="0070C0"/>
                </a:solidFill>
              </a:rPr>
              <a:t>viral</a:t>
            </a:r>
            <a:r>
              <a:rPr lang="en-US" dirty="0"/>
              <a:t>? Who are the </a:t>
            </a:r>
            <a:r>
              <a:rPr lang="en-US" dirty="0">
                <a:solidFill>
                  <a:srgbClr val="0070C0"/>
                </a:solidFill>
              </a:rPr>
              <a:t>influencers</a:t>
            </a:r>
            <a:r>
              <a:rPr lang="en-US" dirty="0"/>
              <a:t> and trend-setters?</a:t>
            </a:r>
          </a:p>
          <a:p>
            <a:endParaRPr lang="en-US" dirty="0"/>
          </a:p>
          <a:p>
            <a:r>
              <a:rPr lang="en-US" dirty="0"/>
              <a:t>We need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models and algorithms </a:t>
            </a:r>
            <a:r>
              <a:rPr lang="en-US" dirty="0"/>
              <a:t>to answer these questions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4941168"/>
            <a:ext cx="8712968" cy="18158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Online advertising relies heavily on online social networks and word-of-mouth marketing. </a:t>
            </a:r>
          </a:p>
          <a:p>
            <a:r>
              <a:rPr lang="en-US" sz="2800" dirty="0"/>
              <a:t>COVID-19 demonstrated the importance of understanding virus spread.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5158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Clustering and Finding Communities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199" y="1600201"/>
            <a:ext cx="8410575" cy="2764904"/>
          </a:xfrm>
        </p:spPr>
        <p:txBody>
          <a:bodyPr>
            <a:normAutofit/>
          </a:bodyPr>
          <a:lstStyle/>
          <a:p>
            <a:r>
              <a:rPr lang="en-US" dirty="0"/>
              <a:t>What is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community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“Cohesive subgroups are subsets of actors among whom there are relatively strong, direct, intense, frequent, or positive ties.” [Wasserman &amp; Faust ‘97]</a:t>
            </a:r>
          </a:p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051" y="3636844"/>
            <a:ext cx="3491435" cy="205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29068"/>
            <a:ext cx="3827095" cy="226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/>
          <p:cNvSpPr txBox="1"/>
          <p:nvPr/>
        </p:nvSpPr>
        <p:spPr>
          <a:xfrm>
            <a:off x="7011354" y="5443238"/>
            <a:ext cx="2132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Karate club example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[W. Zachary, 1970]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DB977-CF6A-4050-94F4-29DBD6EF6B80}"/>
              </a:ext>
            </a:extLst>
          </p:cNvPr>
          <p:cNvSpPr txBox="1"/>
          <p:nvPr/>
        </p:nvSpPr>
        <p:spPr>
          <a:xfrm>
            <a:off x="53498" y="6140138"/>
            <a:ext cx="903700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How do we define and discover communities in large graphs? </a:t>
            </a:r>
            <a:endParaRPr lang="en-US" sz="2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Clustering and Finding Communities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defRPr/>
            </a:pPr>
            <a:r>
              <a:rPr lang="en-US" dirty="0"/>
              <a:t>Input: a graph G=(V,E)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dirty="0"/>
              <a:t>edge (u, v) denotes similarity between u and v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rgbClr val="0070C0"/>
                </a:solidFill>
              </a:rPr>
              <a:t>weighted graphs</a:t>
            </a:r>
            <a:r>
              <a:rPr lang="en-US" dirty="0"/>
              <a:t>: weight of edge captures the degree of </a:t>
            </a:r>
            <a:r>
              <a:rPr lang="en-US" dirty="0">
                <a:solidFill>
                  <a:srgbClr val="0070C0"/>
                </a:solidFill>
              </a:rPr>
              <a:t>similarity</a:t>
            </a:r>
          </a:p>
          <a:p>
            <a:pPr lvl="0"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Clustering</a:t>
            </a:r>
            <a:r>
              <a:rPr lang="en-US" b="1" dirty="0"/>
              <a:t>: </a:t>
            </a:r>
            <a:r>
              <a:rPr lang="en-US" dirty="0"/>
              <a:t>Partition the nodes in the graph such that nodes </a:t>
            </a:r>
            <a:r>
              <a:rPr lang="en-US" dirty="0">
                <a:solidFill>
                  <a:srgbClr val="BF01B6"/>
                </a:solidFill>
              </a:rPr>
              <a:t>within</a:t>
            </a:r>
            <a:r>
              <a:rPr lang="en-US" dirty="0">
                <a:solidFill>
                  <a:srgbClr val="B10F9E"/>
                </a:solidFill>
              </a:rPr>
              <a:t> </a:t>
            </a:r>
            <a:r>
              <a:rPr lang="en-US" dirty="0"/>
              <a:t>clusters are </a:t>
            </a:r>
            <a:r>
              <a:rPr lang="en-US" dirty="0">
                <a:solidFill>
                  <a:srgbClr val="BF01B6"/>
                </a:solidFill>
              </a:rPr>
              <a:t>well interconnected </a:t>
            </a:r>
            <a:r>
              <a:rPr lang="en-US" dirty="0"/>
              <a:t>(high edge weights), and nodes </a:t>
            </a:r>
            <a:r>
              <a:rPr lang="en-US" dirty="0">
                <a:solidFill>
                  <a:srgbClr val="00B050"/>
                </a:solidFill>
              </a:rPr>
              <a:t>across</a:t>
            </a:r>
            <a:r>
              <a:rPr lang="en-US" dirty="0"/>
              <a:t> clusters are </a:t>
            </a:r>
            <a:r>
              <a:rPr lang="en-US" dirty="0">
                <a:solidFill>
                  <a:srgbClr val="00B050"/>
                </a:solidFill>
              </a:rPr>
              <a:t>sparsely interconnected</a:t>
            </a:r>
            <a:r>
              <a:rPr lang="en-US" dirty="0"/>
              <a:t> (low edge weights)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0025"/>
            <a:ext cx="8229600" cy="1143000"/>
          </a:xfrm>
        </p:spPr>
        <p:txBody>
          <a:bodyPr/>
          <a:lstStyle/>
          <a:p>
            <a:r>
              <a:rPr lang="en-US" dirty="0"/>
              <a:t>Homophily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5516" y="1417638"/>
            <a:ext cx="8712968" cy="452596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Homophily: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“Birds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of a feather flock together”. People with similar interests tend to connect to each other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Caused by two related social forces [Friedkin98, Lazarsfeld54]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Social influence: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People become similar to those they interact with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Selection: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People seek out similar people to interact with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Homophily is widely observed in social networks and has important implications on the network</a:t>
            </a:r>
          </a:p>
          <a:p>
            <a:pPr algn="just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Applications in online marketing</a:t>
            </a:r>
          </a:p>
          <a:p>
            <a:pPr lvl="1" algn="just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viral marketing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relies upon social influence affecting behavior</a:t>
            </a:r>
          </a:p>
          <a:p>
            <a:pPr lvl="1" algn="just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recommender systems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predict behavior based on similarity</a:t>
            </a:r>
            <a:endParaRPr lang="el-GR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el-GR" dirty="0">
              <a:solidFill>
                <a:srgbClr val="002060"/>
              </a:solidFill>
            </a:endParaRPr>
          </a:p>
          <a:p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5691160"/>
            <a:ext cx="8712968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How does homophily affect the properties and the processes in the network? </a:t>
            </a:r>
            <a:endParaRPr lang="en-US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Prediction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4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Given a snapshot of a social network at time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, we seek to accurately </a:t>
            </a:r>
            <a:r>
              <a:rPr lang="en-US" sz="2800" dirty="0">
                <a:solidFill>
                  <a:srgbClr val="FF0000"/>
                </a:solidFill>
              </a:rPr>
              <a:t>predict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the edges that will be added to the network during the interval from time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to a given future time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</a:rPr>
              <a:t>t'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4" name="2 - Θέση περιεχομένου"/>
          <p:cNvSpPr txBox="1">
            <a:spLocks/>
          </p:cNvSpPr>
          <p:nvPr/>
        </p:nvSpPr>
        <p:spPr>
          <a:xfrm>
            <a:off x="434837" y="3341686"/>
            <a:ext cx="5112568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Applications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Accelerate the growth of a social network (e.g.,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Facebook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, LinkedIn, Twitter) that would otherwise take longer to form.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400" dirty="0"/>
              <a:t>Identify suspect relationships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2" t="21031" r="1276" b="56867"/>
          <a:stretch/>
        </p:blipFill>
        <p:spPr bwMode="auto">
          <a:xfrm>
            <a:off x="5796136" y="3573016"/>
            <a:ext cx="2681416" cy="227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941" y="5903893"/>
            <a:ext cx="8712968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How do we predict future links?</a:t>
            </a:r>
          </a:p>
          <a:p>
            <a:r>
              <a:rPr lang="en-US" sz="2800" dirty="0"/>
              <a:t>How do we make friendship recommendations?</a:t>
            </a:r>
            <a:endParaRPr lang="en-US" sz="2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067944" y="3893087"/>
            <a:ext cx="4887668" cy="2280363"/>
            <a:chOff x="178308" y="1694688"/>
            <a:chExt cx="6646164" cy="23248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08" y="1780364"/>
              <a:ext cx="6646164" cy="22391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733800" y="1694688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78308" y="173355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02CE1-95A9-48CD-83A8-30F0B663C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96" y="1356923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Project the nodes of the network into a </a:t>
            </a:r>
            <a:r>
              <a:rPr lang="en-US" dirty="0">
                <a:solidFill>
                  <a:srgbClr val="0070C0"/>
                </a:solidFill>
              </a:rPr>
              <a:t>multidimensional real space</a:t>
            </a:r>
            <a:r>
              <a:rPr lang="en-US" dirty="0"/>
              <a:t>, such that the nodes that are close to each other in the network (or, semantically similar) are mapped to near-by points in this space</a:t>
            </a:r>
          </a:p>
          <a:p>
            <a:r>
              <a:rPr lang="en-US" dirty="0"/>
              <a:t>An application of machine learning on graphs.</a:t>
            </a:r>
          </a:p>
          <a:p>
            <a:r>
              <a:rPr lang="en-US" dirty="0"/>
              <a:t>Multiple applications for:</a:t>
            </a:r>
          </a:p>
          <a:p>
            <a:pPr lvl="1"/>
            <a:r>
              <a:rPr lang="en-US" dirty="0"/>
              <a:t>Link prediction</a:t>
            </a:r>
          </a:p>
          <a:p>
            <a:pPr lvl="1"/>
            <a:r>
              <a:rPr lang="en-US" dirty="0"/>
              <a:t>Node classification</a:t>
            </a:r>
          </a:p>
          <a:p>
            <a:pPr lvl="1"/>
            <a:r>
              <a:rPr lang="en-US" dirty="0"/>
              <a:t>More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A6624-C44B-4538-8734-DDF74B11B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Embeddings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2666" y="5995490"/>
            <a:ext cx="2528430" cy="3023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1200" dirty="0">
                <a:ea typeface="Helvetica Neue Light" charset="0"/>
                <a:cs typeface="Helvetica Neue Light" charset="0"/>
                <a:sym typeface="Open Sans"/>
              </a:rPr>
              <a:t>2-dimensional node embedding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4859192" y="6422256"/>
            <a:ext cx="405127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tx2">
                    <a:lumMod val="75000"/>
                  </a:schemeClr>
                </a:solidFill>
                <a:ea typeface="Helvetica Neue Light" charset="0"/>
                <a:cs typeface="Helvetica Neue Light" charset="0"/>
                <a:sym typeface="Open Sans"/>
              </a:rPr>
              <a:t>Image from: Perozzi et al.. </a:t>
            </a:r>
            <a:r>
              <a:rPr lang="en-US" sz="800" i="1" dirty="0" err="1">
                <a:solidFill>
                  <a:schemeClr val="tx2">
                    <a:lumMod val="75000"/>
                  </a:schemeClr>
                </a:solidFill>
                <a:ea typeface="Helvetica Neue Light" charset="0"/>
                <a:cs typeface="Helvetica Neue Light" charset="0"/>
                <a:sym typeface="Open Sans"/>
              </a:rPr>
              <a:t>DeepWalk</a:t>
            </a:r>
            <a:r>
              <a:rPr lang="en-US" sz="800" i="1" dirty="0">
                <a:solidFill>
                  <a:schemeClr val="tx2">
                    <a:lumMod val="75000"/>
                  </a:schemeClr>
                </a:solidFill>
                <a:ea typeface="Helvetica Neue Light" charset="0"/>
                <a:cs typeface="Helvetica Neue Light" charset="0"/>
                <a:sym typeface="Open Sans"/>
              </a:rPr>
              <a:t>: Online Learning of Social Representations. KDD 2014.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30783" y="6031543"/>
            <a:ext cx="3187146" cy="357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Clr>
                <a:schemeClr val="accent2"/>
              </a:buClr>
              <a:buFont typeface="Arial" pitchFamily="34" charset="0"/>
              <a:buNone/>
            </a:pPr>
            <a:r>
              <a:rPr lang="en-US" sz="1200" dirty="0"/>
              <a:t>Zachary’s Karate Club Network:</a:t>
            </a:r>
            <a:endParaRPr lang="en-US" sz="1200" dirty="0"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803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F803-C347-42A6-BC96-BAC7B0F69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on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80077-1CB3-4124-A046-2AB45B75D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network information can be used for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Machine Learning </a:t>
            </a:r>
            <a:r>
              <a:rPr lang="en-US" dirty="0"/>
              <a:t>tasks such as classification: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You will be known by the company you keep</a:t>
            </a:r>
            <a:r>
              <a:rPr lang="en-US" dirty="0"/>
              <a:t>”: Use the network information to classify the nodes of the graph.</a:t>
            </a:r>
          </a:p>
          <a:p>
            <a:pPr lvl="1"/>
            <a:r>
              <a:rPr lang="en-US" dirty="0"/>
              <a:t>Simple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label propagation </a:t>
            </a:r>
            <a:r>
              <a:rPr lang="en-US" dirty="0"/>
              <a:t>techniques have been used very successfully in the past</a:t>
            </a:r>
          </a:p>
          <a:p>
            <a:r>
              <a:rPr lang="en-US" dirty="0">
                <a:solidFill>
                  <a:srgbClr val="FF0000"/>
                </a:solidFill>
              </a:rPr>
              <a:t>Graph Machine Learning (GML): </a:t>
            </a:r>
            <a:r>
              <a:rPr lang="en-US" dirty="0"/>
              <a:t>Application of</a:t>
            </a:r>
            <a:r>
              <a:rPr lang="el-GR" dirty="0"/>
              <a:t> </a:t>
            </a:r>
            <a:r>
              <a:rPr lang="en-US" dirty="0"/>
              <a:t>sophisticated ML techniques on graphs. The AI revolution has also reached networks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GNN: Graph Neural Networks</a:t>
            </a:r>
            <a:r>
              <a:rPr lang="en-US" dirty="0"/>
              <a:t>. Incorporate the network structure into the Neural Network computation.</a:t>
            </a:r>
          </a:p>
        </p:txBody>
      </p:sp>
    </p:spTree>
    <p:extLst>
      <p:ext uri="{BB962C8B-B14F-4D97-AF65-F5344CB8AC3E}">
        <p14:creationId xmlns:p14="http://schemas.microsoft.com/office/powerpoint/2010/main" val="2399848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Users on online social networks generate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content</a:t>
            </a:r>
            <a:r>
              <a:rPr lang="en-US" dirty="0"/>
              <a:t>.</a:t>
            </a:r>
          </a:p>
          <a:p>
            <a:r>
              <a:rPr lang="en-US" dirty="0"/>
              <a:t>Mining the content </a:t>
            </a:r>
            <a:r>
              <a:rPr lang="en-US" dirty="0">
                <a:solidFill>
                  <a:srgbClr val="0070C0"/>
                </a:solidFill>
              </a:rPr>
              <a:t>in conjunction </a:t>
            </a:r>
            <a:r>
              <a:rPr lang="en-US" dirty="0"/>
              <a:t>with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network</a:t>
            </a:r>
            <a:r>
              <a:rPr lang="en-US" dirty="0"/>
              <a:t> can be useful</a:t>
            </a:r>
          </a:p>
          <a:p>
            <a:pPr lvl="1"/>
            <a:r>
              <a:rPr lang="en-US" dirty="0"/>
              <a:t>Do friends post similar content on </a:t>
            </a:r>
            <a:r>
              <a:rPr lang="en-US" dirty="0" err="1"/>
              <a:t>Facebook</a:t>
            </a:r>
            <a:r>
              <a:rPr lang="en-US" dirty="0"/>
              <a:t>? </a:t>
            </a:r>
          </a:p>
          <a:p>
            <a:pPr lvl="1"/>
            <a:r>
              <a:rPr lang="en-US" dirty="0"/>
              <a:t>Can we understand a user’s interests by looking at those of their friends? </a:t>
            </a:r>
          </a:p>
          <a:p>
            <a:pPr lvl="2"/>
            <a:r>
              <a:rPr lang="en-US" dirty="0"/>
              <a:t>The importance of </a:t>
            </a:r>
            <a:r>
              <a:rPr lang="en-US" dirty="0" err="1"/>
              <a:t>homophily</a:t>
            </a:r>
            <a:endParaRPr lang="en-US" dirty="0"/>
          </a:p>
          <a:p>
            <a:pPr lvl="1"/>
            <a:r>
              <a:rPr lang="en-US" dirty="0"/>
              <a:t>Social recommendations: Can we predict a movie rating using the social network?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99592" y="2996952"/>
            <a:ext cx="7772400" cy="2664296"/>
          </a:xfrm>
        </p:spPr>
        <p:txBody>
          <a:bodyPr/>
          <a:lstStyle/>
          <a:p>
            <a:pPr algn="ctr"/>
            <a:r>
              <a:rPr lang="en-US" b="0" dirty="0"/>
              <a:t>CONSIDER the Following complex Systems</a:t>
            </a:r>
          </a:p>
        </p:txBody>
      </p:sp>
    </p:spTree>
    <p:extLst>
      <p:ext uri="{BB962C8B-B14F-4D97-AF65-F5344CB8AC3E}">
        <p14:creationId xmlns:p14="http://schemas.microsoft.com/office/powerpoint/2010/main" val="7335946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Today </a:t>
            </a:r>
            <a:r>
              <a:rPr lang="en-US" dirty="0">
                <a:solidFill>
                  <a:srgbClr val="0070C0"/>
                </a:solidFill>
              </a:rPr>
              <a:t>Social Media </a:t>
            </a:r>
            <a:r>
              <a:rPr lang="en-US" dirty="0"/>
              <a:t>(Twitter, Facebook, Instagram) have supplanted the traditional media sources</a:t>
            </a:r>
          </a:p>
          <a:p>
            <a:pPr lvl="1"/>
            <a:r>
              <a:rPr lang="en-US" dirty="0"/>
              <a:t>Information is generated and disseminated mostly online by users</a:t>
            </a:r>
          </a:p>
          <a:p>
            <a:pPr lvl="1"/>
            <a:r>
              <a:rPr lang="en-US" dirty="0"/>
              <a:t>Twitter has become a global “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sensor</a:t>
            </a:r>
            <a:r>
              <a:rPr lang="en-US" dirty="0"/>
              <a:t>” detecting and reporting everything</a:t>
            </a:r>
          </a:p>
          <a:p>
            <a:pPr lvl="1"/>
            <a:r>
              <a:rPr lang="en-US" dirty="0"/>
              <a:t>Social media have become the main platform for disseminating ideas</a:t>
            </a:r>
          </a:p>
          <a:p>
            <a:r>
              <a:rPr lang="en-US" dirty="0"/>
              <a:t>Interesting problems:</a:t>
            </a:r>
          </a:p>
          <a:p>
            <a:pPr lvl="1"/>
            <a:r>
              <a:rPr lang="en-US" dirty="0"/>
              <a:t>Automatically detect events using Twitter</a:t>
            </a:r>
          </a:p>
          <a:p>
            <a:pPr lvl="1"/>
            <a:r>
              <a:rPr lang="en-US" dirty="0"/>
              <a:t>Sentiment mining</a:t>
            </a:r>
          </a:p>
          <a:p>
            <a:pPr lvl="1"/>
            <a:r>
              <a:rPr lang="en-US" dirty="0"/>
              <a:t>Misinformation and fake news detection</a:t>
            </a:r>
          </a:p>
        </p:txBody>
      </p:sp>
    </p:spTree>
    <p:extLst>
      <p:ext uri="{BB962C8B-B14F-4D97-AF65-F5344CB8AC3E}">
        <p14:creationId xmlns:p14="http://schemas.microsoft.com/office/powerpoint/2010/main" val="2048497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F5CD-9B55-4038-80C8-6845D4751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4058"/>
            <a:ext cx="8229600" cy="74295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The dark side of Social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401C7-D433-4290-8AC8-4CD368498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17656"/>
            <a:ext cx="5554960" cy="4807687"/>
          </a:xfrm>
        </p:spPr>
        <p:txBody>
          <a:bodyPr>
            <a:normAutofit/>
          </a:bodyPr>
          <a:lstStyle/>
          <a:p>
            <a:r>
              <a:rPr lang="en-US" dirty="0"/>
              <a:t>Do algorithms make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fair</a:t>
            </a:r>
            <a:r>
              <a:rPr lang="en-US" dirty="0"/>
              <a:t> and correct decisions?</a:t>
            </a:r>
          </a:p>
          <a:p>
            <a:r>
              <a:rPr lang="en-US" dirty="0"/>
              <a:t>Do algorithms create filter bubbles and echo chambers, increase polarization, and promote misinformation? </a:t>
            </a:r>
          </a:p>
          <a:p>
            <a:r>
              <a:rPr lang="en-US" dirty="0"/>
              <a:t>Are online social networks and media a threat to </a:t>
            </a:r>
            <a:r>
              <a:rPr lang="en-US"/>
              <a:t>democracy and our mental health?</a:t>
            </a:r>
            <a:endParaRPr lang="el-GR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290" name="Picture 2" descr="Social Dilemma | Robert Lustig Website">
            <a:extLst>
              <a:ext uri="{FF2B5EF4-FFF2-40B4-BE49-F238E27FC236}">
                <a16:creationId xmlns:a16="http://schemas.microsoft.com/office/drawing/2014/main" id="{49D83162-2466-42C1-8A01-9D8AB5A7D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1772816"/>
            <a:ext cx="2385077" cy="353872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893411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88640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Tools</a:t>
            </a:r>
            <a:endParaRPr lang="el-GR" sz="4000" dirty="0"/>
          </a:p>
        </p:txBody>
      </p:sp>
      <p:pic>
        <p:nvPicPr>
          <p:cNvPr id="15" name="Picture 14" descr="snap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83307"/>
            <a:ext cx="1440160" cy="14401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91680" y="2664778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Stanford Network Analysis Platform (SNAP): </a:t>
            </a:r>
            <a:r>
              <a:rPr lang="en-US" dirty="0"/>
              <a:t>general purpose, high performance system for analysis and manipulation of large networks written in C++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http://snap.stanford.edu/snap/index.html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647" y="1190362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NetworkX</a:t>
            </a:r>
            <a:r>
              <a:rPr lang="en-US" dirty="0"/>
              <a:t>: a Python language software package for the creation, manipulation, and study of the structure, dynamics, and functions of complex networks.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http://networkx.lanl.gov/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Picture 17" descr="icon-desktop.jpg">
            <a:extLst>
              <a:ext uri="{FF2B5EF4-FFF2-40B4-BE49-F238E27FC236}">
                <a16:creationId xmlns:a16="http://schemas.microsoft.com/office/drawing/2014/main" id="{770683D4-52E4-4D65-AAE2-159FD91851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4365104"/>
            <a:ext cx="1171349" cy="8681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4DE4BEA-F677-4470-9445-0A57C21EB1E5}"/>
              </a:ext>
            </a:extLst>
          </p:cNvPr>
          <p:cNvSpPr txBox="1"/>
          <p:nvPr/>
        </p:nvSpPr>
        <p:spPr>
          <a:xfrm>
            <a:off x="971600" y="4437112"/>
            <a:ext cx="60486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dirty="0"/>
              <a:t>: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free software environment for statistical computing and graphics.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http://www.r-project.org/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" name="Picture 19" descr="Rlogo.jpg">
            <a:extLst>
              <a:ext uri="{FF2B5EF4-FFF2-40B4-BE49-F238E27FC236}">
                <a16:creationId xmlns:a16="http://schemas.microsoft.com/office/drawing/2014/main" id="{26ACFFC3-2E61-4AEC-9E20-1CE665F516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509120"/>
            <a:ext cx="576064" cy="437810"/>
          </a:xfrm>
          <a:prstGeom prst="rect">
            <a:avLst/>
          </a:prstGeom>
        </p:spPr>
      </p:pic>
      <p:pic>
        <p:nvPicPr>
          <p:cNvPr id="21" name="Picture 20" descr="logo.png">
            <a:extLst>
              <a:ext uri="{FF2B5EF4-FFF2-40B4-BE49-F238E27FC236}">
                <a16:creationId xmlns:a16="http://schemas.microsoft.com/office/drawing/2014/main" id="{3EFC1F26-CC33-4A18-9C8C-6F620504751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5589240"/>
            <a:ext cx="1590675" cy="4762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F6F797C-85F7-4D89-83A0-48D4E5495220}"/>
              </a:ext>
            </a:extLst>
          </p:cNvPr>
          <p:cNvSpPr txBox="1"/>
          <p:nvPr/>
        </p:nvSpPr>
        <p:spPr>
          <a:xfrm>
            <a:off x="2195736" y="5445224"/>
            <a:ext cx="48965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Gephi</a:t>
            </a:r>
            <a:r>
              <a:rPr lang="en-US" dirty="0"/>
              <a:t>: interactive visualization and exploration platform for all kinds of networks and complex systems, dynamic and hierarchical graphs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http://gephi.org/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" name="Picture 22" descr="thumbs_preview4.png">
            <a:extLst>
              <a:ext uri="{FF2B5EF4-FFF2-40B4-BE49-F238E27FC236}">
                <a16:creationId xmlns:a16="http://schemas.microsoft.com/office/drawing/2014/main" id="{13B1F117-420A-4D85-BC32-709DB257290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0312" y="5517232"/>
            <a:ext cx="1428750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86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Frameworks for Processing Large Graphs</a:t>
            </a:r>
            <a:endParaRPr lang="el-GR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55679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Large scale (in some cases billions of vertices, trillions of edges)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2132856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How to process graphs in parallel?</a:t>
            </a:r>
            <a:endParaRPr lang="el-G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2708920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Write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your own code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Use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MapReduce (general parallel processing) *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</a:rPr>
              <a:t>Pregel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(bulk synchronous parallel model) introduced by Google in 2010*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</a:rPr>
              <a:t>Giraph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http://incubator.apache.org/giraph/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(part of Hadoop software)</a:t>
            </a:r>
            <a:endParaRPr lang="el-G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5949280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*J. Dean, S.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Ghemawat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MapReduce: Simplified Data Processing on Large Clusters.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OSDI 2004: 137-150 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** G.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Malewicz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M. H.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Austern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A. J. C. Bik, J. C.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Dehnert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I. Horn, N.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Leiser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1200" i="1" dirty="0" err="1">
                <a:solidFill>
                  <a:schemeClr val="accent1">
                    <a:lumMod val="75000"/>
                  </a:schemeClr>
                </a:solidFill>
              </a:rPr>
              <a:t>Pregel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: a system for large-scale graph processing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. SIGMOD Conference 2010: 135-146</a:t>
            </a:r>
            <a:endParaRPr lang="el-G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884" y="450912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Storage?</a:t>
            </a:r>
            <a:endParaRPr lang="el-G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Data</a:t>
            </a:r>
            <a:endParaRPr lang="el-GR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98072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Collected using available APIs (Twitter,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Facebook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etc)</a:t>
            </a:r>
            <a:endParaRPr lang="el-GR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41277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Using existing collections, e.g., from SNAP (more in the webpage), permission may be required</a:t>
            </a:r>
            <a:endParaRPr lang="el-G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2276872"/>
            <a:ext cx="784887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Stanford Large Network Dataset Collection</a:t>
            </a:r>
            <a:endParaRPr lang="en-US" sz="1100" dirty="0"/>
          </a:p>
          <a:p>
            <a:r>
              <a:rPr lang="en-US" sz="1100" dirty="0">
                <a:hlinkClick r:id="rId3"/>
              </a:rPr>
              <a:t>60 large social and information network datasets</a:t>
            </a:r>
            <a:endParaRPr lang="en-US" sz="1100" dirty="0"/>
          </a:p>
          <a:p>
            <a:r>
              <a:rPr lang="en-US" sz="1100" b="1" dirty="0" err="1"/>
              <a:t>Coauthorship</a:t>
            </a:r>
            <a:r>
              <a:rPr lang="en-US" sz="1100" b="1" dirty="0"/>
              <a:t> and Citation Networks</a:t>
            </a:r>
          </a:p>
          <a:p>
            <a:r>
              <a:rPr lang="en-US" sz="1100" dirty="0">
                <a:hlinkClick r:id="rId4"/>
              </a:rPr>
              <a:t>DBLP</a:t>
            </a:r>
            <a:r>
              <a:rPr lang="en-US" sz="1100" dirty="0"/>
              <a:t>: Collaboration network of computer scientists</a:t>
            </a:r>
          </a:p>
          <a:p>
            <a:r>
              <a:rPr lang="en-US" sz="1100" dirty="0">
                <a:hlinkClick r:id="rId5"/>
              </a:rPr>
              <a:t>KDD Cup Dataset</a:t>
            </a:r>
            <a:endParaRPr lang="en-US" sz="1100" dirty="0"/>
          </a:p>
          <a:p>
            <a:r>
              <a:rPr lang="en-US" sz="1100" b="1" dirty="0"/>
              <a:t>Internet Topology</a:t>
            </a:r>
          </a:p>
          <a:p>
            <a:r>
              <a:rPr lang="en-US" sz="1100" dirty="0">
                <a:hlinkClick r:id="rId6"/>
              </a:rPr>
              <a:t>AS Graphs</a:t>
            </a:r>
            <a:r>
              <a:rPr lang="en-US" sz="1100" dirty="0"/>
              <a:t>: AS-level </a:t>
            </a:r>
            <a:r>
              <a:rPr lang="en-US" sz="1100" dirty="0" err="1"/>
              <a:t>connectivities</a:t>
            </a:r>
            <a:r>
              <a:rPr lang="en-US" sz="1100" dirty="0"/>
              <a:t> inferred from Oregon route-views, Looking glass data and Routing registry data</a:t>
            </a:r>
          </a:p>
          <a:p>
            <a:r>
              <a:rPr lang="en-US" sz="1100" b="1" dirty="0"/>
              <a:t>Yelp Data</a:t>
            </a:r>
          </a:p>
          <a:p>
            <a:r>
              <a:rPr lang="en-US" sz="1100" dirty="0">
                <a:hlinkClick r:id="rId7"/>
              </a:rPr>
              <a:t>Yelp Review Data</a:t>
            </a:r>
            <a:r>
              <a:rPr lang="en-US" sz="1100" dirty="0"/>
              <a:t>: reviews of the 250 closest businesses for 30 universities for students and academics to explore and research</a:t>
            </a:r>
          </a:p>
          <a:p>
            <a:r>
              <a:rPr lang="en-US" sz="1100" b="1" dirty="0" err="1"/>
              <a:t>Youtube</a:t>
            </a:r>
            <a:r>
              <a:rPr lang="en-US" sz="1100" b="1" dirty="0"/>
              <a:t> dataset</a:t>
            </a:r>
          </a:p>
          <a:p>
            <a:r>
              <a:rPr lang="en-US" sz="1100" dirty="0" err="1">
                <a:hlinkClick r:id="rId8"/>
              </a:rPr>
              <a:t>Youtube</a:t>
            </a:r>
            <a:r>
              <a:rPr lang="en-US" sz="1100" dirty="0">
                <a:hlinkClick r:id="rId8"/>
              </a:rPr>
              <a:t> data</a:t>
            </a:r>
            <a:r>
              <a:rPr lang="en-US" sz="1100" dirty="0"/>
              <a:t>: YouTube videos as nodes. Edge a-&gt;b means video b is in the related video list (first 20 only) of a video a.</a:t>
            </a:r>
          </a:p>
          <a:p>
            <a:r>
              <a:rPr lang="en-US" sz="1100" b="1" dirty="0"/>
              <a:t>Amazon product </a:t>
            </a:r>
            <a:r>
              <a:rPr lang="en-US" sz="1100" b="1" dirty="0" err="1"/>
              <a:t>copurchasing</a:t>
            </a:r>
            <a:r>
              <a:rPr lang="en-US" sz="1100" b="1" dirty="0"/>
              <a:t> networks and metadata</a:t>
            </a:r>
          </a:p>
          <a:p>
            <a:r>
              <a:rPr lang="en-US" sz="1100" dirty="0">
                <a:hlinkClick r:id="rId9"/>
              </a:rPr>
              <a:t>Amazon Data</a:t>
            </a:r>
            <a:r>
              <a:rPr lang="en-US" sz="1100" dirty="0"/>
              <a:t>: The data was collected by crawling Amazon website and contains product metadata and review information about 548,552 different products (Books, music CDs, DVDs and VHS video tapes).</a:t>
            </a:r>
          </a:p>
          <a:p>
            <a:r>
              <a:rPr lang="en-US" sz="1100" b="1" dirty="0"/>
              <a:t>Wikipedia</a:t>
            </a:r>
          </a:p>
          <a:p>
            <a:r>
              <a:rPr lang="en-US" sz="1100" dirty="0">
                <a:hlinkClick r:id="rId10"/>
              </a:rPr>
              <a:t>Wikipedia page to page link data</a:t>
            </a:r>
            <a:r>
              <a:rPr lang="en-US" sz="1100" dirty="0"/>
              <a:t>: A list of all page-to-page links in Wikipedia</a:t>
            </a:r>
          </a:p>
          <a:p>
            <a:r>
              <a:rPr lang="en-US" sz="1100" dirty="0" err="1">
                <a:hlinkClick r:id="rId11"/>
              </a:rPr>
              <a:t>DBPedia</a:t>
            </a:r>
            <a:r>
              <a:rPr lang="en-US" sz="1100" dirty="0"/>
              <a:t>: The </a:t>
            </a:r>
            <a:r>
              <a:rPr lang="en-US" sz="1100" dirty="0" err="1"/>
              <a:t>DBpedia</a:t>
            </a:r>
            <a:r>
              <a:rPr lang="en-US" sz="1100" dirty="0"/>
              <a:t> data set uses a large multi-domain ontology which has been derived from Wikipedia.</a:t>
            </a:r>
          </a:p>
          <a:p>
            <a:r>
              <a:rPr lang="en-US" sz="1100" dirty="0">
                <a:hlinkClick r:id="rId12"/>
              </a:rPr>
              <a:t>Edits and talks</a:t>
            </a:r>
            <a:r>
              <a:rPr lang="en-US" sz="1100" dirty="0"/>
              <a:t>: Complete edit history (all revisions, all pages) of Wikipedia since its inception till January 2008.</a:t>
            </a:r>
          </a:p>
          <a:p>
            <a:r>
              <a:rPr lang="en-US" sz="1100" b="1" dirty="0"/>
              <a:t>Movie Ratings</a:t>
            </a:r>
          </a:p>
          <a:p>
            <a:r>
              <a:rPr lang="en-US" sz="1100" dirty="0">
                <a:hlinkClick r:id="rId13"/>
              </a:rPr>
              <a:t>IMDB database</a:t>
            </a:r>
            <a:r>
              <a:rPr lang="en-US" sz="1100" dirty="0"/>
              <a:t>: Movie ratings from IMDB</a:t>
            </a:r>
          </a:p>
          <a:p>
            <a:r>
              <a:rPr lang="en-US" sz="1100" dirty="0">
                <a:hlinkClick r:id="rId14"/>
              </a:rPr>
              <a:t>User rating data</a:t>
            </a:r>
            <a:r>
              <a:rPr lang="en-US" sz="1100" dirty="0"/>
              <a:t>: Movie ratings from </a:t>
            </a:r>
            <a:r>
              <a:rPr lang="en-US" sz="1100" dirty="0" err="1"/>
              <a:t>MovieLens</a:t>
            </a:r>
            <a:endParaRPr lang="en-US" sz="11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Thanks to Jure </a:t>
            </a:r>
            <a:r>
              <a:rPr lang="en-US" dirty="0" err="1"/>
              <a:t>Leskovec</a:t>
            </a:r>
            <a:r>
              <a:rPr lang="en-US" dirty="0"/>
              <a:t> </a:t>
            </a:r>
            <a:r>
              <a:rPr lang="en-US"/>
              <a:t>for some </a:t>
            </a:r>
            <a:r>
              <a:rPr lang="en-US" dirty="0"/>
              <a:t>of the material from his course notes.</a:t>
            </a:r>
          </a:p>
          <a:p>
            <a:endParaRPr lang="en-US" dirty="0"/>
          </a:p>
          <a:p>
            <a:r>
              <a:rPr lang="en-US" dirty="0"/>
              <a:t>M. E. J. Newman, </a:t>
            </a:r>
            <a:r>
              <a:rPr lang="en-US" dirty="0">
                <a:solidFill>
                  <a:schemeClr val="folHlink"/>
                </a:solidFill>
              </a:rPr>
              <a:t>The structure and function of complex networks</a:t>
            </a:r>
            <a:r>
              <a:rPr lang="en-US" dirty="0"/>
              <a:t>, SIAM Reviews, 45(2): 167-256, 2003 </a:t>
            </a:r>
          </a:p>
        </p:txBody>
      </p:sp>
    </p:spTree>
    <p:extLst>
      <p:ext uri="{BB962C8B-B14F-4D97-AF65-F5344CB8AC3E}">
        <p14:creationId xmlns:p14="http://schemas.microsoft.com/office/powerpoint/2010/main" val="2605748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Graph Theory Reminder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 a more extensive reminder</a:t>
            </a:r>
          </a:p>
          <a:p>
            <a:r>
              <a:rPr lang="en-US" dirty="0"/>
              <a:t>(</a:t>
            </a:r>
            <a:r>
              <a:rPr lang="en-US" dirty="0">
                <a:hlinkClick r:id="rId3"/>
              </a:rPr>
              <a:t>pptx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pdf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36627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Undirected Graph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2" y="1700213"/>
            <a:ext cx="4611688" cy="1730375"/>
          </a:xfrm>
        </p:spPr>
        <p:txBody>
          <a:bodyPr/>
          <a:lstStyle/>
          <a:p>
            <a:r>
              <a:rPr lang="en-US" sz="2800" dirty="0"/>
              <a:t>Graph </a:t>
            </a:r>
            <a:r>
              <a:rPr lang="en-US" sz="2800" dirty="0">
                <a:solidFill>
                  <a:srgbClr val="00B0F0"/>
                </a:solidFill>
              </a:rPr>
              <a:t>G=(V,E)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V</a:t>
            </a:r>
            <a:r>
              <a:rPr lang="en-US" sz="2400" dirty="0"/>
              <a:t> = set of vertices (nodes)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E</a:t>
            </a:r>
            <a:r>
              <a:rPr lang="en-US" sz="2400" dirty="0"/>
              <a:t> = set of edges</a:t>
            </a:r>
          </a:p>
        </p:txBody>
      </p:sp>
      <p:sp>
        <p:nvSpPr>
          <p:cNvPr id="184324" name="Oval 4"/>
          <p:cNvSpPr>
            <a:spLocks noChangeArrowheads="1"/>
          </p:cNvSpPr>
          <p:nvPr/>
        </p:nvSpPr>
        <p:spPr bwMode="auto">
          <a:xfrm>
            <a:off x="5578475" y="31416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5" name="Oval 5"/>
          <p:cNvSpPr>
            <a:spLocks noChangeArrowheads="1"/>
          </p:cNvSpPr>
          <p:nvPr/>
        </p:nvSpPr>
        <p:spPr bwMode="auto">
          <a:xfrm>
            <a:off x="7089775" y="22050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6" name="Oval 6"/>
          <p:cNvSpPr>
            <a:spLocks noChangeArrowheads="1"/>
          </p:cNvSpPr>
          <p:nvPr/>
        </p:nvSpPr>
        <p:spPr bwMode="auto">
          <a:xfrm>
            <a:off x="8386763" y="33575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7" name="Oval 7"/>
          <p:cNvSpPr>
            <a:spLocks noChangeArrowheads="1"/>
          </p:cNvSpPr>
          <p:nvPr/>
        </p:nvSpPr>
        <p:spPr bwMode="auto">
          <a:xfrm>
            <a:off x="6154738" y="4652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8" name="Oval 8"/>
          <p:cNvSpPr>
            <a:spLocks noChangeArrowheads="1"/>
          </p:cNvSpPr>
          <p:nvPr/>
        </p:nvSpPr>
        <p:spPr bwMode="auto">
          <a:xfrm>
            <a:off x="7810500" y="47974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9" name="Text Box 9"/>
          <p:cNvSpPr txBox="1">
            <a:spLocks noChangeArrowheads="1"/>
          </p:cNvSpPr>
          <p:nvPr/>
        </p:nvSpPr>
        <p:spPr bwMode="auto">
          <a:xfrm>
            <a:off x="5434013" y="33575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84330" name="Text Box 10"/>
          <p:cNvSpPr txBox="1">
            <a:spLocks noChangeArrowheads="1"/>
          </p:cNvSpPr>
          <p:nvPr/>
        </p:nvSpPr>
        <p:spPr bwMode="auto">
          <a:xfrm>
            <a:off x="7089775" y="17732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84331" name="Text Box 11"/>
          <p:cNvSpPr txBox="1">
            <a:spLocks noChangeArrowheads="1"/>
          </p:cNvSpPr>
          <p:nvPr/>
        </p:nvSpPr>
        <p:spPr bwMode="auto">
          <a:xfrm>
            <a:off x="8439150" y="36607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84332" name="Text Box 12"/>
          <p:cNvSpPr txBox="1">
            <a:spLocks noChangeArrowheads="1"/>
          </p:cNvSpPr>
          <p:nvPr/>
        </p:nvSpPr>
        <p:spPr bwMode="auto">
          <a:xfrm>
            <a:off x="7862888" y="51006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84333" name="Text Box 13"/>
          <p:cNvSpPr txBox="1">
            <a:spLocks noChangeArrowheads="1"/>
          </p:cNvSpPr>
          <p:nvPr/>
        </p:nvSpPr>
        <p:spPr bwMode="auto">
          <a:xfrm>
            <a:off x="6134100" y="50276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84334" name="Line 14"/>
          <p:cNvSpPr>
            <a:spLocks noChangeShapeType="1"/>
          </p:cNvSpPr>
          <p:nvPr/>
        </p:nvSpPr>
        <p:spPr bwMode="auto">
          <a:xfrm flipV="1">
            <a:off x="5865813" y="24209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5" name="Line 15"/>
          <p:cNvSpPr>
            <a:spLocks noChangeShapeType="1"/>
          </p:cNvSpPr>
          <p:nvPr/>
        </p:nvSpPr>
        <p:spPr bwMode="auto">
          <a:xfrm>
            <a:off x="7378700" y="24209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6" name="Line 16"/>
          <p:cNvSpPr>
            <a:spLocks noChangeShapeType="1"/>
          </p:cNvSpPr>
          <p:nvPr/>
        </p:nvSpPr>
        <p:spPr bwMode="auto">
          <a:xfrm>
            <a:off x="5865813" y="32845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7" name="Line 17"/>
          <p:cNvSpPr>
            <a:spLocks noChangeShapeType="1"/>
          </p:cNvSpPr>
          <p:nvPr/>
        </p:nvSpPr>
        <p:spPr bwMode="auto">
          <a:xfrm flipV="1">
            <a:off x="8026400" y="36449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8" name="Line 18"/>
          <p:cNvSpPr>
            <a:spLocks noChangeShapeType="1"/>
          </p:cNvSpPr>
          <p:nvPr/>
        </p:nvSpPr>
        <p:spPr bwMode="auto">
          <a:xfrm>
            <a:off x="6442075" y="47974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9" name="Text Box 19"/>
          <p:cNvSpPr txBox="1">
            <a:spLocks noChangeArrowheads="1"/>
          </p:cNvSpPr>
          <p:nvPr/>
        </p:nvSpPr>
        <p:spPr bwMode="auto">
          <a:xfrm>
            <a:off x="539750" y="4767263"/>
            <a:ext cx="458029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undirected</a:t>
            </a:r>
            <a:r>
              <a:rPr lang="en-US" sz="2400" dirty="0">
                <a:latin typeface="Tahoma" pitchFamily="34" charset="0"/>
              </a:rPr>
              <a:t> graph</a:t>
            </a:r>
          </a:p>
          <a:p>
            <a:r>
              <a:rPr lang="en-US" sz="2400" dirty="0">
                <a:latin typeface="Tahoma" pitchFamily="34" charset="0"/>
              </a:rPr>
              <a:t>V = {1, 2, 3, 4, 5}</a:t>
            </a:r>
          </a:p>
          <a:p>
            <a:r>
              <a:rPr lang="en-US" sz="2400" dirty="0">
                <a:latin typeface="Tahoma" pitchFamily="34" charset="0"/>
              </a:rPr>
              <a:t>E={(1,2),(1,3),(2,3),(3,4),(4,5)}</a:t>
            </a:r>
          </a:p>
        </p:txBody>
      </p:sp>
    </p:spTree>
    <p:extLst>
      <p:ext uri="{BB962C8B-B14F-4D97-AF65-F5344CB8AC3E}">
        <p14:creationId xmlns:p14="http://schemas.microsoft.com/office/powerpoint/2010/main" val="367818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4" grpId="0" animBg="1"/>
      <p:bldP spid="184325" grpId="0" animBg="1"/>
      <p:bldP spid="184326" grpId="0" animBg="1"/>
      <p:bldP spid="184327" grpId="0" animBg="1"/>
      <p:bldP spid="184328" grpId="0" animBg="1"/>
      <p:bldP spid="184329" grpId="0"/>
      <p:bldP spid="184330" grpId="0"/>
      <p:bldP spid="184331" grpId="0"/>
      <p:bldP spid="184332" grpId="0"/>
      <p:bldP spid="184333" grpId="0"/>
      <p:bldP spid="184334" grpId="0" animBg="1"/>
      <p:bldP spid="184335" grpId="0" animBg="1"/>
      <p:bldP spid="184336" grpId="0" animBg="1"/>
      <p:bldP spid="184337" grpId="0" animBg="1"/>
      <p:bldP spid="184338" grpId="0" animBg="1"/>
      <p:bldP spid="18433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Graph</a:t>
            </a:r>
          </a:p>
        </p:txBody>
      </p:sp>
      <p:sp>
        <p:nvSpPr>
          <p:cNvPr id="186372" name="Oval 4"/>
          <p:cNvSpPr>
            <a:spLocks noChangeArrowheads="1"/>
          </p:cNvSpPr>
          <p:nvPr/>
        </p:nvSpPr>
        <p:spPr bwMode="auto">
          <a:xfrm>
            <a:off x="5578475" y="31416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73" name="Oval 5"/>
          <p:cNvSpPr>
            <a:spLocks noChangeArrowheads="1"/>
          </p:cNvSpPr>
          <p:nvPr/>
        </p:nvSpPr>
        <p:spPr bwMode="auto">
          <a:xfrm>
            <a:off x="7089775" y="22050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74" name="Oval 6"/>
          <p:cNvSpPr>
            <a:spLocks noChangeArrowheads="1"/>
          </p:cNvSpPr>
          <p:nvPr/>
        </p:nvSpPr>
        <p:spPr bwMode="auto">
          <a:xfrm>
            <a:off x="8386763" y="33575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75" name="Oval 7"/>
          <p:cNvSpPr>
            <a:spLocks noChangeArrowheads="1"/>
          </p:cNvSpPr>
          <p:nvPr/>
        </p:nvSpPr>
        <p:spPr bwMode="auto">
          <a:xfrm>
            <a:off x="6154738" y="4652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76" name="Oval 8"/>
          <p:cNvSpPr>
            <a:spLocks noChangeArrowheads="1"/>
          </p:cNvSpPr>
          <p:nvPr/>
        </p:nvSpPr>
        <p:spPr bwMode="auto">
          <a:xfrm>
            <a:off x="7810500" y="47974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77" name="Text Box 9"/>
          <p:cNvSpPr txBox="1">
            <a:spLocks noChangeArrowheads="1"/>
          </p:cNvSpPr>
          <p:nvPr/>
        </p:nvSpPr>
        <p:spPr bwMode="auto">
          <a:xfrm>
            <a:off x="5434013" y="33575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86378" name="Text Box 10"/>
          <p:cNvSpPr txBox="1">
            <a:spLocks noChangeArrowheads="1"/>
          </p:cNvSpPr>
          <p:nvPr/>
        </p:nvSpPr>
        <p:spPr bwMode="auto">
          <a:xfrm>
            <a:off x="7089775" y="17732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86379" name="Text Box 11"/>
          <p:cNvSpPr txBox="1">
            <a:spLocks noChangeArrowheads="1"/>
          </p:cNvSpPr>
          <p:nvPr/>
        </p:nvSpPr>
        <p:spPr bwMode="auto">
          <a:xfrm>
            <a:off x="8439150" y="36607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86380" name="Text Box 12"/>
          <p:cNvSpPr txBox="1">
            <a:spLocks noChangeArrowheads="1"/>
          </p:cNvSpPr>
          <p:nvPr/>
        </p:nvSpPr>
        <p:spPr bwMode="auto">
          <a:xfrm>
            <a:off x="7862888" y="51006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86381" name="Text Box 13"/>
          <p:cNvSpPr txBox="1">
            <a:spLocks noChangeArrowheads="1"/>
          </p:cNvSpPr>
          <p:nvPr/>
        </p:nvSpPr>
        <p:spPr bwMode="auto">
          <a:xfrm>
            <a:off x="6134100" y="50276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86382" name="Line 14"/>
          <p:cNvSpPr>
            <a:spLocks noChangeShapeType="1"/>
          </p:cNvSpPr>
          <p:nvPr/>
        </p:nvSpPr>
        <p:spPr bwMode="auto">
          <a:xfrm flipV="1">
            <a:off x="5865813" y="24209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3" name="Line 15"/>
          <p:cNvSpPr>
            <a:spLocks noChangeShapeType="1"/>
          </p:cNvSpPr>
          <p:nvPr/>
        </p:nvSpPr>
        <p:spPr bwMode="auto">
          <a:xfrm>
            <a:off x="7378700" y="24209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4" name="Line 16"/>
          <p:cNvSpPr>
            <a:spLocks noChangeShapeType="1"/>
          </p:cNvSpPr>
          <p:nvPr/>
        </p:nvSpPr>
        <p:spPr bwMode="auto">
          <a:xfrm>
            <a:off x="5865813" y="32845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5" name="Line 17"/>
          <p:cNvSpPr>
            <a:spLocks noChangeShapeType="1"/>
          </p:cNvSpPr>
          <p:nvPr/>
        </p:nvSpPr>
        <p:spPr bwMode="auto">
          <a:xfrm flipV="1">
            <a:off x="8026400" y="36449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6" name="Line 18"/>
          <p:cNvSpPr>
            <a:spLocks noChangeShapeType="1"/>
          </p:cNvSpPr>
          <p:nvPr/>
        </p:nvSpPr>
        <p:spPr bwMode="auto">
          <a:xfrm>
            <a:off x="6442075" y="47974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7" name="Text Box 19"/>
          <p:cNvSpPr txBox="1">
            <a:spLocks noChangeArrowheads="1"/>
          </p:cNvSpPr>
          <p:nvPr/>
        </p:nvSpPr>
        <p:spPr bwMode="auto">
          <a:xfrm>
            <a:off x="457200" y="4694238"/>
            <a:ext cx="572804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directed</a:t>
            </a:r>
            <a:r>
              <a:rPr lang="en-US" sz="2400" dirty="0">
                <a:latin typeface="Tahoma" pitchFamily="34" charset="0"/>
              </a:rPr>
              <a:t> graph</a:t>
            </a:r>
          </a:p>
          <a:p>
            <a:r>
              <a:rPr lang="en-US" sz="2400" dirty="0">
                <a:latin typeface="Tahoma" pitchFamily="34" charset="0"/>
              </a:rPr>
              <a:t>V = {1, 2, 3, 4, 5}</a:t>
            </a:r>
          </a:p>
          <a:p>
            <a:r>
              <a:rPr lang="en-US" sz="2400" dirty="0">
                <a:latin typeface="Tahoma" pitchFamily="34" charset="0"/>
              </a:rPr>
              <a:t>E={‹1,2›, ‹2,1› ‹1,3›, ‹3,2›, ‹3,4›, ‹4,5›}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468312" y="1700213"/>
            <a:ext cx="4611688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/>
              <a:t>Graph </a:t>
            </a:r>
            <a:r>
              <a:rPr lang="en-US" sz="2800">
                <a:solidFill>
                  <a:srgbClr val="00B0F0"/>
                </a:solidFill>
              </a:rPr>
              <a:t>G=(V,E)</a:t>
            </a:r>
          </a:p>
          <a:p>
            <a:pPr lvl="1"/>
            <a:r>
              <a:rPr lang="en-US" sz="2400">
                <a:solidFill>
                  <a:srgbClr val="00B0F0"/>
                </a:solidFill>
              </a:rPr>
              <a:t>V</a:t>
            </a:r>
            <a:r>
              <a:rPr lang="en-US" sz="2400"/>
              <a:t> = set of vertices (nodes)</a:t>
            </a:r>
          </a:p>
          <a:p>
            <a:pPr lvl="1"/>
            <a:r>
              <a:rPr lang="en-US" sz="2400">
                <a:solidFill>
                  <a:srgbClr val="00B0F0"/>
                </a:solidFill>
              </a:rPr>
              <a:t>E</a:t>
            </a:r>
            <a:r>
              <a:rPr lang="en-US" sz="2400"/>
              <a:t> = set of edges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48790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Graph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2" y="1700213"/>
            <a:ext cx="4611688" cy="173037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Graph </a:t>
            </a:r>
            <a:r>
              <a:rPr lang="en-US" sz="2800" dirty="0">
                <a:solidFill>
                  <a:srgbClr val="00B0F0"/>
                </a:solidFill>
              </a:rPr>
              <a:t>G=(V,E)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V</a:t>
            </a:r>
            <a:r>
              <a:rPr lang="en-US" sz="2400" dirty="0"/>
              <a:t> = set of vertices (nodes)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E</a:t>
            </a:r>
            <a:r>
              <a:rPr lang="en-US" sz="2400" dirty="0"/>
              <a:t> = set of edges and their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weights</a:t>
            </a:r>
          </a:p>
        </p:txBody>
      </p:sp>
      <p:sp>
        <p:nvSpPr>
          <p:cNvPr id="184324" name="Oval 4"/>
          <p:cNvSpPr>
            <a:spLocks noChangeArrowheads="1"/>
          </p:cNvSpPr>
          <p:nvPr/>
        </p:nvSpPr>
        <p:spPr bwMode="auto">
          <a:xfrm>
            <a:off x="5578475" y="31416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5" name="Oval 5"/>
          <p:cNvSpPr>
            <a:spLocks noChangeArrowheads="1"/>
          </p:cNvSpPr>
          <p:nvPr/>
        </p:nvSpPr>
        <p:spPr bwMode="auto">
          <a:xfrm>
            <a:off x="7089775" y="22050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6" name="Oval 6"/>
          <p:cNvSpPr>
            <a:spLocks noChangeArrowheads="1"/>
          </p:cNvSpPr>
          <p:nvPr/>
        </p:nvSpPr>
        <p:spPr bwMode="auto">
          <a:xfrm>
            <a:off x="8386763" y="33575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7" name="Oval 7"/>
          <p:cNvSpPr>
            <a:spLocks noChangeArrowheads="1"/>
          </p:cNvSpPr>
          <p:nvPr/>
        </p:nvSpPr>
        <p:spPr bwMode="auto">
          <a:xfrm>
            <a:off x="6154738" y="4652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8" name="Oval 8"/>
          <p:cNvSpPr>
            <a:spLocks noChangeArrowheads="1"/>
          </p:cNvSpPr>
          <p:nvPr/>
        </p:nvSpPr>
        <p:spPr bwMode="auto">
          <a:xfrm>
            <a:off x="7810500" y="47974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9" name="Text Box 9"/>
          <p:cNvSpPr txBox="1">
            <a:spLocks noChangeArrowheads="1"/>
          </p:cNvSpPr>
          <p:nvPr/>
        </p:nvSpPr>
        <p:spPr bwMode="auto">
          <a:xfrm>
            <a:off x="5434013" y="33575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Tahoma" pitchFamily="34" charset="0"/>
              </a:rPr>
              <a:t>1</a:t>
            </a:r>
          </a:p>
        </p:txBody>
      </p:sp>
      <p:sp>
        <p:nvSpPr>
          <p:cNvPr id="184330" name="Text Box 10"/>
          <p:cNvSpPr txBox="1">
            <a:spLocks noChangeArrowheads="1"/>
          </p:cNvSpPr>
          <p:nvPr/>
        </p:nvSpPr>
        <p:spPr bwMode="auto">
          <a:xfrm>
            <a:off x="7089775" y="17732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84331" name="Text Box 11"/>
          <p:cNvSpPr txBox="1">
            <a:spLocks noChangeArrowheads="1"/>
          </p:cNvSpPr>
          <p:nvPr/>
        </p:nvSpPr>
        <p:spPr bwMode="auto">
          <a:xfrm>
            <a:off x="8439150" y="36607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84332" name="Text Box 12"/>
          <p:cNvSpPr txBox="1">
            <a:spLocks noChangeArrowheads="1"/>
          </p:cNvSpPr>
          <p:nvPr/>
        </p:nvSpPr>
        <p:spPr bwMode="auto">
          <a:xfrm>
            <a:off x="7862888" y="51006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84333" name="Text Box 13"/>
          <p:cNvSpPr txBox="1">
            <a:spLocks noChangeArrowheads="1"/>
          </p:cNvSpPr>
          <p:nvPr/>
        </p:nvSpPr>
        <p:spPr bwMode="auto">
          <a:xfrm>
            <a:off x="6134100" y="50276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84334" name="Line 14"/>
          <p:cNvSpPr>
            <a:spLocks noChangeShapeType="1"/>
          </p:cNvSpPr>
          <p:nvPr/>
        </p:nvSpPr>
        <p:spPr bwMode="auto">
          <a:xfrm flipV="1">
            <a:off x="5865813" y="24209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5" name="Line 15"/>
          <p:cNvSpPr>
            <a:spLocks noChangeShapeType="1"/>
          </p:cNvSpPr>
          <p:nvPr/>
        </p:nvSpPr>
        <p:spPr bwMode="auto">
          <a:xfrm>
            <a:off x="7378700" y="24209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6" name="Line 16"/>
          <p:cNvSpPr>
            <a:spLocks noChangeShapeType="1"/>
          </p:cNvSpPr>
          <p:nvPr/>
        </p:nvSpPr>
        <p:spPr bwMode="auto">
          <a:xfrm>
            <a:off x="5865813" y="32845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7" name="Line 17"/>
          <p:cNvSpPr>
            <a:spLocks noChangeShapeType="1"/>
          </p:cNvSpPr>
          <p:nvPr/>
        </p:nvSpPr>
        <p:spPr bwMode="auto">
          <a:xfrm flipV="1">
            <a:off x="8026400" y="36449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8" name="Line 18"/>
          <p:cNvSpPr>
            <a:spLocks noChangeShapeType="1"/>
          </p:cNvSpPr>
          <p:nvPr/>
        </p:nvSpPr>
        <p:spPr bwMode="auto">
          <a:xfrm>
            <a:off x="6442075" y="47974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39" name="Text Box 19"/>
              <p:cNvSpPr txBox="1">
                <a:spLocks noChangeArrowheads="1"/>
              </p:cNvSpPr>
              <p:nvPr/>
            </p:nvSpPr>
            <p:spPr bwMode="auto">
              <a:xfrm>
                <a:off x="524368" y="5278438"/>
                <a:ext cx="8149732" cy="12618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chemeClr val="accent6">
                        <a:lumMod val="75000"/>
                      </a:schemeClr>
                    </a:solidFill>
                    <a:latin typeface="Tahoma" pitchFamily="34" charset="0"/>
                  </a:rPr>
                  <a:t>Weighted</a:t>
                </a:r>
                <a:r>
                  <a:rPr lang="en-US" sz="2400" dirty="0">
                    <a:latin typeface="Tahoma" pitchFamily="34" charset="0"/>
                  </a:rPr>
                  <a:t> graph</a:t>
                </a:r>
              </a:p>
              <a:p>
                <a:r>
                  <a:rPr lang="en-US" sz="2400" dirty="0">
                    <a:latin typeface="Tahoma" pitchFamily="34" charset="0"/>
                  </a:rPr>
                  <a:t>V = {1, 2, 3, 4, 5}</a:t>
                </a:r>
              </a:p>
              <a:p>
                <a:r>
                  <a:rPr lang="en-US" sz="2400" dirty="0">
                    <a:latin typeface="Tahoma" pitchFamily="34" charset="0"/>
                  </a:rPr>
                  <a:t>E={(1,2,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400" dirty="0">
                    <a:latin typeface="Tahoma" pitchFamily="34" charset="0"/>
                  </a:rPr>
                  <a:t>),(1,3,</a:t>
                </a:r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400" dirty="0">
                    <a:latin typeface="Tahoma" pitchFamily="34" charset="0"/>
                  </a:rPr>
                  <a:t>),(2,3,</a:t>
                </a:r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400" dirty="0">
                    <a:latin typeface="Tahoma" pitchFamily="34" charset="0"/>
                  </a:rPr>
                  <a:t>),(3,4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400" dirty="0">
                    <a:latin typeface="Tahoma" pitchFamily="34" charset="0"/>
                  </a:rPr>
                  <a:t>),(4,5,</a:t>
                </a:r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400" dirty="0">
                    <a:latin typeface="Tahoma" pitchFamily="34" charset="0"/>
                  </a:rPr>
                  <a:t>)}</a:t>
                </a:r>
              </a:p>
            </p:txBody>
          </p:sp>
        </mc:Choice>
        <mc:Fallback xmlns="">
          <p:sp>
            <p:nvSpPr>
              <p:cNvPr id="184339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368" y="5278438"/>
                <a:ext cx="8149732" cy="1261884"/>
              </a:xfrm>
              <a:prstGeom prst="rect">
                <a:avLst/>
              </a:prstGeom>
              <a:blipFill rotWithShape="0">
                <a:blip r:embed="rId3"/>
                <a:stretch>
                  <a:fillRect l="-1122" t="-3865" r="-299" b="-77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9"/>
              <p:cNvSpPr txBox="1">
                <a:spLocks noChangeArrowheads="1"/>
              </p:cNvSpPr>
              <p:nvPr/>
            </p:nvSpPr>
            <p:spPr bwMode="auto">
              <a:xfrm>
                <a:off x="5999957" y="2235994"/>
                <a:ext cx="67012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20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9957" y="2235994"/>
                <a:ext cx="67012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9"/>
              <p:cNvSpPr txBox="1">
                <a:spLocks noChangeArrowheads="1"/>
              </p:cNvSpPr>
              <p:nvPr/>
            </p:nvSpPr>
            <p:spPr bwMode="auto">
              <a:xfrm>
                <a:off x="7923811" y="2514640"/>
                <a:ext cx="67544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21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3811" y="2514640"/>
                <a:ext cx="675441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Box 9"/>
              <p:cNvSpPr txBox="1">
                <a:spLocks noChangeArrowheads="1"/>
              </p:cNvSpPr>
              <p:nvPr/>
            </p:nvSpPr>
            <p:spPr bwMode="auto">
              <a:xfrm>
                <a:off x="6754715" y="3429000"/>
                <a:ext cx="67012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22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54715" y="3429000"/>
                <a:ext cx="670120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9"/>
              <p:cNvSpPr txBox="1">
                <a:spLocks noChangeArrowheads="1"/>
              </p:cNvSpPr>
              <p:nvPr/>
            </p:nvSpPr>
            <p:spPr bwMode="auto">
              <a:xfrm>
                <a:off x="8213725" y="4204256"/>
                <a:ext cx="67544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23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3725" y="4204256"/>
                <a:ext cx="675441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9"/>
              <p:cNvSpPr txBox="1">
                <a:spLocks noChangeArrowheads="1"/>
              </p:cNvSpPr>
              <p:nvPr/>
            </p:nvSpPr>
            <p:spPr bwMode="auto">
              <a:xfrm>
                <a:off x="6858265" y="4940578"/>
                <a:ext cx="668453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24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265" y="4940578"/>
                <a:ext cx="668453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327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233421" y="3940175"/>
            <a:ext cx="5894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Weights can be either distances or similarities</a:t>
            </a:r>
          </a:p>
        </p:txBody>
      </p:sp>
    </p:spTree>
    <p:extLst>
      <p:ext uri="{BB962C8B-B14F-4D97-AF65-F5344CB8AC3E}">
        <p14:creationId xmlns:p14="http://schemas.microsoft.com/office/powerpoint/2010/main" val="1985829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Economy</a:t>
            </a:r>
          </a:p>
        </p:txBody>
      </p:sp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120680" cy="476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638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891" y="47534"/>
            <a:ext cx="7705725" cy="1008062"/>
          </a:xfrm>
        </p:spPr>
        <p:txBody>
          <a:bodyPr/>
          <a:lstStyle/>
          <a:p>
            <a:r>
              <a:rPr lang="en-US" dirty="0"/>
              <a:t>Undirected graph</a:t>
            </a:r>
          </a:p>
        </p:txBody>
      </p:sp>
      <p:sp>
        <p:nvSpPr>
          <p:cNvPr id="188419" name="Oval 3"/>
          <p:cNvSpPr>
            <a:spLocks noChangeArrowheads="1"/>
          </p:cNvSpPr>
          <p:nvPr/>
        </p:nvSpPr>
        <p:spPr bwMode="auto">
          <a:xfrm>
            <a:off x="5866258" y="2853209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0" name="Oval 4"/>
          <p:cNvSpPr>
            <a:spLocks noChangeArrowheads="1"/>
          </p:cNvSpPr>
          <p:nvPr/>
        </p:nvSpPr>
        <p:spPr bwMode="auto">
          <a:xfrm>
            <a:off x="7377558" y="1916584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1" name="Oval 5"/>
          <p:cNvSpPr>
            <a:spLocks noChangeArrowheads="1"/>
          </p:cNvSpPr>
          <p:nvPr/>
        </p:nvSpPr>
        <p:spPr bwMode="auto">
          <a:xfrm>
            <a:off x="8674546" y="3069109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2" name="Oval 6"/>
          <p:cNvSpPr>
            <a:spLocks noChangeArrowheads="1"/>
          </p:cNvSpPr>
          <p:nvPr/>
        </p:nvSpPr>
        <p:spPr bwMode="auto">
          <a:xfrm>
            <a:off x="6442521" y="4364509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3" name="Oval 7"/>
          <p:cNvSpPr>
            <a:spLocks noChangeArrowheads="1"/>
          </p:cNvSpPr>
          <p:nvPr/>
        </p:nvSpPr>
        <p:spPr bwMode="auto">
          <a:xfrm>
            <a:off x="8098283" y="4508971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4" name="Text Box 8"/>
          <p:cNvSpPr txBox="1">
            <a:spLocks noChangeArrowheads="1"/>
          </p:cNvSpPr>
          <p:nvPr/>
        </p:nvSpPr>
        <p:spPr bwMode="auto">
          <a:xfrm>
            <a:off x="5721796" y="3069109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7377558" y="1484784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88426" name="Text Box 10"/>
          <p:cNvSpPr txBox="1">
            <a:spLocks noChangeArrowheads="1"/>
          </p:cNvSpPr>
          <p:nvPr/>
        </p:nvSpPr>
        <p:spPr bwMode="auto">
          <a:xfrm>
            <a:off x="8726933" y="3372321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8150671" y="4812184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6421883" y="4739159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88429" name="Line 13"/>
          <p:cNvSpPr>
            <a:spLocks noChangeShapeType="1"/>
          </p:cNvSpPr>
          <p:nvPr/>
        </p:nvSpPr>
        <p:spPr bwMode="auto">
          <a:xfrm flipV="1">
            <a:off x="6153596" y="2132484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0" name="Line 14"/>
          <p:cNvSpPr>
            <a:spLocks noChangeShapeType="1"/>
          </p:cNvSpPr>
          <p:nvPr/>
        </p:nvSpPr>
        <p:spPr bwMode="auto">
          <a:xfrm>
            <a:off x="7666483" y="2132484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1" name="Line 15"/>
          <p:cNvSpPr>
            <a:spLocks noChangeShapeType="1"/>
          </p:cNvSpPr>
          <p:nvPr/>
        </p:nvSpPr>
        <p:spPr bwMode="auto">
          <a:xfrm>
            <a:off x="6153596" y="2996084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2" name="Line 16"/>
          <p:cNvSpPr>
            <a:spLocks noChangeShapeType="1"/>
          </p:cNvSpPr>
          <p:nvPr/>
        </p:nvSpPr>
        <p:spPr bwMode="auto">
          <a:xfrm flipV="1">
            <a:off x="8314183" y="3356446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3" name="Line 17"/>
          <p:cNvSpPr>
            <a:spLocks noChangeShapeType="1"/>
          </p:cNvSpPr>
          <p:nvPr/>
        </p:nvSpPr>
        <p:spPr bwMode="auto">
          <a:xfrm>
            <a:off x="6729858" y="4508971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4" name="Rectangle 18"/>
          <p:cNvSpPr>
            <a:spLocks noChangeArrowheads="1"/>
          </p:cNvSpPr>
          <p:nvPr/>
        </p:nvSpPr>
        <p:spPr bwMode="auto">
          <a:xfrm>
            <a:off x="336650" y="4239096"/>
            <a:ext cx="5132387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FF9900"/>
                </a:solidFill>
                <a:latin typeface="Tahoma" pitchFamily="34" charset="0"/>
              </a:rPr>
              <a:t>degree</a:t>
            </a:r>
            <a:r>
              <a:rPr lang="en-US" sz="2800" dirty="0">
                <a:latin typeface="Tahoma" pitchFamily="34" charset="0"/>
              </a:rPr>
              <a:t> </a:t>
            </a:r>
            <a:r>
              <a:rPr lang="en-US" sz="2800" dirty="0">
                <a:solidFill>
                  <a:srgbClr val="00B0F0"/>
                </a:solidFill>
                <a:latin typeface="Tahoma" pitchFamily="34" charset="0"/>
              </a:rPr>
              <a:t>d(</a:t>
            </a:r>
            <a:r>
              <a:rPr lang="en-US" sz="2800" dirty="0" err="1">
                <a:solidFill>
                  <a:srgbClr val="00B0F0"/>
                </a:solidFill>
                <a:latin typeface="Tahoma" pitchFamily="34" charset="0"/>
              </a:rPr>
              <a:t>i</a:t>
            </a:r>
            <a:r>
              <a:rPr lang="en-US" sz="2800" dirty="0">
                <a:solidFill>
                  <a:srgbClr val="00B0F0"/>
                </a:solidFill>
                <a:latin typeface="Tahoma" pitchFamily="34" charset="0"/>
              </a:rPr>
              <a:t>)</a:t>
            </a:r>
            <a:r>
              <a:rPr lang="en-US" sz="2800" dirty="0">
                <a:latin typeface="Tahoma" pitchFamily="34" charset="0"/>
              </a:rPr>
              <a:t> of node </a:t>
            </a:r>
            <a:r>
              <a:rPr lang="en-US" sz="2800" dirty="0" err="1">
                <a:solidFill>
                  <a:srgbClr val="00B0F0"/>
                </a:solidFill>
                <a:latin typeface="Tahoma" pitchFamily="34" charset="0"/>
              </a:rPr>
              <a:t>i</a:t>
            </a:r>
            <a:endParaRPr lang="en-US" sz="2800" dirty="0">
              <a:solidFill>
                <a:srgbClr val="00B0F0"/>
              </a:solidFill>
              <a:latin typeface="Tahoma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>
                <a:latin typeface="Tahoma" pitchFamily="34" charset="0"/>
              </a:rPr>
              <a:t>Size of N(</a:t>
            </a:r>
            <a:r>
              <a:rPr lang="en-US" sz="2400" dirty="0" err="1">
                <a:latin typeface="Tahoma" pitchFamily="34" charset="0"/>
              </a:rPr>
              <a:t>i</a:t>
            </a:r>
            <a:r>
              <a:rPr lang="en-US" sz="2400" dirty="0">
                <a:latin typeface="Tahoma" pitchFamily="34" charset="0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>
                <a:latin typeface="Tahoma" pitchFamily="34" charset="0"/>
              </a:rPr>
              <a:t>number of edges </a:t>
            </a:r>
            <a:r>
              <a:rPr lang="en-US" sz="2400" dirty="0">
                <a:solidFill>
                  <a:srgbClr val="FF9900"/>
                </a:solidFill>
                <a:latin typeface="Tahoma" pitchFamily="34" charset="0"/>
              </a:rPr>
              <a:t>incident</a:t>
            </a:r>
            <a:r>
              <a:rPr lang="en-US" sz="2400" dirty="0">
                <a:latin typeface="Tahoma" pitchFamily="34" charset="0"/>
              </a:rPr>
              <a:t> on </a:t>
            </a:r>
            <a:r>
              <a:rPr lang="en-US" sz="2400" dirty="0" err="1">
                <a:solidFill>
                  <a:srgbClr val="00B0F0"/>
                </a:solidFill>
                <a:latin typeface="Tahoma" pitchFamily="34" charset="0"/>
              </a:rPr>
              <a:t>i</a:t>
            </a:r>
            <a:endParaRPr lang="en-US" sz="2400" dirty="0">
              <a:solidFill>
                <a:srgbClr val="00B0F0"/>
              </a:solidFill>
              <a:latin typeface="Tahoma" pitchFamily="34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336650" y="2143314"/>
            <a:ext cx="49420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FF9900"/>
                </a:solidFill>
                <a:latin typeface="Tahoma" pitchFamily="34" charset="0"/>
              </a:rPr>
              <a:t>Neighborhood </a:t>
            </a:r>
            <a:r>
              <a:rPr lang="en-US" sz="2800" dirty="0">
                <a:solidFill>
                  <a:srgbClr val="00B0F0"/>
                </a:solidFill>
                <a:latin typeface="Tahoma" pitchFamily="34" charset="0"/>
              </a:rPr>
              <a:t>N(</a:t>
            </a:r>
            <a:r>
              <a:rPr lang="en-US" sz="2800" dirty="0" err="1">
                <a:solidFill>
                  <a:srgbClr val="00B0F0"/>
                </a:solidFill>
                <a:latin typeface="Tahoma" pitchFamily="34" charset="0"/>
              </a:rPr>
              <a:t>i</a:t>
            </a:r>
            <a:r>
              <a:rPr lang="en-US" sz="2800" dirty="0">
                <a:solidFill>
                  <a:srgbClr val="00B0F0"/>
                </a:solidFill>
                <a:latin typeface="Tahoma" pitchFamily="34" charset="0"/>
              </a:rPr>
              <a:t>)</a:t>
            </a:r>
            <a:r>
              <a:rPr lang="en-US" sz="2800" dirty="0">
                <a:latin typeface="Tahoma" pitchFamily="34" charset="0"/>
              </a:rPr>
              <a:t> of node </a:t>
            </a:r>
            <a:r>
              <a:rPr lang="en-US" sz="2800" dirty="0" err="1">
                <a:solidFill>
                  <a:srgbClr val="00B0F0"/>
                </a:solidFill>
                <a:latin typeface="Tahoma" pitchFamily="34" charset="0"/>
              </a:rPr>
              <a:t>i</a:t>
            </a:r>
            <a:endParaRPr lang="en-US" sz="2800" dirty="0">
              <a:solidFill>
                <a:srgbClr val="00B0F0"/>
              </a:solidFill>
              <a:latin typeface="Tahoma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>
                <a:latin typeface="Tahoma" pitchFamily="34" charset="0"/>
              </a:rPr>
              <a:t>Set of nodes adjacent to </a:t>
            </a:r>
            <a:r>
              <a:rPr lang="en-US" sz="2400" dirty="0" err="1">
                <a:solidFill>
                  <a:srgbClr val="00B0F0"/>
                </a:solidFill>
                <a:latin typeface="Tahoma" pitchFamily="34" charset="0"/>
              </a:rPr>
              <a:t>i</a:t>
            </a:r>
            <a:endParaRPr lang="en-US" sz="2400" dirty="0">
              <a:solidFill>
                <a:srgbClr val="00B0F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002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891" y="47534"/>
            <a:ext cx="7705725" cy="1008062"/>
          </a:xfrm>
        </p:spPr>
        <p:txBody>
          <a:bodyPr/>
          <a:lstStyle/>
          <a:p>
            <a:r>
              <a:rPr lang="en-US" dirty="0"/>
              <a:t>Undirected graph</a:t>
            </a:r>
          </a:p>
        </p:txBody>
      </p:sp>
      <p:sp>
        <p:nvSpPr>
          <p:cNvPr id="188419" name="Oval 3"/>
          <p:cNvSpPr>
            <a:spLocks noChangeArrowheads="1"/>
          </p:cNvSpPr>
          <p:nvPr/>
        </p:nvSpPr>
        <p:spPr bwMode="auto">
          <a:xfrm>
            <a:off x="5866258" y="2853209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0" name="Oval 4"/>
          <p:cNvSpPr>
            <a:spLocks noChangeArrowheads="1"/>
          </p:cNvSpPr>
          <p:nvPr/>
        </p:nvSpPr>
        <p:spPr bwMode="auto">
          <a:xfrm>
            <a:off x="7377558" y="1916584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1" name="Oval 5"/>
          <p:cNvSpPr>
            <a:spLocks noChangeArrowheads="1"/>
          </p:cNvSpPr>
          <p:nvPr/>
        </p:nvSpPr>
        <p:spPr bwMode="auto">
          <a:xfrm>
            <a:off x="8674546" y="3069109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2" name="Oval 6"/>
          <p:cNvSpPr>
            <a:spLocks noChangeArrowheads="1"/>
          </p:cNvSpPr>
          <p:nvPr/>
        </p:nvSpPr>
        <p:spPr bwMode="auto">
          <a:xfrm>
            <a:off x="6442521" y="4364509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3" name="Oval 7"/>
          <p:cNvSpPr>
            <a:spLocks noChangeArrowheads="1"/>
          </p:cNvSpPr>
          <p:nvPr/>
        </p:nvSpPr>
        <p:spPr bwMode="auto">
          <a:xfrm>
            <a:off x="8098283" y="4508971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4" name="Text Box 8"/>
          <p:cNvSpPr txBox="1">
            <a:spLocks noChangeArrowheads="1"/>
          </p:cNvSpPr>
          <p:nvPr/>
        </p:nvSpPr>
        <p:spPr bwMode="auto">
          <a:xfrm>
            <a:off x="5721796" y="3069109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7377558" y="1484784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88426" name="Text Box 10"/>
          <p:cNvSpPr txBox="1">
            <a:spLocks noChangeArrowheads="1"/>
          </p:cNvSpPr>
          <p:nvPr/>
        </p:nvSpPr>
        <p:spPr bwMode="auto">
          <a:xfrm>
            <a:off x="8726933" y="3372321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8150671" y="4812184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6421883" y="4739159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88429" name="Line 13"/>
          <p:cNvSpPr>
            <a:spLocks noChangeShapeType="1"/>
          </p:cNvSpPr>
          <p:nvPr/>
        </p:nvSpPr>
        <p:spPr bwMode="auto">
          <a:xfrm flipV="1">
            <a:off x="6153596" y="2132484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0" name="Line 14"/>
          <p:cNvSpPr>
            <a:spLocks noChangeShapeType="1"/>
          </p:cNvSpPr>
          <p:nvPr/>
        </p:nvSpPr>
        <p:spPr bwMode="auto">
          <a:xfrm>
            <a:off x="7666483" y="2132484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1" name="Line 15"/>
          <p:cNvSpPr>
            <a:spLocks noChangeShapeType="1"/>
          </p:cNvSpPr>
          <p:nvPr/>
        </p:nvSpPr>
        <p:spPr bwMode="auto">
          <a:xfrm>
            <a:off x="6153596" y="2996084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2" name="Line 16"/>
          <p:cNvSpPr>
            <a:spLocks noChangeShapeType="1"/>
          </p:cNvSpPr>
          <p:nvPr/>
        </p:nvSpPr>
        <p:spPr bwMode="auto">
          <a:xfrm flipV="1">
            <a:off x="8314183" y="3356446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3" name="Line 17"/>
          <p:cNvSpPr>
            <a:spLocks noChangeShapeType="1"/>
          </p:cNvSpPr>
          <p:nvPr/>
        </p:nvSpPr>
        <p:spPr bwMode="auto">
          <a:xfrm>
            <a:off x="6729858" y="4508971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5" name="Rectangle 19"/>
          <p:cNvSpPr>
            <a:spLocks noChangeArrowheads="1"/>
          </p:cNvSpPr>
          <p:nvPr/>
        </p:nvSpPr>
        <p:spPr bwMode="auto">
          <a:xfrm>
            <a:off x="485202" y="1306032"/>
            <a:ext cx="5472112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0070C0"/>
                </a:solidFill>
                <a:latin typeface="Tahoma" pitchFamily="34" charset="0"/>
              </a:rPr>
              <a:t>degree sequence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>
                <a:latin typeface="Tahoma" pitchFamily="34" charset="0"/>
              </a:rPr>
              <a:t>[d(1),d(2),d(3),d(4),d(5)]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>
                <a:latin typeface="Tahoma" pitchFamily="34" charset="0"/>
              </a:rPr>
              <a:t>[2,2,3,2,1]</a:t>
            </a:r>
          </a:p>
        </p:txBody>
      </p:sp>
      <p:sp>
        <p:nvSpPr>
          <p:cNvPr id="188436" name="Rectangle 20"/>
          <p:cNvSpPr>
            <a:spLocks noChangeArrowheads="1"/>
          </p:cNvSpPr>
          <p:nvPr/>
        </p:nvSpPr>
        <p:spPr bwMode="auto">
          <a:xfrm>
            <a:off x="475109" y="2971478"/>
            <a:ext cx="5472112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BF01B6"/>
                </a:solidFill>
                <a:latin typeface="Tahoma" pitchFamily="34" charset="0"/>
              </a:rPr>
              <a:t>degree histogram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>
                <a:latin typeface="Tahoma" pitchFamily="34" charset="0"/>
              </a:rPr>
              <a:t>[(1:1),(2:3),(3,1)]</a:t>
            </a:r>
          </a:p>
        </p:txBody>
      </p:sp>
      <p:graphicFrame>
        <p:nvGraphicFramePr>
          <p:cNvPr id="38" name="Chart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894053"/>
              </p:ext>
            </p:extLst>
          </p:nvPr>
        </p:nvGraphicFramePr>
        <p:xfrm>
          <a:off x="899592" y="4000002"/>
          <a:ext cx="2701158" cy="1624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15876" y="5506716"/>
            <a:ext cx="5472112" cy="114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FF9900"/>
                </a:solidFill>
                <a:latin typeface="Tahoma" pitchFamily="34" charset="0"/>
              </a:rPr>
              <a:t>degree distribution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>
                <a:latin typeface="Tahoma" pitchFamily="34" charset="0"/>
              </a:rPr>
              <a:t>[(1:0.2),(2:0.6),(3,0.2)]</a:t>
            </a:r>
          </a:p>
        </p:txBody>
      </p:sp>
      <p:graphicFrame>
        <p:nvGraphicFramePr>
          <p:cNvPr id="28" name="Chart 27"/>
          <p:cNvGraphicFramePr/>
          <p:nvPr>
            <p:extLst>
              <p:ext uri="{D42A27DB-BD31-4B8C-83A1-F6EECF244321}">
                <p14:modId xmlns:p14="http://schemas.microsoft.com/office/powerpoint/2010/main" val="4187642328"/>
              </p:ext>
            </p:extLst>
          </p:nvPr>
        </p:nvGraphicFramePr>
        <p:xfrm>
          <a:off x="5060479" y="5276528"/>
          <a:ext cx="2903984" cy="1743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272140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Directed Graph</a:t>
            </a:r>
          </a:p>
        </p:txBody>
      </p:sp>
      <p:sp>
        <p:nvSpPr>
          <p:cNvPr id="190467" name="Oval 3"/>
          <p:cNvSpPr>
            <a:spLocks noChangeArrowheads="1"/>
          </p:cNvSpPr>
          <p:nvPr/>
        </p:nvSpPr>
        <p:spPr bwMode="auto">
          <a:xfrm>
            <a:off x="5578475" y="31416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68" name="Oval 4"/>
          <p:cNvSpPr>
            <a:spLocks noChangeArrowheads="1"/>
          </p:cNvSpPr>
          <p:nvPr/>
        </p:nvSpPr>
        <p:spPr bwMode="auto">
          <a:xfrm>
            <a:off x="7089775" y="22050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69" name="Oval 5"/>
          <p:cNvSpPr>
            <a:spLocks noChangeArrowheads="1"/>
          </p:cNvSpPr>
          <p:nvPr/>
        </p:nvSpPr>
        <p:spPr bwMode="auto">
          <a:xfrm>
            <a:off x="8386763" y="33575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70" name="Oval 6"/>
          <p:cNvSpPr>
            <a:spLocks noChangeArrowheads="1"/>
          </p:cNvSpPr>
          <p:nvPr/>
        </p:nvSpPr>
        <p:spPr bwMode="auto">
          <a:xfrm>
            <a:off x="6154738" y="4652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71" name="Oval 7"/>
          <p:cNvSpPr>
            <a:spLocks noChangeArrowheads="1"/>
          </p:cNvSpPr>
          <p:nvPr/>
        </p:nvSpPr>
        <p:spPr bwMode="auto">
          <a:xfrm>
            <a:off x="7810500" y="47974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72" name="Text Box 8"/>
          <p:cNvSpPr txBox="1">
            <a:spLocks noChangeArrowheads="1"/>
          </p:cNvSpPr>
          <p:nvPr/>
        </p:nvSpPr>
        <p:spPr bwMode="auto">
          <a:xfrm>
            <a:off x="5434013" y="33575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90473" name="Text Box 9"/>
          <p:cNvSpPr txBox="1">
            <a:spLocks noChangeArrowheads="1"/>
          </p:cNvSpPr>
          <p:nvPr/>
        </p:nvSpPr>
        <p:spPr bwMode="auto">
          <a:xfrm>
            <a:off x="7089775" y="17732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90474" name="Text Box 10"/>
          <p:cNvSpPr txBox="1">
            <a:spLocks noChangeArrowheads="1"/>
          </p:cNvSpPr>
          <p:nvPr/>
        </p:nvSpPr>
        <p:spPr bwMode="auto">
          <a:xfrm>
            <a:off x="8439150" y="36607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90475" name="Text Box 11"/>
          <p:cNvSpPr txBox="1">
            <a:spLocks noChangeArrowheads="1"/>
          </p:cNvSpPr>
          <p:nvPr/>
        </p:nvSpPr>
        <p:spPr bwMode="auto">
          <a:xfrm>
            <a:off x="7862888" y="51006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90476" name="Text Box 12"/>
          <p:cNvSpPr txBox="1">
            <a:spLocks noChangeArrowheads="1"/>
          </p:cNvSpPr>
          <p:nvPr/>
        </p:nvSpPr>
        <p:spPr bwMode="auto">
          <a:xfrm>
            <a:off x="6134100" y="50276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90477" name="Line 13"/>
          <p:cNvSpPr>
            <a:spLocks noChangeShapeType="1"/>
          </p:cNvSpPr>
          <p:nvPr/>
        </p:nvSpPr>
        <p:spPr bwMode="auto">
          <a:xfrm flipV="1">
            <a:off x="5865813" y="24209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8" name="Line 14"/>
          <p:cNvSpPr>
            <a:spLocks noChangeShapeType="1"/>
          </p:cNvSpPr>
          <p:nvPr/>
        </p:nvSpPr>
        <p:spPr bwMode="auto">
          <a:xfrm>
            <a:off x="7378700" y="24209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9" name="Line 15"/>
          <p:cNvSpPr>
            <a:spLocks noChangeShapeType="1"/>
          </p:cNvSpPr>
          <p:nvPr/>
        </p:nvSpPr>
        <p:spPr bwMode="auto">
          <a:xfrm>
            <a:off x="5865813" y="32845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80" name="Line 16"/>
          <p:cNvSpPr>
            <a:spLocks noChangeShapeType="1"/>
          </p:cNvSpPr>
          <p:nvPr/>
        </p:nvSpPr>
        <p:spPr bwMode="auto">
          <a:xfrm flipV="1">
            <a:off x="8026400" y="36449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81" name="Line 17"/>
          <p:cNvSpPr>
            <a:spLocks noChangeShapeType="1"/>
          </p:cNvSpPr>
          <p:nvPr/>
        </p:nvSpPr>
        <p:spPr bwMode="auto">
          <a:xfrm>
            <a:off x="6442075" y="47974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0482" name="Rectangle 18"/>
              <p:cNvSpPr>
                <a:spLocks noChangeArrowheads="1"/>
              </p:cNvSpPr>
              <p:nvPr/>
            </p:nvSpPr>
            <p:spPr bwMode="auto">
              <a:xfrm>
                <a:off x="395288" y="1641702"/>
                <a:ext cx="5038725" cy="1512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§"/>
                </a:pPr>
                <a:r>
                  <a:rPr lang="en-US" sz="2400" dirty="0">
                    <a:solidFill>
                      <a:srgbClr val="FF9900"/>
                    </a:solidFill>
                    <a:latin typeface="Tahoma" pitchFamily="34" charset="0"/>
                  </a:rPr>
                  <a:t>in-degree</a:t>
                </a:r>
                <a:r>
                  <a:rPr lang="en-US" sz="2400" dirty="0"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B0F0"/>
                        </a:solidFill>
                        <a:latin typeface="Cambria Math"/>
                      </a:rPr>
                      <m:t>𝑑</m:t>
                    </m:r>
                    <m:r>
                      <a:rPr lang="en-US" sz="2400" i="1" baseline="-25000" dirty="0">
                        <a:solidFill>
                          <a:srgbClr val="00B0F0"/>
                        </a:solidFill>
                        <a:latin typeface="Cambria Math"/>
                      </a:rPr>
                      <m:t>𝑖𝑛</m:t>
                    </m:r>
                    <m:r>
                      <a:rPr lang="en-US" sz="2400" i="1" dirty="0">
                        <a:solidFill>
                          <a:srgbClr val="00B0F0"/>
                        </a:solidFill>
                        <a:latin typeface="Cambria Math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00B0F0"/>
                        </a:solidFill>
                        <a:latin typeface="Cambria Math"/>
                      </a:rPr>
                      <m:t>𝑖</m:t>
                    </m:r>
                    <m:r>
                      <a:rPr lang="en-US" sz="2400" i="1" dirty="0">
                        <a:solidFill>
                          <a:srgbClr val="00B0F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>
                    <a:latin typeface="Tahoma" pitchFamily="34" charset="0"/>
                  </a:rPr>
                  <a:t> of node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B0F0"/>
                        </a:solidFill>
                        <a:latin typeface="Cambria Math"/>
                      </a:rPr>
                      <m:t>𝑖</m:t>
                    </m:r>
                  </m:oMath>
                </a14:m>
                <a:endParaRPr lang="en-US" sz="2400" dirty="0">
                  <a:solidFill>
                    <a:srgbClr val="00B0F0"/>
                  </a:solidFill>
                  <a:latin typeface="Tahoma" pitchFamily="34" charset="0"/>
                </a:endParaRPr>
              </a:p>
              <a:p>
                <a:pPr marL="742950" lvl="1" indent="-285750">
                  <a:spcBef>
                    <a:spcPct val="20000"/>
                  </a:spcBef>
                  <a:buClr>
                    <a:srgbClr val="CC0000"/>
                  </a:buClr>
                  <a:buFont typeface="Wingdings" pitchFamily="2" charset="2"/>
                  <a:buChar char="§"/>
                </a:pPr>
                <a:r>
                  <a:rPr lang="en-US" sz="2000" dirty="0">
                    <a:latin typeface="Tahoma" pitchFamily="34" charset="0"/>
                  </a:rPr>
                  <a:t>number of edges incoming to node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B0F0"/>
                        </a:solidFill>
                        <a:latin typeface="Cambria Math"/>
                      </a:rPr>
                      <m:t>𝑖</m:t>
                    </m:r>
                  </m:oMath>
                </a14:m>
                <a:endParaRPr lang="en-US" sz="2000" dirty="0">
                  <a:solidFill>
                    <a:srgbClr val="00B0F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190482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288" y="1641702"/>
                <a:ext cx="5038725" cy="1512888"/>
              </a:xfrm>
              <a:prstGeom prst="rect">
                <a:avLst/>
              </a:prstGeom>
              <a:blipFill rotWithShape="0">
                <a:blip r:embed="rId3"/>
                <a:stretch>
                  <a:fillRect l="-1695" t="-36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483" name="Rectangle 19"/>
              <p:cNvSpPr>
                <a:spLocks noChangeArrowheads="1"/>
              </p:cNvSpPr>
              <p:nvPr/>
            </p:nvSpPr>
            <p:spPr bwMode="auto">
              <a:xfrm>
                <a:off x="387156" y="2967831"/>
                <a:ext cx="4608760" cy="1512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§"/>
                </a:pPr>
                <a:r>
                  <a:rPr lang="en-US" sz="2400" dirty="0">
                    <a:solidFill>
                      <a:srgbClr val="FF9900"/>
                    </a:solidFill>
                    <a:latin typeface="Tahoma" pitchFamily="34" charset="0"/>
                  </a:rPr>
                  <a:t>out-degree</a:t>
                </a:r>
                <a:r>
                  <a:rPr lang="en-US" sz="2400" dirty="0"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B0F0"/>
                        </a:solidFill>
                        <a:latin typeface="Cambria Math"/>
                      </a:rPr>
                      <m:t>𝑑</m:t>
                    </m:r>
                    <m:r>
                      <a:rPr lang="en-US" sz="2400" i="1" baseline="-25000" dirty="0" err="1">
                        <a:solidFill>
                          <a:srgbClr val="00B0F0"/>
                        </a:solidFill>
                        <a:latin typeface="Cambria Math"/>
                      </a:rPr>
                      <m:t>𝑜𝑢𝑡</m:t>
                    </m:r>
                    <m:r>
                      <a:rPr lang="en-US" sz="2400" i="1" dirty="0">
                        <a:solidFill>
                          <a:srgbClr val="00B0F0"/>
                        </a:solidFill>
                        <a:latin typeface="Cambria Math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00B0F0"/>
                        </a:solidFill>
                        <a:latin typeface="Cambria Math"/>
                      </a:rPr>
                      <m:t>𝑖</m:t>
                    </m:r>
                    <m:r>
                      <a:rPr lang="en-US" sz="2400" i="1" dirty="0">
                        <a:solidFill>
                          <a:srgbClr val="00B0F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>
                    <a:latin typeface="Tahoma" pitchFamily="34" charset="0"/>
                  </a:rPr>
                  <a:t> of node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B0F0"/>
                        </a:solidFill>
                        <a:latin typeface="Cambria Math"/>
                      </a:rPr>
                      <m:t>𝑖</m:t>
                    </m:r>
                  </m:oMath>
                </a14:m>
                <a:endParaRPr lang="en-US" sz="2400" dirty="0">
                  <a:solidFill>
                    <a:srgbClr val="00B0F0"/>
                  </a:solidFill>
                  <a:latin typeface="Tahoma" pitchFamily="34" charset="0"/>
                </a:endParaRPr>
              </a:p>
              <a:p>
                <a:pPr marL="742950" lvl="1" indent="-285750">
                  <a:spcBef>
                    <a:spcPct val="20000"/>
                  </a:spcBef>
                  <a:buClr>
                    <a:srgbClr val="CC0000"/>
                  </a:buClr>
                  <a:buFont typeface="Wingdings" pitchFamily="2" charset="2"/>
                  <a:buChar char="§"/>
                </a:pPr>
                <a:r>
                  <a:rPr lang="en-US" sz="2000" dirty="0">
                    <a:latin typeface="Tahoma" pitchFamily="34" charset="0"/>
                  </a:rPr>
                  <a:t>number of edges leaving node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B0F0"/>
                        </a:solidFill>
                        <a:latin typeface="Cambria Math"/>
                      </a:rPr>
                      <m:t>𝑖</m:t>
                    </m:r>
                  </m:oMath>
                </a14:m>
                <a:endParaRPr lang="en-US" sz="2000" dirty="0">
                  <a:solidFill>
                    <a:srgbClr val="00B0F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190483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156" y="2967831"/>
                <a:ext cx="4608760" cy="1512887"/>
              </a:xfrm>
              <a:prstGeom prst="rect">
                <a:avLst/>
              </a:prstGeom>
              <a:blipFill rotWithShape="0">
                <a:blip r:embed="rId4"/>
                <a:stretch>
                  <a:fillRect l="-1852" t="-36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0484" name="Rectangle 20"/>
          <p:cNvSpPr>
            <a:spLocks noChangeArrowheads="1"/>
          </p:cNvSpPr>
          <p:nvPr/>
        </p:nvSpPr>
        <p:spPr bwMode="auto">
          <a:xfrm>
            <a:off x="177007" y="4454525"/>
            <a:ext cx="3314873" cy="171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Tahoma" pitchFamily="34" charset="0"/>
              </a:rPr>
              <a:t>in-degree sequence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dirty="0">
                <a:latin typeface="Tahoma" pitchFamily="34" charset="0"/>
              </a:rPr>
              <a:t>[1,2,1,1,1]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Tahoma" pitchFamily="34" charset="0"/>
              </a:rPr>
              <a:t>out-degree sequence 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dirty="0">
                <a:latin typeface="Tahoma" pitchFamily="34" charset="0"/>
              </a:rPr>
              <a:t>[2,1,2,1,0]</a:t>
            </a: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3127201" y="4454525"/>
            <a:ext cx="3314873" cy="171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Tahoma" pitchFamily="34" charset="0"/>
              </a:rPr>
              <a:t>in-degree histogram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dirty="0">
                <a:latin typeface="Tahoma" pitchFamily="34" charset="0"/>
              </a:rPr>
              <a:t>[(1:4),(2:1)]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Tahoma" pitchFamily="34" charset="0"/>
              </a:rPr>
              <a:t>out-degree histogram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dirty="0">
                <a:latin typeface="Tahoma" pitchFamily="34" charset="0"/>
              </a:rPr>
              <a:t>[(0:1),(1:2),(2:2)]</a:t>
            </a:r>
          </a:p>
        </p:txBody>
      </p:sp>
    </p:spTree>
    <p:extLst>
      <p:ext uri="{BB962C8B-B14F-4D97-AF65-F5344CB8AC3E}">
        <p14:creationId xmlns:p14="http://schemas.microsoft.com/office/powerpoint/2010/main" val="1895036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Traversals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traversal</a:t>
            </a:r>
            <a:r>
              <a:rPr lang="en-US" dirty="0"/>
              <a:t> is a procedure for visiting (going through) all the nodes in a graph</a:t>
            </a:r>
          </a:p>
        </p:txBody>
      </p:sp>
    </p:spTree>
    <p:extLst>
      <p:ext uri="{BB962C8B-B14F-4D97-AF65-F5344CB8AC3E}">
        <p14:creationId xmlns:p14="http://schemas.microsoft.com/office/powerpoint/2010/main" val="36249570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First Search Traversal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Depth-First Search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DFS</a:t>
            </a:r>
            <a:r>
              <a:rPr lang="en-US" dirty="0"/>
              <a:t>) starts from a node </a:t>
            </a:r>
            <a:r>
              <a:rPr lang="en-US" dirty="0" err="1"/>
              <a:t>i</a:t>
            </a:r>
            <a:r>
              <a:rPr lang="en-US" dirty="0"/>
              <a:t>, selects one of its neighbors j from N(</a:t>
            </a:r>
            <a:r>
              <a:rPr lang="en-US" dirty="0" err="1"/>
              <a:t>i</a:t>
            </a:r>
            <a:r>
              <a:rPr lang="en-US" dirty="0"/>
              <a:t>) and performs Depth-First Search on j before visiting other neighbors in N(</a:t>
            </a:r>
            <a:r>
              <a:rPr lang="en-US" dirty="0" err="1"/>
              <a:t>i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The algorithm can be implemented using a </a:t>
            </a:r>
            <a:r>
              <a:rPr lang="en-US" i="1" dirty="0">
                <a:solidFill>
                  <a:srgbClr val="FF9900"/>
                </a:solidFill>
              </a:rPr>
              <a:t>stack structure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3890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56"/>
            <a:ext cx="8229600" cy="1143000"/>
          </a:xfrm>
        </p:spPr>
        <p:txBody>
          <a:bodyPr/>
          <a:lstStyle/>
          <a:p>
            <a:r>
              <a:rPr lang="en-US" dirty="0"/>
              <a:t>Example for a tree graph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60" y="1340768"/>
            <a:ext cx="5249680" cy="53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801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 First Search Traversal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Breadth-First-Search (</a:t>
            </a:r>
            <a:r>
              <a:rPr lang="en-US" dirty="0">
                <a:solidFill>
                  <a:srgbClr val="0070C0"/>
                </a:solidFill>
              </a:rPr>
              <a:t>BFS</a:t>
            </a:r>
            <a:r>
              <a:rPr lang="en-US" dirty="0"/>
              <a:t>) starts from a node, visits all its immediate neighbors first, and then moves to the second level by traversing their neighbors.</a:t>
            </a:r>
          </a:p>
          <a:p>
            <a:pPr lvl="1"/>
            <a:r>
              <a:rPr lang="en-US" dirty="0"/>
              <a:t>The algorithm can be implemented using a </a:t>
            </a:r>
            <a:r>
              <a:rPr lang="en-US" i="1" dirty="0">
                <a:solidFill>
                  <a:srgbClr val="0070C0"/>
                </a:solidFill>
              </a:rPr>
              <a:t>queue structure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0245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BFS on a tree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700808"/>
            <a:ext cx="70485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499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700213"/>
            <a:ext cx="8229600" cy="158591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Path from node </a:t>
            </a:r>
            <a:r>
              <a:rPr lang="en-US" sz="2400" dirty="0" err="1">
                <a:solidFill>
                  <a:srgbClr val="00B0F0"/>
                </a:solidFill>
              </a:rPr>
              <a:t>i</a:t>
            </a:r>
            <a:r>
              <a:rPr lang="en-US" sz="2400" dirty="0"/>
              <a:t> to node </a:t>
            </a:r>
            <a:r>
              <a:rPr lang="en-US" sz="2400" dirty="0">
                <a:solidFill>
                  <a:srgbClr val="00B0F0"/>
                </a:solidFill>
              </a:rPr>
              <a:t>j</a:t>
            </a:r>
            <a:r>
              <a:rPr lang="en-US" sz="2400" dirty="0"/>
              <a:t>: a sequence of edges (directed or undirected) from node </a:t>
            </a:r>
            <a:r>
              <a:rPr lang="en-US" sz="2400" dirty="0" err="1">
                <a:solidFill>
                  <a:srgbClr val="00B0F0"/>
                </a:solidFill>
              </a:rPr>
              <a:t>i</a:t>
            </a:r>
            <a:r>
              <a:rPr lang="en-US" sz="2400" dirty="0"/>
              <a:t> to node </a:t>
            </a:r>
            <a:r>
              <a:rPr lang="en-US" sz="2400" dirty="0">
                <a:solidFill>
                  <a:srgbClr val="00B0F0"/>
                </a:solidFill>
              </a:rPr>
              <a:t>j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path </a:t>
            </a:r>
            <a:r>
              <a:rPr lang="en-US" sz="2000" dirty="0">
                <a:solidFill>
                  <a:schemeClr val="hlink"/>
                </a:solidFill>
              </a:rPr>
              <a:t>length</a:t>
            </a:r>
            <a:r>
              <a:rPr lang="en-US" sz="2000" dirty="0"/>
              <a:t>: number of edges on the path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nodes </a:t>
            </a:r>
            <a:r>
              <a:rPr lang="en-US" sz="2000" dirty="0" err="1"/>
              <a:t>i</a:t>
            </a:r>
            <a:r>
              <a:rPr lang="en-US" sz="2000" dirty="0"/>
              <a:t> and j are </a:t>
            </a:r>
            <a:r>
              <a:rPr lang="en-US" sz="2000" dirty="0">
                <a:solidFill>
                  <a:schemeClr val="hlink"/>
                </a:solidFill>
              </a:rPr>
              <a:t>connected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chemeClr val="hlink"/>
                </a:solidFill>
              </a:rPr>
              <a:t>cycle: </a:t>
            </a:r>
            <a:r>
              <a:rPr lang="en-US" sz="2000" dirty="0"/>
              <a:t>a path that starts and ends at the same node</a:t>
            </a:r>
          </a:p>
        </p:txBody>
      </p:sp>
      <p:sp>
        <p:nvSpPr>
          <p:cNvPr id="192516" name="Oval 4"/>
          <p:cNvSpPr>
            <a:spLocks noChangeArrowheads="1"/>
          </p:cNvSpPr>
          <p:nvPr/>
        </p:nvSpPr>
        <p:spPr bwMode="auto">
          <a:xfrm>
            <a:off x="5364163" y="44878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7" name="Oval 5"/>
          <p:cNvSpPr>
            <a:spLocks noChangeArrowheads="1"/>
          </p:cNvSpPr>
          <p:nvPr/>
        </p:nvSpPr>
        <p:spPr bwMode="auto">
          <a:xfrm>
            <a:off x="6875463" y="3551238"/>
            <a:ext cx="287337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8" name="Oval 6"/>
          <p:cNvSpPr>
            <a:spLocks noChangeArrowheads="1"/>
          </p:cNvSpPr>
          <p:nvPr/>
        </p:nvSpPr>
        <p:spPr bwMode="auto">
          <a:xfrm>
            <a:off x="8172450" y="47037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9" name="Oval 7"/>
          <p:cNvSpPr>
            <a:spLocks noChangeArrowheads="1"/>
          </p:cNvSpPr>
          <p:nvPr/>
        </p:nvSpPr>
        <p:spPr bwMode="auto">
          <a:xfrm>
            <a:off x="5940425" y="59991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0" name="Oval 8"/>
          <p:cNvSpPr>
            <a:spLocks noChangeArrowheads="1"/>
          </p:cNvSpPr>
          <p:nvPr/>
        </p:nvSpPr>
        <p:spPr bwMode="auto">
          <a:xfrm>
            <a:off x="7596188" y="6143625"/>
            <a:ext cx="287337" cy="2873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1" name="Text Box 9"/>
          <p:cNvSpPr txBox="1">
            <a:spLocks noChangeArrowheads="1"/>
          </p:cNvSpPr>
          <p:nvPr/>
        </p:nvSpPr>
        <p:spPr bwMode="auto">
          <a:xfrm>
            <a:off x="5219700" y="470376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92522" name="Text Box 10"/>
          <p:cNvSpPr txBox="1">
            <a:spLocks noChangeArrowheads="1"/>
          </p:cNvSpPr>
          <p:nvPr/>
        </p:nvSpPr>
        <p:spPr bwMode="auto">
          <a:xfrm>
            <a:off x="6875463" y="31194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92523" name="Text Box 11"/>
          <p:cNvSpPr txBox="1">
            <a:spLocks noChangeArrowheads="1"/>
          </p:cNvSpPr>
          <p:nvPr/>
        </p:nvSpPr>
        <p:spPr bwMode="auto">
          <a:xfrm>
            <a:off x="8224838" y="5006975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92524" name="Text Box 12"/>
          <p:cNvSpPr txBox="1">
            <a:spLocks noChangeArrowheads="1"/>
          </p:cNvSpPr>
          <p:nvPr/>
        </p:nvSpPr>
        <p:spPr bwMode="auto">
          <a:xfrm>
            <a:off x="7648575" y="64468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92525" name="Text Box 13"/>
          <p:cNvSpPr txBox="1">
            <a:spLocks noChangeArrowheads="1"/>
          </p:cNvSpPr>
          <p:nvPr/>
        </p:nvSpPr>
        <p:spPr bwMode="auto">
          <a:xfrm>
            <a:off x="5919788" y="63738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92526" name="Line 14"/>
          <p:cNvSpPr>
            <a:spLocks noChangeShapeType="1"/>
          </p:cNvSpPr>
          <p:nvPr/>
        </p:nvSpPr>
        <p:spPr bwMode="auto">
          <a:xfrm flipV="1">
            <a:off x="5651500" y="3767138"/>
            <a:ext cx="1223963" cy="7921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27" name="Line 15"/>
          <p:cNvSpPr>
            <a:spLocks noChangeShapeType="1"/>
          </p:cNvSpPr>
          <p:nvPr/>
        </p:nvSpPr>
        <p:spPr bwMode="auto">
          <a:xfrm>
            <a:off x="7164388" y="3767138"/>
            <a:ext cx="1008062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28" name="Line 16"/>
          <p:cNvSpPr>
            <a:spLocks noChangeShapeType="1"/>
          </p:cNvSpPr>
          <p:nvPr/>
        </p:nvSpPr>
        <p:spPr bwMode="auto">
          <a:xfrm>
            <a:off x="5651500" y="4630738"/>
            <a:ext cx="2449513" cy="2159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29" name="Line 17"/>
          <p:cNvSpPr>
            <a:spLocks noChangeShapeType="1"/>
          </p:cNvSpPr>
          <p:nvPr/>
        </p:nvSpPr>
        <p:spPr bwMode="auto">
          <a:xfrm flipV="1">
            <a:off x="7812088" y="4991100"/>
            <a:ext cx="431800" cy="1152525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30" name="Line 18"/>
          <p:cNvSpPr>
            <a:spLocks noChangeShapeType="1"/>
          </p:cNvSpPr>
          <p:nvPr/>
        </p:nvSpPr>
        <p:spPr bwMode="auto">
          <a:xfrm>
            <a:off x="6227763" y="61436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31" name="Oval 19"/>
          <p:cNvSpPr>
            <a:spLocks noChangeArrowheads="1"/>
          </p:cNvSpPr>
          <p:nvPr/>
        </p:nvSpPr>
        <p:spPr bwMode="auto">
          <a:xfrm>
            <a:off x="1546225" y="44878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32" name="Oval 20"/>
          <p:cNvSpPr>
            <a:spLocks noChangeArrowheads="1"/>
          </p:cNvSpPr>
          <p:nvPr/>
        </p:nvSpPr>
        <p:spPr bwMode="auto">
          <a:xfrm>
            <a:off x="3057525" y="3551238"/>
            <a:ext cx="287338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hlink"/>
              </a:solidFill>
              <a:latin typeface="Tahoma" pitchFamily="34" charset="0"/>
            </a:endParaRPr>
          </a:p>
        </p:txBody>
      </p:sp>
      <p:sp>
        <p:nvSpPr>
          <p:cNvPr id="192533" name="Oval 21"/>
          <p:cNvSpPr>
            <a:spLocks noChangeArrowheads="1"/>
          </p:cNvSpPr>
          <p:nvPr/>
        </p:nvSpPr>
        <p:spPr bwMode="auto">
          <a:xfrm>
            <a:off x="4354513" y="47037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34" name="Oval 22"/>
          <p:cNvSpPr>
            <a:spLocks noChangeArrowheads="1"/>
          </p:cNvSpPr>
          <p:nvPr/>
        </p:nvSpPr>
        <p:spPr bwMode="auto">
          <a:xfrm>
            <a:off x="2122488" y="59991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35" name="Oval 23"/>
          <p:cNvSpPr>
            <a:spLocks noChangeArrowheads="1"/>
          </p:cNvSpPr>
          <p:nvPr/>
        </p:nvSpPr>
        <p:spPr bwMode="auto">
          <a:xfrm>
            <a:off x="3778250" y="6143625"/>
            <a:ext cx="287338" cy="2873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36" name="Text Box 24"/>
          <p:cNvSpPr txBox="1">
            <a:spLocks noChangeArrowheads="1"/>
          </p:cNvSpPr>
          <p:nvPr/>
        </p:nvSpPr>
        <p:spPr bwMode="auto">
          <a:xfrm>
            <a:off x="1401763" y="47037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92537" name="Text Box 25"/>
          <p:cNvSpPr txBox="1">
            <a:spLocks noChangeArrowheads="1"/>
          </p:cNvSpPr>
          <p:nvPr/>
        </p:nvSpPr>
        <p:spPr bwMode="auto">
          <a:xfrm>
            <a:off x="3057525" y="31194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92538" name="Text Box 26"/>
          <p:cNvSpPr txBox="1">
            <a:spLocks noChangeArrowheads="1"/>
          </p:cNvSpPr>
          <p:nvPr/>
        </p:nvSpPr>
        <p:spPr bwMode="auto">
          <a:xfrm>
            <a:off x="4406900" y="50069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92539" name="Text Box 27"/>
          <p:cNvSpPr txBox="1">
            <a:spLocks noChangeArrowheads="1"/>
          </p:cNvSpPr>
          <p:nvPr/>
        </p:nvSpPr>
        <p:spPr bwMode="auto">
          <a:xfrm>
            <a:off x="3830638" y="64468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92540" name="Text Box 28"/>
          <p:cNvSpPr txBox="1">
            <a:spLocks noChangeArrowheads="1"/>
          </p:cNvSpPr>
          <p:nvPr/>
        </p:nvSpPr>
        <p:spPr bwMode="auto">
          <a:xfrm>
            <a:off x="2101850" y="63738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92541" name="Line 29"/>
          <p:cNvSpPr>
            <a:spLocks noChangeShapeType="1"/>
          </p:cNvSpPr>
          <p:nvPr/>
        </p:nvSpPr>
        <p:spPr bwMode="auto">
          <a:xfrm flipV="1">
            <a:off x="1833563" y="37671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42" name="Line 30"/>
          <p:cNvSpPr>
            <a:spLocks noChangeShapeType="1"/>
          </p:cNvSpPr>
          <p:nvPr/>
        </p:nvSpPr>
        <p:spPr bwMode="auto">
          <a:xfrm>
            <a:off x="3346450" y="3767138"/>
            <a:ext cx="1008063" cy="10080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43" name="Line 31"/>
          <p:cNvSpPr>
            <a:spLocks noChangeShapeType="1"/>
          </p:cNvSpPr>
          <p:nvPr/>
        </p:nvSpPr>
        <p:spPr bwMode="auto">
          <a:xfrm>
            <a:off x="1833563" y="46307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44" name="Line 32"/>
          <p:cNvSpPr>
            <a:spLocks noChangeShapeType="1"/>
          </p:cNvSpPr>
          <p:nvPr/>
        </p:nvSpPr>
        <p:spPr bwMode="auto">
          <a:xfrm flipV="1">
            <a:off x="3994150" y="4991100"/>
            <a:ext cx="431800" cy="1152525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45" name="Line 33"/>
          <p:cNvSpPr>
            <a:spLocks noChangeShapeType="1"/>
          </p:cNvSpPr>
          <p:nvPr/>
        </p:nvSpPr>
        <p:spPr bwMode="auto">
          <a:xfrm>
            <a:off x="2409825" y="61436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925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925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6734"/>
            <a:ext cx="8229600" cy="1143000"/>
          </a:xfrm>
        </p:spPr>
        <p:txBody>
          <a:bodyPr/>
          <a:lstStyle/>
          <a:p>
            <a:r>
              <a:rPr lang="en-US" dirty="0"/>
              <a:t>Shortest Paths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6629"/>
            <a:ext cx="8579296" cy="4525963"/>
          </a:xfrm>
        </p:spPr>
        <p:txBody>
          <a:bodyPr/>
          <a:lstStyle/>
          <a:p>
            <a:r>
              <a:rPr lang="en-US" dirty="0"/>
              <a:t>Shortest Path from node </a:t>
            </a:r>
            <a:r>
              <a:rPr lang="en-US" dirty="0" err="1">
                <a:solidFill>
                  <a:srgbClr val="00B0F0"/>
                </a:solidFill>
              </a:rPr>
              <a:t>i</a:t>
            </a:r>
            <a:r>
              <a:rPr lang="en-US" dirty="0"/>
              <a:t> to node </a:t>
            </a:r>
            <a:r>
              <a:rPr lang="en-US" dirty="0">
                <a:solidFill>
                  <a:srgbClr val="00B0F0"/>
                </a:solidFill>
              </a:rPr>
              <a:t>j</a:t>
            </a:r>
          </a:p>
          <a:p>
            <a:pPr lvl="1"/>
            <a:r>
              <a:rPr lang="en-US" dirty="0"/>
              <a:t>also known as </a:t>
            </a:r>
            <a:r>
              <a:rPr lang="en-US" dirty="0">
                <a:solidFill>
                  <a:schemeClr val="hlink"/>
                </a:solidFill>
              </a:rPr>
              <a:t>BFS path</a:t>
            </a:r>
            <a:r>
              <a:rPr lang="en-US" dirty="0"/>
              <a:t>, or </a:t>
            </a:r>
            <a:r>
              <a:rPr lang="en-US" dirty="0">
                <a:solidFill>
                  <a:schemeClr val="hlink"/>
                </a:solidFill>
              </a:rPr>
              <a:t>geodesic path</a:t>
            </a:r>
          </a:p>
          <a:p>
            <a:pPr lvl="1"/>
            <a:r>
              <a:rPr lang="en-US" dirty="0"/>
              <a:t>We can find all shortest paths from a node using BFS</a:t>
            </a:r>
          </a:p>
        </p:txBody>
      </p:sp>
      <p:sp>
        <p:nvSpPr>
          <p:cNvPr id="194564" name="Oval 4"/>
          <p:cNvSpPr>
            <a:spLocks noChangeArrowheads="1"/>
          </p:cNvSpPr>
          <p:nvPr/>
        </p:nvSpPr>
        <p:spPr bwMode="auto">
          <a:xfrm>
            <a:off x="5364163" y="4610497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5" name="Oval 5"/>
          <p:cNvSpPr>
            <a:spLocks noChangeArrowheads="1"/>
          </p:cNvSpPr>
          <p:nvPr/>
        </p:nvSpPr>
        <p:spPr bwMode="auto">
          <a:xfrm>
            <a:off x="6875463" y="3673872"/>
            <a:ext cx="287337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6" name="Oval 6"/>
          <p:cNvSpPr>
            <a:spLocks noChangeArrowheads="1"/>
          </p:cNvSpPr>
          <p:nvPr/>
        </p:nvSpPr>
        <p:spPr bwMode="auto">
          <a:xfrm>
            <a:off x="8172450" y="4826397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7" name="Oval 7"/>
          <p:cNvSpPr>
            <a:spLocks noChangeArrowheads="1"/>
          </p:cNvSpPr>
          <p:nvPr/>
        </p:nvSpPr>
        <p:spPr bwMode="auto">
          <a:xfrm>
            <a:off x="5940425" y="6121797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8" name="Oval 8"/>
          <p:cNvSpPr>
            <a:spLocks noChangeArrowheads="1"/>
          </p:cNvSpPr>
          <p:nvPr/>
        </p:nvSpPr>
        <p:spPr bwMode="auto">
          <a:xfrm>
            <a:off x="7596188" y="6266259"/>
            <a:ext cx="287337" cy="2873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5219700" y="4826397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94570" name="Text Box 10"/>
          <p:cNvSpPr txBox="1">
            <a:spLocks noChangeArrowheads="1"/>
          </p:cNvSpPr>
          <p:nvPr/>
        </p:nvSpPr>
        <p:spPr bwMode="auto">
          <a:xfrm>
            <a:off x="6875463" y="3242072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94571" name="Text Box 11"/>
          <p:cNvSpPr txBox="1">
            <a:spLocks noChangeArrowheads="1"/>
          </p:cNvSpPr>
          <p:nvPr/>
        </p:nvSpPr>
        <p:spPr bwMode="auto">
          <a:xfrm>
            <a:off x="8224838" y="5129609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94572" name="Text Box 12"/>
          <p:cNvSpPr txBox="1">
            <a:spLocks noChangeArrowheads="1"/>
          </p:cNvSpPr>
          <p:nvPr/>
        </p:nvSpPr>
        <p:spPr bwMode="auto">
          <a:xfrm>
            <a:off x="7862887" y="6400552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Tahoma" pitchFamily="34" charset="0"/>
              </a:rPr>
              <a:t>4</a:t>
            </a:r>
          </a:p>
        </p:txBody>
      </p:sp>
      <p:sp>
        <p:nvSpPr>
          <p:cNvPr id="194573" name="Text Box 13"/>
          <p:cNvSpPr txBox="1">
            <a:spLocks noChangeArrowheads="1"/>
          </p:cNvSpPr>
          <p:nvPr/>
        </p:nvSpPr>
        <p:spPr bwMode="auto">
          <a:xfrm>
            <a:off x="5919788" y="6496447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94574" name="Line 14"/>
          <p:cNvSpPr>
            <a:spLocks noChangeShapeType="1"/>
          </p:cNvSpPr>
          <p:nvPr/>
        </p:nvSpPr>
        <p:spPr bwMode="auto">
          <a:xfrm flipV="1">
            <a:off x="5651500" y="3889772"/>
            <a:ext cx="1223963" cy="7921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75" name="Line 15"/>
          <p:cNvSpPr>
            <a:spLocks noChangeShapeType="1"/>
          </p:cNvSpPr>
          <p:nvPr/>
        </p:nvSpPr>
        <p:spPr bwMode="auto">
          <a:xfrm>
            <a:off x="7164388" y="3889772"/>
            <a:ext cx="1008062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76" name="Line 16"/>
          <p:cNvSpPr>
            <a:spLocks noChangeShapeType="1"/>
          </p:cNvSpPr>
          <p:nvPr/>
        </p:nvSpPr>
        <p:spPr bwMode="auto">
          <a:xfrm>
            <a:off x="5651500" y="4753372"/>
            <a:ext cx="2449513" cy="2159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77" name="Line 17"/>
          <p:cNvSpPr>
            <a:spLocks noChangeShapeType="1"/>
          </p:cNvSpPr>
          <p:nvPr/>
        </p:nvSpPr>
        <p:spPr bwMode="auto">
          <a:xfrm flipV="1">
            <a:off x="7812088" y="5113734"/>
            <a:ext cx="431800" cy="1152525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78" name="Line 18"/>
          <p:cNvSpPr>
            <a:spLocks noChangeShapeType="1"/>
          </p:cNvSpPr>
          <p:nvPr/>
        </p:nvSpPr>
        <p:spPr bwMode="auto">
          <a:xfrm>
            <a:off x="6227763" y="6266259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79" name="Oval 19"/>
          <p:cNvSpPr>
            <a:spLocks noChangeArrowheads="1"/>
          </p:cNvSpPr>
          <p:nvPr/>
        </p:nvSpPr>
        <p:spPr bwMode="auto">
          <a:xfrm>
            <a:off x="1546225" y="4559697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0" name="Oval 20"/>
          <p:cNvSpPr>
            <a:spLocks noChangeArrowheads="1"/>
          </p:cNvSpPr>
          <p:nvPr/>
        </p:nvSpPr>
        <p:spPr bwMode="auto">
          <a:xfrm>
            <a:off x="3057525" y="3623072"/>
            <a:ext cx="287338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hlink"/>
              </a:solidFill>
              <a:latin typeface="Tahoma" pitchFamily="34" charset="0"/>
            </a:endParaRPr>
          </a:p>
        </p:txBody>
      </p:sp>
      <p:sp>
        <p:nvSpPr>
          <p:cNvPr id="194581" name="Oval 21"/>
          <p:cNvSpPr>
            <a:spLocks noChangeArrowheads="1"/>
          </p:cNvSpPr>
          <p:nvPr/>
        </p:nvSpPr>
        <p:spPr bwMode="auto">
          <a:xfrm>
            <a:off x="4354513" y="4775597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2" name="Oval 22"/>
          <p:cNvSpPr>
            <a:spLocks noChangeArrowheads="1"/>
          </p:cNvSpPr>
          <p:nvPr/>
        </p:nvSpPr>
        <p:spPr bwMode="auto">
          <a:xfrm>
            <a:off x="2122488" y="6070997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3" name="Oval 23"/>
          <p:cNvSpPr>
            <a:spLocks noChangeArrowheads="1"/>
          </p:cNvSpPr>
          <p:nvPr/>
        </p:nvSpPr>
        <p:spPr bwMode="auto">
          <a:xfrm>
            <a:off x="3778250" y="6215459"/>
            <a:ext cx="287338" cy="2873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4" name="Text Box 24"/>
          <p:cNvSpPr txBox="1">
            <a:spLocks noChangeArrowheads="1"/>
          </p:cNvSpPr>
          <p:nvPr/>
        </p:nvSpPr>
        <p:spPr bwMode="auto">
          <a:xfrm>
            <a:off x="1401763" y="4775597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94585" name="Text Box 25"/>
          <p:cNvSpPr txBox="1">
            <a:spLocks noChangeArrowheads="1"/>
          </p:cNvSpPr>
          <p:nvPr/>
        </p:nvSpPr>
        <p:spPr bwMode="auto">
          <a:xfrm>
            <a:off x="3057525" y="3191272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94586" name="Text Box 26"/>
          <p:cNvSpPr txBox="1">
            <a:spLocks noChangeArrowheads="1"/>
          </p:cNvSpPr>
          <p:nvPr/>
        </p:nvSpPr>
        <p:spPr bwMode="auto">
          <a:xfrm>
            <a:off x="4406900" y="5078809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94587" name="Text Box 27"/>
          <p:cNvSpPr txBox="1">
            <a:spLocks noChangeArrowheads="1"/>
          </p:cNvSpPr>
          <p:nvPr/>
        </p:nvSpPr>
        <p:spPr bwMode="auto">
          <a:xfrm>
            <a:off x="3830638" y="6518672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94588" name="Text Box 28"/>
          <p:cNvSpPr txBox="1">
            <a:spLocks noChangeArrowheads="1"/>
          </p:cNvSpPr>
          <p:nvPr/>
        </p:nvSpPr>
        <p:spPr bwMode="auto">
          <a:xfrm>
            <a:off x="2101850" y="6445647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94589" name="Line 29"/>
          <p:cNvSpPr>
            <a:spLocks noChangeShapeType="1"/>
          </p:cNvSpPr>
          <p:nvPr/>
        </p:nvSpPr>
        <p:spPr bwMode="auto">
          <a:xfrm flipV="1">
            <a:off x="1833563" y="3838972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0" name="Line 30"/>
          <p:cNvSpPr>
            <a:spLocks noChangeShapeType="1"/>
          </p:cNvSpPr>
          <p:nvPr/>
        </p:nvSpPr>
        <p:spPr bwMode="auto">
          <a:xfrm>
            <a:off x="3346450" y="3838972"/>
            <a:ext cx="1008063" cy="10080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1" name="Line 31"/>
          <p:cNvSpPr>
            <a:spLocks noChangeShapeType="1"/>
          </p:cNvSpPr>
          <p:nvPr/>
        </p:nvSpPr>
        <p:spPr bwMode="auto">
          <a:xfrm>
            <a:off x="1833563" y="4702572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2" name="Line 32"/>
          <p:cNvSpPr>
            <a:spLocks noChangeShapeType="1"/>
          </p:cNvSpPr>
          <p:nvPr/>
        </p:nvSpPr>
        <p:spPr bwMode="auto">
          <a:xfrm flipV="1">
            <a:off x="3994150" y="5062934"/>
            <a:ext cx="431800" cy="1152525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3" name="Line 33"/>
          <p:cNvSpPr>
            <a:spLocks noChangeShapeType="1"/>
          </p:cNvSpPr>
          <p:nvPr/>
        </p:nvSpPr>
        <p:spPr bwMode="auto">
          <a:xfrm>
            <a:off x="2409825" y="6215459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6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Human Cell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44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084168" cy="507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6445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Shortest paths on weighted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Shortest paths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weighted</a:t>
            </a:r>
            <a:r>
              <a:rPr lang="en-US" dirty="0"/>
              <a:t> graphs are harder to construct</a:t>
            </a:r>
          </a:p>
          <a:p>
            <a:pPr lvl="1"/>
            <a:r>
              <a:rPr lang="en-US" dirty="0"/>
              <a:t>There are several well known algorithms for finding </a:t>
            </a:r>
            <a:r>
              <a:rPr lang="en-US" dirty="0">
                <a:solidFill>
                  <a:srgbClr val="0070C0"/>
                </a:solidFill>
              </a:rPr>
              <a:t>single-source</a:t>
            </a:r>
            <a:r>
              <a:rPr lang="en-US" dirty="0"/>
              <a:t>, or </a:t>
            </a:r>
            <a:r>
              <a:rPr lang="en-US" dirty="0">
                <a:solidFill>
                  <a:srgbClr val="0070C0"/>
                </a:solidFill>
              </a:rPr>
              <a:t>all-pairs </a:t>
            </a:r>
            <a:r>
              <a:rPr lang="en-US" dirty="0"/>
              <a:t>shortest paths</a:t>
            </a:r>
          </a:p>
          <a:p>
            <a:pPr lvl="1"/>
            <a:r>
              <a:rPr lang="en-US" dirty="0"/>
              <a:t>For example: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Dijkstra’s Algorithm</a:t>
            </a:r>
          </a:p>
        </p:txBody>
      </p:sp>
    </p:spTree>
    <p:extLst>
      <p:ext uri="{BB962C8B-B14F-4D97-AF65-F5344CB8AC3E}">
        <p14:creationId xmlns:p14="http://schemas.microsoft.com/office/powerpoint/2010/main" val="33629974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Diameter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9900"/>
                </a:solidFill>
              </a:rPr>
              <a:t>longest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shortest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path</a:t>
            </a:r>
            <a:r>
              <a:rPr lang="en-US" dirty="0"/>
              <a:t> in the graph</a:t>
            </a:r>
          </a:p>
        </p:txBody>
      </p:sp>
      <p:sp>
        <p:nvSpPr>
          <p:cNvPr id="196612" name="Oval 4"/>
          <p:cNvSpPr>
            <a:spLocks noChangeArrowheads="1"/>
          </p:cNvSpPr>
          <p:nvPr/>
        </p:nvSpPr>
        <p:spPr bwMode="auto">
          <a:xfrm>
            <a:off x="5364163" y="4271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3" name="Oval 5"/>
          <p:cNvSpPr>
            <a:spLocks noChangeArrowheads="1"/>
          </p:cNvSpPr>
          <p:nvPr/>
        </p:nvSpPr>
        <p:spPr bwMode="auto">
          <a:xfrm>
            <a:off x="6875463" y="3335338"/>
            <a:ext cx="287337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4" name="Oval 6"/>
          <p:cNvSpPr>
            <a:spLocks noChangeArrowheads="1"/>
          </p:cNvSpPr>
          <p:nvPr/>
        </p:nvSpPr>
        <p:spPr bwMode="auto">
          <a:xfrm>
            <a:off x="8172450" y="44878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5" name="Oval 7"/>
          <p:cNvSpPr>
            <a:spLocks noChangeArrowheads="1"/>
          </p:cNvSpPr>
          <p:nvPr/>
        </p:nvSpPr>
        <p:spPr bwMode="auto">
          <a:xfrm>
            <a:off x="5940425" y="5783263"/>
            <a:ext cx="287338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6" name="Oval 8"/>
          <p:cNvSpPr>
            <a:spLocks noChangeArrowheads="1"/>
          </p:cNvSpPr>
          <p:nvPr/>
        </p:nvSpPr>
        <p:spPr bwMode="auto">
          <a:xfrm>
            <a:off x="7596188" y="5927725"/>
            <a:ext cx="287337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5219700" y="448786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96618" name="Text Box 10"/>
          <p:cNvSpPr txBox="1">
            <a:spLocks noChangeArrowheads="1"/>
          </p:cNvSpPr>
          <p:nvPr/>
        </p:nvSpPr>
        <p:spPr bwMode="auto">
          <a:xfrm>
            <a:off x="6875463" y="29035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96619" name="Text Box 11"/>
          <p:cNvSpPr txBox="1">
            <a:spLocks noChangeArrowheads="1"/>
          </p:cNvSpPr>
          <p:nvPr/>
        </p:nvSpPr>
        <p:spPr bwMode="auto">
          <a:xfrm>
            <a:off x="8224838" y="4791075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96620" name="Text Box 12"/>
          <p:cNvSpPr txBox="1">
            <a:spLocks noChangeArrowheads="1"/>
          </p:cNvSpPr>
          <p:nvPr/>
        </p:nvSpPr>
        <p:spPr bwMode="auto">
          <a:xfrm>
            <a:off x="7648575" y="62309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96621" name="Text Box 13"/>
          <p:cNvSpPr txBox="1">
            <a:spLocks noChangeArrowheads="1"/>
          </p:cNvSpPr>
          <p:nvPr/>
        </p:nvSpPr>
        <p:spPr bwMode="auto">
          <a:xfrm>
            <a:off x="5919788" y="61579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96622" name="Line 14"/>
          <p:cNvSpPr>
            <a:spLocks noChangeShapeType="1"/>
          </p:cNvSpPr>
          <p:nvPr/>
        </p:nvSpPr>
        <p:spPr bwMode="auto">
          <a:xfrm flipV="1">
            <a:off x="5651500" y="3551238"/>
            <a:ext cx="1223963" cy="7921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23" name="Line 15"/>
          <p:cNvSpPr>
            <a:spLocks noChangeShapeType="1"/>
          </p:cNvSpPr>
          <p:nvPr/>
        </p:nvSpPr>
        <p:spPr bwMode="auto">
          <a:xfrm>
            <a:off x="7164388" y="3551238"/>
            <a:ext cx="1008062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24" name="Line 16"/>
          <p:cNvSpPr>
            <a:spLocks noChangeShapeType="1"/>
          </p:cNvSpPr>
          <p:nvPr/>
        </p:nvSpPr>
        <p:spPr bwMode="auto">
          <a:xfrm>
            <a:off x="5651500" y="4414838"/>
            <a:ext cx="2449513" cy="2159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25" name="Line 17"/>
          <p:cNvSpPr>
            <a:spLocks noChangeShapeType="1"/>
          </p:cNvSpPr>
          <p:nvPr/>
        </p:nvSpPr>
        <p:spPr bwMode="auto">
          <a:xfrm flipV="1">
            <a:off x="7812088" y="4775200"/>
            <a:ext cx="431800" cy="1152525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26" name="Line 18"/>
          <p:cNvSpPr>
            <a:spLocks noChangeShapeType="1"/>
          </p:cNvSpPr>
          <p:nvPr/>
        </p:nvSpPr>
        <p:spPr bwMode="auto">
          <a:xfrm>
            <a:off x="6227763" y="5927725"/>
            <a:ext cx="1368425" cy="14446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27" name="Oval 19"/>
          <p:cNvSpPr>
            <a:spLocks noChangeArrowheads="1"/>
          </p:cNvSpPr>
          <p:nvPr/>
        </p:nvSpPr>
        <p:spPr bwMode="auto">
          <a:xfrm>
            <a:off x="1546225" y="42211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28" name="Oval 20"/>
          <p:cNvSpPr>
            <a:spLocks noChangeArrowheads="1"/>
          </p:cNvSpPr>
          <p:nvPr/>
        </p:nvSpPr>
        <p:spPr bwMode="auto">
          <a:xfrm>
            <a:off x="3057525" y="3284538"/>
            <a:ext cx="287338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hlink"/>
              </a:solidFill>
              <a:latin typeface="Tahoma" pitchFamily="34" charset="0"/>
            </a:endParaRPr>
          </a:p>
        </p:txBody>
      </p:sp>
      <p:sp>
        <p:nvSpPr>
          <p:cNvPr id="196629" name="Oval 21"/>
          <p:cNvSpPr>
            <a:spLocks noChangeArrowheads="1"/>
          </p:cNvSpPr>
          <p:nvPr/>
        </p:nvSpPr>
        <p:spPr bwMode="auto">
          <a:xfrm>
            <a:off x="4354513" y="44370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30" name="Oval 22"/>
          <p:cNvSpPr>
            <a:spLocks noChangeArrowheads="1"/>
          </p:cNvSpPr>
          <p:nvPr/>
        </p:nvSpPr>
        <p:spPr bwMode="auto">
          <a:xfrm>
            <a:off x="2122488" y="5732463"/>
            <a:ext cx="287337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31" name="Oval 23"/>
          <p:cNvSpPr>
            <a:spLocks noChangeArrowheads="1"/>
          </p:cNvSpPr>
          <p:nvPr/>
        </p:nvSpPr>
        <p:spPr bwMode="auto">
          <a:xfrm>
            <a:off x="3778250" y="58769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32" name="Text Box 24"/>
          <p:cNvSpPr txBox="1">
            <a:spLocks noChangeArrowheads="1"/>
          </p:cNvSpPr>
          <p:nvPr/>
        </p:nvSpPr>
        <p:spPr bwMode="auto">
          <a:xfrm>
            <a:off x="1401763" y="44370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96633" name="Text Box 25"/>
          <p:cNvSpPr txBox="1">
            <a:spLocks noChangeArrowheads="1"/>
          </p:cNvSpPr>
          <p:nvPr/>
        </p:nvSpPr>
        <p:spPr bwMode="auto">
          <a:xfrm>
            <a:off x="3057525" y="28527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96634" name="Text Box 26"/>
          <p:cNvSpPr txBox="1">
            <a:spLocks noChangeArrowheads="1"/>
          </p:cNvSpPr>
          <p:nvPr/>
        </p:nvSpPr>
        <p:spPr bwMode="auto">
          <a:xfrm>
            <a:off x="4406900" y="47402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96635" name="Text Box 27"/>
          <p:cNvSpPr txBox="1">
            <a:spLocks noChangeArrowheads="1"/>
          </p:cNvSpPr>
          <p:nvPr/>
        </p:nvSpPr>
        <p:spPr bwMode="auto">
          <a:xfrm>
            <a:off x="3830638" y="61801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96636" name="Text Box 28"/>
          <p:cNvSpPr txBox="1">
            <a:spLocks noChangeArrowheads="1"/>
          </p:cNvSpPr>
          <p:nvPr/>
        </p:nvSpPr>
        <p:spPr bwMode="auto">
          <a:xfrm>
            <a:off x="2101850" y="61071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96637" name="Line 29"/>
          <p:cNvSpPr>
            <a:spLocks noChangeShapeType="1"/>
          </p:cNvSpPr>
          <p:nvPr/>
        </p:nvSpPr>
        <p:spPr bwMode="auto">
          <a:xfrm flipV="1">
            <a:off x="1833563" y="35004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38" name="Line 30"/>
          <p:cNvSpPr>
            <a:spLocks noChangeShapeType="1"/>
          </p:cNvSpPr>
          <p:nvPr/>
        </p:nvSpPr>
        <p:spPr bwMode="auto">
          <a:xfrm>
            <a:off x="3346450" y="3500438"/>
            <a:ext cx="1008063" cy="10080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39" name="Line 31"/>
          <p:cNvSpPr>
            <a:spLocks noChangeShapeType="1"/>
          </p:cNvSpPr>
          <p:nvPr/>
        </p:nvSpPr>
        <p:spPr bwMode="auto">
          <a:xfrm>
            <a:off x="1833563" y="43640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40" name="Line 32"/>
          <p:cNvSpPr>
            <a:spLocks noChangeShapeType="1"/>
          </p:cNvSpPr>
          <p:nvPr/>
        </p:nvSpPr>
        <p:spPr bwMode="auto">
          <a:xfrm flipV="1">
            <a:off x="3994150" y="4724400"/>
            <a:ext cx="431800" cy="1152525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41" name="Line 33"/>
          <p:cNvSpPr>
            <a:spLocks noChangeShapeType="1"/>
          </p:cNvSpPr>
          <p:nvPr/>
        </p:nvSpPr>
        <p:spPr bwMode="auto">
          <a:xfrm>
            <a:off x="2409825" y="5876925"/>
            <a:ext cx="1368425" cy="14446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773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Undirected graph</a:t>
            </a:r>
          </a:p>
        </p:txBody>
      </p:sp>
      <p:sp>
        <p:nvSpPr>
          <p:cNvPr id="198659" name="Oval 3"/>
          <p:cNvSpPr>
            <a:spLocks noChangeArrowheads="1"/>
          </p:cNvSpPr>
          <p:nvPr/>
        </p:nvSpPr>
        <p:spPr bwMode="auto">
          <a:xfrm>
            <a:off x="5722938" y="31416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0" name="Oval 4"/>
          <p:cNvSpPr>
            <a:spLocks noChangeArrowheads="1"/>
          </p:cNvSpPr>
          <p:nvPr/>
        </p:nvSpPr>
        <p:spPr bwMode="auto">
          <a:xfrm>
            <a:off x="7234238" y="2205038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1" name="Oval 5"/>
          <p:cNvSpPr>
            <a:spLocks noChangeArrowheads="1"/>
          </p:cNvSpPr>
          <p:nvPr/>
        </p:nvSpPr>
        <p:spPr bwMode="auto">
          <a:xfrm>
            <a:off x="8531225" y="33575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2" name="Oval 6"/>
          <p:cNvSpPr>
            <a:spLocks noChangeArrowheads="1"/>
          </p:cNvSpPr>
          <p:nvPr/>
        </p:nvSpPr>
        <p:spPr bwMode="auto">
          <a:xfrm>
            <a:off x="6299200" y="46529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3" name="Oval 7"/>
          <p:cNvSpPr>
            <a:spLocks noChangeArrowheads="1"/>
          </p:cNvSpPr>
          <p:nvPr/>
        </p:nvSpPr>
        <p:spPr bwMode="auto">
          <a:xfrm>
            <a:off x="7954963" y="4797425"/>
            <a:ext cx="287337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4" name="Text Box 8"/>
          <p:cNvSpPr txBox="1">
            <a:spLocks noChangeArrowheads="1"/>
          </p:cNvSpPr>
          <p:nvPr/>
        </p:nvSpPr>
        <p:spPr bwMode="auto">
          <a:xfrm>
            <a:off x="5578475" y="335756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7234238" y="17732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8583613" y="3660775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98667" name="Text Box 11"/>
          <p:cNvSpPr txBox="1">
            <a:spLocks noChangeArrowheads="1"/>
          </p:cNvSpPr>
          <p:nvPr/>
        </p:nvSpPr>
        <p:spPr bwMode="auto">
          <a:xfrm>
            <a:off x="8007350" y="51006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6278563" y="50276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98669" name="Line 13"/>
          <p:cNvSpPr>
            <a:spLocks noChangeShapeType="1"/>
          </p:cNvSpPr>
          <p:nvPr/>
        </p:nvSpPr>
        <p:spPr bwMode="auto">
          <a:xfrm flipV="1">
            <a:off x="6010275" y="2420938"/>
            <a:ext cx="1223963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70" name="Line 14"/>
          <p:cNvSpPr>
            <a:spLocks noChangeShapeType="1"/>
          </p:cNvSpPr>
          <p:nvPr/>
        </p:nvSpPr>
        <p:spPr bwMode="auto">
          <a:xfrm>
            <a:off x="7523163" y="2420938"/>
            <a:ext cx="1008062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71" name="Line 15"/>
          <p:cNvSpPr>
            <a:spLocks noChangeShapeType="1"/>
          </p:cNvSpPr>
          <p:nvPr/>
        </p:nvSpPr>
        <p:spPr bwMode="auto">
          <a:xfrm>
            <a:off x="6010275" y="3284538"/>
            <a:ext cx="2449513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72" name="Line 16"/>
          <p:cNvSpPr>
            <a:spLocks noChangeShapeType="1"/>
          </p:cNvSpPr>
          <p:nvPr/>
        </p:nvSpPr>
        <p:spPr bwMode="auto">
          <a:xfrm flipV="1">
            <a:off x="8170863" y="36449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73" name="Line 17"/>
          <p:cNvSpPr>
            <a:spLocks noChangeShapeType="1"/>
          </p:cNvSpPr>
          <p:nvPr/>
        </p:nvSpPr>
        <p:spPr bwMode="auto">
          <a:xfrm>
            <a:off x="6586538" y="47974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74" name="Rectangle 18"/>
          <p:cNvSpPr>
            <a:spLocks noChangeArrowheads="1"/>
          </p:cNvSpPr>
          <p:nvPr/>
        </p:nvSpPr>
        <p:spPr bwMode="auto">
          <a:xfrm>
            <a:off x="395288" y="1700213"/>
            <a:ext cx="5184775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>
                <a:solidFill>
                  <a:schemeClr val="hlink"/>
                </a:solidFill>
                <a:latin typeface="Tahoma" pitchFamily="34" charset="0"/>
              </a:rPr>
              <a:t>Connected</a:t>
            </a:r>
            <a:r>
              <a:rPr lang="en-US" sz="2800">
                <a:latin typeface="Tahoma" pitchFamily="34" charset="0"/>
              </a:rPr>
              <a:t> graph: a graph where there every pair of nodes is connected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>
                <a:solidFill>
                  <a:schemeClr val="hlink"/>
                </a:solidFill>
                <a:latin typeface="Tahoma" pitchFamily="34" charset="0"/>
              </a:rPr>
              <a:t>Disconnected</a:t>
            </a:r>
            <a:r>
              <a:rPr lang="en-US" sz="2800">
                <a:latin typeface="Tahoma" pitchFamily="34" charset="0"/>
              </a:rPr>
              <a:t> graph: a graph that is not connected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>
                <a:solidFill>
                  <a:schemeClr val="hlink"/>
                </a:solidFill>
                <a:latin typeface="Tahoma" pitchFamily="34" charset="0"/>
              </a:rPr>
              <a:t>Connected Components</a:t>
            </a:r>
            <a:r>
              <a:rPr lang="en-US" sz="2800">
                <a:latin typeface="Tahoma" pitchFamily="34" charset="0"/>
              </a:rPr>
              <a:t>: subsets of vertices that are connected</a:t>
            </a:r>
          </a:p>
        </p:txBody>
      </p:sp>
      <p:sp>
        <p:nvSpPr>
          <p:cNvPr id="198675" name="Oval 19"/>
          <p:cNvSpPr>
            <a:spLocks noChangeArrowheads="1"/>
          </p:cNvSpPr>
          <p:nvPr/>
        </p:nvSpPr>
        <p:spPr bwMode="auto">
          <a:xfrm rot="417350">
            <a:off x="6011863" y="4437063"/>
            <a:ext cx="2592387" cy="863600"/>
          </a:xfrm>
          <a:prstGeom prst="ellipse">
            <a:avLst/>
          </a:prstGeom>
          <a:noFill/>
          <a:ln w="28575">
            <a:solidFill>
              <a:schemeClr val="hlink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76" name="Oval 20"/>
          <p:cNvSpPr>
            <a:spLocks noChangeArrowheads="1"/>
          </p:cNvSpPr>
          <p:nvPr/>
        </p:nvSpPr>
        <p:spPr bwMode="auto">
          <a:xfrm>
            <a:off x="5616575" y="2060575"/>
            <a:ext cx="3348038" cy="2232025"/>
          </a:xfrm>
          <a:prstGeom prst="ellips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9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72" grpId="0" animBg="1"/>
      <p:bldP spid="198675" grpId="0" animBg="1"/>
      <p:bldP spid="19867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Directed Graph</a:t>
            </a:r>
          </a:p>
        </p:txBody>
      </p:sp>
      <p:sp>
        <p:nvSpPr>
          <p:cNvPr id="202755" name="Oval 3"/>
          <p:cNvSpPr>
            <a:spLocks noChangeArrowheads="1"/>
          </p:cNvSpPr>
          <p:nvPr/>
        </p:nvSpPr>
        <p:spPr bwMode="auto">
          <a:xfrm>
            <a:off x="5148263" y="31416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6" name="Oval 4"/>
          <p:cNvSpPr>
            <a:spLocks noChangeArrowheads="1"/>
          </p:cNvSpPr>
          <p:nvPr/>
        </p:nvSpPr>
        <p:spPr bwMode="auto">
          <a:xfrm>
            <a:off x="6659563" y="2205038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7" name="Oval 5"/>
          <p:cNvSpPr>
            <a:spLocks noChangeArrowheads="1"/>
          </p:cNvSpPr>
          <p:nvPr/>
        </p:nvSpPr>
        <p:spPr bwMode="auto">
          <a:xfrm>
            <a:off x="7956550" y="33575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8" name="Oval 6"/>
          <p:cNvSpPr>
            <a:spLocks noChangeArrowheads="1"/>
          </p:cNvSpPr>
          <p:nvPr/>
        </p:nvSpPr>
        <p:spPr bwMode="auto">
          <a:xfrm>
            <a:off x="5724525" y="46529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9" name="Oval 7"/>
          <p:cNvSpPr>
            <a:spLocks noChangeArrowheads="1"/>
          </p:cNvSpPr>
          <p:nvPr/>
        </p:nvSpPr>
        <p:spPr bwMode="auto">
          <a:xfrm>
            <a:off x="7380288" y="4797425"/>
            <a:ext cx="287337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60" name="Text Box 8"/>
          <p:cNvSpPr txBox="1">
            <a:spLocks noChangeArrowheads="1"/>
          </p:cNvSpPr>
          <p:nvPr/>
        </p:nvSpPr>
        <p:spPr bwMode="auto">
          <a:xfrm>
            <a:off x="5003800" y="335756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02761" name="Text Box 9"/>
          <p:cNvSpPr txBox="1">
            <a:spLocks noChangeArrowheads="1"/>
          </p:cNvSpPr>
          <p:nvPr/>
        </p:nvSpPr>
        <p:spPr bwMode="auto">
          <a:xfrm>
            <a:off x="6659563" y="17732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02762" name="Text Box 10"/>
          <p:cNvSpPr txBox="1">
            <a:spLocks noChangeArrowheads="1"/>
          </p:cNvSpPr>
          <p:nvPr/>
        </p:nvSpPr>
        <p:spPr bwMode="auto">
          <a:xfrm>
            <a:off x="8008938" y="3660775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02763" name="Text Box 11"/>
          <p:cNvSpPr txBox="1">
            <a:spLocks noChangeArrowheads="1"/>
          </p:cNvSpPr>
          <p:nvPr/>
        </p:nvSpPr>
        <p:spPr bwMode="auto">
          <a:xfrm>
            <a:off x="7432675" y="51006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02764" name="Text Box 12"/>
          <p:cNvSpPr txBox="1">
            <a:spLocks noChangeArrowheads="1"/>
          </p:cNvSpPr>
          <p:nvPr/>
        </p:nvSpPr>
        <p:spPr bwMode="auto">
          <a:xfrm>
            <a:off x="5703888" y="50276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02765" name="Line 13"/>
          <p:cNvSpPr>
            <a:spLocks noChangeShapeType="1"/>
          </p:cNvSpPr>
          <p:nvPr/>
        </p:nvSpPr>
        <p:spPr bwMode="auto">
          <a:xfrm flipV="1">
            <a:off x="5435600" y="2420938"/>
            <a:ext cx="1223963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66" name="Line 14"/>
          <p:cNvSpPr>
            <a:spLocks noChangeShapeType="1"/>
          </p:cNvSpPr>
          <p:nvPr/>
        </p:nvSpPr>
        <p:spPr bwMode="auto">
          <a:xfrm>
            <a:off x="6948488" y="2420938"/>
            <a:ext cx="1008062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67" name="Line 15"/>
          <p:cNvSpPr>
            <a:spLocks noChangeShapeType="1"/>
          </p:cNvSpPr>
          <p:nvPr/>
        </p:nvSpPr>
        <p:spPr bwMode="auto">
          <a:xfrm>
            <a:off x="5435600" y="3284538"/>
            <a:ext cx="2449513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68" name="Line 16"/>
          <p:cNvSpPr>
            <a:spLocks noChangeShapeType="1"/>
          </p:cNvSpPr>
          <p:nvPr/>
        </p:nvSpPr>
        <p:spPr bwMode="auto">
          <a:xfrm flipV="1">
            <a:off x="7596188" y="36449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69" name="Line 17"/>
          <p:cNvSpPr>
            <a:spLocks noChangeShapeType="1"/>
          </p:cNvSpPr>
          <p:nvPr/>
        </p:nvSpPr>
        <p:spPr bwMode="auto">
          <a:xfrm>
            <a:off x="6011863" y="47974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395288" y="2060575"/>
            <a:ext cx="4319587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hlink"/>
                </a:solidFill>
                <a:latin typeface="Tahoma" pitchFamily="34" charset="0"/>
              </a:rPr>
              <a:t>Strongly connected graph:</a:t>
            </a:r>
            <a:r>
              <a:rPr lang="en-US" sz="2400">
                <a:latin typeface="Tahoma" pitchFamily="34" charset="0"/>
              </a:rPr>
              <a:t> there exists a path from every i to every j</a:t>
            </a: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395288" y="3644900"/>
            <a:ext cx="4465637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hlink"/>
                </a:solidFill>
                <a:latin typeface="Tahoma" pitchFamily="34" charset="0"/>
              </a:rPr>
              <a:t>Weakly connected graph:</a:t>
            </a:r>
            <a:r>
              <a:rPr lang="en-US" sz="2400">
                <a:latin typeface="Tahoma" pitchFamily="34" charset="0"/>
              </a:rPr>
              <a:t> If edges are made to be undirected the graph is connected</a:t>
            </a:r>
          </a:p>
        </p:txBody>
      </p:sp>
      <p:sp>
        <p:nvSpPr>
          <p:cNvPr id="202772" name="Line 20"/>
          <p:cNvSpPr>
            <a:spLocks noChangeShapeType="1"/>
          </p:cNvSpPr>
          <p:nvPr/>
        </p:nvSpPr>
        <p:spPr bwMode="auto">
          <a:xfrm>
            <a:off x="5364163" y="3429000"/>
            <a:ext cx="431800" cy="122396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Subgraphs</a:t>
            </a:r>
          </a:p>
        </p:txBody>
      </p:sp>
      <p:sp>
        <p:nvSpPr>
          <p:cNvPr id="204803" name="Oval 3"/>
          <p:cNvSpPr>
            <a:spLocks noChangeArrowheads="1"/>
          </p:cNvSpPr>
          <p:nvPr/>
        </p:nvSpPr>
        <p:spPr bwMode="auto">
          <a:xfrm>
            <a:off x="5722938" y="3141663"/>
            <a:ext cx="287337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04" name="Oval 4"/>
          <p:cNvSpPr>
            <a:spLocks noChangeArrowheads="1"/>
          </p:cNvSpPr>
          <p:nvPr/>
        </p:nvSpPr>
        <p:spPr bwMode="auto">
          <a:xfrm>
            <a:off x="7234238" y="2205038"/>
            <a:ext cx="287337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05" name="Oval 5"/>
          <p:cNvSpPr>
            <a:spLocks noChangeArrowheads="1"/>
          </p:cNvSpPr>
          <p:nvPr/>
        </p:nvSpPr>
        <p:spPr bwMode="auto">
          <a:xfrm>
            <a:off x="8531225" y="3357563"/>
            <a:ext cx="287338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06" name="Oval 6"/>
          <p:cNvSpPr>
            <a:spLocks noChangeArrowheads="1"/>
          </p:cNvSpPr>
          <p:nvPr/>
        </p:nvSpPr>
        <p:spPr bwMode="auto">
          <a:xfrm>
            <a:off x="6299200" y="46529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07" name="Oval 7"/>
          <p:cNvSpPr>
            <a:spLocks noChangeArrowheads="1"/>
          </p:cNvSpPr>
          <p:nvPr/>
        </p:nvSpPr>
        <p:spPr bwMode="auto">
          <a:xfrm>
            <a:off x="7954963" y="4797425"/>
            <a:ext cx="287337" cy="2873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08" name="Text Box 8"/>
          <p:cNvSpPr txBox="1">
            <a:spLocks noChangeArrowheads="1"/>
          </p:cNvSpPr>
          <p:nvPr/>
        </p:nvSpPr>
        <p:spPr bwMode="auto">
          <a:xfrm>
            <a:off x="5578475" y="335756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04809" name="Text Box 9"/>
          <p:cNvSpPr txBox="1">
            <a:spLocks noChangeArrowheads="1"/>
          </p:cNvSpPr>
          <p:nvPr/>
        </p:nvSpPr>
        <p:spPr bwMode="auto">
          <a:xfrm>
            <a:off x="7234238" y="17732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04810" name="Text Box 10"/>
          <p:cNvSpPr txBox="1">
            <a:spLocks noChangeArrowheads="1"/>
          </p:cNvSpPr>
          <p:nvPr/>
        </p:nvSpPr>
        <p:spPr bwMode="auto">
          <a:xfrm>
            <a:off x="8583613" y="3660775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04811" name="Text Box 11"/>
          <p:cNvSpPr txBox="1">
            <a:spLocks noChangeArrowheads="1"/>
          </p:cNvSpPr>
          <p:nvPr/>
        </p:nvSpPr>
        <p:spPr bwMode="auto">
          <a:xfrm>
            <a:off x="8007350" y="51006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04812" name="Text Box 12"/>
          <p:cNvSpPr txBox="1">
            <a:spLocks noChangeArrowheads="1"/>
          </p:cNvSpPr>
          <p:nvPr/>
        </p:nvSpPr>
        <p:spPr bwMode="auto">
          <a:xfrm>
            <a:off x="6278563" y="50276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04813" name="Line 13"/>
          <p:cNvSpPr>
            <a:spLocks noChangeShapeType="1"/>
          </p:cNvSpPr>
          <p:nvPr/>
        </p:nvSpPr>
        <p:spPr bwMode="auto">
          <a:xfrm flipV="1">
            <a:off x="6010275" y="2420938"/>
            <a:ext cx="1223963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4" name="Line 14"/>
          <p:cNvSpPr>
            <a:spLocks noChangeShapeType="1"/>
          </p:cNvSpPr>
          <p:nvPr/>
        </p:nvSpPr>
        <p:spPr bwMode="auto">
          <a:xfrm>
            <a:off x="7523163" y="2420938"/>
            <a:ext cx="1008062" cy="10080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5" name="Line 15"/>
          <p:cNvSpPr>
            <a:spLocks noChangeShapeType="1"/>
          </p:cNvSpPr>
          <p:nvPr/>
        </p:nvSpPr>
        <p:spPr bwMode="auto">
          <a:xfrm>
            <a:off x="6010275" y="3284538"/>
            <a:ext cx="2449513" cy="2159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6" name="Line 16"/>
          <p:cNvSpPr>
            <a:spLocks noChangeShapeType="1"/>
          </p:cNvSpPr>
          <p:nvPr/>
        </p:nvSpPr>
        <p:spPr bwMode="auto">
          <a:xfrm flipV="1">
            <a:off x="8170863" y="3644900"/>
            <a:ext cx="431800" cy="1152525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7" name="Line 17"/>
          <p:cNvSpPr>
            <a:spLocks noChangeShapeType="1"/>
          </p:cNvSpPr>
          <p:nvPr/>
        </p:nvSpPr>
        <p:spPr bwMode="auto">
          <a:xfrm>
            <a:off x="6586538" y="47974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8" name="Rectangle 18"/>
          <p:cNvSpPr>
            <a:spLocks noChangeArrowheads="1"/>
          </p:cNvSpPr>
          <p:nvPr/>
        </p:nvSpPr>
        <p:spPr bwMode="auto">
          <a:xfrm>
            <a:off x="395288" y="1700213"/>
            <a:ext cx="5184775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>
                <a:solidFill>
                  <a:schemeClr val="hlink"/>
                </a:solidFill>
                <a:latin typeface="Tahoma" pitchFamily="34" charset="0"/>
              </a:rPr>
              <a:t>Subgraph</a:t>
            </a:r>
            <a:r>
              <a:rPr lang="en-US" sz="2800">
                <a:latin typeface="Tahoma" pitchFamily="34" charset="0"/>
              </a:rPr>
              <a:t>: Given V’ </a:t>
            </a:r>
            <a:r>
              <a:rPr lang="en-US" sz="2800">
                <a:latin typeface="Tahoma" pitchFamily="34" charset="0"/>
                <a:sym typeface="Symbol" pitchFamily="18" charset="2"/>
              </a:rPr>
              <a:t> V, and E’  E, the </a:t>
            </a:r>
            <a:r>
              <a:rPr lang="en-US" sz="2800">
                <a:latin typeface="Tahoma" pitchFamily="34" charset="0"/>
              </a:rPr>
              <a:t>graph G’=(V’,E’) is a subgraph of G.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2800">
              <a:latin typeface="Tahoma" pitchFamily="34" charset="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>
                <a:solidFill>
                  <a:schemeClr val="hlink"/>
                </a:solidFill>
                <a:latin typeface="Tahoma" pitchFamily="34" charset="0"/>
                <a:sym typeface="Symbol" pitchFamily="18" charset="2"/>
              </a:rPr>
              <a:t>Induced subgraph</a:t>
            </a:r>
            <a:r>
              <a:rPr lang="en-US" sz="2800">
                <a:latin typeface="Tahoma" pitchFamily="34" charset="0"/>
                <a:sym typeface="Symbol" pitchFamily="18" charset="2"/>
              </a:rPr>
              <a:t>: </a:t>
            </a:r>
            <a:r>
              <a:rPr lang="en-US" sz="2800">
                <a:latin typeface="Tahoma" pitchFamily="34" charset="0"/>
              </a:rPr>
              <a:t>Given    V’ </a:t>
            </a:r>
            <a:r>
              <a:rPr lang="en-US" sz="2800">
                <a:latin typeface="Tahoma" pitchFamily="34" charset="0"/>
                <a:sym typeface="Symbol" pitchFamily="18" charset="2"/>
              </a:rPr>
              <a:t> V, let E’  E is the set of all edges between the nodes in V’. The graph </a:t>
            </a:r>
            <a:r>
              <a:rPr lang="en-US" sz="2800">
                <a:latin typeface="Tahoma" pitchFamily="34" charset="0"/>
              </a:rPr>
              <a:t>G’=(V’,E’), </a:t>
            </a:r>
            <a:r>
              <a:rPr lang="en-US" sz="2800">
                <a:latin typeface="Tahoma" pitchFamily="34" charset="0"/>
                <a:sym typeface="Symbol" pitchFamily="18" charset="2"/>
              </a:rPr>
              <a:t>is an induced subgraph of G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2800">
              <a:latin typeface="Tahoma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9481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2048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048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Fully Connected Graph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00213"/>
            <a:ext cx="7658100" cy="1730375"/>
          </a:xfrm>
        </p:spPr>
        <p:txBody>
          <a:bodyPr/>
          <a:lstStyle/>
          <a:p>
            <a:r>
              <a:rPr lang="en-US" sz="2800" dirty="0">
                <a:solidFill>
                  <a:srgbClr val="FF9900"/>
                </a:solidFill>
              </a:rPr>
              <a:t>Clique</a:t>
            </a:r>
            <a:r>
              <a:rPr lang="en-US" sz="2800" dirty="0"/>
              <a:t> </a:t>
            </a:r>
            <a:r>
              <a:rPr lang="en-US" sz="2800" dirty="0" err="1"/>
              <a:t>K</a:t>
            </a:r>
            <a:r>
              <a:rPr lang="en-US" sz="2800" baseline="-25000" dirty="0" err="1"/>
              <a:t>n</a:t>
            </a:r>
            <a:endParaRPr lang="en-US" sz="2800" baseline="-25000" dirty="0"/>
          </a:p>
          <a:p>
            <a:r>
              <a:rPr lang="en-US" sz="2800" dirty="0"/>
              <a:t>A graph that has all possible </a:t>
            </a:r>
            <a:r>
              <a:rPr lang="en-US" sz="2800" dirty="0">
                <a:solidFill>
                  <a:srgbClr val="00B0F0"/>
                </a:solidFill>
              </a:rPr>
              <a:t>n(n-1)/2 </a:t>
            </a:r>
            <a:r>
              <a:rPr lang="en-US" sz="2800" dirty="0"/>
              <a:t>edges</a:t>
            </a:r>
          </a:p>
        </p:txBody>
      </p:sp>
      <p:sp>
        <p:nvSpPr>
          <p:cNvPr id="200708" name="Oval 4"/>
          <p:cNvSpPr>
            <a:spLocks noChangeArrowheads="1"/>
          </p:cNvSpPr>
          <p:nvPr/>
        </p:nvSpPr>
        <p:spPr bwMode="auto">
          <a:xfrm>
            <a:off x="2771775" y="40560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09" name="Oval 5"/>
          <p:cNvSpPr>
            <a:spLocks noChangeArrowheads="1"/>
          </p:cNvSpPr>
          <p:nvPr/>
        </p:nvSpPr>
        <p:spPr bwMode="auto">
          <a:xfrm>
            <a:off x="4283075" y="31194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0" name="Oval 6"/>
          <p:cNvSpPr>
            <a:spLocks noChangeArrowheads="1"/>
          </p:cNvSpPr>
          <p:nvPr/>
        </p:nvSpPr>
        <p:spPr bwMode="auto">
          <a:xfrm>
            <a:off x="5580063" y="4271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1" name="Oval 7"/>
          <p:cNvSpPr>
            <a:spLocks noChangeArrowheads="1"/>
          </p:cNvSpPr>
          <p:nvPr/>
        </p:nvSpPr>
        <p:spPr bwMode="auto">
          <a:xfrm>
            <a:off x="3348038" y="55673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2" name="Oval 8"/>
          <p:cNvSpPr>
            <a:spLocks noChangeArrowheads="1"/>
          </p:cNvSpPr>
          <p:nvPr/>
        </p:nvSpPr>
        <p:spPr bwMode="auto">
          <a:xfrm>
            <a:off x="5003800" y="57118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3" name="Text Box 9"/>
          <p:cNvSpPr txBox="1">
            <a:spLocks noChangeArrowheads="1"/>
          </p:cNvSpPr>
          <p:nvPr/>
        </p:nvSpPr>
        <p:spPr bwMode="auto">
          <a:xfrm>
            <a:off x="2627313" y="42719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00714" name="Text Box 10"/>
          <p:cNvSpPr txBox="1">
            <a:spLocks noChangeArrowheads="1"/>
          </p:cNvSpPr>
          <p:nvPr/>
        </p:nvSpPr>
        <p:spPr bwMode="auto">
          <a:xfrm>
            <a:off x="4283075" y="26876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00715" name="Text Box 11"/>
          <p:cNvSpPr txBox="1">
            <a:spLocks noChangeArrowheads="1"/>
          </p:cNvSpPr>
          <p:nvPr/>
        </p:nvSpPr>
        <p:spPr bwMode="auto">
          <a:xfrm>
            <a:off x="5632450" y="45751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00716" name="Text Box 12"/>
          <p:cNvSpPr txBox="1">
            <a:spLocks noChangeArrowheads="1"/>
          </p:cNvSpPr>
          <p:nvPr/>
        </p:nvSpPr>
        <p:spPr bwMode="auto">
          <a:xfrm>
            <a:off x="5056188" y="60150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00717" name="Text Box 13"/>
          <p:cNvSpPr txBox="1">
            <a:spLocks noChangeArrowheads="1"/>
          </p:cNvSpPr>
          <p:nvPr/>
        </p:nvSpPr>
        <p:spPr bwMode="auto">
          <a:xfrm>
            <a:off x="3327400" y="5942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00718" name="Line 14"/>
          <p:cNvSpPr>
            <a:spLocks noChangeShapeType="1"/>
          </p:cNvSpPr>
          <p:nvPr/>
        </p:nvSpPr>
        <p:spPr bwMode="auto">
          <a:xfrm flipV="1">
            <a:off x="3059113" y="33353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9" name="Line 15"/>
          <p:cNvSpPr>
            <a:spLocks noChangeShapeType="1"/>
          </p:cNvSpPr>
          <p:nvPr/>
        </p:nvSpPr>
        <p:spPr bwMode="auto">
          <a:xfrm flipH="1" flipV="1">
            <a:off x="2987675" y="4343400"/>
            <a:ext cx="431800" cy="12239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0" name="Line 16"/>
          <p:cNvSpPr>
            <a:spLocks noChangeShapeType="1"/>
          </p:cNvSpPr>
          <p:nvPr/>
        </p:nvSpPr>
        <p:spPr bwMode="auto">
          <a:xfrm>
            <a:off x="4572000" y="33353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1" name="Line 17"/>
          <p:cNvSpPr>
            <a:spLocks noChangeShapeType="1"/>
          </p:cNvSpPr>
          <p:nvPr/>
        </p:nvSpPr>
        <p:spPr bwMode="auto">
          <a:xfrm>
            <a:off x="3059113" y="41989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2" name="Line 18"/>
          <p:cNvSpPr>
            <a:spLocks noChangeShapeType="1"/>
          </p:cNvSpPr>
          <p:nvPr/>
        </p:nvSpPr>
        <p:spPr bwMode="auto">
          <a:xfrm flipV="1">
            <a:off x="3635375" y="4487863"/>
            <a:ext cx="1944688" cy="11509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3" name="Line 19"/>
          <p:cNvSpPr>
            <a:spLocks noChangeShapeType="1"/>
          </p:cNvSpPr>
          <p:nvPr/>
        </p:nvSpPr>
        <p:spPr bwMode="auto">
          <a:xfrm flipV="1">
            <a:off x="5219700" y="45593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4" name="Line 20"/>
          <p:cNvSpPr>
            <a:spLocks noChangeShapeType="1"/>
          </p:cNvSpPr>
          <p:nvPr/>
        </p:nvSpPr>
        <p:spPr bwMode="auto">
          <a:xfrm>
            <a:off x="3635375" y="57118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5" name="Line 21"/>
          <p:cNvSpPr>
            <a:spLocks noChangeShapeType="1"/>
          </p:cNvSpPr>
          <p:nvPr/>
        </p:nvSpPr>
        <p:spPr bwMode="auto">
          <a:xfrm>
            <a:off x="4500563" y="3406775"/>
            <a:ext cx="574675" cy="2305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6" name="Line 22"/>
          <p:cNvSpPr>
            <a:spLocks noChangeShapeType="1"/>
          </p:cNvSpPr>
          <p:nvPr/>
        </p:nvSpPr>
        <p:spPr bwMode="auto">
          <a:xfrm flipV="1">
            <a:off x="3563938" y="3406775"/>
            <a:ext cx="792162" cy="2160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7" name="Line 23"/>
          <p:cNvSpPr>
            <a:spLocks noChangeShapeType="1"/>
          </p:cNvSpPr>
          <p:nvPr/>
        </p:nvSpPr>
        <p:spPr bwMode="auto">
          <a:xfrm>
            <a:off x="3059113" y="4271963"/>
            <a:ext cx="1944687" cy="1439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588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Trees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Connected Undirected graphs without cycles</a:t>
            </a:r>
          </a:p>
        </p:txBody>
      </p:sp>
      <p:sp>
        <p:nvSpPr>
          <p:cNvPr id="206852" name="Oval 4"/>
          <p:cNvSpPr>
            <a:spLocks noChangeArrowheads="1"/>
          </p:cNvSpPr>
          <p:nvPr/>
        </p:nvSpPr>
        <p:spPr bwMode="auto">
          <a:xfrm>
            <a:off x="2771775" y="38401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3" name="Oval 5"/>
          <p:cNvSpPr>
            <a:spLocks noChangeArrowheads="1"/>
          </p:cNvSpPr>
          <p:nvPr/>
        </p:nvSpPr>
        <p:spPr bwMode="auto">
          <a:xfrm>
            <a:off x="4283075" y="29035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4" name="Oval 6"/>
          <p:cNvSpPr>
            <a:spLocks noChangeArrowheads="1"/>
          </p:cNvSpPr>
          <p:nvPr/>
        </p:nvSpPr>
        <p:spPr bwMode="auto">
          <a:xfrm>
            <a:off x="5580063" y="40560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5" name="Oval 7"/>
          <p:cNvSpPr>
            <a:spLocks noChangeArrowheads="1"/>
          </p:cNvSpPr>
          <p:nvPr/>
        </p:nvSpPr>
        <p:spPr bwMode="auto">
          <a:xfrm>
            <a:off x="3348038" y="53514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6" name="Oval 8"/>
          <p:cNvSpPr>
            <a:spLocks noChangeArrowheads="1"/>
          </p:cNvSpPr>
          <p:nvPr/>
        </p:nvSpPr>
        <p:spPr bwMode="auto">
          <a:xfrm>
            <a:off x="5003800" y="54959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7" name="Text Box 9"/>
          <p:cNvSpPr txBox="1">
            <a:spLocks noChangeArrowheads="1"/>
          </p:cNvSpPr>
          <p:nvPr/>
        </p:nvSpPr>
        <p:spPr bwMode="auto">
          <a:xfrm>
            <a:off x="2627313" y="40560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06858" name="Text Box 10"/>
          <p:cNvSpPr txBox="1">
            <a:spLocks noChangeArrowheads="1"/>
          </p:cNvSpPr>
          <p:nvPr/>
        </p:nvSpPr>
        <p:spPr bwMode="auto">
          <a:xfrm>
            <a:off x="4283075" y="24717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06859" name="Text Box 11"/>
          <p:cNvSpPr txBox="1">
            <a:spLocks noChangeArrowheads="1"/>
          </p:cNvSpPr>
          <p:nvPr/>
        </p:nvSpPr>
        <p:spPr bwMode="auto">
          <a:xfrm>
            <a:off x="5632450" y="43592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06860" name="Text Box 12"/>
          <p:cNvSpPr txBox="1">
            <a:spLocks noChangeArrowheads="1"/>
          </p:cNvSpPr>
          <p:nvPr/>
        </p:nvSpPr>
        <p:spPr bwMode="auto">
          <a:xfrm>
            <a:off x="5056188" y="57991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06861" name="Text Box 13"/>
          <p:cNvSpPr txBox="1">
            <a:spLocks noChangeArrowheads="1"/>
          </p:cNvSpPr>
          <p:nvPr/>
        </p:nvSpPr>
        <p:spPr bwMode="auto">
          <a:xfrm>
            <a:off x="3327400" y="57261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06862" name="Line 14"/>
          <p:cNvSpPr>
            <a:spLocks noChangeShapeType="1"/>
          </p:cNvSpPr>
          <p:nvPr/>
        </p:nvSpPr>
        <p:spPr bwMode="auto">
          <a:xfrm flipV="1">
            <a:off x="3059113" y="31194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63" name="Line 15"/>
          <p:cNvSpPr>
            <a:spLocks noChangeShapeType="1"/>
          </p:cNvSpPr>
          <p:nvPr/>
        </p:nvSpPr>
        <p:spPr bwMode="auto">
          <a:xfrm>
            <a:off x="4572000" y="31194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64" name="Line 16"/>
          <p:cNvSpPr>
            <a:spLocks noChangeShapeType="1"/>
          </p:cNvSpPr>
          <p:nvPr/>
        </p:nvSpPr>
        <p:spPr bwMode="auto">
          <a:xfrm flipV="1">
            <a:off x="3635375" y="4271963"/>
            <a:ext cx="1944688" cy="11509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65" name="Line 17"/>
          <p:cNvSpPr>
            <a:spLocks noChangeShapeType="1"/>
          </p:cNvSpPr>
          <p:nvPr/>
        </p:nvSpPr>
        <p:spPr bwMode="auto">
          <a:xfrm flipV="1">
            <a:off x="5219700" y="43434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265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Bipartite graphs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Graphs where the set of nodes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V</a:t>
            </a:r>
            <a:r>
              <a:rPr lang="en-US" sz="2800" dirty="0"/>
              <a:t> can be partitioned into two sets </a:t>
            </a:r>
            <a:r>
              <a:rPr lang="en-US" sz="2800" dirty="0">
                <a:solidFill>
                  <a:srgbClr val="FF0000"/>
                </a:solidFill>
              </a:rPr>
              <a:t>L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0070C0"/>
                </a:solidFill>
              </a:rPr>
              <a:t>R</a:t>
            </a:r>
            <a:r>
              <a:rPr lang="en-US" sz="2800" dirty="0"/>
              <a:t>, such that there are edges only between nodes in </a:t>
            </a:r>
            <a:r>
              <a:rPr lang="en-US" sz="2800" dirty="0">
                <a:solidFill>
                  <a:srgbClr val="FF0000"/>
                </a:solidFill>
              </a:rPr>
              <a:t>L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0070C0"/>
                </a:solidFill>
              </a:rPr>
              <a:t>R</a:t>
            </a:r>
            <a:r>
              <a:rPr lang="en-US" sz="2800" dirty="0"/>
              <a:t>, and there is no edge within </a:t>
            </a:r>
            <a:r>
              <a:rPr lang="en-US" sz="2800" dirty="0">
                <a:solidFill>
                  <a:srgbClr val="FF0000"/>
                </a:solidFill>
              </a:rPr>
              <a:t>L</a:t>
            </a:r>
            <a:r>
              <a:rPr lang="en-US" sz="2800" dirty="0"/>
              <a:t> or </a:t>
            </a:r>
            <a:r>
              <a:rPr lang="en-US" sz="2800" dirty="0">
                <a:solidFill>
                  <a:srgbClr val="0070C0"/>
                </a:solidFill>
              </a:rPr>
              <a:t>R</a:t>
            </a:r>
          </a:p>
        </p:txBody>
      </p:sp>
      <p:sp>
        <p:nvSpPr>
          <p:cNvPr id="208900" name="Oval 4"/>
          <p:cNvSpPr>
            <a:spLocks noChangeArrowheads="1"/>
          </p:cNvSpPr>
          <p:nvPr/>
        </p:nvSpPr>
        <p:spPr bwMode="auto">
          <a:xfrm>
            <a:off x="1619250" y="3860800"/>
            <a:ext cx="287338" cy="287338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8901" name="Oval 5"/>
          <p:cNvSpPr>
            <a:spLocks noChangeArrowheads="1"/>
          </p:cNvSpPr>
          <p:nvPr/>
        </p:nvSpPr>
        <p:spPr bwMode="auto">
          <a:xfrm>
            <a:off x="3203575" y="3644900"/>
            <a:ext cx="287338" cy="287338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02" name="Oval 6"/>
          <p:cNvSpPr>
            <a:spLocks noChangeArrowheads="1"/>
          </p:cNvSpPr>
          <p:nvPr/>
        </p:nvSpPr>
        <p:spPr bwMode="auto">
          <a:xfrm>
            <a:off x="3203575" y="4508500"/>
            <a:ext cx="287338" cy="287338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03" name="Oval 7"/>
          <p:cNvSpPr>
            <a:spLocks noChangeArrowheads="1"/>
          </p:cNvSpPr>
          <p:nvPr/>
        </p:nvSpPr>
        <p:spPr bwMode="auto">
          <a:xfrm>
            <a:off x="1619250" y="5013325"/>
            <a:ext cx="287338" cy="287338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04" name="Oval 8"/>
          <p:cNvSpPr>
            <a:spLocks noChangeArrowheads="1"/>
          </p:cNvSpPr>
          <p:nvPr/>
        </p:nvSpPr>
        <p:spPr bwMode="auto">
          <a:xfrm>
            <a:off x="3203575" y="5445125"/>
            <a:ext cx="287338" cy="287338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05" name="Line 9"/>
          <p:cNvSpPr>
            <a:spLocks noChangeShapeType="1"/>
          </p:cNvSpPr>
          <p:nvPr/>
        </p:nvSpPr>
        <p:spPr bwMode="auto">
          <a:xfrm flipV="1">
            <a:off x="1908175" y="3787775"/>
            <a:ext cx="1295400" cy="217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06" name="Line 10"/>
          <p:cNvSpPr>
            <a:spLocks noChangeShapeType="1"/>
          </p:cNvSpPr>
          <p:nvPr/>
        </p:nvSpPr>
        <p:spPr bwMode="auto">
          <a:xfrm flipH="1" flipV="1">
            <a:off x="1908175" y="5229225"/>
            <a:ext cx="1223963" cy="287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07" name="Line 11"/>
          <p:cNvSpPr>
            <a:spLocks noChangeShapeType="1"/>
          </p:cNvSpPr>
          <p:nvPr/>
        </p:nvSpPr>
        <p:spPr bwMode="auto">
          <a:xfrm flipV="1">
            <a:off x="1908175" y="4652963"/>
            <a:ext cx="1295400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08" name="Line 12"/>
          <p:cNvSpPr>
            <a:spLocks noChangeShapeType="1"/>
          </p:cNvSpPr>
          <p:nvPr/>
        </p:nvSpPr>
        <p:spPr bwMode="auto">
          <a:xfrm>
            <a:off x="1906588" y="4076700"/>
            <a:ext cx="1296987" cy="13684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09" name="Line 13"/>
          <p:cNvSpPr>
            <a:spLocks noChangeShapeType="1"/>
          </p:cNvSpPr>
          <p:nvPr/>
        </p:nvSpPr>
        <p:spPr bwMode="auto">
          <a:xfrm>
            <a:off x="1908175" y="4076700"/>
            <a:ext cx="1295400" cy="503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10" name="Oval 14"/>
          <p:cNvSpPr>
            <a:spLocks noChangeArrowheads="1"/>
          </p:cNvSpPr>
          <p:nvPr/>
        </p:nvSpPr>
        <p:spPr bwMode="auto">
          <a:xfrm>
            <a:off x="4787900" y="3932238"/>
            <a:ext cx="287338" cy="287337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11" name="Oval 15"/>
          <p:cNvSpPr>
            <a:spLocks noChangeArrowheads="1"/>
          </p:cNvSpPr>
          <p:nvPr/>
        </p:nvSpPr>
        <p:spPr bwMode="auto">
          <a:xfrm>
            <a:off x="6372225" y="3716338"/>
            <a:ext cx="287338" cy="287337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12" name="Oval 16"/>
          <p:cNvSpPr>
            <a:spLocks noChangeArrowheads="1"/>
          </p:cNvSpPr>
          <p:nvPr/>
        </p:nvSpPr>
        <p:spPr bwMode="auto">
          <a:xfrm>
            <a:off x="6372225" y="4579938"/>
            <a:ext cx="287338" cy="287337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13" name="Oval 17"/>
          <p:cNvSpPr>
            <a:spLocks noChangeArrowheads="1"/>
          </p:cNvSpPr>
          <p:nvPr/>
        </p:nvSpPr>
        <p:spPr bwMode="auto">
          <a:xfrm>
            <a:off x="4787900" y="5084763"/>
            <a:ext cx="287338" cy="287337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14" name="Oval 18"/>
          <p:cNvSpPr>
            <a:spLocks noChangeArrowheads="1"/>
          </p:cNvSpPr>
          <p:nvPr/>
        </p:nvSpPr>
        <p:spPr bwMode="auto">
          <a:xfrm>
            <a:off x="6372225" y="5516563"/>
            <a:ext cx="287338" cy="287337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15" name="Line 19"/>
          <p:cNvSpPr>
            <a:spLocks noChangeShapeType="1"/>
          </p:cNvSpPr>
          <p:nvPr/>
        </p:nvSpPr>
        <p:spPr bwMode="auto">
          <a:xfrm flipV="1">
            <a:off x="5076825" y="3859213"/>
            <a:ext cx="1295400" cy="2174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16" name="Line 20"/>
          <p:cNvSpPr>
            <a:spLocks noChangeShapeType="1"/>
          </p:cNvSpPr>
          <p:nvPr/>
        </p:nvSpPr>
        <p:spPr bwMode="auto">
          <a:xfrm flipH="1" flipV="1">
            <a:off x="5076825" y="5300663"/>
            <a:ext cx="1223963" cy="2873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17" name="Line 21"/>
          <p:cNvSpPr>
            <a:spLocks noChangeShapeType="1"/>
          </p:cNvSpPr>
          <p:nvPr/>
        </p:nvSpPr>
        <p:spPr bwMode="auto">
          <a:xfrm flipV="1">
            <a:off x="5076825" y="4724400"/>
            <a:ext cx="1295400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18" name="Line 22"/>
          <p:cNvSpPr>
            <a:spLocks noChangeShapeType="1"/>
          </p:cNvSpPr>
          <p:nvPr/>
        </p:nvSpPr>
        <p:spPr bwMode="auto">
          <a:xfrm>
            <a:off x="5075238" y="4148138"/>
            <a:ext cx="1296987" cy="13684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19" name="Line 23"/>
          <p:cNvSpPr>
            <a:spLocks noChangeShapeType="1"/>
          </p:cNvSpPr>
          <p:nvPr/>
        </p:nvSpPr>
        <p:spPr bwMode="auto">
          <a:xfrm>
            <a:off x="5076825" y="4148138"/>
            <a:ext cx="1295400" cy="5032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384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Spanning Tree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For any connected graph, the </a:t>
            </a:r>
            <a:r>
              <a:rPr lang="en-US" dirty="0">
                <a:solidFill>
                  <a:srgbClr val="FF0000"/>
                </a:solidFill>
              </a:rPr>
              <a:t>spanning tree </a:t>
            </a:r>
            <a:r>
              <a:rPr lang="en-US" dirty="0"/>
              <a:t>is a </a:t>
            </a:r>
            <a:r>
              <a:rPr lang="en-US" dirty="0" err="1"/>
              <a:t>subgraph</a:t>
            </a:r>
            <a:r>
              <a:rPr lang="en-US" dirty="0"/>
              <a:t> and a tree that includes all the nodes of the graph</a:t>
            </a:r>
          </a:p>
          <a:p>
            <a:r>
              <a:rPr lang="en-US" dirty="0"/>
              <a:t>There may exist multiple spanning trees for a graph. </a:t>
            </a:r>
          </a:p>
          <a:p>
            <a:r>
              <a:rPr lang="en-US" dirty="0"/>
              <a:t>For a weighted graph and one of its spanning tree, the weight of that spanning tree is the summation of the edge weights in the tree. </a:t>
            </a:r>
          </a:p>
          <a:p>
            <a:r>
              <a:rPr lang="en-US" dirty="0"/>
              <a:t>Among the many spanning trees found for a weighted graph, the one with the minimum weight </a:t>
            </a:r>
          </a:p>
          <a:p>
            <a:pPr marL="0" indent="0">
              <a:buNone/>
            </a:pPr>
            <a:r>
              <a:rPr lang="en-US" dirty="0"/>
              <a:t>    is called the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minimum spanning tree (MST)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011" y="5085184"/>
            <a:ext cx="1923789" cy="12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03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Representation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Adjacency Matrix</a:t>
            </a:r>
          </a:p>
          <a:p>
            <a:pPr lvl="1"/>
            <a:r>
              <a:rPr lang="en-US" dirty="0">
                <a:solidFill>
                  <a:srgbClr val="FF9900"/>
                </a:solidFill>
              </a:rPr>
              <a:t>symmetric</a:t>
            </a:r>
            <a:r>
              <a:rPr lang="en-US" dirty="0"/>
              <a:t> matrix for undirected graphs</a:t>
            </a:r>
          </a:p>
        </p:txBody>
      </p:sp>
      <p:sp>
        <p:nvSpPr>
          <p:cNvPr id="210948" name="Oval 4"/>
          <p:cNvSpPr>
            <a:spLocks noChangeArrowheads="1"/>
          </p:cNvSpPr>
          <p:nvPr/>
        </p:nvSpPr>
        <p:spPr bwMode="auto">
          <a:xfrm>
            <a:off x="5578475" y="40560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49" name="Oval 5"/>
          <p:cNvSpPr>
            <a:spLocks noChangeArrowheads="1"/>
          </p:cNvSpPr>
          <p:nvPr/>
        </p:nvSpPr>
        <p:spPr bwMode="auto">
          <a:xfrm>
            <a:off x="7089775" y="31194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0" name="Oval 6"/>
          <p:cNvSpPr>
            <a:spLocks noChangeArrowheads="1"/>
          </p:cNvSpPr>
          <p:nvPr/>
        </p:nvSpPr>
        <p:spPr bwMode="auto">
          <a:xfrm>
            <a:off x="8386763" y="4271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1" name="Oval 7"/>
          <p:cNvSpPr>
            <a:spLocks noChangeArrowheads="1"/>
          </p:cNvSpPr>
          <p:nvPr/>
        </p:nvSpPr>
        <p:spPr bwMode="auto">
          <a:xfrm>
            <a:off x="6154738" y="55673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2" name="Oval 8"/>
          <p:cNvSpPr>
            <a:spLocks noChangeArrowheads="1"/>
          </p:cNvSpPr>
          <p:nvPr/>
        </p:nvSpPr>
        <p:spPr bwMode="auto">
          <a:xfrm>
            <a:off x="7810500" y="57118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3" name="Text Box 9"/>
          <p:cNvSpPr txBox="1">
            <a:spLocks noChangeArrowheads="1"/>
          </p:cNvSpPr>
          <p:nvPr/>
        </p:nvSpPr>
        <p:spPr bwMode="auto">
          <a:xfrm>
            <a:off x="5434013" y="42719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7089775" y="26876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10955" name="Text Box 11"/>
          <p:cNvSpPr txBox="1">
            <a:spLocks noChangeArrowheads="1"/>
          </p:cNvSpPr>
          <p:nvPr/>
        </p:nvSpPr>
        <p:spPr bwMode="auto">
          <a:xfrm>
            <a:off x="8439150" y="45751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7862888" y="60150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10957" name="Text Box 13"/>
          <p:cNvSpPr txBox="1">
            <a:spLocks noChangeArrowheads="1"/>
          </p:cNvSpPr>
          <p:nvPr/>
        </p:nvSpPr>
        <p:spPr bwMode="auto">
          <a:xfrm>
            <a:off x="6134100" y="5942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10958" name="Line 14"/>
          <p:cNvSpPr>
            <a:spLocks noChangeShapeType="1"/>
          </p:cNvSpPr>
          <p:nvPr/>
        </p:nvSpPr>
        <p:spPr bwMode="auto">
          <a:xfrm flipV="1">
            <a:off x="5865813" y="33353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59" name="Line 15"/>
          <p:cNvSpPr>
            <a:spLocks noChangeShapeType="1"/>
          </p:cNvSpPr>
          <p:nvPr/>
        </p:nvSpPr>
        <p:spPr bwMode="auto">
          <a:xfrm>
            <a:off x="7378700" y="33353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0" name="Line 16"/>
          <p:cNvSpPr>
            <a:spLocks noChangeShapeType="1"/>
          </p:cNvSpPr>
          <p:nvPr/>
        </p:nvSpPr>
        <p:spPr bwMode="auto">
          <a:xfrm>
            <a:off x="5865813" y="41989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1" name="Line 17"/>
          <p:cNvSpPr>
            <a:spLocks noChangeShapeType="1"/>
          </p:cNvSpPr>
          <p:nvPr/>
        </p:nvSpPr>
        <p:spPr bwMode="auto">
          <a:xfrm flipV="1">
            <a:off x="8026400" y="45593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2" name="Line 18"/>
          <p:cNvSpPr>
            <a:spLocks noChangeShapeType="1"/>
          </p:cNvSpPr>
          <p:nvPr/>
        </p:nvSpPr>
        <p:spPr bwMode="auto">
          <a:xfrm>
            <a:off x="6442075" y="57118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10963" name="Object 19"/>
          <p:cNvGraphicFramePr>
            <a:graphicFrameLocks noChangeAspect="1"/>
          </p:cNvGraphicFramePr>
          <p:nvPr/>
        </p:nvGraphicFramePr>
        <p:xfrm>
          <a:off x="1187450" y="3335338"/>
          <a:ext cx="3313113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4" imgW="1409700" imgH="1143000" progId="Equation.3">
                  <p:embed/>
                </p:oleObj>
              </mc:Choice>
              <mc:Fallback>
                <p:oleObj name="Equation" r:id="rId4" imgW="1409700" imgH="11430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3335338"/>
                        <a:ext cx="3313113" cy="2686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ight Triangle 4"/>
          <p:cNvSpPr/>
          <p:nvPr/>
        </p:nvSpPr>
        <p:spPr>
          <a:xfrm>
            <a:off x="1979712" y="3933056"/>
            <a:ext cx="1800200" cy="1851000"/>
          </a:xfrm>
          <a:prstGeom prst="rt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/>
          <p:cNvSpPr/>
          <p:nvPr/>
        </p:nvSpPr>
        <p:spPr>
          <a:xfrm rot="10800000">
            <a:off x="2411760" y="3490131"/>
            <a:ext cx="1800200" cy="1851000"/>
          </a:xfrm>
          <a:prstGeom prst="rt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0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and roads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5976663" cy="398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320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Representation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Adjacency Matrix</a:t>
            </a:r>
          </a:p>
          <a:p>
            <a:pPr lvl="1"/>
            <a:r>
              <a:rPr lang="en-US" dirty="0" err="1">
                <a:solidFill>
                  <a:srgbClr val="FF9900"/>
                </a:solidFill>
              </a:rPr>
              <a:t>unsymmetric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/>
              <a:t>matrix for undirected graphs</a:t>
            </a:r>
          </a:p>
        </p:txBody>
      </p:sp>
      <p:graphicFrame>
        <p:nvGraphicFramePr>
          <p:cNvPr id="212996" name="Object 4"/>
          <p:cNvGraphicFramePr>
            <a:graphicFrameLocks noChangeAspect="1"/>
          </p:cNvGraphicFramePr>
          <p:nvPr/>
        </p:nvGraphicFramePr>
        <p:xfrm>
          <a:off x="1187450" y="3335338"/>
          <a:ext cx="3313113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Equation" r:id="rId4" imgW="1409700" imgH="1143000" progId="Equation.3">
                  <p:embed/>
                </p:oleObj>
              </mc:Choice>
              <mc:Fallback>
                <p:oleObj name="Equation" r:id="rId4" imgW="1409700" imgH="11430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3335338"/>
                        <a:ext cx="3313113" cy="2686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2997" name="Oval 5"/>
          <p:cNvSpPr>
            <a:spLocks noChangeArrowheads="1"/>
          </p:cNvSpPr>
          <p:nvPr/>
        </p:nvSpPr>
        <p:spPr bwMode="auto">
          <a:xfrm>
            <a:off x="5434013" y="4198938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8" name="Oval 6"/>
          <p:cNvSpPr>
            <a:spLocks noChangeArrowheads="1"/>
          </p:cNvSpPr>
          <p:nvPr/>
        </p:nvSpPr>
        <p:spPr bwMode="auto">
          <a:xfrm>
            <a:off x="6945313" y="326231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9" name="Oval 7"/>
          <p:cNvSpPr>
            <a:spLocks noChangeArrowheads="1"/>
          </p:cNvSpPr>
          <p:nvPr/>
        </p:nvSpPr>
        <p:spPr bwMode="auto">
          <a:xfrm>
            <a:off x="8242300" y="44148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0" name="Oval 8"/>
          <p:cNvSpPr>
            <a:spLocks noChangeArrowheads="1"/>
          </p:cNvSpPr>
          <p:nvPr/>
        </p:nvSpPr>
        <p:spPr bwMode="auto">
          <a:xfrm>
            <a:off x="6010275" y="57102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1" name="Oval 9"/>
          <p:cNvSpPr>
            <a:spLocks noChangeArrowheads="1"/>
          </p:cNvSpPr>
          <p:nvPr/>
        </p:nvSpPr>
        <p:spPr bwMode="auto">
          <a:xfrm>
            <a:off x="7666038" y="5854700"/>
            <a:ext cx="287337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5289550" y="44148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6945313" y="28305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8294688" y="4718050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7718425" y="61579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13006" name="Text Box 14"/>
          <p:cNvSpPr txBox="1">
            <a:spLocks noChangeArrowheads="1"/>
          </p:cNvSpPr>
          <p:nvPr/>
        </p:nvSpPr>
        <p:spPr bwMode="auto">
          <a:xfrm>
            <a:off x="5989638" y="608488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13007" name="Line 15"/>
          <p:cNvSpPr>
            <a:spLocks noChangeShapeType="1"/>
          </p:cNvSpPr>
          <p:nvPr/>
        </p:nvSpPr>
        <p:spPr bwMode="auto">
          <a:xfrm flipV="1">
            <a:off x="5721350" y="3478213"/>
            <a:ext cx="1223963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8" name="Line 16"/>
          <p:cNvSpPr>
            <a:spLocks noChangeShapeType="1"/>
          </p:cNvSpPr>
          <p:nvPr/>
        </p:nvSpPr>
        <p:spPr bwMode="auto">
          <a:xfrm>
            <a:off x="7234238" y="3478213"/>
            <a:ext cx="1008062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5721350" y="4341813"/>
            <a:ext cx="2449513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 flipV="1">
            <a:off x="7881938" y="4702175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11" name="Line 19"/>
          <p:cNvSpPr>
            <a:spLocks noChangeShapeType="1"/>
          </p:cNvSpPr>
          <p:nvPr/>
        </p:nvSpPr>
        <p:spPr bwMode="auto">
          <a:xfrm>
            <a:off x="6297613" y="5854700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082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Representation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Adjacency List</a:t>
            </a:r>
          </a:p>
          <a:p>
            <a:pPr lvl="1"/>
            <a:r>
              <a:rPr lang="en-US" dirty="0"/>
              <a:t>For each node keep a list with neighboring nodes</a:t>
            </a:r>
          </a:p>
        </p:txBody>
      </p:sp>
      <p:sp>
        <p:nvSpPr>
          <p:cNvPr id="210948" name="Oval 4"/>
          <p:cNvSpPr>
            <a:spLocks noChangeArrowheads="1"/>
          </p:cNvSpPr>
          <p:nvPr/>
        </p:nvSpPr>
        <p:spPr bwMode="auto">
          <a:xfrm>
            <a:off x="5578475" y="40560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49" name="Oval 5"/>
          <p:cNvSpPr>
            <a:spLocks noChangeArrowheads="1"/>
          </p:cNvSpPr>
          <p:nvPr/>
        </p:nvSpPr>
        <p:spPr bwMode="auto">
          <a:xfrm>
            <a:off x="7089775" y="31194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0" name="Oval 6"/>
          <p:cNvSpPr>
            <a:spLocks noChangeArrowheads="1"/>
          </p:cNvSpPr>
          <p:nvPr/>
        </p:nvSpPr>
        <p:spPr bwMode="auto">
          <a:xfrm>
            <a:off x="8386763" y="4271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1" name="Oval 7"/>
          <p:cNvSpPr>
            <a:spLocks noChangeArrowheads="1"/>
          </p:cNvSpPr>
          <p:nvPr/>
        </p:nvSpPr>
        <p:spPr bwMode="auto">
          <a:xfrm>
            <a:off x="6154738" y="55673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2" name="Oval 8"/>
          <p:cNvSpPr>
            <a:spLocks noChangeArrowheads="1"/>
          </p:cNvSpPr>
          <p:nvPr/>
        </p:nvSpPr>
        <p:spPr bwMode="auto">
          <a:xfrm>
            <a:off x="7810500" y="57118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3" name="Text Box 9"/>
          <p:cNvSpPr txBox="1">
            <a:spLocks noChangeArrowheads="1"/>
          </p:cNvSpPr>
          <p:nvPr/>
        </p:nvSpPr>
        <p:spPr bwMode="auto">
          <a:xfrm>
            <a:off x="5434013" y="42719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7089775" y="26876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10955" name="Text Box 11"/>
          <p:cNvSpPr txBox="1">
            <a:spLocks noChangeArrowheads="1"/>
          </p:cNvSpPr>
          <p:nvPr/>
        </p:nvSpPr>
        <p:spPr bwMode="auto">
          <a:xfrm>
            <a:off x="8439150" y="45751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7862888" y="60150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10957" name="Text Box 13"/>
          <p:cNvSpPr txBox="1">
            <a:spLocks noChangeArrowheads="1"/>
          </p:cNvSpPr>
          <p:nvPr/>
        </p:nvSpPr>
        <p:spPr bwMode="auto">
          <a:xfrm>
            <a:off x="6134100" y="5942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10958" name="Line 14"/>
          <p:cNvSpPr>
            <a:spLocks noChangeShapeType="1"/>
          </p:cNvSpPr>
          <p:nvPr/>
        </p:nvSpPr>
        <p:spPr bwMode="auto">
          <a:xfrm flipV="1">
            <a:off x="5865813" y="33353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59" name="Line 15"/>
          <p:cNvSpPr>
            <a:spLocks noChangeShapeType="1"/>
          </p:cNvSpPr>
          <p:nvPr/>
        </p:nvSpPr>
        <p:spPr bwMode="auto">
          <a:xfrm>
            <a:off x="7378700" y="33353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0" name="Line 16"/>
          <p:cNvSpPr>
            <a:spLocks noChangeShapeType="1"/>
          </p:cNvSpPr>
          <p:nvPr/>
        </p:nvSpPr>
        <p:spPr bwMode="auto">
          <a:xfrm>
            <a:off x="5865813" y="41989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1" name="Line 17"/>
          <p:cNvSpPr>
            <a:spLocks noChangeShapeType="1"/>
          </p:cNvSpPr>
          <p:nvPr/>
        </p:nvSpPr>
        <p:spPr bwMode="auto">
          <a:xfrm flipV="1">
            <a:off x="8026400" y="45593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2" name="Line 18"/>
          <p:cNvSpPr>
            <a:spLocks noChangeShapeType="1"/>
          </p:cNvSpPr>
          <p:nvPr/>
        </p:nvSpPr>
        <p:spPr bwMode="auto">
          <a:xfrm>
            <a:off x="6442075" y="57118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15616" y="3335338"/>
            <a:ext cx="178125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1: [2, 3]</a:t>
            </a:r>
          </a:p>
          <a:p>
            <a:r>
              <a:rPr lang="en-US" sz="2800" dirty="0"/>
              <a:t>2: [1, 3]</a:t>
            </a:r>
          </a:p>
          <a:p>
            <a:r>
              <a:rPr lang="en-US" sz="2800" dirty="0"/>
              <a:t>3: [1, 2, 4]</a:t>
            </a:r>
          </a:p>
          <a:p>
            <a:r>
              <a:rPr lang="en-US" sz="2800" dirty="0"/>
              <a:t>4: [3, 5]</a:t>
            </a:r>
          </a:p>
          <a:p>
            <a:r>
              <a:rPr lang="en-US" sz="2800" dirty="0"/>
              <a:t>5: [4]</a:t>
            </a:r>
          </a:p>
        </p:txBody>
      </p:sp>
    </p:spTree>
    <p:extLst>
      <p:ext uri="{BB962C8B-B14F-4D97-AF65-F5344CB8AC3E}">
        <p14:creationId xmlns:p14="http://schemas.microsoft.com/office/powerpoint/2010/main" val="38452986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Representation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Adjacency List</a:t>
            </a:r>
          </a:p>
          <a:p>
            <a:pPr lvl="1"/>
            <a:r>
              <a:rPr lang="en-US" dirty="0"/>
              <a:t>For each node keep a list of the nodes it points to</a:t>
            </a:r>
          </a:p>
        </p:txBody>
      </p:sp>
      <p:sp>
        <p:nvSpPr>
          <p:cNvPr id="212997" name="Oval 5"/>
          <p:cNvSpPr>
            <a:spLocks noChangeArrowheads="1"/>
          </p:cNvSpPr>
          <p:nvPr/>
        </p:nvSpPr>
        <p:spPr bwMode="auto">
          <a:xfrm>
            <a:off x="5434013" y="4198938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8" name="Oval 6"/>
          <p:cNvSpPr>
            <a:spLocks noChangeArrowheads="1"/>
          </p:cNvSpPr>
          <p:nvPr/>
        </p:nvSpPr>
        <p:spPr bwMode="auto">
          <a:xfrm>
            <a:off x="6945313" y="326231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9" name="Oval 7"/>
          <p:cNvSpPr>
            <a:spLocks noChangeArrowheads="1"/>
          </p:cNvSpPr>
          <p:nvPr/>
        </p:nvSpPr>
        <p:spPr bwMode="auto">
          <a:xfrm>
            <a:off x="8242300" y="44148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0" name="Oval 8"/>
          <p:cNvSpPr>
            <a:spLocks noChangeArrowheads="1"/>
          </p:cNvSpPr>
          <p:nvPr/>
        </p:nvSpPr>
        <p:spPr bwMode="auto">
          <a:xfrm>
            <a:off x="6010275" y="57102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1" name="Oval 9"/>
          <p:cNvSpPr>
            <a:spLocks noChangeArrowheads="1"/>
          </p:cNvSpPr>
          <p:nvPr/>
        </p:nvSpPr>
        <p:spPr bwMode="auto">
          <a:xfrm>
            <a:off x="7666038" y="5854700"/>
            <a:ext cx="287337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5289550" y="44148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6945313" y="28305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8294688" y="4718050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7718425" y="61579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13006" name="Text Box 14"/>
          <p:cNvSpPr txBox="1">
            <a:spLocks noChangeArrowheads="1"/>
          </p:cNvSpPr>
          <p:nvPr/>
        </p:nvSpPr>
        <p:spPr bwMode="auto">
          <a:xfrm>
            <a:off x="5989638" y="608488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13007" name="Line 15"/>
          <p:cNvSpPr>
            <a:spLocks noChangeShapeType="1"/>
          </p:cNvSpPr>
          <p:nvPr/>
        </p:nvSpPr>
        <p:spPr bwMode="auto">
          <a:xfrm flipV="1">
            <a:off x="5721350" y="3478213"/>
            <a:ext cx="1223963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8" name="Line 16"/>
          <p:cNvSpPr>
            <a:spLocks noChangeShapeType="1"/>
          </p:cNvSpPr>
          <p:nvPr/>
        </p:nvSpPr>
        <p:spPr bwMode="auto">
          <a:xfrm>
            <a:off x="7234238" y="3478213"/>
            <a:ext cx="1008062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5721350" y="4341813"/>
            <a:ext cx="2449513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 flipV="1">
            <a:off x="7881938" y="4702175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11" name="Line 19"/>
          <p:cNvSpPr>
            <a:spLocks noChangeShapeType="1"/>
          </p:cNvSpPr>
          <p:nvPr/>
        </p:nvSpPr>
        <p:spPr bwMode="auto">
          <a:xfrm>
            <a:off x="6297613" y="5854700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15616" y="3335338"/>
            <a:ext cx="138211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1: [2, 3]</a:t>
            </a:r>
          </a:p>
          <a:p>
            <a:r>
              <a:rPr lang="en-US" sz="2800" dirty="0"/>
              <a:t>2: [1]</a:t>
            </a:r>
          </a:p>
          <a:p>
            <a:r>
              <a:rPr lang="en-US" sz="2800" dirty="0"/>
              <a:t>3: [2, 4]</a:t>
            </a:r>
          </a:p>
          <a:p>
            <a:r>
              <a:rPr lang="en-US" sz="2800" dirty="0"/>
              <a:t>4: [5]</a:t>
            </a:r>
          </a:p>
          <a:p>
            <a:r>
              <a:rPr lang="en-US" sz="2800" dirty="0"/>
              <a:t>5: [null]</a:t>
            </a:r>
          </a:p>
        </p:txBody>
      </p:sp>
    </p:spTree>
    <p:extLst>
      <p:ext uri="{BB962C8B-B14F-4D97-AF65-F5344CB8AC3E}">
        <p14:creationId xmlns:p14="http://schemas.microsoft.com/office/powerpoint/2010/main" val="6108980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Representation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List of edges</a:t>
            </a:r>
          </a:p>
          <a:p>
            <a:pPr lvl="1"/>
            <a:r>
              <a:rPr lang="en-US" dirty="0"/>
              <a:t>Keep a list of all the edges in the graph</a:t>
            </a:r>
          </a:p>
        </p:txBody>
      </p:sp>
      <p:sp>
        <p:nvSpPr>
          <p:cNvPr id="210948" name="Oval 4"/>
          <p:cNvSpPr>
            <a:spLocks noChangeArrowheads="1"/>
          </p:cNvSpPr>
          <p:nvPr/>
        </p:nvSpPr>
        <p:spPr bwMode="auto">
          <a:xfrm>
            <a:off x="5578475" y="40560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49" name="Oval 5"/>
          <p:cNvSpPr>
            <a:spLocks noChangeArrowheads="1"/>
          </p:cNvSpPr>
          <p:nvPr/>
        </p:nvSpPr>
        <p:spPr bwMode="auto">
          <a:xfrm>
            <a:off x="7089775" y="31194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0" name="Oval 6"/>
          <p:cNvSpPr>
            <a:spLocks noChangeArrowheads="1"/>
          </p:cNvSpPr>
          <p:nvPr/>
        </p:nvSpPr>
        <p:spPr bwMode="auto">
          <a:xfrm>
            <a:off x="8386763" y="4271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1" name="Oval 7"/>
          <p:cNvSpPr>
            <a:spLocks noChangeArrowheads="1"/>
          </p:cNvSpPr>
          <p:nvPr/>
        </p:nvSpPr>
        <p:spPr bwMode="auto">
          <a:xfrm>
            <a:off x="6154738" y="55673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2" name="Oval 8"/>
          <p:cNvSpPr>
            <a:spLocks noChangeArrowheads="1"/>
          </p:cNvSpPr>
          <p:nvPr/>
        </p:nvSpPr>
        <p:spPr bwMode="auto">
          <a:xfrm>
            <a:off x="7810500" y="57118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3" name="Text Box 9"/>
          <p:cNvSpPr txBox="1">
            <a:spLocks noChangeArrowheads="1"/>
          </p:cNvSpPr>
          <p:nvPr/>
        </p:nvSpPr>
        <p:spPr bwMode="auto">
          <a:xfrm>
            <a:off x="5434013" y="42719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7089775" y="26876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10955" name="Text Box 11"/>
          <p:cNvSpPr txBox="1">
            <a:spLocks noChangeArrowheads="1"/>
          </p:cNvSpPr>
          <p:nvPr/>
        </p:nvSpPr>
        <p:spPr bwMode="auto">
          <a:xfrm>
            <a:off x="8439150" y="45751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7862888" y="60150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10957" name="Text Box 13"/>
          <p:cNvSpPr txBox="1">
            <a:spLocks noChangeArrowheads="1"/>
          </p:cNvSpPr>
          <p:nvPr/>
        </p:nvSpPr>
        <p:spPr bwMode="auto">
          <a:xfrm>
            <a:off x="6134100" y="5942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10958" name="Line 14"/>
          <p:cNvSpPr>
            <a:spLocks noChangeShapeType="1"/>
          </p:cNvSpPr>
          <p:nvPr/>
        </p:nvSpPr>
        <p:spPr bwMode="auto">
          <a:xfrm flipV="1">
            <a:off x="5865813" y="33353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59" name="Line 15"/>
          <p:cNvSpPr>
            <a:spLocks noChangeShapeType="1"/>
          </p:cNvSpPr>
          <p:nvPr/>
        </p:nvSpPr>
        <p:spPr bwMode="auto">
          <a:xfrm>
            <a:off x="7378700" y="33353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0" name="Line 16"/>
          <p:cNvSpPr>
            <a:spLocks noChangeShapeType="1"/>
          </p:cNvSpPr>
          <p:nvPr/>
        </p:nvSpPr>
        <p:spPr bwMode="auto">
          <a:xfrm>
            <a:off x="5865813" y="41989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1" name="Line 17"/>
          <p:cNvSpPr>
            <a:spLocks noChangeShapeType="1"/>
          </p:cNvSpPr>
          <p:nvPr/>
        </p:nvSpPr>
        <p:spPr bwMode="auto">
          <a:xfrm flipV="1">
            <a:off x="8026400" y="45593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2" name="Line 18"/>
          <p:cNvSpPr>
            <a:spLocks noChangeShapeType="1"/>
          </p:cNvSpPr>
          <p:nvPr/>
        </p:nvSpPr>
        <p:spPr bwMode="auto">
          <a:xfrm>
            <a:off x="6442075" y="57118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15616" y="3335338"/>
            <a:ext cx="85792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(1,2)</a:t>
            </a:r>
          </a:p>
          <a:p>
            <a:r>
              <a:rPr lang="en-US" sz="2800" dirty="0"/>
              <a:t>(2,3)</a:t>
            </a:r>
          </a:p>
          <a:p>
            <a:r>
              <a:rPr lang="en-US" sz="2800" dirty="0"/>
              <a:t>(1,3)</a:t>
            </a:r>
          </a:p>
          <a:p>
            <a:r>
              <a:rPr lang="en-US" sz="2800" dirty="0"/>
              <a:t>(3,4)</a:t>
            </a:r>
          </a:p>
          <a:p>
            <a:r>
              <a:rPr lang="en-US" sz="2800" dirty="0"/>
              <a:t>(4,5)</a:t>
            </a:r>
          </a:p>
        </p:txBody>
      </p:sp>
    </p:spTree>
    <p:extLst>
      <p:ext uri="{BB962C8B-B14F-4D97-AF65-F5344CB8AC3E}">
        <p14:creationId xmlns:p14="http://schemas.microsoft.com/office/powerpoint/2010/main" val="26161052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Representation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List of Edges</a:t>
            </a:r>
          </a:p>
          <a:p>
            <a:pPr lvl="1"/>
            <a:r>
              <a:rPr lang="en-US" dirty="0"/>
              <a:t>Keep a list of all the directed edges in the graph</a:t>
            </a:r>
          </a:p>
        </p:txBody>
      </p:sp>
      <p:sp>
        <p:nvSpPr>
          <p:cNvPr id="212997" name="Oval 5"/>
          <p:cNvSpPr>
            <a:spLocks noChangeArrowheads="1"/>
          </p:cNvSpPr>
          <p:nvPr/>
        </p:nvSpPr>
        <p:spPr bwMode="auto">
          <a:xfrm>
            <a:off x="5434013" y="4198938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8" name="Oval 6"/>
          <p:cNvSpPr>
            <a:spLocks noChangeArrowheads="1"/>
          </p:cNvSpPr>
          <p:nvPr/>
        </p:nvSpPr>
        <p:spPr bwMode="auto">
          <a:xfrm>
            <a:off x="6945313" y="326231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9" name="Oval 7"/>
          <p:cNvSpPr>
            <a:spLocks noChangeArrowheads="1"/>
          </p:cNvSpPr>
          <p:nvPr/>
        </p:nvSpPr>
        <p:spPr bwMode="auto">
          <a:xfrm>
            <a:off x="8242300" y="44148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0" name="Oval 8"/>
          <p:cNvSpPr>
            <a:spLocks noChangeArrowheads="1"/>
          </p:cNvSpPr>
          <p:nvPr/>
        </p:nvSpPr>
        <p:spPr bwMode="auto">
          <a:xfrm>
            <a:off x="6010275" y="57102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1" name="Oval 9"/>
          <p:cNvSpPr>
            <a:spLocks noChangeArrowheads="1"/>
          </p:cNvSpPr>
          <p:nvPr/>
        </p:nvSpPr>
        <p:spPr bwMode="auto">
          <a:xfrm>
            <a:off x="7666038" y="5854700"/>
            <a:ext cx="287337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5289550" y="44148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6945313" y="28305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8294688" y="4718050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7718425" y="61579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13006" name="Text Box 14"/>
          <p:cNvSpPr txBox="1">
            <a:spLocks noChangeArrowheads="1"/>
          </p:cNvSpPr>
          <p:nvPr/>
        </p:nvSpPr>
        <p:spPr bwMode="auto">
          <a:xfrm>
            <a:off x="5989638" y="608488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13007" name="Line 15"/>
          <p:cNvSpPr>
            <a:spLocks noChangeShapeType="1"/>
          </p:cNvSpPr>
          <p:nvPr/>
        </p:nvSpPr>
        <p:spPr bwMode="auto">
          <a:xfrm flipV="1">
            <a:off x="5721350" y="3478213"/>
            <a:ext cx="1223963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8" name="Line 16"/>
          <p:cNvSpPr>
            <a:spLocks noChangeShapeType="1"/>
          </p:cNvSpPr>
          <p:nvPr/>
        </p:nvSpPr>
        <p:spPr bwMode="auto">
          <a:xfrm>
            <a:off x="7234238" y="3478213"/>
            <a:ext cx="1008062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5721350" y="4341813"/>
            <a:ext cx="2449513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 flipV="1">
            <a:off x="7881938" y="4702175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11" name="Line 19"/>
          <p:cNvSpPr>
            <a:spLocks noChangeShapeType="1"/>
          </p:cNvSpPr>
          <p:nvPr/>
        </p:nvSpPr>
        <p:spPr bwMode="auto">
          <a:xfrm>
            <a:off x="6297613" y="5854700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15616" y="3335338"/>
            <a:ext cx="85792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(1,2)</a:t>
            </a:r>
          </a:p>
          <a:p>
            <a:r>
              <a:rPr lang="en-US" sz="2800" dirty="0"/>
              <a:t>(2,1)</a:t>
            </a:r>
          </a:p>
          <a:p>
            <a:r>
              <a:rPr lang="en-US" sz="2800" dirty="0"/>
              <a:t>(1,3)</a:t>
            </a:r>
          </a:p>
          <a:p>
            <a:r>
              <a:rPr lang="en-US" sz="2800" dirty="0"/>
              <a:t>(3,2)</a:t>
            </a:r>
          </a:p>
          <a:p>
            <a:r>
              <a:rPr lang="en-US" sz="2800" dirty="0"/>
              <a:t>(3,4)</a:t>
            </a:r>
          </a:p>
          <a:p>
            <a:r>
              <a:rPr lang="en-US" sz="2800" dirty="0"/>
              <a:t>(4,5)</a:t>
            </a:r>
          </a:p>
        </p:txBody>
      </p:sp>
    </p:spTree>
    <p:extLst>
      <p:ext uri="{BB962C8B-B14F-4D97-AF65-F5344CB8AC3E}">
        <p14:creationId xmlns:p14="http://schemas.microsoft.com/office/powerpoint/2010/main" val="11166593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</a:t>
            </a:r>
            <a:r>
              <a:rPr lang="en-US"/>
              <a:t> and </a:t>
            </a:r>
            <a:r>
              <a:rPr lang="en-US" b="1"/>
              <a:t>NP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dirty="0"/>
              <a:t>: the class of problems that can be </a:t>
            </a:r>
            <a:r>
              <a:rPr lang="en-US" dirty="0">
                <a:solidFill>
                  <a:srgbClr val="0070C0"/>
                </a:solidFill>
              </a:rPr>
              <a:t>solved </a:t>
            </a:r>
            <a:r>
              <a:rPr lang="en-US" dirty="0"/>
              <a:t>in polynomial time</a:t>
            </a:r>
          </a:p>
          <a:p>
            <a:r>
              <a:rPr lang="en-US" b="1" dirty="0">
                <a:solidFill>
                  <a:srgbClr val="FF0000"/>
                </a:solidFill>
              </a:rPr>
              <a:t>NP</a:t>
            </a:r>
            <a:r>
              <a:rPr lang="en-US" dirty="0"/>
              <a:t>: the class of problems that can be </a:t>
            </a:r>
            <a:r>
              <a:rPr lang="en-US" dirty="0">
                <a:solidFill>
                  <a:srgbClr val="0070C0"/>
                </a:solidFill>
              </a:rPr>
              <a:t>verified </a:t>
            </a:r>
            <a:r>
              <a:rPr lang="en-US" dirty="0"/>
              <a:t>in polynomial time, but there is </a:t>
            </a:r>
            <a:r>
              <a:rPr lang="en-US" dirty="0">
                <a:solidFill>
                  <a:srgbClr val="0070C0"/>
                </a:solidFill>
              </a:rPr>
              <a:t>no known solution</a:t>
            </a:r>
            <a:r>
              <a:rPr lang="en-US" dirty="0"/>
              <a:t> in polynomial time</a:t>
            </a:r>
          </a:p>
          <a:p>
            <a:r>
              <a:rPr lang="en-US" b="1" dirty="0">
                <a:solidFill>
                  <a:srgbClr val="FF0000"/>
                </a:solidFill>
              </a:rPr>
              <a:t>NP</a:t>
            </a:r>
            <a:r>
              <a:rPr lang="en-US" dirty="0">
                <a:solidFill>
                  <a:srgbClr val="FF0000"/>
                </a:solidFill>
              </a:rPr>
              <a:t>-hard</a:t>
            </a:r>
            <a:r>
              <a:rPr lang="en-US" dirty="0"/>
              <a:t>: problems that are at least as hard as any problem in </a:t>
            </a:r>
            <a:r>
              <a:rPr lang="en-US" b="1" dirty="0">
                <a:solidFill>
                  <a:srgbClr val="FF0000"/>
                </a:solidFill>
              </a:rPr>
              <a:t>NP</a:t>
            </a:r>
          </a:p>
        </p:txBody>
      </p:sp>
    </p:spTree>
    <p:extLst>
      <p:ext uri="{BB962C8B-B14F-4D97-AF65-F5344CB8AC3E}">
        <p14:creationId xmlns:p14="http://schemas.microsoft.com/office/powerpoint/2010/main" val="14327165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9C65A-7435-465B-A449-7EC9B45154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Notebooks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161ABFA-6BEA-413D-A00F-6A38480FC6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519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E71B-B0CA-43DF-84FD-6A4DFFFE8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F1524-AD32-4E8F-8C1F-008D36508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Notebooks offer an interactive Python programming environment for coding, that combines code, text, and output.</a:t>
            </a:r>
          </a:p>
          <a:p>
            <a:r>
              <a:rPr lang="en-US" dirty="0"/>
              <a:t>It is often used in Data Science for presenting the analysis output</a:t>
            </a:r>
          </a:p>
          <a:p>
            <a:r>
              <a:rPr lang="en-US" dirty="0"/>
              <a:t>We will use Notebooks in class for testing in practice the different algorithms and models we present.</a:t>
            </a:r>
          </a:p>
          <a:p>
            <a:r>
              <a:rPr lang="en-US" dirty="0"/>
              <a:t>For the course assignment you will maintain one or more notebooks that you will update with assignments on the latest material we cover in class.</a:t>
            </a:r>
          </a:p>
        </p:txBody>
      </p:sp>
    </p:spTree>
    <p:extLst>
      <p:ext uri="{BB962C8B-B14F-4D97-AF65-F5344CB8AC3E}">
        <p14:creationId xmlns:p14="http://schemas.microsoft.com/office/powerpoint/2010/main" val="40091297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In the last few years there is an increasing community that creates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Mining tools in Python</a:t>
            </a:r>
          </a:p>
          <a:p>
            <a:pPr lvl="1"/>
            <a:r>
              <a:rPr lang="en-US" dirty="0"/>
              <a:t>Python is overwhelmingly used today for data science tasks</a:t>
            </a:r>
          </a:p>
          <a:p>
            <a:pPr lvl="1"/>
            <a:r>
              <a:rPr lang="en-US" dirty="0"/>
              <a:t>It is also heavily used in industry</a:t>
            </a:r>
          </a:p>
          <a:p>
            <a:pPr lvl="1"/>
            <a:r>
              <a:rPr lang="en-US" dirty="0"/>
              <a:t>We will use Python for this class.</a:t>
            </a:r>
          </a:p>
          <a:p>
            <a:r>
              <a:rPr lang="en-US" dirty="0"/>
              <a:t>There are tons of resources online for Python.</a:t>
            </a:r>
          </a:p>
          <a:p>
            <a:r>
              <a:rPr lang="en-US" dirty="0"/>
              <a:t>For an introduction you can also look at the slides of the </a:t>
            </a:r>
            <a:r>
              <a:rPr lang="en-US" dirty="0">
                <a:hlinkClick r:id="rId2"/>
              </a:rPr>
              <a:t>Introduction to Programming </a:t>
            </a:r>
            <a:r>
              <a:rPr lang="en-US" dirty="0"/>
              <a:t>course by prof. N. </a:t>
            </a:r>
            <a:r>
              <a:rPr lang="en-US" dirty="0" err="1"/>
              <a:t>Mamoulis</a:t>
            </a:r>
            <a:endParaRPr lang="en-US" dirty="0"/>
          </a:p>
          <a:p>
            <a:r>
              <a:rPr lang="en-US" dirty="0"/>
              <a:t>I will assume you have installed Python to your laptop, and that you have a good knowledge of programming in Python.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5638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Anaconda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Installing libraries in Python can be complicated, so you should download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Anaconda Scientific Python</a:t>
            </a:r>
            <a:r>
              <a:rPr lang="en-US" dirty="0"/>
              <a:t> distribution which will install most of the libraries that we will use.</a:t>
            </a:r>
          </a:p>
          <a:p>
            <a:pPr lvl="1"/>
            <a:r>
              <a:rPr lang="en-US" dirty="0"/>
              <a:t>Use Python 3.0</a:t>
            </a:r>
          </a:p>
          <a:p>
            <a:r>
              <a:rPr lang="en-US" dirty="0"/>
              <a:t>Installing Anaconda installs a lot of libraries and also:</a:t>
            </a:r>
          </a:p>
          <a:p>
            <a:pPr lvl="1"/>
            <a:r>
              <a:rPr lang="en-US" dirty="0"/>
              <a:t>Anaconda Navigator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Jupyter</a:t>
            </a:r>
            <a:r>
              <a:rPr lang="en-US" dirty="0">
                <a:solidFill>
                  <a:srgbClr val="FF0000"/>
                </a:solidFill>
              </a:rPr>
              <a:t> Notebook</a:t>
            </a:r>
            <a:r>
              <a:rPr lang="en-US" dirty="0"/>
              <a:t>: An interactive web-based interface for running python.</a:t>
            </a:r>
          </a:p>
          <a:p>
            <a:pPr lvl="1"/>
            <a:r>
              <a:rPr lang="en-US" dirty="0"/>
              <a:t>Anaconda </a:t>
            </a:r>
            <a:r>
              <a:rPr lang="en-US" dirty="0" err="1"/>
              <a:t>Powershell</a:t>
            </a:r>
            <a:r>
              <a:rPr lang="en-US" dirty="0"/>
              <a:t>: terminal for running commands</a:t>
            </a:r>
          </a:p>
        </p:txBody>
      </p:sp>
    </p:spTree>
    <p:extLst>
      <p:ext uri="{BB962C8B-B14F-4D97-AF65-F5344CB8AC3E}">
        <p14:creationId xmlns:p14="http://schemas.microsoft.com/office/powerpoint/2010/main" val="1703318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299224" cy="512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4444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9AEAD-279E-4D1C-ADB4-F2929EFD5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Jupyter</a:t>
            </a:r>
            <a:r>
              <a:rPr lang="en-US" dirty="0"/>
              <a:t> Notebook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0A242-4433-45FC-8F1C-B19CFE859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Installing Anaconda will also install </a:t>
            </a:r>
            <a:r>
              <a:rPr lang="en-US" dirty="0" err="1"/>
              <a:t>Jupyter</a:t>
            </a:r>
            <a:r>
              <a:rPr lang="en-US" dirty="0"/>
              <a:t> Notebook. </a:t>
            </a:r>
          </a:p>
          <a:p>
            <a:r>
              <a:rPr lang="en-US" dirty="0"/>
              <a:t>If you wish to install it in a different way, together with the relevant libraries you are free to do so.</a:t>
            </a:r>
          </a:p>
          <a:p>
            <a:r>
              <a:rPr lang="en-US" dirty="0"/>
              <a:t>We will use Notebook for our examples and it is </a:t>
            </a:r>
            <a:r>
              <a:rPr lang="en-US" dirty="0">
                <a:solidFill>
                  <a:srgbClr val="FF0000"/>
                </a:solidFill>
              </a:rPr>
              <a:t>required</a:t>
            </a:r>
            <a:r>
              <a:rPr lang="en-US" dirty="0"/>
              <a:t> for the assignments.</a:t>
            </a:r>
          </a:p>
          <a:p>
            <a:pPr lvl="1"/>
            <a:r>
              <a:rPr lang="en-US" dirty="0"/>
              <a:t>In almost all assignments you are required to submit a Notebook.</a:t>
            </a:r>
          </a:p>
        </p:txBody>
      </p:sp>
    </p:spTree>
    <p:extLst>
      <p:ext uri="{BB962C8B-B14F-4D97-AF65-F5344CB8AC3E}">
        <p14:creationId xmlns:p14="http://schemas.microsoft.com/office/powerpoint/2010/main" val="24563076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752D5F-E9EF-4105-8258-254BF9C312C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560" t="4687" r="35058"/>
          <a:stretch/>
        </p:blipFill>
        <p:spPr>
          <a:xfrm>
            <a:off x="1979711" y="1124744"/>
            <a:ext cx="5503763" cy="480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715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2355F7-C3CF-4B21-AE5F-04E547CDC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796"/>
          <a:stretch/>
        </p:blipFill>
        <p:spPr>
          <a:xfrm>
            <a:off x="1192743" y="1943101"/>
            <a:ext cx="6758515" cy="3543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Anaconda Navigator</a:t>
            </a:r>
          </a:p>
        </p:txBody>
      </p:sp>
    </p:spTree>
    <p:extLst>
      <p:ext uri="{BB962C8B-B14F-4D97-AF65-F5344CB8AC3E}">
        <p14:creationId xmlns:p14="http://schemas.microsoft.com/office/powerpoint/2010/main" val="2180905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BB8946-CF08-443B-9ABA-711329DE5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3" t="5555" r="35000"/>
          <a:stretch/>
        </p:blipFill>
        <p:spPr>
          <a:xfrm>
            <a:off x="1619672" y="1085850"/>
            <a:ext cx="5581228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685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55DD60-5941-4489-838B-55F63AE2F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01"/>
          <a:stretch/>
        </p:blipFill>
        <p:spPr>
          <a:xfrm>
            <a:off x="0" y="857250"/>
            <a:ext cx="9144000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628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C4C420-3097-4469-AB9F-B34CE66C4EE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902" t="5555" r="35185"/>
          <a:stretch/>
        </p:blipFill>
        <p:spPr>
          <a:xfrm>
            <a:off x="1475656" y="1062831"/>
            <a:ext cx="5424488" cy="473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905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338B9E-9451-4575-A96A-AD501987B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449" t="20312" r="15369" b="9374"/>
          <a:stretch/>
        </p:blipFill>
        <p:spPr>
          <a:xfrm>
            <a:off x="685801" y="1600200"/>
            <a:ext cx="7604423" cy="40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978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Packages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You can install packages from the Anaconda terminal using the </a:t>
            </a:r>
            <a:r>
              <a:rPr lang="en-US" dirty="0" err="1">
                <a:solidFill>
                  <a:srgbClr val="FF0000"/>
                </a:solidFill>
              </a:rPr>
              <a:t>conda</a:t>
            </a:r>
            <a:r>
              <a:rPr lang="en-US" dirty="0">
                <a:solidFill>
                  <a:srgbClr val="FF0000"/>
                </a:solidFill>
              </a:rPr>
              <a:t> install </a:t>
            </a:r>
            <a:r>
              <a:rPr lang="en-US" dirty="0"/>
              <a:t>command: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install &lt;name of package&gt;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 example, </a:t>
            </a:r>
            <a:r>
              <a:rPr lang="en-US" dirty="0" err="1">
                <a:hlinkClick r:id="rId2"/>
              </a:rPr>
              <a:t>Seaborn</a:t>
            </a:r>
            <a:r>
              <a:rPr lang="en-US" dirty="0"/>
              <a:t> is a package for Statistical Data Visualization.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install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seaborn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hlinkClick r:id="rId3"/>
              </a:rPr>
              <a:t>panda-</a:t>
            </a:r>
            <a:r>
              <a:rPr lang="en-US" dirty="0" err="1">
                <a:hlinkClick r:id="rId3"/>
              </a:rPr>
              <a:t>datareader</a:t>
            </a:r>
            <a:r>
              <a:rPr lang="en-US" dirty="0"/>
              <a:t> is a package for loading online datasets.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install pandas-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datareader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/>
          </a:p>
          <a:p>
            <a:r>
              <a:rPr lang="en-US" dirty="0"/>
              <a:t>You can also use the </a:t>
            </a:r>
            <a:r>
              <a:rPr lang="en-US" dirty="0">
                <a:solidFill>
                  <a:srgbClr val="FF0000"/>
                </a:solidFill>
              </a:rPr>
              <a:t>pip install command</a:t>
            </a:r>
            <a:r>
              <a:rPr lang="en-US" dirty="0"/>
              <a:t>.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pip install snap-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stanford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8858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6D014-0120-44E8-9C6B-E0CEB84B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FCC34-5A2E-4461-9C8A-33BABA597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Jupyter</a:t>
            </a:r>
            <a:r>
              <a:rPr lang="en-US" dirty="0"/>
              <a:t> Notebook offers an interactive web-based interface for running code.</a:t>
            </a:r>
          </a:p>
          <a:p>
            <a:r>
              <a:rPr lang="en-US" dirty="0"/>
              <a:t>The Notebook runs inside a browser.</a:t>
            </a:r>
          </a:p>
          <a:p>
            <a:r>
              <a:rPr lang="en-US" dirty="0"/>
              <a:t>It allows you to interact with the code, running different parts of the code</a:t>
            </a:r>
          </a:p>
          <a:p>
            <a:r>
              <a:rPr lang="en-US" dirty="0"/>
              <a:t>The results also appear in the browser, so you can have together the code and the results</a:t>
            </a:r>
          </a:p>
          <a:p>
            <a:r>
              <a:rPr lang="en-US" dirty="0"/>
              <a:t>You can also add text, commenting on the results.</a:t>
            </a:r>
          </a:p>
          <a:p>
            <a:r>
              <a:rPr lang="en-US" dirty="0"/>
              <a:t>We will now see some details on how to create notebooks</a:t>
            </a:r>
          </a:p>
        </p:txBody>
      </p:sp>
    </p:spTree>
    <p:extLst>
      <p:ext uri="{BB962C8B-B14F-4D97-AF65-F5344CB8AC3E}">
        <p14:creationId xmlns:p14="http://schemas.microsoft.com/office/powerpoint/2010/main" val="36682734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Changing the notebook default directory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This used to be important before but now </a:t>
            </a:r>
            <a:r>
              <a:rPr lang="en-US" dirty="0" err="1"/>
              <a:t>Jupyter</a:t>
            </a:r>
            <a:r>
              <a:rPr lang="en-US" dirty="0"/>
              <a:t> Notebook takes you to the home directory </a:t>
            </a:r>
          </a:p>
          <a:p>
            <a:endParaRPr lang="en-US" dirty="0"/>
          </a:p>
          <a:p>
            <a:r>
              <a:rPr lang="en-US" dirty="0"/>
              <a:t>From the Anaconda terminal type the command: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jupyter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notebook --generate-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config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This will generate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jupiter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/jupyter_notebook_config.py</a:t>
            </a:r>
            <a:r>
              <a:rPr lang="en-US" dirty="0"/>
              <a:t> file under your home directory.</a:t>
            </a:r>
          </a:p>
          <a:p>
            <a:endParaRPr lang="en-US" dirty="0"/>
          </a:p>
          <a:p>
            <a:r>
              <a:rPr lang="en-US" dirty="0"/>
              <a:t>Find, un-comment and modify the line 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dirty="0"/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c.NotebookApp.notebook_dir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'‘ </a:t>
            </a:r>
            <a:r>
              <a:rPr lang="en-US" dirty="0"/>
              <a:t>in the </a:t>
            </a:r>
            <a:r>
              <a:rPr lang="en-US" dirty="0" err="1"/>
              <a:t>config</a:t>
            </a:r>
            <a:r>
              <a:rPr lang="en-US" dirty="0"/>
              <a:t> file to point to the desired directory</a:t>
            </a:r>
          </a:p>
        </p:txBody>
      </p:sp>
    </p:spTree>
    <p:extLst>
      <p:ext uri="{BB962C8B-B14F-4D97-AF65-F5344CB8AC3E}">
        <p14:creationId xmlns:p14="http://schemas.microsoft.com/office/powerpoint/2010/main" val="1958057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867230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2605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E1D95A-4B97-4F44-89ED-1D27F8416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" r="17" b="5556"/>
          <a:stretch/>
        </p:blipFill>
        <p:spPr>
          <a:xfrm>
            <a:off x="0" y="1085850"/>
            <a:ext cx="9144000" cy="48577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AFFC1E4-4B53-4462-8CC0-DC003C7A0F7C}"/>
              </a:ext>
            </a:extLst>
          </p:cNvPr>
          <p:cNvSpPr/>
          <p:nvPr/>
        </p:nvSpPr>
        <p:spPr>
          <a:xfrm>
            <a:off x="6915150" y="2628900"/>
            <a:ext cx="85725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40714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2EA60-5395-45A8-976D-C145212E393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3867150"/>
            <a:ext cx="8229600" cy="1847850"/>
          </a:xfrm>
        </p:spPr>
        <p:txBody>
          <a:bodyPr/>
          <a:lstStyle/>
          <a:p>
            <a:r>
              <a:rPr lang="en-US" dirty="0"/>
              <a:t>The notebook is organized in cells</a:t>
            </a:r>
          </a:p>
          <a:p>
            <a:r>
              <a:rPr lang="en-US" dirty="0"/>
              <a:t>In each cell you can write either code or text</a:t>
            </a:r>
          </a:p>
          <a:p>
            <a:r>
              <a:rPr lang="en-US" dirty="0"/>
              <a:t>The default behavior is code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F776F-E103-4485-A44E-270B696C8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57"/>
          <a:stretch/>
        </p:blipFill>
        <p:spPr>
          <a:xfrm>
            <a:off x="-57150" y="1143000"/>
            <a:ext cx="9144000" cy="260995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009B25A-12A8-428B-87AA-C61933108786}"/>
              </a:ext>
            </a:extLst>
          </p:cNvPr>
          <p:cNvSpPr/>
          <p:nvPr/>
        </p:nvSpPr>
        <p:spPr>
          <a:xfrm>
            <a:off x="1600200" y="1771650"/>
            <a:ext cx="62865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1DB436-053E-47D9-9A4B-1ADE9011887C}"/>
              </a:ext>
            </a:extLst>
          </p:cNvPr>
          <p:cNvSpPr/>
          <p:nvPr/>
        </p:nvSpPr>
        <p:spPr>
          <a:xfrm>
            <a:off x="514350" y="2686050"/>
            <a:ext cx="78867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143DE3-B06F-401A-B07E-56113D563F5A}"/>
              </a:ext>
            </a:extLst>
          </p:cNvPr>
          <p:cNvSpPr/>
          <p:nvPr/>
        </p:nvSpPr>
        <p:spPr>
          <a:xfrm>
            <a:off x="3143250" y="2304945"/>
            <a:ext cx="914400" cy="3811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2135518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AAC13-7175-4DE1-ABF3-8E82D88E0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71900"/>
            <a:ext cx="8229600" cy="19431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 can run the code using the Run button or with </a:t>
            </a:r>
            <a:r>
              <a:rPr lang="en-US" dirty="0" err="1"/>
              <a:t>Ctrl+Enter</a:t>
            </a:r>
            <a:endParaRPr lang="en-US" dirty="0"/>
          </a:p>
          <a:p>
            <a:r>
              <a:rPr lang="en-US" dirty="0"/>
              <a:t>Note that now we have both the code and the output in the notebook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2B859E-49F9-4CE1-BF42-BF79FD9EF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778"/>
          <a:stretch/>
        </p:blipFill>
        <p:spPr>
          <a:xfrm>
            <a:off x="0" y="1085850"/>
            <a:ext cx="9144000" cy="26860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6F46DF3-2A70-4FD5-80DB-F08AB0FCB342}"/>
              </a:ext>
            </a:extLst>
          </p:cNvPr>
          <p:cNvSpPr/>
          <p:nvPr/>
        </p:nvSpPr>
        <p:spPr>
          <a:xfrm>
            <a:off x="2343150" y="2286000"/>
            <a:ext cx="45720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8197988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CFE99-D257-491D-8021-1FDC600526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4000500"/>
            <a:ext cx="9036496" cy="274086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You can also write text in Markdown language</a:t>
            </a:r>
          </a:p>
          <a:p>
            <a:pPr lvl="1"/>
            <a:r>
              <a:rPr lang="en-US" dirty="0"/>
              <a:t>You can combine HTML, and Latex, and there are some other commands</a:t>
            </a:r>
          </a:p>
          <a:p>
            <a:r>
              <a:rPr lang="en-US" dirty="0"/>
              <a:t>You can learn more about Markdown by searching online, e.g.:</a:t>
            </a:r>
          </a:p>
          <a:p>
            <a:pPr lvl="1"/>
            <a:r>
              <a:rPr lang="en-US" dirty="0">
                <a:hlinkClick r:id="rId2"/>
              </a:rPr>
              <a:t>Learn How to Write Markdown &amp; LaTeX in The </a:t>
            </a:r>
            <a:r>
              <a:rPr lang="en-US" dirty="0" err="1">
                <a:hlinkClick r:id="rId2"/>
              </a:rPr>
              <a:t>Jupyter</a:t>
            </a:r>
            <a:r>
              <a:rPr lang="en-US" dirty="0">
                <a:hlinkClick r:id="rId2"/>
              </a:rPr>
              <a:t> Notebook | by </a:t>
            </a:r>
            <a:r>
              <a:rPr lang="en-US" dirty="0" err="1">
                <a:hlinkClick r:id="rId2"/>
              </a:rPr>
              <a:t>Khelifi</a:t>
            </a:r>
            <a:r>
              <a:rPr lang="en-US" dirty="0">
                <a:hlinkClick r:id="rId2"/>
              </a:rPr>
              <a:t> Ahmed Aziz | Towards Data Science</a:t>
            </a:r>
            <a:endParaRPr lang="en-US" dirty="0"/>
          </a:p>
          <a:p>
            <a:r>
              <a:rPr lang="en-US" dirty="0"/>
              <a:t>You need to Run the Markdown cell as well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8706EF-2D2E-4708-AEF3-993124F70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000"/>
          <a:stretch/>
        </p:blipFill>
        <p:spPr>
          <a:xfrm>
            <a:off x="14557" y="476672"/>
            <a:ext cx="91440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160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6ABCD-3293-41E2-BCB6-ECA60969B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F955-AADA-4863-A1B4-61E5D050B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F5081-3397-40D1-AFBB-E09341662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778"/>
          <a:stretch/>
        </p:blipFill>
        <p:spPr>
          <a:xfrm>
            <a:off x="0" y="823149"/>
            <a:ext cx="9144000" cy="3200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F12B7D-194F-439A-AFFF-72F5FAB983C9}"/>
              </a:ext>
            </a:extLst>
          </p:cNvPr>
          <p:cNvSpPr/>
          <p:nvPr/>
        </p:nvSpPr>
        <p:spPr>
          <a:xfrm>
            <a:off x="2343150" y="2057400"/>
            <a:ext cx="45720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659853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987B-B6CE-49A4-9949-5A5A7E01E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74A0D-9514-452B-B16A-18AD025AA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77601"/>
            <a:ext cx="8229600" cy="742950"/>
          </a:xfrm>
        </p:spPr>
        <p:txBody>
          <a:bodyPr>
            <a:normAutofit fontScale="92500"/>
          </a:bodyPr>
          <a:lstStyle/>
          <a:p>
            <a:r>
              <a:rPr lang="en-US" dirty="0"/>
              <a:t>You can export the notebook into HTML or PDF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6ADA1-EB8D-407F-A240-818DF35D1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67"/>
          <a:stretch/>
        </p:blipFill>
        <p:spPr>
          <a:xfrm>
            <a:off x="0" y="823150"/>
            <a:ext cx="9144000" cy="42862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AEF4AD2-82F6-4273-A937-A68F19CEFD48}"/>
              </a:ext>
            </a:extLst>
          </p:cNvPr>
          <p:cNvSpPr/>
          <p:nvPr/>
        </p:nvSpPr>
        <p:spPr>
          <a:xfrm>
            <a:off x="2000250" y="3806000"/>
            <a:ext cx="68580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B31007-6845-4BCB-A77D-675C90AD38B4}"/>
              </a:ext>
            </a:extLst>
          </p:cNvPr>
          <p:cNvSpPr/>
          <p:nvPr/>
        </p:nvSpPr>
        <p:spPr>
          <a:xfrm>
            <a:off x="2057400" y="4400550"/>
            <a:ext cx="8572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673683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4B679-B55D-43B5-BD77-038FB59D9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1BB45-B062-47D5-B00B-0468D3109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notebook is run interactively, each time running a specific cell</a:t>
            </a:r>
          </a:p>
          <a:p>
            <a:r>
              <a:rPr lang="en-US" dirty="0"/>
              <a:t>The state of the program remains in memory while the notebook is running</a:t>
            </a:r>
          </a:p>
          <a:p>
            <a:r>
              <a:rPr lang="en-US" dirty="0"/>
              <a:t>Each cell has access to the current state of the memory</a:t>
            </a:r>
          </a:p>
          <a:p>
            <a:r>
              <a:rPr lang="en-US" dirty="0"/>
              <a:t>You can jump between cells in a non-linear way</a:t>
            </a:r>
          </a:p>
          <a:p>
            <a:r>
              <a:rPr lang="en-US" dirty="0"/>
              <a:t>You should be aware of the state of the memory of the notebook when you run a specific cell.</a:t>
            </a:r>
          </a:p>
        </p:txBody>
      </p:sp>
    </p:spTree>
    <p:extLst>
      <p:ext uri="{BB962C8B-B14F-4D97-AF65-F5344CB8AC3E}">
        <p14:creationId xmlns:p14="http://schemas.microsoft.com/office/powerpoint/2010/main" val="35922953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8DB7-6D60-4BDE-8B86-D82C95FC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00BC9-E177-46E1-ACDC-910C46D80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5029200"/>
            <a:ext cx="8964488" cy="15541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order in which the cells are executed is shown in the increasing numbers (not always useful)</a:t>
            </a:r>
          </a:p>
          <a:p>
            <a:r>
              <a:rPr lang="en-US" dirty="0"/>
              <a:t>The second in order cell is executed third</a:t>
            </a:r>
          </a:p>
          <a:p>
            <a:pPr lvl="1"/>
            <a:r>
              <a:rPr lang="en-US" dirty="0"/>
              <a:t>So it as access to z, and uses the value 4 for 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F0111-D586-402A-96E1-63C265FD58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111"/>
          <a:stretch/>
        </p:blipFill>
        <p:spPr>
          <a:xfrm>
            <a:off x="57150" y="2000250"/>
            <a:ext cx="9144000" cy="30289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9DB4AD4-9C0D-47A3-A399-51E70B571766}"/>
              </a:ext>
            </a:extLst>
          </p:cNvPr>
          <p:cNvSpPr/>
          <p:nvPr/>
        </p:nvSpPr>
        <p:spPr>
          <a:xfrm>
            <a:off x="1257300" y="3600450"/>
            <a:ext cx="5715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652938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37BE8-7277-40F9-8627-DFB4E6195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Restarting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BEB602-5983-4EE1-AA87-7B9C19BB6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68760"/>
            <a:ext cx="9245737" cy="5200727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A6348BC-6BC9-4764-9AE2-6C02959EF3CA}"/>
              </a:ext>
            </a:extLst>
          </p:cNvPr>
          <p:cNvSpPr/>
          <p:nvPr/>
        </p:nvSpPr>
        <p:spPr>
          <a:xfrm>
            <a:off x="2555776" y="2636912"/>
            <a:ext cx="1314450" cy="74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852528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B68EF-8538-4F5E-8FDB-905579760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EF329-B75E-4C00-9334-F50E28141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find some more information about notebooks in the </a:t>
            </a:r>
            <a:r>
              <a:rPr lang="en-US" dirty="0">
                <a:hlinkClick r:id="rId2"/>
              </a:rPr>
              <a:t>tutorials</a:t>
            </a:r>
            <a:r>
              <a:rPr lang="en-US" dirty="0"/>
              <a:t> for the Data Mining class</a:t>
            </a:r>
            <a:endParaRPr lang="el-GR" dirty="0"/>
          </a:p>
          <a:p>
            <a:r>
              <a:rPr lang="en-US" dirty="0"/>
              <a:t>Useful libraries for network processing:</a:t>
            </a:r>
          </a:p>
          <a:p>
            <a:pPr lvl="1"/>
            <a:r>
              <a:rPr lang="en-US" dirty="0" err="1">
                <a:hlinkClick r:id="rId3"/>
              </a:rPr>
              <a:t>NetworkX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Snap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766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4216</Words>
  <Application>Microsoft Office PowerPoint</Application>
  <PresentationFormat>On-screen Show (4:3)</PresentationFormat>
  <Paragraphs>680</Paragraphs>
  <Slides>99</Slides>
  <Notes>62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7" baseType="lpstr">
      <vt:lpstr>Arial</vt:lpstr>
      <vt:lpstr>Calibri</vt:lpstr>
      <vt:lpstr>Cambria Math</vt:lpstr>
      <vt:lpstr>Courier New</vt:lpstr>
      <vt:lpstr>Tahoma</vt:lpstr>
      <vt:lpstr>Wingdings</vt:lpstr>
      <vt:lpstr>Office Theme</vt:lpstr>
      <vt:lpstr>Equation</vt:lpstr>
      <vt:lpstr>Online Social Networks and Media </vt:lpstr>
      <vt:lpstr>PowerPoint Presentation</vt:lpstr>
      <vt:lpstr>PowerPoint Presentation</vt:lpstr>
      <vt:lpstr>CONSIDER the Following complex Systems</vt:lpstr>
      <vt:lpstr>The Economy</vt:lpstr>
      <vt:lpstr>The Human Cell</vt:lpstr>
      <vt:lpstr>Traffic and roads</vt:lpstr>
      <vt:lpstr>Internet</vt:lpstr>
      <vt:lpstr>Society</vt:lpstr>
      <vt:lpstr>Media and Information </vt:lpstr>
      <vt:lpstr>What do THEY Have in Common?</vt:lpstr>
      <vt:lpstr>The Network!</vt:lpstr>
      <vt:lpstr>What is a network? </vt:lpstr>
      <vt:lpstr>Social networks</vt:lpstr>
      <vt:lpstr>Communication networks</vt:lpstr>
      <vt:lpstr>Communication networks</vt:lpstr>
      <vt:lpstr>Financial Networks</vt:lpstr>
      <vt:lpstr>Biological networks</vt:lpstr>
      <vt:lpstr>Information networks</vt:lpstr>
      <vt:lpstr>Information/Media networks</vt:lpstr>
      <vt:lpstr>Many more</vt:lpstr>
      <vt:lpstr>Why networks are important?</vt:lpstr>
      <vt:lpstr>Graphs</vt:lpstr>
      <vt:lpstr>Networks in the past</vt:lpstr>
      <vt:lpstr>Networks now</vt:lpstr>
      <vt:lpstr>Topics</vt:lpstr>
      <vt:lpstr>Understanding large graphs</vt:lpstr>
      <vt:lpstr>Real network properties</vt:lpstr>
      <vt:lpstr>Generating random graphs</vt:lpstr>
      <vt:lpstr>Modeling real networks</vt:lpstr>
      <vt:lpstr>Ranking of nodes on the Web</vt:lpstr>
      <vt:lpstr>Information/Virus Cascade</vt:lpstr>
      <vt:lpstr>Clustering and Finding Communities</vt:lpstr>
      <vt:lpstr>Clustering and Finding Communities</vt:lpstr>
      <vt:lpstr>Homophily</vt:lpstr>
      <vt:lpstr>Link Prediction</vt:lpstr>
      <vt:lpstr>Network Embeddings</vt:lpstr>
      <vt:lpstr>Machine Learning on Graphs</vt:lpstr>
      <vt:lpstr>Network content</vt:lpstr>
      <vt:lpstr>Social Media</vt:lpstr>
      <vt:lpstr>The dark side of Social Networks</vt:lpstr>
      <vt:lpstr>PowerPoint Presentation</vt:lpstr>
      <vt:lpstr>PowerPoint Presentation</vt:lpstr>
      <vt:lpstr>PowerPoint Presentation</vt:lpstr>
      <vt:lpstr>Acknowledgements</vt:lpstr>
      <vt:lpstr>Graph Theory Reminder</vt:lpstr>
      <vt:lpstr>Undirected Graph</vt:lpstr>
      <vt:lpstr>Directed Graph</vt:lpstr>
      <vt:lpstr>Weighted Graph</vt:lpstr>
      <vt:lpstr>Undirected graph</vt:lpstr>
      <vt:lpstr>Undirected graph</vt:lpstr>
      <vt:lpstr>Directed Graph</vt:lpstr>
      <vt:lpstr>Graph Traversals</vt:lpstr>
      <vt:lpstr>Depth First Search Traversal</vt:lpstr>
      <vt:lpstr>Example for a tree graph</vt:lpstr>
      <vt:lpstr>Breadth First Search Traversal</vt:lpstr>
      <vt:lpstr>Example of BFS on a tree</vt:lpstr>
      <vt:lpstr>Paths</vt:lpstr>
      <vt:lpstr>Shortest Paths</vt:lpstr>
      <vt:lpstr>Shortest paths on weighted graphs</vt:lpstr>
      <vt:lpstr>Diameter</vt:lpstr>
      <vt:lpstr>Undirected graph</vt:lpstr>
      <vt:lpstr>Directed Graph</vt:lpstr>
      <vt:lpstr>Subgraphs</vt:lpstr>
      <vt:lpstr>Fully Connected Graph</vt:lpstr>
      <vt:lpstr>Trees</vt:lpstr>
      <vt:lpstr>Bipartite graphs</vt:lpstr>
      <vt:lpstr>Spanning Tree</vt:lpstr>
      <vt:lpstr>Graph Representation</vt:lpstr>
      <vt:lpstr>Graph Representation</vt:lpstr>
      <vt:lpstr>Graph Representation</vt:lpstr>
      <vt:lpstr>Graph Representation</vt:lpstr>
      <vt:lpstr>Graph Representation</vt:lpstr>
      <vt:lpstr>Graph Representation</vt:lpstr>
      <vt:lpstr>P and NP</vt:lpstr>
      <vt:lpstr>Introduction to Notebooks</vt:lpstr>
      <vt:lpstr>Notebooks</vt:lpstr>
      <vt:lpstr>Python</vt:lpstr>
      <vt:lpstr>Anaconda</vt:lpstr>
      <vt:lpstr>Jupyter Notebook</vt:lpstr>
      <vt:lpstr>PowerPoint Presentation</vt:lpstr>
      <vt:lpstr>The Anaconda Navigator</vt:lpstr>
      <vt:lpstr>PowerPoint Presentation</vt:lpstr>
      <vt:lpstr>PowerPoint Presentation</vt:lpstr>
      <vt:lpstr>PowerPoint Presentation</vt:lpstr>
      <vt:lpstr>PowerPoint Presentation</vt:lpstr>
      <vt:lpstr>Installing Packages</vt:lpstr>
      <vt:lpstr>Notebooks</vt:lpstr>
      <vt:lpstr>Changing the notebook default directory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Attention!</vt:lpstr>
      <vt:lpstr>A simple example</vt:lpstr>
      <vt:lpstr>Restarting</vt:lpstr>
      <vt:lpstr>Useful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pitoura</dc:creator>
  <cp:lastModifiedBy>ΠΑΝΑΓΙΩΤΗΣ ΤΣΑΠΑΡΑΣ</cp:lastModifiedBy>
  <cp:revision>97</cp:revision>
  <dcterms:created xsi:type="dcterms:W3CDTF">2012-10-10T06:53:19Z</dcterms:created>
  <dcterms:modified xsi:type="dcterms:W3CDTF">2022-02-23T17:00:10Z</dcterms:modified>
</cp:coreProperties>
</file>