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23"/>
  </p:notesMasterIdLst>
  <p:sldIdLst>
    <p:sldId id="369" r:id="rId2"/>
    <p:sldId id="586" r:id="rId3"/>
    <p:sldId id="634" r:id="rId4"/>
    <p:sldId id="491" r:id="rId5"/>
    <p:sldId id="587" r:id="rId6"/>
    <p:sldId id="492" r:id="rId7"/>
    <p:sldId id="493" r:id="rId8"/>
    <p:sldId id="501" r:id="rId9"/>
    <p:sldId id="494" r:id="rId10"/>
    <p:sldId id="502" r:id="rId11"/>
    <p:sldId id="503" r:id="rId12"/>
    <p:sldId id="504" r:id="rId13"/>
    <p:sldId id="517" r:id="rId14"/>
    <p:sldId id="597" r:id="rId15"/>
    <p:sldId id="598" r:id="rId16"/>
    <p:sldId id="599" r:id="rId17"/>
    <p:sldId id="600" r:id="rId18"/>
    <p:sldId id="511" r:id="rId19"/>
    <p:sldId id="518" r:id="rId20"/>
    <p:sldId id="512" r:id="rId21"/>
    <p:sldId id="505" r:id="rId22"/>
    <p:sldId id="507" r:id="rId23"/>
    <p:sldId id="508" r:id="rId24"/>
    <p:sldId id="509" r:id="rId25"/>
    <p:sldId id="513" r:id="rId26"/>
    <p:sldId id="588" r:id="rId27"/>
    <p:sldId id="497" r:id="rId28"/>
    <p:sldId id="498" r:id="rId29"/>
    <p:sldId id="589" r:id="rId30"/>
    <p:sldId id="590" r:id="rId31"/>
    <p:sldId id="591" r:id="rId32"/>
    <p:sldId id="499" r:id="rId33"/>
    <p:sldId id="592" r:id="rId34"/>
    <p:sldId id="514" r:id="rId35"/>
    <p:sldId id="515" r:id="rId36"/>
    <p:sldId id="516" r:id="rId37"/>
    <p:sldId id="500" r:id="rId38"/>
    <p:sldId id="635" r:id="rId39"/>
    <p:sldId id="519" r:id="rId40"/>
    <p:sldId id="647" r:id="rId41"/>
    <p:sldId id="520" r:id="rId42"/>
    <p:sldId id="649" r:id="rId43"/>
    <p:sldId id="650" r:id="rId44"/>
    <p:sldId id="593" r:id="rId45"/>
    <p:sldId id="636" r:id="rId46"/>
    <p:sldId id="651" r:id="rId47"/>
    <p:sldId id="521" r:id="rId48"/>
    <p:sldId id="641" r:id="rId49"/>
    <p:sldId id="525" r:id="rId50"/>
    <p:sldId id="526" r:id="rId51"/>
    <p:sldId id="527" r:id="rId52"/>
    <p:sldId id="528" r:id="rId53"/>
    <p:sldId id="602" r:id="rId54"/>
    <p:sldId id="529" r:id="rId55"/>
    <p:sldId id="530" r:id="rId56"/>
    <p:sldId id="531" r:id="rId57"/>
    <p:sldId id="532" r:id="rId58"/>
    <p:sldId id="533" r:id="rId59"/>
    <p:sldId id="652" r:id="rId60"/>
    <p:sldId id="653" r:id="rId61"/>
    <p:sldId id="654" r:id="rId62"/>
    <p:sldId id="637" r:id="rId63"/>
    <p:sldId id="642" r:id="rId64"/>
    <p:sldId id="524" r:id="rId65"/>
    <p:sldId id="658" r:id="rId66"/>
    <p:sldId id="657" r:id="rId67"/>
    <p:sldId id="659" r:id="rId68"/>
    <p:sldId id="660" r:id="rId69"/>
    <p:sldId id="661" r:id="rId70"/>
    <p:sldId id="601" r:id="rId71"/>
    <p:sldId id="643" r:id="rId72"/>
    <p:sldId id="534" r:id="rId73"/>
    <p:sldId id="535" r:id="rId74"/>
    <p:sldId id="536" r:id="rId75"/>
    <p:sldId id="537" r:id="rId76"/>
    <p:sldId id="538" r:id="rId77"/>
    <p:sldId id="539" r:id="rId78"/>
    <p:sldId id="540" r:id="rId79"/>
    <p:sldId id="541" r:id="rId80"/>
    <p:sldId id="542" r:id="rId81"/>
    <p:sldId id="543" r:id="rId82"/>
    <p:sldId id="544" r:id="rId83"/>
    <p:sldId id="545" r:id="rId84"/>
    <p:sldId id="546" r:id="rId85"/>
    <p:sldId id="614" r:id="rId86"/>
    <p:sldId id="615" r:id="rId87"/>
    <p:sldId id="616" r:id="rId88"/>
    <p:sldId id="638" r:id="rId89"/>
    <p:sldId id="547" r:id="rId90"/>
    <p:sldId id="617" r:id="rId91"/>
    <p:sldId id="548" r:id="rId92"/>
    <p:sldId id="549" r:id="rId93"/>
    <p:sldId id="550" r:id="rId94"/>
    <p:sldId id="551" r:id="rId95"/>
    <p:sldId id="552" r:id="rId96"/>
    <p:sldId id="553" r:id="rId97"/>
    <p:sldId id="603" r:id="rId98"/>
    <p:sldId id="606" r:id="rId99"/>
    <p:sldId id="604" r:id="rId100"/>
    <p:sldId id="618" r:id="rId101"/>
    <p:sldId id="608" r:id="rId102"/>
    <p:sldId id="633" r:id="rId103"/>
    <p:sldId id="655" r:id="rId104"/>
    <p:sldId id="656" r:id="rId105"/>
    <p:sldId id="640" r:id="rId106"/>
    <p:sldId id="522" r:id="rId107"/>
    <p:sldId id="573" r:id="rId108"/>
    <p:sldId id="574" r:id="rId109"/>
    <p:sldId id="576" r:id="rId110"/>
    <p:sldId id="619" r:id="rId111"/>
    <p:sldId id="577" r:id="rId112"/>
    <p:sldId id="578" r:id="rId113"/>
    <p:sldId id="579" r:id="rId114"/>
    <p:sldId id="580" r:id="rId115"/>
    <p:sldId id="575" r:id="rId116"/>
    <p:sldId id="596" r:id="rId117"/>
    <p:sldId id="581" r:id="rId118"/>
    <p:sldId id="582" r:id="rId119"/>
    <p:sldId id="583" r:id="rId120"/>
    <p:sldId id="584" r:id="rId121"/>
    <p:sldId id="585" r:id="rId1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B3CD1-8814-41FA-BA1B-9FFDE228A221}" v="203" dt="2021-10-14T10:18:19.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72" d="100"/>
          <a:sy n="72" d="100"/>
        </p:scale>
        <p:origin x="66" y="88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129" Type="http://schemas.microsoft.com/office/2015/10/relationships/revisionInfo" Target="revisionInfo.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ΤΣΑΠΑΡΑΣ" userId="14c29a0b-fba8-4de1-ba9f-ce710cf39d77" providerId="ADAL" clId="{25AB3CD1-8814-41FA-BA1B-9FFDE228A221}"/>
    <pc:docChg chg="undo custSel addSld delSld modSld">
      <pc:chgData name="ΠΑΝΑΓΙΩΤΗΣ ΤΣΑΠΑΡΑΣ" userId="14c29a0b-fba8-4de1-ba9f-ce710cf39d77" providerId="ADAL" clId="{25AB3CD1-8814-41FA-BA1B-9FFDE228A221}" dt="2021-10-18T08:20:26.912" v="4064" actId="47"/>
      <pc:docMkLst>
        <pc:docMk/>
      </pc:docMkLst>
      <pc:sldChg chg="addSp delSp modSp mod">
        <pc:chgData name="ΠΑΝΑΓΙΩΤΗΣ ΤΣΑΠΑΡΑΣ" userId="14c29a0b-fba8-4de1-ba9f-ce710cf39d77" providerId="ADAL" clId="{25AB3CD1-8814-41FA-BA1B-9FFDE228A221}" dt="2021-10-13T09:51:06.135" v="515" actId="1076"/>
        <pc:sldMkLst>
          <pc:docMk/>
          <pc:sldMk cId="2562428262" sldId="499"/>
        </pc:sldMkLst>
        <pc:spChg chg="mod">
          <ac:chgData name="ΠΑΝΑΓΙΩΤΗΣ ΤΣΑΠΑΡΑΣ" userId="14c29a0b-fba8-4de1-ba9f-ce710cf39d77" providerId="ADAL" clId="{25AB3CD1-8814-41FA-BA1B-9FFDE228A221}" dt="2021-10-13T09:50:28.741" v="507" actId="207"/>
          <ac:spMkLst>
            <pc:docMk/>
            <pc:sldMk cId="2562428262" sldId="499"/>
            <ac:spMk id="3" creationId="{00000000-0000-0000-0000-000000000000}"/>
          </ac:spMkLst>
        </pc:spChg>
        <pc:spChg chg="mod">
          <ac:chgData name="ΠΑΝΑΓΙΩΤΗΣ ΤΣΑΠΑΡΑΣ" userId="14c29a0b-fba8-4de1-ba9f-ce710cf39d77" providerId="ADAL" clId="{25AB3CD1-8814-41FA-BA1B-9FFDE228A221}" dt="2021-10-13T09:51:06.135" v="515" actId="1076"/>
          <ac:spMkLst>
            <pc:docMk/>
            <pc:sldMk cId="2562428262" sldId="499"/>
            <ac:spMk id="24" creationId="{A25FED9C-3F91-4BBE-AB36-D4239CD41C04}"/>
          </ac:spMkLst>
        </pc:spChg>
        <pc:spChg chg="mod">
          <ac:chgData name="ΠΑΝΑΓΙΩΤΗΣ ΤΣΑΠΑΡΑΣ" userId="14c29a0b-fba8-4de1-ba9f-ce710cf39d77" providerId="ADAL" clId="{25AB3CD1-8814-41FA-BA1B-9FFDE228A221}" dt="2021-10-13T09:51:06.135" v="515" actId="1076"/>
          <ac:spMkLst>
            <pc:docMk/>
            <pc:sldMk cId="2562428262" sldId="499"/>
            <ac:spMk id="25" creationId="{4887B1AD-D5C2-4E99-8013-74AF7E0B9721}"/>
          </ac:spMkLst>
        </pc:spChg>
        <pc:spChg chg="mod">
          <ac:chgData name="ΠΑΝΑΓΙΩΤΗΣ ΤΣΑΠΑΡΑΣ" userId="14c29a0b-fba8-4de1-ba9f-ce710cf39d77" providerId="ADAL" clId="{25AB3CD1-8814-41FA-BA1B-9FFDE228A221}" dt="2021-10-13T09:51:06.135" v="515" actId="1076"/>
          <ac:spMkLst>
            <pc:docMk/>
            <pc:sldMk cId="2562428262" sldId="499"/>
            <ac:spMk id="26" creationId="{33DD2ED2-FBD7-42AC-BB2B-5DF4716B9FB9}"/>
          </ac:spMkLst>
        </pc:spChg>
        <pc:spChg chg="mod">
          <ac:chgData name="ΠΑΝΑΓΙΩΤΗΣ ΤΣΑΠΑΡΑΣ" userId="14c29a0b-fba8-4de1-ba9f-ce710cf39d77" providerId="ADAL" clId="{25AB3CD1-8814-41FA-BA1B-9FFDE228A221}" dt="2021-10-13T09:51:06.135" v="515" actId="1076"/>
          <ac:spMkLst>
            <pc:docMk/>
            <pc:sldMk cId="2562428262" sldId="499"/>
            <ac:spMk id="27" creationId="{69C4C275-478E-4A7B-A09E-BD677766E94F}"/>
          </ac:spMkLst>
        </pc:spChg>
        <pc:spChg chg="mod">
          <ac:chgData name="ΠΑΝΑΓΙΩΤΗΣ ΤΣΑΠΑΡΑΣ" userId="14c29a0b-fba8-4de1-ba9f-ce710cf39d77" providerId="ADAL" clId="{25AB3CD1-8814-41FA-BA1B-9FFDE228A221}" dt="2021-10-13T09:51:06.135" v="515" actId="1076"/>
          <ac:spMkLst>
            <pc:docMk/>
            <pc:sldMk cId="2562428262" sldId="499"/>
            <ac:spMk id="28" creationId="{513EB131-EE52-46BD-AD07-A4D219C6B823}"/>
          </ac:spMkLst>
        </pc:spChg>
        <pc:spChg chg="mod">
          <ac:chgData name="ΠΑΝΑΓΙΩΤΗΣ ΤΣΑΠΑΡΑΣ" userId="14c29a0b-fba8-4de1-ba9f-ce710cf39d77" providerId="ADAL" clId="{25AB3CD1-8814-41FA-BA1B-9FFDE228A221}" dt="2021-10-13T09:51:06.135" v="515" actId="1076"/>
          <ac:spMkLst>
            <pc:docMk/>
            <pc:sldMk cId="2562428262" sldId="499"/>
            <ac:spMk id="29" creationId="{75908B59-F347-457A-A0A7-8111AFDC81E1}"/>
          </ac:spMkLst>
        </pc:spChg>
        <pc:spChg chg="mod">
          <ac:chgData name="ΠΑΝΑΓΙΩΤΗΣ ΤΣΑΠΑΡΑΣ" userId="14c29a0b-fba8-4de1-ba9f-ce710cf39d77" providerId="ADAL" clId="{25AB3CD1-8814-41FA-BA1B-9FFDE228A221}" dt="2021-10-13T09:51:06.135" v="515" actId="1076"/>
          <ac:spMkLst>
            <pc:docMk/>
            <pc:sldMk cId="2562428262" sldId="499"/>
            <ac:spMk id="30" creationId="{8BFF4074-63F1-4A5E-A61C-298CEA000F75}"/>
          </ac:spMkLst>
        </pc:spChg>
        <pc:spChg chg="mod">
          <ac:chgData name="ΠΑΝΑΓΙΩΤΗΣ ΤΣΑΠΑΡΑΣ" userId="14c29a0b-fba8-4de1-ba9f-ce710cf39d77" providerId="ADAL" clId="{25AB3CD1-8814-41FA-BA1B-9FFDE228A221}" dt="2021-10-13T09:51:06.135" v="515" actId="1076"/>
          <ac:spMkLst>
            <pc:docMk/>
            <pc:sldMk cId="2562428262" sldId="499"/>
            <ac:spMk id="31" creationId="{B63CA46E-EB5F-4ABB-A0A6-1C90BD09011B}"/>
          </ac:spMkLst>
        </pc:spChg>
        <pc:spChg chg="mod">
          <ac:chgData name="ΠΑΝΑΓΙΩΤΗΣ ΤΣΑΠΑΡΑΣ" userId="14c29a0b-fba8-4de1-ba9f-ce710cf39d77" providerId="ADAL" clId="{25AB3CD1-8814-41FA-BA1B-9FFDE228A221}" dt="2021-10-13T09:51:06.135" v="515" actId="1076"/>
          <ac:spMkLst>
            <pc:docMk/>
            <pc:sldMk cId="2562428262" sldId="499"/>
            <ac:spMk id="32" creationId="{0628C0AC-9345-4157-B901-A6027CA8CDB6}"/>
          </ac:spMkLst>
        </pc:spChg>
        <pc:spChg chg="mod">
          <ac:chgData name="ΠΑΝΑΓΙΩΤΗΣ ΤΣΑΠΑΡΑΣ" userId="14c29a0b-fba8-4de1-ba9f-ce710cf39d77" providerId="ADAL" clId="{25AB3CD1-8814-41FA-BA1B-9FFDE228A221}" dt="2021-10-13T09:51:06.135" v="515" actId="1076"/>
          <ac:spMkLst>
            <pc:docMk/>
            <pc:sldMk cId="2562428262" sldId="499"/>
            <ac:spMk id="33" creationId="{E5F37E85-C6E6-4157-B98B-5B503A70D026}"/>
          </ac:spMkLst>
        </pc:spChg>
        <pc:spChg chg="mod">
          <ac:chgData name="ΠΑΝΑΓΙΩΤΗΣ ΤΣΑΠΑΡΑΣ" userId="14c29a0b-fba8-4de1-ba9f-ce710cf39d77" providerId="ADAL" clId="{25AB3CD1-8814-41FA-BA1B-9FFDE228A221}" dt="2021-10-13T09:51:06.135" v="515" actId="1076"/>
          <ac:spMkLst>
            <pc:docMk/>
            <pc:sldMk cId="2562428262" sldId="499"/>
            <ac:spMk id="34" creationId="{CA338C77-9968-4585-8A09-E9F630A77994}"/>
          </ac:spMkLst>
        </pc:spChg>
        <pc:spChg chg="mod">
          <ac:chgData name="ΠΑΝΑΓΙΩΤΗΣ ΤΣΑΠΑΡΑΣ" userId="14c29a0b-fba8-4de1-ba9f-ce710cf39d77" providerId="ADAL" clId="{25AB3CD1-8814-41FA-BA1B-9FFDE228A221}" dt="2021-10-13T09:51:06.135" v="515" actId="1076"/>
          <ac:spMkLst>
            <pc:docMk/>
            <pc:sldMk cId="2562428262" sldId="499"/>
            <ac:spMk id="35" creationId="{CB5AE4AD-C434-4687-BD86-206F4F281607}"/>
          </ac:spMkLst>
        </pc:spChg>
        <pc:spChg chg="mod">
          <ac:chgData name="ΠΑΝΑΓΙΩΤΗΣ ΤΣΑΠΑΡΑΣ" userId="14c29a0b-fba8-4de1-ba9f-ce710cf39d77" providerId="ADAL" clId="{25AB3CD1-8814-41FA-BA1B-9FFDE228A221}" dt="2021-10-13T09:51:06.135" v="515" actId="1076"/>
          <ac:spMkLst>
            <pc:docMk/>
            <pc:sldMk cId="2562428262" sldId="499"/>
            <ac:spMk id="36" creationId="{0C339103-36C7-423F-99EB-73C53DC8DAC0}"/>
          </ac:spMkLst>
        </pc:spChg>
        <pc:spChg chg="mod">
          <ac:chgData name="ΠΑΝΑΓΙΩΤΗΣ ΤΣΑΠΑΡΑΣ" userId="14c29a0b-fba8-4de1-ba9f-ce710cf39d77" providerId="ADAL" clId="{25AB3CD1-8814-41FA-BA1B-9FFDE228A221}" dt="2021-10-13T09:51:06.135" v="515" actId="1076"/>
          <ac:spMkLst>
            <pc:docMk/>
            <pc:sldMk cId="2562428262" sldId="499"/>
            <ac:spMk id="37" creationId="{1BD67EFF-6F53-4C74-B0D9-08466975C3E9}"/>
          </ac:spMkLst>
        </pc:spChg>
        <pc:spChg chg="mod">
          <ac:chgData name="ΠΑΝΑΓΙΩΤΗΣ ΤΣΑΠΑΡΑΣ" userId="14c29a0b-fba8-4de1-ba9f-ce710cf39d77" providerId="ADAL" clId="{25AB3CD1-8814-41FA-BA1B-9FFDE228A221}" dt="2021-10-13T09:51:06.135" v="515" actId="1076"/>
          <ac:spMkLst>
            <pc:docMk/>
            <pc:sldMk cId="2562428262" sldId="499"/>
            <ac:spMk id="38" creationId="{926BB13A-C52E-43A4-8822-14F1B29CB6E6}"/>
          </ac:spMkLst>
        </pc:spChg>
        <pc:grpChg chg="del">
          <ac:chgData name="ΠΑΝΑΓΙΩΤΗΣ ΤΣΑΠΑΡΑΣ" userId="14c29a0b-fba8-4de1-ba9f-ce710cf39d77" providerId="ADAL" clId="{25AB3CD1-8814-41FA-BA1B-9FFDE228A221}" dt="2021-10-13T09:50:58.757" v="513" actId="21"/>
          <ac:grpSpMkLst>
            <pc:docMk/>
            <pc:sldMk cId="2562428262" sldId="499"/>
            <ac:grpSpMk id="6" creationId="{00000000-0000-0000-0000-000000000000}"/>
          </ac:grpSpMkLst>
        </pc:grpChg>
        <pc:grpChg chg="add mod">
          <ac:chgData name="ΠΑΝΑΓΙΩΤΗΣ ΤΣΑΠΑΡΑΣ" userId="14c29a0b-fba8-4de1-ba9f-ce710cf39d77" providerId="ADAL" clId="{25AB3CD1-8814-41FA-BA1B-9FFDE228A221}" dt="2021-10-13T09:51:06.135" v="515" actId="1076"/>
          <ac:grpSpMkLst>
            <pc:docMk/>
            <pc:sldMk cId="2562428262" sldId="499"/>
            <ac:grpSpMk id="23" creationId="{542724D9-6374-4D2E-830D-40A799748769}"/>
          </ac:grpSpMkLst>
        </pc:grpChg>
      </pc:sldChg>
      <pc:sldChg chg="modSp mod">
        <pc:chgData name="ΠΑΝΑΓΙΩΤΗΣ ΤΣΑΠΑΡΑΣ" userId="14c29a0b-fba8-4de1-ba9f-ce710cf39d77" providerId="ADAL" clId="{25AB3CD1-8814-41FA-BA1B-9FFDE228A221}" dt="2021-10-13T08:36:47.871" v="57" actId="33524"/>
        <pc:sldMkLst>
          <pc:docMk/>
          <pc:sldMk cId="2575799247" sldId="517"/>
        </pc:sldMkLst>
        <pc:spChg chg="mod">
          <ac:chgData name="ΠΑΝΑΓΙΩΤΗΣ ΤΣΑΠΑΡΑΣ" userId="14c29a0b-fba8-4de1-ba9f-ce710cf39d77" providerId="ADAL" clId="{25AB3CD1-8814-41FA-BA1B-9FFDE228A221}" dt="2021-10-13T08:36:47.871" v="57" actId="33524"/>
          <ac:spMkLst>
            <pc:docMk/>
            <pc:sldMk cId="2575799247" sldId="517"/>
            <ac:spMk id="771079" creationId="{00000000-0000-0000-0000-000000000000}"/>
          </ac:spMkLst>
        </pc:spChg>
      </pc:sldChg>
      <pc:sldChg chg="modSp mod">
        <pc:chgData name="ΠΑΝΑΓΙΩΤΗΣ ΤΣΑΠΑΡΑΣ" userId="14c29a0b-fba8-4de1-ba9f-ce710cf39d77" providerId="ADAL" clId="{25AB3CD1-8814-41FA-BA1B-9FFDE228A221}" dt="2021-10-14T11:15:54.611" v="4063" actId="6549"/>
        <pc:sldMkLst>
          <pc:docMk/>
          <pc:sldMk cId="2228209325" sldId="520"/>
        </pc:sldMkLst>
        <pc:spChg chg="mod">
          <ac:chgData name="ΠΑΝΑΓΙΩΤΗΣ ΤΣΑΠΑΡΑΣ" userId="14c29a0b-fba8-4de1-ba9f-ce710cf39d77" providerId="ADAL" clId="{25AB3CD1-8814-41FA-BA1B-9FFDE228A221}" dt="2021-10-14T11:15:54.611" v="4063" actId="6549"/>
          <ac:spMkLst>
            <pc:docMk/>
            <pc:sldMk cId="2228209325" sldId="520"/>
            <ac:spMk id="3" creationId="{00000000-0000-0000-0000-000000000000}"/>
          </ac:spMkLst>
        </pc:spChg>
      </pc:sldChg>
      <pc:sldChg chg="modSp mod">
        <pc:chgData name="ΠΑΝΑΓΙΩΤΗΣ ΤΣΑΠΑΡΑΣ" userId="14c29a0b-fba8-4de1-ba9f-ce710cf39d77" providerId="ADAL" clId="{25AB3CD1-8814-41FA-BA1B-9FFDE228A221}" dt="2021-10-14T08:57:26.557" v="3257" actId="1076"/>
        <pc:sldMkLst>
          <pc:docMk/>
          <pc:sldMk cId="1517941569" sldId="524"/>
        </pc:sldMkLst>
        <pc:spChg chg="mod">
          <ac:chgData name="ΠΑΝΑΓΙΩΤΗΣ ΤΣΑΠΑΡΑΣ" userId="14c29a0b-fba8-4de1-ba9f-ce710cf39d77" providerId="ADAL" clId="{25AB3CD1-8814-41FA-BA1B-9FFDE228A221}" dt="2021-10-14T08:57:26.557" v="3257" actId="1076"/>
          <ac:spMkLst>
            <pc:docMk/>
            <pc:sldMk cId="1517941569" sldId="524"/>
            <ac:spMk id="792582" creationId="{00000000-0000-0000-0000-000000000000}"/>
          </ac:spMkLst>
        </pc:spChg>
      </pc:sldChg>
      <pc:sldChg chg="del">
        <pc:chgData name="ΠΑΝΑΓΙΩΤΗΣ ΤΣΑΠΑΡΑΣ" userId="14c29a0b-fba8-4de1-ba9f-ce710cf39d77" providerId="ADAL" clId="{25AB3CD1-8814-41FA-BA1B-9FFDE228A221}" dt="2021-10-18T08:20:26.912" v="4064" actId="47"/>
        <pc:sldMkLst>
          <pc:docMk/>
          <pc:sldMk cId="1809407636" sldId="554"/>
        </pc:sldMkLst>
      </pc:sldChg>
      <pc:sldChg chg="del">
        <pc:chgData name="ΠΑΝΑΓΙΩΤΗΣ ΤΣΑΠΑΡΑΣ" userId="14c29a0b-fba8-4de1-ba9f-ce710cf39d77" providerId="ADAL" clId="{25AB3CD1-8814-41FA-BA1B-9FFDE228A221}" dt="2021-10-18T08:20:26.912" v="4064" actId="47"/>
        <pc:sldMkLst>
          <pc:docMk/>
          <pc:sldMk cId="181849730" sldId="555"/>
        </pc:sldMkLst>
      </pc:sldChg>
      <pc:sldChg chg="del">
        <pc:chgData name="ΠΑΝΑΓΙΩΤΗΣ ΤΣΑΠΑΡΑΣ" userId="14c29a0b-fba8-4de1-ba9f-ce710cf39d77" providerId="ADAL" clId="{25AB3CD1-8814-41FA-BA1B-9FFDE228A221}" dt="2021-10-18T08:20:26.912" v="4064" actId="47"/>
        <pc:sldMkLst>
          <pc:docMk/>
          <pc:sldMk cId="3777973086" sldId="556"/>
        </pc:sldMkLst>
      </pc:sldChg>
      <pc:sldChg chg="del">
        <pc:chgData name="ΠΑΝΑΓΙΩΤΗΣ ΤΣΑΠΑΡΑΣ" userId="14c29a0b-fba8-4de1-ba9f-ce710cf39d77" providerId="ADAL" clId="{25AB3CD1-8814-41FA-BA1B-9FFDE228A221}" dt="2021-10-18T08:20:26.912" v="4064" actId="47"/>
        <pc:sldMkLst>
          <pc:docMk/>
          <pc:sldMk cId="2594544366" sldId="557"/>
        </pc:sldMkLst>
      </pc:sldChg>
      <pc:sldChg chg="del">
        <pc:chgData name="ΠΑΝΑΓΙΩΤΗΣ ΤΣΑΠΑΡΑΣ" userId="14c29a0b-fba8-4de1-ba9f-ce710cf39d77" providerId="ADAL" clId="{25AB3CD1-8814-41FA-BA1B-9FFDE228A221}" dt="2021-10-18T08:20:26.912" v="4064" actId="47"/>
        <pc:sldMkLst>
          <pc:docMk/>
          <pc:sldMk cId="840179198" sldId="558"/>
        </pc:sldMkLst>
      </pc:sldChg>
      <pc:sldChg chg="del">
        <pc:chgData name="ΠΑΝΑΓΙΩΤΗΣ ΤΣΑΠΑΡΑΣ" userId="14c29a0b-fba8-4de1-ba9f-ce710cf39d77" providerId="ADAL" clId="{25AB3CD1-8814-41FA-BA1B-9FFDE228A221}" dt="2021-10-18T08:20:26.912" v="4064" actId="47"/>
        <pc:sldMkLst>
          <pc:docMk/>
          <pc:sldMk cId="3813031779" sldId="559"/>
        </pc:sldMkLst>
      </pc:sldChg>
      <pc:sldChg chg="del">
        <pc:chgData name="ΠΑΝΑΓΙΩΤΗΣ ΤΣΑΠΑΡΑΣ" userId="14c29a0b-fba8-4de1-ba9f-ce710cf39d77" providerId="ADAL" clId="{25AB3CD1-8814-41FA-BA1B-9FFDE228A221}" dt="2021-10-18T08:20:26.912" v="4064" actId="47"/>
        <pc:sldMkLst>
          <pc:docMk/>
          <pc:sldMk cId="1665426032" sldId="560"/>
        </pc:sldMkLst>
      </pc:sldChg>
      <pc:sldChg chg="del">
        <pc:chgData name="ΠΑΝΑΓΙΩΤΗΣ ΤΣΑΠΑΡΑΣ" userId="14c29a0b-fba8-4de1-ba9f-ce710cf39d77" providerId="ADAL" clId="{25AB3CD1-8814-41FA-BA1B-9FFDE228A221}" dt="2021-10-18T08:20:26.912" v="4064" actId="47"/>
        <pc:sldMkLst>
          <pc:docMk/>
          <pc:sldMk cId="3578166855" sldId="561"/>
        </pc:sldMkLst>
      </pc:sldChg>
      <pc:sldChg chg="del">
        <pc:chgData name="ΠΑΝΑΓΙΩΤΗΣ ΤΣΑΠΑΡΑΣ" userId="14c29a0b-fba8-4de1-ba9f-ce710cf39d77" providerId="ADAL" clId="{25AB3CD1-8814-41FA-BA1B-9FFDE228A221}" dt="2021-10-18T08:20:26.912" v="4064" actId="47"/>
        <pc:sldMkLst>
          <pc:docMk/>
          <pc:sldMk cId="3971448893" sldId="562"/>
        </pc:sldMkLst>
      </pc:sldChg>
      <pc:sldChg chg="del">
        <pc:chgData name="ΠΑΝΑΓΙΩΤΗΣ ΤΣΑΠΑΡΑΣ" userId="14c29a0b-fba8-4de1-ba9f-ce710cf39d77" providerId="ADAL" clId="{25AB3CD1-8814-41FA-BA1B-9FFDE228A221}" dt="2021-10-18T08:20:26.912" v="4064" actId="47"/>
        <pc:sldMkLst>
          <pc:docMk/>
          <pc:sldMk cId="2939492683" sldId="563"/>
        </pc:sldMkLst>
      </pc:sldChg>
      <pc:sldChg chg="del">
        <pc:chgData name="ΠΑΝΑΓΙΩΤΗΣ ΤΣΑΠΑΡΑΣ" userId="14c29a0b-fba8-4de1-ba9f-ce710cf39d77" providerId="ADAL" clId="{25AB3CD1-8814-41FA-BA1B-9FFDE228A221}" dt="2021-10-18T08:20:26.912" v="4064" actId="47"/>
        <pc:sldMkLst>
          <pc:docMk/>
          <pc:sldMk cId="741050036" sldId="564"/>
        </pc:sldMkLst>
      </pc:sldChg>
      <pc:sldChg chg="del">
        <pc:chgData name="ΠΑΝΑΓΙΩΤΗΣ ΤΣΑΠΑΡΑΣ" userId="14c29a0b-fba8-4de1-ba9f-ce710cf39d77" providerId="ADAL" clId="{25AB3CD1-8814-41FA-BA1B-9FFDE228A221}" dt="2021-10-18T08:20:26.912" v="4064" actId="47"/>
        <pc:sldMkLst>
          <pc:docMk/>
          <pc:sldMk cId="570048118" sldId="565"/>
        </pc:sldMkLst>
      </pc:sldChg>
      <pc:sldChg chg="del">
        <pc:chgData name="ΠΑΝΑΓΙΩΤΗΣ ΤΣΑΠΑΡΑΣ" userId="14c29a0b-fba8-4de1-ba9f-ce710cf39d77" providerId="ADAL" clId="{25AB3CD1-8814-41FA-BA1B-9FFDE228A221}" dt="2021-10-18T08:20:26.912" v="4064" actId="47"/>
        <pc:sldMkLst>
          <pc:docMk/>
          <pc:sldMk cId="2952775266" sldId="566"/>
        </pc:sldMkLst>
      </pc:sldChg>
      <pc:sldChg chg="del">
        <pc:chgData name="ΠΑΝΑΓΙΩΤΗΣ ΤΣΑΠΑΡΑΣ" userId="14c29a0b-fba8-4de1-ba9f-ce710cf39d77" providerId="ADAL" clId="{25AB3CD1-8814-41FA-BA1B-9FFDE228A221}" dt="2021-10-18T08:20:26.912" v="4064" actId="47"/>
        <pc:sldMkLst>
          <pc:docMk/>
          <pc:sldMk cId="3295469373" sldId="567"/>
        </pc:sldMkLst>
      </pc:sldChg>
      <pc:sldChg chg="del">
        <pc:chgData name="ΠΑΝΑΓΙΩΤΗΣ ΤΣΑΠΑΡΑΣ" userId="14c29a0b-fba8-4de1-ba9f-ce710cf39d77" providerId="ADAL" clId="{25AB3CD1-8814-41FA-BA1B-9FFDE228A221}" dt="2021-10-18T08:20:26.912" v="4064" actId="47"/>
        <pc:sldMkLst>
          <pc:docMk/>
          <pc:sldMk cId="241221396" sldId="568"/>
        </pc:sldMkLst>
      </pc:sldChg>
      <pc:sldChg chg="del">
        <pc:chgData name="ΠΑΝΑΓΙΩΤΗΣ ΤΣΑΠΑΡΑΣ" userId="14c29a0b-fba8-4de1-ba9f-ce710cf39d77" providerId="ADAL" clId="{25AB3CD1-8814-41FA-BA1B-9FFDE228A221}" dt="2021-10-18T08:20:26.912" v="4064" actId="47"/>
        <pc:sldMkLst>
          <pc:docMk/>
          <pc:sldMk cId="4272614077" sldId="569"/>
        </pc:sldMkLst>
      </pc:sldChg>
      <pc:sldChg chg="del">
        <pc:chgData name="ΠΑΝΑΓΙΩΤΗΣ ΤΣΑΠΑΡΑΣ" userId="14c29a0b-fba8-4de1-ba9f-ce710cf39d77" providerId="ADAL" clId="{25AB3CD1-8814-41FA-BA1B-9FFDE228A221}" dt="2021-10-18T08:20:26.912" v="4064" actId="47"/>
        <pc:sldMkLst>
          <pc:docMk/>
          <pc:sldMk cId="1286871677" sldId="570"/>
        </pc:sldMkLst>
      </pc:sldChg>
      <pc:sldChg chg="del">
        <pc:chgData name="ΠΑΝΑΓΙΩΤΗΣ ΤΣΑΠΑΡΑΣ" userId="14c29a0b-fba8-4de1-ba9f-ce710cf39d77" providerId="ADAL" clId="{25AB3CD1-8814-41FA-BA1B-9FFDE228A221}" dt="2021-10-18T08:20:26.912" v="4064" actId="47"/>
        <pc:sldMkLst>
          <pc:docMk/>
          <pc:sldMk cId="2029925536" sldId="571"/>
        </pc:sldMkLst>
      </pc:sldChg>
      <pc:sldChg chg="del">
        <pc:chgData name="ΠΑΝΑΓΙΩΤΗΣ ΤΣΑΠΑΡΑΣ" userId="14c29a0b-fba8-4de1-ba9f-ce710cf39d77" providerId="ADAL" clId="{25AB3CD1-8814-41FA-BA1B-9FFDE228A221}" dt="2021-10-18T08:20:26.912" v="4064" actId="47"/>
        <pc:sldMkLst>
          <pc:docMk/>
          <pc:sldMk cId="671954320" sldId="572"/>
        </pc:sldMkLst>
      </pc:sldChg>
      <pc:sldChg chg="modSp del mod">
        <pc:chgData name="ΠΑΝΑΓΙΩΤΗΣ ΤΣΑΠΑΡΑΣ" userId="14c29a0b-fba8-4de1-ba9f-ce710cf39d77" providerId="ADAL" clId="{25AB3CD1-8814-41FA-BA1B-9FFDE228A221}" dt="2021-10-14T10:18:10.894" v="3962" actId="2696"/>
        <pc:sldMkLst>
          <pc:docMk/>
          <pc:sldMk cId="1872394027" sldId="575"/>
        </pc:sldMkLst>
        <pc:spChg chg="mod">
          <ac:chgData name="ΠΑΝΑΓΙΩΤΗΣ ΤΣΑΠΑΡΑΣ" userId="14c29a0b-fba8-4de1-ba9f-ce710cf39d77" providerId="ADAL" clId="{25AB3CD1-8814-41FA-BA1B-9FFDE228A221}" dt="2021-10-14T10:17:59.148" v="3960" actId="20577"/>
          <ac:spMkLst>
            <pc:docMk/>
            <pc:sldMk cId="1872394027" sldId="575"/>
            <ac:spMk id="3" creationId="{00000000-0000-0000-0000-000000000000}"/>
          </ac:spMkLst>
        </pc:spChg>
      </pc:sldChg>
      <pc:sldChg chg="modSp add mod">
        <pc:chgData name="ΠΑΝΑΓΙΩΤΗΣ ΤΣΑΠΑΡΑΣ" userId="14c29a0b-fba8-4de1-ba9f-ce710cf39d77" providerId="ADAL" clId="{25AB3CD1-8814-41FA-BA1B-9FFDE228A221}" dt="2021-10-14T10:20:02.403" v="4022" actId="207"/>
        <pc:sldMkLst>
          <pc:docMk/>
          <pc:sldMk cId="2318795875" sldId="575"/>
        </pc:sldMkLst>
        <pc:spChg chg="mod">
          <ac:chgData name="ΠΑΝΑΓΙΩΤΗΣ ΤΣΑΠΑΡΑΣ" userId="14c29a0b-fba8-4de1-ba9f-ce710cf39d77" providerId="ADAL" clId="{25AB3CD1-8814-41FA-BA1B-9FFDE228A221}" dt="2021-10-14T10:20:02.403" v="4022" actId="207"/>
          <ac:spMkLst>
            <pc:docMk/>
            <pc:sldMk cId="2318795875" sldId="575"/>
            <ac:spMk id="3" creationId="{00000000-0000-0000-0000-000000000000}"/>
          </ac:spMkLst>
        </pc:spChg>
      </pc:sldChg>
      <pc:sldChg chg="modSp mod">
        <pc:chgData name="ΠΑΝΑΓΙΩΤΗΣ ΤΣΑΠΑΡΑΣ" userId="14c29a0b-fba8-4de1-ba9f-ce710cf39d77" providerId="ADAL" clId="{25AB3CD1-8814-41FA-BA1B-9FFDE228A221}" dt="2021-10-13T09:37:08.295" v="504" actId="33524"/>
        <pc:sldMkLst>
          <pc:docMk/>
          <pc:sldMk cId="1040806633" sldId="589"/>
        </pc:sldMkLst>
        <pc:spChg chg="mod">
          <ac:chgData name="ΠΑΝΑΓΙΩΤΗΣ ΤΣΑΠΑΡΑΣ" userId="14c29a0b-fba8-4de1-ba9f-ce710cf39d77" providerId="ADAL" clId="{25AB3CD1-8814-41FA-BA1B-9FFDE228A221}" dt="2021-10-13T09:37:08.295" v="504" actId="33524"/>
          <ac:spMkLst>
            <pc:docMk/>
            <pc:sldMk cId="1040806633" sldId="589"/>
            <ac:spMk id="3" creationId="{00000000-0000-0000-0000-000000000000}"/>
          </ac:spMkLst>
        </pc:spChg>
      </pc:sldChg>
      <pc:sldChg chg="addSp delSp modSp mod">
        <pc:chgData name="ΠΑΝΑΓΙΩΤΗΣ ΤΣΑΠΑΡΑΣ" userId="14c29a0b-fba8-4de1-ba9f-ce710cf39d77" providerId="ADAL" clId="{25AB3CD1-8814-41FA-BA1B-9FFDE228A221}" dt="2021-10-13T09:51:01.069" v="514"/>
        <pc:sldMkLst>
          <pc:docMk/>
          <pc:sldMk cId="3155914385" sldId="592"/>
        </pc:sldMkLst>
        <pc:spChg chg="mod">
          <ac:chgData name="ΠΑΝΑΓΙΩΤΗΣ ΤΣΑΠΑΡΑΣ" userId="14c29a0b-fba8-4de1-ba9f-ce710cf39d77" providerId="ADAL" clId="{25AB3CD1-8814-41FA-BA1B-9FFDE228A221}" dt="2021-10-13T09:50:36.686" v="509" actId="20577"/>
          <ac:spMkLst>
            <pc:docMk/>
            <pc:sldMk cId="3155914385" sldId="592"/>
            <ac:spMk id="3" creationId="{00000000-0000-0000-0000-000000000000}"/>
          </ac:spMkLst>
        </pc:spChg>
        <pc:spChg chg="mod">
          <ac:chgData name="ΠΑΝΑΓΙΩΤΗΣ ΤΣΑΠΑΡΑΣ" userId="14c29a0b-fba8-4de1-ba9f-ce710cf39d77" providerId="ADAL" clId="{25AB3CD1-8814-41FA-BA1B-9FFDE228A221}" dt="2021-10-13T09:51:01.069" v="514"/>
          <ac:spMkLst>
            <pc:docMk/>
            <pc:sldMk cId="3155914385" sldId="592"/>
            <ac:spMk id="24" creationId="{1E14E7CF-D0B9-4F3A-8F80-A0A22A3BB39F}"/>
          </ac:spMkLst>
        </pc:spChg>
        <pc:spChg chg="mod">
          <ac:chgData name="ΠΑΝΑΓΙΩΤΗΣ ΤΣΑΠΑΡΑΣ" userId="14c29a0b-fba8-4de1-ba9f-ce710cf39d77" providerId="ADAL" clId="{25AB3CD1-8814-41FA-BA1B-9FFDE228A221}" dt="2021-10-13T09:51:01.069" v="514"/>
          <ac:spMkLst>
            <pc:docMk/>
            <pc:sldMk cId="3155914385" sldId="592"/>
            <ac:spMk id="25" creationId="{170AB405-35E0-47B6-87BE-1F5C3E8A38DA}"/>
          </ac:spMkLst>
        </pc:spChg>
        <pc:spChg chg="mod">
          <ac:chgData name="ΠΑΝΑΓΙΩΤΗΣ ΤΣΑΠΑΡΑΣ" userId="14c29a0b-fba8-4de1-ba9f-ce710cf39d77" providerId="ADAL" clId="{25AB3CD1-8814-41FA-BA1B-9FFDE228A221}" dt="2021-10-13T09:51:01.069" v="514"/>
          <ac:spMkLst>
            <pc:docMk/>
            <pc:sldMk cId="3155914385" sldId="592"/>
            <ac:spMk id="26" creationId="{C0229994-0C12-4C3B-8C6D-BFEA769A636E}"/>
          </ac:spMkLst>
        </pc:spChg>
        <pc:spChg chg="mod">
          <ac:chgData name="ΠΑΝΑΓΙΩΤΗΣ ΤΣΑΠΑΡΑΣ" userId="14c29a0b-fba8-4de1-ba9f-ce710cf39d77" providerId="ADAL" clId="{25AB3CD1-8814-41FA-BA1B-9FFDE228A221}" dt="2021-10-13T09:51:01.069" v="514"/>
          <ac:spMkLst>
            <pc:docMk/>
            <pc:sldMk cId="3155914385" sldId="592"/>
            <ac:spMk id="27" creationId="{A179B29A-AF9C-4B76-AD22-05B25FDEDB3A}"/>
          </ac:spMkLst>
        </pc:spChg>
        <pc:spChg chg="mod">
          <ac:chgData name="ΠΑΝΑΓΙΩΤΗΣ ΤΣΑΠΑΡΑΣ" userId="14c29a0b-fba8-4de1-ba9f-ce710cf39d77" providerId="ADAL" clId="{25AB3CD1-8814-41FA-BA1B-9FFDE228A221}" dt="2021-10-13T09:51:01.069" v="514"/>
          <ac:spMkLst>
            <pc:docMk/>
            <pc:sldMk cId="3155914385" sldId="592"/>
            <ac:spMk id="28" creationId="{12439763-7DD6-41AF-AC57-9328BA933ACA}"/>
          </ac:spMkLst>
        </pc:spChg>
        <pc:spChg chg="mod">
          <ac:chgData name="ΠΑΝΑΓΙΩΤΗΣ ΤΣΑΠΑΡΑΣ" userId="14c29a0b-fba8-4de1-ba9f-ce710cf39d77" providerId="ADAL" clId="{25AB3CD1-8814-41FA-BA1B-9FFDE228A221}" dt="2021-10-13T09:51:01.069" v="514"/>
          <ac:spMkLst>
            <pc:docMk/>
            <pc:sldMk cId="3155914385" sldId="592"/>
            <ac:spMk id="29" creationId="{8F262FF6-AD41-4170-AC0A-3175AAAB321A}"/>
          </ac:spMkLst>
        </pc:spChg>
        <pc:spChg chg="mod">
          <ac:chgData name="ΠΑΝΑΓΙΩΤΗΣ ΤΣΑΠΑΡΑΣ" userId="14c29a0b-fba8-4de1-ba9f-ce710cf39d77" providerId="ADAL" clId="{25AB3CD1-8814-41FA-BA1B-9FFDE228A221}" dt="2021-10-13T09:51:01.069" v="514"/>
          <ac:spMkLst>
            <pc:docMk/>
            <pc:sldMk cId="3155914385" sldId="592"/>
            <ac:spMk id="30" creationId="{FE56E8C2-E5F0-4EAB-8037-322EF1AF72D5}"/>
          </ac:spMkLst>
        </pc:spChg>
        <pc:spChg chg="mod">
          <ac:chgData name="ΠΑΝΑΓΙΩΤΗΣ ΤΣΑΠΑΡΑΣ" userId="14c29a0b-fba8-4de1-ba9f-ce710cf39d77" providerId="ADAL" clId="{25AB3CD1-8814-41FA-BA1B-9FFDE228A221}" dt="2021-10-13T09:51:01.069" v="514"/>
          <ac:spMkLst>
            <pc:docMk/>
            <pc:sldMk cId="3155914385" sldId="592"/>
            <ac:spMk id="31" creationId="{CC541CDE-9565-4AE2-AB06-5FC86FCA642D}"/>
          </ac:spMkLst>
        </pc:spChg>
        <pc:spChg chg="mod">
          <ac:chgData name="ΠΑΝΑΓΙΩΤΗΣ ΤΣΑΠΑΡΑΣ" userId="14c29a0b-fba8-4de1-ba9f-ce710cf39d77" providerId="ADAL" clId="{25AB3CD1-8814-41FA-BA1B-9FFDE228A221}" dt="2021-10-13T09:51:01.069" v="514"/>
          <ac:spMkLst>
            <pc:docMk/>
            <pc:sldMk cId="3155914385" sldId="592"/>
            <ac:spMk id="32" creationId="{7984D6F9-EFB6-4CA7-9FB1-50297F3FF9C5}"/>
          </ac:spMkLst>
        </pc:spChg>
        <pc:spChg chg="mod">
          <ac:chgData name="ΠΑΝΑΓΙΩΤΗΣ ΤΣΑΠΑΡΑΣ" userId="14c29a0b-fba8-4de1-ba9f-ce710cf39d77" providerId="ADAL" clId="{25AB3CD1-8814-41FA-BA1B-9FFDE228A221}" dt="2021-10-13T09:51:01.069" v="514"/>
          <ac:spMkLst>
            <pc:docMk/>
            <pc:sldMk cId="3155914385" sldId="592"/>
            <ac:spMk id="33" creationId="{CF8FB1FE-8B92-4C6B-AF79-EB661D9DE4E3}"/>
          </ac:spMkLst>
        </pc:spChg>
        <pc:spChg chg="mod">
          <ac:chgData name="ΠΑΝΑΓΙΩΤΗΣ ΤΣΑΠΑΡΑΣ" userId="14c29a0b-fba8-4de1-ba9f-ce710cf39d77" providerId="ADAL" clId="{25AB3CD1-8814-41FA-BA1B-9FFDE228A221}" dt="2021-10-13T09:51:01.069" v="514"/>
          <ac:spMkLst>
            <pc:docMk/>
            <pc:sldMk cId="3155914385" sldId="592"/>
            <ac:spMk id="34" creationId="{98D382F4-9776-442D-9EFA-159F812AE07A}"/>
          </ac:spMkLst>
        </pc:spChg>
        <pc:spChg chg="mod">
          <ac:chgData name="ΠΑΝΑΓΙΩΤΗΣ ΤΣΑΠΑΡΑΣ" userId="14c29a0b-fba8-4de1-ba9f-ce710cf39d77" providerId="ADAL" clId="{25AB3CD1-8814-41FA-BA1B-9FFDE228A221}" dt="2021-10-13T09:51:01.069" v="514"/>
          <ac:spMkLst>
            <pc:docMk/>
            <pc:sldMk cId="3155914385" sldId="592"/>
            <ac:spMk id="35" creationId="{028C9234-9635-42C2-A1DD-5A8FF0E92DB7}"/>
          </ac:spMkLst>
        </pc:spChg>
        <pc:spChg chg="mod">
          <ac:chgData name="ΠΑΝΑΓΙΩΤΗΣ ΤΣΑΠΑΡΑΣ" userId="14c29a0b-fba8-4de1-ba9f-ce710cf39d77" providerId="ADAL" clId="{25AB3CD1-8814-41FA-BA1B-9FFDE228A221}" dt="2021-10-13T09:51:01.069" v="514"/>
          <ac:spMkLst>
            <pc:docMk/>
            <pc:sldMk cId="3155914385" sldId="592"/>
            <ac:spMk id="36" creationId="{BBF08B93-25EA-4343-A65C-7FEE89404D44}"/>
          </ac:spMkLst>
        </pc:spChg>
        <pc:spChg chg="mod">
          <ac:chgData name="ΠΑΝΑΓΙΩΤΗΣ ΤΣΑΠΑΡΑΣ" userId="14c29a0b-fba8-4de1-ba9f-ce710cf39d77" providerId="ADAL" clId="{25AB3CD1-8814-41FA-BA1B-9FFDE228A221}" dt="2021-10-13T09:51:01.069" v="514"/>
          <ac:spMkLst>
            <pc:docMk/>
            <pc:sldMk cId="3155914385" sldId="592"/>
            <ac:spMk id="37" creationId="{92D3DCC3-30BE-49DB-AD9D-86E7718F4318}"/>
          </ac:spMkLst>
        </pc:spChg>
        <pc:spChg chg="mod">
          <ac:chgData name="ΠΑΝΑΓΙΩΤΗΣ ΤΣΑΠΑΡΑΣ" userId="14c29a0b-fba8-4de1-ba9f-ce710cf39d77" providerId="ADAL" clId="{25AB3CD1-8814-41FA-BA1B-9FFDE228A221}" dt="2021-10-13T09:51:01.069" v="514"/>
          <ac:spMkLst>
            <pc:docMk/>
            <pc:sldMk cId="3155914385" sldId="592"/>
            <ac:spMk id="38" creationId="{7127524B-8098-49CD-B0BF-BBA953CAE26A}"/>
          </ac:spMkLst>
        </pc:spChg>
        <pc:grpChg chg="del">
          <ac:chgData name="ΠΑΝΑΓΙΩΤΗΣ ΤΣΑΠΑΡΑΣ" userId="14c29a0b-fba8-4de1-ba9f-ce710cf39d77" providerId="ADAL" clId="{25AB3CD1-8814-41FA-BA1B-9FFDE228A221}" dt="2021-10-13T09:50:48.414" v="510" actId="21"/>
          <ac:grpSpMkLst>
            <pc:docMk/>
            <pc:sldMk cId="3155914385" sldId="592"/>
            <ac:grpSpMk id="6" creationId="{00000000-0000-0000-0000-000000000000}"/>
          </ac:grpSpMkLst>
        </pc:grpChg>
        <pc:grpChg chg="add mod">
          <ac:chgData name="ΠΑΝΑΓΙΩΤΗΣ ΤΣΑΠΑΡΑΣ" userId="14c29a0b-fba8-4de1-ba9f-ce710cf39d77" providerId="ADAL" clId="{25AB3CD1-8814-41FA-BA1B-9FFDE228A221}" dt="2021-10-13T09:51:01.069" v="514"/>
          <ac:grpSpMkLst>
            <pc:docMk/>
            <pc:sldMk cId="3155914385" sldId="592"/>
            <ac:grpSpMk id="23" creationId="{E48F66FA-4DF3-4820-B231-F03CAA652B30}"/>
          </ac:grpSpMkLst>
        </pc:grpChg>
      </pc:sldChg>
      <pc:sldChg chg="del">
        <pc:chgData name="ΠΑΝΑΓΙΩΤΗΣ ΤΣΑΠΑΡΑΣ" userId="14c29a0b-fba8-4de1-ba9f-ce710cf39d77" providerId="ADAL" clId="{25AB3CD1-8814-41FA-BA1B-9FFDE228A221}" dt="2021-10-18T08:20:26.912" v="4064" actId="47"/>
        <pc:sldMkLst>
          <pc:docMk/>
          <pc:sldMk cId="3908785699" sldId="594"/>
        </pc:sldMkLst>
      </pc:sldChg>
      <pc:sldChg chg="del">
        <pc:chgData name="ΠΑΝΑΓΙΩΤΗΣ ΤΣΑΠΑΡΑΣ" userId="14c29a0b-fba8-4de1-ba9f-ce710cf39d77" providerId="ADAL" clId="{25AB3CD1-8814-41FA-BA1B-9FFDE228A221}" dt="2021-10-14T10:18:05.496" v="3961" actId="47"/>
        <pc:sldMkLst>
          <pc:docMk/>
          <pc:sldMk cId="4018740281" sldId="595"/>
        </pc:sldMkLst>
      </pc:sldChg>
      <pc:sldChg chg="del">
        <pc:chgData name="ΠΑΝΑΓΙΩΤΗΣ ΤΣΑΠΑΡΑΣ" userId="14c29a0b-fba8-4de1-ba9f-ce710cf39d77" providerId="ADAL" clId="{25AB3CD1-8814-41FA-BA1B-9FFDE228A221}" dt="2021-10-14T10:18:10.894" v="3962" actId="2696"/>
        <pc:sldMkLst>
          <pc:docMk/>
          <pc:sldMk cId="1539887681" sldId="596"/>
        </pc:sldMkLst>
      </pc:sldChg>
      <pc:sldChg chg="add">
        <pc:chgData name="ΠΑΝΑΓΙΩΤΗΣ ΤΣΑΠΑΡΑΣ" userId="14c29a0b-fba8-4de1-ba9f-ce710cf39d77" providerId="ADAL" clId="{25AB3CD1-8814-41FA-BA1B-9FFDE228A221}" dt="2021-10-14T10:18:19.313" v="3963"/>
        <pc:sldMkLst>
          <pc:docMk/>
          <pc:sldMk cId="3722758477" sldId="596"/>
        </pc:sldMkLst>
      </pc:sldChg>
      <pc:sldChg chg="modSp mod">
        <pc:chgData name="ΠΑΝΑΓΙΩΤΗΣ ΤΣΑΠΑΡΑΣ" userId="14c29a0b-fba8-4de1-ba9f-ce710cf39d77" providerId="ADAL" clId="{25AB3CD1-8814-41FA-BA1B-9FFDE228A221}" dt="2021-10-13T08:36:44.033" v="56" actId="33524"/>
        <pc:sldMkLst>
          <pc:docMk/>
          <pc:sldMk cId="1965885223" sldId="597"/>
        </pc:sldMkLst>
        <pc:spChg chg="mod">
          <ac:chgData name="ΠΑΝΑΓΙΩΤΗΣ ΤΣΑΠΑΡΑΣ" userId="14c29a0b-fba8-4de1-ba9f-ce710cf39d77" providerId="ADAL" clId="{25AB3CD1-8814-41FA-BA1B-9FFDE228A221}" dt="2021-10-13T08:36:44.033" v="56" actId="33524"/>
          <ac:spMkLst>
            <pc:docMk/>
            <pc:sldMk cId="1965885223" sldId="597"/>
            <ac:spMk id="771079" creationId="{00000000-0000-0000-0000-000000000000}"/>
          </ac:spMkLst>
        </pc:spChg>
      </pc:sldChg>
      <pc:sldChg chg="modSp mod">
        <pc:chgData name="ΠΑΝΑΓΙΩΤΗΣ ΤΣΑΠΑΡΑΣ" userId="14c29a0b-fba8-4de1-ba9f-ce710cf39d77" providerId="ADAL" clId="{25AB3CD1-8814-41FA-BA1B-9FFDE228A221}" dt="2021-10-13T08:36:35.825" v="55" actId="33524"/>
        <pc:sldMkLst>
          <pc:docMk/>
          <pc:sldMk cId="1907326890" sldId="598"/>
        </pc:sldMkLst>
        <pc:spChg chg="mod">
          <ac:chgData name="ΠΑΝΑΓΙΩΤΗΣ ΤΣΑΠΑΡΑΣ" userId="14c29a0b-fba8-4de1-ba9f-ce710cf39d77" providerId="ADAL" clId="{25AB3CD1-8814-41FA-BA1B-9FFDE228A221}" dt="2021-10-13T08:36:35.825" v="55" actId="33524"/>
          <ac:spMkLst>
            <pc:docMk/>
            <pc:sldMk cId="1907326890" sldId="598"/>
            <ac:spMk id="3" creationId="{CE9B11F6-702C-4424-9F72-4D3722FF1190}"/>
          </ac:spMkLst>
        </pc:spChg>
      </pc:sldChg>
      <pc:sldChg chg="addSp delSp modSp mod addAnim delAnim modAnim">
        <pc:chgData name="ΠΑΝΑΓΙΩΤΗΣ ΤΣΑΠΑΡΑΣ" userId="14c29a0b-fba8-4de1-ba9f-ce710cf39d77" providerId="ADAL" clId="{25AB3CD1-8814-41FA-BA1B-9FFDE228A221}" dt="2021-10-13T09:26:10.085" v="503"/>
        <pc:sldMkLst>
          <pc:docMk/>
          <pc:sldMk cId="3236525693" sldId="600"/>
        </pc:sldMkLst>
        <pc:spChg chg="mod">
          <ac:chgData name="ΠΑΝΑΓΙΩΤΗΣ ΤΣΑΠΑΡΑΣ" userId="14c29a0b-fba8-4de1-ba9f-ce710cf39d77" providerId="ADAL" clId="{25AB3CD1-8814-41FA-BA1B-9FFDE228A221}" dt="2021-10-13T09:16:14.225" v="454" actId="1076"/>
          <ac:spMkLst>
            <pc:docMk/>
            <pc:sldMk cId="3236525693" sldId="600"/>
            <ac:spMk id="2" creationId="{1B40D559-66CC-41E1-AF66-A11A200B0938}"/>
          </ac:spMkLst>
        </pc:spChg>
        <pc:spChg chg="add del mod">
          <ac:chgData name="ΠΑΝΑΓΙΩΤΗΣ ΤΣΑΠΑΡΑΣ" userId="14c29a0b-fba8-4de1-ba9f-ce710cf39d77" providerId="ADAL" clId="{25AB3CD1-8814-41FA-BA1B-9FFDE228A221}" dt="2021-10-13T08:50:01.910" v="284" actId="21"/>
          <ac:spMkLst>
            <pc:docMk/>
            <pc:sldMk cId="3236525693" sldId="600"/>
            <ac:spMk id="8" creationId="{FD51A999-631B-4625-BAA6-B42883C8584C}"/>
          </ac:spMkLst>
        </pc:spChg>
        <pc:spChg chg="add mod">
          <ac:chgData name="ΠΑΝΑΓΙΩΤΗΣ ΤΣΑΠΑΡΑΣ" userId="14c29a0b-fba8-4de1-ba9f-ce710cf39d77" providerId="ADAL" clId="{25AB3CD1-8814-41FA-BA1B-9FFDE228A221}" dt="2021-10-13T09:15:46.913" v="449" actId="1076"/>
          <ac:spMkLst>
            <pc:docMk/>
            <pc:sldMk cId="3236525693" sldId="600"/>
            <ac:spMk id="9" creationId="{3A888938-36F0-43D1-BCE4-84C784962DC5}"/>
          </ac:spMkLst>
        </pc:spChg>
        <pc:spChg chg="add mod">
          <ac:chgData name="ΠΑΝΑΓΙΩΤΗΣ ΤΣΑΠΑΡΑΣ" userId="14c29a0b-fba8-4de1-ba9f-ce710cf39d77" providerId="ADAL" clId="{25AB3CD1-8814-41FA-BA1B-9FFDE228A221}" dt="2021-10-13T09:15:46.913" v="449" actId="1076"/>
          <ac:spMkLst>
            <pc:docMk/>
            <pc:sldMk cId="3236525693" sldId="600"/>
            <ac:spMk id="10" creationId="{B487E6D0-9919-40E0-AB34-8D1896BE4651}"/>
          </ac:spMkLst>
        </pc:spChg>
        <pc:spChg chg="add del mod">
          <ac:chgData name="ΠΑΝΑΓΙΩΤΗΣ ΤΣΑΠΑΡΑΣ" userId="14c29a0b-fba8-4de1-ba9f-ce710cf39d77" providerId="ADAL" clId="{25AB3CD1-8814-41FA-BA1B-9FFDE228A221}" dt="2021-10-13T08:50:21.945" v="287" actId="21"/>
          <ac:spMkLst>
            <pc:docMk/>
            <pc:sldMk cId="3236525693" sldId="600"/>
            <ac:spMk id="108" creationId="{5B51DF3C-6252-43DC-940C-A6E3A8F00FBA}"/>
          </ac:spMkLst>
        </pc:spChg>
        <pc:spChg chg="add del mod">
          <ac:chgData name="ΠΑΝΑΓΙΩΤΗΣ ΤΣΑΠΑΡΑΣ" userId="14c29a0b-fba8-4de1-ba9f-ce710cf39d77" providerId="ADAL" clId="{25AB3CD1-8814-41FA-BA1B-9FFDE228A221}" dt="2021-10-13T09:10:02.249" v="398" actId="478"/>
          <ac:spMkLst>
            <pc:docMk/>
            <pc:sldMk cId="3236525693" sldId="600"/>
            <ac:spMk id="120" creationId="{439F6996-BCF9-44F1-9823-750FF5E86440}"/>
          </ac:spMkLst>
        </pc:spChg>
        <pc:spChg chg="add mod">
          <ac:chgData name="ΠΑΝΑΓΙΩΤΗΣ ΤΣΑΠΑΡΑΣ" userId="14c29a0b-fba8-4de1-ba9f-ce710cf39d77" providerId="ADAL" clId="{25AB3CD1-8814-41FA-BA1B-9FFDE228A221}" dt="2021-10-13T09:15:46.913" v="449" actId="1076"/>
          <ac:spMkLst>
            <pc:docMk/>
            <pc:sldMk cId="3236525693" sldId="600"/>
            <ac:spMk id="121" creationId="{D2FC9014-AEDD-46F8-A643-2608845B1256}"/>
          </ac:spMkLst>
        </pc:spChg>
        <pc:spChg chg="add mod">
          <ac:chgData name="ΠΑΝΑΓΙΩΤΗΣ ΤΣΑΠΑΡΑΣ" userId="14c29a0b-fba8-4de1-ba9f-ce710cf39d77" providerId="ADAL" clId="{25AB3CD1-8814-41FA-BA1B-9FFDE228A221}" dt="2021-10-13T09:15:46.913" v="449" actId="1076"/>
          <ac:spMkLst>
            <pc:docMk/>
            <pc:sldMk cId="3236525693" sldId="600"/>
            <ac:spMk id="122" creationId="{51CD3755-A5DD-476D-9F53-AEC686E72B3D}"/>
          </ac:spMkLst>
        </pc:spChg>
        <pc:spChg chg="add mod">
          <ac:chgData name="ΠΑΝΑΓΙΩΤΗΣ ΤΣΑΠΑΡΑΣ" userId="14c29a0b-fba8-4de1-ba9f-ce710cf39d77" providerId="ADAL" clId="{25AB3CD1-8814-41FA-BA1B-9FFDE228A221}" dt="2021-10-13T09:15:46.913" v="449" actId="1076"/>
          <ac:spMkLst>
            <pc:docMk/>
            <pc:sldMk cId="3236525693" sldId="600"/>
            <ac:spMk id="123" creationId="{AF12AAF5-BA70-4246-BA68-66308C20193F}"/>
          </ac:spMkLst>
        </pc:spChg>
        <pc:spChg chg="add mod">
          <ac:chgData name="ΠΑΝΑΓΙΩΤΗΣ ΤΣΑΠΑΡΑΣ" userId="14c29a0b-fba8-4de1-ba9f-ce710cf39d77" providerId="ADAL" clId="{25AB3CD1-8814-41FA-BA1B-9FFDE228A221}" dt="2021-10-13T09:15:46.913" v="449" actId="1076"/>
          <ac:spMkLst>
            <pc:docMk/>
            <pc:sldMk cId="3236525693" sldId="600"/>
            <ac:spMk id="124" creationId="{5DAF715F-B463-4779-85F4-0F6F20F871C3}"/>
          </ac:spMkLst>
        </pc:spChg>
        <pc:spChg chg="add mod">
          <ac:chgData name="ΠΑΝΑΓΙΩΤΗΣ ΤΣΑΠΑΡΑΣ" userId="14c29a0b-fba8-4de1-ba9f-ce710cf39d77" providerId="ADAL" clId="{25AB3CD1-8814-41FA-BA1B-9FFDE228A221}" dt="2021-10-13T09:15:46.913" v="449" actId="1076"/>
          <ac:spMkLst>
            <pc:docMk/>
            <pc:sldMk cId="3236525693" sldId="600"/>
            <ac:spMk id="125" creationId="{FAD9A0CE-0E84-4D84-B8FE-444097474F3C}"/>
          </ac:spMkLst>
        </pc:spChg>
        <pc:spChg chg="add mod">
          <ac:chgData name="ΠΑΝΑΓΙΩΤΗΣ ΤΣΑΠΑΡΑΣ" userId="14c29a0b-fba8-4de1-ba9f-ce710cf39d77" providerId="ADAL" clId="{25AB3CD1-8814-41FA-BA1B-9FFDE228A221}" dt="2021-10-13T09:15:46.913" v="449" actId="1076"/>
          <ac:spMkLst>
            <pc:docMk/>
            <pc:sldMk cId="3236525693" sldId="600"/>
            <ac:spMk id="126" creationId="{A1440863-4A72-492B-BA3C-6F2C8FF6D5D7}"/>
          </ac:spMkLst>
        </pc:spChg>
        <pc:spChg chg="add mod">
          <ac:chgData name="ΠΑΝΑΓΙΩΤΗΣ ΤΣΑΠΑΡΑΣ" userId="14c29a0b-fba8-4de1-ba9f-ce710cf39d77" providerId="ADAL" clId="{25AB3CD1-8814-41FA-BA1B-9FFDE228A221}" dt="2021-10-13T09:15:46.913" v="449" actId="1076"/>
          <ac:spMkLst>
            <pc:docMk/>
            <pc:sldMk cId="3236525693" sldId="600"/>
            <ac:spMk id="127" creationId="{A4ACF014-F643-4391-A3A8-96854A00EA7A}"/>
          </ac:spMkLst>
        </pc:spChg>
        <pc:spChg chg="add mod">
          <ac:chgData name="ΠΑΝΑΓΙΩΤΗΣ ΤΣΑΠΑΡΑΣ" userId="14c29a0b-fba8-4de1-ba9f-ce710cf39d77" providerId="ADAL" clId="{25AB3CD1-8814-41FA-BA1B-9FFDE228A221}" dt="2021-10-13T09:15:46.913" v="449" actId="1076"/>
          <ac:spMkLst>
            <pc:docMk/>
            <pc:sldMk cId="3236525693" sldId="600"/>
            <ac:spMk id="128" creationId="{2C596E17-DBC7-4653-83F0-8E205ACCCC75}"/>
          </ac:spMkLst>
        </pc:spChg>
        <pc:spChg chg="add mod">
          <ac:chgData name="ΠΑΝΑΓΙΩΤΗΣ ΤΣΑΠΑΡΑΣ" userId="14c29a0b-fba8-4de1-ba9f-ce710cf39d77" providerId="ADAL" clId="{25AB3CD1-8814-41FA-BA1B-9FFDE228A221}" dt="2021-10-13T09:15:46.913" v="449" actId="1076"/>
          <ac:spMkLst>
            <pc:docMk/>
            <pc:sldMk cId="3236525693" sldId="600"/>
            <ac:spMk id="129" creationId="{889D1E1E-B2AD-45CA-9F16-28184BBD9DDA}"/>
          </ac:spMkLst>
        </pc:spChg>
        <pc:spChg chg="add mod">
          <ac:chgData name="ΠΑΝΑΓΙΩΤΗΣ ΤΣΑΠΑΡΑΣ" userId="14c29a0b-fba8-4de1-ba9f-ce710cf39d77" providerId="ADAL" clId="{25AB3CD1-8814-41FA-BA1B-9FFDE228A221}" dt="2021-10-13T09:15:46.913" v="449" actId="1076"/>
          <ac:spMkLst>
            <pc:docMk/>
            <pc:sldMk cId="3236525693" sldId="600"/>
            <ac:spMk id="130" creationId="{1A480881-CE6A-451E-AAAD-B2D705DB13A3}"/>
          </ac:spMkLst>
        </pc:spChg>
        <pc:spChg chg="add mod">
          <ac:chgData name="ΠΑΝΑΓΙΩΤΗΣ ΤΣΑΠΑΡΑΣ" userId="14c29a0b-fba8-4de1-ba9f-ce710cf39d77" providerId="ADAL" clId="{25AB3CD1-8814-41FA-BA1B-9FFDE228A221}" dt="2021-10-13T09:15:46.913" v="449" actId="1076"/>
          <ac:spMkLst>
            <pc:docMk/>
            <pc:sldMk cId="3236525693" sldId="600"/>
            <ac:spMk id="131" creationId="{62B0808C-34DD-4566-AFEE-C15A3BB5D752}"/>
          </ac:spMkLst>
        </pc:spChg>
        <pc:spChg chg="add mod">
          <ac:chgData name="ΠΑΝΑΓΙΩΤΗΣ ΤΣΑΠΑΡΑΣ" userId="14c29a0b-fba8-4de1-ba9f-ce710cf39d77" providerId="ADAL" clId="{25AB3CD1-8814-41FA-BA1B-9FFDE228A221}" dt="2021-10-13T09:15:46.913" v="449" actId="1076"/>
          <ac:spMkLst>
            <pc:docMk/>
            <pc:sldMk cId="3236525693" sldId="600"/>
            <ac:spMk id="132" creationId="{13AEB900-B796-4C7A-98EA-1264208A292E}"/>
          </ac:spMkLst>
        </pc:spChg>
        <pc:spChg chg="add del mod">
          <ac:chgData name="ΠΑΝΑΓΙΩΤΗΣ ΤΣΑΠΑΡΑΣ" userId="14c29a0b-fba8-4de1-ba9f-ce710cf39d77" providerId="ADAL" clId="{25AB3CD1-8814-41FA-BA1B-9FFDE228A221}" dt="2021-10-13T09:10:05.473" v="399" actId="478"/>
          <ac:spMkLst>
            <pc:docMk/>
            <pc:sldMk cId="3236525693" sldId="600"/>
            <ac:spMk id="141" creationId="{03D80188-94D2-44EB-95C6-76E64A8DC654}"/>
          </ac:spMkLst>
        </pc:spChg>
        <pc:spChg chg="add mod">
          <ac:chgData name="ΠΑΝΑΓΙΩΤΗΣ ΤΣΑΠΑΡΑΣ" userId="14c29a0b-fba8-4de1-ba9f-ce710cf39d77" providerId="ADAL" clId="{25AB3CD1-8814-41FA-BA1B-9FFDE228A221}" dt="2021-10-13T09:15:46.913" v="449" actId="1076"/>
          <ac:spMkLst>
            <pc:docMk/>
            <pc:sldMk cId="3236525693" sldId="600"/>
            <ac:spMk id="142" creationId="{1396B5CE-6654-4289-BAE5-A8F215077F32}"/>
          </ac:spMkLst>
        </pc:spChg>
        <pc:spChg chg="add del mod">
          <ac:chgData name="ΠΑΝΑΓΙΩΤΗΣ ΤΣΑΠΑΡΑΣ" userId="14c29a0b-fba8-4de1-ba9f-ce710cf39d77" providerId="ADAL" clId="{25AB3CD1-8814-41FA-BA1B-9FFDE228A221}" dt="2021-10-13T09:10:08.961" v="400" actId="478"/>
          <ac:spMkLst>
            <pc:docMk/>
            <pc:sldMk cId="3236525693" sldId="600"/>
            <ac:spMk id="143" creationId="{0D5655D6-C94B-4B3D-96AA-3A5EFE80E482}"/>
          </ac:spMkLst>
        </pc:spChg>
        <pc:spChg chg="add mod">
          <ac:chgData name="ΠΑΝΑΓΙΩΤΗΣ ΤΣΑΠΑΡΑΣ" userId="14c29a0b-fba8-4de1-ba9f-ce710cf39d77" providerId="ADAL" clId="{25AB3CD1-8814-41FA-BA1B-9FFDE228A221}" dt="2021-10-13T09:15:46.913" v="449" actId="1076"/>
          <ac:spMkLst>
            <pc:docMk/>
            <pc:sldMk cId="3236525693" sldId="600"/>
            <ac:spMk id="144" creationId="{97A155F4-B4DD-4591-A1C9-F0829F9AF9CC}"/>
          </ac:spMkLst>
        </pc:spChg>
        <pc:spChg chg="add del mod">
          <ac:chgData name="ΠΑΝΑΓΙΩΤΗΣ ΤΣΑΠΑΡΑΣ" userId="14c29a0b-fba8-4de1-ba9f-ce710cf39d77" providerId="ADAL" clId="{25AB3CD1-8814-41FA-BA1B-9FFDE228A221}" dt="2021-10-13T09:10:12.225" v="401" actId="478"/>
          <ac:spMkLst>
            <pc:docMk/>
            <pc:sldMk cId="3236525693" sldId="600"/>
            <ac:spMk id="145" creationId="{E4C34EF8-80A4-41C1-ADDE-9BCF85615848}"/>
          </ac:spMkLst>
        </pc:spChg>
        <pc:spChg chg="add mod">
          <ac:chgData name="ΠΑΝΑΓΙΩΤΗΣ ΤΣΑΠΑΡΑΣ" userId="14c29a0b-fba8-4de1-ba9f-ce710cf39d77" providerId="ADAL" clId="{25AB3CD1-8814-41FA-BA1B-9FFDE228A221}" dt="2021-10-13T09:15:46.913" v="449" actId="1076"/>
          <ac:spMkLst>
            <pc:docMk/>
            <pc:sldMk cId="3236525693" sldId="600"/>
            <ac:spMk id="146" creationId="{4DB9A5B4-CEB8-4FC3-94D7-230E0C7C2C85}"/>
          </ac:spMkLst>
        </pc:spChg>
        <pc:spChg chg="add mod">
          <ac:chgData name="ΠΑΝΑΓΙΩΤΗΣ ΤΣΑΠΑΡΑΣ" userId="14c29a0b-fba8-4de1-ba9f-ce710cf39d77" providerId="ADAL" clId="{25AB3CD1-8814-41FA-BA1B-9FFDE228A221}" dt="2021-10-13T09:15:46.913" v="449" actId="1076"/>
          <ac:spMkLst>
            <pc:docMk/>
            <pc:sldMk cId="3236525693" sldId="600"/>
            <ac:spMk id="147" creationId="{380BBF5B-33D4-4CE4-A309-B0BB382FDCE2}"/>
          </ac:spMkLst>
        </pc:spChg>
        <pc:spChg chg="mod">
          <ac:chgData name="ΠΑΝΑΓΙΩΤΗΣ ΤΣΑΠΑΡΑΣ" userId="14c29a0b-fba8-4de1-ba9f-ce710cf39d77" providerId="ADAL" clId="{25AB3CD1-8814-41FA-BA1B-9FFDE228A221}" dt="2021-10-13T09:16:17.509" v="455" actId="1076"/>
          <ac:spMkLst>
            <pc:docMk/>
            <pc:sldMk cId="3236525693" sldId="600"/>
            <ac:spMk id="182" creationId="{871A206D-2A7F-4867-896C-29440B65AEAC}"/>
          </ac:spMkLst>
        </pc:spChg>
        <pc:spChg chg="mod">
          <ac:chgData name="ΠΑΝΑΓΙΩΤΗΣ ΤΣΑΠΑΡΑΣ" userId="14c29a0b-fba8-4de1-ba9f-ce710cf39d77" providerId="ADAL" clId="{25AB3CD1-8814-41FA-BA1B-9FFDE228A221}" dt="2021-10-13T09:16:06.631" v="453" actId="1076"/>
          <ac:spMkLst>
            <pc:docMk/>
            <pc:sldMk cId="3236525693" sldId="600"/>
            <ac:spMk id="183" creationId="{C48D1AAA-845E-4343-9614-581BC0A77806}"/>
          </ac:spMkLst>
        </pc:spChg>
        <pc:grpChg chg="add mod">
          <ac:chgData name="ΠΑΝΑΓΙΩΤΗΣ ΤΣΑΠΑΡΑΣ" userId="14c29a0b-fba8-4de1-ba9f-ce710cf39d77" providerId="ADAL" clId="{25AB3CD1-8814-41FA-BA1B-9FFDE228A221}" dt="2021-10-13T09:18:12.676" v="462" actId="164"/>
          <ac:grpSpMkLst>
            <pc:docMk/>
            <pc:sldMk cId="3236525693" sldId="600"/>
            <ac:grpSpMk id="17" creationId="{A2FE5B61-E7BD-4E38-9880-86448CB95AEA}"/>
          </ac:grpSpMkLst>
        </pc:grpChg>
        <pc:grpChg chg="add mod">
          <ac:chgData name="ΠΑΝΑΓΙΩΤΗΣ ΤΣΑΠΑΡΑΣ" userId="14c29a0b-fba8-4de1-ba9f-ce710cf39d77" providerId="ADAL" clId="{25AB3CD1-8814-41FA-BA1B-9FFDE228A221}" dt="2021-10-13T09:22:31.885" v="482" actId="164"/>
          <ac:grpSpMkLst>
            <pc:docMk/>
            <pc:sldMk cId="3236525693" sldId="600"/>
            <ac:grpSpMk id="18" creationId="{1F85D721-408E-4206-A304-AF8ECD706700}"/>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22" creationId="{BF8FC962-3A13-4EFC-A6BD-8322D8D274F9}"/>
          </ac:grpSpMkLst>
        </pc:grpChg>
        <pc:grpChg chg="add del mod">
          <ac:chgData name="ΠΑΝΑΓΙΩΤΗΣ ΤΣΑΠΑΡΑΣ" userId="14c29a0b-fba8-4de1-ba9f-ce710cf39d77" providerId="ADAL" clId="{25AB3CD1-8814-41FA-BA1B-9FFDE228A221}" dt="2021-10-13T09:24:23.069" v="491" actId="165"/>
          <ac:grpSpMkLst>
            <pc:docMk/>
            <pc:sldMk cId="3236525693" sldId="600"/>
            <ac:grpSpMk id="24" creationId="{393D0E74-5C78-46BD-A9FA-262D93D47C0C}"/>
          </ac:grpSpMkLst>
        </pc:grpChg>
        <pc:grpChg chg="add mod">
          <ac:chgData name="ΠΑΝΑΓΙΩΤΗΣ ΤΣΑΠΑΡΑΣ" userId="14c29a0b-fba8-4de1-ba9f-ce710cf39d77" providerId="ADAL" clId="{25AB3CD1-8814-41FA-BA1B-9FFDE228A221}" dt="2021-10-13T09:26:08.343" v="502" actId="164"/>
          <ac:grpSpMkLst>
            <pc:docMk/>
            <pc:sldMk cId="3236525693" sldId="600"/>
            <ac:grpSpMk id="25" creationId="{C1564065-65E4-412D-AD15-FCE96F4A48DE}"/>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52" creationId="{FA797D0B-6329-4126-8B6F-9DBE620FDE43}"/>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55" creationId="{BA82D33F-5C00-4792-9D06-99DEE4D2B721}"/>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60" creationId="{31592952-E4B0-49D1-AF38-0B14FEFD3D50}"/>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61" creationId="{5956E1FF-14B3-4D9F-BC2A-AF515CBA1EFE}"/>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63" creationId="{AD625E63-D8CB-4F3A-8C49-EA1F0D57D733}"/>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70" creationId="{52AE757F-8F66-4775-BD86-3DA232D69E56}"/>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87" creationId="{221867EF-E0E3-4B88-A3E9-F511E330F5BC}"/>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90" creationId="{46CFF283-F97A-474F-A8F5-3ACA4B45E636}"/>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93" creationId="{E5521FDD-6CE3-4DF3-9A88-52E701049C87}"/>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98" creationId="{AE9E799C-2214-4804-90BE-D81ED820FB68}"/>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105" creationId="{30B21AEA-45D2-4C02-ACD4-337DE83F9935}"/>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111" creationId="{F029EF59-68E6-48D5-831F-F3EE0688D5F5}"/>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118" creationId="{067BB1EF-93A6-4A0D-BA2C-0B560F3CECF2}"/>
          </ac:grpSpMkLst>
        </pc:grpChg>
        <pc:inkChg chg="del">
          <ac:chgData name="ΠΑΝΑΓΙΩΤΗΣ ΤΣΑΠΑΡΑΣ" userId="14c29a0b-fba8-4de1-ba9f-ce710cf39d77" providerId="ADAL" clId="{25AB3CD1-8814-41FA-BA1B-9FFDE228A221}" dt="2021-10-13T09:15:17.417" v="445" actId="478"/>
          <ac:inkMkLst>
            <pc:docMk/>
            <pc:sldMk cId="3236525693" sldId="600"/>
            <ac:inkMk id="23" creationId="{A9E41C98-FA16-4735-B6DD-45CC16D4A800}"/>
          </ac:inkMkLst>
        </pc:inkChg>
        <pc:inkChg chg="del">
          <ac:chgData name="ΠΑΝΑΓΙΩΤΗΣ ΤΣΑΠΑΡΑΣ" userId="14c29a0b-fba8-4de1-ba9f-ce710cf39d77" providerId="ADAL" clId="{25AB3CD1-8814-41FA-BA1B-9FFDE228A221}" dt="2021-10-13T09:15:17.417" v="445" actId="478"/>
          <ac:inkMkLst>
            <pc:docMk/>
            <pc:sldMk cId="3236525693" sldId="600"/>
            <ac:inkMk id="45" creationId="{43D536F0-F669-4390-84E4-AC7BCACF88DE}"/>
          </ac:inkMkLst>
        </pc:inkChg>
        <pc:inkChg chg="del">
          <ac:chgData name="ΠΑΝΑΓΙΩΤΗΣ ΤΣΑΠΑΡΑΣ" userId="14c29a0b-fba8-4de1-ba9f-ce710cf39d77" providerId="ADAL" clId="{25AB3CD1-8814-41FA-BA1B-9FFDE228A221}" dt="2021-10-13T09:15:17.417" v="445" actId="478"/>
          <ac:inkMkLst>
            <pc:docMk/>
            <pc:sldMk cId="3236525693" sldId="600"/>
            <ac:inkMk id="46" creationId="{E5A8A049-3AC6-48AA-AAEA-8AF395914BB2}"/>
          </ac:inkMkLst>
        </pc:inkChg>
        <pc:inkChg chg="del">
          <ac:chgData name="ΠΑΝΑΓΙΩΤΗΣ ΤΣΑΠΑΡΑΣ" userId="14c29a0b-fba8-4de1-ba9f-ce710cf39d77" providerId="ADAL" clId="{25AB3CD1-8814-41FA-BA1B-9FFDE228A221}" dt="2021-10-13T09:15:17.417" v="445" actId="478"/>
          <ac:inkMkLst>
            <pc:docMk/>
            <pc:sldMk cId="3236525693" sldId="600"/>
            <ac:inkMk id="64" creationId="{4A2C3BE2-8000-40BB-93AC-065EB478BB33}"/>
          </ac:inkMkLst>
        </pc:inkChg>
        <pc:inkChg chg="del">
          <ac:chgData name="ΠΑΝΑΓΙΩΤΗΣ ΤΣΑΠΑΡΑΣ" userId="14c29a0b-fba8-4de1-ba9f-ce710cf39d77" providerId="ADAL" clId="{25AB3CD1-8814-41FA-BA1B-9FFDE228A221}" dt="2021-10-13T09:15:17.417" v="445" actId="478"/>
          <ac:inkMkLst>
            <pc:docMk/>
            <pc:sldMk cId="3236525693" sldId="600"/>
            <ac:inkMk id="67" creationId="{E1F89D18-C883-41F1-BF5E-FE4EF63189BC}"/>
          </ac:inkMkLst>
        </pc:inkChg>
        <pc:inkChg chg="del">
          <ac:chgData name="ΠΑΝΑΓΙΩΤΗΣ ΤΣΑΠΑΡΑΣ" userId="14c29a0b-fba8-4de1-ba9f-ce710cf39d77" providerId="ADAL" clId="{25AB3CD1-8814-41FA-BA1B-9FFDE228A221}" dt="2021-10-13T09:15:17.417" v="445" actId="478"/>
          <ac:inkMkLst>
            <pc:docMk/>
            <pc:sldMk cId="3236525693" sldId="600"/>
            <ac:inkMk id="68" creationId="{806498DC-EC2C-4CC1-8370-332C69DA4651}"/>
          </ac:inkMkLst>
        </pc:inkChg>
        <pc:inkChg chg="del">
          <ac:chgData name="ΠΑΝΑΓΙΩΤΗΣ ΤΣΑΠΑΡΑΣ" userId="14c29a0b-fba8-4de1-ba9f-ce710cf39d77" providerId="ADAL" clId="{25AB3CD1-8814-41FA-BA1B-9FFDE228A221}" dt="2021-10-13T09:15:17.417" v="445" actId="478"/>
          <ac:inkMkLst>
            <pc:docMk/>
            <pc:sldMk cId="3236525693" sldId="600"/>
            <ac:inkMk id="71" creationId="{BF656A4D-E125-4023-8177-4A0D47306A37}"/>
          </ac:inkMkLst>
        </pc:inkChg>
        <pc:inkChg chg="del">
          <ac:chgData name="ΠΑΝΑΓΙΩΤΗΣ ΤΣΑΠΑΡΑΣ" userId="14c29a0b-fba8-4de1-ba9f-ce710cf39d77" providerId="ADAL" clId="{25AB3CD1-8814-41FA-BA1B-9FFDE228A221}" dt="2021-10-13T09:15:17.417" v="445" actId="478"/>
          <ac:inkMkLst>
            <pc:docMk/>
            <pc:sldMk cId="3236525693" sldId="600"/>
            <ac:inkMk id="73" creationId="{2C7579AB-4AFD-4BF6-AC6D-66C827A46877}"/>
          </ac:inkMkLst>
        </pc:inkChg>
        <pc:inkChg chg="del">
          <ac:chgData name="ΠΑΝΑΓΙΩΤΗΣ ΤΣΑΠΑΡΑΣ" userId="14c29a0b-fba8-4de1-ba9f-ce710cf39d77" providerId="ADAL" clId="{25AB3CD1-8814-41FA-BA1B-9FFDE228A221}" dt="2021-10-13T09:15:17.417" v="445" actId="478"/>
          <ac:inkMkLst>
            <pc:docMk/>
            <pc:sldMk cId="3236525693" sldId="600"/>
            <ac:inkMk id="74" creationId="{B9088732-D39E-4B68-9BC2-DA9A0B783749}"/>
          </ac:inkMkLst>
        </pc:inkChg>
        <pc:inkChg chg="del">
          <ac:chgData name="ΠΑΝΑΓΙΩΤΗΣ ΤΣΑΠΑΡΑΣ" userId="14c29a0b-fba8-4de1-ba9f-ce710cf39d77" providerId="ADAL" clId="{25AB3CD1-8814-41FA-BA1B-9FFDE228A221}" dt="2021-10-13T09:15:17.417" v="445" actId="478"/>
          <ac:inkMkLst>
            <pc:docMk/>
            <pc:sldMk cId="3236525693" sldId="600"/>
            <ac:inkMk id="94" creationId="{1436DF30-8089-4998-92D9-2D5C6EABAD71}"/>
          </ac:inkMkLst>
        </pc:inkChg>
        <pc:inkChg chg="del">
          <ac:chgData name="ΠΑΝΑΓΙΩΤΗΣ ΤΣΑΠΑΡΑΣ" userId="14c29a0b-fba8-4de1-ba9f-ce710cf39d77" providerId="ADAL" clId="{25AB3CD1-8814-41FA-BA1B-9FFDE228A221}" dt="2021-10-13T09:15:17.417" v="445" actId="478"/>
          <ac:inkMkLst>
            <pc:docMk/>
            <pc:sldMk cId="3236525693" sldId="600"/>
            <ac:inkMk id="95" creationId="{5C4C521A-EADA-49A6-ACA1-1254EC2948C7}"/>
          </ac:inkMkLst>
        </pc:inkChg>
        <pc:inkChg chg="del">
          <ac:chgData name="ΠΑΝΑΓΙΩΤΗΣ ΤΣΑΠΑΡΑΣ" userId="14c29a0b-fba8-4de1-ba9f-ce710cf39d77" providerId="ADAL" clId="{25AB3CD1-8814-41FA-BA1B-9FFDE228A221}" dt="2021-10-13T09:15:17.417" v="445" actId="478"/>
          <ac:inkMkLst>
            <pc:docMk/>
            <pc:sldMk cId="3236525693" sldId="600"/>
            <ac:inkMk id="99" creationId="{68633B16-E9C5-4368-91F5-64AFA28D7540}"/>
          </ac:inkMkLst>
        </pc:inkChg>
        <pc:inkChg chg="del">
          <ac:chgData name="ΠΑΝΑΓΙΩΤΗΣ ΤΣΑΠΑΡΑΣ" userId="14c29a0b-fba8-4de1-ba9f-ce710cf39d77" providerId="ADAL" clId="{25AB3CD1-8814-41FA-BA1B-9FFDE228A221}" dt="2021-10-13T09:15:17.417" v="445" actId="478"/>
          <ac:inkMkLst>
            <pc:docMk/>
            <pc:sldMk cId="3236525693" sldId="600"/>
            <ac:inkMk id="100" creationId="{45C27CD7-F689-49A8-994A-B4F8FCF0CE36}"/>
          </ac:inkMkLst>
        </pc:inkChg>
        <pc:inkChg chg="del">
          <ac:chgData name="ΠΑΝΑΓΙΩΤΗΣ ΤΣΑΠΑΡΑΣ" userId="14c29a0b-fba8-4de1-ba9f-ce710cf39d77" providerId="ADAL" clId="{25AB3CD1-8814-41FA-BA1B-9FFDE228A221}" dt="2021-10-13T09:15:17.417" v="445" actId="478"/>
          <ac:inkMkLst>
            <pc:docMk/>
            <pc:sldMk cId="3236525693" sldId="600"/>
            <ac:inkMk id="101" creationId="{8F228E83-14BE-425A-9556-050A32057C30}"/>
          </ac:inkMkLst>
        </pc:inkChg>
        <pc:inkChg chg="del">
          <ac:chgData name="ΠΑΝΑΓΙΩΤΗΣ ΤΣΑΠΑΡΑΣ" userId="14c29a0b-fba8-4de1-ba9f-ce710cf39d77" providerId="ADAL" clId="{25AB3CD1-8814-41FA-BA1B-9FFDE228A221}" dt="2021-10-13T09:15:17.417" v="445" actId="478"/>
          <ac:inkMkLst>
            <pc:docMk/>
            <pc:sldMk cId="3236525693" sldId="600"/>
            <ac:inkMk id="102" creationId="{7C413F11-5D1E-4C41-B39F-375CAFA859FE}"/>
          </ac:inkMkLst>
        </pc:inkChg>
        <pc:inkChg chg="del">
          <ac:chgData name="ΠΑΝΑΓΙΩΤΗΣ ΤΣΑΠΑΡΑΣ" userId="14c29a0b-fba8-4de1-ba9f-ce710cf39d77" providerId="ADAL" clId="{25AB3CD1-8814-41FA-BA1B-9FFDE228A221}" dt="2021-10-13T09:15:17.417" v="445" actId="478"/>
          <ac:inkMkLst>
            <pc:docMk/>
            <pc:sldMk cId="3236525693" sldId="600"/>
            <ac:inkMk id="106" creationId="{5486E88D-8813-4807-981A-B674BC49401A}"/>
          </ac:inkMkLst>
        </pc:inkChg>
        <pc:inkChg chg="del">
          <ac:chgData name="ΠΑΝΑΓΙΩΤΗΣ ΤΣΑΠΑΡΑΣ" userId="14c29a0b-fba8-4de1-ba9f-ce710cf39d77" providerId="ADAL" clId="{25AB3CD1-8814-41FA-BA1B-9FFDE228A221}" dt="2021-10-13T09:15:17.417" v="445" actId="478"/>
          <ac:inkMkLst>
            <pc:docMk/>
            <pc:sldMk cId="3236525693" sldId="600"/>
            <ac:inkMk id="107" creationId="{4A60A625-C47C-4BE6-94A2-D074EBECB435}"/>
          </ac:inkMkLst>
        </pc:inkChg>
        <pc:inkChg chg="del">
          <ac:chgData name="ΠΑΝΑΓΙΩΤΗΣ ΤΣΑΠΑΡΑΣ" userId="14c29a0b-fba8-4de1-ba9f-ce710cf39d77" providerId="ADAL" clId="{25AB3CD1-8814-41FA-BA1B-9FFDE228A221}" dt="2021-10-13T09:15:17.417" v="445" actId="478"/>
          <ac:inkMkLst>
            <pc:docMk/>
            <pc:sldMk cId="3236525693" sldId="600"/>
            <ac:inkMk id="112" creationId="{5174ED44-5E0E-4676-9E0D-174B1C2FF00D}"/>
          </ac:inkMkLst>
        </pc:inkChg>
        <pc:inkChg chg="del">
          <ac:chgData name="ΠΑΝΑΓΙΩΤΗΣ ΤΣΑΠΑΡΑΣ" userId="14c29a0b-fba8-4de1-ba9f-ce710cf39d77" providerId="ADAL" clId="{25AB3CD1-8814-41FA-BA1B-9FFDE228A221}" dt="2021-10-13T09:15:17.417" v="445" actId="478"/>
          <ac:inkMkLst>
            <pc:docMk/>
            <pc:sldMk cId="3236525693" sldId="600"/>
            <ac:inkMk id="113" creationId="{15038C74-8B3B-4DEA-B36C-072050815A3F}"/>
          </ac:inkMkLst>
        </pc:inkChg>
        <pc:inkChg chg="del">
          <ac:chgData name="ΠΑΝΑΓΙΩΤΗΣ ΤΣΑΠΑΡΑΣ" userId="14c29a0b-fba8-4de1-ba9f-ce710cf39d77" providerId="ADAL" clId="{25AB3CD1-8814-41FA-BA1B-9FFDE228A221}" dt="2021-10-13T09:15:17.417" v="445" actId="478"/>
          <ac:inkMkLst>
            <pc:docMk/>
            <pc:sldMk cId="3236525693" sldId="600"/>
            <ac:inkMk id="114" creationId="{9DA84ECF-2ACC-40C5-B155-0B80042A9D7D}"/>
          </ac:inkMkLst>
        </pc:inkChg>
        <pc:inkChg chg="del">
          <ac:chgData name="ΠΑΝΑΓΙΩΤΗΣ ΤΣΑΠΑΡΑΣ" userId="14c29a0b-fba8-4de1-ba9f-ce710cf39d77" providerId="ADAL" clId="{25AB3CD1-8814-41FA-BA1B-9FFDE228A221}" dt="2021-10-13T09:15:17.417" v="445" actId="478"/>
          <ac:inkMkLst>
            <pc:docMk/>
            <pc:sldMk cId="3236525693" sldId="600"/>
            <ac:inkMk id="115" creationId="{BFE046B4-EFEB-4963-B9B2-0A3C68F54AE7}"/>
          </ac:inkMkLst>
        </pc:inkChg>
        <pc:inkChg chg="del">
          <ac:chgData name="ΠΑΝΑΓΙΩΤΗΣ ΤΣΑΠΑΡΑΣ" userId="14c29a0b-fba8-4de1-ba9f-ce710cf39d77" providerId="ADAL" clId="{25AB3CD1-8814-41FA-BA1B-9FFDE228A221}" dt="2021-10-13T09:15:17.417" v="445" actId="478"/>
          <ac:inkMkLst>
            <pc:docMk/>
            <pc:sldMk cId="3236525693" sldId="600"/>
            <ac:inkMk id="117" creationId="{2587ED41-D394-4179-8E07-36B8C16439D8}"/>
          </ac:inkMkLst>
        </pc:inkChg>
        <pc:inkChg chg="del">
          <ac:chgData name="ΠΑΝΑΓΙΩΤΗΣ ΤΣΑΠΑΡΑΣ" userId="14c29a0b-fba8-4de1-ba9f-ce710cf39d77" providerId="ADAL" clId="{25AB3CD1-8814-41FA-BA1B-9FFDE228A221}" dt="2021-10-13T09:15:17.417" v="445" actId="478"/>
          <ac:inkMkLst>
            <pc:docMk/>
            <pc:sldMk cId="3236525693" sldId="600"/>
            <ac:inkMk id="119" creationId="{9642679C-12ED-4E49-8FA3-B21D6247C08D}"/>
          </ac:inkMkLst>
        </pc:inkChg>
        <pc:cxnChg chg="add mod">
          <ac:chgData name="ΠΑΝΑΓΙΩΤΗΣ ΤΣΑΠΑΡΑΣ" userId="14c29a0b-fba8-4de1-ba9f-ce710cf39d77" providerId="ADAL" clId="{25AB3CD1-8814-41FA-BA1B-9FFDE228A221}" dt="2021-10-13T09:15:46.913" v="449" actId="1076"/>
          <ac:cxnSpMkLst>
            <pc:docMk/>
            <pc:sldMk cId="3236525693" sldId="600"/>
            <ac:cxnSpMk id="5" creationId="{B7079CAD-ED72-4150-99B1-EBF5491CC5F1}"/>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8" creationId="{70AC665E-5B4E-4373-A36F-3BDC5DDAB7E8}"/>
          </ac:cxnSpMkLst>
        </pc:cxnChg>
        <pc:cxnChg chg="add del mod">
          <ac:chgData name="ΠΑΝΑΓΙΩΤΗΣ ΤΣΑΠΑΡΑΣ" userId="14c29a0b-fba8-4de1-ba9f-ce710cf39d77" providerId="ADAL" clId="{25AB3CD1-8814-41FA-BA1B-9FFDE228A221}" dt="2021-10-13T09:15:04.038" v="444" actId="478"/>
          <ac:cxnSpMkLst>
            <pc:docMk/>
            <pc:sldMk cId="3236525693" sldId="600"/>
            <ac:cxnSpMk id="12" creationId="{3D3EF45B-6B32-45BE-8ACC-3D7873E2C114}"/>
          </ac:cxnSpMkLst>
        </pc:cxnChg>
        <pc:cxnChg chg="add del mod">
          <ac:chgData name="ΠΑΝΑΓΙΩΤΗΣ ΤΣΑΠΑΡΑΣ" userId="14c29a0b-fba8-4de1-ba9f-ce710cf39d77" providerId="ADAL" clId="{25AB3CD1-8814-41FA-BA1B-9FFDE228A221}" dt="2021-10-13T08:51:44.161" v="299" actId="478"/>
          <ac:cxnSpMkLst>
            <pc:docMk/>
            <pc:sldMk cId="3236525693" sldId="600"/>
            <ac:cxnSpMk id="28" creationId="{7C9520F7-14F8-4351-8DEA-87F54230773E}"/>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30" creationId="{DB7806D0-578C-4FCE-A6C0-B2EBCF6492B4}"/>
          </ac:cxnSpMkLst>
        </pc:cxnChg>
        <pc:cxnChg chg="add del mod">
          <ac:chgData name="ΠΑΝΑΓΙΩΤΗΣ ΤΣΑΠΑΡΑΣ" userId="14c29a0b-fba8-4de1-ba9f-ce710cf39d77" providerId="ADAL" clId="{25AB3CD1-8814-41FA-BA1B-9FFDE228A221}" dt="2021-10-13T09:15:20.710" v="446" actId="478"/>
          <ac:cxnSpMkLst>
            <pc:docMk/>
            <pc:sldMk cId="3236525693" sldId="600"/>
            <ac:cxnSpMk id="32" creationId="{E209DF18-3772-4C5F-8F13-262C831B9D3E}"/>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3" creationId="{F43EEDC9-B206-4033-B171-558D05651F06}"/>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4" creationId="{1E38DBBA-2167-4C92-AB85-92A3E747E0B6}"/>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5" creationId="{0FC09AA9-D018-4FF7-B840-DBA600ABDEF5}"/>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6" creationId="{A5A73CE6-1566-43F7-B6CD-8EE4FA70DEB8}"/>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7" creationId="{33CD9374-715E-403B-AC65-358ED6B6B225}"/>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8" creationId="{4EEA8E61-019B-4E8D-94B5-D3100D3E192A}"/>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9" creationId="{A63278C2-3C4D-4A4A-B72D-B0506D9776B7}"/>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40" creationId="{EE6633C9-9CA3-4160-A433-B1F15508DE4A}"/>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148" creationId="{C949C6BE-1F24-4576-9AB3-34C016BF15DC}"/>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149" creationId="{A26DE89A-2BA7-497C-87C6-C315AA8A4FB8}"/>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150" creationId="{3715B3E9-0F17-48D4-ACF7-BE64C01AEC7A}"/>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1" creationId="{CB4A4058-C5CC-4725-BFC6-4248836DBFA8}"/>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2" creationId="{59913387-068A-4DDD-85F6-F4142C9E6A45}"/>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3" creationId="{A72A0214-A04A-45F5-851C-DEF11E42E1C9}"/>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4" creationId="{DB6064AC-1FB0-4B47-B641-6DBFD0D3763F}"/>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5" creationId="{C464B9D1-BC54-4D99-84BF-5429E38A2C4F}"/>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6" creationId="{F1D23586-AAD5-4C08-AD4B-23C32D5A38BF}"/>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7" creationId="{90C13FF2-BE4D-440F-AA94-83ABDE4D86C6}"/>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8" creationId="{6086D015-D353-4A03-BC3F-0218717D68A8}"/>
          </ac:cxnSpMkLst>
        </pc:cxnChg>
      </pc:sldChg>
      <pc:sldChg chg="modSp mod">
        <pc:chgData name="ΠΑΝΑΓΙΩΤΗΣ ΤΣΑΠΑΡΑΣ" userId="14c29a0b-fba8-4de1-ba9f-ce710cf39d77" providerId="ADAL" clId="{25AB3CD1-8814-41FA-BA1B-9FFDE228A221}" dt="2021-10-14T08:32:55.870" v="1355" actId="20577"/>
        <pc:sldMkLst>
          <pc:docMk/>
          <pc:sldMk cId="439974139" sldId="604"/>
        </pc:sldMkLst>
        <pc:spChg chg="mod">
          <ac:chgData name="ΠΑΝΑΓΙΩΤΗΣ ΤΣΑΠΑΡΑΣ" userId="14c29a0b-fba8-4de1-ba9f-ce710cf39d77" providerId="ADAL" clId="{25AB3CD1-8814-41FA-BA1B-9FFDE228A221}" dt="2021-10-14T08:32:55.870" v="1355" actId="20577"/>
          <ac:spMkLst>
            <pc:docMk/>
            <pc:sldMk cId="439974139" sldId="604"/>
            <ac:spMk id="2" creationId="{00000000-0000-0000-0000-000000000000}"/>
          </ac:spMkLst>
        </pc:spChg>
      </pc:sldChg>
      <pc:sldChg chg="modSp">
        <pc:chgData name="ΠΑΝΑΓΙΩΤΗΣ ΤΣΑΠΑΡΑΣ" userId="14c29a0b-fba8-4de1-ba9f-ce710cf39d77" providerId="ADAL" clId="{25AB3CD1-8814-41FA-BA1B-9FFDE228A221}" dt="2021-10-14T08:33:10.987" v="1356" actId="207"/>
        <pc:sldMkLst>
          <pc:docMk/>
          <pc:sldMk cId="1298697090" sldId="606"/>
        </pc:sldMkLst>
        <pc:spChg chg="mod">
          <ac:chgData name="ΠΑΝΑΓΙΩΤΗΣ ΤΣΑΠΑΡΑΣ" userId="14c29a0b-fba8-4de1-ba9f-ce710cf39d77" providerId="ADAL" clId="{25AB3CD1-8814-41FA-BA1B-9FFDE228A221}" dt="2021-10-14T08:33:10.987" v="1356" actId="207"/>
          <ac:spMkLst>
            <pc:docMk/>
            <pc:sldMk cId="1298697090" sldId="606"/>
            <ac:spMk id="3" creationId="{00000000-0000-0000-0000-000000000000}"/>
          </ac:spMkLst>
        </pc:spChg>
      </pc:sldChg>
      <pc:sldChg chg="modSp mod">
        <pc:chgData name="ΠΑΝΑΓΙΩΤΗΣ ΤΣΑΠΑΡΑΣ" userId="14c29a0b-fba8-4de1-ba9f-ce710cf39d77" providerId="ADAL" clId="{25AB3CD1-8814-41FA-BA1B-9FFDE228A221}" dt="2021-10-14T08:32:34.193" v="1321" actId="20577"/>
        <pc:sldMkLst>
          <pc:docMk/>
          <pc:sldMk cId="1286875686" sldId="608"/>
        </pc:sldMkLst>
        <pc:spChg chg="mod">
          <ac:chgData name="ΠΑΝΑΓΙΩΤΗΣ ΤΣΑΠΑΡΑΣ" userId="14c29a0b-fba8-4de1-ba9f-ce710cf39d77" providerId="ADAL" clId="{25AB3CD1-8814-41FA-BA1B-9FFDE228A221}" dt="2021-10-14T08:32:34.193" v="1321" actId="20577"/>
          <ac:spMkLst>
            <pc:docMk/>
            <pc:sldMk cId="1286875686" sldId="608"/>
            <ac:spMk id="2" creationId="{00000000-0000-0000-0000-000000000000}"/>
          </ac:spMkLst>
        </pc:spChg>
      </pc:sldChg>
      <pc:sldChg chg="del">
        <pc:chgData name="ΠΑΝΑΓΙΩΤΗΣ ΤΣΑΠΑΡΑΣ" userId="14c29a0b-fba8-4de1-ba9f-ce710cf39d77" providerId="ADAL" clId="{25AB3CD1-8814-41FA-BA1B-9FFDE228A221}" dt="2021-10-18T08:20:26.912" v="4064" actId="47"/>
        <pc:sldMkLst>
          <pc:docMk/>
          <pc:sldMk cId="2193478064" sldId="609"/>
        </pc:sldMkLst>
      </pc:sldChg>
      <pc:sldChg chg="del">
        <pc:chgData name="ΠΑΝΑΓΙΩΤΗΣ ΤΣΑΠΑΡΑΣ" userId="14c29a0b-fba8-4de1-ba9f-ce710cf39d77" providerId="ADAL" clId="{25AB3CD1-8814-41FA-BA1B-9FFDE228A221}" dt="2021-10-18T08:20:26.912" v="4064" actId="47"/>
        <pc:sldMkLst>
          <pc:docMk/>
          <pc:sldMk cId="1847255989" sldId="610"/>
        </pc:sldMkLst>
      </pc:sldChg>
      <pc:sldChg chg="del">
        <pc:chgData name="ΠΑΝΑΓΙΩΤΗΣ ΤΣΑΠΑΡΑΣ" userId="14c29a0b-fba8-4de1-ba9f-ce710cf39d77" providerId="ADAL" clId="{25AB3CD1-8814-41FA-BA1B-9FFDE228A221}" dt="2021-10-18T08:20:26.912" v="4064" actId="47"/>
        <pc:sldMkLst>
          <pc:docMk/>
          <pc:sldMk cId="3810210352" sldId="611"/>
        </pc:sldMkLst>
      </pc:sldChg>
      <pc:sldChg chg="del">
        <pc:chgData name="ΠΑΝΑΓΙΩΤΗΣ ΤΣΑΠΑΡΑΣ" userId="14c29a0b-fba8-4de1-ba9f-ce710cf39d77" providerId="ADAL" clId="{25AB3CD1-8814-41FA-BA1B-9FFDE228A221}" dt="2021-10-18T08:20:26.912" v="4064" actId="47"/>
        <pc:sldMkLst>
          <pc:docMk/>
          <pc:sldMk cId="610124809" sldId="612"/>
        </pc:sldMkLst>
      </pc:sldChg>
      <pc:sldChg chg="del">
        <pc:chgData name="ΠΑΝΑΓΙΩΤΗΣ ΤΣΑΠΑΡΑΣ" userId="14c29a0b-fba8-4de1-ba9f-ce710cf39d77" providerId="ADAL" clId="{25AB3CD1-8814-41FA-BA1B-9FFDE228A221}" dt="2021-10-18T08:20:26.912" v="4064" actId="47"/>
        <pc:sldMkLst>
          <pc:docMk/>
          <pc:sldMk cId="1298097850" sldId="613"/>
        </pc:sldMkLst>
      </pc:sldChg>
      <pc:sldChg chg="modSp mod">
        <pc:chgData name="ΠΑΝΑΓΙΩΤΗΣ ΤΣΑΠΑΡΑΣ" userId="14c29a0b-fba8-4de1-ba9f-ce710cf39d77" providerId="ADAL" clId="{25AB3CD1-8814-41FA-BA1B-9FFDE228A221}" dt="2021-10-14T08:32:46.766" v="1338" actId="20577"/>
        <pc:sldMkLst>
          <pc:docMk/>
          <pc:sldMk cId="2480420814" sldId="618"/>
        </pc:sldMkLst>
        <pc:spChg chg="mod">
          <ac:chgData name="ΠΑΝΑΓΙΩΤΗΣ ΤΣΑΠΑΡΑΣ" userId="14c29a0b-fba8-4de1-ba9f-ce710cf39d77" providerId="ADAL" clId="{25AB3CD1-8814-41FA-BA1B-9FFDE228A221}" dt="2021-10-14T08:32:46.766" v="1338" actId="20577"/>
          <ac:spMkLst>
            <pc:docMk/>
            <pc:sldMk cId="2480420814" sldId="618"/>
            <ac:spMk id="2" creationId="{00000000-0000-0000-0000-000000000000}"/>
          </ac:spMkLst>
        </pc:spChg>
      </pc:sldChg>
      <pc:sldChg chg="del">
        <pc:chgData name="ΠΑΝΑΓΙΩΤΗΣ ΤΣΑΠΑΡΑΣ" userId="14c29a0b-fba8-4de1-ba9f-ce710cf39d77" providerId="ADAL" clId="{25AB3CD1-8814-41FA-BA1B-9FFDE228A221}" dt="2021-10-18T08:20:26.912" v="4064" actId="47"/>
        <pc:sldMkLst>
          <pc:docMk/>
          <pc:sldMk cId="2855896801" sldId="620"/>
        </pc:sldMkLst>
      </pc:sldChg>
      <pc:sldChg chg="del">
        <pc:chgData name="ΠΑΝΑΓΙΩΤΗΣ ΤΣΑΠΑΡΑΣ" userId="14c29a0b-fba8-4de1-ba9f-ce710cf39d77" providerId="ADAL" clId="{25AB3CD1-8814-41FA-BA1B-9FFDE228A221}" dt="2021-10-18T08:20:26.912" v="4064" actId="47"/>
        <pc:sldMkLst>
          <pc:docMk/>
          <pc:sldMk cId="80918522" sldId="621"/>
        </pc:sldMkLst>
      </pc:sldChg>
      <pc:sldChg chg="del">
        <pc:chgData name="ΠΑΝΑΓΙΩΤΗΣ ΤΣΑΠΑΡΑΣ" userId="14c29a0b-fba8-4de1-ba9f-ce710cf39d77" providerId="ADAL" clId="{25AB3CD1-8814-41FA-BA1B-9FFDE228A221}" dt="2021-10-18T08:20:26.912" v="4064" actId="47"/>
        <pc:sldMkLst>
          <pc:docMk/>
          <pc:sldMk cId="339952898" sldId="622"/>
        </pc:sldMkLst>
      </pc:sldChg>
      <pc:sldChg chg="del">
        <pc:chgData name="ΠΑΝΑΓΙΩΤΗΣ ΤΣΑΠΑΡΑΣ" userId="14c29a0b-fba8-4de1-ba9f-ce710cf39d77" providerId="ADAL" clId="{25AB3CD1-8814-41FA-BA1B-9FFDE228A221}" dt="2021-10-18T08:20:26.912" v="4064" actId="47"/>
        <pc:sldMkLst>
          <pc:docMk/>
          <pc:sldMk cId="2435107452" sldId="623"/>
        </pc:sldMkLst>
      </pc:sldChg>
      <pc:sldChg chg="del">
        <pc:chgData name="ΠΑΝΑΓΙΩΤΗΣ ΤΣΑΠΑΡΑΣ" userId="14c29a0b-fba8-4de1-ba9f-ce710cf39d77" providerId="ADAL" clId="{25AB3CD1-8814-41FA-BA1B-9FFDE228A221}" dt="2021-10-18T08:20:26.912" v="4064" actId="47"/>
        <pc:sldMkLst>
          <pc:docMk/>
          <pc:sldMk cId="4203012105" sldId="625"/>
        </pc:sldMkLst>
      </pc:sldChg>
      <pc:sldChg chg="del">
        <pc:chgData name="ΠΑΝΑΓΙΩΤΗΣ ΤΣΑΠΑΡΑΣ" userId="14c29a0b-fba8-4de1-ba9f-ce710cf39d77" providerId="ADAL" clId="{25AB3CD1-8814-41FA-BA1B-9FFDE228A221}" dt="2021-10-18T08:20:26.912" v="4064" actId="47"/>
        <pc:sldMkLst>
          <pc:docMk/>
          <pc:sldMk cId="2719487641" sldId="626"/>
        </pc:sldMkLst>
      </pc:sldChg>
      <pc:sldChg chg="del">
        <pc:chgData name="ΠΑΝΑΓΙΩΤΗΣ ΤΣΑΠΑΡΑΣ" userId="14c29a0b-fba8-4de1-ba9f-ce710cf39d77" providerId="ADAL" clId="{25AB3CD1-8814-41FA-BA1B-9FFDE228A221}" dt="2021-10-18T08:20:26.912" v="4064" actId="47"/>
        <pc:sldMkLst>
          <pc:docMk/>
          <pc:sldMk cId="211349607" sldId="627"/>
        </pc:sldMkLst>
      </pc:sldChg>
      <pc:sldChg chg="del">
        <pc:chgData name="ΠΑΝΑΓΙΩΤΗΣ ΤΣΑΠΑΡΑΣ" userId="14c29a0b-fba8-4de1-ba9f-ce710cf39d77" providerId="ADAL" clId="{25AB3CD1-8814-41FA-BA1B-9FFDE228A221}" dt="2021-10-18T08:20:26.912" v="4064" actId="47"/>
        <pc:sldMkLst>
          <pc:docMk/>
          <pc:sldMk cId="3889913428" sldId="628"/>
        </pc:sldMkLst>
      </pc:sldChg>
      <pc:sldChg chg="del">
        <pc:chgData name="ΠΑΝΑΓΙΩΤΗΣ ΤΣΑΠΑΡΑΣ" userId="14c29a0b-fba8-4de1-ba9f-ce710cf39d77" providerId="ADAL" clId="{25AB3CD1-8814-41FA-BA1B-9FFDE228A221}" dt="2021-10-18T08:20:26.912" v="4064" actId="47"/>
        <pc:sldMkLst>
          <pc:docMk/>
          <pc:sldMk cId="3912815521" sldId="629"/>
        </pc:sldMkLst>
      </pc:sldChg>
      <pc:sldChg chg="del">
        <pc:chgData name="ΠΑΝΑΓΙΩΤΗΣ ΤΣΑΠΑΡΑΣ" userId="14c29a0b-fba8-4de1-ba9f-ce710cf39d77" providerId="ADAL" clId="{25AB3CD1-8814-41FA-BA1B-9FFDE228A221}" dt="2021-10-18T08:20:26.912" v="4064" actId="47"/>
        <pc:sldMkLst>
          <pc:docMk/>
          <pc:sldMk cId="2096993195" sldId="630"/>
        </pc:sldMkLst>
      </pc:sldChg>
      <pc:sldChg chg="del">
        <pc:chgData name="ΠΑΝΑΓΙΩΤΗΣ ΤΣΑΠΑΡΑΣ" userId="14c29a0b-fba8-4de1-ba9f-ce710cf39d77" providerId="ADAL" clId="{25AB3CD1-8814-41FA-BA1B-9FFDE228A221}" dt="2021-10-18T08:20:26.912" v="4064" actId="47"/>
        <pc:sldMkLst>
          <pc:docMk/>
          <pc:sldMk cId="3630388829" sldId="631"/>
        </pc:sldMkLst>
      </pc:sldChg>
      <pc:sldChg chg="del">
        <pc:chgData name="ΠΑΝΑΓΙΩΤΗΣ ΤΣΑΠΑΡΑΣ" userId="14c29a0b-fba8-4de1-ba9f-ce710cf39d77" providerId="ADAL" clId="{25AB3CD1-8814-41FA-BA1B-9FFDE228A221}" dt="2021-10-18T08:20:26.912" v="4064" actId="47"/>
        <pc:sldMkLst>
          <pc:docMk/>
          <pc:sldMk cId="3455468074" sldId="632"/>
        </pc:sldMkLst>
      </pc:sldChg>
      <pc:sldChg chg="modSp mod">
        <pc:chgData name="ΠΑΝΑΓΙΩΤΗΣ ΤΣΑΠΑΡΑΣ" userId="14c29a0b-fba8-4de1-ba9f-ce710cf39d77" providerId="ADAL" clId="{25AB3CD1-8814-41FA-BA1B-9FFDE228A221}" dt="2021-10-14T08:33:51.381" v="1365" actId="20577"/>
        <pc:sldMkLst>
          <pc:docMk/>
          <pc:sldMk cId="2185563055" sldId="633"/>
        </pc:sldMkLst>
        <pc:spChg chg="mod">
          <ac:chgData name="ΠΑΝΑΓΙΩΤΗΣ ΤΣΑΠΑΡΑΣ" userId="14c29a0b-fba8-4de1-ba9f-ce710cf39d77" providerId="ADAL" clId="{25AB3CD1-8814-41FA-BA1B-9FFDE228A221}" dt="2021-10-14T08:33:51.381" v="1365" actId="20577"/>
          <ac:spMkLst>
            <pc:docMk/>
            <pc:sldMk cId="2185563055" sldId="633"/>
            <ac:spMk id="2" creationId="{00000000-0000-0000-0000-000000000000}"/>
          </ac:spMkLst>
        </pc:spChg>
      </pc:sldChg>
      <pc:sldChg chg="modSp mod">
        <pc:chgData name="ΠΑΝΑΓΙΩΤΗΣ ΤΣΑΠΑΡΑΣ" userId="14c29a0b-fba8-4de1-ba9f-ce710cf39d77" providerId="ADAL" clId="{25AB3CD1-8814-41FA-BA1B-9FFDE228A221}" dt="2021-10-14T07:56:55.791" v="1296" actId="5793"/>
        <pc:sldMkLst>
          <pc:docMk/>
          <pc:sldMk cId="2940081754" sldId="637"/>
        </pc:sldMkLst>
        <pc:spChg chg="mod">
          <ac:chgData name="ΠΑΝΑΓΙΩΤΗΣ ΤΣΑΠΑΡΑΣ" userId="14c29a0b-fba8-4de1-ba9f-ce710cf39d77" providerId="ADAL" clId="{25AB3CD1-8814-41FA-BA1B-9FFDE228A221}" dt="2021-10-14T07:56:55.791" v="1296" actId="5793"/>
          <ac:spMkLst>
            <pc:docMk/>
            <pc:sldMk cId="2940081754" sldId="637"/>
            <ac:spMk id="10" creationId="{01D9B1AE-F16C-42B0-87D8-C2FDC309AA77}"/>
          </ac:spMkLst>
        </pc:spChg>
      </pc:sldChg>
      <pc:sldChg chg="del">
        <pc:chgData name="ΠΑΝΑΓΙΩΤΗΣ ΤΣΑΠΑΡΑΣ" userId="14c29a0b-fba8-4de1-ba9f-ce710cf39d77" providerId="ADAL" clId="{25AB3CD1-8814-41FA-BA1B-9FFDE228A221}" dt="2021-10-18T08:20:26.912" v="4064" actId="47"/>
        <pc:sldMkLst>
          <pc:docMk/>
          <pc:sldMk cId="2313798880" sldId="639"/>
        </pc:sldMkLst>
      </pc:sldChg>
      <pc:sldChg chg="modSp mod">
        <pc:chgData name="ΠΑΝΑΓΙΩΤΗΣ ΤΣΑΠΑΡΑΣ" userId="14c29a0b-fba8-4de1-ba9f-ce710cf39d77" providerId="ADAL" clId="{25AB3CD1-8814-41FA-BA1B-9FFDE228A221}" dt="2021-10-14T07:45:34.991" v="548" actId="20577"/>
        <pc:sldMkLst>
          <pc:docMk/>
          <pc:sldMk cId="2142046486" sldId="641"/>
        </pc:sldMkLst>
        <pc:spChg chg="mod">
          <ac:chgData name="ΠΑΝΑΓΙΩΤΗΣ ΤΣΑΠΑΡΑΣ" userId="14c29a0b-fba8-4de1-ba9f-ce710cf39d77" providerId="ADAL" clId="{25AB3CD1-8814-41FA-BA1B-9FFDE228A221}" dt="2021-10-14T07:45:34.991" v="548" actId="20577"/>
          <ac:spMkLst>
            <pc:docMk/>
            <pc:sldMk cId="2142046486" sldId="641"/>
            <ac:spMk id="8" creationId="{D86DBE8E-3580-4510-9484-D75C4FB49C01}"/>
          </ac:spMkLst>
        </pc:spChg>
      </pc:sldChg>
      <pc:sldChg chg="del">
        <pc:chgData name="ΠΑΝΑΓΙΩΤΗΣ ΤΣΑΠΑΡΑΣ" userId="14c29a0b-fba8-4de1-ba9f-ce710cf39d77" providerId="ADAL" clId="{25AB3CD1-8814-41FA-BA1B-9FFDE228A221}" dt="2021-10-18T08:20:26.912" v="4064" actId="47"/>
        <pc:sldMkLst>
          <pc:docMk/>
          <pc:sldMk cId="2148093524" sldId="644"/>
        </pc:sldMkLst>
      </pc:sldChg>
      <pc:sldChg chg="del">
        <pc:chgData name="ΠΑΝΑΓΙΩΤΗΣ ΤΣΑΠΑΡΑΣ" userId="14c29a0b-fba8-4de1-ba9f-ce710cf39d77" providerId="ADAL" clId="{25AB3CD1-8814-41FA-BA1B-9FFDE228A221}" dt="2021-10-18T08:20:26.912" v="4064" actId="47"/>
        <pc:sldMkLst>
          <pc:docMk/>
          <pc:sldMk cId="1569275322" sldId="645"/>
        </pc:sldMkLst>
      </pc:sldChg>
      <pc:sldChg chg="del">
        <pc:chgData name="ΠΑΝΑΓΙΩΤΗΣ ΤΣΑΠΑΡΑΣ" userId="14c29a0b-fba8-4de1-ba9f-ce710cf39d77" providerId="ADAL" clId="{25AB3CD1-8814-41FA-BA1B-9FFDE228A221}" dt="2021-10-18T08:20:26.912" v="4064" actId="47"/>
        <pc:sldMkLst>
          <pc:docMk/>
          <pc:sldMk cId="4122117226" sldId="646"/>
        </pc:sldMkLst>
      </pc:sldChg>
      <pc:sldChg chg="modSp add mod">
        <pc:chgData name="ΠΑΝΑΓΙΩΤΗΣ ΤΣΑΠΑΡΑΣ" userId="14c29a0b-fba8-4de1-ba9f-ce710cf39d77" providerId="ADAL" clId="{25AB3CD1-8814-41FA-BA1B-9FFDE228A221}" dt="2021-10-14T07:54:59.019" v="1181" actId="20577"/>
        <pc:sldMkLst>
          <pc:docMk/>
          <pc:sldMk cId="2278558288" sldId="652"/>
        </pc:sldMkLst>
        <pc:spChg chg="mod">
          <ac:chgData name="ΠΑΝΑΓΙΩΤΗΣ ΤΣΑΠΑΡΑΣ" userId="14c29a0b-fba8-4de1-ba9f-ce710cf39d77" providerId="ADAL" clId="{25AB3CD1-8814-41FA-BA1B-9FFDE228A221}" dt="2021-10-14T07:54:59.019" v="1181" actId="20577"/>
          <ac:spMkLst>
            <pc:docMk/>
            <pc:sldMk cId="2278558288" sldId="652"/>
            <ac:spMk id="3" creationId="{00000000-0000-0000-0000-000000000000}"/>
          </ac:spMkLst>
        </pc:spChg>
      </pc:sldChg>
      <pc:sldChg chg="add">
        <pc:chgData name="ΠΑΝΑΓΙΩΤΗΣ ΤΣΑΠΑΡΑΣ" userId="14c29a0b-fba8-4de1-ba9f-ce710cf39d77" providerId="ADAL" clId="{25AB3CD1-8814-41FA-BA1B-9FFDE228A221}" dt="2021-10-14T07:47:30.315" v="549"/>
        <pc:sldMkLst>
          <pc:docMk/>
          <pc:sldMk cId="2305745958" sldId="653"/>
        </pc:sldMkLst>
      </pc:sldChg>
      <pc:sldChg chg="modSp add mod">
        <pc:chgData name="ΠΑΝΑΓΙΩΤΗΣ ΤΣΑΠΑΡΑΣ" userId="14c29a0b-fba8-4de1-ba9f-ce710cf39d77" providerId="ADAL" clId="{25AB3CD1-8814-41FA-BA1B-9FFDE228A221}" dt="2021-10-14T07:56:41.158" v="1279" actId="1076"/>
        <pc:sldMkLst>
          <pc:docMk/>
          <pc:sldMk cId="1106220363" sldId="654"/>
        </pc:sldMkLst>
        <pc:spChg chg="mod">
          <ac:chgData name="ΠΑΝΑΓΙΩΤΗΣ ΤΣΑΠΑΡΑΣ" userId="14c29a0b-fba8-4de1-ba9f-ce710cf39d77" providerId="ADAL" clId="{25AB3CD1-8814-41FA-BA1B-9FFDE228A221}" dt="2021-10-14T07:56:36.381" v="1278" actId="14100"/>
          <ac:spMkLst>
            <pc:docMk/>
            <pc:sldMk cId="1106220363" sldId="654"/>
            <ac:spMk id="4"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5"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7"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8"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0"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2"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3"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4"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5"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6"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7" creationId="{00000000-0000-0000-0000-000000000000}"/>
          </ac:spMkLst>
        </pc:spChg>
        <pc:cxnChg chg="mod">
          <ac:chgData name="ΠΑΝΑΓΙΩΤΗΣ ΤΣΑΠΑΡΑΣ" userId="14c29a0b-fba8-4de1-ba9f-ce710cf39d77" providerId="ADAL" clId="{25AB3CD1-8814-41FA-BA1B-9FFDE228A221}" dt="2021-10-14T07:56:41.158" v="1279" actId="1076"/>
          <ac:cxnSpMkLst>
            <pc:docMk/>
            <pc:sldMk cId="1106220363" sldId="654"/>
            <ac:cxnSpMk id="6" creationId="{00000000-0000-0000-0000-000000000000}"/>
          </ac:cxnSpMkLst>
        </pc:cxnChg>
        <pc:cxnChg chg="mod">
          <ac:chgData name="ΠΑΝΑΓΙΩΤΗΣ ΤΣΑΠΑΡΑΣ" userId="14c29a0b-fba8-4de1-ba9f-ce710cf39d77" providerId="ADAL" clId="{25AB3CD1-8814-41FA-BA1B-9FFDE228A221}" dt="2021-10-14T07:56:41.158" v="1279" actId="1076"/>
          <ac:cxnSpMkLst>
            <pc:docMk/>
            <pc:sldMk cId="1106220363" sldId="654"/>
            <ac:cxnSpMk id="9" creationId="{00000000-0000-0000-0000-000000000000}"/>
          </ac:cxnSpMkLst>
        </pc:cxnChg>
      </pc:sldChg>
      <pc:sldChg chg="addSp modSp new mod">
        <pc:chgData name="ΠΑΝΑΓΙΩΤΗΣ ΤΣΑΠΑΡΑΣ" userId="14c29a0b-fba8-4de1-ba9f-ce710cf39d77" providerId="ADAL" clId="{25AB3CD1-8814-41FA-BA1B-9FFDE228A221}" dt="2021-10-14T08:41:19.857" v="1669" actId="20577"/>
        <pc:sldMkLst>
          <pc:docMk/>
          <pc:sldMk cId="2846434738" sldId="655"/>
        </pc:sldMkLst>
        <pc:spChg chg="mod">
          <ac:chgData name="ΠΑΝΑΓΙΩΤΗΣ ΤΣΑΠΑΡΑΣ" userId="14c29a0b-fba8-4de1-ba9f-ce710cf39d77" providerId="ADAL" clId="{25AB3CD1-8814-41FA-BA1B-9FFDE228A221}" dt="2021-10-14T08:34:32.131" v="1434" actId="20577"/>
          <ac:spMkLst>
            <pc:docMk/>
            <pc:sldMk cId="2846434738" sldId="655"/>
            <ac:spMk id="2" creationId="{EC6AC21F-7BA7-4F9A-B11E-422F657AD5CE}"/>
          </ac:spMkLst>
        </pc:spChg>
        <pc:spChg chg="mod">
          <ac:chgData name="ΠΑΝΑΓΙΩΤΗΣ ΤΣΑΠΑΡΑΣ" userId="14c29a0b-fba8-4de1-ba9f-ce710cf39d77" providerId="ADAL" clId="{25AB3CD1-8814-41FA-BA1B-9FFDE228A221}" dt="2021-10-14T08:35:42.486" v="1598" actId="6549"/>
          <ac:spMkLst>
            <pc:docMk/>
            <pc:sldMk cId="2846434738" sldId="655"/>
            <ac:spMk id="3" creationId="{C48C135C-958C-4D24-A0A1-26F07664524B}"/>
          </ac:spMkLst>
        </pc:spChg>
        <pc:spChg chg="add mod">
          <ac:chgData name="ΠΑΝΑΓΙΩΤΗΣ ΤΣΑΠΑΡΑΣ" userId="14c29a0b-fba8-4de1-ba9f-ce710cf39d77" providerId="ADAL" clId="{25AB3CD1-8814-41FA-BA1B-9FFDE228A221}" dt="2021-10-14T08:41:19.857" v="1669" actId="20577"/>
          <ac:spMkLst>
            <pc:docMk/>
            <pc:sldMk cId="2846434738" sldId="655"/>
            <ac:spMk id="5" creationId="{D0F4AB18-DC55-45DD-B68A-89BFB5F57857}"/>
          </ac:spMkLst>
        </pc:spChg>
        <pc:graphicFrameChg chg="add mod modGraphic">
          <ac:chgData name="ΠΑΝΑΓΙΩΤΗΣ ΤΣΑΠΑΡΑΣ" userId="14c29a0b-fba8-4de1-ba9f-ce710cf39d77" providerId="ADAL" clId="{25AB3CD1-8814-41FA-BA1B-9FFDE228A221}" dt="2021-10-14T08:40:56.214" v="1650" actId="122"/>
          <ac:graphicFrameMkLst>
            <pc:docMk/>
            <pc:sldMk cId="2846434738" sldId="655"/>
            <ac:graphicFrameMk id="4" creationId="{75735F08-6F1C-47C9-9EFB-123B59422136}"/>
          </ac:graphicFrameMkLst>
        </pc:graphicFrameChg>
      </pc:sldChg>
      <pc:sldChg chg="addSp delSp modSp add mod">
        <pc:chgData name="ΠΑΝΑΓΙΩΤΗΣ ΤΣΑΠΑΡΑΣ" userId="14c29a0b-fba8-4de1-ba9f-ce710cf39d77" providerId="ADAL" clId="{25AB3CD1-8814-41FA-BA1B-9FFDE228A221}" dt="2021-10-14T09:11:56.887" v="3917" actId="1076"/>
        <pc:sldMkLst>
          <pc:docMk/>
          <pc:sldMk cId="2758373642" sldId="656"/>
        </pc:sldMkLst>
        <pc:spChg chg="mod">
          <ac:chgData name="ΠΑΝΑΓΙΩΤΗΣ ΤΣΑΠΑΡΑΣ" userId="14c29a0b-fba8-4de1-ba9f-ce710cf39d77" providerId="ADAL" clId="{25AB3CD1-8814-41FA-BA1B-9FFDE228A221}" dt="2021-10-14T08:44:00.680" v="1832" actId="20577"/>
          <ac:spMkLst>
            <pc:docMk/>
            <pc:sldMk cId="2758373642" sldId="656"/>
            <ac:spMk id="3" creationId="{C48C135C-958C-4D24-A0A1-26F07664524B}"/>
          </ac:spMkLst>
        </pc:spChg>
        <pc:spChg chg="del">
          <ac:chgData name="ΠΑΝΑΓΙΩΤΗΣ ΤΣΑΠΑΡΑΣ" userId="14c29a0b-fba8-4de1-ba9f-ce710cf39d77" providerId="ADAL" clId="{25AB3CD1-8814-41FA-BA1B-9FFDE228A221}" dt="2021-10-14T08:42:00.513" v="1714" actId="478"/>
          <ac:spMkLst>
            <pc:docMk/>
            <pc:sldMk cId="2758373642" sldId="656"/>
            <ac:spMk id="5" creationId="{D0F4AB18-DC55-45DD-B68A-89BFB5F57857}"/>
          </ac:spMkLst>
        </pc:spChg>
        <pc:graphicFrameChg chg="mod modGraphic">
          <ac:chgData name="ΠΑΝΑΓΙΩΤΗΣ ΤΣΑΠΑΡΑΣ" userId="14c29a0b-fba8-4de1-ba9f-ce710cf39d77" providerId="ADAL" clId="{25AB3CD1-8814-41FA-BA1B-9FFDE228A221}" dt="2021-10-14T09:11:52.079" v="3916" actId="1076"/>
          <ac:graphicFrameMkLst>
            <pc:docMk/>
            <pc:sldMk cId="2758373642" sldId="656"/>
            <ac:graphicFrameMk id="4" creationId="{75735F08-6F1C-47C9-9EFB-123B59422136}"/>
          </ac:graphicFrameMkLst>
        </pc:graphicFrameChg>
        <pc:picChg chg="add mod">
          <ac:chgData name="ΠΑΝΑΓΙΩΤΗΣ ΤΣΑΠΑΡΑΣ" userId="14c29a0b-fba8-4de1-ba9f-ce710cf39d77" providerId="ADAL" clId="{25AB3CD1-8814-41FA-BA1B-9FFDE228A221}" dt="2021-10-14T09:11:56.887" v="3917" actId="1076"/>
          <ac:picMkLst>
            <pc:docMk/>
            <pc:sldMk cId="2758373642" sldId="656"/>
            <ac:picMk id="7" creationId="{45E052A3-9753-4DFC-80FD-9BCD4EEB446B}"/>
          </ac:picMkLst>
        </pc:picChg>
      </pc:sldChg>
      <pc:sldChg chg="modSp new mod">
        <pc:chgData name="ΠΑΝΑΓΙΩΤΗΣ ΤΣΑΠΑΡΑΣ" userId="14c29a0b-fba8-4de1-ba9f-ce710cf39d77" providerId="ADAL" clId="{25AB3CD1-8814-41FA-BA1B-9FFDE228A221}" dt="2021-10-14T09:11:09.714" v="3914" actId="20577"/>
        <pc:sldMkLst>
          <pc:docMk/>
          <pc:sldMk cId="1214870464" sldId="657"/>
        </pc:sldMkLst>
        <pc:spChg chg="mod">
          <ac:chgData name="ΠΑΝΑΓΙΩΤΗΣ ΤΣΑΠΑΡΑΣ" userId="14c29a0b-fba8-4de1-ba9f-ce710cf39d77" providerId="ADAL" clId="{25AB3CD1-8814-41FA-BA1B-9FFDE228A221}" dt="2021-10-14T08:44:23.935" v="1846" actId="20577"/>
          <ac:spMkLst>
            <pc:docMk/>
            <pc:sldMk cId="1214870464" sldId="657"/>
            <ac:spMk id="2" creationId="{5421568E-2F43-4023-A107-4B746F7C6E8B}"/>
          </ac:spMkLst>
        </pc:spChg>
        <pc:spChg chg="mod">
          <ac:chgData name="ΠΑΝΑΓΙΩΤΗΣ ΤΣΑΠΑΡΑΣ" userId="14c29a0b-fba8-4de1-ba9f-ce710cf39d77" providerId="ADAL" clId="{25AB3CD1-8814-41FA-BA1B-9FFDE228A221}" dt="2021-10-14T09:11:09.714" v="3914" actId="20577"/>
          <ac:spMkLst>
            <pc:docMk/>
            <pc:sldMk cId="1214870464" sldId="657"/>
            <ac:spMk id="3" creationId="{119A1A49-CFB6-4319-A6DE-C30505D2985B}"/>
          </ac:spMkLst>
        </pc:spChg>
      </pc:sldChg>
      <pc:sldChg chg="modSp new mod">
        <pc:chgData name="ΠΑΝΑΓΙΩΤΗΣ ΤΣΑΠΑΡΑΣ" userId="14c29a0b-fba8-4de1-ba9f-ce710cf39d77" providerId="ADAL" clId="{25AB3CD1-8814-41FA-BA1B-9FFDE228A221}" dt="2021-10-14T08:57:13.468" v="3255" actId="207"/>
        <pc:sldMkLst>
          <pc:docMk/>
          <pc:sldMk cId="3856070298" sldId="658"/>
        </pc:sldMkLst>
        <pc:spChg chg="mod">
          <ac:chgData name="ΠΑΝΑΓΙΩΤΗΣ ΤΣΑΠΑΡΑΣ" userId="14c29a0b-fba8-4de1-ba9f-ce710cf39d77" providerId="ADAL" clId="{25AB3CD1-8814-41FA-BA1B-9FFDE228A221}" dt="2021-10-14T08:50:20.496" v="2253" actId="20577"/>
          <ac:spMkLst>
            <pc:docMk/>
            <pc:sldMk cId="3856070298" sldId="658"/>
            <ac:spMk id="2" creationId="{1B1E311D-56E8-4374-8874-EE9A8E4FF411}"/>
          </ac:spMkLst>
        </pc:spChg>
        <pc:spChg chg="mod">
          <ac:chgData name="ΠΑΝΑΓΙΩΤΗΣ ΤΣΑΠΑΡΑΣ" userId="14c29a0b-fba8-4de1-ba9f-ce710cf39d77" providerId="ADAL" clId="{25AB3CD1-8814-41FA-BA1B-9FFDE228A221}" dt="2021-10-14T08:57:13.468" v="3255" actId="207"/>
          <ac:spMkLst>
            <pc:docMk/>
            <pc:sldMk cId="3856070298" sldId="658"/>
            <ac:spMk id="3" creationId="{1583771C-35FC-41B0-A893-DC390D405811}"/>
          </ac:spMkLst>
        </pc:spChg>
      </pc:sldChg>
      <pc:sldChg chg="addSp delSp modSp new mod">
        <pc:chgData name="ΠΑΝΑΓΙΩΤΗΣ ΤΣΑΠΑΡΑΣ" userId="14c29a0b-fba8-4de1-ba9f-ce710cf39d77" providerId="ADAL" clId="{25AB3CD1-8814-41FA-BA1B-9FFDE228A221}" dt="2021-10-14T09:05:38.070" v="3286" actId="207"/>
        <pc:sldMkLst>
          <pc:docMk/>
          <pc:sldMk cId="3279152433" sldId="659"/>
        </pc:sldMkLst>
        <pc:spChg chg="mod">
          <ac:chgData name="ΠΑΝΑΓΙΩΤΗΣ ΤΣΑΠΑΡΑΣ" userId="14c29a0b-fba8-4de1-ba9f-ce710cf39d77" providerId="ADAL" clId="{25AB3CD1-8814-41FA-BA1B-9FFDE228A221}" dt="2021-10-14T08:56:25.257" v="3137" actId="20577"/>
          <ac:spMkLst>
            <pc:docMk/>
            <pc:sldMk cId="3279152433" sldId="659"/>
            <ac:spMk id="2" creationId="{D65AB01F-480D-4036-AD21-75ADDFFB6E5F}"/>
          </ac:spMkLst>
        </pc:spChg>
        <pc:spChg chg="mod">
          <ac:chgData name="ΠΑΝΑΓΙΩΤΗΣ ΤΣΑΠΑΡΑΣ" userId="14c29a0b-fba8-4de1-ba9f-ce710cf39d77" providerId="ADAL" clId="{25AB3CD1-8814-41FA-BA1B-9FFDE228A221}" dt="2021-10-14T09:05:38.070" v="3286" actId="207"/>
          <ac:spMkLst>
            <pc:docMk/>
            <pc:sldMk cId="3279152433" sldId="659"/>
            <ac:spMk id="3" creationId="{4B67DD08-72CE-4467-9FA2-E1999991D4CD}"/>
          </ac:spMkLst>
        </pc:spChg>
        <pc:graphicFrameChg chg="add del mod">
          <ac:chgData name="ΠΑΝΑΓΙΩΤΗΣ ΤΣΑΠΑΡΑΣ" userId="14c29a0b-fba8-4de1-ba9f-ce710cf39d77" providerId="ADAL" clId="{25AB3CD1-8814-41FA-BA1B-9FFDE228A221}" dt="2021-10-14T09:05:23.668" v="3283" actId="478"/>
          <ac:graphicFrameMkLst>
            <pc:docMk/>
            <pc:sldMk cId="3279152433" sldId="659"/>
            <ac:graphicFrameMk id="4" creationId="{2665CA82-4BFA-4DFC-9032-79D3A942C1AB}"/>
          </ac:graphicFrameMkLst>
        </pc:graphicFrameChg>
        <pc:graphicFrameChg chg="add del mod">
          <ac:chgData name="ΠΑΝΑΓΙΩΤΗΣ ΤΣΑΠΑΡΑΣ" userId="14c29a0b-fba8-4de1-ba9f-ce710cf39d77" providerId="ADAL" clId="{25AB3CD1-8814-41FA-BA1B-9FFDE228A221}" dt="2021-10-14T09:05:26.196" v="3284" actId="478"/>
          <ac:graphicFrameMkLst>
            <pc:docMk/>
            <pc:sldMk cId="3279152433" sldId="659"/>
            <ac:graphicFrameMk id="5" creationId="{007F6265-CB21-4C36-A907-9795B866DB42}"/>
          </ac:graphicFrameMkLst>
        </pc:graphicFrameChg>
      </pc:sldChg>
      <pc:sldChg chg="addSp modSp add mod modAnim">
        <pc:chgData name="ΠΑΝΑΓΙΩΤΗΣ ΤΣΑΠΑΡΑΣ" userId="14c29a0b-fba8-4de1-ba9f-ce710cf39d77" providerId="ADAL" clId="{25AB3CD1-8814-41FA-BA1B-9FFDE228A221}" dt="2021-10-14T09:07:25.713" v="3572"/>
        <pc:sldMkLst>
          <pc:docMk/>
          <pc:sldMk cId="23023132" sldId="660"/>
        </pc:sldMkLst>
        <pc:spChg chg="mod">
          <ac:chgData name="ΠΑΝΑΓΙΩΤΗΣ ΤΣΑΠΑΡΑΣ" userId="14c29a0b-fba8-4de1-ba9f-ce710cf39d77" providerId="ADAL" clId="{25AB3CD1-8814-41FA-BA1B-9FFDE228A221}" dt="2021-10-14T09:05:53.904" v="3287" actId="207"/>
          <ac:spMkLst>
            <pc:docMk/>
            <pc:sldMk cId="23023132" sldId="660"/>
            <ac:spMk id="3" creationId="{4B67DD08-72CE-4467-9FA2-E1999991D4CD}"/>
          </ac:spMkLst>
        </pc:spChg>
        <pc:spChg chg="add mod">
          <ac:chgData name="ΠΑΝΑΓΙΩΤΗΣ ΤΣΑΠΑΡΑΣ" userId="14c29a0b-fba8-4de1-ba9f-ce710cf39d77" providerId="ADAL" clId="{25AB3CD1-8814-41FA-BA1B-9FFDE228A221}" dt="2021-10-14T09:06:52.513" v="3486" actId="20577"/>
          <ac:spMkLst>
            <pc:docMk/>
            <pc:sldMk cId="23023132" sldId="660"/>
            <ac:spMk id="6" creationId="{1661B145-542C-4805-908E-48867375E86F}"/>
          </ac:spMkLst>
        </pc:spChg>
        <pc:spChg chg="add mod">
          <ac:chgData name="ΠΑΝΑΓΙΩΤΗΣ ΤΣΑΠΑΡΑΣ" userId="14c29a0b-fba8-4de1-ba9f-ce710cf39d77" providerId="ADAL" clId="{25AB3CD1-8814-41FA-BA1B-9FFDE228A221}" dt="2021-10-14T09:07:21.231" v="3571" actId="14100"/>
          <ac:spMkLst>
            <pc:docMk/>
            <pc:sldMk cId="23023132" sldId="660"/>
            <ac:spMk id="7" creationId="{DD85DAAF-6FDF-4078-8114-7A89CDD044AE}"/>
          </ac:spMkLst>
        </pc:spChg>
      </pc:sldChg>
      <pc:sldChg chg="addSp modSp add mod modAnim">
        <pc:chgData name="ΠΑΝΑΓΙΩΤΗΣ ΤΣΑΠΑΡΑΣ" userId="14c29a0b-fba8-4de1-ba9f-ce710cf39d77" providerId="ADAL" clId="{25AB3CD1-8814-41FA-BA1B-9FFDE228A221}" dt="2021-10-14T09:09:39.043" v="3707" actId="20577"/>
        <pc:sldMkLst>
          <pc:docMk/>
          <pc:sldMk cId="837190541" sldId="661"/>
        </pc:sldMkLst>
        <pc:spChg chg="mod">
          <ac:chgData name="ΠΑΝΑΓΙΩΤΗΣ ΤΣΑΠΑΡΑΣ" userId="14c29a0b-fba8-4de1-ba9f-ce710cf39d77" providerId="ADAL" clId="{25AB3CD1-8814-41FA-BA1B-9FFDE228A221}" dt="2021-10-14T09:07:35.589" v="3573" actId="207"/>
          <ac:spMkLst>
            <pc:docMk/>
            <pc:sldMk cId="837190541" sldId="661"/>
            <ac:spMk id="3" creationId="{4B67DD08-72CE-4467-9FA2-E1999991D4CD}"/>
          </ac:spMkLst>
        </pc:spChg>
        <pc:spChg chg="add mod">
          <ac:chgData name="ΠΑΝΑΓΙΩΤΗΣ ΤΣΑΠΑΡΑΣ" userId="14c29a0b-fba8-4de1-ba9f-ce710cf39d77" providerId="ADAL" clId="{25AB3CD1-8814-41FA-BA1B-9FFDE228A221}" dt="2021-10-14T09:09:17.416" v="3640" actId="20577"/>
          <ac:spMkLst>
            <pc:docMk/>
            <pc:sldMk cId="837190541" sldId="661"/>
            <ac:spMk id="6" creationId="{F5D50236-9884-488B-BC08-E187EEC26862}"/>
          </ac:spMkLst>
        </pc:spChg>
        <pc:spChg chg="add mod">
          <ac:chgData name="ΠΑΝΑΓΙΩΤΗΣ ΤΣΑΠΑΡΑΣ" userId="14c29a0b-fba8-4de1-ba9f-ce710cf39d77" providerId="ADAL" clId="{25AB3CD1-8814-41FA-BA1B-9FFDE228A221}" dt="2021-10-14T09:09:39.043" v="3707" actId="20577"/>
          <ac:spMkLst>
            <pc:docMk/>
            <pc:sldMk cId="837190541" sldId="661"/>
            <ac:spMk id="7" creationId="{B86A1949-EB6B-46FB-8477-A46AD180D7EB}"/>
          </ac:spMkLst>
        </pc:spChg>
        <pc:graphicFrameChg chg="mod">
          <ac:chgData name="ΠΑΝΑΓΙΩΤΗΣ ΤΣΑΠΑΡΑΣ" userId="14c29a0b-fba8-4de1-ba9f-ce710cf39d77" providerId="ADAL" clId="{25AB3CD1-8814-41FA-BA1B-9FFDE228A221}" dt="2021-10-14T09:08:30.711" v="3576"/>
          <ac:graphicFrameMkLst>
            <pc:docMk/>
            <pc:sldMk cId="837190541" sldId="661"/>
            <ac:graphicFrameMk id="4" creationId="{2665CA82-4BFA-4DFC-9032-79D3A942C1AB}"/>
          </ac:graphicFrameMkLst>
        </pc:graphicFrameChg>
        <pc:graphicFrameChg chg="mod">
          <ac:chgData name="ΠΑΝΑΓΙΩΤΗΣ ΤΣΑΠΑΡΑΣ" userId="14c29a0b-fba8-4de1-ba9f-ce710cf39d77" providerId="ADAL" clId="{25AB3CD1-8814-41FA-BA1B-9FFDE228A221}" dt="2021-10-14T09:08:30.753" v="3577"/>
          <ac:graphicFrameMkLst>
            <pc:docMk/>
            <pc:sldMk cId="837190541" sldId="661"/>
            <ac:graphicFrameMk id="5" creationId="{007F6265-CB21-4C36-A907-9795B866DB42}"/>
          </ac:graphicFrameMkLst>
        </pc:graphicFrameChg>
      </pc:sldChg>
    </pc:docChg>
  </pc:docChgLst>
  <pc:docChgLst>
    <pc:chgData name="tsap@uoi.gr" userId="14c29a0b-fba8-4de1-ba9f-ce710cf39d77" providerId="ADAL" clId="{3FA359BB-286B-4324-B0E7-44C981DCE877}"/>
    <pc:docChg chg="undo custSel addSld delSld modSld sldOrd">
      <pc:chgData name="tsap@uoi.gr" userId="14c29a0b-fba8-4de1-ba9f-ce710cf39d77" providerId="ADAL" clId="{3FA359BB-286B-4324-B0E7-44C981DCE877}" dt="2021-10-13T21:51:30.832" v="3423" actId="20577"/>
      <pc:docMkLst>
        <pc:docMk/>
      </pc:docMkLst>
      <pc:sldChg chg="del">
        <pc:chgData name="tsap@uoi.gr" userId="14c29a0b-fba8-4de1-ba9f-ce710cf39d77" providerId="ADAL" clId="{3FA359BB-286B-4324-B0E7-44C981DCE877}" dt="2021-10-13T18:08:52.137" v="0" actId="47"/>
        <pc:sldMkLst>
          <pc:docMk/>
          <pc:sldMk cId="2219892721" sldId="454"/>
        </pc:sldMkLst>
      </pc:sldChg>
      <pc:sldChg chg="del">
        <pc:chgData name="tsap@uoi.gr" userId="14c29a0b-fba8-4de1-ba9f-ce710cf39d77" providerId="ADAL" clId="{3FA359BB-286B-4324-B0E7-44C981DCE877}" dt="2021-10-13T18:08:54.505" v="1" actId="47"/>
        <pc:sldMkLst>
          <pc:docMk/>
          <pc:sldMk cId="1754326834" sldId="455"/>
        </pc:sldMkLst>
      </pc:sldChg>
      <pc:sldChg chg="modSp mod">
        <pc:chgData name="tsap@uoi.gr" userId="14c29a0b-fba8-4de1-ba9f-ce710cf39d77" providerId="ADAL" clId="{3FA359BB-286B-4324-B0E7-44C981DCE877}" dt="2021-10-13T18:16:39.048" v="214" actId="207"/>
        <pc:sldMkLst>
          <pc:docMk/>
          <pc:sldMk cId="2091723333" sldId="500"/>
        </pc:sldMkLst>
        <pc:spChg chg="mod">
          <ac:chgData name="tsap@uoi.gr" userId="14c29a0b-fba8-4de1-ba9f-ce710cf39d77" providerId="ADAL" clId="{3FA359BB-286B-4324-B0E7-44C981DCE877}" dt="2021-10-13T18:16:39.048" v="214" actId="207"/>
          <ac:spMkLst>
            <pc:docMk/>
            <pc:sldMk cId="2091723333" sldId="500"/>
            <ac:spMk id="3" creationId="{00000000-0000-0000-0000-000000000000}"/>
          </ac:spMkLst>
        </pc:spChg>
      </pc:sldChg>
      <pc:sldChg chg="modSp mod">
        <pc:chgData name="tsap@uoi.gr" userId="14c29a0b-fba8-4de1-ba9f-ce710cf39d77" providerId="ADAL" clId="{3FA359BB-286B-4324-B0E7-44C981DCE877}" dt="2021-10-13T19:12:16.112" v="430" actId="20577"/>
        <pc:sldMkLst>
          <pc:docMk/>
          <pc:sldMk cId="869068979" sldId="519"/>
        </pc:sldMkLst>
        <pc:spChg chg="mod">
          <ac:chgData name="tsap@uoi.gr" userId="14c29a0b-fba8-4de1-ba9f-ce710cf39d77" providerId="ADAL" clId="{3FA359BB-286B-4324-B0E7-44C981DCE877}" dt="2021-10-13T18:46:48.258" v="220" actId="20577"/>
          <ac:spMkLst>
            <pc:docMk/>
            <pc:sldMk cId="869068979" sldId="519"/>
            <ac:spMk id="2" creationId="{00000000-0000-0000-0000-000000000000}"/>
          </ac:spMkLst>
        </pc:spChg>
        <pc:spChg chg="mod">
          <ac:chgData name="tsap@uoi.gr" userId="14c29a0b-fba8-4de1-ba9f-ce710cf39d77" providerId="ADAL" clId="{3FA359BB-286B-4324-B0E7-44C981DCE877}" dt="2021-10-13T19:11:55.643" v="417" actId="108"/>
          <ac:spMkLst>
            <pc:docMk/>
            <pc:sldMk cId="869068979" sldId="519"/>
            <ac:spMk id="3" creationId="{00000000-0000-0000-0000-000000000000}"/>
          </ac:spMkLst>
        </pc:spChg>
        <pc:spChg chg="mod">
          <ac:chgData name="tsap@uoi.gr" userId="14c29a0b-fba8-4de1-ba9f-ce710cf39d77" providerId="ADAL" clId="{3FA359BB-286B-4324-B0E7-44C981DCE877}" dt="2021-10-13T18:46:55.776" v="230" actId="20577"/>
          <ac:spMkLst>
            <pc:docMk/>
            <pc:sldMk cId="869068979" sldId="519"/>
            <ac:spMk id="5" creationId="{00000000-0000-0000-0000-000000000000}"/>
          </ac:spMkLst>
        </pc:spChg>
        <pc:spChg chg="mod">
          <ac:chgData name="tsap@uoi.gr" userId="14c29a0b-fba8-4de1-ba9f-ce710cf39d77" providerId="ADAL" clId="{3FA359BB-286B-4324-B0E7-44C981DCE877}" dt="2021-10-13T19:12:16.112" v="430" actId="20577"/>
          <ac:spMkLst>
            <pc:docMk/>
            <pc:sldMk cId="869068979" sldId="519"/>
            <ac:spMk id="13" creationId="{00000000-0000-0000-0000-000000000000}"/>
          </ac:spMkLst>
        </pc:spChg>
      </pc:sldChg>
      <pc:sldChg chg="modSp mod">
        <pc:chgData name="tsap@uoi.gr" userId="14c29a0b-fba8-4de1-ba9f-ce710cf39d77" providerId="ADAL" clId="{3FA359BB-286B-4324-B0E7-44C981DCE877}" dt="2021-10-13T19:25:37.899" v="615" actId="20577"/>
        <pc:sldMkLst>
          <pc:docMk/>
          <pc:sldMk cId="2228209325" sldId="520"/>
        </pc:sldMkLst>
        <pc:spChg chg="mod">
          <ac:chgData name="tsap@uoi.gr" userId="14c29a0b-fba8-4de1-ba9f-ce710cf39d77" providerId="ADAL" clId="{3FA359BB-286B-4324-B0E7-44C981DCE877}" dt="2021-10-13T19:25:37.899" v="615" actId="20577"/>
          <ac:spMkLst>
            <pc:docMk/>
            <pc:sldMk cId="2228209325" sldId="520"/>
            <ac:spMk id="2" creationId="{00000000-0000-0000-0000-000000000000}"/>
          </ac:spMkLst>
        </pc:spChg>
        <pc:spChg chg="mod">
          <ac:chgData name="tsap@uoi.gr" userId="14c29a0b-fba8-4de1-ba9f-ce710cf39d77" providerId="ADAL" clId="{3FA359BB-286B-4324-B0E7-44C981DCE877}" dt="2021-10-13T19:14:30.129" v="609" actId="20577"/>
          <ac:spMkLst>
            <pc:docMk/>
            <pc:sldMk cId="2228209325" sldId="520"/>
            <ac:spMk id="3" creationId="{00000000-0000-0000-0000-000000000000}"/>
          </ac:spMkLst>
        </pc:spChg>
      </pc:sldChg>
      <pc:sldChg chg="delSp modSp add mod ord">
        <pc:chgData name="tsap@uoi.gr" userId="14c29a0b-fba8-4de1-ba9f-ce710cf39d77" providerId="ADAL" clId="{3FA359BB-286B-4324-B0E7-44C981DCE877}" dt="2021-10-13T21:51:30.832" v="3423" actId="20577"/>
        <pc:sldMkLst>
          <pc:docMk/>
          <pc:sldMk cId="2178126941" sldId="521"/>
        </pc:sldMkLst>
        <pc:spChg chg="mod">
          <ac:chgData name="tsap@uoi.gr" userId="14c29a0b-fba8-4de1-ba9f-ce710cf39d77" providerId="ADAL" clId="{3FA359BB-286B-4324-B0E7-44C981DCE877}" dt="2021-10-13T21:50:43.060" v="3416" actId="20577"/>
          <ac:spMkLst>
            <pc:docMk/>
            <pc:sldMk cId="2178126941" sldId="521"/>
            <ac:spMk id="2" creationId="{00000000-0000-0000-0000-000000000000}"/>
          </ac:spMkLst>
        </pc:spChg>
        <pc:spChg chg="del">
          <ac:chgData name="tsap@uoi.gr" userId="14c29a0b-fba8-4de1-ba9f-ce710cf39d77" providerId="ADAL" clId="{3FA359BB-286B-4324-B0E7-44C981DCE877}" dt="2021-10-13T21:50:51.996" v="3417" actId="478"/>
          <ac:spMkLst>
            <pc:docMk/>
            <pc:sldMk cId="2178126941" sldId="521"/>
            <ac:spMk id="4" creationId="{00000000-0000-0000-0000-000000000000}"/>
          </ac:spMkLst>
        </pc:spChg>
        <pc:spChg chg="del">
          <ac:chgData name="tsap@uoi.gr" userId="14c29a0b-fba8-4de1-ba9f-ce710cf39d77" providerId="ADAL" clId="{3FA359BB-286B-4324-B0E7-44C981DCE877}" dt="2021-10-13T21:50:51.996" v="3417" actId="478"/>
          <ac:spMkLst>
            <pc:docMk/>
            <pc:sldMk cId="2178126941" sldId="521"/>
            <ac:spMk id="5" creationId="{00000000-0000-0000-0000-000000000000}"/>
          </ac:spMkLst>
        </pc:spChg>
        <pc:spChg chg="del">
          <ac:chgData name="tsap@uoi.gr" userId="14c29a0b-fba8-4de1-ba9f-ce710cf39d77" providerId="ADAL" clId="{3FA359BB-286B-4324-B0E7-44C981DCE877}" dt="2021-10-13T21:50:51.996" v="3417" actId="478"/>
          <ac:spMkLst>
            <pc:docMk/>
            <pc:sldMk cId="2178126941" sldId="521"/>
            <ac:spMk id="6" creationId="{00000000-0000-0000-0000-000000000000}"/>
          </ac:spMkLst>
        </pc:spChg>
        <pc:spChg chg="del">
          <ac:chgData name="tsap@uoi.gr" userId="14c29a0b-fba8-4de1-ba9f-ce710cf39d77" providerId="ADAL" clId="{3FA359BB-286B-4324-B0E7-44C981DCE877}" dt="2021-10-13T21:50:56.606" v="3418" actId="478"/>
          <ac:spMkLst>
            <pc:docMk/>
            <pc:sldMk cId="2178126941" sldId="521"/>
            <ac:spMk id="9" creationId="{00000000-0000-0000-0000-000000000000}"/>
          </ac:spMkLst>
        </pc:spChg>
        <pc:spChg chg="mod">
          <ac:chgData name="tsap@uoi.gr" userId="14c29a0b-fba8-4de1-ba9f-ce710cf39d77" providerId="ADAL" clId="{3FA359BB-286B-4324-B0E7-44C981DCE877}" dt="2021-10-13T21:51:30.832" v="3423" actId="20577"/>
          <ac:spMkLst>
            <pc:docMk/>
            <pc:sldMk cId="2178126941" sldId="521"/>
            <ac:spMk id="12" creationId="{00000000-0000-0000-0000-000000000000}"/>
          </ac:spMkLst>
        </pc:spChg>
        <pc:cxnChg chg="del">
          <ac:chgData name="tsap@uoi.gr" userId="14c29a0b-fba8-4de1-ba9f-ce710cf39d77" providerId="ADAL" clId="{3FA359BB-286B-4324-B0E7-44C981DCE877}" dt="2021-10-13T21:50:51.996" v="3417" actId="478"/>
          <ac:cxnSpMkLst>
            <pc:docMk/>
            <pc:sldMk cId="2178126941" sldId="521"/>
            <ac:cxnSpMk id="7" creationId="{00000000-0000-0000-0000-000000000000}"/>
          </ac:cxnSpMkLst>
        </pc:cxnChg>
        <pc:cxnChg chg="del mod">
          <ac:chgData name="tsap@uoi.gr" userId="14c29a0b-fba8-4de1-ba9f-ce710cf39d77" providerId="ADAL" clId="{3FA359BB-286B-4324-B0E7-44C981DCE877}" dt="2021-10-13T21:50:51.996" v="3417" actId="478"/>
          <ac:cxnSpMkLst>
            <pc:docMk/>
            <pc:sldMk cId="2178126941" sldId="521"/>
            <ac:cxnSpMk id="8" creationId="{00000000-0000-0000-0000-000000000000}"/>
          </ac:cxnSpMkLst>
        </pc:cxnChg>
        <pc:cxnChg chg="del mod">
          <ac:chgData name="tsap@uoi.gr" userId="14c29a0b-fba8-4de1-ba9f-ce710cf39d77" providerId="ADAL" clId="{3FA359BB-286B-4324-B0E7-44C981DCE877}" dt="2021-10-13T21:50:51.996" v="3417" actId="478"/>
          <ac:cxnSpMkLst>
            <pc:docMk/>
            <pc:sldMk cId="2178126941" sldId="521"/>
            <ac:cxnSpMk id="11" creationId="{00000000-0000-0000-0000-000000000000}"/>
          </ac:cxnSpMkLst>
        </pc:cxnChg>
      </pc:sldChg>
      <pc:sldChg chg="modSp del mod">
        <pc:chgData name="tsap@uoi.gr" userId="14c29a0b-fba8-4de1-ba9f-ce710cf39d77" providerId="ADAL" clId="{3FA359BB-286B-4324-B0E7-44C981DCE877}" dt="2021-10-13T21:03:24.084" v="3237" actId="2696"/>
        <pc:sldMkLst>
          <pc:docMk/>
          <pc:sldMk cId="4242095734" sldId="521"/>
        </pc:sldMkLst>
        <pc:spChg chg="mod">
          <ac:chgData name="tsap@uoi.gr" userId="14c29a0b-fba8-4de1-ba9f-ce710cf39d77" providerId="ADAL" clId="{3FA359BB-286B-4324-B0E7-44C981DCE877}" dt="2021-10-13T21:03:14.204" v="3228" actId="20577"/>
          <ac:spMkLst>
            <pc:docMk/>
            <pc:sldMk cId="4242095734" sldId="521"/>
            <ac:spMk id="2" creationId="{00000000-0000-0000-0000-000000000000}"/>
          </ac:spMkLst>
        </pc:spChg>
        <pc:spChg chg="mod">
          <ac:chgData name="tsap@uoi.gr" userId="14c29a0b-fba8-4de1-ba9f-ce710cf39d77" providerId="ADAL" clId="{3FA359BB-286B-4324-B0E7-44C981DCE877}" dt="2021-10-13T21:03:17.939" v="3236" actId="20577"/>
          <ac:spMkLst>
            <pc:docMk/>
            <pc:sldMk cId="4242095734" sldId="521"/>
            <ac:spMk id="5" creationId="{00000000-0000-0000-0000-000000000000}"/>
          </ac:spMkLst>
        </pc:spChg>
      </pc:sldChg>
      <pc:sldChg chg="del">
        <pc:chgData name="tsap@uoi.gr" userId="14c29a0b-fba8-4de1-ba9f-ce710cf39d77" providerId="ADAL" clId="{3FA359BB-286B-4324-B0E7-44C981DCE877}" dt="2021-10-13T21:04:41.686" v="3249" actId="2696"/>
        <pc:sldMkLst>
          <pc:docMk/>
          <pc:sldMk cId="936259741" sldId="522"/>
        </pc:sldMkLst>
      </pc:sldChg>
      <pc:sldChg chg="modSp add mod">
        <pc:chgData name="tsap@uoi.gr" userId="14c29a0b-fba8-4de1-ba9f-ce710cf39d77" providerId="ADAL" clId="{3FA359BB-286B-4324-B0E7-44C981DCE877}" dt="2021-10-13T21:26:57.123" v="3313" actId="20577"/>
        <pc:sldMkLst>
          <pc:docMk/>
          <pc:sldMk cId="3726738600" sldId="522"/>
        </pc:sldMkLst>
        <pc:spChg chg="mod">
          <ac:chgData name="tsap@uoi.gr" userId="14c29a0b-fba8-4de1-ba9f-ce710cf39d77" providerId="ADAL" clId="{3FA359BB-286B-4324-B0E7-44C981DCE877}" dt="2021-10-13T21:26:47.550" v="3303" actId="20577"/>
          <ac:spMkLst>
            <pc:docMk/>
            <pc:sldMk cId="3726738600" sldId="522"/>
            <ac:spMk id="2" creationId="{00000000-0000-0000-0000-000000000000}"/>
          </ac:spMkLst>
        </pc:spChg>
        <pc:spChg chg="mod">
          <ac:chgData name="tsap@uoi.gr" userId="14c29a0b-fba8-4de1-ba9f-ce710cf39d77" providerId="ADAL" clId="{3FA359BB-286B-4324-B0E7-44C981DCE877}" dt="2021-10-13T21:26:57.123" v="3313" actId="20577"/>
          <ac:spMkLst>
            <pc:docMk/>
            <pc:sldMk cId="3726738600" sldId="522"/>
            <ac:spMk id="5" creationId="{00000000-0000-0000-0000-000000000000}"/>
          </ac:spMkLst>
        </pc:spChg>
      </pc:sldChg>
      <pc:sldChg chg="del">
        <pc:chgData name="tsap@uoi.gr" userId="14c29a0b-fba8-4de1-ba9f-ce710cf39d77" providerId="ADAL" clId="{3FA359BB-286B-4324-B0E7-44C981DCE877}" dt="2021-10-13T21:02:55.712" v="3222" actId="47"/>
        <pc:sldMkLst>
          <pc:docMk/>
          <pc:sldMk cId="1447924896" sldId="523"/>
        </pc:sldMkLst>
      </pc:sldChg>
      <pc:sldChg chg="modSp">
        <pc:chgData name="tsap@uoi.gr" userId="14c29a0b-fba8-4de1-ba9f-ce710cf39d77" providerId="ADAL" clId="{3FA359BB-286B-4324-B0E7-44C981DCE877}" dt="2021-10-13T21:20:43.444" v="3297" actId="20577"/>
        <pc:sldMkLst>
          <pc:docMk/>
          <pc:sldMk cId="3015190501" sldId="533"/>
        </pc:sldMkLst>
        <pc:spChg chg="mod">
          <ac:chgData name="tsap@uoi.gr" userId="14c29a0b-fba8-4de1-ba9f-ce710cf39d77" providerId="ADAL" clId="{3FA359BB-286B-4324-B0E7-44C981DCE877}" dt="2021-10-13T21:20:43.444" v="3297" actId="20577"/>
          <ac:spMkLst>
            <pc:docMk/>
            <pc:sldMk cId="3015190501" sldId="533"/>
            <ac:spMk id="3" creationId="{00000000-0000-0000-0000-000000000000}"/>
          </ac:spMkLst>
        </pc:spChg>
      </pc:sldChg>
      <pc:sldChg chg="del">
        <pc:chgData name="tsap@uoi.gr" userId="14c29a0b-fba8-4de1-ba9f-ce710cf39d77" providerId="ADAL" clId="{3FA359BB-286B-4324-B0E7-44C981DCE877}" dt="2021-10-13T21:04:08.188" v="3239" actId="2696"/>
        <pc:sldMkLst>
          <pc:docMk/>
          <pc:sldMk cId="3887805954" sldId="593"/>
        </pc:sldMkLst>
      </pc:sldChg>
      <pc:sldChg chg="modSp add mod">
        <pc:chgData name="tsap@uoi.gr" userId="14c29a0b-fba8-4de1-ba9f-ce710cf39d77" providerId="ADAL" clId="{3FA359BB-286B-4324-B0E7-44C981DCE877}" dt="2021-10-13T21:04:18.692" v="3248" actId="20577"/>
        <pc:sldMkLst>
          <pc:docMk/>
          <pc:sldMk cId="4090175280" sldId="593"/>
        </pc:sldMkLst>
        <pc:spChg chg="mod">
          <ac:chgData name="tsap@uoi.gr" userId="14c29a0b-fba8-4de1-ba9f-ce710cf39d77" providerId="ADAL" clId="{3FA359BB-286B-4324-B0E7-44C981DCE877}" dt="2021-10-13T21:04:18.692" v="3248" actId="20577"/>
          <ac:spMkLst>
            <pc:docMk/>
            <pc:sldMk cId="4090175280" sldId="593"/>
            <ac:spMk id="2" creationId="{00000000-0000-0000-0000-000000000000}"/>
          </ac:spMkLst>
        </pc:spChg>
      </pc:sldChg>
      <pc:sldChg chg="modSp mod">
        <pc:chgData name="tsap@uoi.gr" userId="14c29a0b-fba8-4de1-ba9f-ce710cf39d77" providerId="ADAL" clId="{3FA359BB-286B-4324-B0E7-44C981DCE877}" dt="2021-10-13T21:18:12.862" v="3265" actId="33524"/>
        <pc:sldMkLst>
          <pc:docMk/>
          <pc:sldMk cId="1422240275" sldId="602"/>
        </pc:sldMkLst>
        <pc:spChg chg="mod">
          <ac:chgData name="tsap@uoi.gr" userId="14c29a0b-fba8-4de1-ba9f-ce710cf39d77" providerId="ADAL" clId="{3FA359BB-286B-4324-B0E7-44C981DCE877}" dt="2021-10-13T21:18:12.862" v="3265" actId="33524"/>
          <ac:spMkLst>
            <pc:docMk/>
            <pc:sldMk cId="1422240275" sldId="602"/>
            <ac:spMk id="3" creationId="{2D746F6F-349C-4D18-A383-EC5336D69136}"/>
          </ac:spMkLst>
        </pc:spChg>
      </pc:sldChg>
      <pc:sldChg chg="modSp mod">
        <pc:chgData name="tsap@uoi.gr" userId="14c29a0b-fba8-4de1-ba9f-ce710cf39d77" providerId="ADAL" clId="{3FA359BB-286B-4324-B0E7-44C981DCE877}" dt="2021-10-13T21:08:09.647" v="3264" actId="6549"/>
        <pc:sldMkLst>
          <pc:docMk/>
          <pc:sldMk cId="2142046486" sldId="641"/>
        </pc:sldMkLst>
        <pc:spChg chg="mod">
          <ac:chgData name="tsap@uoi.gr" userId="14c29a0b-fba8-4de1-ba9f-ce710cf39d77" providerId="ADAL" clId="{3FA359BB-286B-4324-B0E7-44C981DCE877}" dt="2021-10-13T21:08:09.647" v="3264" actId="6549"/>
          <ac:spMkLst>
            <pc:docMk/>
            <pc:sldMk cId="2142046486" sldId="641"/>
            <ac:spMk id="8" creationId="{D86DBE8E-3580-4510-9484-D75C4FB49C01}"/>
          </ac:spMkLst>
        </pc:spChg>
      </pc:sldChg>
      <pc:sldChg chg="modSp add mod">
        <pc:chgData name="tsap@uoi.gr" userId="14c29a0b-fba8-4de1-ba9f-ce710cf39d77" providerId="ADAL" clId="{3FA359BB-286B-4324-B0E7-44C981DCE877}" dt="2021-10-13T19:12:54.864" v="446" actId="20577"/>
        <pc:sldMkLst>
          <pc:docMk/>
          <pc:sldMk cId="2058446328" sldId="647"/>
        </pc:sldMkLst>
        <pc:spChg chg="mod">
          <ac:chgData name="tsap@uoi.gr" userId="14c29a0b-fba8-4de1-ba9f-ce710cf39d77" providerId="ADAL" clId="{3FA359BB-286B-4324-B0E7-44C981DCE877}" dt="2021-10-13T19:12:54.864" v="446" actId="20577"/>
          <ac:spMkLst>
            <pc:docMk/>
            <pc:sldMk cId="2058446328" sldId="647"/>
            <ac:spMk id="4" creationId="{3DA6B4DD-24ED-4044-8095-C0647B6E403A}"/>
          </ac:spMkLst>
        </pc:spChg>
      </pc:sldChg>
      <pc:sldChg chg="add del">
        <pc:chgData name="tsap@uoi.gr" userId="14c29a0b-fba8-4de1-ba9f-ce710cf39d77" providerId="ADAL" clId="{3FA359BB-286B-4324-B0E7-44C981DCE877}" dt="2021-10-13T21:02:49.682" v="3221" actId="47"/>
        <pc:sldMkLst>
          <pc:docMk/>
          <pc:sldMk cId="4191569434" sldId="648"/>
        </pc:sldMkLst>
      </pc:sldChg>
      <pc:sldChg chg="modSp new mod">
        <pc:chgData name="tsap@uoi.gr" userId="14c29a0b-fba8-4de1-ba9f-ce710cf39d77" providerId="ADAL" clId="{3FA359BB-286B-4324-B0E7-44C981DCE877}" dt="2021-10-13T21:02:38.294" v="3220" actId="20577"/>
        <pc:sldMkLst>
          <pc:docMk/>
          <pc:sldMk cId="1489372680" sldId="649"/>
        </pc:sldMkLst>
        <pc:spChg chg="mod">
          <ac:chgData name="tsap@uoi.gr" userId="14c29a0b-fba8-4de1-ba9f-ce710cf39d77" providerId="ADAL" clId="{3FA359BB-286B-4324-B0E7-44C981DCE877}" dt="2021-10-13T19:26:05.756" v="700" actId="20577"/>
          <ac:spMkLst>
            <pc:docMk/>
            <pc:sldMk cId="1489372680" sldId="649"/>
            <ac:spMk id="2" creationId="{54E6191E-3CD5-4F6B-BF5C-5E602FF574B9}"/>
          </ac:spMkLst>
        </pc:spChg>
        <pc:spChg chg="mod">
          <ac:chgData name="tsap@uoi.gr" userId="14c29a0b-fba8-4de1-ba9f-ce710cf39d77" providerId="ADAL" clId="{3FA359BB-286B-4324-B0E7-44C981DCE877}" dt="2021-10-13T21:02:38.294" v="3220" actId="20577"/>
          <ac:spMkLst>
            <pc:docMk/>
            <pc:sldMk cId="1489372680" sldId="649"/>
            <ac:spMk id="3" creationId="{F576311E-4383-42ED-B29C-638E7A271CC3}"/>
          </ac:spMkLst>
        </pc:spChg>
      </pc:sldChg>
      <pc:sldChg chg="modSp new mod">
        <pc:chgData name="tsap@uoi.gr" userId="14c29a0b-fba8-4de1-ba9f-ce710cf39d77" providerId="ADAL" clId="{3FA359BB-286B-4324-B0E7-44C981DCE877}" dt="2021-10-13T21:02:03.244" v="3213" actId="20577"/>
        <pc:sldMkLst>
          <pc:docMk/>
          <pc:sldMk cId="2435032857" sldId="650"/>
        </pc:sldMkLst>
        <pc:spChg chg="mod">
          <ac:chgData name="tsap@uoi.gr" userId="14c29a0b-fba8-4de1-ba9f-ce710cf39d77" providerId="ADAL" clId="{3FA359BB-286B-4324-B0E7-44C981DCE877}" dt="2021-10-13T20:43:09.734" v="2312" actId="20577"/>
          <ac:spMkLst>
            <pc:docMk/>
            <pc:sldMk cId="2435032857" sldId="650"/>
            <ac:spMk id="2" creationId="{95068435-4627-4A46-AAD6-DBC0E0AC17D6}"/>
          </ac:spMkLst>
        </pc:spChg>
        <pc:spChg chg="mod">
          <ac:chgData name="tsap@uoi.gr" userId="14c29a0b-fba8-4de1-ba9f-ce710cf39d77" providerId="ADAL" clId="{3FA359BB-286B-4324-B0E7-44C981DCE877}" dt="2021-10-13T21:02:03.244" v="3213" actId="20577"/>
          <ac:spMkLst>
            <pc:docMk/>
            <pc:sldMk cId="2435032857" sldId="650"/>
            <ac:spMk id="3" creationId="{2A3F0BEC-2F75-4882-BD62-6A19EBF3AE1B}"/>
          </ac:spMkLst>
        </pc:spChg>
      </pc:sldChg>
      <pc:sldChg chg="modSp add mod">
        <pc:chgData name="tsap@uoi.gr" userId="14c29a0b-fba8-4de1-ba9f-ce710cf39d77" providerId="ADAL" clId="{3FA359BB-286B-4324-B0E7-44C981DCE877}" dt="2021-10-13T21:50:21.500" v="3395" actId="27636"/>
        <pc:sldMkLst>
          <pc:docMk/>
          <pc:sldMk cId="2318626416" sldId="651"/>
        </pc:sldMkLst>
        <pc:spChg chg="mod">
          <ac:chgData name="tsap@uoi.gr" userId="14c29a0b-fba8-4de1-ba9f-ce710cf39d77" providerId="ADAL" clId="{3FA359BB-286B-4324-B0E7-44C981DCE877}" dt="2021-10-13T21:50:21.500" v="3395" actId="27636"/>
          <ac:spMkLst>
            <pc:docMk/>
            <pc:sldMk cId="2318626416" sldId="651"/>
            <ac:spMk id="12"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18.487"/>
    </inkml:context>
    <inkml:brush xml:id="br0">
      <inkml:brushProperty name="width" value="0.1" units="cm"/>
      <inkml:brushProperty name="height" value="0.1" units="cm"/>
      <inkml:brushProperty name="color" value="#006BBC"/>
    </inkml:brush>
  </inkml:definitions>
  <inkml:trace contextRef="#ctx0" brushRef="#br0">0 1 328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4T23:30:11.34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10/18/2021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p:cNvSpPr>
          <p:nvPr>
            <p:ph type="sldImg"/>
          </p:nvPr>
        </p:nvSpPr>
        <p:spPr bwMode="auto">
          <a:xfrm>
            <a:off x="384175" y="685800"/>
            <a:ext cx="6092825" cy="3427413"/>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04972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384175" y="685800"/>
            <a:ext cx="6092825" cy="3427413"/>
          </a:xfrm>
          <a:ln/>
        </p:spPr>
      </p:sp>
      <p:sp>
        <p:nvSpPr>
          <p:cNvPr id="79155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3611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384175" y="685800"/>
            <a:ext cx="6092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242037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384175" y="685800"/>
            <a:ext cx="6092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42037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Getting everything</a:t>
            </a:r>
            <a:r>
              <a:rPr lang="en-US" baseline="0" dirty="0"/>
              <a:t> is too much. We need to narrow it down:</a:t>
            </a:r>
          </a:p>
          <a:p>
            <a:pPr marL="171450" indent="-171450">
              <a:buFontTx/>
              <a:buChar char="-"/>
            </a:pPr>
            <a:r>
              <a:rPr lang="en-US" baseline="0" dirty="0"/>
              <a:t>Filter by language, by location, by hashtags</a:t>
            </a:r>
          </a:p>
          <a:p>
            <a:pPr marL="171450" indent="-171450">
              <a:buFontTx/>
              <a:buChar char="-"/>
            </a:pPr>
            <a:r>
              <a:rPr lang="en-US" baseline="0" dirty="0"/>
              <a:t>Use API to get only part of the information that we care about.</a:t>
            </a:r>
          </a:p>
          <a:p>
            <a:pPr marL="171450" indent="-171450">
              <a:buFontTx/>
              <a:buChar char="-"/>
            </a:pPr>
            <a:r>
              <a:rPr lang="en-US" baseline="0" dirty="0"/>
              <a:t>Find the two candidates and their followers. Get the tweets of these users only. </a:t>
            </a:r>
          </a:p>
          <a:p>
            <a:pPr marL="171450" indent="-171450">
              <a:buFontTx/>
              <a:buChar char="-"/>
            </a:pPr>
            <a:r>
              <a:rPr lang="en-US" baseline="0" dirty="0"/>
              <a:t>Get the tweets of the candidates and see who retweets them.</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44</a:t>
            </a:fld>
            <a:endParaRPr lang="en-US"/>
          </a:p>
        </p:txBody>
      </p:sp>
    </p:spTree>
    <p:extLst>
      <p:ext uri="{BB962C8B-B14F-4D97-AF65-F5344CB8AC3E}">
        <p14:creationId xmlns:p14="http://schemas.microsoft.com/office/powerpoint/2010/main" val="276059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384175" y="685800"/>
            <a:ext cx="6092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22173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384175" y="685800"/>
            <a:ext cx="6092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2711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384175" y="685800"/>
            <a:ext cx="6092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23252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384175" y="685800"/>
            <a:ext cx="6092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84812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384175" y="685800"/>
            <a:ext cx="6092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99341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384175" y="685800"/>
            <a:ext cx="6092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34160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p:cNvSpPr>
          <p:nvPr>
            <p:ph type="sldImg"/>
          </p:nvPr>
        </p:nvSpPr>
        <p:spPr bwMode="auto">
          <a:xfrm>
            <a:off x="384175" y="685800"/>
            <a:ext cx="6092825" cy="3427413"/>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88262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384175" y="685800"/>
            <a:ext cx="6092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890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xfrm>
            <a:off x="384175" y="685800"/>
            <a:ext cx="6092825" cy="3427413"/>
          </a:xfrm>
          <a:ln/>
        </p:spPr>
      </p:sp>
      <p:sp>
        <p:nvSpPr>
          <p:cNvPr id="77005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2686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59272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55226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53294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76541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ext Placeholder 2"/>
          <p:cNvSpPr>
            <a:spLocks noGrp="1"/>
          </p:cNvSpPr>
          <p:nvPr>
            <p:ph type="body" sz="half" idx="1"/>
          </p:nvPr>
        </p:nvSpPr>
        <p:spPr>
          <a:xfrm>
            <a:off x="548217"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14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10/18/2021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10/18/2021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10/18/2021</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02.xml.rels><?xml version="1.0" encoding="UTF-8" standalone="yes"?>
<Relationships xmlns="http://schemas.openxmlformats.org/package/2006/relationships"><Relationship Id="rId2" Type="http://schemas.openxmlformats.org/officeDocument/2006/relationships/image" Target="../media/image86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edition.cnn.com/2019/10/01/asia/china-70-anniversary-five-graphs-intl-hnk/index.html?fbclid=IwAR31ba2M8JAkmrLaR0tOj6wvj1ey62l-vsE3rhYVRnaNMZgji0puwWVLuCQ"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99" Type="http://schemas.openxmlformats.org/officeDocument/2006/relationships/image" Target="../media/image154.png"/><Relationship Id="rId2" Type="http://schemas.openxmlformats.org/officeDocument/2006/relationships/customXml" Target="../ink/ink1.xml"/><Relationship Id="rId1" Type="http://schemas.openxmlformats.org/officeDocument/2006/relationships/slideLayout" Target="../slideLayouts/slideLayout6.xml"/><Relationship Id="rId58" Type="http://schemas.openxmlformats.org/officeDocument/2006/relationships/customXml" Target="../ink/ink2.xml"/><Relationship Id="rId57" Type="http://schemas.openxmlformats.org/officeDocument/2006/relationships/image" Target="../media/image33.png"/><Relationship Id="rId300"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jafsoft.com/asctortf/" TargetMode="External"/><Relationship Id="rId2" Type="http://schemas.openxmlformats.org/officeDocument/2006/relationships/hyperlink" Target="http://www.htmlgoodies.com/downloads/freeware/webdevelopment/15.html" TargetMode="External"/><Relationship Id="rId1" Type="http://schemas.openxmlformats.org/officeDocument/2006/relationships/slideLayout" Target="../slideLayouts/slideLayout2.xml"/><Relationship Id="rId4" Type="http://schemas.openxmlformats.org/officeDocument/2006/relationships/hyperlink" Target="http://search.netscape.com/Computers/Data_Formats/Document/Text/RT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gr/url?sa=i&amp;rct=j&amp;q=&amp;esrc=s&amp;source=images&amp;cd=&amp;cad=rja&amp;uact=8&amp;ved=0ahUKEwiz-ZHboNTWAhXCLFAKHcxrCFoQjRwIBw&amp;url=https://www.r-bloggers.com/starting-analysis-and-visualisation-of-spatial-data-with-r/&amp;psig=AOvVaw1ItEDXqMhgJBqM6MR4-QUc&amp;ust=150711317979689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ist.github.com/hrp/900964#file-twitter-json-L3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6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MINING</a:t>
            </a:r>
            <a:br>
              <a:rPr lang="en-US" dirty="0"/>
            </a:br>
            <a:r>
              <a:rPr lang="en-US" dirty="0"/>
              <a:t>The Data Mining Pipeline</a:t>
            </a:r>
          </a:p>
        </p:txBody>
      </p:sp>
      <p:sp>
        <p:nvSpPr>
          <p:cNvPr id="5" name="Subtitle 4"/>
          <p:cNvSpPr>
            <a:spLocks noGrp="1"/>
          </p:cNvSpPr>
          <p:nvPr>
            <p:ph type="subTitle" idx="1"/>
          </p:nvPr>
        </p:nvSpPr>
        <p:spPr>
          <a:xfrm>
            <a:off x="914400" y="3505200"/>
            <a:ext cx="10210800" cy="1752600"/>
          </a:xfrm>
        </p:spPr>
        <p:txBody>
          <a:bodyPr>
            <a:normAutofit fontScale="77500" lnSpcReduction="20000"/>
          </a:bodyPr>
          <a:lstStyle/>
          <a:p>
            <a:r>
              <a:rPr lang="en-US" dirty="0"/>
              <a:t>What is data?</a:t>
            </a:r>
          </a:p>
          <a:p>
            <a:r>
              <a:rPr lang="en-US" dirty="0"/>
              <a:t>The data mining pipeline: collection, preprocessing, mining, and post-processing</a:t>
            </a:r>
          </a:p>
          <a:p>
            <a:r>
              <a:rPr lang="en-US" dirty="0"/>
              <a:t>Sampling, feature extraction and normalization</a:t>
            </a:r>
          </a:p>
          <a:p>
            <a:r>
              <a:rPr lang="en-US" dirty="0"/>
              <a:t>Exploratory analysis of data – basic statistics</a:t>
            </a:r>
          </a:p>
        </p:txBody>
      </p:sp>
    </p:spTree>
    <p:extLst>
      <p:ext uri="{BB962C8B-B14F-4D97-AF65-F5344CB8AC3E}">
        <p14:creationId xmlns:p14="http://schemas.microsoft.com/office/powerpoint/2010/main" val="397401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61091939"/>
              </p:ext>
            </p:extLst>
          </p:nvPr>
        </p:nvGraphicFramePr>
        <p:xfrm>
          <a:off x="1957754" y="3505200"/>
          <a:ext cx="7262448" cy="2123440"/>
        </p:xfrm>
        <a:graphic>
          <a:graphicData uri="http://schemas.openxmlformats.org/drawingml/2006/table">
            <a:tbl>
              <a:tblPr firstRow="1" bandRow="1">
                <a:tableStyleId>{073A0DAA-6AF3-43AB-8588-CEC1D06C72B9}</a:tableStyleId>
              </a:tblPr>
              <a:tblGrid>
                <a:gridCol w="1210408">
                  <a:extLst>
                    <a:ext uri="{9D8B030D-6E8A-4147-A177-3AD203B41FA5}">
                      <a16:colId xmlns:a16="http://schemas.microsoft.com/office/drawing/2014/main" val="20000"/>
                    </a:ext>
                  </a:extLst>
                </a:gridCol>
                <a:gridCol w="1210408">
                  <a:extLst>
                    <a:ext uri="{9D8B030D-6E8A-4147-A177-3AD203B41FA5}">
                      <a16:colId xmlns:a16="http://schemas.microsoft.com/office/drawing/2014/main" val="20001"/>
                    </a:ext>
                  </a:extLst>
                </a:gridCol>
                <a:gridCol w="1210408">
                  <a:extLst>
                    <a:ext uri="{9D8B030D-6E8A-4147-A177-3AD203B41FA5}">
                      <a16:colId xmlns:a16="http://schemas.microsoft.com/office/drawing/2014/main" val="20002"/>
                    </a:ext>
                  </a:extLst>
                </a:gridCol>
                <a:gridCol w="1210408">
                  <a:extLst>
                    <a:ext uri="{9D8B030D-6E8A-4147-A177-3AD203B41FA5}">
                      <a16:colId xmlns:a16="http://schemas.microsoft.com/office/drawing/2014/main" val="20003"/>
                    </a:ext>
                  </a:extLst>
                </a:gridCol>
                <a:gridCol w="1210408">
                  <a:extLst>
                    <a:ext uri="{9D8B030D-6E8A-4147-A177-3AD203B41FA5}">
                      <a16:colId xmlns:a16="http://schemas.microsoft.com/office/drawing/2014/main" val="20004"/>
                    </a:ext>
                  </a:extLst>
                </a:gridCol>
                <a:gridCol w="1210408">
                  <a:extLst>
                    <a:ext uri="{9D8B030D-6E8A-4147-A177-3AD203B41FA5}">
                      <a16:colId xmlns:a16="http://schemas.microsoft.com/office/drawing/2014/main" val="20005"/>
                    </a:ext>
                  </a:extLst>
                </a:gridCol>
              </a:tblGrid>
              <a:tr h="370840">
                <a:tc>
                  <a:txBody>
                    <a:bodyPr/>
                    <a:lstStyle/>
                    <a:p>
                      <a:r>
                        <a:rPr lang="en-US" dirty="0"/>
                        <a:t>ID Number</a:t>
                      </a:r>
                    </a:p>
                  </a:txBody>
                  <a:tcPr/>
                </a:tc>
                <a:tc>
                  <a:txBody>
                    <a:bodyPr/>
                    <a:lstStyle/>
                    <a:p>
                      <a:r>
                        <a:rPr lang="en-US" dirty="0">
                          <a:solidFill>
                            <a:srgbClr val="0070C0"/>
                          </a:solidFill>
                        </a:rPr>
                        <a:t>Zip Code</a:t>
                      </a:r>
                    </a:p>
                  </a:txBody>
                  <a:tcPr/>
                </a:tc>
                <a:tc>
                  <a:txBody>
                    <a:bodyPr/>
                    <a:lstStyle/>
                    <a:p>
                      <a:r>
                        <a:rPr lang="en-US" dirty="0">
                          <a:solidFill>
                            <a:schemeClr val="accent6">
                              <a:lumMod val="75000"/>
                            </a:schemeClr>
                          </a:solidFill>
                        </a:rPr>
                        <a:t>Age</a:t>
                      </a:r>
                    </a:p>
                  </a:txBody>
                  <a:tcPr/>
                </a:tc>
                <a:tc>
                  <a:txBody>
                    <a:bodyPr/>
                    <a:lstStyle/>
                    <a:p>
                      <a:r>
                        <a:rPr lang="en-US" dirty="0">
                          <a:solidFill>
                            <a:srgbClr val="0070C0"/>
                          </a:solidFill>
                        </a:rPr>
                        <a:t>Marital Status</a:t>
                      </a:r>
                    </a:p>
                  </a:txBody>
                  <a:tcPr/>
                </a:tc>
                <a:tc>
                  <a:txBody>
                    <a:bodyPr/>
                    <a:lstStyle/>
                    <a:p>
                      <a:r>
                        <a:rPr lang="en-US" dirty="0">
                          <a:solidFill>
                            <a:schemeClr val="accent6">
                              <a:lumMod val="75000"/>
                            </a:schemeClr>
                          </a:solidFill>
                        </a:rPr>
                        <a:t>Income</a:t>
                      </a:r>
                    </a:p>
                  </a:txBody>
                  <a:tcPr/>
                </a:tc>
                <a:tc>
                  <a:txBody>
                    <a:bodyPr/>
                    <a:lstStyle/>
                    <a:p>
                      <a:r>
                        <a:rPr lang="en-US" dirty="0">
                          <a:solidFill>
                            <a:srgbClr val="0070C0"/>
                          </a:solidFill>
                        </a:rPr>
                        <a:t>Income Bracket</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55</a:t>
                      </a:r>
                    </a:p>
                  </a:txBody>
                  <a:tcPr/>
                </a:tc>
                <a:tc>
                  <a:txBody>
                    <a:bodyPr/>
                    <a:lstStyle/>
                    <a:p>
                      <a:pPr algn="ctr"/>
                      <a:r>
                        <a:rPr lang="en-US" dirty="0"/>
                        <a:t>Single </a:t>
                      </a:r>
                    </a:p>
                  </a:txBody>
                  <a:tcPr/>
                </a:tc>
                <a:tc>
                  <a:txBody>
                    <a:bodyPr/>
                    <a:lstStyle/>
                    <a:p>
                      <a:pPr algn="ctr"/>
                      <a:r>
                        <a:rPr lang="en-US" dirty="0"/>
                        <a:t>250000</a:t>
                      </a:r>
                    </a:p>
                  </a:txBody>
                  <a:tcPr/>
                </a:tc>
                <a:tc>
                  <a:txBody>
                    <a:bodyPr/>
                    <a:lstStyle/>
                    <a:p>
                      <a:pPr algn="ctr"/>
                      <a:r>
                        <a:rPr lang="en-US" dirty="0"/>
                        <a:t>High</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25</a:t>
                      </a:r>
                    </a:p>
                  </a:txBody>
                  <a:tcPr/>
                </a:tc>
                <a:tc>
                  <a:txBody>
                    <a:bodyPr/>
                    <a:lstStyle/>
                    <a:p>
                      <a:pPr algn="ctr"/>
                      <a:r>
                        <a:rPr lang="en-US" dirty="0"/>
                        <a:t>Married</a:t>
                      </a:r>
                    </a:p>
                  </a:txBody>
                  <a:tcPr/>
                </a:tc>
                <a:tc>
                  <a:txBody>
                    <a:bodyPr/>
                    <a:lstStyle/>
                    <a:p>
                      <a:pPr algn="ctr"/>
                      <a:r>
                        <a:rPr lang="en-US" dirty="0"/>
                        <a:t>30000</a:t>
                      </a:r>
                    </a:p>
                  </a:txBody>
                  <a:tcPr/>
                </a:tc>
                <a:tc>
                  <a:txBody>
                    <a:bodyPr/>
                    <a:lstStyle/>
                    <a:p>
                      <a:pPr algn="ctr"/>
                      <a:r>
                        <a:rPr lang="en-US" dirty="0"/>
                        <a:t>Low</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45</a:t>
                      </a:r>
                    </a:p>
                  </a:txBody>
                  <a:tcPr/>
                </a:tc>
                <a:tc>
                  <a:txBody>
                    <a:bodyPr/>
                    <a:lstStyle/>
                    <a:p>
                      <a:pPr algn="ctr"/>
                      <a:r>
                        <a:rPr lang="en-US" dirty="0"/>
                        <a:t>Divorced</a:t>
                      </a:r>
                    </a:p>
                  </a:txBody>
                  <a:tcPr/>
                </a:tc>
                <a:tc>
                  <a:txBody>
                    <a:bodyPr/>
                    <a:lstStyle/>
                    <a:p>
                      <a:pPr algn="ctr"/>
                      <a:r>
                        <a:rPr lang="en-US" dirty="0"/>
                        <a:t>200000</a:t>
                      </a:r>
                    </a:p>
                  </a:txBody>
                  <a:tcPr/>
                </a:tc>
                <a:tc>
                  <a:txBody>
                    <a:bodyPr/>
                    <a:lstStyle/>
                    <a:p>
                      <a:pPr algn="ctr"/>
                      <a:r>
                        <a:rPr lang="en-US" dirty="0"/>
                        <a:t>High</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43</a:t>
                      </a:r>
                    </a:p>
                  </a:txBody>
                  <a:tcPr/>
                </a:tc>
                <a:tc>
                  <a:txBody>
                    <a:bodyPr/>
                    <a:lstStyle/>
                    <a:p>
                      <a:pPr algn="ctr"/>
                      <a:r>
                        <a:rPr lang="en-US" dirty="0"/>
                        <a:t>Single</a:t>
                      </a:r>
                    </a:p>
                  </a:txBody>
                  <a:tcPr/>
                </a:tc>
                <a:tc>
                  <a:txBody>
                    <a:bodyPr/>
                    <a:lstStyle/>
                    <a:p>
                      <a:pPr algn="ctr"/>
                      <a:r>
                        <a:rPr lang="en-US" dirty="0"/>
                        <a:t>150000</a:t>
                      </a:r>
                    </a:p>
                  </a:txBody>
                  <a:tcPr/>
                </a:tc>
                <a:tc>
                  <a:txBody>
                    <a:bodyPr/>
                    <a:lstStyle/>
                    <a:p>
                      <a:pPr algn="ctr"/>
                      <a:r>
                        <a:rPr lang="en-US" dirty="0"/>
                        <a:t>Medium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79147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function</a:t>
            </a:r>
          </a:p>
        </p:txBody>
      </p:sp>
      <p:sp>
        <p:nvSpPr>
          <p:cNvPr id="3" name="Content Placeholder 2"/>
          <p:cNvSpPr>
            <a:spLocks noGrp="1"/>
          </p:cNvSpPr>
          <p:nvPr>
            <p:ph idx="1"/>
          </p:nvPr>
        </p:nvSpPr>
        <p:spPr/>
        <p:txBody>
          <a:bodyPr>
            <a:normAutofit/>
          </a:bodyPr>
          <a:lstStyle/>
          <a:p>
            <a:r>
              <a:rPr lang="en-US" dirty="0"/>
              <a:t>Another idea: Use the </a:t>
            </a:r>
            <a:r>
              <a:rPr lang="en-US" dirty="0">
                <a:solidFill>
                  <a:srgbClr val="FF3300"/>
                </a:solidFill>
              </a:rPr>
              <a:t>logistic function</a:t>
            </a:r>
            <a:r>
              <a:rPr lang="en-US" dirty="0"/>
              <a:t>:</a:t>
            </a:r>
          </a:p>
          <a:p>
            <a:pPr lvl="1"/>
            <a:r>
              <a:rPr lang="en-US" dirty="0"/>
              <a:t>Maps reals to the [0,1] range</a:t>
            </a:r>
          </a:p>
          <a:p>
            <a:pPr lvl="1"/>
            <a:r>
              <a:rPr lang="en-US" dirty="0"/>
              <a:t>Mimics the step function</a:t>
            </a:r>
          </a:p>
          <a:p>
            <a:pPr lvl="1"/>
            <a:r>
              <a:rPr lang="en-US" dirty="0"/>
              <a:t>In the class of </a:t>
            </a:r>
            <a:r>
              <a:rPr lang="en-US" dirty="0">
                <a:solidFill>
                  <a:srgbClr val="FF3300"/>
                </a:solidFill>
              </a:rPr>
              <a:t>sigmoid</a:t>
            </a:r>
            <a:r>
              <a:rPr lang="en-US" dirty="0"/>
              <a:t> functions</a:t>
            </a:r>
          </a:p>
          <a:p>
            <a:endParaRPr lang="en-US" dirty="0"/>
          </a:p>
          <a:p>
            <a:endParaRPr lang="en-US" dirty="0"/>
          </a:p>
          <a:p>
            <a:endParaRPr lang="en-US" dirty="0"/>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22820761"/>
              </p:ext>
            </p:extLst>
          </p:nvPr>
        </p:nvGraphicFramePr>
        <p:xfrm>
          <a:off x="5410200" y="33528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marL="0" algn="ctr" defTabSz="914400" rtl="0" eaLnBrk="1" fontAlgn="b" latinLnBrk="0" hangingPunct="1"/>
                      <a:r>
                        <a:rPr lang="en-US" dirty="0"/>
                        <a:t>0.84</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0.20</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0.42</a:t>
                      </a:r>
                    </a:p>
                  </a:txBody>
                  <a:tcPr marL="9525" marR="9525" marT="9525" marB="0" anchor="b"/>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0.16</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0.58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0.79</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pic>
        <p:nvPicPr>
          <p:cNvPr id="10" name="Picture 9" descr="A screenshot of a map&#10;&#10;Description automatically generated">
            <a:extLst>
              <a:ext uri="{FF2B5EF4-FFF2-40B4-BE49-F238E27FC236}">
                <a16:creationId xmlns:a16="http://schemas.microsoft.com/office/drawing/2014/main" id="{B0410FE6-94DB-4CD4-BB30-20F07BAC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10440"/>
            <a:ext cx="4724400" cy="3003550"/>
          </a:xfrm>
          <a:prstGeom prst="rect">
            <a:avLst/>
          </a:prstGeom>
        </p:spPr>
      </p:pic>
      <p:sp>
        <p:nvSpPr>
          <p:cNvPr id="13" name="TextBox 12">
            <a:extLst>
              <a:ext uri="{FF2B5EF4-FFF2-40B4-BE49-F238E27FC236}">
                <a16:creationId xmlns:a16="http://schemas.microsoft.com/office/drawing/2014/main" id="{27EA2BE0-90E1-402E-85F9-E1947C31A21B}"/>
              </a:ext>
            </a:extLst>
          </p:cNvPr>
          <p:cNvSpPr txBox="1"/>
          <p:nvPr/>
        </p:nvSpPr>
        <p:spPr>
          <a:xfrm>
            <a:off x="6400800" y="4953000"/>
            <a:ext cx="3647152" cy="646331"/>
          </a:xfrm>
          <a:prstGeom prst="rect">
            <a:avLst/>
          </a:prstGeom>
          <a:noFill/>
        </p:spPr>
        <p:txBody>
          <a:bodyPr wrap="none" rtlCol="0">
            <a:spAutoFit/>
          </a:bodyPr>
          <a:lstStyle/>
          <a:p>
            <a:r>
              <a:rPr lang="en-US" dirty="0"/>
              <a:t>Subtract the mean</a:t>
            </a:r>
          </a:p>
          <a:p>
            <a:r>
              <a:rPr lang="en-US" dirty="0"/>
              <a:t>Mean value gets 50-50 probability</a:t>
            </a:r>
          </a:p>
        </p:txBody>
      </p:sp>
    </p:spTree>
    <p:extLst>
      <p:ext uri="{BB962C8B-B14F-4D97-AF65-F5344CB8AC3E}">
        <p14:creationId xmlns:p14="http://schemas.microsoft.com/office/powerpoint/2010/main" val="24804208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Sigmoid function</a:t>
            </a:r>
          </a:p>
        </p:txBody>
      </p:sp>
      <p:sp>
        <p:nvSpPr>
          <p:cNvPr id="3" name="Content Placeholder 2"/>
          <p:cNvSpPr>
            <a:spLocks noGrp="1"/>
          </p:cNvSpPr>
          <p:nvPr>
            <p:ph idx="1"/>
          </p:nvPr>
        </p:nvSpPr>
        <p:spPr/>
        <p:txBody>
          <a:bodyPr>
            <a:normAutofit/>
          </a:bodyPr>
          <a:lstStyle/>
          <a:p>
            <a:r>
              <a:rPr lang="en-US" dirty="0"/>
              <a:t>General sigmoid function:</a:t>
            </a:r>
          </a:p>
          <a:p>
            <a:pPr lvl="1"/>
            <a:r>
              <a:rPr lang="en-US" dirty="0"/>
              <a:t>We can control the zero point and the slope</a:t>
            </a:r>
          </a:p>
          <a:p>
            <a:endParaRPr lang="en-US" dirty="0"/>
          </a:p>
          <a:p>
            <a:endParaRPr lang="en-US" dirty="0"/>
          </a:p>
          <a:p>
            <a:endParaRPr lang="en-US" dirty="0"/>
          </a:p>
          <a:p>
            <a:pPr lvl="1"/>
            <a:endParaRPr lang="en-US" dirty="0"/>
          </a:p>
        </p:txBody>
      </p:sp>
      <p:pic>
        <p:nvPicPr>
          <p:cNvPr id="5" name="Picture 4" descr="A close up of a map&#10;&#10;Description automatically generated">
            <a:extLst>
              <a:ext uri="{FF2B5EF4-FFF2-40B4-BE49-F238E27FC236}">
                <a16:creationId xmlns:a16="http://schemas.microsoft.com/office/drawing/2014/main" id="{2761D439-23BD-4CA3-A865-4138081ED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581936"/>
            <a:ext cx="6410325" cy="4276064"/>
          </a:xfrm>
          <a:prstGeom prst="rect">
            <a:avLst/>
          </a:prstGeom>
        </p:spPr>
      </p:pic>
      <p:sp>
        <p:nvSpPr>
          <p:cNvPr id="4" name="Oval 3">
            <a:extLst>
              <a:ext uri="{FF2B5EF4-FFF2-40B4-BE49-F238E27FC236}">
                <a16:creationId xmlns:a16="http://schemas.microsoft.com/office/drawing/2014/main" id="{4BEF6DAA-C0F1-464F-A910-DD8FA8AD0B23}"/>
              </a:ext>
            </a:extLst>
          </p:cNvPr>
          <p:cNvSpPr/>
          <p:nvPr/>
        </p:nvSpPr>
        <p:spPr>
          <a:xfrm rot="20161958">
            <a:off x="6213480" y="3110346"/>
            <a:ext cx="533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allout: Bent Line 6">
                <a:extLst>
                  <a:ext uri="{FF2B5EF4-FFF2-40B4-BE49-F238E27FC236}">
                    <a16:creationId xmlns:a16="http://schemas.microsoft.com/office/drawing/2014/main" id="{5014100C-F5C6-4D24-BEFD-6CFB08BF8B8F}"/>
                  </a:ext>
                </a:extLst>
              </p:cNvPr>
              <p:cNvSpPr/>
              <p:nvPr/>
            </p:nvSpPr>
            <p:spPr>
              <a:xfrm>
                <a:off x="9455160" y="3886200"/>
                <a:ext cx="2127240" cy="685800"/>
              </a:xfrm>
              <a:prstGeom prst="borderCallout2">
                <a:avLst>
                  <a:gd name="adj1" fmla="val 18750"/>
                  <a:gd name="adj2" fmla="val -8333"/>
                  <a:gd name="adj3" fmla="val 18750"/>
                  <a:gd name="adj4" fmla="val -16667"/>
                  <a:gd name="adj5" fmla="val -16640"/>
                  <a:gd name="adj6" fmla="val -1232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Higher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1</m:t>
                        </m:r>
                      </m:sub>
                    </m:sSub>
                  </m:oMath>
                </a14:m>
                <a:r>
                  <a:rPr lang="en-US" dirty="0">
                    <a:solidFill>
                      <a:schemeClr val="tx1"/>
                    </a:solidFill>
                  </a:rPr>
                  <a:t>closer to a step function</a:t>
                </a:r>
              </a:p>
            </p:txBody>
          </p:sp>
        </mc:Choice>
        <mc:Fallback xmlns="">
          <p:sp>
            <p:nvSpPr>
              <p:cNvPr id="7" name="Callout: Bent Line 6">
                <a:extLst>
                  <a:ext uri="{FF2B5EF4-FFF2-40B4-BE49-F238E27FC236}">
                    <a16:creationId xmlns:a16="http://schemas.microsoft.com/office/drawing/2014/main" id="{5014100C-F5C6-4D24-BEFD-6CFB08BF8B8F}"/>
                  </a:ext>
                </a:extLst>
              </p:cNvPr>
              <p:cNvSpPr>
                <a:spLocks noRot="1" noChangeAspect="1" noMove="1" noResize="1" noEditPoints="1" noAdjustHandles="1" noChangeArrowheads="1" noChangeShapeType="1" noTextEdit="1"/>
              </p:cNvSpPr>
              <p:nvPr/>
            </p:nvSpPr>
            <p:spPr>
              <a:xfrm>
                <a:off x="9455160" y="3886200"/>
                <a:ext cx="2127240" cy="685800"/>
              </a:xfrm>
              <a:prstGeom prst="borderCallout2">
                <a:avLst>
                  <a:gd name="adj1" fmla="val 18750"/>
                  <a:gd name="adj2" fmla="val -8333"/>
                  <a:gd name="adj3" fmla="val 18750"/>
                  <a:gd name="adj4" fmla="val -16667"/>
                  <a:gd name="adj5" fmla="val -16640"/>
                  <a:gd name="adj6" fmla="val -123280"/>
                </a:avLst>
              </a:prstGeom>
              <a:blipFill>
                <a:blip r:embed="rId3"/>
                <a:stretch>
                  <a:fillRect r="-639" b="-7407"/>
                </a:stretch>
              </a:blipFill>
              <a:ln>
                <a:solidFill>
                  <a:srgbClr val="FF0000"/>
                </a:solidFill>
              </a:ln>
            </p:spPr>
            <p:txBody>
              <a:bodyPr/>
              <a:lstStyle/>
              <a:p>
                <a:r>
                  <a:rPr lang="en-US">
                    <a:noFill/>
                  </a:rPr>
                  <a:t> </a:t>
                </a:r>
              </a:p>
            </p:txBody>
          </p:sp>
        </mc:Fallback>
      </mc:AlternateContent>
      <p:sp>
        <p:nvSpPr>
          <p:cNvPr id="9" name="Oval 8">
            <a:extLst>
              <a:ext uri="{FF2B5EF4-FFF2-40B4-BE49-F238E27FC236}">
                <a16:creationId xmlns:a16="http://schemas.microsoft.com/office/drawing/2014/main" id="{5E308B11-94B7-4BAB-996A-70E67A896A19}"/>
              </a:ext>
            </a:extLst>
          </p:cNvPr>
          <p:cNvSpPr/>
          <p:nvPr/>
        </p:nvSpPr>
        <p:spPr>
          <a:xfrm>
            <a:off x="5675049" y="4334690"/>
            <a:ext cx="380999" cy="2438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llout: Bent Line 9">
            <a:extLst>
              <a:ext uri="{FF2B5EF4-FFF2-40B4-BE49-F238E27FC236}">
                <a16:creationId xmlns:a16="http://schemas.microsoft.com/office/drawing/2014/main" id="{BB84C26E-387A-41D6-92F0-00D3346910CB}"/>
              </a:ext>
            </a:extLst>
          </p:cNvPr>
          <p:cNvSpPr/>
          <p:nvPr/>
        </p:nvSpPr>
        <p:spPr>
          <a:xfrm rot="10800000">
            <a:off x="609600" y="5105400"/>
            <a:ext cx="2667000" cy="685800"/>
          </a:xfrm>
          <a:prstGeom prst="borderCallout2">
            <a:avLst>
              <a:gd name="adj1" fmla="val 18750"/>
              <a:gd name="adj2" fmla="val -8333"/>
              <a:gd name="adj3" fmla="val 18750"/>
              <a:gd name="adj4" fmla="val -16667"/>
              <a:gd name="adj5" fmla="val -2401"/>
              <a:gd name="adj6" fmla="val -893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F4FEC0-4112-48EC-AF93-3EB3B2DC62D9}"/>
                  </a:ext>
                </a:extLst>
              </p:cNvPr>
              <p:cNvSpPr txBox="1"/>
              <p:nvPr/>
            </p:nvSpPr>
            <p:spPr>
              <a:xfrm>
                <a:off x="609599" y="5164213"/>
                <a:ext cx="2667001"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oMath>
                </a14:m>
                <a:r>
                  <a:rPr lang="en-US" dirty="0"/>
                  <a:t> controls the 0.5 point – change of slope</a:t>
                </a:r>
              </a:p>
            </p:txBody>
          </p:sp>
        </mc:Choice>
        <mc:Fallback xmlns="">
          <p:sp>
            <p:nvSpPr>
              <p:cNvPr id="13" name="TextBox 12">
                <a:extLst>
                  <a:ext uri="{FF2B5EF4-FFF2-40B4-BE49-F238E27FC236}">
                    <a16:creationId xmlns:a16="http://schemas.microsoft.com/office/drawing/2014/main" id="{E8F4FEC0-4112-48EC-AF93-3EB3B2DC62D9}"/>
                  </a:ext>
                </a:extLst>
              </p:cNvPr>
              <p:cNvSpPr txBox="1">
                <a:spLocks noRot="1" noChangeAspect="1" noMove="1" noResize="1" noEditPoints="1" noAdjustHandles="1" noChangeArrowheads="1" noChangeShapeType="1" noTextEdit="1"/>
              </p:cNvSpPr>
              <p:nvPr/>
            </p:nvSpPr>
            <p:spPr>
              <a:xfrm>
                <a:off x="609599" y="5164213"/>
                <a:ext cx="2667001" cy="646331"/>
              </a:xfrm>
              <a:prstGeom prst="rect">
                <a:avLst/>
              </a:prstGeom>
              <a:blipFill>
                <a:blip r:embed="rId4"/>
                <a:stretch>
                  <a:fillRect l="-1826" t="-4717" r="-685" b="-14151"/>
                </a:stretch>
              </a:blipFill>
            </p:spPr>
            <p:txBody>
              <a:bodyPr/>
              <a:lstStyle/>
              <a:p>
                <a:r>
                  <a:rPr lang="en-US">
                    <a:noFill/>
                  </a:rPr>
                  <a:t> </a:t>
                </a:r>
              </a:p>
            </p:txBody>
          </p:sp>
        </mc:Fallback>
      </mc:AlternateContent>
    </p:spTree>
    <p:extLst>
      <p:ext uri="{BB962C8B-B14F-4D97-AF65-F5344CB8AC3E}">
        <p14:creationId xmlns:p14="http://schemas.microsoft.com/office/powerpoint/2010/main" val="12868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Softmax</a:t>
            </a:r>
            <a:r>
              <a:rPr lang="en-US" dirty="0"/>
              <a:t>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What if we want to transform the scores into </a:t>
                </a:r>
                <a:r>
                  <a:rPr lang="en-US" dirty="0">
                    <a:solidFill>
                      <a:srgbClr val="0070C0"/>
                    </a:solidFill>
                  </a:rPr>
                  <a:t>probabilities</a:t>
                </a:r>
                <a:r>
                  <a:rPr lang="en-US" dirty="0"/>
                  <a:t> that sum to one, but we capture the single selection of the user?</a:t>
                </a:r>
              </a:p>
              <a:p>
                <a:r>
                  <a:rPr lang="en-US" dirty="0"/>
                  <a:t>Use the </a:t>
                </a:r>
                <a:r>
                  <a:rPr lang="en-US" dirty="0" err="1">
                    <a:solidFill>
                      <a:srgbClr val="FF0000"/>
                    </a:solidFill>
                  </a:rPr>
                  <a:t>softmax</a:t>
                </a:r>
                <a:r>
                  <a:rPr lang="en-US" dirty="0"/>
                  <a:t> function</a:t>
                </a:r>
              </a:p>
              <a:p>
                <a:pPr marL="274320" lvl="1"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p>
                          </m:sSup>
                        </m:num>
                        <m:den>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p>
                              </m:sSup>
                            </m:e>
                          </m:nary>
                        </m:den>
                      </m:f>
                    </m:oMath>
                  </m:oMathPara>
                </a14:m>
                <a:endParaRPr lang="en-US" dirty="0"/>
              </a:p>
              <a:p>
                <a:endParaRPr lang="en-US" dirty="0"/>
              </a:p>
              <a:p>
                <a:endParaRPr lang="en-US" dirty="0"/>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r="-56"/>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3946026303"/>
              </p:ext>
            </p:extLst>
          </p:nvPr>
        </p:nvGraphicFramePr>
        <p:xfrm>
          <a:off x="2514600" y="43434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0.72</a:t>
                      </a:r>
                    </a:p>
                  </a:txBody>
                  <a:tcPr marL="9525" marR="9525" marT="9525" marB="0" anchor="ctr"/>
                </a:tc>
                <a:tc>
                  <a:txBody>
                    <a:bodyPr/>
                    <a:lstStyle/>
                    <a:p>
                      <a:pPr algn="ctr" fontAlgn="b"/>
                      <a:r>
                        <a:rPr lang="en-US" sz="1800" kern="1200" dirty="0">
                          <a:solidFill>
                            <a:schemeClr val="dk1"/>
                          </a:solidFill>
                          <a:latin typeface="+mn-lt"/>
                          <a:ea typeface="+mn-ea"/>
                          <a:cs typeface="+mn-cs"/>
                        </a:rPr>
                        <a:t>0.10</a:t>
                      </a:r>
                    </a:p>
                  </a:txBody>
                  <a:tcPr marL="9525" marR="9525" marT="9525" marB="0" anchor="ctr"/>
                </a:tc>
                <a:tc>
                  <a:txBody>
                    <a:bodyPr/>
                    <a:lstStyle/>
                    <a:p>
                      <a:pPr algn="ctr" fontAlgn="b"/>
                      <a:r>
                        <a:rPr lang="en-US" sz="1800" kern="1200" dirty="0">
                          <a:solidFill>
                            <a:schemeClr val="dk1"/>
                          </a:solidFill>
                          <a:latin typeface="+mn-lt"/>
                          <a:ea typeface="+mn-ea"/>
                          <a:cs typeface="+mn-cs"/>
                        </a:rPr>
                        <a:t>0.18</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0.07</a:t>
                      </a:r>
                    </a:p>
                  </a:txBody>
                  <a:tcPr marL="9525" marR="9525" marT="9525" marB="0" anchor="ctr"/>
                </a:tc>
                <a:tc>
                  <a:txBody>
                    <a:bodyPr/>
                    <a:lstStyle/>
                    <a:p>
                      <a:pPr algn="ctr" fontAlgn="b"/>
                      <a:r>
                        <a:rPr lang="en-US" sz="1800" kern="1200" dirty="0">
                          <a:solidFill>
                            <a:schemeClr val="dk1"/>
                          </a:solidFill>
                          <a:latin typeface="+mn-lt"/>
                          <a:ea typeface="+mn-ea"/>
                          <a:cs typeface="+mn-cs"/>
                        </a:rPr>
                        <a:t>0.31</a:t>
                      </a:r>
                    </a:p>
                  </a:txBody>
                  <a:tcPr marL="9525" marR="9525" marT="9525" marB="0" anchor="ctr"/>
                </a:tc>
                <a:tc>
                  <a:txBody>
                    <a:bodyPr/>
                    <a:lstStyle/>
                    <a:p>
                      <a:pPr algn="ctr" fontAlgn="b"/>
                      <a:r>
                        <a:rPr lang="en-US" sz="1800" kern="1200" dirty="0">
                          <a:solidFill>
                            <a:schemeClr val="dk1"/>
                          </a:solidFill>
                          <a:latin typeface="+mn-lt"/>
                          <a:ea typeface="+mn-ea"/>
                          <a:cs typeface="+mn-cs"/>
                        </a:rPr>
                        <a:t>0.62</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55630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C21F-7BA7-4F9A-B11E-422F657AD5CE}"/>
              </a:ext>
            </a:extLst>
          </p:cNvPr>
          <p:cNvSpPr>
            <a:spLocks noGrp="1"/>
          </p:cNvSpPr>
          <p:nvPr>
            <p:ph type="title"/>
          </p:nvPr>
        </p:nvSpPr>
        <p:spPr/>
        <p:txBody>
          <a:bodyPr/>
          <a:lstStyle/>
          <a:p>
            <a:r>
              <a:rPr lang="en-US" dirty="0"/>
              <a:t>Logarithm function</a:t>
            </a:r>
          </a:p>
        </p:txBody>
      </p:sp>
      <p:sp>
        <p:nvSpPr>
          <p:cNvPr id="3" name="Content Placeholder 2">
            <a:extLst>
              <a:ext uri="{FF2B5EF4-FFF2-40B4-BE49-F238E27FC236}">
                <a16:creationId xmlns:a16="http://schemas.microsoft.com/office/drawing/2014/main" id="{C48C135C-958C-4D24-A0A1-26F07664524B}"/>
              </a:ext>
            </a:extLst>
          </p:cNvPr>
          <p:cNvSpPr>
            <a:spLocks noGrp="1"/>
          </p:cNvSpPr>
          <p:nvPr>
            <p:ph idx="1"/>
          </p:nvPr>
        </p:nvSpPr>
        <p:spPr/>
        <p:txBody>
          <a:bodyPr/>
          <a:lstStyle/>
          <a:p>
            <a:r>
              <a:rPr lang="en-US" dirty="0"/>
              <a:t>Sometimes a data row/column may have a very wide range of values. Normalizing in this case will obliviate small values.</a:t>
            </a:r>
          </a:p>
        </p:txBody>
      </p:sp>
      <p:graphicFrame>
        <p:nvGraphicFramePr>
          <p:cNvPr id="4" name="Table 4">
            <a:extLst>
              <a:ext uri="{FF2B5EF4-FFF2-40B4-BE49-F238E27FC236}">
                <a16:creationId xmlns:a16="http://schemas.microsoft.com/office/drawing/2014/main" id="{75735F08-6F1C-47C9-9EFB-123B59422136}"/>
              </a:ext>
            </a:extLst>
          </p:cNvPr>
          <p:cNvGraphicFramePr>
            <a:graphicFrameLocks noGrp="1"/>
          </p:cNvGraphicFramePr>
          <p:nvPr>
            <p:extLst>
              <p:ext uri="{D42A27DB-BD31-4B8C-83A1-F6EECF244321}">
                <p14:modId xmlns:p14="http://schemas.microsoft.com/office/powerpoint/2010/main" val="84619841"/>
              </p:ext>
            </p:extLst>
          </p:nvPr>
        </p:nvGraphicFramePr>
        <p:xfrm>
          <a:off x="2743200" y="2608788"/>
          <a:ext cx="2971800" cy="4249212"/>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4126022361"/>
                    </a:ext>
                  </a:extLst>
                </a:gridCol>
                <a:gridCol w="1905000">
                  <a:extLst>
                    <a:ext uri="{9D8B030D-6E8A-4147-A177-3AD203B41FA5}">
                      <a16:colId xmlns:a16="http://schemas.microsoft.com/office/drawing/2014/main" val="1517346585"/>
                    </a:ext>
                  </a:extLst>
                </a:gridCol>
              </a:tblGrid>
              <a:tr h="386292">
                <a:tc>
                  <a:txBody>
                    <a:bodyPr/>
                    <a:lstStyle/>
                    <a:p>
                      <a:pPr algn="ctr"/>
                      <a:r>
                        <a:rPr lang="en-US" dirty="0"/>
                        <a:t>User id</a:t>
                      </a:r>
                    </a:p>
                  </a:txBody>
                  <a:tcPr/>
                </a:tc>
                <a:tc>
                  <a:txBody>
                    <a:bodyPr/>
                    <a:lstStyle/>
                    <a:p>
                      <a:pPr algn="ctr"/>
                      <a:r>
                        <a:rPr lang="en-US" dirty="0"/>
                        <a:t>Income</a:t>
                      </a:r>
                    </a:p>
                  </a:txBody>
                  <a:tcPr/>
                </a:tc>
                <a:extLst>
                  <a:ext uri="{0D108BD9-81ED-4DB2-BD59-A6C34878D82A}">
                    <a16:rowId xmlns:a16="http://schemas.microsoft.com/office/drawing/2014/main" val="1847184349"/>
                  </a:ext>
                </a:extLst>
              </a:tr>
              <a:tr h="386292">
                <a:tc>
                  <a:txBody>
                    <a:bodyPr/>
                    <a:lstStyle/>
                    <a:p>
                      <a:pPr algn="ctr"/>
                      <a:r>
                        <a:rPr lang="en-US" dirty="0"/>
                        <a:t>1</a:t>
                      </a:r>
                    </a:p>
                  </a:txBody>
                  <a:tcPr/>
                </a:tc>
                <a:tc>
                  <a:txBody>
                    <a:bodyPr/>
                    <a:lstStyle/>
                    <a:p>
                      <a:pPr algn="ctr" fontAlgn="b"/>
                      <a:r>
                        <a:rPr lang="en-US" sz="1800" kern="1200" dirty="0">
                          <a:solidFill>
                            <a:schemeClr val="dk1"/>
                          </a:solidFill>
                          <a:latin typeface="+mn-lt"/>
                          <a:ea typeface="+mn-ea"/>
                          <a:cs typeface="+mn-cs"/>
                        </a:rPr>
                        <a:t>6000</a:t>
                      </a:r>
                    </a:p>
                  </a:txBody>
                  <a:tcPr marL="9525" marR="9525" marT="9525" marB="0" anchor="b"/>
                </a:tc>
                <a:extLst>
                  <a:ext uri="{0D108BD9-81ED-4DB2-BD59-A6C34878D82A}">
                    <a16:rowId xmlns:a16="http://schemas.microsoft.com/office/drawing/2014/main" val="3269188836"/>
                  </a:ext>
                </a:extLst>
              </a:tr>
              <a:tr h="386292">
                <a:tc>
                  <a:txBody>
                    <a:bodyPr/>
                    <a:lstStyle/>
                    <a:p>
                      <a:pPr algn="ctr"/>
                      <a:r>
                        <a:rPr lang="en-US" dirty="0"/>
                        <a:t>2</a:t>
                      </a:r>
                    </a:p>
                  </a:txBody>
                  <a:tcPr/>
                </a:tc>
                <a:tc>
                  <a:txBody>
                    <a:bodyPr/>
                    <a:lstStyle/>
                    <a:p>
                      <a:pPr algn="ctr" fontAlgn="b"/>
                      <a:r>
                        <a:rPr lang="en-US" sz="1800" kern="1200" dirty="0">
                          <a:solidFill>
                            <a:schemeClr val="dk1"/>
                          </a:solidFill>
                          <a:latin typeface="+mn-lt"/>
                          <a:ea typeface="+mn-ea"/>
                          <a:cs typeface="+mn-cs"/>
                        </a:rPr>
                        <a:t>6500</a:t>
                      </a:r>
                    </a:p>
                  </a:txBody>
                  <a:tcPr marL="9525" marR="9525" marT="9525" marB="0" anchor="b"/>
                </a:tc>
                <a:extLst>
                  <a:ext uri="{0D108BD9-81ED-4DB2-BD59-A6C34878D82A}">
                    <a16:rowId xmlns:a16="http://schemas.microsoft.com/office/drawing/2014/main" val="933935360"/>
                  </a:ext>
                </a:extLst>
              </a:tr>
              <a:tr h="386292">
                <a:tc>
                  <a:txBody>
                    <a:bodyPr/>
                    <a:lstStyle/>
                    <a:p>
                      <a:pPr algn="ctr"/>
                      <a:r>
                        <a:rPr lang="en-US" dirty="0"/>
                        <a:t>3</a:t>
                      </a:r>
                    </a:p>
                  </a:txBody>
                  <a:tcPr/>
                </a:tc>
                <a:tc>
                  <a:txBody>
                    <a:bodyPr/>
                    <a:lstStyle/>
                    <a:p>
                      <a:pPr algn="ctr" fontAlgn="b"/>
                      <a:r>
                        <a:rPr lang="en-US" sz="1800" kern="1200" dirty="0">
                          <a:solidFill>
                            <a:schemeClr val="dk1"/>
                          </a:solidFill>
                          <a:latin typeface="+mn-lt"/>
                          <a:ea typeface="+mn-ea"/>
                          <a:cs typeface="+mn-cs"/>
                        </a:rPr>
                        <a:t>7000</a:t>
                      </a:r>
                    </a:p>
                  </a:txBody>
                  <a:tcPr marL="9525" marR="9525" marT="9525" marB="0" anchor="b"/>
                </a:tc>
                <a:extLst>
                  <a:ext uri="{0D108BD9-81ED-4DB2-BD59-A6C34878D82A}">
                    <a16:rowId xmlns:a16="http://schemas.microsoft.com/office/drawing/2014/main" val="3007615689"/>
                  </a:ext>
                </a:extLst>
              </a:tr>
              <a:tr h="386292">
                <a:tc>
                  <a:txBody>
                    <a:bodyPr/>
                    <a:lstStyle/>
                    <a:p>
                      <a:pPr algn="ctr"/>
                      <a:r>
                        <a:rPr lang="en-US" dirty="0"/>
                        <a:t>4</a:t>
                      </a:r>
                    </a:p>
                  </a:txBody>
                  <a:tcPr/>
                </a:tc>
                <a:tc>
                  <a:txBody>
                    <a:bodyPr/>
                    <a:lstStyle/>
                    <a:p>
                      <a:pPr algn="ctr" fontAlgn="b"/>
                      <a:r>
                        <a:rPr lang="en-US" sz="1800" kern="1200" dirty="0">
                          <a:solidFill>
                            <a:schemeClr val="dk1"/>
                          </a:solidFill>
                          <a:latin typeface="+mn-lt"/>
                          <a:ea typeface="+mn-ea"/>
                          <a:cs typeface="+mn-cs"/>
                        </a:rPr>
                        <a:t>4000</a:t>
                      </a:r>
                    </a:p>
                  </a:txBody>
                  <a:tcPr marL="9525" marR="9525" marT="9525" marB="0" anchor="b"/>
                </a:tc>
                <a:extLst>
                  <a:ext uri="{0D108BD9-81ED-4DB2-BD59-A6C34878D82A}">
                    <a16:rowId xmlns:a16="http://schemas.microsoft.com/office/drawing/2014/main" val="1242150565"/>
                  </a:ext>
                </a:extLst>
              </a:tr>
              <a:tr h="386292">
                <a:tc>
                  <a:txBody>
                    <a:bodyPr/>
                    <a:lstStyle/>
                    <a:p>
                      <a:pPr algn="ctr"/>
                      <a:r>
                        <a:rPr lang="en-US" dirty="0"/>
                        <a:t>5</a:t>
                      </a:r>
                    </a:p>
                  </a:txBody>
                  <a:tcPr/>
                </a:tc>
                <a:tc>
                  <a:txBody>
                    <a:bodyPr/>
                    <a:lstStyle/>
                    <a:p>
                      <a:pPr algn="ctr" fontAlgn="b"/>
                      <a:r>
                        <a:rPr lang="en-US" sz="1800" kern="1200" dirty="0">
                          <a:solidFill>
                            <a:schemeClr val="dk1"/>
                          </a:solidFill>
                          <a:latin typeface="+mn-lt"/>
                          <a:ea typeface="+mn-ea"/>
                          <a:cs typeface="+mn-cs"/>
                        </a:rPr>
                        <a:t>8000</a:t>
                      </a:r>
                    </a:p>
                  </a:txBody>
                  <a:tcPr marL="9525" marR="9525" marT="9525" marB="0" anchor="b"/>
                </a:tc>
                <a:extLst>
                  <a:ext uri="{0D108BD9-81ED-4DB2-BD59-A6C34878D82A}">
                    <a16:rowId xmlns:a16="http://schemas.microsoft.com/office/drawing/2014/main" val="3998687497"/>
                  </a:ext>
                </a:extLst>
              </a:tr>
              <a:tr h="386292">
                <a:tc>
                  <a:txBody>
                    <a:bodyPr/>
                    <a:lstStyle/>
                    <a:p>
                      <a:pPr algn="ctr"/>
                      <a:r>
                        <a:rPr lang="en-US" dirty="0"/>
                        <a:t>6</a:t>
                      </a:r>
                    </a:p>
                  </a:txBody>
                  <a:tcPr/>
                </a:tc>
                <a:tc>
                  <a:txBody>
                    <a:bodyPr/>
                    <a:lstStyle/>
                    <a:p>
                      <a:pPr algn="ctr" fontAlgn="b"/>
                      <a:r>
                        <a:rPr lang="en-US" sz="1800" kern="1200" dirty="0">
                          <a:solidFill>
                            <a:schemeClr val="dk1"/>
                          </a:solidFill>
                          <a:latin typeface="+mn-lt"/>
                          <a:ea typeface="+mn-ea"/>
                          <a:cs typeface="+mn-cs"/>
                        </a:rPr>
                        <a:t>9000</a:t>
                      </a:r>
                    </a:p>
                  </a:txBody>
                  <a:tcPr marL="9525" marR="9525" marT="9525" marB="0" anchor="b"/>
                </a:tc>
                <a:extLst>
                  <a:ext uri="{0D108BD9-81ED-4DB2-BD59-A6C34878D82A}">
                    <a16:rowId xmlns:a16="http://schemas.microsoft.com/office/drawing/2014/main" val="1584714932"/>
                  </a:ext>
                </a:extLst>
              </a:tr>
              <a:tr h="386292">
                <a:tc>
                  <a:txBody>
                    <a:bodyPr/>
                    <a:lstStyle/>
                    <a:p>
                      <a:pPr algn="ctr"/>
                      <a:r>
                        <a:rPr lang="en-US" dirty="0"/>
                        <a:t>7</a:t>
                      </a:r>
                    </a:p>
                  </a:txBody>
                  <a:tcPr/>
                </a:tc>
                <a:tc>
                  <a:txBody>
                    <a:bodyPr/>
                    <a:lstStyle/>
                    <a:p>
                      <a:pPr algn="ctr" fontAlgn="b"/>
                      <a:r>
                        <a:rPr lang="en-US" sz="1800" kern="1200" dirty="0">
                          <a:solidFill>
                            <a:schemeClr val="dk1"/>
                          </a:solidFill>
                          <a:latin typeface="+mn-lt"/>
                          <a:ea typeface="+mn-ea"/>
                          <a:cs typeface="+mn-cs"/>
                        </a:rPr>
                        <a:t>18000</a:t>
                      </a:r>
                    </a:p>
                  </a:txBody>
                  <a:tcPr marL="9525" marR="9525" marT="9525" marB="0" anchor="b"/>
                </a:tc>
                <a:extLst>
                  <a:ext uri="{0D108BD9-81ED-4DB2-BD59-A6C34878D82A}">
                    <a16:rowId xmlns:a16="http://schemas.microsoft.com/office/drawing/2014/main" val="3518662197"/>
                  </a:ext>
                </a:extLst>
              </a:tr>
              <a:tr h="386292">
                <a:tc>
                  <a:txBody>
                    <a:bodyPr/>
                    <a:lstStyle/>
                    <a:p>
                      <a:pPr algn="ctr"/>
                      <a:r>
                        <a:rPr lang="en-US" dirty="0"/>
                        <a:t>8</a:t>
                      </a:r>
                    </a:p>
                  </a:txBody>
                  <a:tcPr/>
                </a:tc>
                <a:tc>
                  <a:txBody>
                    <a:bodyPr/>
                    <a:lstStyle/>
                    <a:p>
                      <a:pPr algn="ctr" fontAlgn="b"/>
                      <a:r>
                        <a:rPr lang="en-US" sz="1800" kern="1200" dirty="0">
                          <a:solidFill>
                            <a:schemeClr val="dk1"/>
                          </a:solidFill>
                          <a:latin typeface="+mn-lt"/>
                          <a:ea typeface="+mn-ea"/>
                          <a:cs typeface="+mn-cs"/>
                        </a:rPr>
                        <a:t>36000</a:t>
                      </a:r>
                    </a:p>
                  </a:txBody>
                  <a:tcPr marL="9525" marR="9525" marT="9525" marB="0" anchor="b"/>
                </a:tc>
                <a:extLst>
                  <a:ext uri="{0D108BD9-81ED-4DB2-BD59-A6C34878D82A}">
                    <a16:rowId xmlns:a16="http://schemas.microsoft.com/office/drawing/2014/main" val="2094603152"/>
                  </a:ext>
                </a:extLst>
              </a:tr>
              <a:tr h="386292">
                <a:tc>
                  <a:txBody>
                    <a:bodyPr/>
                    <a:lstStyle/>
                    <a:p>
                      <a:pPr algn="ctr"/>
                      <a:r>
                        <a:rPr lang="en-US" dirty="0"/>
                        <a:t>9</a:t>
                      </a:r>
                    </a:p>
                  </a:txBody>
                  <a:tcPr/>
                </a:tc>
                <a:tc>
                  <a:txBody>
                    <a:bodyPr/>
                    <a:lstStyle/>
                    <a:p>
                      <a:pPr algn="ctr" fontAlgn="b"/>
                      <a:r>
                        <a:rPr lang="en-US" sz="1800" kern="1200" dirty="0">
                          <a:solidFill>
                            <a:schemeClr val="dk1"/>
                          </a:solidFill>
                          <a:latin typeface="+mn-lt"/>
                          <a:ea typeface="+mn-ea"/>
                          <a:cs typeface="+mn-cs"/>
                        </a:rPr>
                        <a:t>600000</a:t>
                      </a:r>
                    </a:p>
                  </a:txBody>
                  <a:tcPr marL="9525" marR="9525" marT="9525" marB="0" anchor="b"/>
                </a:tc>
                <a:extLst>
                  <a:ext uri="{0D108BD9-81ED-4DB2-BD59-A6C34878D82A}">
                    <a16:rowId xmlns:a16="http://schemas.microsoft.com/office/drawing/2014/main" val="1499351094"/>
                  </a:ext>
                </a:extLst>
              </a:tr>
              <a:tr h="386292">
                <a:tc>
                  <a:txBody>
                    <a:bodyPr/>
                    <a:lstStyle/>
                    <a:p>
                      <a:pPr algn="ctr"/>
                      <a:r>
                        <a:rPr lang="en-US" dirty="0"/>
                        <a:t>10</a:t>
                      </a:r>
                    </a:p>
                  </a:txBody>
                  <a:tcPr/>
                </a:tc>
                <a:tc>
                  <a:txBody>
                    <a:bodyPr/>
                    <a:lstStyle/>
                    <a:p>
                      <a:pPr algn="ctr" fontAlgn="b"/>
                      <a:r>
                        <a:rPr lang="en-US" sz="1800" kern="1200" dirty="0">
                          <a:solidFill>
                            <a:schemeClr val="dk1"/>
                          </a:solidFill>
                          <a:latin typeface="+mn-lt"/>
                          <a:ea typeface="+mn-ea"/>
                          <a:cs typeface="+mn-cs"/>
                        </a:rPr>
                        <a:t>1000000</a:t>
                      </a:r>
                    </a:p>
                  </a:txBody>
                  <a:tcPr marL="9525" marR="9525" marT="9525" marB="0" anchor="b"/>
                </a:tc>
                <a:extLst>
                  <a:ext uri="{0D108BD9-81ED-4DB2-BD59-A6C34878D82A}">
                    <a16:rowId xmlns:a16="http://schemas.microsoft.com/office/drawing/2014/main" val="85456649"/>
                  </a:ext>
                </a:extLst>
              </a:tr>
            </a:tbl>
          </a:graphicData>
        </a:graphic>
      </p:graphicFrame>
      <p:sp>
        <p:nvSpPr>
          <p:cNvPr id="5" name="TextBox 4">
            <a:extLst>
              <a:ext uri="{FF2B5EF4-FFF2-40B4-BE49-F238E27FC236}">
                <a16:creationId xmlns:a16="http://schemas.microsoft.com/office/drawing/2014/main" id="{D0F4AB18-DC55-45DD-B68A-89BFB5F57857}"/>
              </a:ext>
            </a:extLst>
          </p:cNvPr>
          <p:cNvSpPr txBox="1"/>
          <p:nvPr/>
        </p:nvSpPr>
        <p:spPr>
          <a:xfrm>
            <a:off x="7543800" y="3810000"/>
            <a:ext cx="1841210" cy="369332"/>
          </a:xfrm>
          <a:prstGeom prst="rect">
            <a:avLst/>
          </a:prstGeom>
          <a:noFill/>
        </p:spPr>
        <p:txBody>
          <a:bodyPr wrap="none" rtlCol="0">
            <a:spAutoFit/>
          </a:bodyPr>
          <a:lstStyle/>
          <a:p>
            <a:r>
              <a:rPr lang="en-US" dirty="0"/>
              <a:t>Average = 170K</a:t>
            </a:r>
          </a:p>
        </p:txBody>
      </p:sp>
    </p:spTree>
    <p:extLst>
      <p:ext uri="{BB962C8B-B14F-4D97-AF65-F5344CB8AC3E}">
        <p14:creationId xmlns:p14="http://schemas.microsoft.com/office/powerpoint/2010/main" val="28464347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C21F-7BA7-4F9A-B11E-422F657AD5CE}"/>
              </a:ext>
            </a:extLst>
          </p:cNvPr>
          <p:cNvSpPr>
            <a:spLocks noGrp="1"/>
          </p:cNvSpPr>
          <p:nvPr>
            <p:ph type="title"/>
          </p:nvPr>
        </p:nvSpPr>
        <p:spPr/>
        <p:txBody>
          <a:bodyPr/>
          <a:lstStyle/>
          <a:p>
            <a:r>
              <a:rPr lang="en-US" dirty="0"/>
              <a:t>Logarithm function</a:t>
            </a:r>
          </a:p>
        </p:txBody>
      </p:sp>
      <p:sp>
        <p:nvSpPr>
          <p:cNvPr id="3" name="Content Placeholder 2">
            <a:extLst>
              <a:ext uri="{FF2B5EF4-FFF2-40B4-BE49-F238E27FC236}">
                <a16:creationId xmlns:a16="http://schemas.microsoft.com/office/drawing/2014/main" id="{C48C135C-958C-4D24-A0A1-26F07664524B}"/>
              </a:ext>
            </a:extLst>
          </p:cNvPr>
          <p:cNvSpPr>
            <a:spLocks noGrp="1"/>
          </p:cNvSpPr>
          <p:nvPr>
            <p:ph idx="1"/>
          </p:nvPr>
        </p:nvSpPr>
        <p:spPr/>
        <p:txBody>
          <a:bodyPr/>
          <a:lstStyle/>
          <a:p>
            <a:r>
              <a:rPr lang="en-US" dirty="0"/>
              <a:t>We can bring the values to the same scale by applying a logarithm to the column values.</a:t>
            </a:r>
          </a:p>
        </p:txBody>
      </p:sp>
      <p:graphicFrame>
        <p:nvGraphicFramePr>
          <p:cNvPr id="4" name="Table 4">
            <a:extLst>
              <a:ext uri="{FF2B5EF4-FFF2-40B4-BE49-F238E27FC236}">
                <a16:creationId xmlns:a16="http://schemas.microsoft.com/office/drawing/2014/main" id="{75735F08-6F1C-47C9-9EFB-123B59422136}"/>
              </a:ext>
            </a:extLst>
          </p:cNvPr>
          <p:cNvGraphicFramePr>
            <a:graphicFrameLocks noGrp="1"/>
          </p:cNvGraphicFramePr>
          <p:nvPr>
            <p:extLst>
              <p:ext uri="{D42A27DB-BD31-4B8C-83A1-F6EECF244321}">
                <p14:modId xmlns:p14="http://schemas.microsoft.com/office/powerpoint/2010/main" val="1318353804"/>
              </p:ext>
            </p:extLst>
          </p:nvPr>
        </p:nvGraphicFramePr>
        <p:xfrm>
          <a:off x="762000" y="2514600"/>
          <a:ext cx="4724400" cy="4249212"/>
        </p:xfrm>
        <a:graphic>
          <a:graphicData uri="http://schemas.openxmlformats.org/drawingml/2006/table">
            <a:tbl>
              <a:tblPr firstRow="1" bandRow="1">
                <a:tableStyleId>{5C22544A-7EE6-4342-B048-85BDC9FD1C3A}</a:tableStyleId>
              </a:tblPr>
              <a:tblGrid>
                <a:gridCol w="1033462">
                  <a:extLst>
                    <a:ext uri="{9D8B030D-6E8A-4147-A177-3AD203B41FA5}">
                      <a16:colId xmlns:a16="http://schemas.microsoft.com/office/drawing/2014/main" val="4126022361"/>
                    </a:ext>
                  </a:extLst>
                </a:gridCol>
                <a:gridCol w="1845469">
                  <a:extLst>
                    <a:ext uri="{9D8B030D-6E8A-4147-A177-3AD203B41FA5}">
                      <a16:colId xmlns:a16="http://schemas.microsoft.com/office/drawing/2014/main" val="1517346585"/>
                    </a:ext>
                  </a:extLst>
                </a:gridCol>
                <a:gridCol w="1845469">
                  <a:extLst>
                    <a:ext uri="{9D8B030D-6E8A-4147-A177-3AD203B41FA5}">
                      <a16:colId xmlns:a16="http://schemas.microsoft.com/office/drawing/2014/main" val="1112012778"/>
                    </a:ext>
                  </a:extLst>
                </a:gridCol>
              </a:tblGrid>
              <a:tr h="386292">
                <a:tc>
                  <a:txBody>
                    <a:bodyPr/>
                    <a:lstStyle/>
                    <a:p>
                      <a:pPr algn="ctr"/>
                      <a:r>
                        <a:rPr lang="en-US" dirty="0"/>
                        <a:t>User id</a:t>
                      </a:r>
                    </a:p>
                  </a:txBody>
                  <a:tcPr/>
                </a:tc>
                <a:tc>
                  <a:txBody>
                    <a:bodyPr/>
                    <a:lstStyle/>
                    <a:p>
                      <a:pPr algn="ctr"/>
                      <a:r>
                        <a:rPr lang="en-US" dirty="0"/>
                        <a:t>Income</a:t>
                      </a:r>
                    </a:p>
                  </a:txBody>
                  <a:tcPr/>
                </a:tc>
                <a:tc>
                  <a:txBody>
                    <a:bodyPr/>
                    <a:lstStyle/>
                    <a:p>
                      <a:pPr algn="ctr"/>
                      <a:r>
                        <a:rPr lang="en-US" dirty="0"/>
                        <a:t>Log Income</a:t>
                      </a:r>
                    </a:p>
                  </a:txBody>
                  <a:tcPr/>
                </a:tc>
                <a:extLst>
                  <a:ext uri="{0D108BD9-81ED-4DB2-BD59-A6C34878D82A}">
                    <a16:rowId xmlns:a16="http://schemas.microsoft.com/office/drawing/2014/main" val="1847184349"/>
                  </a:ext>
                </a:extLst>
              </a:tr>
              <a:tr h="386292">
                <a:tc>
                  <a:txBody>
                    <a:bodyPr/>
                    <a:lstStyle/>
                    <a:p>
                      <a:pPr algn="ctr"/>
                      <a:r>
                        <a:rPr lang="en-US" dirty="0"/>
                        <a:t>1</a:t>
                      </a:r>
                    </a:p>
                  </a:txBody>
                  <a:tcPr/>
                </a:tc>
                <a:tc>
                  <a:txBody>
                    <a:bodyPr/>
                    <a:lstStyle/>
                    <a:p>
                      <a:pPr algn="ctr" fontAlgn="b"/>
                      <a:r>
                        <a:rPr lang="en-US" sz="1800" kern="1200" dirty="0">
                          <a:solidFill>
                            <a:schemeClr val="dk1"/>
                          </a:solidFill>
                          <a:latin typeface="+mn-lt"/>
                          <a:ea typeface="+mn-ea"/>
                          <a:cs typeface="+mn-cs"/>
                        </a:rPr>
                        <a:t>6000</a:t>
                      </a:r>
                    </a:p>
                  </a:txBody>
                  <a:tcPr marL="9525" marR="9525" marT="9525" marB="0" anchor="b"/>
                </a:tc>
                <a:tc>
                  <a:txBody>
                    <a:bodyPr/>
                    <a:lstStyle/>
                    <a:p>
                      <a:pPr algn="ctr" fontAlgn="b"/>
                      <a:r>
                        <a:rPr lang="en-US" sz="1800" kern="1200" dirty="0">
                          <a:solidFill>
                            <a:schemeClr val="dk1"/>
                          </a:solidFill>
                          <a:latin typeface="+mn-lt"/>
                          <a:ea typeface="+mn-ea"/>
                          <a:cs typeface="+mn-cs"/>
                        </a:rPr>
                        <a:t>3.778151</a:t>
                      </a:r>
                    </a:p>
                  </a:txBody>
                  <a:tcPr marL="9525" marR="9525" marT="9525" marB="0" anchor="b"/>
                </a:tc>
                <a:extLst>
                  <a:ext uri="{0D108BD9-81ED-4DB2-BD59-A6C34878D82A}">
                    <a16:rowId xmlns:a16="http://schemas.microsoft.com/office/drawing/2014/main" val="3269188836"/>
                  </a:ext>
                </a:extLst>
              </a:tr>
              <a:tr h="386292">
                <a:tc>
                  <a:txBody>
                    <a:bodyPr/>
                    <a:lstStyle/>
                    <a:p>
                      <a:pPr algn="ctr"/>
                      <a:r>
                        <a:rPr lang="en-US" dirty="0"/>
                        <a:t>2</a:t>
                      </a:r>
                    </a:p>
                  </a:txBody>
                  <a:tcPr/>
                </a:tc>
                <a:tc>
                  <a:txBody>
                    <a:bodyPr/>
                    <a:lstStyle/>
                    <a:p>
                      <a:pPr algn="ctr" fontAlgn="b"/>
                      <a:r>
                        <a:rPr lang="en-US" sz="1800" kern="1200" dirty="0">
                          <a:solidFill>
                            <a:schemeClr val="dk1"/>
                          </a:solidFill>
                          <a:latin typeface="+mn-lt"/>
                          <a:ea typeface="+mn-ea"/>
                          <a:cs typeface="+mn-cs"/>
                        </a:rPr>
                        <a:t>6500</a:t>
                      </a:r>
                    </a:p>
                  </a:txBody>
                  <a:tcPr marL="9525" marR="9525" marT="9525" marB="0" anchor="b"/>
                </a:tc>
                <a:tc>
                  <a:txBody>
                    <a:bodyPr/>
                    <a:lstStyle/>
                    <a:p>
                      <a:pPr algn="ctr" fontAlgn="b"/>
                      <a:r>
                        <a:rPr lang="en-US" sz="1800" kern="1200" dirty="0">
                          <a:solidFill>
                            <a:schemeClr val="dk1"/>
                          </a:solidFill>
                          <a:latin typeface="+mn-lt"/>
                          <a:ea typeface="+mn-ea"/>
                          <a:cs typeface="+mn-cs"/>
                        </a:rPr>
                        <a:t>3.812913</a:t>
                      </a:r>
                    </a:p>
                  </a:txBody>
                  <a:tcPr marL="9525" marR="9525" marT="9525" marB="0" anchor="b"/>
                </a:tc>
                <a:extLst>
                  <a:ext uri="{0D108BD9-81ED-4DB2-BD59-A6C34878D82A}">
                    <a16:rowId xmlns:a16="http://schemas.microsoft.com/office/drawing/2014/main" val="933935360"/>
                  </a:ext>
                </a:extLst>
              </a:tr>
              <a:tr h="386292">
                <a:tc>
                  <a:txBody>
                    <a:bodyPr/>
                    <a:lstStyle/>
                    <a:p>
                      <a:pPr algn="ctr"/>
                      <a:r>
                        <a:rPr lang="en-US" dirty="0"/>
                        <a:t>3</a:t>
                      </a:r>
                    </a:p>
                  </a:txBody>
                  <a:tcPr/>
                </a:tc>
                <a:tc>
                  <a:txBody>
                    <a:bodyPr/>
                    <a:lstStyle/>
                    <a:p>
                      <a:pPr algn="ctr" fontAlgn="b"/>
                      <a:r>
                        <a:rPr lang="en-US" sz="1800" kern="1200" dirty="0">
                          <a:solidFill>
                            <a:schemeClr val="dk1"/>
                          </a:solidFill>
                          <a:latin typeface="+mn-lt"/>
                          <a:ea typeface="+mn-ea"/>
                          <a:cs typeface="+mn-cs"/>
                        </a:rPr>
                        <a:t>7000</a:t>
                      </a:r>
                    </a:p>
                  </a:txBody>
                  <a:tcPr marL="9525" marR="9525" marT="9525" marB="0" anchor="b"/>
                </a:tc>
                <a:tc>
                  <a:txBody>
                    <a:bodyPr/>
                    <a:lstStyle/>
                    <a:p>
                      <a:pPr algn="ctr" fontAlgn="b"/>
                      <a:r>
                        <a:rPr lang="en-US" sz="1800" kern="1200" dirty="0">
                          <a:solidFill>
                            <a:schemeClr val="dk1"/>
                          </a:solidFill>
                          <a:latin typeface="+mn-lt"/>
                          <a:ea typeface="+mn-ea"/>
                          <a:cs typeface="+mn-cs"/>
                        </a:rPr>
                        <a:t>3.845098</a:t>
                      </a:r>
                    </a:p>
                  </a:txBody>
                  <a:tcPr marL="9525" marR="9525" marT="9525" marB="0" anchor="b"/>
                </a:tc>
                <a:extLst>
                  <a:ext uri="{0D108BD9-81ED-4DB2-BD59-A6C34878D82A}">
                    <a16:rowId xmlns:a16="http://schemas.microsoft.com/office/drawing/2014/main" val="3007615689"/>
                  </a:ext>
                </a:extLst>
              </a:tr>
              <a:tr h="386292">
                <a:tc>
                  <a:txBody>
                    <a:bodyPr/>
                    <a:lstStyle/>
                    <a:p>
                      <a:pPr algn="ctr"/>
                      <a:r>
                        <a:rPr lang="en-US" dirty="0"/>
                        <a:t>4</a:t>
                      </a:r>
                    </a:p>
                  </a:txBody>
                  <a:tcPr/>
                </a:tc>
                <a:tc>
                  <a:txBody>
                    <a:bodyPr/>
                    <a:lstStyle/>
                    <a:p>
                      <a:pPr algn="ctr" fontAlgn="b"/>
                      <a:r>
                        <a:rPr lang="en-US" sz="1800" kern="1200" dirty="0">
                          <a:solidFill>
                            <a:schemeClr val="dk1"/>
                          </a:solidFill>
                          <a:latin typeface="+mn-lt"/>
                          <a:ea typeface="+mn-ea"/>
                          <a:cs typeface="+mn-cs"/>
                        </a:rPr>
                        <a:t>4000</a:t>
                      </a:r>
                    </a:p>
                  </a:txBody>
                  <a:tcPr marL="9525" marR="9525" marT="9525" marB="0" anchor="b"/>
                </a:tc>
                <a:tc>
                  <a:txBody>
                    <a:bodyPr/>
                    <a:lstStyle/>
                    <a:p>
                      <a:pPr algn="ctr" fontAlgn="b"/>
                      <a:r>
                        <a:rPr lang="en-US" sz="1800" kern="1200" dirty="0">
                          <a:solidFill>
                            <a:schemeClr val="dk1"/>
                          </a:solidFill>
                          <a:latin typeface="+mn-lt"/>
                          <a:ea typeface="+mn-ea"/>
                          <a:cs typeface="+mn-cs"/>
                        </a:rPr>
                        <a:t>3.60206</a:t>
                      </a:r>
                    </a:p>
                  </a:txBody>
                  <a:tcPr marL="9525" marR="9525" marT="9525" marB="0" anchor="b"/>
                </a:tc>
                <a:extLst>
                  <a:ext uri="{0D108BD9-81ED-4DB2-BD59-A6C34878D82A}">
                    <a16:rowId xmlns:a16="http://schemas.microsoft.com/office/drawing/2014/main" val="1242150565"/>
                  </a:ext>
                </a:extLst>
              </a:tr>
              <a:tr h="386292">
                <a:tc>
                  <a:txBody>
                    <a:bodyPr/>
                    <a:lstStyle/>
                    <a:p>
                      <a:pPr algn="ctr"/>
                      <a:r>
                        <a:rPr lang="en-US" dirty="0"/>
                        <a:t>5</a:t>
                      </a:r>
                    </a:p>
                  </a:txBody>
                  <a:tcPr/>
                </a:tc>
                <a:tc>
                  <a:txBody>
                    <a:bodyPr/>
                    <a:lstStyle/>
                    <a:p>
                      <a:pPr algn="ctr" fontAlgn="b"/>
                      <a:r>
                        <a:rPr lang="en-US" sz="1800" kern="1200" dirty="0">
                          <a:solidFill>
                            <a:schemeClr val="dk1"/>
                          </a:solidFill>
                          <a:latin typeface="+mn-lt"/>
                          <a:ea typeface="+mn-ea"/>
                          <a:cs typeface="+mn-cs"/>
                        </a:rPr>
                        <a:t>8000</a:t>
                      </a:r>
                    </a:p>
                  </a:txBody>
                  <a:tcPr marL="9525" marR="9525" marT="9525" marB="0" anchor="b"/>
                </a:tc>
                <a:tc>
                  <a:txBody>
                    <a:bodyPr/>
                    <a:lstStyle/>
                    <a:p>
                      <a:pPr algn="ctr" fontAlgn="b"/>
                      <a:r>
                        <a:rPr lang="en-US" sz="1800" kern="1200" dirty="0">
                          <a:solidFill>
                            <a:schemeClr val="dk1"/>
                          </a:solidFill>
                          <a:latin typeface="+mn-lt"/>
                          <a:ea typeface="+mn-ea"/>
                          <a:cs typeface="+mn-cs"/>
                        </a:rPr>
                        <a:t>3.90309</a:t>
                      </a:r>
                    </a:p>
                  </a:txBody>
                  <a:tcPr marL="9525" marR="9525" marT="9525" marB="0" anchor="b"/>
                </a:tc>
                <a:extLst>
                  <a:ext uri="{0D108BD9-81ED-4DB2-BD59-A6C34878D82A}">
                    <a16:rowId xmlns:a16="http://schemas.microsoft.com/office/drawing/2014/main" val="3998687497"/>
                  </a:ext>
                </a:extLst>
              </a:tr>
              <a:tr h="386292">
                <a:tc>
                  <a:txBody>
                    <a:bodyPr/>
                    <a:lstStyle/>
                    <a:p>
                      <a:pPr algn="ctr"/>
                      <a:r>
                        <a:rPr lang="en-US" dirty="0"/>
                        <a:t>6</a:t>
                      </a:r>
                    </a:p>
                  </a:txBody>
                  <a:tcPr/>
                </a:tc>
                <a:tc>
                  <a:txBody>
                    <a:bodyPr/>
                    <a:lstStyle/>
                    <a:p>
                      <a:pPr algn="ctr" fontAlgn="b"/>
                      <a:r>
                        <a:rPr lang="en-US" sz="1800" kern="1200" dirty="0">
                          <a:solidFill>
                            <a:schemeClr val="dk1"/>
                          </a:solidFill>
                          <a:latin typeface="+mn-lt"/>
                          <a:ea typeface="+mn-ea"/>
                          <a:cs typeface="+mn-cs"/>
                        </a:rPr>
                        <a:t>9000</a:t>
                      </a:r>
                    </a:p>
                  </a:txBody>
                  <a:tcPr marL="9525" marR="9525" marT="9525" marB="0" anchor="b"/>
                </a:tc>
                <a:tc>
                  <a:txBody>
                    <a:bodyPr/>
                    <a:lstStyle/>
                    <a:p>
                      <a:pPr algn="ctr" fontAlgn="b"/>
                      <a:r>
                        <a:rPr lang="en-US" sz="1800" kern="1200" dirty="0">
                          <a:solidFill>
                            <a:schemeClr val="dk1"/>
                          </a:solidFill>
                          <a:latin typeface="+mn-lt"/>
                          <a:ea typeface="+mn-ea"/>
                          <a:cs typeface="+mn-cs"/>
                        </a:rPr>
                        <a:t>3.954243</a:t>
                      </a:r>
                    </a:p>
                  </a:txBody>
                  <a:tcPr marL="9525" marR="9525" marT="9525" marB="0" anchor="b"/>
                </a:tc>
                <a:extLst>
                  <a:ext uri="{0D108BD9-81ED-4DB2-BD59-A6C34878D82A}">
                    <a16:rowId xmlns:a16="http://schemas.microsoft.com/office/drawing/2014/main" val="1584714932"/>
                  </a:ext>
                </a:extLst>
              </a:tr>
              <a:tr h="386292">
                <a:tc>
                  <a:txBody>
                    <a:bodyPr/>
                    <a:lstStyle/>
                    <a:p>
                      <a:pPr algn="ctr"/>
                      <a:r>
                        <a:rPr lang="en-US" dirty="0"/>
                        <a:t>7</a:t>
                      </a:r>
                    </a:p>
                  </a:txBody>
                  <a:tcPr/>
                </a:tc>
                <a:tc>
                  <a:txBody>
                    <a:bodyPr/>
                    <a:lstStyle/>
                    <a:p>
                      <a:pPr algn="ctr" fontAlgn="b"/>
                      <a:r>
                        <a:rPr lang="en-US" sz="1800" kern="1200" dirty="0">
                          <a:solidFill>
                            <a:schemeClr val="dk1"/>
                          </a:solidFill>
                          <a:latin typeface="+mn-lt"/>
                          <a:ea typeface="+mn-ea"/>
                          <a:cs typeface="+mn-cs"/>
                        </a:rPr>
                        <a:t>18000</a:t>
                      </a:r>
                    </a:p>
                  </a:txBody>
                  <a:tcPr marL="9525" marR="9525" marT="9525" marB="0" anchor="b"/>
                </a:tc>
                <a:tc>
                  <a:txBody>
                    <a:bodyPr/>
                    <a:lstStyle/>
                    <a:p>
                      <a:pPr algn="ctr" fontAlgn="b"/>
                      <a:r>
                        <a:rPr lang="en-US" sz="1800" kern="1200" dirty="0">
                          <a:solidFill>
                            <a:schemeClr val="dk1"/>
                          </a:solidFill>
                          <a:latin typeface="+mn-lt"/>
                          <a:ea typeface="+mn-ea"/>
                          <a:cs typeface="+mn-cs"/>
                        </a:rPr>
                        <a:t>4.255273</a:t>
                      </a:r>
                    </a:p>
                  </a:txBody>
                  <a:tcPr marL="9525" marR="9525" marT="9525" marB="0" anchor="b"/>
                </a:tc>
                <a:extLst>
                  <a:ext uri="{0D108BD9-81ED-4DB2-BD59-A6C34878D82A}">
                    <a16:rowId xmlns:a16="http://schemas.microsoft.com/office/drawing/2014/main" val="3518662197"/>
                  </a:ext>
                </a:extLst>
              </a:tr>
              <a:tr h="386292">
                <a:tc>
                  <a:txBody>
                    <a:bodyPr/>
                    <a:lstStyle/>
                    <a:p>
                      <a:pPr algn="ctr"/>
                      <a:r>
                        <a:rPr lang="en-US" dirty="0"/>
                        <a:t>8</a:t>
                      </a:r>
                    </a:p>
                  </a:txBody>
                  <a:tcPr/>
                </a:tc>
                <a:tc>
                  <a:txBody>
                    <a:bodyPr/>
                    <a:lstStyle/>
                    <a:p>
                      <a:pPr algn="ctr" fontAlgn="b"/>
                      <a:r>
                        <a:rPr lang="en-US" sz="1800" kern="1200" dirty="0">
                          <a:solidFill>
                            <a:schemeClr val="dk1"/>
                          </a:solidFill>
                          <a:latin typeface="+mn-lt"/>
                          <a:ea typeface="+mn-ea"/>
                          <a:cs typeface="+mn-cs"/>
                        </a:rPr>
                        <a:t>36000</a:t>
                      </a:r>
                    </a:p>
                  </a:txBody>
                  <a:tcPr marL="9525" marR="9525" marT="9525" marB="0" anchor="b"/>
                </a:tc>
                <a:tc>
                  <a:txBody>
                    <a:bodyPr/>
                    <a:lstStyle/>
                    <a:p>
                      <a:pPr algn="ctr" fontAlgn="b"/>
                      <a:r>
                        <a:rPr lang="en-US" sz="1800" kern="1200" dirty="0">
                          <a:solidFill>
                            <a:schemeClr val="dk1"/>
                          </a:solidFill>
                          <a:latin typeface="+mn-lt"/>
                          <a:ea typeface="+mn-ea"/>
                          <a:cs typeface="+mn-cs"/>
                        </a:rPr>
                        <a:t>4.556303</a:t>
                      </a:r>
                    </a:p>
                  </a:txBody>
                  <a:tcPr marL="9525" marR="9525" marT="9525" marB="0" anchor="b"/>
                </a:tc>
                <a:extLst>
                  <a:ext uri="{0D108BD9-81ED-4DB2-BD59-A6C34878D82A}">
                    <a16:rowId xmlns:a16="http://schemas.microsoft.com/office/drawing/2014/main" val="2094603152"/>
                  </a:ext>
                </a:extLst>
              </a:tr>
              <a:tr h="386292">
                <a:tc>
                  <a:txBody>
                    <a:bodyPr/>
                    <a:lstStyle/>
                    <a:p>
                      <a:pPr algn="ctr"/>
                      <a:r>
                        <a:rPr lang="en-US" dirty="0"/>
                        <a:t>9</a:t>
                      </a:r>
                    </a:p>
                  </a:txBody>
                  <a:tcPr/>
                </a:tc>
                <a:tc>
                  <a:txBody>
                    <a:bodyPr/>
                    <a:lstStyle/>
                    <a:p>
                      <a:pPr algn="ctr" fontAlgn="b"/>
                      <a:r>
                        <a:rPr lang="en-US" sz="1800" kern="1200" dirty="0">
                          <a:solidFill>
                            <a:schemeClr val="dk1"/>
                          </a:solidFill>
                          <a:latin typeface="+mn-lt"/>
                          <a:ea typeface="+mn-ea"/>
                          <a:cs typeface="+mn-cs"/>
                        </a:rPr>
                        <a:t>600000</a:t>
                      </a:r>
                    </a:p>
                  </a:txBody>
                  <a:tcPr marL="9525" marR="9525" marT="9525" marB="0" anchor="b"/>
                </a:tc>
                <a:tc>
                  <a:txBody>
                    <a:bodyPr/>
                    <a:lstStyle/>
                    <a:p>
                      <a:pPr algn="ctr" fontAlgn="b"/>
                      <a:r>
                        <a:rPr lang="en-US" sz="1800" kern="1200" dirty="0">
                          <a:solidFill>
                            <a:schemeClr val="dk1"/>
                          </a:solidFill>
                          <a:latin typeface="+mn-lt"/>
                          <a:ea typeface="+mn-ea"/>
                          <a:cs typeface="+mn-cs"/>
                        </a:rPr>
                        <a:t>5.778151</a:t>
                      </a:r>
                    </a:p>
                  </a:txBody>
                  <a:tcPr marL="9525" marR="9525" marT="9525" marB="0" anchor="b"/>
                </a:tc>
                <a:extLst>
                  <a:ext uri="{0D108BD9-81ED-4DB2-BD59-A6C34878D82A}">
                    <a16:rowId xmlns:a16="http://schemas.microsoft.com/office/drawing/2014/main" val="1499351094"/>
                  </a:ext>
                </a:extLst>
              </a:tr>
              <a:tr h="386292">
                <a:tc>
                  <a:txBody>
                    <a:bodyPr/>
                    <a:lstStyle/>
                    <a:p>
                      <a:pPr algn="ctr"/>
                      <a:r>
                        <a:rPr lang="en-US" dirty="0"/>
                        <a:t>10</a:t>
                      </a:r>
                    </a:p>
                  </a:txBody>
                  <a:tcPr/>
                </a:tc>
                <a:tc>
                  <a:txBody>
                    <a:bodyPr/>
                    <a:lstStyle/>
                    <a:p>
                      <a:pPr algn="ctr" fontAlgn="b"/>
                      <a:r>
                        <a:rPr lang="en-US" sz="1800" kern="1200" dirty="0">
                          <a:solidFill>
                            <a:schemeClr val="dk1"/>
                          </a:solidFill>
                          <a:latin typeface="+mn-lt"/>
                          <a:ea typeface="+mn-ea"/>
                          <a:cs typeface="+mn-cs"/>
                        </a:rPr>
                        <a:t>1000000</a:t>
                      </a:r>
                    </a:p>
                  </a:txBody>
                  <a:tcPr marL="9525" marR="9525" marT="9525" marB="0" anchor="b"/>
                </a:tc>
                <a:tc>
                  <a:txBody>
                    <a:bodyPr/>
                    <a:lstStyle/>
                    <a:p>
                      <a:pPr algn="ctr" fontAlgn="b"/>
                      <a:r>
                        <a:rPr lang="en-US" sz="1800" kern="1200" dirty="0">
                          <a:solidFill>
                            <a:schemeClr val="dk1"/>
                          </a:solidFill>
                          <a:latin typeface="+mn-lt"/>
                          <a:ea typeface="+mn-ea"/>
                          <a:cs typeface="+mn-cs"/>
                        </a:rPr>
                        <a:t>6</a:t>
                      </a:r>
                    </a:p>
                  </a:txBody>
                  <a:tcPr marL="9525" marR="9525" marT="9525" marB="0" anchor="b"/>
                </a:tc>
                <a:extLst>
                  <a:ext uri="{0D108BD9-81ED-4DB2-BD59-A6C34878D82A}">
                    <a16:rowId xmlns:a16="http://schemas.microsoft.com/office/drawing/2014/main" val="85456649"/>
                  </a:ext>
                </a:extLst>
              </a:tr>
            </a:tbl>
          </a:graphicData>
        </a:graphic>
      </p:graphicFrame>
      <p:pic>
        <p:nvPicPr>
          <p:cNvPr id="7" name="Picture 6">
            <a:extLst>
              <a:ext uri="{FF2B5EF4-FFF2-40B4-BE49-F238E27FC236}">
                <a16:creationId xmlns:a16="http://schemas.microsoft.com/office/drawing/2014/main" id="{45E052A3-9753-4DFC-80FD-9BCD4EEB446B}"/>
              </a:ext>
            </a:extLst>
          </p:cNvPr>
          <p:cNvPicPr>
            <a:picLocks noChangeAspect="1"/>
          </p:cNvPicPr>
          <p:nvPr/>
        </p:nvPicPr>
        <p:blipFill>
          <a:blip r:embed="rId2"/>
          <a:stretch>
            <a:fillRect/>
          </a:stretch>
        </p:blipFill>
        <p:spPr>
          <a:xfrm>
            <a:off x="6218660" y="2514600"/>
            <a:ext cx="5212080" cy="2080260"/>
          </a:xfrm>
          <a:prstGeom prst="rect">
            <a:avLst/>
          </a:prstGeom>
        </p:spPr>
      </p:pic>
    </p:spTree>
    <p:extLst>
      <p:ext uri="{BB962C8B-B14F-4D97-AF65-F5344CB8AC3E}">
        <p14:creationId xmlns:p14="http://schemas.microsoft.com/office/powerpoint/2010/main" val="27583736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FA8D82-4338-4A6D-8065-6AF0A226268E}"/>
              </a:ext>
            </a:extLst>
          </p:cNvPr>
          <p:cNvSpPr>
            <a:spLocks noGrp="1"/>
          </p:cNvSpPr>
          <p:nvPr>
            <p:ph type="title"/>
          </p:nvPr>
        </p:nvSpPr>
        <p:spPr/>
        <p:txBody>
          <a:bodyPr/>
          <a:lstStyle/>
          <a:p>
            <a:r>
              <a:rPr lang="en-US" dirty="0"/>
              <a:t>POST-PROCESSING</a:t>
            </a:r>
          </a:p>
        </p:txBody>
      </p:sp>
      <p:sp>
        <p:nvSpPr>
          <p:cNvPr id="5" name="Text Placeholder 4">
            <a:extLst>
              <a:ext uri="{FF2B5EF4-FFF2-40B4-BE49-F238E27FC236}">
                <a16:creationId xmlns:a16="http://schemas.microsoft.com/office/drawing/2014/main" id="{3D8EB7DA-3EDC-483A-8EE0-364D6AAA1E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40843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4" name="Rectangle 3"/>
          <p:cNvSpPr/>
          <p:nvPr/>
        </p:nvSpPr>
        <p:spPr>
          <a:xfrm>
            <a:off x="2667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6" name="Rectangle 5"/>
          <p:cNvSpPr/>
          <p:nvPr/>
        </p:nvSpPr>
        <p:spPr>
          <a:xfrm>
            <a:off x="7772400" y="2819400"/>
            <a:ext cx="1905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Result </a:t>
            </a:r>
          </a:p>
          <a:p>
            <a:pPr algn="ctr"/>
            <a:r>
              <a:rPr lang="en-US" dirty="0">
                <a:solidFill>
                  <a:srgbClr val="0070C0"/>
                </a:solidFill>
              </a:rPr>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685800" y="4343400"/>
            <a:ext cx="10820400" cy="2439655"/>
          </a:xfrm>
        </p:spPr>
        <p:txBody>
          <a:bodyPr>
            <a:normAutofit/>
          </a:bodyPr>
          <a:lstStyle/>
          <a:p>
            <a:r>
              <a:rPr lang="en-US" dirty="0">
                <a:solidFill>
                  <a:schemeClr val="accent6">
                    <a:lumMod val="75000"/>
                  </a:schemeClr>
                </a:solidFill>
              </a:rPr>
              <a:t>Post-Processing</a:t>
            </a:r>
            <a:r>
              <a:rPr lang="en-US" dirty="0"/>
              <a:t>: Make the data actionable and useful to the user</a:t>
            </a:r>
          </a:p>
          <a:p>
            <a:pPr lvl="1"/>
            <a:r>
              <a:rPr lang="en-US" dirty="0"/>
              <a:t>Statistical analysis of importance of results</a:t>
            </a:r>
          </a:p>
          <a:p>
            <a:pPr lvl="1"/>
            <a:r>
              <a:rPr lang="en-US" dirty="0"/>
              <a:t>Visualization </a:t>
            </a:r>
          </a:p>
          <a:p>
            <a:pPr lvl="1"/>
            <a:endParaRPr lang="en-US" dirty="0"/>
          </a:p>
        </p:txBody>
      </p:sp>
    </p:spTree>
    <p:extLst>
      <p:ext uri="{BB962C8B-B14F-4D97-AF65-F5344CB8AC3E}">
        <p14:creationId xmlns:p14="http://schemas.microsoft.com/office/powerpoint/2010/main" val="37267386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Post-processing</a:t>
            </a:r>
          </a:p>
        </p:txBody>
      </p:sp>
      <p:sp>
        <p:nvSpPr>
          <p:cNvPr id="3" name="Content Placeholder 2"/>
          <p:cNvSpPr>
            <a:spLocks noGrp="1"/>
          </p:cNvSpPr>
          <p:nvPr>
            <p:ph idx="1"/>
          </p:nvPr>
        </p:nvSpPr>
        <p:spPr/>
        <p:txBody>
          <a:bodyPr>
            <a:normAutofit/>
          </a:bodyPr>
          <a:lstStyle/>
          <a:p>
            <a:r>
              <a:rPr lang="en-US" dirty="0"/>
              <a:t>Visualization</a:t>
            </a:r>
          </a:p>
          <a:p>
            <a:pPr lvl="1"/>
            <a:r>
              <a:rPr lang="en-US" dirty="0"/>
              <a:t>The </a:t>
            </a:r>
            <a:r>
              <a:rPr lang="en-US" dirty="0">
                <a:solidFill>
                  <a:schemeClr val="accent6">
                    <a:lumMod val="75000"/>
                  </a:schemeClr>
                </a:solidFill>
              </a:rPr>
              <a:t>human eye </a:t>
            </a:r>
            <a:r>
              <a:rPr lang="en-US" dirty="0"/>
              <a:t>is a powerful analytical tool</a:t>
            </a:r>
          </a:p>
          <a:p>
            <a:pPr lvl="1"/>
            <a:r>
              <a:rPr lang="en-US" dirty="0"/>
              <a:t>If we visualize the data properly, we can discover patterns and demonstrate trends</a:t>
            </a:r>
          </a:p>
          <a:p>
            <a:pPr lvl="1"/>
            <a:r>
              <a:rPr lang="en-US" dirty="0"/>
              <a:t>Visualization is the way to present the data so that patterns can be seen</a:t>
            </a:r>
          </a:p>
          <a:p>
            <a:pPr lvl="2"/>
            <a:r>
              <a:rPr lang="en-US" dirty="0"/>
              <a:t>E.g., histograms and plots are a form of visualization</a:t>
            </a:r>
          </a:p>
          <a:p>
            <a:pPr lvl="2"/>
            <a:r>
              <a:rPr lang="en-US" dirty="0"/>
              <a:t>There are multiple techniques (a field on its own)</a:t>
            </a:r>
          </a:p>
        </p:txBody>
      </p:sp>
    </p:spTree>
    <p:extLst>
      <p:ext uri="{BB962C8B-B14F-4D97-AF65-F5344CB8AC3E}">
        <p14:creationId xmlns:p14="http://schemas.microsoft.com/office/powerpoint/2010/main" val="4250940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on a map</a:t>
            </a:r>
          </a:p>
        </p:txBody>
      </p:sp>
      <p:sp>
        <p:nvSpPr>
          <p:cNvPr id="3" name="Content Placeholder 2"/>
          <p:cNvSpPr>
            <a:spLocks noGrp="1"/>
          </p:cNvSpPr>
          <p:nvPr>
            <p:ph idx="1"/>
          </p:nvPr>
        </p:nvSpPr>
        <p:spPr/>
        <p:txBody>
          <a:bodyPr/>
          <a:lstStyle/>
          <a:p>
            <a:r>
              <a:rPr lang="en-US" dirty="0"/>
              <a:t>John Snow, London 1854</a:t>
            </a:r>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213134"/>
            <a:ext cx="6781800" cy="443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484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3386"/>
            <a:ext cx="8229600" cy="541015"/>
          </a:xfrm>
        </p:spPr>
        <p:txBody>
          <a:bodyPr>
            <a:normAutofit fontScale="90000"/>
          </a:bodyPr>
          <a:lstStyle/>
          <a:p>
            <a:r>
              <a:rPr lang="en-US" dirty="0"/>
              <a:t>Charles </a:t>
            </a:r>
            <a:r>
              <a:rPr lang="en-US" dirty="0" err="1"/>
              <a:t>Minard</a:t>
            </a:r>
            <a:r>
              <a:rPr lang="en-US" dirty="0"/>
              <a:t> map</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599" b="13899"/>
          <a:stretch/>
        </p:blipFill>
        <p:spPr>
          <a:xfrm>
            <a:off x="2362201" y="916363"/>
            <a:ext cx="8299938" cy="5325521"/>
          </a:xfrm>
          <a:prstGeom prst="rect">
            <a:avLst/>
          </a:prstGeom>
        </p:spPr>
      </p:pic>
      <p:sp>
        <p:nvSpPr>
          <p:cNvPr id="3" name="Content Placeholder 2"/>
          <p:cNvSpPr>
            <a:spLocks noGrp="1"/>
          </p:cNvSpPr>
          <p:nvPr>
            <p:ph idx="1"/>
          </p:nvPr>
        </p:nvSpPr>
        <p:spPr>
          <a:xfrm>
            <a:off x="1676400" y="6019537"/>
            <a:ext cx="3200400" cy="749492"/>
          </a:xfrm>
          <a:solidFill>
            <a:srgbClr val="92D050"/>
          </a:solidFill>
        </p:spPr>
        <p:txBody>
          <a:bodyPr>
            <a:normAutofit fontScale="70000" lnSpcReduction="20000"/>
          </a:bodyPr>
          <a:lstStyle/>
          <a:p>
            <a:pPr marL="0" indent="0">
              <a:buNone/>
            </a:pPr>
            <a:r>
              <a:rPr lang="en-US" sz="2400" dirty="0"/>
              <a:t>Six types of data in one plot: size of army, temperature, direction, location, dates </a:t>
            </a:r>
            <a:r>
              <a:rPr lang="en-US" sz="2400" dirty="0" err="1"/>
              <a:t>etc</a:t>
            </a:r>
            <a:endParaRPr lang="en-US" sz="2400" dirty="0"/>
          </a:p>
        </p:txBody>
      </p:sp>
    </p:spTree>
    <p:extLst>
      <p:ext uri="{BB962C8B-B14F-4D97-AF65-F5344CB8AC3E}">
        <p14:creationId xmlns:p14="http://schemas.microsoft.com/office/powerpoint/2010/main" val="383703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52719087"/>
              </p:ext>
            </p:extLst>
          </p:nvPr>
        </p:nvGraphicFramePr>
        <p:xfrm>
          <a:off x="1957755" y="3505200"/>
          <a:ext cx="8100645" cy="2123440"/>
        </p:xfrm>
        <a:graphic>
          <a:graphicData uri="http://schemas.openxmlformats.org/drawingml/2006/table">
            <a:tbl>
              <a:tblPr firstRow="1" bandRow="1">
                <a:tableStyleId>{073A0DAA-6AF3-43AB-8588-CEC1D06C72B9}</a:tableStyleId>
              </a:tblPr>
              <a:tblGrid>
                <a:gridCol w="1157235">
                  <a:extLst>
                    <a:ext uri="{9D8B030D-6E8A-4147-A177-3AD203B41FA5}">
                      <a16:colId xmlns:a16="http://schemas.microsoft.com/office/drawing/2014/main" val="20000"/>
                    </a:ext>
                  </a:extLst>
                </a:gridCol>
                <a:gridCol w="1157235">
                  <a:extLst>
                    <a:ext uri="{9D8B030D-6E8A-4147-A177-3AD203B41FA5}">
                      <a16:colId xmlns:a16="http://schemas.microsoft.com/office/drawing/2014/main" val="20001"/>
                    </a:ext>
                  </a:extLst>
                </a:gridCol>
                <a:gridCol w="1157235">
                  <a:extLst>
                    <a:ext uri="{9D8B030D-6E8A-4147-A177-3AD203B41FA5}">
                      <a16:colId xmlns:a16="http://schemas.microsoft.com/office/drawing/2014/main" val="20002"/>
                    </a:ext>
                  </a:extLst>
                </a:gridCol>
                <a:gridCol w="1157235">
                  <a:extLst>
                    <a:ext uri="{9D8B030D-6E8A-4147-A177-3AD203B41FA5}">
                      <a16:colId xmlns:a16="http://schemas.microsoft.com/office/drawing/2014/main" val="20003"/>
                    </a:ext>
                  </a:extLst>
                </a:gridCol>
                <a:gridCol w="1157235">
                  <a:extLst>
                    <a:ext uri="{9D8B030D-6E8A-4147-A177-3AD203B41FA5}">
                      <a16:colId xmlns:a16="http://schemas.microsoft.com/office/drawing/2014/main" val="20004"/>
                    </a:ext>
                  </a:extLst>
                </a:gridCol>
                <a:gridCol w="1157235">
                  <a:extLst>
                    <a:ext uri="{9D8B030D-6E8A-4147-A177-3AD203B41FA5}">
                      <a16:colId xmlns:a16="http://schemas.microsoft.com/office/drawing/2014/main" val="20005"/>
                    </a:ext>
                  </a:extLst>
                </a:gridCol>
                <a:gridCol w="1157235">
                  <a:extLst>
                    <a:ext uri="{9D8B030D-6E8A-4147-A177-3AD203B41FA5}">
                      <a16:colId xmlns:a16="http://schemas.microsoft.com/office/drawing/2014/main" val="20006"/>
                    </a:ext>
                  </a:extLst>
                </a:gridCol>
              </a:tblGrid>
              <a:tr h="370840">
                <a:tc>
                  <a:txBody>
                    <a:bodyPr/>
                    <a:lstStyle/>
                    <a:p>
                      <a:r>
                        <a:rPr lang="en-US" dirty="0"/>
                        <a:t>ID Number</a:t>
                      </a:r>
                    </a:p>
                  </a:txBody>
                  <a:tcPr/>
                </a:tc>
                <a:tc>
                  <a:txBody>
                    <a:bodyPr/>
                    <a:lstStyle/>
                    <a:p>
                      <a:r>
                        <a:rPr lang="en-US" dirty="0">
                          <a:solidFill>
                            <a:srgbClr val="0070C0"/>
                          </a:solidFill>
                        </a:rPr>
                        <a:t>Zip Code</a:t>
                      </a:r>
                    </a:p>
                  </a:txBody>
                  <a:tcPr/>
                </a:tc>
                <a:tc>
                  <a:txBody>
                    <a:bodyPr/>
                    <a:lstStyle/>
                    <a:p>
                      <a:r>
                        <a:rPr lang="en-US" dirty="0">
                          <a:solidFill>
                            <a:schemeClr val="accent6">
                              <a:lumMod val="75000"/>
                            </a:schemeClr>
                          </a:solidFill>
                        </a:rPr>
                        <a:t>Age</a:t>
                      </a:r>
                    </a:p>
                  </a:txBody>
                  <a:tcPr/>
                </a:tc>
                <a:tc>
                  <a:txBody>
                    <a:bodyPr/>
                    <a:lstStyle/>
                    <a:p>
                      <a:r>
                        <a:rPr lang="en-US" dirty="0">
                          <a:solidFill>
                            <a:srgbClr val="0070C0"/>
                          </a:solidFill>
                        </a:rPr>
                        <a:t>Marital Status</a:t>
                      </a:r>
                    </a:p>
                  </a:txBody>
                  <a:tcPr/>
                </a:tc>
                <a:tc>
                  <a:txBody>
                    <a:bodyPr/>
                    <a:lstStyle/>
                    <a:p>
                      <a:r>
                        <a:rPr lang="en-US" dirty="0">
                          <a:solidFill>
                            <a:schemeClr val="accent6">
                              <a:lumMod val="75000"/>
                            </a:schemeClr>
                          </a:solidFill>
                        </a:rPr>
                        <a:t>Income</a:t>
                      </a:r>
                    </a:p>
                  </a:txBody>
                  <a:tcPr/>
                </a:tc>
                <a:tc>
                  <a:txBody>
                    <a:bodyPr/>
                    <a:lstStyle/>
                    <a:p>
                      <a:r>
                        <a:rPr lang="en-US" dirty="0">
                          <a:solidFill>
                            <a:srgbClr val="0070C0"/>
                          </a:solidFill>
                        </a:rPr>
                        <a:t>Income Bracket</a:t>
                      </a:r>
                    </a:p>
                  </a:txBody>
                  <a:tcPr/>
                </a:tc>
                <a:tc>
                  <a:txBody>
                    <a:bodyPr/>
                    <a:lstStyle/>
                    <a:p>
                      <a:r>
                        <a:rPr lang="en-US" dirty="0">
                          <a:solidFill>
                            <a:srgbClr val="0070C0"/>
                          </a:solidFill>
                        </a:rPr>
                        <a:t>Refund</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55</a:t>
                      </a:r>
                    </a:p>
                  </a:txBody>
                  <a:tcPr/>
                </a:tc>
                <a:tc>
                  <a:txBody>
                    <a:bodyPr/>
                    <a:lstStyle/>
                    <a:p>
                      <a:pPr algn="ctr"/>
                      <a:r>
                        <a:rPr lang="en-US" dirty="0"/>
                        <a:t>Single </a:t>
                      </a:r>
                    </a:p>
                  </a:txBody>
                  <a:tcPr/>
                </a:tc>
                <a:tc>
                  <a:txBody>
                    <a:bodyPr/>
                    <a:lstStyle/>
                    <a:p>
                      <a:pPr algn="ctr"/>
                      <a:r>
                        <a:rPr lang="en-US" dirty="0"/>
                        <a:t>250000</a:t>
                      </a:r>
                    </a:p>
                  </a:txBody>
                  <a:tcPr/>
                </a:tc>
                <a:tc>
                  <a:txBody>
                    <a:bodyPr/>
                    <a:lstStyle/>
                    <a:p>
                      <a:pPr algn="ctr"/>
                      <a:r>
                        <a:rPr lang="en-US" dirty="0"/>
                        <a:t>High</a:t>
                      </a:r>
                    </a:p>
                  </a:txBody>
                  <a:tcPr/>
                </a:tc>
                <a:tc>
                  <a:txBody>
                    <a:bodyPr/>
                    <a:lstStyle/>
                    <a:p>
                      <a:pPr algn="ctr"/>
                      <a:r>
                        <a:rPr lang="en-US" dirty="0"/>
                        <a:t>No</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25</a:t>
                      </a:r>
                    </a:p>
                  </a:txBody>
                  <a:tcPr/>
                </a:tc>
                <a:tc>
                  <a:txBody>
                    <a:bodyPr/>
                    <a:lstStyle/>
                    <a:p>
                      <a:pPr algn="ctr"/>
                      <a:r>
                        <a:rPr lang="en-US" dirty="0"/>
                        <a:t>Married</a:t>
                      </a:r>
                    </a:p>
                  </a:txBody>
                  <a:tcPr/>
                </a:tc>
                <a:tc>
                  <a:txBody>
                    <a:bodyPr/>
                    <a:lstStyle/>
                    <a:p>
                      <a:pPr algn="ctr"/>
                      <a:r>
                        <a:rPr lang="en-US" dirty="0"/>
                        <a:t>30000</a:t>
                      </a:r>
                    </a:p>
                  </a:txBody>
                  <a:tcPr/>
                </a:tc>
                <a:tc>
                  <a:txBody>
                    <a:bodyPr/>
                    <a:lstStyle/>
                    <a:p>
                      <a:pPr algn="ctr"/>
                      <a:r>
                        <a:rPr lang="en-US" dirty="0"/>
                        <a:t>Low</a:t>
                      </a:r>
                    </a:p>
                  </a:txBody>
                  <a:tcPr/>
                </a:tc>
                <a:tc>
                  <a:txBody>
                    <a:bodyPr/>
                    <a:lstStyle/>
                    <a:p>
                      <a:pPr algn="ctr"/>
                      <a:r>
                        <a:rPr lang="en-US" dirty="0"/>
                        <a:t>Yes</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45</a:t>
                      </a:r>
                    </a:p>
                  </a:txBody>
                  <a:tcPr/>
                </a:tc>
                <a:tc>
                  <a:txBody>
                    <a:bodyPr/>
                    <a:lstStyle/>
                    <a:p>
                      <a:pPr algn="ctr"/>
                      <a:r>
                        <a:rPr lang="en-US" dirty="0"/>
                        <a:t>Divorced</a:t>
                      </a:r>
                    </a:p>
                  </a:txBody>
                  <a:tcPr/>
                </a:tc>
                <a:tc>
                  <a:txBody>
                    <a:bodyPr/>
                    <a:lstStyle/>
                    <a:p>
                      <a:pPr algn="ctr"/>
                      <a:r>
                        <a:rPr lang="en-US" dirty="0"/>
                        <a:t>200000</a:t>
                      </a:r>
                    </a:p>
                  </a:txBody>
                  <a:tcPr/>
                </a:tc>
                <a:tc>
                  <a:txBody>
                    <a:bodyPr/>
                    <a:lstStyle/>
                    <a:p>
                      <a:pPr algn="ctr"/>
                      <a:r>
                        <a:rPr lang="en-US" dirty="0"/>
                        <a:t>High</a:t>
                      </a:r>
                    </a:p>
                  </a:txBody>
                  <a:tcPr/>
                </a:tc>
                <a:tc>
                  <a:txBody>
                    <a:bodyPr/>
                    <a:lstStyle/>
                    <a:p>
                      <a:pPr algn="ctr"/>
                      <a:r>
                        <a:rPr lang="en-US" dirty="0"/>
                        <a:t>No</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43</a:t>
                      </a:r>
                    </a:p>
                  </a:txBody>
                  <a:tcPr/>
                </a:tc>
                <a:tc>
                  <a:txBody>
                    <a:bodyPr/>
                    <a:lstStyle/>
                    <a:p>
                      <a:pPr algn="ctr"/>
                      <a:r>
                        <a:rPr lang="en-US" dirty="0"/>
                        <a:t>Single</a:t>
                      </a:r>
                    </a:p>
                  </a:txBody>
                  <a:tcPr/>
                </a:tc>
                <a:tc>
                  <a:txBody>
                    <a:bodyPr/>
                    <a:lstStyle/>
                    <a:p>
                      <a:pPr algn="ctr"/>
                      <a:r>
                        <a:rPr lang="en-US" dirty="0"/>
                        <a:t>150000</a:t>
                      </a:r>
                    </a:p>
                  </a:txBody>
                  <a:tcPr/>
                </a:tc>
                <a:tc>
                  <a:txBody>
                    <a:bodyPr/>
                    <a:lstStyle/>
                    <a:p>
                      <a:pPr algn="ctr"/>
                      <a:r>
                        <a:rPr lang="en-US" dirty="0"/>
                        <a:t>Medium</a:t>
                      </a:r>
                    </a:p>
                  </a:txBody>
                  <a:tcPr/>
                </a:tc>
                <a:tc>
                  <a:txBody>
                    <a:bodyPr/>
                    <a:lstStyle/>
                    <a:p>
                      <a:pPr algn="ctr"/>
                      <a:r>
                        <a:rPr lang="en-US" dirty="0"/>
                        <a:t>No</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02510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8EF0-D0E4-41AF-A65F-B60BAD4BE3CB}"/>
              </a:ext>
            </a:extLst>
          </p:cNvPr>
          <p:cNvSpPr>
            <a:spLocks noGrp="1"/>
          </p:cNvSpPr>
          <p:nvPr>
            <p:ph type="title"/>
          </p:nvPr>
        </p:nvSpPr>
        <p:spPr/>
        <p:txBody>
          <a:bodyPr/>
          <a:lstStyle/>
          <a:p>
            <a:r>
              <a:rPr lang="en-US" dirty="0"/>
              <a:t>Another interesting visualization</a:t>
            </a:r>
          </a:p>
        </p:txBody>
      </p:sp>
      <p:sp>
        <p:nvSpPr>
          <p:cNvPr id="3" name="Content Placeholder 2">
            <a:extLst>
              <a:ext uri="{FF2B5EF4-FFF2-40B4-BE49-F238E27FC236}">
                <a16:creationId xmlns:a16="http://schemas.microsoft.com/office/drawing/2014/main" id="{374608A0-59C9-4273-A6D9-0CC94486D727}"/>
              </a:ext>
            </a:extLst>
          </p:cNvPr>
          <p:cNvSpPr>
            <a:spLocks noGrp="1"/>
          </p:cNvSpPr>
          <p:nvPr>
            <p:ph idx="1"/>
          </p:nvPr>
        </p:nvSpPr>
        <p:spPr/>
        <p:txBody>
          <a:bodyPr/>
          <a:lstStyle/>
          <a:p>
            <a:r>
              <a:rPr lang="en-US" dirty="0">
                <a:hlinkClick r:id="rId2"/>
              </a:rPr>
              <a:t>China growth over the years</a:t>
            </a:r>
            <a:endParaRPr lang="en-US" dirty="0"/>
          </a:p>
        </p:txBody>
      </p:sp>
    </p:spTree>
    <p:extLst>
      <p:ext uri="{BB962C8B-B14F-4D97-AF65-F5344CB8AC3E}">
        <p14:creationId xmlns:p14="http://schemas.microsoft.com/office/powerpoint/2010/main" val="15404552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Clouds</a:t>
            </a:r>
          </a:p>
        </p:txBody>
      </p:sp>
      <p:sp>
        <p:nvSpPr>
          <p:cNvPr id="3" name="Content Placeholder 2"/>
          <p:cNvSpPr>
            <a:spLocks noGrp="1"/>
          </p:cNvSpPr>
          <p:nvPr>
            <p:ph idx="1"/>
          </p:nvPr>
        </p:nvSpPr>
        <p:spPr/>
        <p:txBody>
          <a:bodyPr/>
          <a:lstStyle/>
          <a:p>
            <a:r>
              <a:rPr lang="en-US" dirty="0"/>
              <a:t>A fancy way to visualize a document or collection of documents.</a:t>
            </a:r>
          </a:p>
        </p:txBody>
      </p:sp>
      <p:pic>
        <p:nvPicPr>
          <p:cNvPr id="36867" name="Picture 3" descr="C:\Users\tsap\SkyDrive\Documents\Teaching\DataMining\CSE012-2015\lectures\moby_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2667001"/>
            <a:ext cx="5715001"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754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468"/>
            <a:ext cx="8229600" cy="990600"/>
          </a:xfrm>
        </p:spPr>
        <p:txBody>
          <a:bodyPr/>
          <a:lstStyle/>
          <a:p>
            <a:r>
              <a:rPr lang="en-US" dirty="0" err="1"/>
              <a:t>Heatmaps</a:t>
            </a:r>
            <a:endParaRPr lang="en-US" dirty="0"/>
          </a:p>
        </p:txBody>
      </p:sp>
      <p:sp>
        <p:nvSpPr>
          <p:cNvPr id="3" name="Content Placeholder 2"/>
          <p:cNvSpPr>
            <a:spLocks noGrp="1"/>
          </p:cNvSpPr>
          <p:nvPr>
            <p:ph idx="1"/>
          </p:nvPr>
        </p:nvSpPr>
        <p:spPr>
          <a:xfrm>
            <a:off x="381000" y="1294608"/>
            <a:ext cx="9859108" cy="1524793"/>
          </a:xfrm>
        </p:spPr>
        <p:txBody>
          <a:bodyPr>
            <a:normAutofit/>
          </a:bodyPr>
          <a:lstStyle/>
          <a:p>
            <a:r>
              <a:rPr lang="en-US" dirty="0"/>
              <a:t>Plot a point-to-point similarity matrix using a </a:t>
            </a:r>
            <a:r>
              <a:rPr lang="en-US" dirty="0" err="1"/>
              <a:t>heatmap</a:t>
            </a:r>
            <a:r>
              <a:rPr lang="en-US" dirty="0"/>
              <a:t>:</a:t>
            </a:r>
          </a:p>
          <a:p>
            <a:pPr lvl="1"/>
            <a:r>
              <a:rPr lang="en-US" dirty="0"/>
              <a:t>Deep red = high values (hot)</a:t>
            </a:r>
          </a:p>
          <a:p>
            <a:pPr lvl="1"/>
            <a:r>
              <a:rPr lang="en-US" dirty="0"/>
              <a:t>Dark blue = low values (cold)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520" y="2819401"/>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864" y="2743200"/>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0" y="6172200"/>
            <a:ext cx="5750292" cy="369332"/>
          </a:xfrm>
          <a:prstGeom prst="rect">
            <a:avLst/>
          </a:prstGeom>
          <a:noFill/>
        </p:spPr>
        <p:txBody>
          <a:bodyPr wrap="none" rtlCol="0">
            <a:spAutoFit/>
          </a:bodyPr>
          <a:lstStyle/>
          <a:p>
            <a:r>
              <a:rPr lang="en-US" dirty="0"/>
              <a:t>The clustering structure becomes clear in the </a:t>
            </a:r>
            <a:r>
              <a:rPr lang="en-US" dirty="0" err="1"/>
              <a:t>heatmap</a:t>
            </a:r>
            <a:endParaRPr lang="en-US" dirty="0"/>
          </a:p>
        </p:txBody>
      </p:sp>
    </p:spTree>
    <p:extLst>
      <p:ext uri="{BB962C8B-B14F-4D97-AF65-F5344CB8AC3E}">
        <p14:creationId xmlns:p14="http://schemas.microsoft.com/office/powerpoint/2010/main" val="32634476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Heatmaps</a:t>
            </a:r>
            <a:endParaRPr lang="en-US" dirty="0"/>
          </a:p>
        </p:txBody>
      </p:sp>
      <p:sp>
        <p:nvSpPr>
          <p:cNvPr id="3" name="Content Placeholder 2"/>
          <p:cNvSpPr>
            <a:spLocks noGrp="1"/>
          </p:cNvSpPr>
          <p:nvPr>
            <p:ph idx="1"/>
          </p:nvPr>
        </p:nvSpPr>
        <p:spPr/>
        <p:txBody>
          <a:bodyPr/>
          <a:lstStyle/>
          <a:p>
            <a:r>
              <a:rPr lang="en-US" dirty="0" err="1"/>
              <a:t>Heatmap</a:t>
            </a:r>
            <a:r>
              <a:rPr lang="en-US" dirty="0"/>
              <a:t> (grey scale) of the data matrix</a:t>
            </a:r>
          </a:p>
          <a:p>
            <a:pPr lvl="1"/>
            <a:r>
              <a:rPr lang="en-US" dirty="0"/>
              <a:t>Document-word frequencies</a:t>
            </a:r>
          </a:p>
        </p:txBody>
      </p:sp>
      <p:pic>
        <p:nvPicPr>
          <p:cNvPr id="4" name="Picture 3" descr="C3ordered_with_words"/>
          <p:cNvPicPr>
            <a:picLocks noChangeAspect="1" noChangeArrowheads="1"/>
          </p:cNvPicPr>
          <p:nvPr/>
        </p:nvPicPr>
        <p:blipFill>
          <a:blip r:embed="rId2">
            <a:extLst>
              <a:ext uri="{28A0092B-C50C-407E-A947-70E740481C1C}">
                <a14:useLocalDpi xmlns:a14="http://schemas.microsoft.com/office/drawing/2010/main" val="0"/>
              </a:ext>
            </a:extLst>
          </a:blip>
          <a:srcRect l="19855" t="12424" r="1985" b="16942"/>
          <a:stretch>
            <a:fillRect/>
          </a:stretch>
        </p:blipFill>
        <p:spPr bwMode="auto">
          <a:xfrm>
            <a:off x="6322891" y="2944814"/>
            <a:ext cx="387032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816" y="3048001"/>
            <a:ext cx="29622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1037309" y="4174332"/>
            <a:ext cx="2286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atin typeface="Arial" charset="0"/>
                <a:ea typeface="ＭＳ Ｐゴシック" charset="0"/>
              </a:rPr>
              <a:t>Documents</a:t>
            </a:r>
          </a:p>
        </p:txBody>
      </p:sp>
      <p:sp>
        <p:nvSpPr>
          <p:cNvPr id="7" name="Text Box 6"/>
          <p:cNvSpPr txBox="1">
            <a:spLocks noChangeArrowheads="1"/>
          </p:cNvSpPr>
          <p:nvPr/>
        </p:nvSpPr>
        <p:spPr bwMode="auto">
          <a:xfrm>
            <a:off x="2344615" y="5729288"/>
            <a:ext cx="2590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atin typeface="Arial" charset="0"/>
                <a:ea typeface="ＭＳ Ｐゴシック" charset="0"/>
              </a:rPr>
              <a:t>Words</a:t>
            </a:r>
          </a:p>
        </p:txBody>
      </p:sp>
      <p:sp>
        <p:nvSpPr>
          <p:cNvPr id="9" name="TextBox 8"/>
          <p:cNvSpPr txBox="1"/>
          <p:nvPr/>
        </p:nvSpPr>
        <p:spPr>
          <a:xfrm>
            <a:off x="3019507" y="6165156"/>
            <a:ext cx="1915909" cy="369332"/>
          </a:xfrm>
          <a:prstGeom prst="rect">
            <a:avLst/>
          </a:prstGeom>
          <a:solidFill>
            <a:srgbClr val="92D050"/>
          </a:solidFill>
        </p:spPr>
        <p:txBody>
          <a:bodyPr wrap="none" rtlCol="0">
            <a:spAutoFit/>
          </a:bodyPr>
          <a:lstStyle/>
          <a:p>
            <a:r>
              <a:rPr lang="en-US" dirty="0"/>
              <a:t>Before clustering</a:t>
            </a:r>
          </a:p>
        </p:txBody>
      </p:sp>
      <p:sp>
        <p:nvSpPr>
          <p:cNvPr id="10" name="TextBox 9"/>
          <p:cNvSpPr txBox="1"/>
          <p:nvPr/>
        </p:nvSpPr>
        <p:spPr>
          <a:xfrm>
            <a:off x="7300098" y="6152250"/>
            <a:ext cx="1723549" cy="369332"/>
          </a:xfrm>
          <a:prstGeom prst="rect">
            <a:avLst/>
          </a:prstGeom>
          <a:solidFill>
            <a:srgbClr val="92D050"/>
          </a:solidFill>
        </p:spPr>
        <p:txBody>
          <a:bodyPr wrap="none" rtlCol="0">
            <a:spAutoFit/>
          </a:bodyPr>
          <a:lstStyle/>
          <a:p>
            <a:r>
              <a:rPr lang="en-US" dirty="0"/>
              <a:t>After clustering</a:t>
            </a:r>
          </a:p>
        </p:txBody>
      </p:sp>
    </p:spTree>
    <p:extLst>
      <p:ext uri="{BB962C8B-B14F-4D97-AF65-F5344CB8AC3E}">
        <p14:creationId xmlns:p14="http://schemas.microsoft.com/office/powerpoint/2010/main" val="20204971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308" y="357554"/>
            <a:ext cx="8229600" cy="556846"/>
          </a:xfrm>
        </p:spPr>
        <p:txBody>
          <a:bodyPr>
            <a:normAutofit fontScale="90000"/>
          </a:bodyPr>
          <a:lstStyle/>
          <a:p>
            <a:r>
              <a:rPr lang="en-US" dirty="0" err="1"/>
              <a:t>Heatmaps</a:t>
            </a:r>
            <a:endParaRPr lang="en-US" dirty="0"/>
          </a:p>
        </p:txBody>
      </p:sp>
      <p:pic>
        <p:nvPicPr>
          <p:cNvPr id="15" name="Picture 14"/>
          <p:cNvPicPr/>
          <p:nvPr/>
        </p:nvPicPr>
        <p:blipFill rotWithShape="1">
          <a:blip r:embed="rId2"/>
          <a:srcRect l="17924" t="8196" r="19811" b="26230"/>
          <a:stretch/>
        </p:blipFill>
        <p:spPr>
          <a:xfrm>
            <a:off x="1828800" y="1371600"/>
            <a:ext cx="8305800" cy="5029200"/>
          </a:xfrm>
          <a:prstGeom prst="rect">
            <a:avLst/>
          </a:prstGeom>
        </p:spPr>
      </p:pic>
      <p:sp>
        <p:nvSpPr>
          <p:cNvPr id="13" name="TextBox 12"/>
          <p:cNvSpPr txBox="1"/>
          <p:nvPr/>
        </p:nvSpPr>
        <p:spPr>
          <a:xfrm>
            <a:off x="1553309" y="1186934"/>
            <a:ext cx="3852401" cy="369332"/>
          </a:xfrm>
          <a:prstGeom prst="rect">
            <a:avLst/>
          </a:prstGeom>
          <a:noFill/>
        </p:spPr>
        <p:txBody>
          <a:bodyPr wrap="none" rtlCol="0">
            <a:spAutoFit/>
          </a:bodyPr>
          <a:lstStyle/>
          <a:p>
            <a:r>
              <a:rPr lang="en-US" dirty="0"/>
              <a:t>A very popular way to visualize data</a:t>
            </a:r>
          </a:p>
        </p:txBody>
      </p:sp>
      <p:sp>
        <p:nvSpPr>
          <p:cNvPr id="14" name="TextBox 13"/>
          <p:cNvSpPr txBox="1"/>
          <p:nvPr/>
        </p:nvSpPr>
        <p:spPr>
          <a:xfrm>
            <a:off x="2438401" y="6433066"/>
            <a:ext cx="6237605" cy="369332"/>
          </a:xfrm>
          <a:prstGeom prst="rect">
            <a:avLst/>
          </a:prstGeom>
          <a:noFill/>
        </p:spPr>
        <p:txBody>
          <a:bodyPr wrap="none" rtlCol="0">
            <a:spAutoFit/>
          </a:bodyPr>
          <a:lstStyle/>
          <a:p>
            <a:r>
              <a:rPr lang="en-US" dirty="0"/>
              <a:t>http://projects.oregonlive.com/ucc-shooting/gun-deaths.php</a:t>
            </a:r>
          </a:p>
        </p:txBody>
      </p:sp>
    </p:spTree>
    <p:extLst>
      <p:ext uri="{BB962C8B-B14F-4D97-AF65-F5344CB8AC3E}">
        <p14:creationId xmlns:p14="http://schemas.microsoft.com/office/powerpoint/2010/main" val="21670539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a:bodyPr>
          <a:lstStyle/>
          <a:p>
            <a:r>
              <a:rPr lang="en-US" dirty="0"/>
              <a:t>The human eye is limited to processing visualizations in two (at most three) dimensions</a:t>
            </a:r>
          </a:p>
          <a:p>
            <a:r>
              <a:rPr lang="en-US" dirty="0"/>
              <a:t>One of the great challenges in visualization is to visualize </a:t>
            </a:r>
            <a:r>
              <a:rPr lang="en-US" dirty="0">
                <a:solidFill>
                  <a:schemeClr val="accent6">
                    <a:lumMod val="75000"/>
                  </a:schemeClr>
                </a:solidFill>
              </a:rPr>
              <a:t>high-dimensional data </a:t>
            </a:r>
            <a:r>
              <a:rPr lang="en-US" dirty="0"/>
              <a:t>into a </a:t>
            </a:r>
            <a:r>
              <a:rPr lang="en-US" dirty="0">
                <a:solidFill>
                  <a:srgbClr val="0070C0"/>
                </a:solidFill>
              </a:rPr>
              <a:t>two-dimensional</a:t>
            </a:r>
            <a:r>
              <a:rPr lang="en-US" dirty="0"/>
              <a:t> space</a:t>
            </a:r>
          </a:p>
          <a:p>
            <a:r>
              <a:rPr lang="en-US" dirty="0"/>
              <a:t>We can use </a:t>
            </a:r>
            <a:r>
              <a:rPr lang="en-US" dirty="0">
                <a:solidFill>
                  <a:srgbClr val="FF0000"/>
                </a:solidFill>
              </a:rPr>
              <a:t>dimensionality reduction</a:t>
            </a:r>
            <a:r>
              <a:rPr lang="en-US" dirty="0"/>
              <a:t> for this task</a:t>
            </a:r>
          </a:p>
          <a:p>
            <a:r>
              <a:rPr lang="en-US" dirty="0"/>
              <a:t>Similar to this are </a:t>
            </a:r>
            <a:r>
              <a:rPr lang="en-US" dirty="0">
                <a:solidFill>
                  <a:srgbClr val="FF0000"/>
                </a:solidFill>
              </a:rPr>
              <a:t>distance preserving embeddings</a:t>
            </a:r>
          </a:p>
        </p:txBody>
      </p:sp>
    </p:spTree>
    <p:extLst>
      <p:ext uri="{BB962C8B-B14F-4D97-AF65-F5344CB8AC3E}">
        <p14:creationId xmlns:p14="http://schemas.microsoft.com/office/powerpoint/2010/main" val="23187958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0" y="457200"/>
                <a:ext cx="3733800" cy="2362200"/>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0" y="457200"/>
                <a:ext cx="3733800" cy="236220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533400" y="2362200"/>
                <a:ext cx="9372600" cy="40386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Each row is a </a:t>
                </a:r>
                <a:r>
                  <a:rPr lang="en-US" dirty="0">
                    <a:solidFill>
                      <a:srgbClr val="FF0000"/>
                    </a:solidFill>
                  </a:rPr>
                  <a:t>multiple</a:t>
                </a:r>
                <a:r>
                  <a:rPr lang="en-US" dirty="0"/>
                  <a:t> of two </a:t>
                </a:r>
                <a:r>
                  <a:rPr lang="en-US" dirty="0">
                    <a:solidFill>
                      <a:srgbClr val="FF0000"/>
                    </a:solidFill>
                  </a:rPr>
                  <a:t>vectors</a:t>
                </a:r>
              </a:p>
              <a:p>
                <a:pPr lvl="1"/>
                <a14:m>
                  <m:oMath xmlns:m="http://schemas.openxmlformats.org/officeDocument/2006/math">
                    <m:r>
                      <a:rPr lang="en-US" i="1">
                        <a:latin typeface="Cambria Math"/>
                      </a:rPr>
                      <m:t>𝑥</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1, 2, 3, 0, 0, 0</m:t>
                        </m:r>
                      </m:e>
                    </m:d>
                  </m:oMath>
                </a14:m>
                <a:endParaRPr lang="en-US" dirty="0"/>
              </a:p>
              <a:p>
                <a:pPr lvl="1"/>
                <a14:m>
                  <m:oMath xmlns:m="http://schemas.openxmlformats.org/officeDocument/2006/math">
                    <m:r>
                      <a:rPr lang="en-US" i="1">
                        <a:latin typeface="Cambria Math"/>
                      </a:rPr>
                      <m:t>𝑦</m:t>
                    </m:r>
                    <m:r>
                      <a:rPr lang="en-US" i="1">
                        <a:latin typeface="Cambria Math"/>
                      </a:rPr>
                      <m:t>=[0, 0, 0, 1, 2, 3]</m:t>
                    </m:r>
                  </m:oMath>
                </a14:m>
                <a:endParaRPr lang="en-US" dirty="0"/>
              </a:p>
              <a:p>
                <a:r>
                  <a:rPr lang="en-US" dirty="0"/>
                  <a:t>We can rewrite </a:t>
                </a:r>
                <a14:m>
                  <m:oMath xmlns:m="http://schemas.openxmlformats.org/officeDocument/2006/math">
                    <m:r>
                      <a:rPr lang="en-US" i="1">
                        <a:latin typeface="Cambria Math"/>
                      </a:rPr>
                      <m:t>𝐷</m:t>
                    </m:r>
                  </m:oMath>
                </a14:m>
                <a:r>
                  <a:rPr lang="en-US" dirty="0"/>
                  <a:t> as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𝐷</m:t>
                      </m:r>
                      <m:r>
                        <a:rPr lang="en-US" i="1">
                          <a:latin typeface="Cambria Math"/>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1</m:t>
                                      </m:r>
                                    </m:e>
                                    <m:e>
                                      <m:r>
                                        <a:rPr lang="en-US" i="1">
                                          <a:latin typeface="Cambria Math"/>
                                        </a:rPr>
                                        <m:t>0</m:t>
                                      </m:r>
                                    </m:e>
                                  </m:mr>
                                  <m:mr>
                                    <m:e>
                                      <m:r>
                                        <a:rPr lang="en-US" i="1">
                                          <a:latin typeface="Cambria Math"/>
                                        </a:rPr>
                                        <m:t>2</m:t>
                                      </m:r>
                                    </m:e>
                                    <m:e>
                                      <m:r>
                                        <a:rPr lang="en-US" i="1">
                                          <a:latin typeface="Cambria Math"/>
                                        </a:rPr>
                                        <m:t>0</m:t>
                                      </m:r>
                                    </m:e>
                                  </m:mr>
                                  <m:mr>
                                    <m:e>
                                      <m:r>
                                        <a:rPr lang="en-US" i="1">
                                          <a:latin typeface="Cambria Math"/>
                                        </a:rPr>
                                        <m:t>0</m:t>
                                      </m:r>
                                    </m:e>
                                    <m:e>
                                      <m:r>
                                        <a:rPr lang="en-US" i="1">
                                          <a:latin typeface="Cambria Math"/>
                                        </a:rPr>
                                        <m:t>1</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0</m:t>
                                      </m:r>
                                    </m:e>
                                    <m:e>
                                      <m:r>
                                        <a:rPr lang="en-US" i="1">
                                          <a:latin typeface="Cambria Math"/>
                                        </a:rPr>
                                        <m:t>2</m:t>
                                      </m:r>
                                    </m:e>
                                  </m:mr>
                                  <m:mr>
                                    <m:e>
                                      <m:r>
                                        <a:rPr lang="en-US" i="1">
                                          <a:latin typeface="Cambria Math"/>
                                        </a:rPr>
                                        <m:t>1</m:t>
                                      </m:r>
                                    </m:e>
                                    <m:e>
                                      <m:r>
                                        <a:rPr lang="en-US" i="1">
                                          <a:latin typeface="Cambria Math"/>
                                        </a:rPr>
                                        <m:t>1</m:t>
                                      </m:r>
                                    </m:e>
                                  </m:mr>
                                  <m:mr>
                                    <m:e>
                                      <m:r>
                                        <a:rPr lang="en-US" i="1">
                                          <a:latin typeface="Cambria Math"/>
                                        </a:rPr>
                                        <m:t>2</m:t>
                                      </m:r>
                                    </m:e>
                                    <m:e>
                                      <m:r>
                                        <a:rPr lang="en-US" i="1">
                                          <a:latin typeface="Cambria Math"/>
                                        </a:rPr>
                                        <m:t>2</m:t>
                                      </m:r>
                                    </m:e>
                                  </m:mr>
                                </m:m>
                              </m:e>
                            </m:mr>
                          </m:m>
                        </m:e>
                      </m:d>
                    </m:oMath>
                  </m:oMathPara>
                </a14:m>
                <a:endParaRPr lang="en-US" dirty="0"/>
              </a:p>
              <a:p>
                <a:pPr marL="0" indent="0">
                  <a:buNone/>
                </a:pPr>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533400" y="2362200"/>
                <a:ext cx="9372600" cy="4038600"/>
              </a:xfrm>
              <a:prstGeom prst="rect">
                <a:avLst/>
              </a:prstGeom>
              <a:blipFill>
                <a:blip r:embed="rId3"/>
                <a:stretch>
                  <a:fillRect l="-781" t="-1511"/>
                </a:stretch>
              </a:blipFill>
            </p:spPr>
            <p:txBody>
              <a:bodyPr/>
              <a:lstStyle/>
              <a:p>
                <a:r>
                  <a:rPr lang="en-US">
                    <a:noFill/>
                  </a:rPr>
                  <a:t> </a:t>
                </a:r>
              </a:p>
            </p:txBody>
          </p:sp>
        </mc:Fallback>
      </mc:AlternateContent>
      <p:cxnSp>
        <p:nvCxnSpPr>
          <p:cNvPr id="6" name="Straight Arrow Connector 5"/>
          <p:cNvCxnSpPr/>
          <p:nvPr/>
        </p:nvCxnSpPr>
        <p:spPr>
          <a:xfrm>
            <a:off x="7848600" y="5562600"/>
            <a:ext cx="2362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848600" y="3505200"/>
            <a:ext cx="0"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4582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724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582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144000" y="4114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72400" y="4114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03669" y="6031468"/>
            <a:ext cx="2852063" cy="369332"/>
          </a:xfrm>
          <a:prstGeom prst="rect">
            <a:avLst/>
          </a:prstGeom>
          <a:noFill/>
        </p:spPr>
        <p:txBody>
          <a:bodyPr wrap="none" rtlCol="0">
            <a:spAutoFit/>
          </a:bodyPr>
          <a:lstStyle/>
          <a:p>
            <a:r>
              <a:rPr lang="en-US" dirty="0"/>
              <a:t>Three types of data points</a:t>
            </a:r>
          </a:p>
        </p:txBody>
      </p:sp>
      <p:sp>
        <p:nvSpPr>
          <p:cNvPr id="7" name="Oval 6"/>
          <p:cNvSpPr/>
          <p:nvPr/>
        </p:nvSpPr>
        <p:spPr>
          <a:xfrm>
            <a:off x="7603668" y="3962400"/>
            <a:ext cx="457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15057" y="5334000"/>
            <a:ext cx="1176471"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001698">
            <a:off x="8161498" y="4312637"/>
            <a:ext cx="1403885" cy="51872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7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Significance</a:t>
            </a:r>
          </a:p>
        </p:txBody>
      </p:sp>
      <p:sp>
        <p:nvSpPr>
          <p:cNvPr id="3" name="Content Placeholder 2"/>
          <p:cNvSpPr>
            <a:spLocks noGrp="1"/>
          </p:cNvSpPr>
          <p:nvPr>
            <p:ph idx="1"/>
          </p:nvPr>
        </p:nvSpPr>
        <p:spPr/>
        <p:txBody>
          <a:bodyPr>
            <a:normAutofit/>
          </a:bodyPr>
          <a:lstStyle/>
          <a:p>
            <a:r>
              <a:rPr lang="en-US" dirty="0"/>
              <a:t>When we extract knowledge from a large dataset we need to make sure that what we found is not an </a:t>
            </a:r>
            <a:r>
              <a:rPr lang="en-US" dirty="0">
                <a:solidFill>
                  <a:schemeClr val="accent6">
                    <a:lumMod val="75000"/>
                  </a:schemeClr>
                </a:solidFill>
              </a:rPr>
              <a:t>artifact of randomness</a:t>
            </a:r>
          </a:p>
          <a:p>
            <a:pPr lvl="1"/>
            <a:r>
              <a:rPr lang="en-US" dirty="0"/>
              <a:t>E.g., we find that many people buy milk and toilet paper together.</a:t>
            </a:r>
          </a:p>
          <a:p>
            <a:pPr lvl="1"/>
            <a:r>
              <a:rPr lang="en-US" dirty="0"/>
              <a:t>But many (more) people buy milk and toilet paper </a:t>
            </a:r>
            <a:r>
              <a:rPr lang="en-US" dirty="0">
                <a:solidFill>
                  <a:srgbClr val="0070C0"/>
                </a:solidFill>
              </a:rPr>
              <a:t>independently</a:t>
            </a:r>
          </a:p>
          <a:p>
            <a:r>
              <a:rPr lang="en-US" dirty="0"/>
              <a:t>Statistical tests compare the results of an experiment with those generated by a </a:t>
            </a:r>
            <a:r>
              <a:rPr lang="en-US" dirty="0">
                <a:solidFill>
                  <a:schemeClr val="accent6">
                    <a:lumMod val="75000"/>
                  </a:schemeClr>
                </a:solidFill>
              </a:rPr>
              <a:t>null hypothesis</a:t>
            </a:r>
          </a:p>
          <a:p>
            <a:pPr lvl="1"/>
            <a:r>
              <a:rPr lang="en-US" dirty="0"/>
              <a:t>E.g., a null hypothesis is that people select items independently.</a:t>
            </a:r>
          </a:p>
          <a:p>
            <a:r>
              <a:rPr lang="en-US" dirty="0"/>
              <a:t>A result is interesting if it cannot be produced by </a:t>
            </a:r>
            <a:r>
              <a:rPr lang="en-US" dirty="0">
                <a:solidFill>
                  <a:srgbClr val="0070C0"/>
                </a:solidFill>
              </a:rPr>
              <a:t>randomness</a:t>
            </a:r>
            <a:r>
              <a:rPr lang="en-US" dirty="0"/>
              <a:t>.</a:t>
            </a:r>
          </a:p>
          <a:p>
            <a:pPr lvl="1"/>
            <a:r>
              <a:rPr lang="en-US" dirty="0"/>
              <a:t>An important problem is to define the null hypothesis correctly: What is random?</a:t>
            </a:r>
          </a:p>
        </p:txBody>
      </p:sp>
    </p:spTree>
    <p:extLst>
      <p:ext uri="{BB962C8B-B14F-4D97-AF65-F5344CB8AC3E}">
        <p14:creationId xmlns:p14="http://schemas.microsoft.com/office/powerpoint/2010/main" val="19278777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AB338F-EC04-47BF-A173-E04007272B66}" type="slidenum">
              <a:rPr lang="en-US"/>
              <a:pPr/>
              <a:t>118</a:t>
            </a:fld>
            <a:endParaRPr lang="en-US"/>
          </a:p>
        </p:txBody>
      </p:sp>
      <p:sp>
        <p:nvSpPr>
          <p:cNvPr id="18434" name="Rectangle 2"/>
          <p:cNvSpPr>
            <a:spLocks noGrp="1" noChangeArrowheads="1"/>
          </p:cNvSpPr>
          <p:nvPr>
            <p:ph type="title"/>
          </p:nvPr>
        </p:nvSpPr>
        <p:spPr>
          <a:xfrm>
            <a:off x="614916" y="304800"/>
            <a:ext cx="7772400" cy="1143000"/>
          </a:xfrm>
        </p:spPr>
        <p:txBody>
          <a:bodyPr/>
          <a:lstStyle/>
          <a:p>
            <a:r>
              <a:rPr lang="en-US" dirty="0"/>
              <a:t>Meaningfulness of Answers</a:t>
            </a:r>
          </a:p>
        </p:txBody>
      </p:sp>
      <p:sp>
        <p:nvSpPr>
          <p:cNvPr id="18435" name="Rectangle 3"/>
          <p:cNvSpPr>
            <a:spLocks noGrp="1" noChangeArrowheads="1"/>
          </p:cNvSpPr>
          <p:nvPr>
            <p:ph type="body" idx="1"/>
          </p:nvPr>
        </p:nvSpPr>
        <p:spPr>
          <a:xfrm>
            <a:off x="762000" y="1752600"/>
            <a:ext cx="10820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p>
          <a:p>
            <a:r>
              <a:rPr lang="en-US" dirty="0"/>
              <a:t>The </a:t>
            </a:r>
            <a:r>
              <a:rPr lang="en-US" dirty="0">
                <a:solidFill>
                  <a:schemeClr val="accent6">
                    <a:lumMod val="75000"/>
                  </a:schemeClr>
                </a:solidFill>
              </a:rPr>
              <a:t>Rhine Paradox</a:t>
            </a:r>
            <a:r>
              <a:rPr lang="en-US" dirty="0"/>
              <a:t>: a great example of how not to conduct scientific research.</a:t>
            </a:r>
          </a:p>
          <a:p>
            <a:endParaRPr lang="en-US" dirty="0"/>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5586306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3079F-E358-4AF7-B1FA-A0B8EFB7260F}" type="slidenum">
              <a:rPr lang="en-US"/>
              <a:pPr/>
              <a:t>119</a:t>
            </a:fld>
            <a:endParaRPr lang="en-US"/>
          </a:p>
        </p:txBody>
      </p:sp>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533400" y="1981200"/>
            <a:ext cx="110490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68664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83232022"/>
              </p:ext>
            </p:extLst>
          </p:nvPr>
        </p:nvGraphicFramePr>
        <p:xfrm>
          <a:off x="1981200" y="3048000"/>
          <a:ext cx="9677402" cy="2286000"/>
        </p:xfrm>
        <a:graphic>
          <a:graphicData uri="http://schemas.openxmlformats.org/drawingml/2006/table">
            <a:tbl>
              <a:tblPr firstRow="1" bandRow="1">
                <a:tableStyleId>{073A0DAA-6AF3-43AB-8588-CEC1D06C72B9}</a:tableStyleId>
              </a:tblPr>
              <a:tblGrid>
                <a:gridCol w="1382486">
                  <a:extLst>
                    <a:ext uri="{9D8B030D-6E8A-4147-A177-3AD203B41FA5}">
                      <a16:colId xmlns:a16="http://schemas.microsoft.com/office/drawing/2014/main" val="20000"/>
                    </a:ext>
                  </a:extLst>
                </a:gridCol>
                <a:gridCol w="1382486">
                  <a:extLst>
                    <a:ext uri="{9D8B030D-6E8A-4147-A177-3AD203B41FA5}">
                      <a16:colId xmlns:a16="http://schemas.microsoft.com/office/drawing/2014/main" val="20001"/>
                    </a:ext>
                  </a:extLst>
                </a:gridCol>
                <a:gridCol w="1382486">
                  <a:extLst>
                    <a:ext uri="{9D8B030D-6E8A-4147-A177-3AD203B41FA5}">
                      <a16:colId xmlns:a16="http://schemas.microsoft.com/office/drawing/2014/main" val="20002"/>
                    </a:ext>
                  </a:extLst>
                </a:gridCol>
                <a:gridCol w="1382486">
                  <a:extLst>
                    <a:ext uri="{9D8B030D-6E8A-4147-A177-3AD203B41FA5}">
                      <a16:colId xmlns:a16="http://schemas.microsoft.com/office/drawing/2014/main" val="20003"/>
                    </a:ext>
                  </a:extLst>
                </a:gridCol>
                <a:gridCol w="1382486">
                  <a:extLst>
                    <a:ext uri="{9D8B030D-6E8A-4147-A177-3AD203B41FA5}">
                      <a16:colId xmlns:a16="http://schemas.microsoft.com/office/drawing/2014/main" val="20004"/>
                    </a:ext>
                  </a:extLst>
                </a:gridCol>
                <a:gridCol w="1382486">
                  <a:extLst>
                    <a:ext uri="{9D8B030D-6E8A-4147-A177-3AD203B41FA5}">
                      <a16:colId xmlns:a16="http://schemas.microsoft.com/office/drawing/2014/main" val="20005"/>
                    </a:ext>
                  </a:extLst>
                </a:gridCol>
                <a:gridCol w="1382486">
                  <a:extLst>
                    <a:ext uri="{9D8B030D-6E8A-4147-A177-3AD203B41FA5}">
                      <a16:colId xmlns:a16="http://schemas.microsoft.com/office/drawing/2014/main" val="20006"/>
                    </a:ext>
                  </a:extLst>
                </a:gridCol>
              </a:tblGrid>
              <a:tr h="370840">
                <a:tc>
                  <a:txBody>
                    <a:bodyPr/>
                    <a:lstStyle/>
                    <a:p>
                      <a:r>
                        <a:rPr lang="en-US" sz="2000" dirty="0"/>
                        <a:t>ID Number</a:t>
                      </a:r>
                    </a:p>
                  </a:txBody>
                  <a:tcPr/>
                </a:tc>
                <a:tc>
                  <a:txBody>
                    <a:bodyPr/>
                    <a:lstStyle/>
                    <a:p>
                      <a:r>
                        <a:rPr lang="en-US" sz="2000" dirty="0">
                          <a:solidFill>
                            <a:srgbClr val="0070C0"/>
                          </a:solidFill>
                        </a:rPr>
                        <a:t>Zip Code</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Marital Status</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rgbClr val="0070C0"/>
                          </a:solidFill>
                        </a:rPr>
                        <a:t>Income Bracket</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10000"/>
                  </a:ext>
                </a:extLst>
              </a:tr>
              <a:tr h="370840">
                <a:tc>
                  <a:txBody>
                    <a:bodyPr/>
                    <a:lstStyle/>
                    <a:p>
                      <a:pPr algn="ctr"/>
                      <a:r>
                        <a:rPr lang="en-US" sz="2000" dirty="0"/>
                        <a:t>1129842</a:t>
                      </a:r>
                    </a:p>
                  </a:txBody>
                  <a:tcPr/>
                </a:tc>
                <a:tc>
                  <a:txBody>
                    <a:bodyPr/>
                    <a:lstStyle/>
                    <a:p>
                      <a:pPr algn="ctr"/>
                      <a:r>
                        <a:rPr lang="en-US" sz="2000" dirty="0"/>
                        <a:t>45221</a:t>
                      </a:r>
                    </a:p>
                  </a:txBody>
                  <a:tcPr/>
                </a:tc>
                <a:tc>
                  <a:txBody>
                    <a:bodyPr/>
                    <a:lstStyle/>
                    <a:p>
                      <a:pPr algn="ctr"/>
                      <a:r>
                        <a:rPr lang="en-US" sz="2000" dirty="0"/>
                        <a:t>55</a:t>
                      </a:r>
                    </a:p>
                  </a:txBody>
                  <a:tcPr/>
                </a:tc>
                <a:tc>
                  <a:txBody>
                    <a:bodyPr/>
                    <a:lstStyle/>
                    <a:p>
                      <a:pPr algn="ctr"/>
                      <a:r>
                        <a:rPr lang="en-US" sz="2000" dirty="0"/>
                        <a:t>Single </a:t>
                      </a:r>
                    </a:p>
                  </a:txBody>
                  <a:tcPr/>
                </a:tc>
                <a:tc>
                  <a:txBody>
                    <a:bodyPr/>
                    <a:lstStyle/>
                    <a:p>
                      <a:pPr algn="ctr"/>
                      <a:r>
                        <a:rPr lang="en-US" sz="2000" dirty="0"/>
                        <a:t>250000</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10001"/>
                  </a:ext>
                </a:extLst>
              </a:tr>
              <a:tr h="370840">
                <a:tc>
                  <a:txBody>
                    <a:bodyPr/>
                    <a:lstStyle/>
                    <a:p>
                      <a:pPr algn="ctr"/>
                      <a:r>
                        <a:rPr lang="en-US" sz="2000" dirty="0"/>
                        <a:t>2342345</a:t>
                      </a:r>
                    </a:p>
                  </a:txBody>
                  <a:tcPr/>
                </a:tc>
                <a:tc>
                  <a:txBody>
                    <a:bodyPr/>
                    <a:lstStyle/>
                    <a:p>
                      <a:pPr algn="ctr"/>
                      <a:r>
                        <a:rPr lang="en-US" sz="2000" dirty="0"/>
                        <a:t>45223</a:t>
                      </a:r>
                    </a:p>
                  </a:txBody>
                  <a:tcPr/>
                </a:tc>
                <a:tc>
                  <a:txBody>
                    <a:bodyPr/>
                    <a:lstStyle/>
                    <a:p>
                      <a:pPr algn="ctr"/>
                      <a:r>
                        <a:rPr lang="en-US" sz="2000" dirty="0"/>
                        <a:t>25</a:t>
                      </a:r>
                    </a:p>
                  </a:txBody>
                  <a:tcPr/>
                </a:tc>
                <a:tc>
                  <a:txBody>
                    <a:bodyPr/>
                    <a:lstStyle/>
                    <a:p>
                      <a:pPr algn="ctr"/>
                      <a:r>
                        <a:rPr lang="en-US" sz="2000" dirty="0"/>
                        <a:t>Married</a:t>
                      </a:r>
                    </a:p>
                  </a:txBody>
                  <a:tcPr/>
                </a:tc>
                <a:tc>
                  <a:txBody>
                    <a:bodyPr/>
                    <a:lstStyle/>
                    <a:p>
                      <a:pPr algn="ctr"/>
                      <a:r>
                        <a:rPr lang="en-US" sz="2000" dirty="0"/>
                        <a:t>30000</a:t>
                      </a:r>
                    </a:p>
                  </a:txBody>
                  <a:tcPr/>
                </a:tc>
                <a:tc>
                  <a:txBody>
                    <a:bodyPr/>
                    <a:lstStyle/>
                    <a:p>
                      <a:pPr algn="ctr"/>
                      <a:r>
                        <a:rPr lang="en-US" sz="2000" dirty="0"/>
                        <a:t>Low</a:t>
                      </a:r>
                    </a:p>
                  </a:txBody>
                  <a:tcPr/>
                </a:tc>
                <a:tc>
                  <a:txBody>
                    <a:bodyPr/>
                    <a:lstStyle/>
                    <a:p>
                      <a:pPr algn="ctr"/>
                      <a:r>
                        <a:rPr lang="en-US" sz="2000" dirty="0"/>
                        <a:t>1</a:t>
                      </a:r>
                    </a:p>
                  </a:txBody>
                  <a:tcPr/>
                </a:tc>
                <a:extLst>
                  <a:ext uri="{0D108BD9-81ED-4DB2-BD59-A6C34878D82A}">
                    <a16:rowId xmlns:a16="http://schemas.microsoft.com/office/drawing/2014/main" val="10002"/>
                  </a:ext>
                </a:extLst>
              </a:tr>
              <a:tr h="370840">
                <a:tc>
                  <a:txBody>
                    <a:bodyPr/>
                    <a:lstStyle/>
                    <a:p>
                      <a:pPr algn="ctr"/>
                      <a:r>
                        <a:rPr lang="en-US" sz="2000" dirty="0"/>
                        <a:t>1234542</a:t>
                      </a:r>
                    </a:p>
                  </a:txBody>
                  <a:tcPr/>
                </a:tc>
                <a:tc>
                  <a:txBody>
                    <a:bodyPr/>
                    <a:lstStyle/>
                    <a:p>
                      <a:pPr algn="ctr"/>
                      <a:r>
                        <a:rPr lang="en-US" sz="2000" dirty="0"/>
                        <a:t>45221</a:t>
                      </a:r>
                    </a:p>
                  </a:txBody>
                  <a:tcPr/>
                </a:tc>
                <a:tc>
                  <a:txBody>
                    <a:bodyPr/>
                    <a:lstStyle/>
                    <a:p>
                      <a:pPr algn="ctr"/>
                      <a:r>
                        <a:rPr lang="en-US" sz="2000" dirty="0"/>
                        <a:t>45</a:t>
                      </a:r>
                    </a:p>
                  </a:txBody>
                  <a:tcPr/>
                </a:tc>
                <a:tc>
                  <a:txBody>
                    <a:bodyPr/>
                    <a:lstStyle/>
                    <a:p>
                      <a:pPr algn="ctr"/>
                      <a:r>
                        <a:rPr lang="en-US" sz="2000" dirty="0"/>
                        <a:t>Divorced</a:t>
                      </a:r>
                    </a:p>
                  </a:txBody>
                  <a:tcPr/>
                </a:tc>
                <a:tc>
                  <a:txBody>
                    <a:bodyPr/>
                    <a:lstStyle/>
                    <a:p>
                      <a:pPr algn="ctr"/>
                      <a:r>
                        <a:rPr lang="en-US" sz="2000" dirty="0"/>
                        <a:t>200000</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10003"/>
                  </a:ext>
                </a:extLst>
              </a:tr>
              <a:tr h="370840">
                <a:tc>
                  <a:txBody>
                    <a:bodyPr/>
                    <a:lstStyle/>
                    <a:p>
                      <a:pPr algn="ctr"/>
                      <a:r>
                        <a:rPr lang="en-US" sz="2000" dirty="0"/>
                        <a:t>1243535</a:t>
                      </a:r>
                    </a:p>
                  </a:txBody>
                  <a:tcPr/>
                </a:tc>
                <a:tc>
                  <a:txBody>
                    <a:bodyPr/>
                    <a:lstStyle/>
                    <a:p>
                      <a:pPr algn="ctr"/>
                      <a:r>
                        <a:rPr lang="en-US" sz="2000" dirty="0"/>
                        <a:t>45224</a:t>
                      </a:r>
                    </a:p>
                  </a:txBody>
                  <a:tcPr/>
                </a:tc>
                <a:tc>
                  <a:txBody>
                    <a:bodyPr/>
                    <a:lstStyle/>
                    <a:p>
                      <a:pPr algn="ctr"/>
                      <a:r>
                        <a:rPr lang="en-US" sz="2000" dirty="0"/>
                        <a:t>43</a:t>
                      </a:r>
                    </a:p>
                  </a:txBody>
                  <a:tcPr/>
                </a:tc>
                <a:tc>
                  <a:txBody>
                    <a:bodyPr/>
                    <a:lstStyle/>
                    <a:p>
                      <a:pPr algn="ctr"/>
                      <a:r>
                        <a:rPr lang="en-US" sz="2000" dirty="0"/>
                        <a:t>Single</a:t>
                      </a:r>
                    </a:p>
                  </a:txBody>
                  <a:tcPr/>
                </a:tc>
                <a:tc>
                  <a:txBody>
                    <a:bodyPr/>
                    <a:lstStyle/>
                    <a:p>
                      <a:pPr algn="ctr"/>
                      <a:r>
                        <a:rPr lang="en-US" sz="2000" dirty="0"/>
                        <a:t>150000</a:t>
                      </a:r>
                    </a:p>
                  </a:txBody>
                  <a:tcPr/>
                </a:tc>
                <a:tc>
                  <a:txBody>
                    <a:bodyPr/>
                    <a:lstStyle/>
                    <a:p>
                      <a:pPr algn="ctr"/>
                      <a:r>
                        <a:rPr lang="en-US" sz="2000" dirty="0"/>
                        <a:t>Medium</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152400" y="5486400"/>
            <a:ext cx="11887200" cy="1200329"/>
          </a:xfrm>
          <a:prstGeom prst="rect">
            <a:avLst/>
          </a:prstGeom>
          <a:noFill/>
        </p:spPr>
        <p:txBody>
          <a:bodyPr wrap="square" rtlCol="0">
            <a:spAutoFit/>
          </a:bodyPr>
          <a:lstStyle/>
          <a:p>
            <a:r>
              <a:rPr lang="en-US" sz="2400" dirty="0">
                <a:solidFill>
                  <a:schemeClr val="accent6">
                    <a:lumMod val="75000"/>
                  </a:schemeClr>
                </a:solidFill>
              </a:rPr>
              <a:t>Boolean attributes </a:t>
            </a:r>
            <a:r>
              <a:rPr lang="en-US" sz="2400" dirty="0"/>
              <a:t>can be thought as both numeric and categorical</a:t>
            </a:r>
          </a:p>
          <a:p>
            <a:r>
              <a:rPr lang="en-US" sz="2400" dirty="0"/>
              <a:t>When appearing together with other attributes they make more sense as </a:t>
            </a:r>
            <a:r>
              <a:rPr lang="en-US" sz="2400" dirty="0">
                <a:solidFill>
                  <a:srgbClr val="0070C0"/>
                </a:solidFill>
              </a:rPr>
              <a:t>categorical</a:t>
            </a:r>
          </a:p>
          <a:p>
            <a:r>
              <a:rPr lang="en-US" sz="2400" dirty="0"/>
              <a:t>They are often represented as numeric though</a:t>
            </a:r>
          </a:p>
        </p:txBody>
      </p:sp>
      <p:sp>
        <p:nvSpPr>
          <p:cNvPr id="4" name="Oval 3">
            <a:extLst>
              <a:ext uri="{FF2B5EF4-FFF2-40B4-BE49-F238E27FC236}">
                <a16:creationId xmlns:a16="http://schemas.microsoft.com/office/drawing/2014/main" id="{DF9E4921-3B88-4820-80C6-14D7840AF943}"/>
              </a:ext>
            </a:extLst>
          </p:cNvPr>
          <p:cNvSpPr/>
          <p:nvPr/>
        </p:nvSpPr>
        <p:spPr>
          <a:xfrm>
            <a:off x="3276600" y="2667000"/>
            <a:ext cx="1447800" cy="2971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F033D33-929D-4908-A1E8-0BE0D0EB5923}"/>
              </a:ext>
            </a:extLst>
          </p:cNvPr>
          <p:cNvGrpSpPr/>
          <p:nvPr/>
        </p:nvGrpSpPr>
        <p:grpSpPr>
          <a:xfrm>
            <a:off x="304800" y="3048000"/>
            <a:ext cx="1676400" cy="1629728"/>
            <a:chOff x="304800" y="3048000"/>
            <a:chExt cx="1676400" cy="1629728"/>
          </a:xfrm>
        </p:grpSpPr>
        <p:sp>
          <p:nvSpPr>
            <p:cNvPr id="5" name="Callout: Line 4">
              <a:extLst>
                <a:ext uri="{FF2B5EF4-FFF2-40B4-BE49-F238E27FC236}">
                  <a16:creationId xmlns:a16="http://schemas.microsoft.com/office/drawing/2014/main" id="{824080DF-9A05-46AC-AEAB-CE47557CACB1}"/>
                </a:ext>
              </a:extLst>
            </p:cNvPr>
            <p:cNvSpPr/>
            <p:nvPr/>
          </p:nvSpPr>
          <p:spPr>
            <a:xfrm>
              <a:off x="304800" y="3048000"/>
              <a:ext cx="1447800" cy="1629728"/>
            </a:xfrm>
            <a:prstGeom prst="borderCallout1">
              <a:avLst>
                <a:gd name="adj1" fmla="val -6813"/>
                <a:gd name="adj2" fmla="val 53545"/>
                <a:gd name="adj3" fmla="val -15806"/>
                <a:gd name="adj4" fmla="val 2101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7DF505-EE41-4E4C-AA0C-E900C366C0A2}"/>
                </a:ext>
              </a:extLst>
            </p:cNvPr>
            <p:cNvSpPr txBox="1"/>
            <p:nvPr/>
          </p:nvSpPr>
          <p:spPr>
            <a:xfrm>
              <a:off x="316588" y="3124200"/>
              <a:ext cx="1664612" cy="1477328"/>
            </a:xfrm>
            <a:prstGeom prst="rect">
              <a:avLst/>
            </a:prstGeom>
            <a:noFill/>
          </p:spPr>
          <p:txBody>
            <a:bodyPr wrap="square" rtlCol="0">
              <a:spAutoFit/>
            </a:bodyPr>
            <a:lstStyle/>
            <a:p>
              <a:r>
                <a:rPr lang="en-US" dirty="0"/>
                <a:t>Takes numerical values  but it is actually categorical</a:t>
              </a:r>
            </a:p>
          </p:txBody>
        </p:sp>
      </p:grpSp>
    </p:spTree>
    <p:extLst>
      <p:ext uri="{BB962C8B-B14F-4D97-AF65-F5344CB8AC3E}">
        <p14:creationId xmlns:p14="http://schemas.microsoft.com/office/powerpoint/2010/main" val="150881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4CD794-1BFC-416A-B563-04CF51B9CD2A}" type="slidenum">
              <a:rPr lang="en-US"/>
              <a:pPr/>
              <a:t>120</a:t>
            </a:fld>
            <a:endParaRPr lang="en-US"/>
          </a:p>
        </p:txBody>
      </p:sp>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dirty="0"/>
              <a:t>He told these people they had ESP and called them in for another test of the same type.</a:t>
            </a:r>
          </a:p>
          <a:p>
            <a:r>
              <a:rPr lang="en-US" dirty="0"/>
              <a:t>Alas, he discovered that almost all of them had lost their ESP.</a:t>
            </a:r>
          </a:p>
          <a:p>
            <a:pPr lvl="1"/>
            <a:r>
              <a:rPr lang="en-US" dirty="0"/>
              <a:t>Why?</a:t>
            </a:r>
          </a:p>
          <a:p>
            <a:endParaRPr lang="en-US" dirty="0"/>
          </a:p>
          <a:p>
            <a:r>
              <a:rPr lang="en-US" dirty="0"/>
              <a:t>What did he conclude?</a:t>
            </a:r>
          </a:p>
          <a:p>
            <a:pPr lvl="1"/>
            <a:r>
              <a:rPr lang="en-US" dirty="0"/>
              <a:t>Answer on next slide.</a:t>
            </a:r>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8268879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20DCB-4163-4F3B-A537-1EFC5252F6BB}" type="slidenum">
              <a:rPr lang="en-US"/>
              <a:pPr/>
              <a:t>121</a:t>
            </a:fld>
            <a:endParaRPr lang="en-US"/>
          </a:p>
        </p:txBody>
      </p:sp>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412834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Sometimes it is convenient to represent </a:t>
            </a:r>
            <a:r>
              <a:rPr lang="en-US" dirty="0">
                <a:solidFill>
                  <a:srgbClr val="0070C0"/>
                </a:solidFill>
              </a:rPr>
              <a:t>categorical</a:t>
            </a:r>
            <a:r>
              <a:rPr lang="en-US" dirty="0">
                <a:solidFill>
                  <a:schemeClr val="accent6">
                    <a:lumMod val="75000"/>
                  </a:schemeClr>
                </a:solidFill>
              </a:rPr>
              <a:t> </a:t>
            </a:r>
            <a:r>
              <a:rPr lang="en-US" dirty="0"/>
              <a:t>attributes as </a:t>
            </a:r>
            <a:r>
              <a:rPr lang="en-US" dirty="0" err="1">
                <a:solidFill>
                  <a:schemeClr val="accent6">
                    <a:lumMod val="75000"/>
                  </a:schemeClr>
                </a:solidFill>
              </a:rPr>
              <a:t>boolean</a:t>
            </a:r>
            <a:r>
              <a:rPr lang="en-US" dirty="0"/>
              <a:t>.</a:t>
            </a:r>
          </a:p>
          <a:p>
            <a:pPr lvl="1"/>
            <a:r>
              <a:rPr lang="en-US" dirty="0"/>
              <a:t>Add a Boolean attribute for each possible value of the attribute</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55313864"/>
              </p:ext>
            </p:extLst>
          </p:nvPr>
        </p:nvGraphicFramePr>
        <p:xfrm>
          <a:off x="304800" y="3200400"/>
          <a:ext cx="11506199" cy="2497756"/>
        </p:xfrm>
        <a:graphic>
          <a:graphicData uri="http://schemas.openxmlformats.org/drawingml/2006/table">
            <a:tbl>
              <a:tblPr firstRow="1" bandRow="1">
                <a:tableStyleId>{073A0DAA-6AF3-43AB-8588-CEC1D06C72B9}</a:tableStyleId>
              </a:tblPr>
              <a:tblGrid>
                <a:gridCol w="1273108">
                  <a:extLst>
                    <a:ext uri="{9D8B030D-6E8A-4147-A177-3AD203B41FA5}">
                      <a16:colId xmlns:a16="http://schemas.microsoft.com/office/drawing/2014/main" val="20000"/>
                    </a:ext>
                  </a:extLst>
                </a:gridCol>
                <a:gridCol w="1028133">
                  <a:extLst>
                    <a:ext uri="{9D8B030D-6E8A-4147-A177-3AD203B41FA5}">
                      <a16:colId xmlns:a16="http://schemas.microsoft.com/office/drawing/2014/main" val="20001"/>
                    </a:ext>
                  </a:extLst>
                </a:gridCol>
                <a:gridCol w="1150620">
                  <a:extLst>
                    <a:ext uri="{9D8B030D-6E8A-4147-A177-3AD203B41FA5}">
                      <a16:colId xmlns:a16="http://schemas.microsoft.com/office/drawing/2014/main" val="20002"/>
                    </a:ext>
                  </a:extLst>
                </a:gridCol>
                <a:gridCol w="1028430">
                  <a:extLst>
                    <a:ext uri="{9D8B030D-6E8A-4147-A177-3AD203B41FA5}">
                      <a16:colId xmlns:a16="http://schemas.microsoft.com/office/drawing/2014/main" val="20003"/>
                    </a:ext>
                  </a:extLst>
                </a:gridCol>
                <a:gridCol w="916422">
                  <a:extLst>
                    <a:ext uri="{9D8B030D-6E8A-4147-A177-3AD203B41FA5}">
                      <a16:colId xmlns:a16="http://schemas.microsoft.com/office/drawing/2014/main" val="20004"/>
                    </a:ext>
                  </a:extLst>
                </a:gridCol>
                <a:gridCol w="1221896">
                  <a:extLst>
                    <a:ext uri="{9D8B030D-6E8A-4147-A177-3AD203B41FA5}">
                      <a16:colId xmlns:a16="http://schemas.microsoft.com/office/drawing/2014/main" val="20005"/>
                    </a:ext>
                  </a:extLst>
                </a:gridCol>
                <a:gridCol w="1120074">
                  <a:extLst>
                    <a:ext uri="{9D8B030D-6E8A-4147-A177-3AD203B41FA5}">
                      <a16:colId xmlns:a16="http://schemas.microsoft.com/office/drawing/2014/main" val="20006"/>
                    </a:ext>
                  </a:extLst>
                </a:gridCol>
                <a:gridCol w="1323722">
                  <a:extLst>
                    <a:ext uri="{9D8B030D-6E8A-4147-A177-3AD203B41FA5}">
                      <a16:colId xmlns:a16="http://schemas.microsoft.com/office/drawing/2014/main" val="20007"/>
                    </a:ext>
                  </a:extLst>
                </a:gridCol>
                <a:gridCol w="1293174">
                  <a:extLst>
                    <a:ext uri="{9D8B030D-6E8A-4147-A177-3AD203B41FA5}">
                      <a16:colId xmlns:a16="http://schemas.microsoft.com/office/drawing/2014/main" val="20008"/>
                    </a:ext>
                  </a:extLst>
                </a:gridCol>
                <a:gridCol w="1150620">
                  <a:extLst>
                    <a:ext uri="{9D8B030D-6E8A-4147-A177-3AD203B41FA5}">
                      <a16:colId xmlns:a16="http://schemas.microsoft.com/office/drawing/2014/main" val="20009"/>
                    </a:ext>
                  </a:extLst>
                </a:gridCol>
              </a:tblGrid>
              <a:tr h="641685">
                <a:tc>
                  <a:txBody>
                    <a:bodyPr/>
                    <a:lstStyle/>
                    <a:p>
                      <a:r>
                        <a:rPr lang="en-US" sz="2000" dirty="0"/>
                        <a:t>ID</a:t>
                      </a:r>
                    </a:p>
                  </a:txBody>
                  <a:tcPr/>
                </a:tc>
                <a:tc>
                  <a:txBody>
                    <a:bodyPr/>
                    <a:lstStyle/>
                    <a:p>
                      <a:r>
                        <a:rPr lang="en-US" sz="2000" dirty="0">
                          <a:solidFill>
                            <a:srgbClr val="0070C0"/>
                          </a:solidFill>
                        </a:rPr>
                        <a:t>Zip</a:t>
                      </a:r>
                      <a:r>
                        <a:rPr lang="en-US" sz="2000" baseline="0" dirty="0">
                          <a:solidFill>
                            <a:srgbClr val="0070C0"/>
                          </a:solidFill>
                        </a:rPr>
                        <a:t> 45221</a:t>
                      </a:r>
                      <a:endParaRPr lang="en-US" sz="2000" dirty="0">
                        <a:solidFill>
                          <a:srgbClr val="0070C0"/>
                        </a:solidFill>
                      </a:endParaRPr>
                    </a:p>
                  </a:txBody>
                  <a:tcPr/>
                </a:tc>
                <a:tc>
                  <a:txBody>
                    <a:bodyPr/>
                    <a:lstStyle/>
                    <a:p>
                      <a:r>
                        <a:rPr lang="en-US" sz="2000" b="1" kern="1200" dirty="0">
                          <a:solidFill>
                            <a:srgbClr val="0070C0"/>
                          </a:solidFill>
                          <a:latin typeface="+mn-lt"/>
                          <a:ea typeface="+mn-ea"/>
                          <a:cs typeface="+mn-cs"/>
                        </a:rPr>
                        <a:t>Zip 45223</a:t>
                      </a:r>
                    </a:p>
                  </a:txBody>
                  <a:tcPr/>
                </a:tc>
                <a:tc>
                  <a:txBody>
                    <a:bodyPr/>
                    <a:lstStyle/>
                    <a:p>
                      <a:r>
                        <a:rPr lang="en-US" sz="2000" b="1" kern="1200" dirty="0">
                          <a:solidFill>
                            <a:srgbClr val="0070C0"/>
                          </a:solidFill>
                          <a:latin typeface="+mn-lt"/>
                          <a:ea typeface="+mn-ea"/>
                          <a:cs typeface="+mn-cs"/>
                        </a:rPr>
                        <a:t>Zip 45224</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Single</a:t>
                      </a:r>
                    </a:p>
                  </a:txBody>
                  <a:tcPr/>
                </a:tc>
                <a:tc>
                  <a:txBody>
                    <a:bodyPr/>
                    <a:lstStyle/>
                    <a:p>
                      <a:r>
                        <a:rPr lang="en-US" sz="2000" dirty="0">
                          <a:solidFill>
                            <a:srgbClr val="0070C0"/>
                          </a:solidFill>
                        </a:rPr>
                        <a:t>Married</a:t>
                      </a:r>
                    </a:p>
                  </a:txBody>
                  <a:tcPr/>
                </a:tc>
                <a:tc>
                  <a:txBody>
                    <a:bodyPr/>
                    <a:lstStyle/>
                    <a:p>
                      <a:r>
                        <a:rPr lang="en-US" sz="2000" dirty="0">
                          <a:solidFill>
                            <a:srgbClr val="0070C0"/>
                          </a:solidFill>
                        </a:rPr>
                        <a:t>Divorced</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10000"/>
                  </a:ext>
                </a:extLst>
              </a:tr>
              <a:tr h="449179">
                <a:tc>
                  <a:txBody>
                    <a:bodyPr/>
                    <a:lstStyle/>
                    <a:p>
                      <a:pPr algn="ctr"/>
                      <a:r>
                        <a:rPr lang="en-US" sz="2000" dirty="0"/>
                        <a:t>1129842</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55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250000</a:t>
                      </a:r>
                    </a:p>
                  </a:txBody>
                  <a:tcPr/>
                </a:tc>
                <a:tc>
                  <a:txBody>
                    <a:bodyPr/>
                    <a:lstStyle/>
                    <a:p>
                      <a:pPr algn="ctr"/>
                      <a:r>
                        <a:rPr lang="en-US" sz="2000" dirty="0"/>
                        <a:t>0</a:t>
                      </a:r>
                    </a:p>
                  </a:txBody>
                  <a:tcPr/>
                </a:tc>
                <a:extLst>
                  <a:ext uri="{0D108BD9-81ED-4DB2-BD59-A6C34878D82A}">
                    <a16:rowId xmlns:a16="http://schemas.microsoft.com/office/drawing/2014/main" val="10001"/>
                  </a:ext>
                </a:extLst>
              </a:tr>
              <a:tr h="449179">
                <a:tc>
                  <a:txBody>
                    <a:bodyPr/>
                    <a:lstStyle/>
                    <a:p>
                      <a:pPr algn="ctr"/>
                      <a:r>
                        <a:rPr lang="en-US" sz="2000" dirty="0"/>
                        <a:t>2342345</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25</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30000</a:t>
                      </a:r>
                    </a:p>
                  </a:txBody>
                  <a:tcPr/>
                </a:tc>
                <a:tc>
                  <a:txBody>
                    <a:bodyPr/>
                    <a:lstStyle/>
                    <a:p>
                      <a:pPr algn="ctr"/>
                      <a:r>
                        <a:rPr lang="en-US" sz="2000" dirty="0"/>
                        <a:t>1</a:t>
                      </a:r>
                    </a:p>
                  </a:txBody>
                  <a:tcPr/>
                </a:tc>
                <a:extLst>
                  <a:ext uri="{0D108BD9-81ED-4DB2-BD59-A6C34878D82A}">
                    <a16:rowId xmlns:a16="http://schemas.microsoft.com/office/drawing/2014/main" val="10002"/>
                  </a:ext>
                </a:extLst>
              </a:tr>
              <a:tr h="449179">
                <a:tc>
                  <a:txBody>
                    <a:bodyPr/>
                    <a:lstStyle/>
                    <a:p>
                      <a:pPr algn="ctr"/>
                      <a:r>
                        <a:rPr lang="en-US" sz="2000" dirty="0"/>
                        <a:t>1234542</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45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200000</a:t>
                      </a:r>
                    </a:p>
                  </a:txBody>
                  <a:tcPr/>
                </a:tc>
                <a:tc>
                  <a:txBody>
                    <a:bodyPr/>
                    <a:lstStyle/>
                    <a:p>
                      <a:pPr algn="ctr"/>
                      <a:r>
                        <a:rPr lang="en-US" sz="2000" dirty="0"/>
                        <a:t>0</a:t>
                      </a:r>
                    </a:p>
                  </a:txBody>
                  <a:tcPr/>
                </a:tc>
                <a:extLst>
                  <a:ext uri="{0D108BD9-81ED-4DB2-BD59-A6C34878D82A}">
                    <a16:rowId xmlns:a16="http://schemas.microsoft.com/office/drawing/2014/main" val="10003"/>
                  </a:ext>
                </a:extLst>
              </a:tr>
              <a:tr h="449179">
                <a:tc>
                  <a:txBody>
                    <a:bodyPr/>
                    <a:lstStyle/>
                    <a:p>
                      <a:pPr algn="ctr"/>
                      <a:r>
                        <a:rPr lang="en-US" sz="2000" dirty="0"/>
                        <a:t>1243535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43</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150000</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762000" y="6012719"/>
            <a:ext cx="7553606" cy="523220"/>
          </a:xfrm>
          <a:prstGeom prst="rect">
            <a:avLst/>
          </a:prstGeom>
          <a:noFill/>
        </p:spPr>
        <p:txBody>
          <a:bodyPr wrap="none" rtlCol="0">
            <a:spAutoFit/>
          </a:bodyPr>
          <a:lstStyle/>
          <a:p>
            <a:r>
              <a:rPr lang="en-US" sz="2800" dirty="0"/>
              <a:t>We can now view the whole vector as </a:t>
            </a:r>
            <a:r>
              <a:rPr lang="en-US" sz="2800" dirty="0">
                <a:solidFill>
                  <a:schemeClr val="accent6">
                    <a:lumMod val="75000"/>
                  </a:schemeClr>
                </a:solidFill>
              </a:rPr>
              <a:t>numeric</a:t>
            </a:r>
          </a:p>
        </p:txBody>
      </p:sp>
    </p:spTree>
    <p:extLst>
      <p:ext uri="{BB962C8B-B14F-4D97-AF65-F5344CB8AC3E}">
        <p14:creationId xmlns:p14="http://schemas.microsoft.com/office/powerpoint/2010/main" val="257579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Sometimes it is convenient to represent </a:t>
            </a:r>
            <a:r>
              <a:rPr lang="en-US" dirty="0">
                <a:solidFill>
                  <a:srgbClr val="0070C0"/>
                </a:solidFill>
              </a:rPr>
              <a:t>numerical</a:t>
            </a:r>
            <a:r>
              <a:rPr lang="en-US" dirty="0">
                <a:solidFill>
                  <a:schemeClr val="accent6">
                    <a:lumMod val="75000"/>
                  </a:schemeClr>
                </a:solidFill>
              </a:rPr>
              <a:t> </a:t>
            </a:r>
            <a:r>
              <a:rPr lang="en-US" dirty="0"/>
              <a:t>attributes as </a:t>
            </a:r>
            <a:r>
              <a:rPr lang="en-US" dirty="0">
                <a:solidFill>
                  <a:schemeClr val="accent6">
                    <a:lumMod val="75000"/>
                  </a:schemeClr>
                </a:solidFill>
              </a:rPr>
              <a:t>categorical</a:t>
            </a:r>
            <a:r>
              <a:rPr lang="en-US" dirty="0"/>
              <a:t>.</a:t>
            </a:r>
          </a:p>
          <a:p>
            <a:pPr lvl="1"/>
            <a:r>
              <a:rPr lang="en-US" dirty="0"/>
              <a:t>Group the values of the numerical attributes into </a:t>
            </a:r>
            <a:r>
              <a:rPr lang="en-US" dirty="0">
                <a:solidFill>
                  <a:schemeClr val="accent6">
                    <a:lumMod val="75000"/>
                  </a:schemeClr>
                </a:solidFill>
              </a:rPr>
              <a:t>bins</a:t>
            </a:r>
          </a:p>
          <a:p>
            <a:pPr lvl="1"/>
            <a:endParaRPr lang="en-US" dirty="0"/>
          </a:p>
          <a:p>
            <a:pPr lvl="1"/>
            <a:endParaRPr lang="en-US" dirty="0"/>
          </a:p>
        </p:txBody>
      </p:sp>
      <p:graphicFrame>
        <p:nvGraphicFramePr>
          <p:cNvPr id="3" name="Table 2">
            <a:extLst>
              <a:ext uri="{FF2B5EF4-FFF2-40B4-BE49-F238E27FC236}">
                <a16:creationId xmlns:a16="http://schemas.microsoft.com/office/drawing/2014/main" id="{A93C4A89-EFDF-499B-B3B3-D71DB5DF6B25}"/>
              </a:ext>
            </a:extLst>
          </p:cNvPr>
          <p:cNvGraphicFramePr>
            <a:graphicFrameLocks noGrp="1"/>
          </p:cNvGraphicFramePr>
          <p:nvPr>
            <p:extLst>
              <p:ext uri="{D42A27DB-BD31-4B8C-83A1-F6EECF244321}">
                <p14:modId xmlns:p14="http://schemas.microsoft.com/office/powerpoint/2010/main" val="209430567"/>
              </p:ext>
            </p:extLst>
          </p:nvPr>
        </p:nvGraphicFramePr>
        <p:xfrm>
          <a:off x="685800" y="3429000"/>
          <a:ext cx="9677402" cy="2286000"/>
        </p:xfrm>
        <a:graphic>
          <a:graphicData uri="http://schemas.openxmlformats.org/drawingml/2006/table">
            <a:tbl>
              <a:tblPr firstRow="1" bandRow="1">
                <a:tableStyleId>{073A0DAA-6AF3-43AB-8588-CEC1D06C72B9}</a:tableStyleId>
              </a:tblPr>
              <a:tblGrid>
                <a:gridCol w="1382486">
                  <a:extLst>
                    <a:ext uri="{9D8B030D-6E8A-4147-A177-3AD203B41FA5}">
                      <a16:colId xmlns:a16="http://schemas.microsoft.com/office/drawing/2014/main" val="495757733"/>
                    </a:ext>
                  </a:extLst>
                </a:gridCol>
                <a:gridCol w="1382486">
                  <a:extLst>
                    <a:ext uri="{9D8B030D-6E8A-4147-A177-3AD203B41FA5}">
                      <a16:colId xmlns:a16="http://schemas.microsoft.com/office/drawing/2014/main" val="1147096220"/>
                    </a:ext>
                  </a:extLst>
                </a:gridCol>
                <a:gridCol w="1382486">
                  <a:extLst>
                    <a:ext uri="{9D8B030D-6E8A-4147-A177-3AD203B41FA5}">
                      <a16:colId xmlns:a16="http://schemas.microsoft.com/office/drawing/2014/main" val="1553609664"/>
                    </a:ext>
                  </a:extLst>
                </a:gridCol>
                <a:gridCol w="1382486">
                  <a:extLst>
                    <a:ext uri="{9D8B030D-6E8A-4147-A177-3AD203B41FA5}">
                      <a16:colId xmlns:a16="http://schemas.microsoft.com/office/drawing/2014/main" val="1684733431"/>
                    </a:ext>
                  </a:extLst>
                </a:gridCol>
                <a:gridCol w="1382486">
                  <a:extLst>
                    <a:ext uri="{9D8B030D-6E8A-4147-A177-3AD203B41FA5}">
                      <a16:colId xmlns:a16="http://schemas.microsoft.com/office/drawing/2014/main" val="3064115353"/>
                    </a:ext>
                  </a:extLst>
                </a:gridCol>
                <a:gridCol w="1382486">
                  <a:extLst>
                    <a:ext uri="{9D8B030D-6E8A-4147-A177-3AD203B41FA5}">
                      <a16:colId xmlns:a16="http://schemas.microsoft.com/office/drawing/2014/main" val="3812900564"/>
                    </a:ext>
                  </a:extLst>
                </a:gridCol>
                <a:gridCol w="1382486">
                  <a:extLst>
                    <a:ext uri="{9D8B030D-6E8A-4147-A177-3AD203B41FA5}">
                      <a16:colId xmlns:a16="http://schemas.microsoft.com/office/drawing/2014/main" val="2161542125"/>
                    </a:ext>
                  </a:extLst>
                </a:gridCol>
              </a:tblGrid>
              <a:tr h="370840">
                <a:tc>
                  <a:txBody>
                    <a:bodyPr/>
                    <a:lstStyle/>
                    <a:p>
                      <a:r>
                        <a:rPr lang="en-US" sz="2000" dirty="0"/>
                        <a:t>ID Number</a:t>
                      </a:r>
                    </a:p>
                  </a:txBody>
                  <a:tcPr/>
                </a:tc>
                <a:tc>
                  <a:txBody>
                    <a:bodyPr/>
                    <a:lstStyle/>
                    <a:p>
                      <a:r>
                        <a:rPr lang="en-US" sz="2000" dirty="0">
                          <a:solidFill>
                            <a:srgbClr val="0070C0"/>
                          </a:solidFill>
                        </a:rPr>
                        <a:t>Zip Code</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Marital Status</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rgbClr val="0070C0"/>
                          </a:solidFill>
                        </a:rPr>
                        <a:t>Income Bracket</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4092536289"/>
                  </a:ext>
                </a:extLst>
              </a:tr>
              <a:tr h="370840">
                <a:tc>
                  <a:txBody>
                    <a:bodyPr/>
                    <a:lstStyle/>
                    <a:p>
                      <a:pPr algn="ctr"/>
                      <a:r>
                        <a:rPr lang="en-US" sz="2000" dirty="0"/>
                        <a:t>1129842</a:t>
                      </a:r>
                    </a:p>
                  </a:txBody>
                  <a:tcPr/>
                </a:tc>
                <a:tc>
                  <a:txBody>
                    <a:bodyPr/>
                    <a:lstStyle/>
                    <a:p>
                      <a:pPr algn="ctr"/>
                      <a:r>
                        <a:rPr lang="en-US" sz="2000" dirty="0"/>
                        <a:t>45221</a:t>
                      </a:r>
                    </a:p>
                  </a:txBody>
                  <a:tcPr/>
                </a:tc>
                <a:tc>
                  <a:txBody>
                    <a:bodyPr/>
                    <a:lstStyle/>
                    <a:p>
                      <a:pPr algn="ctr"/>
                      <a:r>
                        <a:rPr lang="en-US" sz="2000" dirty="0"/>
                        <a:t>50s</a:t>
                      </a:r>
                    </a:p>
                  </a:txBody>
                  <a:tcPr>
                    <a:solidFill>
                      <a:srgbClr val="FFFF00"/>
                    </a:solidFill>
                  </a:tcPr>
                </a:tc>
                <a:tc>
                  <a:txBody>
                    <a:bodyPr/>
                    <a:lstStyle/>
                    <a:p>
                      <a:pPr algn="ctr"/>
                      <a:r>
                        <a:rPr lang="en-US" sz="2000" dirty="0"/>
                        <a:t>Single </a:t>
                      </a:r>
                    </a:p>
                  </a:txBody>
                  <a:tcPr/>
                </a:tc>
                <a:tc>
                  <a:txBody>
                    <a:bodyPr/>
                    <a:lstStyle/>
                    <a:p>
                      <a:pPr algn="ctr"/>
                      <a:r>
                        <a:rPr lang="en-US" sz="2000" dirty="0"/>
                        <a:t>High</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4222056352"/>
                  </a:ext>
                </a:extLst>
              </a:tr>
              <a:tr h="370840">
                <a:tc>
                  <a:txBody>
                    <a:bodyPr/>
                    <a:lstStyle/>
                    <a:p>
                      <a:pPr algn="ctr"/>
                      <a:r>
                        <a:rPr lang="en-US" sz="2000" dirty="0"/>
                        <a:t>2342345</a:t>
                      </a:r>
                    </a:p>
                  </a:txBody>
                  <a:tcPr/>
                </a:tc>
                <a:tc>
                  <a:txBody>
                    <a:bodyPr/>
                    <a:lstStyle/>
                    <a:p>
                      <a:pPr algn="ctr"/>
                      <a:r>
                        <a:rPr lang="en-US" sz="2000" dirty="0"/>
                        <a:t>45223</a:t>
                      </a:r>
                    </a:p>
                  </a:txBody>
                  <a:tcPr/>
                </a:tc>
                <a:tc>
                  <a:txBody>
                    <a:bodyPr/>
                    <a:lstStyle/>
                    <a:p>
                      <a:pPr algn="ctr"/>
                      <a:r>
                        <a:rPr lang="en-US" sz="2000" dirty="0"/>
                        <a:t>20s</a:t>
                      </a:r>
                    </a:p>
                  </a:txBody>
                  <a:tcPr>
                    <a:solidFill>
                      <a:srgbClr val="FFFF00"/>
                    </a:solidFill>
                  </a:tcPr>
                </a:tc>
                <a:tc>
                  <a:txBody>
                    <a:bodyPr/>
                    <a:lstStyle/>
                    <a:p>
                      <a:pPr algn="ctr"/>
                      <a:r>
                        <a:rPr lang="en-US" sz="2000" dirty="0"/>
                        <a:t>Married</a:t>
                      </a:r>
                    </a:p>
                  </a:txBody>
                  <a:tcPr/>
                </a:tc>
                <a:tc>
                  <a:txBody>
                    <a:bodyPr/>
                    <a:lstStyle/>
                    <a:p>
                      <a:pPr algn="ctr"/>
                      <a:r>
                        <a:rPr lang="en-US" sz="2000" dirty="0"/>
                        <a:t>Low</a:t>
                      </a:r>
                    </a:p>
                  </a:txBody>
                  <a:tcPr/>
                </a:tc>
                <a:tc>
                  <a:txBody>
                    <a:bodyPr/>
                    <a:lstStyle/>
                    <a:p>
                      <a:pPr algn="ctr"/>
                      <a:r>
                        <a:rPr lang="en-US" sz="2000" dirty="0"/>
                        <a:t>Low</a:t>
                      </a:r>
                    </a:p>
                  </a:txBody>
                  <a:tcPr/>
                </a:tc>
                <a:tc>
                  <a:txBody>
                    <a:bodyPr/>
                    <a:lstStyle/>
                    <a:p>
                      <a:pPr algn="ctr"/>
                      <a:r>
                        <a:rPr lang="en-US" sz="2000" dirty="0"/>
                        <a:t>1</a:t>
                      </a:r>
                    </a:p>
                  </a:txBody>
                  <a:tcPr/>
                </a:tc>
                <a:extLst>
                  <a:ext uri="{0D108BD9-81ED-4DB2-BD59-A6C34878D82A}">
                    <a16:rowId xmlns:a16="http://schemas.microsoft.com/office/drawing/2014/main" val="7954932"/>
                  </a:ext>
                </a:extLst>
              </a:tr>
              <a:tr h="370840">
                <a:tc>
                  <a:txBody>
                    <a:bodyPr/>
                    <a:lstStyle/>
                    <a:p>
                      <a:pPr algn="ctr"/>
                      <a:r>
                        <a:rPr lang="en-US" sz="2000" dirty="0"/>
                        <a:t>1234542</a:t>
                      </a:r>
                    </a:p>
                  </a:txBody>
                  <a:tcPr/>
                </a:tc>
                <a:tc>
                  <a:txBody>
                    <a:bodyPr/>
                    <a:lstStyle/>
                    <a:p>
                      <a:pPr algn="ctr"/>
                      <a:r>
                        <a:rPr lang="en-US" sz="2000" dirty="0"/>
                        <a:t>45221</a:t>
                      </a:r>
                    </a:p>
                  </a:txBody>
                  <a:tcPr/>
                </a:tc>
                <a:tc>
                  <a:txBody>
                    <a:bodyPr/>
                    <a:lstStyle/>
                    <a:p>
                      <a:pPr algn="ctr"/>
                      <a:r>
                        <a:rPr lang="en-US" sz="2000" dirty="0"/>
                        <a:t>40s</a:t>
                      </a:r>
                    </a:p>
                  </a:txBody>
                  <a:tcPr>
                    <a:solidFill>
                      <a:srgbClr val="FFFF00"/>
                    </a:solidFill>
                  </a:tcPr>
                </a:tc>
                <a:tc>
                  <a:txBody>
                    <a:bodyPr/>
                    <a:lstStyle/>
                    <a:p>
                      <a:pPr algn="ctr"/>
                      <a:r>
                        <a:rPr lang="en-US" sz="2000" dirty="0"/>
                        <a:t>Divorced</a:t>
                      </a:r>
                    </a:p>
                  </a:txBody>
                  <a:tcPr/>
                </a:tc>
                <a:tc>
                  <a:txBody>
                    <a:bodyPr/>
                    <a:lstStyle/>
                    <a:p>
                      <a:pPr algn="ctr"/>
                      <a:r>
                        <a:rPr lang="en-US" sz="2000" dirty="0"/>
                        <a:t>High</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958341084"/>
                  </a:ext>
                </a:extLst>
              </a:tr>
              <a:tr h="370840">
                <a:tc>
                  <a:txBody>
                    <a:bodyPr/>
                    <a:lstStyle/>
                    <a:p>
                      <a:pPr algn="ctr"/>
                      <a:r>
                        <a:rPr lang="en-US" sz="2000" dirty="0"/>
                        <a:t>1243535</a:t>
                      </a:r>
                    </a:p>
                  </a:txBody>
                  <a:tcPr/>
                </a:tc>
                <a:tc>
                  <a:txBody>
                    <a:bodyPr/>
                    <a:lstStyle/>
                    <a:p>
                      <a:pPr algn="ctr"/>
                      <a:r>
                        <a:rPr lang="en-US" sz="2000" dirty="0"/>
                        <a:t>45224</a:t>
                      </a:r>
                    </a:p>
                  </a:txBody>
                  <a:tcPr/>
                </a:tc>
                <a:tc>
                  <a:txBody>
                    <a:bodyPr/>
                    <a:lstStyle/>
                    <a:p>
                      <a:pPr algn="ctr"/>
                      <a:r>
                        <a:rPr lang="en-US" sz="2000" dirty="0"/>
                        <a:t>40s</a:t>
                      </a:r>
                    </a:p>
                  </a:txBody>
                  <a:tcPr>
                    <a:solidFill>
                      <a:srgbClr val="FFFF00"/>
                    </a:solidFill>
                  </a:tcPr>
                </a:tc>
                <a:tc>
                  <a:txBody>
                    <a:bodyPr/>
                    <a:lstStyle/>
                    <a:p>
                      <a:pPr algn="ctr"/>
                      <a:r>
                        <a:rPr lang="en-US" sz="2000" dirty="0"/>
                        <a:t>Single</a:t>
                      </a:r>
                    </a:p>
                  </a:txBody>
                  <a:tcPr/>
                </a:tc>
                <a:tc>
                  <a:txBody>
                    <a:bodyPr/>
                    <a:lstStyle/>
                    <a:p>
                      <a:pPr algn="ctr"/>
                      <a:r>
                        <a:rPr lang="en-US" sz="2000" dirty="0"/>
                        <a:t>Medium</a:t>
                      </a:r>
                    </a:p>
                  </a:txBody>
                  <a:tcPr/>
                </a:tc>
                <a:tc>
                  <a:txBody>
                    <a:bodyPr/>
                    <a:lstStyle/>
                    <a:p>
                      <a:pPr algn="ctr"/>
                      <a:r>
                        <a:rPr lang="en-US" sz="2000" dirty="0"/>
                        <a:t>Medium</a:t>
                      </a:r>
                    </a:p>
                  </a:txBody>
                  <a:tcPr/>
                </a:tc>
                <a:tc>
                  <a:txBody>
                    <a:bodyPr/>
                    <a:lstStyle/>
                    <a:p>
                      <a:pPr algn="ctr"/>
                      <a:r>
                        <a:rPr lang="en-US" sz="2000" dirty="0"/>
                        <a:t>0</a:t>
                      </a:r>
                    </a:p>
                  </a:txBody>
                  <a:tcPr/>
                </a:tc>
                <a:extLst>
                  <a:ext uri="{0D108BD9-81ED-4DB2-BD59-A6C34878D82A}">
                    <a16:rowId xmlns:a16="http://schemas.microsoft.com/office/drawing/2014/main" val="2440499630"/>
                  </a:ext>
                </a:extLst>
              </a:tr>
            </a:tbl>
          </a:graphicData>
        </a:graphic>
      </p:graphicFrame>
    </p:spTree>
    <p:extLst>
      <p:ext uri="{BB962C8B-B14F-4D97-AF65-F5344CB8AC3E}">
        <p14:creationId xmlns:p14="http://schemas.microsoft.com/office/powerpoint/2010/main" val="196588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EBBE-2CAD-4717-B004-370CB025A582}"/>
              </a:ext>
            </a:extLst>
          </p:cNvPr>
          <p:cNvSpPr>
            <a:spLocks noGrp="1"/>
          </p:cNvSpPr>
          <p:nvPr>
            <p:ph type="title"/>
          </p:nvPr>
        </p:nvSpPr>
        <p:spPr/>
        <p:txBody>
          <a:bodyPr/>
          <a:lstStyle/>
          <a:p>
            <a:r>
              <a:rPr lang="en-US" dirty="0"/>
              <a:t>Binning</a:t>
            </a:r>
          </a:p>
        </p:txBody>
      </p:sp>
      <p:sp>
        <p:nvSpPr>
          <p:cNvPr id="3" name="Content Placeholder 2">
            <a:extLst>
              <a:ext uri="{FF2B5EF4-FFF2-40B4-BE49-F238E27FC236}">
                <a16:creationId xmlns:a16="http://schemas.microsoft.com/office/drawing/2014/main" id="{CE9B11F6-702C-4424-9F72-4D3722FF1190}"/>
              </a:ext>
            </a:extLst>
          </p:cNvPr>
          <p:cNvSpPr>
            <a:spLocks noGrp="1"/>
          </p:cNvSpPr>
          <p:nvPr>
            <p:ph idx="1"/>
          </p:nvPr>
        </p:nvSpPr>
        <p:spPr/>
        <p:txBody>
          <a:bodyPr>
            <a:normAutofit lnSpcReduction="10000"/>
          </a:bodyPr>
          <a:lstStyle/>
          <a:p>
            <a:r>
              <a:rPr lang="en-US" dirty="0"/>
              <a:t>Idea: split the range of the domain of the numerical attribute into bins (intervals).</a:t>
            </a:r>
          </a:p>
          <a:p>
            <a:r>
              <a:rPr lang="en-US" dirty="0"/>
              <a:t>Every bucket defines a categorical value</a:t>
            </a:r>
          </a:p>
          <a:p>
            <a:endParaRPr lang="en-US" dirty="0"/>
          </a:p>
          <a:p>
            <a:endParaRPr lang="en-US" dirty="0"/>
          </a:p>
          <a:p>
            <a:endParaRPr lang="en-US" dirty="0"/>
          </a:p>
          <a:p>
            <a:endParaRPr lang="en-US" dirty="0"/>
          </a:p>
          <a:p>
            <a:r>
              <a:rPr lang="en-US" dirty="0"/>
              <a:t>How do we decide the number of bins?</a:t>
            </a:r>
          </a:p>
          <a:p>
            <a:pPr lvl="1"/>
            <a:r>
              <a:rPr lang="en-US" dirty="0"/>
              <a:t>Depends on the granularity of the data that we want</a:t>
            </a:r>
            <a:endParaRPr lang="el-GR" dirty="0"/>
          </a:p>
          <a:p>
            <a:pPr lvl="1"/>
            <a:r>
              <a:rPr lang="en-US" dirty="0"/>
              <a:t>Sometimes domain knowledge is also used</a:t>
            </a:r>
          </a:p>
        </p:txBody>
      </p:sp>
      <p:sp>
        <p:nvSpPr>
          <p:cNvPr id="160" name="TextBox 159">
            <a:extLst>
              <a:ext uri="{FF2B5EF4-FFF2-40B4-BE49-F238E27FC236}">
                <a16:creationId xmlns:a16="http://schemas.microsoft.com/office/drawing/2014/main" id="{18744621-15BF-4213-A72A-7EF79BB30AD1}"/>
              </a:ext>
            </a:extLst>
          </p:cNvPr>
          <p:cNvSpPr txBox="1"/>
          <p:nvPr/>
        </p:nvSpPr>
        <p:spPr>
          <a:xfrm>
            <a:off x="6896759" y="4245225"/>
            <a:ext cx="1111203" cy="400110"/>
          </a:xfrm>
          <a:prstGeom prst="rect">
            <a:avLst/>
          </a:prstGeom>
          <a:noFill/>
        </p:spPr>
        <p:txBody>
          <a:bodyPr wrap="none" rtlCol="0" anchor="ctr" anchorCtr="1">
            <a:spAutoFit/>
          </a:bodyPr>
          <a:lstStyle/>
          <a:p>
            <a:pPr algn="ctr"/>
            <a:r>
              <a:rPr lang="en-US" sz="2000">
                <a:solidFill>
                  <a:srgbClr val="E71225"/>
                </a:solidFill>
              </a:rPr>
              <a:t>200,000</a:t>
            </a:r>
          </a:p>
        </p:txBody>
      </p:sp>
      <p:sp>
        <p:nvSpPr>
          <p:cNvPr id="132" name="TextBox 131">
            <a:extLst>
              <a:ext uri="{FF2B5EF4-FFF2-40B4-BE49-F238E27FC236}">
                <a16:creationId xmlns:a16="http://schemas.microsoft.com/office/drawing/2014/main" id="{0BC9A1E3-3F72-4333-B64B-B170681AED5B}"/>
              </a:ext>
            </a:extLst>
          </p:cNvPr>
          <p:cNvSpPr txBox="1"/>
          <p:nvPr/>
        </p:nvSpPr>
        <p:spPr>
          <a:xfrm>
            <a:off x="4015913" y="4226865"/>
            <a:ext cx="968535" cy="400110"/>
          </a:xfrm>
          <a:prstGeom prst="rect">
            <a:avLst/>
          </a:prstGeom>
          <a:noFill/>
        </p:spPr>
        <p:txBody>
          <a:bodyPr wrap="none" rtlCol="0" anchor="ctr" anchorCtr="1">
            <a:spAutoFit/>
          </a:bodyPr>
          <a:lstStyle/>
          <a:p>
            <a:pPr algn="ctr"/>
            <a:r>
              <a:rPr lang="en-US" sz="2000">
                <a:solidFill>
                  <a:srgbClr val="E71225"/>
                </a:solidFill>
              </a:rPr>
              <a:t>50,000</a:t>
            </a:r>
          </a:p>
        </p:txBody>
      </p:sp>
      <p:sp>
        <p:nvSpPr>
          <p:cNvPr id="17" name="Straight Connector 16">
            <a:extLst>
              <a:ext uri="{FF2B5EF4-FFF2-40B4-BE49-F238E27FC236}">
                <a16:creationId xmlns:a16="http://schemas.microsoft.com/office/drawing/2014/main" id="{5462C212-605E-4558-AD61-B8F2B72A5D08}"/>
              </a:ext>
            </a:extLst>
          </p:cNvPr>
          <p:cNvSpPr/>
          <p:nvPr/>
        </p:nvSpPr>
        <p:spPr>
          <a:xfrm>
            <a:off x="2088360" y="4071780"/>
            <a:ext cx="7680960" cy="0"/>
          </a:xfrm>
          <a:prstGeom prst="line">
            <a:avLst/>
          </a:prstGeom>
          <a:solidFill>
            <a:srgbClr val="E71225">
              <a:alpha val="5000"/>
            </a:srgbClr>
          </a:solidFill>
          <a:ln w="36000">
            <a:solidFill>
              <a:srgbClr val="E71225"/>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tr-TR">
              <a:solidFill>
                <a:srgbClr val="00B0F0"/>
              </a:solidFill>
            </a:endParaRPr>
          </a:p>
        </p:txBody>
      </p:sp>
      <p:cxnSp>
        <p:nvCxnSpPr>
          <p:cNvPr id="154" name="Straight Connector 153">
            <a:extLst>
              <a:ext uri="{FF2B5EF4-FFF2-40B4-BE49-F238E27FC236}">
                <a16:creationId xmlns:a16="http://schemas.microsoft.com/office/drawing/2014/main" id="{66BAC015-6E54-4B65-95BF-6FBB4FF11529}"/>
              </a:ext>
            </a:extLst>
          </p:cNvPr>
          <p:cNvCxnSpPr/>
          <p:nvPr/>
        </p:nvCxnSpPr>
        <p:spPr>
          <a:xfrm>
            <a:off x="4419600" y="3828360"/>
            <a:ext cx="0" cy="41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39C1485-51B0-4F0D-B16B-653DB25F6950}"/>
              </a:ext>
            </a:extLst>
          </p:cNvPr>
          <p:cNvCxnSpPr/>
          <p:nvPr/>
        </p:nvCxnSpPr>
        <p:spPr>
          <a:xfrm>
            <a:off x="7467600" y="3828360"/>
            <a:ext cx="0" cy="41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50D2D224-03A7-4905-AC91-64EB22910F9E}"/>
              </a:ext>
            </a:extLst>
          </p:cNvPr>
          <p:cNvSpPr txBox="1"/>
          <p:nvPr/>
        </p:nvSpPr>
        <p:spPr>
          <a:xfrm>
            <a:off x="2819400" y="3335125"/>
            <a:ext cx="750526" cy="461665"/>
          </a:xfrm>
          <a:prstGeom prst="rect">
            <a:avLst/>
          </a:prstGeom>
          <a:noFill/>
        </p:spPr>
        <p:txBody>
          <a:bodyPr wrap="none" rtlCol="0">
            <a:spAutoFit/>
          </a:bodyPr>
          <a:lstStyle/>
          <a:p>
            <a:r>
              <a:rPr lang="en-US" sz="2400" dirty="0">
                <a:solidFill>
                  <a:srgbClr val="00B0F0"/>
                </a:solidFill>
              </a:rPr>
              <a:t>Low</a:t>
            </a:r>
          </a:p>
        </p:txBody>
      </p:sp>
      <p:sp>
        <p:nvSpPr>
          <p:cNvPr id="167" name="TextBox 166">
            <a:extLst>
              <a:ext uri="{FF2B5EF4-FFF2-40B4-BE49-F238E27FC236}">
                <a16:creationId xmlns:a16="http://schemas.microsoft.com/office/drawing/2014/main" id="{66E5B288-93EA-4EA8-B9E6-EE77B2EDD286}"/>
              </a:ext>
            </a:extLst>
          </p:cNvPr>
          <p:cNvSpPr txBox="1"/>
          <p:nvPr/>
        </p:nvSpPr>
        <p:spPr>
          <a:xfrm>
            <a:off x="5257800" y="3335125"/>
            <a:ext cx="1281120" cy="461665"/>
          </a:xfrm>
          <a:prstGeom prst="rect">
            <a:avLst/>
          </a:prstGeom>
          <a:noFill/>
        </p:spPr>
        <p:txBody>
          <a:bodyPr wrap="none" rtlCol="0">
            <a:spAutoFit/>
          </a:bodyPr>
          <a:lstStyle/>
          <a:p>
            <a:r>
              <a:rPr lang="en-US" sz="2400" dirty="0">
                <a:solidFill>
                  <a:srgbClr val="00B0F0"/>
                </a:solidFill>
              </a:rPr>
              <a:t>Medium</a:t>
            </a:r>
          </a:p>
        </p:txBody>
      </p:sp>
      <p:sp>
        <p:nvSpPr>
          <p:cNvPr id="168" name="TextBox 167">
            <a:extLst>
              <a:ext uri="{FF2B5EF4-FFF2-40B4-BE49-F238E27FC236}">
                <a16:creationId xmlns:a16="http://schemas.microsoft.com/office/drawing/2014/main" id="{7B2ADD41-71FE-4925-AB8F-95F770C7BE01}"/>
              </a:ext>
            </a:extLst>
          </p:cNvPr>
          <p:cNvSpPr txBox="1"/>
          <p:nvPr/>
        </p:nvSpPr>
        <p:spPr>
          <a:xfrm>
            <a:off x="7924800" y="3355333"/>
            <a:ext cx="819455" cy="461665"/>
          </a:xfrm>
          <a:prstGeom prst="rect">
            <a:avLst/>
          </a:prstGeom>
          <a:noFill/>
        </p:spPr>
        <p:txBody>
          <a:bodyPr wrap="none" rtlCol="0">
            <a:spAutoFit/>
          </a:bodyPr>
          <a:lstStyle/>
          <a:p>
            <a:r>
              <a:rPr lang="en-US" sz="2400" dirty="0">
                <a:solidFill>
                  <a:srgbClr val="00B0F0"/>
                </a:solidFill>
              </a:rPr>
              <a:t>High</a:t>
            </a:r>
          </a:p>
        </p:txBody>
      </p:sp>
      <p:cxnSp>
        <p:nvCxnSpPr>
          <p:cNvPr id="171" name="Straight Connector 170">
            <a:extLst>
              <a:ext uri="{FF2B5EF4-FFF2-40B4-BE49-F238E27FC236}">
                <a16:creationId xmlns:a16="http://schemas.microsoft.com/office/drawing/2014/main" id="{E8A51F7A-A6B1-4FE1-99B9-F0C1A95F482F}"/>
              </a:ext>
            </a:extLst>
          </p:cNvPr>
          <p:cNvCxnSpPr/>
          <p:nvPr/>
        </p:nvCxnSpPr>
        <p:spPr>
          <a:xfrm>
            <a:off x="3657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5C29B05-0D39-45A2-84BC-278DEA75A56F}"/>
              </a:ext>
            </a:extLst>
          </p:cNvPr>
          <p:cNvCxnSpPr/>
          <p:nvPr/>
        </p:nvCxnSpPr>
        <p:spPr>
          <a:xfrm>
            <a:off x="48768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F011CDD-60E1-4F1A-B902-18670EA3F57A}"/>
              </a:ext>
            </a:extLst>
          </p:cNvPr>
          <p:cNvCxnSpPr/>
          <p:nvPr/>
        </p:nvCxnSpPr>
        <p:spPr>
          <a:xfrm>
            <a:off x="5224962"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D9D48F9-C3FB-48ED-984D-87AC6887347A}"/>
              </a:ext>
            </a:extLst>
          </p:cNvPr>
          <p:cNvCxnSpPr/>
          <p:nvPr/>
        </p:nvCxnSpPr>
        <p:spPr>
          <a:xfrm>
            <a:off x="5562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4A3DD10-8C1D-4547-A70F-F3E2619AD6BB}"/>
              </a:ext>
            </a:extLst>
          </p:cNvPr>
          <p:cNvCxnSpPr/>
          <p:nvPr/>
        </p:nvCxnSpPr>
        <p:spPr>
          <a:xfrm>
            <a:off x="653892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52B5A10-F0F5-43B8-82F7-1759F626B490}"/>
              </a:ext>
            </a:extLst>
          </p:cNvPr>
          <p:cNvCxnSpPr/>
          <p:nvPr/>
        </p:nvCxnSpPr>
        <p:spPr>
          <a:xfrm>
            <a:off x="6919527"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8316239-A26F-4126-A1ED-AAFA7A362977}"/>
              </a:ext>
            </a:extLst>
          </p:cNvPr>
          <p:cNvCxnSpPr/>
          <p:nvPr/>
        </p:nvCxnSpPr>
        <p:spPr>
          <a:xfrm>
            <a:off x="92202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692683D-23B3-4867-BA7B-8D228751EAAF}"/>
              </a:ext>
            </a:extLst>
          </p:cNvPr>
          <p:cNvCxnSpPr/>
          <p:nvPr/>
        </p:nvCxnSpPr>
        <p:spPr>
          <a:xfrm>
            <a:off x="26670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DD35625-FDC5-479E-BC77-9AE8E060ACE8}"/>
              </a:ext>
            </a:extLst>
          </p:cNvPr>
          <p:cNvCxnSpPr/>
          <p:nvPr/>
        </p:nvCxnSpPr>
        <p:spPr>
          <a:xfrm>
            <a:off x="31242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902F70E-8356-4D3E-B33F-5C115DC02B3B}"/>
              </a:ext>
            </a:extLst>
          </p:cNvPr>
          <p:cNvCxnSpPr/>
          <p:nvPr/>
        </p:nvCxnSpPr>
        <p:spPr>
          <a:xfrm>
            <a:off x="2895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2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11D1-462B-4BD6-BA25-C8714EB266B8}"/>
              </a:ext>
            </a:extLst>
          </p:cNvPr>
          <p:cNvSpPr>
            <a:spLocks noGrp="1"/>
          </p:cNvSpPr>
          <p:nvPr>
            <p:ph type="title"/>
          </p:nvPr>
        </p:nvSpPr>
        <p:spPr/>
        <p:txBody>
          <a:bodyPr>
            <a:normAutofit/>
          </a:bodyPr>
          <a:lstStyle/>
          <a:p>
            <a:r>
              <a:rPr lang="en-US" dirty="0" err="1"/>
              <a:t>Bucketization</a:t>
            </a:r>
            <a:r>
              <a:rPr lang="en-US"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3BD383-1137-4FA7-B177-E74A8D9F4EA7}"/>
                  </a:ext>
                </a:extLst>
              </p:cNvPr>
              <p:cNvSpPr>
                <a:spLocks noGrp="1"/>
              </p:cNvSpPr>
              <p:nvPr>
                <p:ph idx="1"/>
              </p:nvPr>
            </p:nvSpPr>
            <p:spPr/>
            <p:txBody>
              <a:bodyPr>
                <a:normAutofit fontScale="85000" lnSpcReduction="10000"/>
              </a:bodyPr>
              <a:lstStyle/>
              <a:p>
                <a:r>
                  <a:rPr lang="en-US" dirty="0"/>
                  <a:t>How do we decide the size of the bucket?</a:t>
                </a:r>
              </a:p>
              <a:p>
                <a:pPr lvl="1"/>
                <a:r>
                  <a:rPr lang="en-US" dirty="0"/>
                  <a:t>Depends on the data and our application</a:t>
                </a:r>
              </a:p>
              <a:p>
                <a:r>
                  <a:rPr lang="en-US" dirty="0" err="1">
                    <a:solidFill>
                      <a:schemeClr val="accent6">
                        <a:lumMod val="75000"/>
                      </a:schemeClr>
                    </a:solidFill>
                  </a:rPr>
                  <a:t>Equi</a:t>
                </a:r>
                <a:r>
                  <a:rPr lang="en-US" dirty="0">
                    <a:solidFill>
                      <a:schemeClr val="accent6">
                        <a:lumMod val="75000"/>
                      </a:schemeClr>
                    </a:solidFill>
                  </a:rPr>
                  <a:t>-width</a:t>
                </a:r>
                <a:r>
                  <a:rPr lang="en-US" dirty="0"/>
                  <a:t> bins: All bins have the same size</a:t>
                </a:r>
              </a:p>
              <a:p>
                <a:pPr lvl="1"/>
                <a:r>
                  <a:rPr lang="en-US" dirty="0"/>
                  <a:t>Example: split time into decades</a:t>
                </a:r>
              </a:p>
              <a:p>
                <a:pPr lvl="1"/>
                <a:r>
                  <a:rPr lang="en-US" dirty="0"/>
                  <a:t>Problem: some bins may be very sparse or empty</a:t>
                </a:r>
              </a:p>
              <a:p>
                <a:r>
                  <a:rPr lang="en-US" dirty="0" err="1">
                    <a:solidFill>
                      <a:schemeClr val="accent6">
                        <a:lumMod val="75000"/>
                      </a:schemeClr>
                    </a:solidFill>
                  </a:rPr>
                  <a:t>Equi</a:t>
                </a:r>
                <a:r>
                  <a:rPr lang="en-US" dirty="0">
                    <a:solidFill>
                      <a:schemeClr val="accent6">
                        <a:lumMod val="75000"/>
                      </a:schemeClr>
                    </a:solidFill>
                  </a:rPr>
                  <a:t>-size (depth)</a:t>
                </a:r>
                <a:r>
                  <a:rPr lang="en-US" dirty="0"/>
                  <a:t> bins: Select the bins so that they all contain the same number of elements</a:t>
                </a:r>
              </a:p>
              <a:p>
                <a:pPr lvl="1"/>
                <a:r>
                  <a:rPr lang="en-US" dirty="0"/>
                  <a:t>This splits data into </a:t>
                </a:r>
                <a:r>
                  <a:rPr lang="en-US" dirty="0">
                    <a:solidFill>
                      <a:srgbClr val="0070C0"/>
                    </a:solidFill>
                  </a:rPr>
                  <a:t>quantiles</a:t>
                </a:r>
                <a:r>
                  <a:rPr lang="en-US" dirty="0"/>
                  <a:t>: top-10%, second 10% </a:t>
                </a:r>
                <a:r>
                  <a:rPr lang="en-US" dirty="0" err="1"/>
                  <a:t>etc</a:t>
                </a:r>
                <a:endParaRPr lang="en-US" dirty="0"/>
              </a:p>
              <a:p>
                <a:pPr lvl="1"/>
                <a:r>
                  <a:rPr lang="en-US" dirty="0"/>
                  <a:t>Some bins may be very small</a:t>
                </a:r>
              </a:p>
              <a:p>
                <a:r>
                  <a:rPr lang="en-US" dirty="0" err="1">
                    <a:solidFill>
                      <a:schemeClr val="accent6">
                        <a:lumMod val="75000"/>
                      </a:schemeClr>
                    </a:solidFill>
                  </a:rPr>
                  <a:t>Equi</a:t>
                </a:r>
                <a:r>
                  <a:rPr lang="en-US" dirty="0">
                    <a:solidFill>
                      <a:schemeClr val="accent6">
                        <a:lumMod val="75000"/>
                      </a:schemeClr>
                    </a:solidFill>
                  </a:rPr>
                  <a:t>-log</a:t>
                </a:r>
                <a:r>
                  <a:rPr lang="en-US" dirty="0"/>
                  <a:t> bins:</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𝑒𝑛𝑑</m:t>
                        </m:r>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𝑠𝑡𝑎𝑟𝑡</m:t>
                        </m:r>
                      </m:e>
                    </m:func>
                  </m:oMath>
                </a14:m>
                <a:r>
                  <a:rPr lang="en-US" dirty="0"/>
                  <a:t> is constant</a:t>
                </a:r>
              </a:p>
              <a:p>
                <a:pPr lvl="1"/>
                <a:r>
                  <a:rPr lang="en-US" dirty="0"/>
                  <a:t>The size of the previous bin is a fraction of the current one</a:t>
                </a:r>
              </a:p>
              <a:p>
                <a:pPr lvl="1"/>
                <a:r>
                  <a:rPr lang="en-US" dirty="0"/>
                  <a:t>Better for skewed distributions</a:t>
                </a:r>
              </a:p>
              <a:p>
                <a:r>
                  <a:rPr lang="en-US" dirty="0">
                    <a:solidFill>
                      <a:schemeClr val="accent6">
                        <a:lumMod val="75000"/>
                      </a:schemeClr>
                    </a:solidFill>
                  </a:rPr>
                  <a:t>Optimized</a:t>
                </a:r>
                <a:r>
                  <a:rPr lang="en-US" dirty="0"/>
                  <a:t> bins: Use a 1-dimensional clustering algorithm to create the bins</a:t>
                </a:r>
              </a:p>
              <a:p>
                <a:pPr lvl="1"/>
                <a:endParaRPr lang="en-US" dirty="0"/>
              </a:p>
            </p:txBody>
          </p:sp>
        </mc:Choice>
        <mc:Fallback xmlns="">
          <p:sp>
            <p:nvSpPr>
              <p:cNvPr id="3" name="Content Placeholder 2">
                <a:extLst>
                  <a:ext uri="{FF2B5EF4-FFF2-40B4-BE49-F238E27FC236}">
                    <a16:creationId xmlns:a16="http://schemas.microsoft.com/office/drawing/2014/main" id="{673BD383-1137-4FA7-B177-E74A8D9F4EA7}"/>
                  </a:ext>
                </a:extLst>
              </p:cNvPr>
              <p:cNvSpPr>
                <a:spLocks noGrp="1" noRot="1" noChangeAspect="1" noMove="1" noResize="1" noEditPoints="1" noAdjustHandles="1" noChangeArrowheads="1" noChangeShapeType="1" noTextEdit="1"/>
              </p:cNvSpPr>
              <p:nvPr>
                <p:ph idx="1"/>
              </p:nvPr>
            </p:nvSpPr>
            <p:spPr>
              <a:blipFill>
                <a:blip r:embed="rId2"/>
                <a:stretch>
                  <a:fillRect l="-500" t="-1625"/>
                </a:stretch>
              </a:blipFill>
            </p:spPr>
            <p:txBody>
              <a:bodyPr/>
              <a:lstStyle/>
              <a:p>
                <a:r>
                  <a:rPr lang="en-US">
                    <a:noFill/>
                  </a:rPr>
                  <a:t> </a:t>
                </a:r>
              </a:p>
            </p:txBody>
          </p:sp>
        </mc:Fallback>
      </mc:AlternateContent>
    </p:spTree>
    <p:extLst>
      <p:ext uri="{BB962C8B-B14F-4D97-AF65-F5344CB8AC3E}">
        <p14:creationId xmlns:p14="http://schemas.microsoft.com/office/powerpoint/2010/main" val="2488493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E66E0-73C0-4860-8C24-C0681644FCD2}"/>
              </a:ext>
            </a:extLst>
          </p:cNvPr>
          <p:cNvSpPr>
            <a:spLocks noGrp="1"/>
          </p:cNvSpPr>
          <p:nvPr>
            <p:ph type="title"/>
          </p:nvPr>
        </p:nvSpPr>
        <p:spPr/>
        <p:txBody>
          <a:bodyPr/>
          <a:lstStyle/>
          <a:p>
            <a:r>
              <a:rPr lang="en-US" dirty="0"/>
              <a:t>Example</a:t>
            </a:r>
          </a:p>
        </p:txBody>
      </p:sp>
      <mc:AlternateContent xmlns:mc="http://schemas.openxmlformats.org/markup-compatibility/2006" xmlns:p14="http://schemas.microsoft.com/office/powerpoint/2010/main">
        <mc:Choice Requires="p14">
          <p:contentPart p14:bwMode="auto" r:id="rId2">
            <p14:nvContentPartPr>
              <p14:cNvPr id="79" name="Ink 78">
                <a:extLst>
                  <a:ext uri="{FF2B5EF4-FFF2-40B4-BE49-F238E27FC236}">
                    <a16:creationId xmlns:a16="http://schemas.microsoft.com/office/drawing/2014/main" id="{14C543DA-7EB5-44AD-A9F3-1C4705ED1E71}"/>
                  </a:ext>
                </a:extLst>
              </p14:cNvPr>
              <p14:cNvContentPartPr/>
              <p14:nvPr/>
            </p14:nvContentPartPr>
            <p14:xfrm>
              <a:off x="-1007206" y="6042397"/>
              <a:ext cx="360" cy="360"/>
            </p14:xfrm>
          </p:contentPart>
        </mc:Choice>
        <mc:Fallback xmlns="">
          <p:pic>
            <p:nvPicPr>
              <p:cNvPr id="79" name="Ink 78">
                <a:extLst>
                  <a:ext uri="{FF2B5EF4-FFF2-40B4-BE49-F238E27FC236}">
                    <a16:creationId xmlns:a16="http://schemas.microsoft.com/office/drawing/2014/main" id="{14C543DA-7EB5-44AD-A9F3-1C4705ED1E71}"/>
                  </a:ext>
                </a:extLst>
              </p:cNvPr>
              <p:cNvPicPr/>
              <p:nvPr/>
            </p:nvPicPr>
            <p:blipFill>
              <a:blip r:embed="rId57"/>
              <a:stretch>
                <a:fillRect/>
              </a:stretch>
            </p:blipFill>
            <p:spPr>
              <a:xfrm>
                <a:off x="-1025206" y="6024757"/>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257" name="Ink 256">
                <a:extLst>
                  <a:ext uri="{FF2B5EF4-FFF2-40B4-BE49-F238E27FC236}">
                    <a16:creationId xmlns:a16="http://schemas.microsoft.com/office/drawing/2014/main" id="{C1410AE9-AD51-476C-AAB8-74451C396A26}"/>
                  </a:ext>
                </a:extLst>
              </p14:cNvPr>
              <p14:cNvContentPartPr/>
              <p14:nvPr/>
            </p14:nvContentPartPr>
            <p14:xfrm>
              <a:off x="13233929" y="5341248"/>
              <a:ext cx="360" cy="360"/>
            </p14:xfrm>
          </p:contentPart>
        </mc:Choice>
        <mc:Fallback xmlns="">
          <p:pic>
            <p:nvPicPr>
              <p:cNvPr id="257" name="Ink 256">
                <a:extLst>
                  <a:ext uri="{FF2B5EF4-FFF2-40B4-BE49-F238E27FC236}">
                    <a16:creationId xmlns:a16="http://schemas.microsoft.com/office/drawing/2014/main" id="{C1410AE9-AD51-476C-AAB8-74451C396A26}"/>
                  </a:ext>
                </a:extLst>
              </p:cNvPr>
              <p:cNvPicPr/>
              <p:nvPr/>
            </p:nvPicPr>
            <p:blipFill>
              <a:blip r:embed="rId299"/>
              <a:stretch>
                <a:fillRect/>
              </a:stretch>
            </p:blipFill>
            <p:spPr>
              <a:xfrm>
                <a:off x="13215929" y="5233248"/>
                <a:ext cx="36000" cy="216000"/>
              </a:xfrm>
              <a:prstGeom prst="rect">
                <a:avLst/>
              </a:prstGeom>
            </p:spPr>
          </p:pic>
        </mc:Fallback>
      </mc:AlternateContent>
      <p:sp>
        <p:nvSpPr>
          <p:cNvPr id="2" name="TextBox 1">
            <a:extLst>
              <a:ext uri="{FF2B5EF4-FFF2-40B4-BE49-F238E27FC236}">
                <a16:creationId xmlns:a16="http://schemas.microsoft.com/office/drawing/2014/main" id="{1B40D559-66CC-41E1-AF66-A11A200B0938}"/>
              </a:ext>
            </a:extLst>
          </p:cNvPr>
          <p:cNvSpPr txBox="1"/>
          <p:nvPr/>
        </p:nvSpPr>
        <p:spPr>
          <a:xfrm>
            <a:off x="1030433" y="3750392"/>
            <a:ext cx="5650906" cy="584775"/>
          </a:xfrm>
          <a:prstGeom prst="rect">
            <a:avLst/>
          </a:prstGeom>
          <a:noFill/>
        </p:spPr>
        <p:txBody>
          <a:bodyPr wrap="none" rtlCol="0">
            <a:spAutoFit/>
          </a:bodyPr>
          <a:lstStyle/>
          <a:p>
            <a:r>
              <a:rPr lang="en-US" sz="3200" dirty="0">
                <a:solidFill>
                  <a:srgbClr val="0070C0"/>
                </a:solidFill>
              </a:rPr>
              <a:t>Blue: </a:t>
            </a:r>
            <a:r>
              <a:rPr lang="en-US" sz="3200" dirty="0" err="1">
                <a:solidFill>
                  <a:srgbClr val="0070C0"/>
                </a:solidFill>
              </a:rPr>
              <a:t>Equi</a:t>
            </a:r>
            <a:r>
              <a:rPr lang="en-US" sz="3200" dirty="0">
                <a:solidFill>
                  <a:srgbClr val="0070C0"/>
                </a:solidFill>
              </a:rPr>
              <a:t>-width [20,40,60,80]</a:t>
            </a:r>
          </a:p>
        </p:txBody>
      </p:sp>
      <p:sp>
        <p:nvSpPr>
          <p:cNvPr id="182" name="TextBox 181">
            <a:extLst>
              <a:ext uri="{FF2B5EF4-FFF2-40B4-BE49-F238E27FC236}">
                <a16:creationId xmlns:a16="http://schemas.microsoft.com/office/drawing/2014/main" id="{871A206D-2A7F-4867-896C-29440B65AEAC}"/>
              </a:ext>
            </a:extLst>
          </p:cNvPr>
          <p:cNvSpPr txBox="1"/>
          <p:nvPr/>
        </p:nvSpPr>
        <p:spPr>
          <a:xfrm>
            <a:off x="1030433" y="4616807"/>
            <a:ext cx="6332183" cy="584775"/>
          </a:xfrm>
          <a:prstGeom prst="rect">
            <a:avLst/>
          </a:prstGeom>
          <a:noFill/>
        </p:spPr>
        <p:txBody>
          <a:bodyPr wrap="none" rtlCol="0">
            <a:spAutoFit/>
          </a:bodyPr>
          <a:lstStyle/>
          <a:p>
            <a:r>
              <a:rPr lang="en-US" sz="3200" dirty="0">
                <a:solidFill>
                  <a:srgbClr val="FF0000"/>
                </a:solidFill>
              </a:rPr>
              <a:t>Red: </a:t>
            </a:r>
            <a:r>
              <a:rPr lang="en-US" sz="3200" dirty="0" err="1">
                <a:solidFill>
                  <a:srgbClr val="FF0000"/>
                </a:solidFill>
              </a:rPr>
              <a:t>Equi</a:t>
            </a:r>
            <a:r>
              <a:rPr lang="en-US" sz="3200" dirty="0">
                <a:solidFill>
                  <a:srgbClr val="FF0000"/>
                </a:solidFill>
              </a:rPr>
              <a:t>-depth (2 points per bin)</a:t>
            </a:r>
          </a:p>
        </p:txBody>
      </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C48D1AAA-845E-4343-9614-581BC0A77806}"/>
                  </a:ext>
                </a:extLst>
              </p:cNvPr>
              <p:cNvSpPr txBox="1"/>
              <p:nvPr/>
            </p:nvSpPr>
            <p:spPr>
              <a:xfrm>
                <a:off x="1030433" y="5483223"/>
                <a:ext cx="4963603" cy="801630"/>
              </a:xfrm>
              <a:prstGeom prst="rect">
                <a:avLst/>
              </a:prstGeom>
              <a:noFill/>
            </p:spPr>
            <p:txBody>
              <a:bodyPr wrap="none" rtlCol="0">
                <a:spAutoFit/>
              </a:bodyPr>
              <a:lstStyle/>
              <a:p>
                <a:r>
                  <a:rPr lang="en-US" sz="3200" dirty="0">
                    <a:solidFill>
                      <a:srgbClr val="00B050"/>
                    </a:solidFill>
                  </a:rPr>
                  <a:t>Green: </a:t>
                </a:r>
                <a:r>
                  <a:rPr lang="en-US" sz="3200" dirty="0" err="1">
                    <a:solidFill>
                      <a:srgbClr val="00B050"/>
                    </a:solidFill>
                  </a:rPr>
                  <a:t>Equi</a:t>
                </a:r>
                <a:r>
                  <a:rPr lang="en-US" sz="3200" dirty="0">
                    <a:solidFill>
                      <a:srgbClr val="00B050"/>
                    </a:solidFill>
                  </a:rPr>
                  <a:t>-log (</a:t>
                </a:r>
                <a14:m>
                  <m:oMath xmlns:m="http://schemas.openxmlformats.org/officeDocument/2006/math">
                    <m:f>
                      <m:fPr>
                        <m:ctrlPr>
                          <a:rPr lang="en-US" sz="3200" b="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𝑒𝑛𝑑</m:t>
                        </m:r>
                      </m:num>
                      <m:den>
                        <m:r>
                          <a:rPr lang="en-US" sz="3200" b="0" i="1" smtClean="0">
                            <a:solidFill>
                              <a:srgbClr val="00B050"/>
                            </a:solidFill>
                            <a:latin typeface="Cambria Math" panose="02040503050406030204" pitchFamily="18" charset="0"/>
                          </a:rPr>
                          <m:t>𝑠𝑡𝑎𝑟𝑡</m:t>
                        </m:r>
                      </m:den>
                    </m:f>
                    <m:r>
                      <a:rPr lang="en-US" sz="3200" b="0" i="1" smtClean="0">
                        <a:solidFill>
                          <a:srgbClr val="00B050"/>
                        </a:solidFill>
                        <a:latin typeface="Cambria Math" panose="02040503050406030204" pitchFamily="18" charset="0"/>
                      </a:rPr>
                      <m:t>=2</m:t>
                    </m:r>
                  </m:oMath>
                </a14:m>
                <a:r>
                  <a:rPr lang="en-US" sz="3200" dirty="0">
                    <a:solidFill>
                      <a:srgbClr val="00B050"/>
                    </a:solidFill>
                  </a:rPr>
                  <a:t>)</a:t>
                </a:r>
              </a:p>
            </p:txBody>
          </p:sp>
        </mc:Choice>
        <mc:Fallback xmlns="">
          <p:sp>
            <p:nvSpPr>
              <p:cNvPr id="183" name="TextBox 182">
                <a:extLst>
                  <a:ext uri="{FF2B5EF4-FFF2-40B4-BE49-F238E27FC236}">
                    <a16:creationId xmlns:a16="http://schemas.microsoft.com/office/drawing/2014/main" id="{C48D1AAA-845E-4343-9614-581BC0A77806}"/>
                  </a:ext>
                </a:extLst>
              </p:cNvPr>
              <p:cNvSpPr txBox="1">
                <a:spLocks noRot="1" noChangeAspect="1" noMove="1" noResize="1" noEditPoints="1" noAdjustHandles="1" noChangeArrowheads="1" noChangeShapeType="1" noTextEdit="1"/>
              </p:cNvSpPr>
              <p:nvPr/>
            </p:nvSpPr>
            <p:spPr>
              <a:xfrm>
                <a:off x="1030433" y="5483223"/>
                <a:ext cx="4963603" cy="801630"/>
              </a:xfrm>
              <a:prstGeom prst="rect">
                <a:avLst/>
              </a:prstGeom>
              <a:blipFill>
                <a:blip r:embed="rId300"/>
                <a:stretch>
                  <a:fillRect l="-3071" r="-2211" b="-9091"/>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B7079CAD-ED72-4150-99B1-EBF5491CC5F1}"/>
              </a:ext>
            </a:extLst>
          </p:cNvPr>
          <p:cNvCxnSpPr>
            <a:cxnSpLocks/>
          </p:cNvCxnSpPr>
          <p:nvPr/>
        </p:nvCxnSpPr>
        <p:spPr>
          <a:xfrm flipV="1">
            <a:off x="1114099" y="2523338"/>
            <a:ext cx="9612357" cy="7703"/>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A888938-36F0-43D1-BCE4-84C784962DC5}"/>
              </a:ext>
            </a:extLst>
          </p:cNvPr>
          <p:cNvSpPr txBox="1"/>
          <p:nvPr/>
        </p:nvSpPr>
        <p:spPr>
          <a:xfrm>
            <a:off x="957646" y="2742297"/>
            <a:ext cx="312906" cy="369332"/>
          </a:xfrm>
          <a:prstGeom prst="rect">
            <a:avLst/>
          </a:prstGeom>
          <a:noFill/>
        </p:spPr>
        <p:txBody>
          <a:bodyPr wrap="none" rtlCol="0">
            <a:spAutoFit/>
          </a:bodyPr>
          <a:lstStyle/>
          <a:p>
            <a:r>
              <a:rPr lang="en-US" b="1" dirty="0"/>
              <a:t>0</a:t>
            </a:r>
          </a:p>
        </p:txBody>
      </p:sp>
      <p:sp>
        <p:nvSpPr>
          <p:cNvPr id="10" name="Oval 9">
            <a:extLst>
              <a:ext uri="{FF2B5EF4-FFF2-40B4-BE49-F238E27FC236}">
                <a16:creationId xmlns:a16="http://schemas.microsoft.com/office/drawing/2014/main" id="{B487E6D0-9919-40E0-AB34-8D1896BE4651}"/>
              </a:ext>
            </a:extLst>
          </p:cNvPr>
          <p:cNvSpPr/>
          <p:nvPr/>
        </p:nvSpPr>
        <p:spPr>
          <a:xfrm>
            <a:off x="1332596" y="2432722"/>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D2FC9014-AEDD-46F8-A643-2608845B1256}"/>
              </a:ext>
            </a:extLst>
          </p:cNvPr>
          <p:cNvSpPr/>
          <p:nvPr/>
        </p:nvSpPr>
        <p:spPr>
          <a:xfrm>
            <a:off x="1613277" y="2432722"/>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51CD3755-A5DD-476D-9F53-AEC686E72B3D}"/>
              </a:ext>
            </a:extLst>
          </p:cNvPr>
          <p:cNvSpPr/>
          <p:nvPr/>
        </p:nvSpPr>
        <p:spPr>
          <a:xfrm>
            <a:off x="2160062" y="2432285"/>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AF12AAF5-BA70-4246-BA68-66308C20193F}"/>
              </a:ext>
            </a:extLst>
          </p:cNvPr>
          <p:cNvSpPr/>
          <p:nvPr/>
        </p:nvSpPr>
        <p:spPr>
          <a:xfrm>
            <a:off x="2582660" y="2427661"/>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5DAF715F-B463-4779-85F4-0F6F20F871C3}"/>
              </a:ext>
            </a:extLst>
          </p:cNvPr>
          <p:cNvSpPr/>
          <p:nvPr/>
        </p:nvSpPr>
        <p:spPr>
          <a:xfrm>
            <a:off x="3512235" y="2437530"/>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FAD9A0CE-0E84-4D84-B8FE-444097474F3C}"/>
              </a:ext>
            </a:extLst>
          </p:cNvPr>
          <p:cNvSpPr/>
          <p:nvPr/>
        </p:nvSpPr>
        <p:spPr>
          <a:xfrm>
            <a:off x="4070281"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1440863-4A72-492B-BA3C-6F2C8FF6D5D7}"/>
              </a:ext>
            </a:extLst>
          </p:cNvPr>
          <p:cNvSpPr/>
          <p:nvPr/>
        </p:nvSpPr>
        <p:spPr>
          <a:xfrm>
            <a:off x="4760223" y="2443921"/>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A4ACF014-F643-4391-A3A8-96854A00EA7A}"/>
              </a:ext>
            </a:extLst>
          </p:cNvPr>
          <p:cNvSpPr/>
          <p:nvPr/>
        </p:nvSpPr>
        <p:spPr>
          <a:xfrm>
            <a:off x="5671522"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C596E17-DBC7-4653-83F0-8E205ACCCC75}"/>
              </a:ext>
            </a:extLst>
          </p:cNvPr>
          <p:cNvSpPr/>
          <p:nvPr/>
        </p:nvSpPr>
        <p:spPr>
          <a:xfrm>
            <a:off x="6620905"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889D1E1E-B2AD-45CA-9F16-28184BBD9DDA}"/>
              </a:ext>
            </a:extLst>
          </p:cNvPr>
          <p:cNvSpPr/>
          <p:nvPr/>
        </p:nvSpPr>
        <p:spPr>
          <a:xfrm>
            <a:off x="9800715"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1A480881-CE6A-451E-AAAD-B2D705DB13A3}"/>
              </a:ext>
            </a:extLst>
          </p:cNvPr>
          <p:cNvSpPr txBox="1"/>
          <p:nvPr/>
        </p:nvSpPr>
        <p:spPr>
          <a:xfrm>
            <a:off x="984014" y="2233476"/>
            <a:ext cx="304892" cy="523220"/>
          </a:xfrm>
          <a:prstGeom prst="rect">
            <a:avLst/>
          </a:prstGeom>
          <a:noFill/>
        </p:spPr>
        <p:txBody>
          <a:bodyPr wrap="none" rtlCol="0">
            <a:spAutoFit/>
          </a:bodyPr>
          <a:lstStyle/>
          <a:p>
            <a:r>
              <a:rPr lang="en-US" sz="2800" b="1" dirty="0"/>
              <a:t>[</a:t>
            </a:r>
          </a:p>
        </p:txBody>
      </p:sp>
      <p:sp>
        <p:nvSpPr>
          <p:cNvPr id="131" name="TextBox 130">
            <a:extLst>
              <a:ext uri="{FF2B5EF4-FFF2-40B4-BE49-F238E27FC236}">
                <a16:creationId xmlns:a16="http://schemas.microsoft.com/office/drawing/2014/main" id="{62B0808C-34DD-4566-AFEE-C15A3BB5D752}"/>
              </a:ext>
            </a:extLst>
          </p:cNvPr>
          <p:cNvSpPr txBox="1"/>
          <p:nvPr/>
        </p:nvSpPr>
        <p:spPr>
          <a:xfrm>
            <a:off x="10595770" y="2214928"/>
            <a:ext cx="304892" cy="523220"/>
          </a:xfrm>
          <a:prstGeom prst="rect">
            <a:avLst/>
          </a:prstGeom>
          <a:noFill/>
        </p:spPr>
        <p:txBody>
          <a:bodyPr wrap="none" rtlCol="0">
            <a:spAutoFit/>
          </a:bodyPr>
          <a:lstStyle/>
          <a:p>
            <a:r>
              <a:rPr lang="en-US" sz="2800" b="1" dirty="0"/>
              <a:t>]</a:t>
            </a:r>
          </a:p>
        </p:txBody>
      </p:sp>
      <p:sp>
        <p:nvSpPr>
          <p:cNvPr id="132" name="TextBox 131">
            <a:extLst>
              <a:ext uri="{FF2B5EF4-FFF2-40B4-BE49-F238E27FC236}">
                <a16:creationId xmlns:a16="http://schemas.microsoft.com/office/drawing/2014/main" id="{13AEB900-B796-4C7A-98EA-1264208A292E}"/>
              </a:ext>
            </a:extLst>
          </p:cNvPr>
          <p:cNvSpPr txBox="1"/>
          <p:nvPr/>
        </p:nvSpPr>
        <p:spPr>
          <a:xfrm>
            <a:off x="2805416" y="2732042"/>
            <a:ext cx="441146" cy="369332"/>
          </a:xfrm>
          <a:prstGeom prst="rect">
            <a:avLst/>
          </a:prstGeom>
          <a:noFill/>
        </p:spPr>
        <p:txBody>
          <a:bodyPr wrap="none" rtlCol="0">
            <a:spAutoFit/>
          </a:bodyPr>
          <a:lstStyle/>
          <a:p>
            <a:r>
              <a:rPr lang="el-GR" b="1" dirty="0"/>
              <a:t>2</a:t>
            </a:r>
            <a:r>
              <a:rPr lang="en-US" b="1" dirty="0"/>
              <a:t>0</a:t>
            </a:r>
          </a:p>
        </p:txBody>
      </p:sp>
      <p:cxnSp>
        <p:nvCxnSpPr>
          <p:cNvPr id="30" name="Straight Connector 29">
            <a:extLst>
              <a:ext uri="{FF2B5EF4-FFF2-40B4-BE49-F238E27FC236}">
                <a16:creationId xmlns:a16="http://schemas.microsoft.com/office/drawing/2014/main" id="{DB7806D0-578C-4FCE-A6C0-B2EBCF6492B4}"/>
              </a:ext>
            </a:extLst>
          </p:cNvPr>
          <p:cNvCxnSpPr/>
          <p:nvPr/>
        </p:nvCxnSpPr>
        <p:spPr>
          <a:xfrm>
            <a:off x="3041705" y="2438857"/>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F43EEDC9-B206-4033-B171-558D05651F06}"/>
              </a:ext>
            </a:extLst>
          </p:cNvPr>
          <p:cNvCxnSpPr/>
          <p:nvPr/>
        </p:nvCxnSpPr>
        <p:spPr>
          <a:xfrm>
            <a:off x="4948202" y="2443921"/>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1E38DBBA-2167-4C92-AB85-92A3E747E0B6}"/>
              </a:ext>
            </a:extLst>
          </p:cNvPr>
          <p:cNvCxnSpPr/>
          <p:nvPr/>
        </p:nvCxnSpPr>
        <p:spPr>
          <a:xfrm>
            <a:off x="6823702" y="2430418"/>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0FC09AA9-D018-4FF7-B840-DBA600ABDEF5}"/>
              </a:ext>
            </a:extLst>
          </p:cNvPr>
          <p:cNvCxnSpPr/>
          <p:nvPr/>
        </p:nvCxnSpPr>
        <p:spPr>
          <a:xfrm>
            <a:off x="8741425" y="2436218"/>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A5A73CE6-1566-43F7-B6CD-8EE4FA70DEB8}"/>
              </a:ext>
            </a:extLst>
          </p:cNvPr>
          <p:cNvCxnSpPr/>
          <p:nvPr/>
        </p:nvCxnSpPr>
        <p:spPr>
          <a:xfrm>
            <a:off x="2069002" y="2446560"/>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33CD9374-715E-403B-AC65-358ED6B6B225}"/>
              </a:ext>
            </a:extLst>
          </p:cNvPr>
          <p:cNvCxnSpPr/>
          <p:nvPr/>
        </p:nvCxnSpPr>
        <p:spPr>
          <a:xfrm>
            <a:off x="3983537" y="2436218"/>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4EEA8E61-019B-4E8D-94B5-D3100D3E192A}"/>
              </a:ext>
            </a:extLst>
          </p:cNvPr>
          <p:cNvCxnSpPr/>
          <p:nvPr/>
        </p:nvCxnSpPr>
        <p:spPr>
          <a:xfrm>
            <a:off x="5907415" y="2443921"/>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A63278C2-3C4D-4A4A-B72D-B0506D9776B7}"/>
              </a:ext>
            </a:extLst>
          </p:cNvPr>
          <p:cNvCxnSpPr/>
          <p:nvPr/>
        </p:nvCxnSpPr>
        <p:spPr>
          <a:xfrm>
            <a:off x="7796710" y="2427661"/>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EE6633C9-9CA3-4160-A433-B1F15508DE4A}"/>
              </a:ext>
            </a:extLst>
          </p:cNvPr>
          <p:cNvCxnSpPr/>
          <p:nvPr/>
        </p:nvCxnSpPr>
        <p:spPr>
          <a:xfrm>
            <a:off x="9715851" y="2436218"/>
            <a:ext cx="0" cy="174240"/>
          </a:xfrm>
          <a:prstGeom prst="line">
            <a:avLst/>
          </a:prstGeom>
        </p:spPr>
        <p:style>
          <a:lnRef idx="1">
            <a:schemeClr val="dk1"/>
          </a:lnRef>
          <a:fillRef idx="0">
            <a:schemeClr val="dk1"/>
          </a:fillRef>
          <a:effectRef idx="0">
            <a:schemeClr val="dk1"/>
          </a:effectRef>
          <a:fontRef idx="minor">
            <a:schemeClr val="tx1"/>
          </a:fontRef>
        </p:style>
      </p:cxnSp>
      <p:sp>
        <p:nvSpPr>
          <p:cNvPr id="142" name="TextBox 141">
            <a:extLst>
              <a:ext uri="{FF2B5EF4-FFF2-40B4-BE49-F238E27FC236}">
                <a16:creationId xmlns:a16="http://schemas.microsoft.com/office/drawing/2014/main" id="{1396B5CE-6654-4289-BAE5-A8F215077F32}"/>
              </a:ext>
            </a:extLst>
          </p:cNvPr>
          <p:cNvSpPr txBox="1"/>
          <p:nvPr/>
        </p:nvSpPr>
        <p:spPr>
          <a:xfrm>
            <a:off x="4778320" y="2754882"/>
            <a:ext cx="441146" cy="369332"/>
          </a:xfrm>
          <a:prstGeom prst="rect">
            <a:avLst/>
          </a:prstGeom>
          <a:noFill/>
        </p:spPr>
        <p:txBody>
          <a:bodyPr wrap="none" rtlCol="0">
            <a:spAutoFit/>
          </a:bodyPr>
          <a:lstStyle/>
          <a:p>
            <a:r>
              <a:rPr lang="el-GR" b="1" dirty="0"/>
              <a:t>4</a:t>
            </a:r>
            <a:r>
              <a:rPr lang="en-US" b="1" dirty="0"/>
              <a:t>0</a:t>
            </a:r>
          </a:p>
        </p:txBody>
      </p:sp>
      <p:sp>
        <p:nvSpPr>
          <p:cNvPr id="144" name="TextBox 143">
            <a:extLst>
              <a:ext uri="{FF2B5EF4-FFF2-40B4-BE49-F238E27FC236}">
                <a16:creationId xmlns:a16="http://schemas.microsoft.com/office/drawing/2014/main" id="{97A155F4-B4DD-4591-A1C9-F0829F9AF9CC}"/>
              </a:ext>
            </a:extLst>
          </p:cNvPr>
          <p:cNvSpPr txBox="1"/>
          <p:nvPr/>
        </p:nvSpPr>
        <p:spPr>
          <a:xfrm>
            <a:off x="6629400" y="2733613"/>
            <a:ext cx="441146" cy="369332"/>
          </a:xfrm>
          <a:prstGeom prst="rect">
            <a:avLst/>
          </a:prstGeom>
          <a:noFill/>
        </p:spPr>
        <p:txBody>
          <a:bodyPr wrap="none" rtlCol="0">
            <a:spAutoFit/>
          </a:bodyPr>
          <a:lstStyle/>
          <a:p>
            <a:r>
              <a:rPr lang="el-GR" b="1" dirty="0"/>
              <a:t>6</a:t>
            </a:r>
            <a:r>
              <a:rPr lang="en-US" b="1" dirty="0"/>
              <a:t>0</a:t>
            </a:r>
          </a:p>
        </p:txBody>
      </p:sp>
      <p:sp>
        <p:nvSpPr>
          <p:cNvPr id="146" name="TextBox 145">
            <a:extLst>
              <a:ext uri="{FF2B5EF4-FFF2-40B4-BE49-F238E27FC236}">
                <a16:creationId xmlns:a16="http://schemas.microsoft.com/office/drawing/2014/main" id="{4DB9A5B4-CEB8-4FC3-94D7-230E0C7C2C85}"/>
              </a:ext>
            </a:extLst>
          </p:cNvPr>
          <p:cNvSpPr txBox="1"/>
          <p:nvPr/>
        </p:nvSpPr>
        <p:spPr>
          <a:xfrm>
            <a:off x="8514009" y="2732042"/>
            <a:ext cx="441146" cy="369332"/>
          </a:xfrm>
          <a:prstGeom prst="rect">
            <a:avLst/>
          </a:prstGeom>
          <a:noFill/>
        </p:spPr>
        <p:txBody>
          <a:bodyPr wrap="none" rtlCol="0">
            <a:spAutoFit/>
          </a:bodyPr>
          <a:lstStyle/>
          <a:p>
            <a:r>
              <a:rPr lang="el-GR" b="1" dirty="0"/>
              <a:t>8</a:t>
            </a:r>
            <a:r>
              <a:rPr lang="en-US" b="1" dirty="0"/>
              <a:t>0</a:t>
            </a:r>
          </a:p>
        </p:txBody>
      </p:sp>
      <p:sp>
        <p:nvSpPr>
          <p:cNvPr id="147" name="TextBox 146">
            <a:extLst>
              <a:ext uri="{FF2B5EF4-FFF2-40B4-BE49-F238E27FC236}">
                <a16:creationId xmlns:a16="http://schemas.microsoft.com/office/drawing/2014/main" id="{380BBF5B-33D4-4CE4-A309-B0BB382FDCE2}"/>
              </a:ext>
            </a:extLst>
          </p:cNvPr>
          <p:cNvSpPr txBox="1"/>
          <p:nvPr/>
        </p:nvSpPr>
        <p:spPr>
          <a:xfrm>
            <a:off x="10505883" y="2667374"/>
            <a:ext cx="569387" cy="369332"/>
          </a:xfrm>
          <a:prstGeom prst="rect">
            <a:avLst/>
          </a:prstGeom>
          <a:noFill/>
        </p:spPr>
        <p:txBody>
          <a:bodyPr wrap="none" rtlCol="0">
            <a:spAutoFit/>
          </a:bodyPr>
          <a:lstStyle/>
          <a:p>
            <a:r>
              <a:rPr lang="en-US" b="1" dirty="0"/>
              <a:t>10</a:t>
            </a:r>
            <a:r>
              <a:rPr lang="el-GR" b="1" dirty="0"/>
              <a:t>0</a:t>
            </a:r>
            <a:endParaRPr lang="en-US" b="1" dirty="0"/>
          </a:p>
        </p:txBody>
      </p:sp>
      <p:grpSp>
        <p:nvGrpSpPr>
          <p:cNvPr id="17" name="Group 16">
            <a:extLst>
              <a:ext uri="{FF2B5EF4-FFF2-40B4-BE49-F238E27FC236}">
                <a16:creationId xmlns:a16="http://schemas.microsoft.com/office/drawing/2014/main" id="{A2FE5B61-E7BD-4E38-9880-86448CB95AEA}"/>
              </a:ext>
            </a:extLst>
          </p:cNvPr>
          <p:cNvGrpSpPr/>
          <p:nvPr/>
        </p:nvGrpSpPr>
        <p:grpSpPr>
          <a:xfrm>
            <a:off x="3049766" y="2324281"/>
            <a:ext cx="5691659" cy="397260"/>
            <a:chOff x="3049766" y="2324281"/>
            <a:chExt cx="5691659" cy="397260"/>
          </a:xfrm>
        </p:grpSpPr>
        <p:cxnSp>
          <p:nvCxnSpPr>
            <p:cNvPr id="8" name="Straight Connector 7">
              <a:extLst>
                <a:ext uri="{FF2B5EF4-FFF2-40B4-BE49-F238E27FC236}">
                  <a16:creationId xmlns:a16="http://schemas.microsoft.com/office/drawing/2014/main" id="{70AC665E-5B4E-4373-A36F-3BDC5DDAB7E8}"/>
                </a:ext>
              </a:extLst>
            </p:cNvPr>
            <p:cNvCxnSpPr>
              <a:cxnSpLocks/>
            </p:cNvCxnSpPr>
            <p:nvPr/>
          </p:nvCxnSpPr>
          <p:spPr>
            <a:xfrm>
              <a:off x="3049766" y="2340541"/>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949C6BE-1F24-4576-9AB3-34C016BF15DC}"/>
                </a:ext>
              </a:extLst>
            </p:cNvPr>
            <p:cNvCxnSpPr>
              <a:cxnSpLocks/>
            </p:cNvCxnSpPr>
            <p:nvPr/>
          </p:nvCxnSpPr>
          <p:spPr>
            <a:xfrm>
              <a:off x="4965562" y="2340541"/>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26DE89A-2BA7-497C-87C6-C315AA8A4FB8}"/>
                </a:ext>
              </a:extLst>
            </p:cNvPr>
            <p:cNvCxnSpPr>
              <a:cxnSpLocks/>
            </p:cNvCxnSpPr>
            <p:nvPr/>
          </p:nvCxnSpPr>
          <p:spPr>
            <a:xfrm>
              <a:off x="6823702" y="2332838"/>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715B3E9-0F17-48D4-ACF7-BE64C01AEC7A}"/>
                </a:ext>
              </a:extLst>
            </p:cNvPr>
            <p:cNvCxnSpPr>
              <a:cxnSpLocks/>
            </p:cNvCxnSpPr>
            <p:nvPr/>
          </p:nvCxnSpPr>
          <p:spPr>
            <a:xfrm>
              <a:off x="8741425" y="2324281"/>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F85D721-408E-4206-A304-AF8ECD706700}"/>
              </a:ext>
            </a:extLst>
          </p:cNvPr>
          <p:cNvGrpSpPr/>
          <p:nvPr/>
        </p:nvGrpSpPr>
        <p:grpSpPr>
          <a:xfrm>
            <a:off x="1979112" y="2340541"/>
            <a:ext cx="4231196" cy="391501"/>
            <a:chOff x="1979112" y="2340541"/>
            <a:chExt cx="4231196" cy="391501"/>
          </a:xfrm>
        </p:grpSpPr>
        <p:cxnSp>
          <p:nvCxnSpPr>
            <p:cNvPr id="151" name="Straight Connector 150">
              <a:extLst>
                <a:ext uri="{FF2B5EF4-FFF2-40B4-BE49-F238E27FC236}">
                  <a16:creationId xmlns:a16="http://schemas.microsoft.com/office/drawing/2014/main" id="{CB4A4058-C5CC-4725-BFC6-4248836DBFA8}"/>
                </a:ext>
              </a:extLst>
            </p:cNvPr>
            <p:cNvCxnSpPr/>
            <p:nvPr/>
          </p:nvCxnSpPr>
          <p:spPr>
            <a:xfrm>
              <a:off x="1979112" y="2351042"/>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9913387-068A-4DDD-85F6-F4142C9E6A45}"/>
                </a:ext>
              </a:extLst>
            </p:cNvPr>
            <p:cNvCxnSpPr/>
            <p:nvPr/>
          </p:nvCxnSpPr>
          <p:spPr>
            <a:xfrm>
              <a:off x="3149002" y="2340541"/>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72A0214-A04A-45F5-851C-DEF11E42E1C9}"/>
                </a:ext>
              </a:extLst>
            </p:cNvPr>
            <p:cNvCxnSpPr/>
            <p:nvPr/>
          </p:nvCxnSpPr>
          <p:spPr>
            <a:xfrm>
              <a:off x="4487228" y="2340541"/>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B6064AC-1FB0-4B47-B641-6DBFD0D3763F}"/>
                </a:ext>
              </a:extLst>
            </p:cNvPr>
            <p:cNvCxnSpPr/>
            <p:nvPr/>
          </p:nvCxnSpPr>
          <p:spPr>
            <a:xfrm>
              <a:off x="6210308" y="2340541"/>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C1564065-65E4-412D-AD15-FCE96F4A48DE}"/>
              </a:ext>
            </a:extLst>
          </p:cNvPr>
          <p:cNvGrpSpPr/>
          <p:nvPr/>
        </p:nvGrpSpPr>
        <p:grpSpPr>
          <a:xfrm>
            <a:off x="2071455" y="2324281"/>
            <a:ext cx="6756679" cy="407761"/>
            <a:chOff x="2071455" y="2324281"/>
            <a:chExt cx="6756679" cy="407761"/>
          </a:xfrm>
        </p:grpSpPr>
        <p:cxnSp>
          <p:nvCxnSpPr>
            <p:cNvPr id="155" name="Straight Connector 154">
              <a:extLst>
                <a:ext uri="{FF2B5EF4-FFF2-40B4-BE49-F238E27FC236}">
                  <a16:creationId xmlns:a16="http://schemas.microsoft.com/office/drawing/2014/main" id="{C464B9D1-BC54-4D99-84BF-5429E38A2C4F}"/>
                </a:ext>
              </a:extLst>
            </p:cNvPr>
            <p:cNvCxnSpPr/>
            <p:nvPr/>
          </p:nvCxnSpPr>
          <p:spPr>
            <a:xfrm>
              <a:off x="2071455" y="2351042"/>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1D23586-AAD5-4C08-AD4B-23C32D5A38BF}"/>
                </a:ext>
              </a:extLst>
            </p:cNvPr>
            <p:cNvCxnSpPr/>
            <p:nvPr/>
          </p:nvCxnSpPr>
          <p:spPr>
            <a:xfrm>
              <a:off x="3025989" y="2340541"/>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0C13FF2-BE4D-440F-AA94-83ABDE4D86C6}"/>
                </a:ext>
              </a:extLst>
            </p:cNvPr>
            <p:cNvCxnSpPr/>
            <p:nvPr/>
          </p:nvCxnSpPr>
          <p:spPr>
            <a:xfrm>
              <a:off x="5014705" y="2340541"/>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086D015-D353-4A03-BC3F-0218717D68A8}"/>
                </a:ext>
              </a:extLst>
            </p:cNvPr>
            <p:cNvCxnSpPr/>
            <p:nvPr/>
          </p:nvCxnSpPr>
          <p:spPr>
            <a:xfrm>
              <a:off x="8828134" y="2324281"/>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652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2" grpId="0"/>
      <p:bldP spid="1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 storage</a:t>
            </a:r>
          </a:p>
        </p:txBody>
      </p:sp>
      <p:sp>
        <p:nvSpPr>
          <p:cNvPr id="3" name="Content Placeholder 2"/>
          <p:cNvSpPr>
            <a:spLocks noGrp="1"/>
          </p:cNvSpPr>
          <p:nvPr>
            <p:ph idx="1"/>
          </p:nvPr>
        </p:nvSpPr>
        <p:spPr/>
        <p:txBody>
          <a:bodyPr>
            <a:normAutofit lnSpcReduction="10000"/>
          </a:bodyPr>
          <a:lstStyle/>
          <a:p>
            <a:r>
              <a:rPr lang="en-US" dirty="0"/>
              <a:t>Stored in a </a:t>
            </a:r>
            <a:r>
              <a:rPr lang="en-US" dirty="0">
                <a:solidFill>
                  <a:srgbClr val="0070C0"/>
                </a:solidFill>
              </a:rPr>
              <a:t>Relational Database</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endParaRPr lang="en-US" dirty="0">
              <a:solidFill>
                <a:srgbClr val="0070C0"/>
              </a:solidFill>
            </a:endParaRPr>
          </a:p>
          <a:p>
            <a:r>
              <a:rPr lang="en-US" dirty="0">
                <a:solidFill>
                  <a:srgbClr val="0070C0"/>
                </a:solidFill>
              </a:rPr>
              <a:t>Tab or Comma separated</a:t>
            </a:r>
            <a:r>
              <a:rPr lang="en-US" dirty="0"/>
              <a:t> files (TSV/CSV), </a:t>
            </a:r>
            <a:r>
              <a:rPr lang="en-US" dirty="0">
                <a:solidFill>
                  <a:schemeClr val="accent6">
                    <a:lumMod val="75000"/>
                  </a:schemeClr>
                </a:solidFill>
              </a:rPr>
              <a:t>Excel </a:t>
            </a:r>
            <a:r>
              <a:rPr lang="en-US" dirty="0"/>
              <a:t>sheets, </a:t>
            </a:r>
            <a:r>
              <a:rPr lang="en-US" dirty="0">
                <a:solidFill>
                  <a:srgbClr val="0070C0"/>
                </a:solidFill>
              </a:rPr>
              <a:t>relational tables</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p>
          <a:p>
            <a:r>
              <a:rPr lang="en-US" dirty="0"/>
              <a:t>Flat file with </a:t>
            </a:r>
            <a:r>
              <a:rPr lang="en-US" dirty="0">
                <a:solidFill>
                  <a:srgbClr val="0070C0"/>
                </a:solidFill>
              </a:rPr>
              <a:t>triplets</a:t>
            </a:r>
            <a:r>
              <a:rPr lang="en-US" dirty="0"/>
              <a:t> (record id, attribute, attribute value)</a:t>
            </a:r>
          </a:p>
          <a:p>
            <a:pPr lvl="1"/>
            <a:r>
              <a:rPr lang="en-US" dirty="0"/>
              <a:t>A very flexible data format, allows multiple values for the same attribute (e.g., phone number)</a:t>
            </a:r>
          </a:p>
          <a:p>
            <a:r>
              <a:rPr lang="en-US" dirty="0">
                <a:solidFill>
                  <a:schemeClr val="accent6">
                    <a:lumMod val="75000"/>
                  </a:schemeClr>
                </a:solidFill>
              </a:rPr>
              <a:t>JSON, XML format</a:t>
            </a:r>
          </a:p>
          <a:p>
            <a:pPr lvl="1"/>
            <a:r>
              <a:rPr lang="en-US" dirty="0"/>
              <a:t>Standards for data description that are more flexible than relational tables</a:t>
            </a:r>
          </a:p>
          <a:p>
            <a:pPr lvl="1"/>
            <a:r>
              <a:rPr lang="en-US" dirty="0"/>
              <a:t>There exist parsers for reading such data.</a:t>
            </a:r>
          </a:p>
          <a:p>
            <a:pPr lvl="1"/>
            <a:endParaRPr lang="en-US" dirty="0"/>
          </a:p>
        </p:txBody>
      </p:sp>
    </p:spTree>
    <p:extLst>
      <p:ext uri="{BB962C8B-B14F-4D97-AF65-F5344CB8AC3E}">
        <p14:creationId xmlns:p14="http://schemas.microsoft.com/office/powerpoint/2010/main" val="676738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7" name="Text Placeholder 6"/>
          <p:cNvSpPr>
            <a:spLocks noGrp="1"/>
          </p:cNvSpPr>
          <p:nvPr>
            <p:ph type="body" idx="1"/>
          </p:nvPr>
        </p:nvSpPr>
        <p:spPr/>
        <p:txBody>
          <a:bodyPr/>
          <a:lstStyle/>
          <a:p>
            <a:r>
              <a:rPr lang="en-US" dirty="0"/>
              <a:t>Comma Separated File</a:t>
            </a:r>
          </a:p>
        </p:txBody>
      </p:sp>
      <p:sp>
        <p:nvSpPr>
          <p:cNvPr id="8" name="Content Placeholder 7"/>
          <p:cNvSpPr>
            <a:spLocks noGrp="1"/>
          </p:cNvSpPr>
          <p:nvPr>
            <p:ph sz="half" idx="2"/>
          </p:nvPr>
        </p:nvSpPr>
        <p:spPr/>
        <p:txBody>
          <a:bodyPr/>
          <a:lstStyle/>
          <a:p>
            <a:endParaRPr lang="en-US" dirty="0"/>
          </a:p>
          <a:p>
            <a:endParaRPr lang="en-US" dirty="0"/>
          </a:p>
          <a:p>
            <a:endParaRPr lang="en-US" dirty="0"/>
          </a:p>
          <a:p>
            <a:endParaRPr lang="en-US" dirty="0"/>
          </a:p>
          <a:p>
            <a:endParaRPr lang="en-US" dirty="0"/>
          </a:p>
          <a:p>
            <a:r>
              <a:rPr lang="en-US" dirty="0"/>
              <a:t>Can be processed with simple parsers, or loaded to excel or a database</a:t>
            </a:r>
          </a:p>
        </p:txBody>
      </p:sp>
      <p:sp>
        <p:nvSpPr>
          <p:cNvPr id="9" name="Text Placeholder 8"/>
          <p:cNvSpPr>
            <a:spLocks noGrp="1"/>
          </p:cNvSpPr>
          <p:nvPr>
            <p:ph type="body" sz="quarter" idx="3"/>
          </p:nvPr>
        </p:nvSpPr>
        <p:spPr/>
        <p:txBody>
          <a:bodyPr/>
          <a:lstStyle/>
          <a:p>
            <a:r>
              <a:rPr lang="en-US" dirty="0"/>
              <a:t>Triple-store</a:t>
            </a:r>
          </a:p>
        </p:txBody>
      </p:sp>
      <p:sp>
        <p:nvSpPr>
          <p:cNvPr id="10" name="Content Placeholder 9"/>
          <p:cNvSpPr>
            <a:spLocks noGrp="1"/>
          </p:cNvSpPr>
          <p:nvPr>
            <p:ph sz="quarter" idx="4"/>
          </p:nvPr>
        </p:nvSpPr>
        <p:spPr>
          <a:xfrm>
            <a:off x="6278880" y="2438400"/>
            <a:ext cx="3931920" cy="4343400"/>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Easy to deal with missing values</a:t>
            </a:r>
          </a:p>
        </p:txBody>
      </p:sp>
      <p:grpSp>
        <p:nvGrpSpPr>
          <p:cNvPr id="11" name="Group 10"/>
          <p:cNvGrpSpPr/>
          <p:nvPr/>
        </p:nvGrpSpPr>
        <p:grpSpPr>
          <a:xfrm>
            <a:off x="2057400" y="2511039"/>
            <a:ext cx="3503926" cy="2057400"/>
            <a:chOff x="389788" y="2209800"/>
            <a:chExt cx="3503926" cy="2057400"/>
          </a:xfrm>
        </p:grpSpPr>
        <p:sp>
          <p:nvSpPr>
            <p:cNvPr id="5" name="Flowchart: Document 4"/>
            <p:cNvSpPr/>
            <p:nvPr/>
          </p:nvSpPr>
          <p:spPr>
            <a:xfrm>
              <a:off x="389788" y="2209800"/>
              <a:ext cx="3503926" cy="20574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048" y="2286000"/>
              <a:ext cx="3355406" cy="1477328"/>
            </a:xfrm>
            <a:prstGeom prst="rect">
              <a:avLst/>
            </a:prstGeom>
            <a:noFill/>
          </p:spPr>
          <p:txBody>
            <a:bodyPr wrap="none" rtlCol="0">
              <a:spAutoFit/>
            </a:bodyPr>
            <a:lstStyle/>
            <a:p>
              <a:r>
                <a:rPr lang="en-US" b="1" dirty="0" err="1">
                  <a:latin typeface="Courier New" panose="02070309020205020404" pitchFamily="49" charset="0"/>
                  <a:cs typeface="Courier New" panose="02070309020205020404" pitchFamily="49" charset="0"/>
                </a:rPr>
                <a:t>id,Name,Surname,Age,Zip</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1,John,Smith,25,10021</a:t>
              </a:r>
            </a:p>
            <a:p>
              <a:r>
                <a:rPr lang="en-US" b="1" dirty="0">
                  <a:latin typeface="Courier New" panose="02070309020205020404" pitchFamily="49" charset="0"/>
                  <a:cs typeface="Courier New" panose="02070309020205020404" pitchFamily="49" charset="0"/>
                </a:rPr>
                <a:t>2,Mary,Jones,50,96107</a:t>
              </a:r>
            </a:p>
            <a:p>
              <a:r>
                <a:rPr lang="en-US" b="1" dirty="0">
                  <a:latin typeface="Courier New" panose="02070309020205020404" pitchFamily="49" charset="0"/>
                  <a:cs typeface="Courier New" panose="02070309020205020404" pitchFamily="49" charset="0"/>
                </a:rPr>
                <a:t>3,Joe ,Doe,80,80235</a:t>
              </a:r>
            </a:p>
            <a:p>
              <a:endParaRPr lang="en-US" b="1" dirty="0">
                <a:latin typeface="Courier New" panose="02070309020205020404" pitchFamily="49" charset="0"/>
                <a:cs typeface="Courier New" panose="02070309020205020404" pitchFamily="49" charset="0"/>
              </a:endParaRPr>
            </a:p>
          </p:txBody>
        </p:sp>
      </p:grpSp>
      <p:grpSp>
        <p:nvGrpSpPr>
          <p:cNvPr id="12" name="Group 11"/>
          <p:cNvGrpSpPr/>
          <p:nvPr/>
        </p:nvGrpSpPr>
        <p:grpSpPr>
          <a:xfrm>
            <a:off x="6400800" y="2514600"/>
            <a:ext cx="3503926" cy="3733800"/>
            <a:chOff x="389788" y="2209800"/>
            <a:chExt cx="3503926" cy="4038600"/>
          </a:xfrm>
        </p:grpSpPr>
        <p:sp>
          <p:nvSpPr>
            <p:cNvPr id="13" name="Flowchart: Document 12"/>
            <p:cNvSpPr/>
            <p:nvPr/>
          </p:nvSpPr>
          <p:spPr>
            <a:xfrm>
              <a:off x="389788" y="2209800"/>
              <a:ext cx="3503926" cy="40386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4048" y="2286000"/>
              <a:ext cx="2528256" cy="3695203"/>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 Name, John</a:t>
              </a:r>
            </a:p>
            <a:p>
              <a:r>
                <a:rPr lang="en-US" b="1" dirty="0">
                  <a:latin typeface="Courier New" panose="02070309020205020404" pitchFamily="49" charset="0"/>
                  <a:cs typeface="Courier New" panose="02070309020205020404" pitchFamily="49" charset="0"/>
                </a:rPr>
                <a:t>1, Surname, Smith</a:t>
              </a:r>
            </a:p>
            <a:p>
              <a:r>
                <a:rPr lang="en-US" b="1" dirty="0">
                  <a:latin typeface="Courier New" panose="02070309020205020404" pitchFamily="49" charset="0"/>
                  <a:cs typeface="Courier New" panose="02070309020205020404" pitchFamily="49" charset="0"/>
                </a:rPr>
                <a:t>1, Age, 25</a:t>
              </a:r>
            </a:p>
            <a:p>
              <a:r>
                <a:rPr lang="en-US" b="1" dirty="0">
                  <a:latin typeface="Courier New" panose="02070309020205020404" pitchFamily="49" charset="0"/>
                  <a:cs typeface="Courier New" panose="02070309020205020404" pitchFamily="49" charset="0"/>
                </a:rPr>
                <a:t>1, Zip, 10021</a:t>
              </a:r>
            </a:p>
            <a:p>
              <a:r>
                <a:rPr lang="en-US" b="1" dirty="0">
                  <a:latin typeface="Courier New" panose="02070309020205020404" pitchFamily="49" charset="0"/>
                  <a:cs typeface="Courier New" panose="02070309020205020404" pitchFamily="49" charset="0"/>
                </a:rPr>
                <a:t>2, Name, Mary</a:t>
              </a:r>
            </a:p>
            <a:p>
              <a:r>
                <a:rPr lang="en-US" b="1" dirty="0">
                  <a:latin typeface="Courier New" panose="02070309020205020404" pitchFamily="49" charset="0"/>
                  <a:cs typeface="Courier New" panose="02070309020205020404" pitchFamily="49" charset="0"/>
                </a:rPr>
                <a:t>2, Surname, Jones</a:t>
              </a:r>
            </a:p>
            <a:p>
              <a:r>
                <a:rPr lang="en-US" b="1" dirty="0">
                  <a:latin typeface="Courier New" panose="02070309020205020404" pitchFamily="49" charset="0"/>
                  <a:cs typeface="Courier New" panose="02070309020205020404" pitchFamily="49" charset="0"/>
                </a:rPr>
                <a:t>2, Age, 50</a:t>
              </a:r>
            </a:p>
            <a:p>
              <a:r>
                <a:rPr lang="en-US" b="1" dirty="0">
                  <a:latin typeface="Courier New" panose="02070309020205020404" pitchFamily="49" charset="0"/>
                  <a:cs typeface="Courier New" panose="02070309020205020404" pitchFamily="49" charset="0"/>
                </a:rPr>
                <a:t>2, Zip, 96107</a:t>
              </a:r>
            </a:p>
            <a:p>
              <a:r>
                <a:rPr lang="en-US" b="1" dirty="0">
                  <a:latin typeface="Courier New" panose="02070309020205020404" pitchFamily="49" charset="0"/>
                  <a:cs typeface="Courier New" panose="02070309020205020404" pitchFamily="49" charset="0"/>
                </a:rPr>
                <a:t>3, Name, Joe</a:t>
              </a:r>
            </a:p>
            <a:p>
              <a:r>
                <a:rPr lang="en-US" b="1" dirty="0">
                  <a:latin typeface="Courier New" panose="02070309020205020404" pitchFamily="49" charset="0"/>
                  <a:cs typeface="Courier New" panose="02070309020205020404" pitchFamily="49" charset="0"/>
                </a:rPr>
                <a:t>3, Surname, Doe</a:t>
              </a:r>
            </a:p>
            <a:p>
              <a:r>
                <a:rPr lang="en-US" b="1" dirty="0">
                  <a:latin typeface="Courier New" panose="02070309020205020404" pitchFamily="49" charset="0"/>
                  <a:cs typeface="Courier New" panose="02070309020205020404" pitchFamily="49" charset="0"/>
                </a:rPr>
                <a:t>3, Age, 80</a:t>
              </a:r>
            </a:p>
            <a:p>
              <a:r>
                <a:rPr lang="en-US" b="1" dirty="0">
                  <a:latin typeface="Courier New" panose="02070309020205020404" pitchFamily="49" charset="0"/>
                  <a:cs typeface="Courier New" panose="02070309020205020404" pitchFamily="49" charset="0"/>
                </a:rPr>
                <a:t>3, Zip, 80235</a:t>
              </a:r>
            </a:p>
          </p:txBody>
        </p:sp>
      </p:grpSp>
    </p:spTree>
    <p:extLst>
      <p:ext uri="{BB962C8B-B14F-4D97-AF65-F5344CB8AC3E}">
        <p14:creationId xmlns:p14="http://schemas.microsoft.com/office/powerpoint/2010/main" val="269115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 again?</a:t>
            </a:r>
          </a:p>
        </p:txBody>
      </p:sp>
      <p:sp>
        <p:nvSpPr>
          <p:cNvPr id="3" name="Content Placeholder 2"/>
          <p:cNvSpPr>
            <a:spLocks noGrp="1"/>
          </p:cNvSpPr>
          <p:nvPr>
            <p:ph idx="1"/>
          </p:nvPr>
        </p:nvSpPr>
        <p:spPr>
          <a:xfrm>
            <a:off x="609600" y="1600200"/>
            <a:ext cx="10972800" cy="5105400"/>
          </a:xfrm>
        </p:spPr>
        <p:txBody>
          <a:bodyPr>
            <a:normAutofit/>
          </a:bodyPr>
          <a:lstStyle/>
          <a:p>
            <a:r>
              <a:rPr lang="en-US" dirty="0"/>
              <a:t>“Data Mining is the study of </a:t>
            </a:r>
            <a:r>
              <a:rPr lang="en-US" dirty="0">
                <a:solidFill>
                  <a:srgbClr val="FF3300"/>
                </a:solidFill>
              </a:rPr>
              <a:t>collecting</a:t>
            </a:r>
            <a:r>
              <a:rPr lang="en-US" dirty="0"/>
              <a:t>, </a:t>
            </a:r>
            <a:r>
              <a:rPr lang="en-US" dirty="0">
                <a:solidFill>
                  <a:srgbClr val="FF3300"/>
                </a:solidFill>
              </a:rPr>
              <a:t>processing</a:t>
            </a:r>
            <a:r>
              <a:rPr lang="en-US" dirty="0"/>
              <a:t>, </a:t>
            </a:r>
            <a:r>
              <a:rPr lang="en-US" dirty="0">
                <a:solidFill>
                  <a:srgbClr val="FF3300"/>
                </a:solidFill>
              </a:rPr>
              <a:t>analyzing</a:t>
            </a:r>
            <a:r>
              <a:rPr lang="en-US" dirty="0"/>
              <a:t>, and </a:t>
            </a:r>
            <a:r>
              <a:rPr lang="en-US" dirty="0">
                <a:solidFill>
                  <a:srgbClr val="FF3300"/>
                </a:solidFill>
              </a:rPr>
              <a:t>gaining useful insights </a:t>
            </a:r>
            <a:r>
              <a:rPr lang="en-US" dirty="0"/>
              <a:t>from data” – </a:t>
            </a:r>
            <a:r>
              <a:rPr lang="en-US" dirty="0" err="1"/>
              <a:t>Charu</a:t>
            </a:r>
            <a:r>
              <a:rPr lang="en-US" dirty="0"/>
              <a:t> Aggarwal</a:t>
            </a:r>
          </a:p>
          <a:p>
            <a:endParaRPr lang="en-US" dirty="0"/>
          </a:p>
          <a:p>
            <a:endParaRPr lang="en-US" dirty="0"/>
          </a:p>
          <a:p>
            <a:endParaRPr lang="en-US" dirty="0"/>
          </a:p>
          <a:p>
            <a:endParaRPr lang="en-US" dirty="0"/>
          </a:p>
          <a:p>
            <a:endParaRPr lang="en-US" dirty="0"/>
          </a:p>
          <a:p>
            <a:endParaRPr lang="en-US" dirty="0"/>
          </a:p>
          <a:p>
            <a:endParaRPr lang="en-US" dirty="0"/>
          </a:p>
          <a:p>
            <a:r>
              <a:rPr lang="en-US" dirty="0"/>
              <a:t>Essentially, anything that has to do with data is data mining</a:t>
            </a:r>
          </a:p>
        </p:txBody>
      </p:sp>
      <p:sp>
        <p:nvSpPr>
          <p:cNvPr id="4" name="Arrow: Right 3">
            <a:extLst>
              <a:ext uri="{FF2B5EF4-FFF2-40B4-BE49-F238E27FC236}">
                <a16:creationId xmlns:a16="http://schemas.microsoft.com/office/drawing/2014/main" id="{B4E676C9-BD26-4E8C-B30D-4F64EA388CC5}"/>
              </a:ext>
            </a:extLst>
          </p:cNvPr>
          <p:cNvSpPr/>
          <p:nvPr/>
        </p:nvSpPr>
        <p:spPr>
          <a:xfrm>
            <a:off x="1683243" y="3352800"/>
            <a:ext cx="2743200" cy="1828800"/>
          </a:xfrm>
          <a:prstGeom prst="rightArrow">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Data</a:t>
            </a:r>
          </a:p>
        </p:txBody>
      </p:sp>
      <p:sp>
        <p:nvSpPr>
          <p:cNvPr id="5" name="Oval 4">
            <a:extLst>
              <a:ext uri="{FF2B5EF4-FFF2-40B4-BE49-F238E27FC236}">
                <a16:creationId xmlns:a16="http://schemas.microsoft.com/office/drawing/2014/main" id="{3EACE50A-653B-4A2B-8AA5-1CCC976BDB1B}"/>
              </a:ext>
            </a:extLst>
          </p:cNvPr>
          <p:cNvSpPr/>
          <p:nvPr/>
        </p:nvSpPr>
        <p:spPr>
          <a:xfrm>
            <a:off x="4693142" y="2590800"/>
            <a:ext cx="3581400" cy="34671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942236-06E5-4454-8D47-0A0E59C1DC13}"/>
              </a:ext>
            </a:extLst>
          </p:cNvPr>
          <p:cNvSpPr txBox="1"/>
          <p:nvPr/>
        </p:nvSpPr>
        <p:spPr>
          <a:xfrm rot="10800000" flipV="1">
            <a:off x="5112243" y="4001184"/>
            <a:ext cx="2743200" cy="646331"/>
          </a:xfrm>
          <a:prstGeom prst="rect">
            <a:avLst/>
          </a:prstGeom>
          <a:noFill/>
        </p:spPr>
        <p:txBody>
          <a:bodyPr wrap="square" rtlCol="0">
            <a:spAutoFit/>
          </a:bodyPr>
          <a:lstStyle/>
          <a:p>
            <a:r>
              <a:rPr lang="en-US" sz="3600" dirty="0"/>
              <a:t>Data Mining</a:t>
            </a:r>
          </a:p>
        </p:txBody>
      </p:sp>
      <p:sp>
        <p:nvSpPr>
          <p:cNvPr id="7" name="Arrow: Right 6">
            <a:extLst>
              <a:ext uri="{FF2B5EF4-FFF2-40B4-BE49-F238E27FC236}">
                <a16:creationId xmlns:a16="http://schemas.microsoft.com/office/drawing/2014/main" id="{06078AE2-095B-4934-91A9-C98CC7979999}"/>
              </a:ext>
            </a:extLst>
          </p:cNvPr>
          <p:cNvSpPr/>
          <p:nvPr/>
        </p:nvSpPr>
        <p:spPr>
          <a:xfrm>
            <a:off x="8408692" y="3352800"/>
            <a:ext cx="2743200" cy="1828800"/>
          </a:xfrm>
          <a:prstGeom prst="rightArrow">
            <a:avLst/>
          </a:prstGeom>
          <a:solidFill>
            <a:schemeClr val="accent2">
              <a:lumMod val="40000"/>
              <a:lumOff val="6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Value</a:t>
            </a:r>
          </a:p>
        </p:txBody>
      </p:sp>
    </p:spTree>
    <p:extLst>
      <p:ext uri="{BB962C8B-B14F-4D97-AF65-F5344CB8AC3E}">
        <p14:creationId xmlns:p14="http://schemas.microsoft.com/office/powerpoint/2010/main" val="866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990600"/>
          </a:xfrm>
        </p:spPr>
        <p:txBody>
          <a:bodyPr/>
          <a:lstStyle/>
          <a:p>
            <a:r>
              <a:rPr lang="en-US" dirty="0"/>
              <a:t>Examples</a:t>
            </a:r>
          </a:p>
        </p:txBody>
      </p:sp>
      <p:sp>
        <p:nvSpPr>
          <p:cNvPr id="8" name="Content Placeholder 7"/>
          <p:cNvSpPr>
            <a:spLocks noGrp="1"/>
          </p:cNvSpPr>
          <p:nvPr>
            <p:ph sz="half" idx="1"/>
          </p:nvPr>
        </p:nvSpPr>
        <p:spPr>
          <a:xfrm>
            <a:off x="1676400" y="1175121"/>
            <a:ext cx="4191000" cy="5530479"/>
          </a:xfrm>
          <a:solidFill>
            <a:schemeClr val="accent6">
              <a:lumMod val="40000"/>
              <a:lumOff val="60000"/>
            </a:schemeClr>
          </a:solidFill>
        </p:spPr>
        <p:txBody>
          <a:bodyPr>
            <a:normAutofit fontScale="25000" lnSpcReduction="20000"/>
          </a:bodyPr>
          <a:lstStyle/>
          <a:p>
            <a:pPr marL="0" indent="0">
              <a:buNone/>
            </a:pPr>
            <a:r>
              <a:rPr lang="en-US" sz="6400" b="1" dirty="0">
                <a:latin typeface="+mj-lt"/>
                <a:cs typeface="Courier New" panose="02070309020205020404" pitchFamily="49" charset="0"/>
              </a:rPr>
              <a:t>JSON EXAMPLE – Record of a person</a:t>
            </a:r>
          </a:p>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 "John",</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 "Smith",</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isAlive</a:t>
            </a:r>
            <a:r>
              <a:rPr lang="en-US" sz="5600" b="1" dirty="0">
                <a:latin typeface="Courier New" panose="02070309020205020404" pitchFamily="49" charset="0"/>
                <a:cs typeface="Courier New" panose="02070309020205020404" pitchFamily="49" charset="0"/>
              </a:rPr>
              <a:t>": true,</a:t>
            </a:r>
          </a:p>
          <a:p>
            <a:pPr marL="0" indent="0">
              <a:buNone/>
            </a:pPr>
            <a:r>
              <a:rPr lang="en-US" sz="5600" b="1" dirty="0">
                <a:latin typeface="Courier New" panose="02070309020205020404" pitchFamily="49" charset="0"/>
                <a:cs typeface="Courier New" panose="02070309020205020404" pitchFamily="49" charset="0"/>
              </a:rPr>
              <a:t>  "age": 25,</a:t>
            </a:r>
          </a:p>
          <a:p>
            <a:pPr marL="0" indent="0">
              <a:buNone/>
            </a:pPr>
            <a:r>
              <a:rPr lang="en-US" sz="5600" b="1" dirty="0">
                <a:latin typeface="Courier New" panose="02070309020205020404" pitchFamily="49" charset="0"/>
                <a:cs typeface="Courier New" panose="02070309020205020404" pitchFamily="49" charset="0"/>
              </a:rPr>
              <a:t>  "address":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 "21 2nd Street",</a:t>
            </a:r>
          </a:p>
          <a:p>
            <a:pPr marL="0" indent="0">
              <a:buNone/>
            </a:pPr>
            <a:r>
              <a:rPr lang="en-US" sz="5600" b="1" dirty="0">
                <a:latin typeface="Courier New" panose="02070309020205020404" pitchFamily="49" charset="0"/>
                <a:cs typeface="Courier New" panose="02070309020205020404" pitchFamily="49" charset="0"/>
              </a:rPr>
              <a:t>    "city": "New York",</a:t>
            </a:r>
          </a:p>
          <a:p>
            <a:pPr marL="0" indent="0">
              <a:buNone/>
            </a:pPr>
            <a:r>
              <a:rPr lang="en-US" sz="5600" b="1" dirty="0">
                <a:latin typeface="Courier New" panose="02070309020205020404" pitchFamily="49" charset="0"/>
                <a:cs typeface="Courier New" panose="02070309020205020404" pitchFamily="49" charset="0"/>
              </a:rPr>
              <a:t>    "state": "NY",</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 "10021-3100"</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"home",</a:t>
            </a:r>
          </a:p>
          <a:p>
            <a:pPr marL="0" indent="0">
              <a:buNone/>
            </a:pPr>
            <a:r>
              <a:rPr lang="en-US" sz="5600" b="1" dirty="0">
                <a:latin typeface="Courier New" panose="02070309020205020404" pitchFamily="49" charset="0"/>
                <a:cs typeface="Courier New" panose="02070309020205020404" pitchFamily="49" charset="0"/>
              </a:rPr>
              <a:t>      "number": "212 555-1234"</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"office",</a:t>
            </a:r>
          </a:p>
          <a:p>
            <a:pPr marL="0" indent="0">
              <a:buNone/>
            </a:pPr>
            <a:r>
              <a:rPr lang="en-US" sz="5600" b="1" dirty="0">
                <a:latin typeface="Courier New" panose="02070309020205020404" pitchFamily="49" charset="0"/>
                <a:cs typeface="Courier New" panose="02070309020205020404" pitchFamily="49" charset="0"/>
              </a:rPr>
              <a:t>      "number": "646 555-4567"</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"children": [],</a:t>
            </a:r>
          </a:p>
          <a:p>
            <a:pPr marL="0" indent="0">
              <a:buNone/>
            </a:pPr>
            <a:r>
              <a:rPr lang="en-US" sz="5600" b="1" dirty="0">
                <a:latin typeface="Courier New" panose="02070309020205020404" pitchFamily="49" charset="0"/>
                <a:cs typeface="Courier New" panose="02070309020205020404" pitchFamily="49" charset="0"/>
              </a:rPr>
              <a:t>  "spouse": null</a:t>
            </a:r>
          </a:p>
          <a:p>
            <a:pPr marL="0" indent="0">
              <a:buNone/>
            </a:pPr>
            <a:r>
              <a:rPr lang="en-US" sz="5600" b="1" dirty="0">
                <a:latin typeface="Courier New" panose="02070309020205020404" pitchFamily="49" charset="0"/>
                <a:cs typeface="Courier New" panose="02070309020205020404" pitchFamily="49" charset="0"/>
              </a:rPr>
              <a:t>}</a:t>
            </a:r>
          </a:p>
        </p:txBody>
      </p:sp>
      <p:sp>
        <p:nvSpPr>
          <p:cNvPr id="9" name="Content Placeholder 8"/>
          <p:cNvSpPr>
            <a:spLocks noGrp="1"/>
          </p:cNvSpPr>
          <p:nvPr>
            <p:ph sz="half" idx="2"/>
          </p:nvPr>
        </p:nvSpPr>
        <p:spPr>
          <a:xfrm>
            <a:off x="5867400" y="838200"/>
            <a:ext cx="4724400" cy="5867400"/>
          </a:xfrm>
          <a:solidFill>
            <a:schemeClr val="accent3">
              <a:lumMod val="40000"/>
              <a:lumOff val="60000"/>
            </a:schemeClr>
          </a:solidFill>
        </p:spPr>
        <p:txBody>
          <a:bodyPr>
            <a:normAutofit fontScale="25000" lnSpcReduction="20000"/>
          </a:bodyPr>
          <a:lstStyle/>
          <a:p>
            <a:pPr marL="0" indent="0">
              <a:buClr>
                <a:srgbClr val="F79646"/>
              </a:buClr>
              <a:buNone/>
            </a:pPr>
            <a:r>
              <a:rPr lang="en-US" sz="6400" b="1" dirty="0">
                <a:solidFill>
                  <a:prstClr val="black"/>
                </a:solidFill>
                <a:cs typeface="Courier New" panose="02070309020205020404" pitchFamily="49" charset="0"/>
              </a:rPr>
              <a:t>XML EXAMPLE – Record of a person</a:t>
            </a: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&lt;person&gt;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&gt;John&lt;/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&gt;Smith&lt;/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&lt;age&gt;25&lt;/age&gt;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&gt;21 2nd Street&lt;/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&lt;city&gt;New York&lt;/city&gt;</a:t>
            </a:r>
          </a:p>
          <a:p>
            <a:pPr marL="0" indent="0">
              <a:buNone/>
            </a:pPr>
            <a:r>
              <a:rPr lang="en-US" sz="5600" b="1" dirty="0">
                <a:latin typeface="Courier New" panose="02070309020205020404" pitchFamily="49" charset="0"/>
                <a:cs typeface="Courier New" panose="02070309020205020404" pitchFamily="49" charset="0"/>
              </a:rPr>
              <a:t>    &lt;state&gt;NY&lt;/state&gt;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&gt;10021&lt;/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&lt;type&gt;home&lt;/type&gt;</a:t>
            </a:r>
          </a:p>
          <a:p>
            <a:pPr marL="0" indent="0">
              <a:buNone/>
            </a:pPr>
            <a:r>
              <a:rPr lang="en-US" sz="5600" b="1" dirty="0">
                <a:latin typeface="Courier New" panose="02070309020205020404" pitchFamily="49" charset="0"/>
                <a:cs typeface="Courier New" panose="02070309020205020404" pitchFamily="49" charset="0"/>
              </a:rPr>
              <a:t>      &lt;number&gt;212 555-1234&lt;/number&gt;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&lt;type&gt;fax&lt;/type&gt;</a:t>
            </a:r>
          </a:p>
          <a:p>
            <a:pPr marL="0" indent="0">
              <a:buNone/>
            </a:pPr>
            <a:r>
              <a:rPr lang="en-US" sz="5600" b="1" dirty="0">
                <a:latin typeface="Courier New" panose="02070309020205020404" pitchFamily="49" charset="0"/>
                <a:cs typeface="Courier New" panose="02070309020205020404" pitchFamily="49" charset="0"/>
              </a:rPr>
              <a:t>      &lt;number&gt;646 555-4567&lt;/number&gt;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    &lt;type&gt;male&lt;/type&gt;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&lt;/person&gt;</a:t>
            </a:r>
          </a:p>
        </p:txBody>
      </p:sp>
    </p:spTree>
    <p:extLst>
      <p:ext uri="{BB962C8B-B14F-4D97-AF65-F5344CB8AC3E}">
        <p14:creationId xmlns:p14="http://schemas.microsoft.com/office/powerpoint/2010/main" val="239232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relational data: Set data</a:t>
            </a:r>
          </a:p>
        </p:txBody>
      </p:sp>
      <p:sp>
        <p:nvSpPr>
          <p:cNvPr id="3" name="Content Placeholder 2"/>
          <p:cNvSpPr>
            <a:spLocks noGrp="1"/>
          </p:cNvSpPr>
          <p:nvPr>
            <p:ph idx="1"/>
          </p:nvPr>
        </p:nvSpPr>
        <p:spPr/>
        <p:txBody>
          <a:bodyPr/>
          <a:lstStyle/>
          <a:p>
            <a:r>
              <a:rPr lang="en-US" dirty="0"/>
              <a:t>Each record is a </a:t>
            </a:r>
            <a:r>
              <a:rPr lang="en-US" dirty="0">
                <a:solidFill>
                  <a:srgbClr val="0070C0"/>
                </a:solidFill>
              </a:rPr>
              <a:t>set of items</a:t>
            </a:r>
            <a:r>
              <a:rPr lang="en-US" dirty="0"/>
              <a:t> from a space of possible items</a:t>
            </a:r>
          </a:p>
          <a:p>
            <a:r>
              <a:rPr lang="en-US" dirty="0"/>
              <a:t>Example: Transaction data</a:t>
            </a:r>
          </a:p>
          <a:p>
            <a:pPr lvl="1"/>
            <a:r>
              <a:rPr lang="en-US" dirty="0"/>
              <a:t>Also called </a:t>
            </a:r>
            <a:r>
              <a:rPr lang="en-US" dirty="0">
                <a:solidFill>
                  <a:schemeClr val="accent6">
                    <a:lumMod val="75000"/>
                  </a:schemeClr>
                </a:solidFill>
              </a:rPr>
              <a:t>market-basket data</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9016620"/>
              </p:ext>
            </p:extLst>
          </p:nvPr>
        </p:nvGraphicFramePr>
        <p:xfrm>
          <a:off x="3200400" y="3581400"/>
          <a:ext cx="5486400" cy="2743200"/>
        </p:xfrm>
        <a:graphic>
          <a:graphicData uri="http://schemas.openxmlformats.org/drawingml/2006/table">
            <a:tbl>
              <a:tblPr firstRow="1" firstCol="1" bandRow="1">
                <a:tableStyleId>{5C22544A-7EE6-4342-B048-85BDC9FD1C3A}</a:tableStyleId>
              </a:tblPr>
              <a:tblGrid>
                <a:gridCol w="754381">
                  <a:extLst>
                    <a:ext uri="{9D8B030D-6E8A-4147-A177-3AD203B41FA5}">
                      <a16:colId xmlns:a16="http://schemas.microsoft.com/office/drawing/2014/main" val="20000"/>
                    </a:ext>
                  </a:extLst>
                </a:gridCol>
                <a:gridCol w="4732019">
                  <a:extLst>
                    <a:ext uri="{9D8B030D-6E8A-4147-A177-3AD203B41FA5}">
                      <a16:colId xmlns:a16="http://schemas.microsoft.com/office/drawing/2014/main" val="20001"/>
                    </a:ext>
                  </a:extLst>
                </a:gridCol>
              </a:tblGrid>
              <a:tr h="370840">
                <a:tc>
                  <a:txBody>
                    <a:bodyPr/>
                    <a:lstStyle/>
                    <a:p>
                      <a:r>
                        <a:rPr lang="en-US" sz="2400" dirty="0"/>
                        <a:t>TID</a:t>
                      </a:r>
                    </a:p>
                  </a:txBody>
                  <a:tcPr/>
                </a:tc>
                <a:tc>
                  <a:txBody>
                    <a:bodyPr/>
                    <a:lstStyle/>
                    <a:p>
                      <a:r>
                        <a:rPr lang="en-US" sz="2400" dirty="0"/>
                        <a:t>Items</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Bread, Coke, Milk</a:t>
                      </a:r>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Beer, Bread</a:t>
                      </a:r>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Beer, Coke, Diaper, Milk</a:t>
                      </a:r>
                    </a:p>
                  </a:txBody>
                  <a:tcPr/>
                </a:tc>
                <a:extLst>
                  <a:ext uri="{0D108BD9-81ED-4DB2-BD59-A6C34878D82A}">
                    <a16:rowId xmlns:a16="http://schemas.microsoft.com/office/drawing/2014/main" val="10003"/>
                  </a:ext>
                </a:extLst>
              </a:tr>
              <a:tr h="370840">
                <a:tc>
                  <a:txBody>
                    <a:bodyPr/>
                    <a:lstStyle/>
                    <a:p>
                      <a:r>
                        <a:rPr lang="en-US" sz="2400" dirty="0"/>
                        <a:t>4</a:t>
                      </a:r>
                    </a:p>
                  </a:txBody>
                  <a:tcPr/>
                </a:tc>
                <a:tc>
                  <a:txBody>
                    <a:bodyPr/>
                    <a:lstStyle/>
                    <a:p>
                      <a:r>
                        <a:rPr lang="en-US" sz="2400" dirty="0"/>
                        <a:t>Beer,</a:t>
                      </a:r>
                      <a:r>
                        <a:rPr lang="en-US" sz="2400" baseline="0" dirty="0"/>
                        <a:t> Bread, Diaper, Milk</a:t>
                      </a:r>
                      <a:endParaRPr lang="en-US" sz="2400" dirty="0"/>
                    </a:p>
                  </a:txBody>
                  <a:tcPr/>
                </a:tc>
                <a:extLst>
                  <a:ext uri="{0D108BD9-81ED-4DB2-BD59-A6C34878D82A}">
                    <a16:rowId xmlns:a16="http://schemas.microsoft.com/office/drawing/2014/main" val="10004"/>
                  </a:ext>
                </a:extLst>
              </a:tr>
              <a:tr h="370840">
                <a:tc>
                  <a:txBody>
                    <a:bodyPr/>
                    <a:lstStyle/>
                    <a:p>
                      <a:r>
                        <a:rPr lang="en-US" sz="2400" dirty="0"/>
                        <a:t>5</a:t>
                      </a:r>
                    </a:p>
                  </a:txBody>
                  <a:tcPr/>
                </a:tc>
                <a:tc>
                  <a:txBody>
                    <a:bodyPr/>
                    <a:lstStyle/>
                    <a:p>
                      <a:r>
                        <a:rPr lang="en-US" sz="2400" dirty="0"/>
                        <a:t>Coke,</a:t>
                      </a:r>
                      <a:r>
                        <a:rPr lang="en-US" sz="2400" baseline="0" dirty="0"/>
                        <a:t> Diaper, Milk</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5517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data</a:t>
            </a:r>
          </a:p>
        </p:txBody>
      </p:sp>
      <p:sp>
        <p:nvSpPr>
          <p:cNvPr id="3" name="Content Placeholder 2"/>
          <p:cNvSpPr>
            <a:spLocks noGrp="1"/>
          </p:cNvSpPr>
          <p:nvPr>
            <p:ph idx="1"/>
          </p:nvPr>
        </p:nvSpPr>
        <p:spPr/>
        <p:txBody>
          <a:bodyPr/>
          <a:lstStyle/>
          <a:p>
            <a:r>
              <a:rPr lang="en-US" dirty="0"/>
              <a:t>Each record is a </a:t>
            </a:r>
            <a:r>
              <a:rPr lang="en-US" dirty="0">
                <a:solidFill>
                  <a:srgbClr val="0070C0"/>
                </a:solidFill>
              </a:rPr>
              <a:t>set of items</a:t>
            </a:r>
            <a:r>
              <a:rPr lang="en-US" dirty="0"/>
              <a:t> from a space of possible items</a:t>
            </a:r>
          </a:p>
          <a:p>
            <a:r>
              <a:rPr lang="en-US" dirty="0"/>
              <a:t>Example: Document data</a:t>
            </a:r>
          </a:p>
          <a:p>
            <a:pPr lvl="1"/>
            <a:r>
              <a:rPr lang="en-US" dirty="0"/>
              <a:t>Also called </a:t>
            </a:r>
            <a:r>
              <a:rPr lang="en-US" dirty="0">
                <a:solidFill>
                  <a:schemeClr val="accent6">
                    <a:lumMod val="75000"/>
                  </a:schemeClr>
                </a:solidFill>
              </a:rPr>
              <a:t>bag-of-words </a:t>
            </a:r>
            <a:r>
              <a:rPr lang="en-US" dirty="0"/>
              <a:t>representation</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06047503"/>
              </p:ext>
            </p:extLst>
          </p:nvPr>
        </p:nvGraphicFramePr>
        <p:xfrm>
          <a:off x="2438400" y="3886200"/>
          <a:ext cx="5867400" cy="1828800"/>
        </p:xfrm>
        <a:graphic>
          <a:graphicData uri="http://schemas.openxmlformats.org/drawingml/2006/table">
            <a:tbl>
              <a:tblPr firstRow="1" firstCol="1" bandRow="1">
                <a:tableStyleId>{00A15C55-8517-42AA-B614-E9B94910E393}</a:tableStyleId>
              </a:tblPr>
              <a:tblGrid>
                <a:gridCol w="1213945">
                  <a:extLst>
                    <a:ext uri="{9D8B030D-6E8A-4147-A177-3AD203B41FA5}">
                      <a16:colId xmlns:a16="http://schemas.microsoft.com/office/drawing/2014/main" val="20000"/>
                    </a:ext>
                  </a:extLst>
                </a:gridCol>
                <a:gridCol w="4653455">
                  <a:extLst>
                    <a:ext uri="{9D8B030D-6E8A-4147-A177-3AD203B41FA5}">
                      <a16:colId xmlns:a16="http://schemas.microsoft.com/office/drawing/2014/main" val="20001"/>
                    </a:ext>
                  </a:extLst>
                </a:gridCol>
              </a:tblGrid>
              <a:tr h="370840">
                <a:tc>
                  <a:txBody>
                    <a:bodyPr/>
                    <a:lstStyle/>
                    <a:p>
                      <a:r>
                        <a:rPr lang="en-US" sz="2400" dirty="0"/>
                        <a:t>Doc Id</a:t>
                      </a:r>
                    </a:p>
                  </a:txBody>
                  <a:tcPr/>
                </a:tc>
                <a:tc>
                  <a:txBody>
                    <a:bodyPr/>
                    <a:lstStyle/>
                    <a:p>
                      <a:r>
                        <a:rPr lang="en-US" sz="2400" dirty="0"/>
                        <a:t>Words</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the, dog, followed</a:t>
                      </a:r>
                      <a:r>
                        <a:rPr lang="en-US" sz="2400" baseline="0" dirty="0"/>
                        <a:t>, the, cat</a:t>
                      </a:r>
                      <a:endParaRPr lang="en-US" sz="2400" dirty="0"/>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the, cat,</a:t>
                      </a:r>
                      <a:r>
                        <a:rPr lang="en-US" sz="2400" baseline="0" dirty="0"/>
                        <a:t> chased, the, cat</a:t>
                      </a:r>
                      <a:endParaRPr lang="en-US" sz="2400" dirty="0"/>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the, man, walked, the,</a:t>
                      </a:r>
                      <a:r>
                        <a:rPr lang="en-US" sz="2400" baseline="0" dirty="0"/>
                        <a:t> dog</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03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87" y="472542"/>
            <a:ext cx="8534400" cy="990600"/>
          </a:xfrm>
        </p:spPr>
        <p:txBody>
          <a:bodyPr>
            <a:normAutofit fontScale="90000"/>
          </a:bodyPr>
          <a:lstStyle/>
          <a:p>
            <a:r>
              <a:rPr lang="en-US" dirty="0"/>
              <a:t>Vector representation of market-basket data</a:t>
            </a:r>
          </a:p>
        </p:txBody>
      </p:sp>
      <p:sp>
        <p:nvSpPr>
          <p:cNvPr id="3" name="Content Placeholder 2"/>
          <p:cNvSpPr>
            <a:spLocks noGrp="1"/>
          </p:cNvSpPr>
          <p:nvPr>
            <p:ph idx="1"/>
          </p:nvPr>
        </p:nvSpPr>
        <p:spPr>
          <a:xfrm>
            <a:off x="457200" y="1600200"/>
            <a:ext cx="11125200" cy="4876800"/>
          </a:xfrm>
        </p:spPr>
        <p:txBody>
          <a:bodyPr/>
          <a:lstStyle/>
          <a:p>
            <a:r>
              <a:rPr lang="en-US" dirty="0"/>
              <a:t>Market-basket data can be </a:t>
            </a:r>
            <a:r>
              <a:rPr lang="en-US" dirty="0">
                <a:solidFill>
                  <a:schemeClr val="accent6">
                    <a:lumMod val="75000"/>
                  </a:schemeClr>
                </a:solidFill>
              </a:rPr>
              <a:t>represented</a:t>
            </a:r>
            <a:r>
              <a:rPr lang="en-US" dirty="0"/>
              <a:t>, or </a:t>
            </a:r>
            <a:r>
              <a:rPr lang="en-US" dirty="0">
                <a:solidFill>
                  <a:srgbClr val="C00000"/>
                </a:solidFill>
              </a:rPr>
              <a:t>thought of</a:t>
            </a:r>
            <a:r>
              <a:rPr lang="en-US" dirty="0"/>
              <a:t>, as </a:t>
            </a:r>
            <a:r>
              <a:rPr lang="en-US" dirty="0">
                <a:solidFill>
                  <a:srgbClr val="0070C0"/>
                </a:solidFill>
              </a:rPr>
              <a:t>numeric vector data</a:t>
            </a:r>
          </a:p>
          <a:p>
            <a:pPr lvl="1"/>
            <a:r>
              <a:rPr lang="en-US" dirty="0"/>
              <a:t>The vector is defined over the set of </a:t>
            </a:r>
            <a:r>
              <a:rPr lang="en-US" dirty="0">
                <a:solidFill>
                  <a:schemeClr val="accent6">
                    <a:lumMod val="75000"/>
                  </a:schemeClr>
                </a:solidFill>
              </a:rPr>
              <a:t>all possible items</a:t>
            </a:r>
          </a:p>
          <a:p>
            <a:pPr lvl="1"/>
            <a:r>
              <a:rPr lang="en-US" dirty="0"/>
              <a:t>The values are </a:t>
            </a:r>
            <a:r>
              <a:rPr lang="en-US" dirty="0">
                <a:solidFill>
                  <a:schemeClr val="accent6">
                    <a:lumMod val="75000"/>
                  </a:schemeClr>
                </a:solidFill>
              </a:rPr>
              <a:t>binary</a:t>
            </a:r>
            <a:r>
              <a:rPr lang="en-US" dirty="0"/>
              <a:t> (the item appears or not in the set)</a:t>
            </a:r>
          </a:p>
        </p:txBody>
      </p:sp>
      <p:graphicFrame>
        <p:nvGraphicFramePr>
          <p:cNvPr id="4" name="Table 3"/>
          <p:cNvGraphicFramePr>
            <a:graphicFrameLocks noGrp="1"/>
          </p:cNvGraphicFramePr>
          <p:nvPr>
            <p:extLst>
              <p:ext uri="{D42A27DB-BD31-4B8C-83A1-F6EECF244321}">
                <p14:modId xmlns:p14="http://schemas.microsoft.com/office/powerpoint/2010/main" val="3173503677"/>
              </p:ext>
            </p:extLst>
          </p:nvPr>
        </p:nvGraphicFramePr>
        <p:xfrm>
          <a:off x="1752600" y="4038600"/>
          <a:ext cx="4419600" cy="2225040"/>
        </p:xfrm>
        <a:graphic>
          <a:graphicData uri="http://schemas.openxmlformats.org/drawingml/2006/table">
            <a:tbl>
              <a:tblPr firstRow="1" firstCol="1" bandRow="1">
                <a:tableStyleId>{5C22544A-7EE6-4342-B048-85BDC9FD1C3A}</a:tableStyleId>
              </a:tblPr>
              <a:tblGrid>
                <a:gridCol w="607696">
                  <a:extLst>
                    <a:ext uri="{9D8B030D-6E8A-4147-A177-3AD203B41FA5}">
                      <a16:colId xmlns:a16="http://schemas.microsoft.com/office/drawing/2014/main" val="20000"/>
                    </a:ext>
                  </a:extLst>
                </a:gridCol>
                <a:gridCol w="3811904">
                  <a:extLst>
                    <a:ext uri="{9D8B030D-6E8A-4147-A177-3AD203B41FA5}">
                      <a16:colId xmlns:a16="http://schemas.microsoft.com/office/drawing/2014/main" val="20001"/>
                    </a:ext>
                  </a:extLst>
                </a:gridCol>
              </a:tblGrid>
              <a:tr h="370840">
                <a:tc>
                  <a:txBody>
                    <a:bodyPr/>
                    <a:lstStyle/>
                    <a:p>
                      <a:r>
                        <a:rPr lang="en-US" dirty="0"/>
                        <a:t>TID</a:t>
                      </a:r>
                    </a:p>
                  </a:txBody>
                  <a:tcPr/>
                </a:tc>
                <a:tc>
                  <a:txBody>
                    <a:bodyPr/>
                    <a:lstStyle/>
                    <a:p>
                      <a:r>
                        <a:rPr lang="en-US" dirty="0"/>
                        <a:t>Items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Bread, Coke, Milk</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Beer, Bread</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Beer, Coke, Diaper, Milk</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Beer,</a:t>
                      </a:r>
                      <a:r>
                        <a:rPr lang="en-US" baseline="0" dirty="0"/>
                        <a:t> Bread, Diaper, Milk</a:t>
                      </a:r>
                      <a:endParaRPr lang="en-US" dirty="0"/>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Coke,</a:t>
                      </a:r>
                      <a:r>
                        <a:rPr lang="en-US" baseline="0" dirty="0"/>
                        <a:t> Diaper, Milk</a:t>
                      </a:r>
                      <a:endParaRPr lang="en-US" dirty="0"/>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3070257"/>
              </p:ext>
            </p:extLst>
          </p:nvPr>
        </p:nvGraphicFramePr>
        <p:xfrm>
          <a:off x="6705601" y="3581400"/>
          <a:ext cx="3247291" cy="2682241"/>
        </p:xfrm>
        <a:graphic>
          <a:graphicData uri="http://schemas.openxmlformats.org/drawingml/2006/table">
            <a:tbl>
              <a:tblPr firstRow="1" firstCol="1" bandRow="1">
                <a:tableStyleId>{5C22544A-7EE6-4342-B048-85BDC9FD1C3A}</a:tableStyleId>
              </a:tblPr>
              <a:tblGrid>
                <a:gridCol w="555972">
                  <a:extLst>
                    <a:ext uri="{9D8B030D-6E8A-4147-A177-3AD203B41FA5}">
                      <a16:colId xmlns:a16="http://schemas.microsoft.com/office/drawing/2014/main" val="20000"/>
                    </a:ext>
                  </a:extLst>
                </a:gridCol>
                <a:gridCol w="510828">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80291">
                  <a:extLst>
                    <a:ext uri="{9D8B030D-6E8A-4147-A177-3AD203B41FA5}">
                      <a16:colId xmlns:a16="http://schemas.microsoft.com/office/drawing/2014/main" val="20005"/>
                    </a:ext>
                  </a:extLst>
                </a:gridCol>
              </a:tblGrid>
              <a:tr h="828041">
                <a:tc>
                  <a:txBody>
                    <a:bodyPr/>
                    <a:lstStyle/>
                    <a:p>
                      <a:r>
                        <a:rPr lang="en-US" dirty="0"/>
                        <a:t>TID</a:t>
                      </a:r>
                    </a:p>
                  </a:txBody>
                  <a:tcPr anchor="b"/>
                </a:tc>
                <a:tc>
                  <a:txBody>
                    <a:bodyPr/>
                    <a:lstStyle/>
                    <a:p>
                      <a:r>
                        <a:rPr lang="en-US" dirty="0"/>
                        <a:t>Bread</a:t>
                      </a:r>
                    </a:p>
                  </a:txBody>
                  <a:tcPr vert="vert270"/>
                </a:tc>
                <a:tc>
                  <a:txBody>
                    <a:bodyPr/>
                    <a:lstStyle/>
                    <a:p>
                      <a:r>
                        <a:rPr lang="en-US" dirty="0"/>
                        <a:t>Coke</a:t>
                      </a:r>
                    </a:p>
                  </a:txBody>
                  <a:tcPr vert="vert270"/>
                </a:tc>
                <a:tc>
                  <a:txBody>
                    <a:bodyPr/>
                    <a:lstStyle/>
                    <a:p>
                      <a:r>
                        <a:rPr lang="en-US" dirty="0"/>
                        <a:t>Milk</a:t>
                      </a:r>
                    </a:p>
                  </a:txBody>
                  <a:tcPr vert="vert270"/>
                </a:tc>
                <a:tc>
                  <a:txBody>
                    <a:bodyPr/>
                    <a:lstStyle/>
                    <a:p>
                      <a:r>
                        <a:rPr lang="en-US" dirty="0"/>
                        <a:t>Beer</a:t>
                      </a:r>
                    </a:p>
                  </a:txBody>
                  <a:tcPr vert="vert270"/>
                </a:tc>
                <a:tc>
                  <a:txBody>
                    <a:bodyPr/>
                    <a:lstStyle/>
                    <a:p>
                      <a:r>
                        <a:rPr lang="en-US" dirty="0"/>
                        <a:t>Diaper</a:t>
                      </a:r>
                    </a:p>
                  </a:txBody>
                  <a:tcPr vert="vert27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1752600" y="6399014"/>
            <a:ext cx="6647974" cy="369332"/>
          </a:xfrm>
          <a:prstGeom prst="rect">
            <a:avLst/>
          </a:prstGeom>
          <a:solidFill>
            <a:srgbClr val="92D050"/>
          </a:solidFill>
        </p:spPr>
        <p:txBody>
          <a:bodyPr wrap="none" rtlCol="0">
            <a:spAutoFit/>
          </a:bodyPr>
          <a:lstStyle/>
          <a:p>
            <a:r>
              <a:rPr lang="en-US" dirty="0">
                <a:solidFill>
                  <a:srgbClr val="FF0000"/>
                </a:solidFill>
              </a:rPr>
              <a:t>Sparsity</a:t>
            </a:r>
            <a:r>
              <a:rPr lang="en-US" dirty="0"/>
              <a:t>: Most entries are zero. Most baskets contain few items</a:t>
            </a:r>
          </a:p>
        </p:txBody>
      </p:sp>
    </p:spTree>
    <p:extLst>
      <p:ext uri="{BB962C8B-B14F-4D97-AF65-F5344CB8AC3E}">
        <p14:creationId xmlns:p14="http://schemas.microsoft.com/office/powerpoint/2010/main" val="1156776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Vector representation of document data</a:t>
            </a:r>
          </a:p>
        </p:txBody>
      </p:sp>
      <p:sp>
        <p:nvSpPr>
          <p:cNvPr id="3" name="Content Placeholder 2"/>
          <p:cNvSpPr>
            <a:spLocks noGrp="1"/>
          </p:cNvSpPr>
          <p:nvPr>
            <p:ph idx="1"/>
          </p:nvPr>
        </p:nvSpPr>
        <p:spPr>
          <a:xfrm>
            <a:off x="457200" y="1600200"/>
            <a:ext cx="11277600" cy="4876800"/>
          </a:xfrm>
        </p:spPr>
        <p:txBody>
          <a:bodyPr/>
          <a:lstStyle/>
          <a:p>
            <a:r>
              <a:rPr lang="en-US" dirty="0"/>
              <a:t>Document data can be </a:t>
            </a:r>
            <a:r>
              <a:rPr lang="en-US" dirty="0">
                <a:solidFill>
                  <a:schemeClr val="accent6">
                    <a:lumMod val="75000"/>
                  </a:schemeClr>
                </a:solidFill>
              </a:rPr>
              <a:t>represented</a:t>
            </a:r>
            <a:r>
              <a:rPr lang="en-US" dirty="0"/>
              <a:t>, or </a:t>
            </a:r>
            <a:r>
              <a:rPr lang="en-US" dirty="0">
                <a:solidFill>
                  <a:srgbClr val="C00000"/>
                </a:solidFill>
              </a:rPr>
              <a:t>thought of</a:t>
            </a:r>
            <a:r>
              <a:rPr lang="en-US" dirty="0"/>
              <a:t>, as </a:t>
            </a:r>
            <a:r>
              <a:rPr lang="en-US" dirty="0">
                <a:solidFill>
                  <a:srgbClr val="0070C0"/>
                </a:solidFill>
              </a:rPr>
              <a:t>numeric vector data</a:t>
            </a:r>
          </a:p>
          <a:p>
            <a:pPr lvl="1"/>
            <a:r>
              <a:rPr lang="en-US" dirty="0"/>
              <a:t>The vector is defined over the set of </a:t>
            </a:r>
            <a:r>
              <a:rPr lang="en-US" dirty="0">
                <a:solidFill>
                  <a:schemeClr val="accent6">
                    <a:lumMod val="75000"/>
                  </a:schemeClr>
                </a:solidFill>
              </a:rPr>
              <a:t>all possible words</a:t>
            </a:r>
          </a:p>
          <a:p>
            <a:pPr lvl="1"/>
            <a:r>
              <a:rPr lang="en-US" dirty="0"/>
              <a:t>The values are the </a:t>
            </a:r>
            <a:r>
              <a:rPr lang="en-US" dirty="0">
                <a:solidFill>
                  <a:schemeClr val="accent6">
                    <a:lumMod val="75000"/>
                  </a:schemeClr>
                </a:solidFill>
              </a:rPr>
              <a:t>counts</a:t>
            </a:r>
            <a:r>
              <a:rPr lang="en-US" dirty="0"/>
              <a:t> (number of times a word appears in the document)</a:t>
            </a:r>
          </a:p>
        </p:txBody>
      </p:sp>
      <p:graphicFrame>
        <p:nvGraphicFramePr>
          <p:cNvPr id="5" name="Table 4"/>
          <p:cNvGraphicFramePr>
            <a:graphicFrameLocks noGrp="1"/>
          </p:cNvGraphicFramePr>
          <p:nvPr>
            <p:extLst>
              <p:ext uri="{D42A27DB-BD31-4B8C-83A1-F6EECF244321}">
                <p14:modId xmlns:p14="http://schemas.microsoft.com/office/powerpoint/2010/main" val="3181570905"/>
              </p:ext>
            </p:extLst>
          </p:nvPr>
        </p:nvGraphicFramePr>
        <p:xfrm>
          <a:off x="6553201" y="3886200"/>
          <a:ext cx="3886201" cy="2016760"/>
        </p:xfrm>
        <a:graphic>
          <a:graphicData uri="http://schemas.openxmlformats.org/drawingml/2006/table">
            <a:tbl>
              <a:tblPr firstRow="1" firstCol="1" bandRow="1">
                <a:tableStyleId>{00A15C55-8517-42AA-B614-E9B94910E393}</a:tableStyleId>
              </a:tblPr>
              <a:tblGrid>
                <a:gridCol w="664636">
                  <a:extLst>
                    <a:ext uri="{9D8B030D-6E8A-4147-A177-3AD203B41FA5}">
                      <a16:colId xmlns:a16="http://schemas.microsoft.com/office/drawing/2014/main" val="20000"/>
                    </a:ext>
                  </a:extLst>
                </a:gridCol>
                <a:gridCol w="478364">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1">
                  <a:extLst>
                    <a:ext uri="{9D8B030D-6E8A-4147-A177-3AD203B41FA5}">
                      <a16:colId xmlns:a16="http://schemas.microsoft.com/office/drawing/2014/main" val="20007"/>
                    </a:ext>
                  </a:extLst>
                </a:gridCol>
              </a:tblGrid>
              <a:tr h="904240">
                <a:tc>
                  <a:txBody>
                    <a:bodyPr/>
                    <a:lstStyle/>
                    <a:p>
                      <a:r>
                        <a:rPr lang="en-US" dirty="0"/>
                        <a:t>Doc Id</a:t>
                      </a:r>
                    </a:p>
                  </a:txBody>
                  <a:tcPr anchor="b"/>
                </a:tc>
                <a:tc>
                  <a:txBody>
                    <a:bodyPr/>
                    <a:lstStyle/>
                    <a:p>
                      <a:r>
                        <a:rPr lang="en-US" dirty="0"/>
                        <a:t>the</a:t>
                      </a:r>
                    </a:p>
                  </a:txBody>
                  <a:tcPr vert="vert270"/>
                </a:tc>
                <a:tc>
                  <a:txBody>
                    <a:bodyPr/>
                    <a:lstStyle/>
                    <a:p>
                      <a:r>
                        <a:rPr lang="en-US" dirty="0"/>
                        <a:t>dog</a:t>
                      </a:r>
                    </a:p>
                  </a:txBody>
                  <a:tcPr vert="vert270"/>
                </a:tc>
                <a:tc>
                  <a:txBody>
                    <a:bodyPr/>
                    <a:lstStyle/>
                    <a:p>
                      <a:r>
                        <a:rPr lang="en-US" dirty="0"/>
                        <a:t>follows</a:t>
                      </a:r>
                    </a:p>
                  </a:txBody>
                  <a:tcPr vert="vert270"/>
                </a:tc>
                <a:tc>
                  <a:txBody>
                    <a:bodyPr/>
                    <a:lstStyle/>
                    <a:p>
                      <a:r>
                        <a:rPr lang="en-US" dirty="0"/>
                        <a:t>cat</a:t>
                      </a:r>
                    </a:p>
                  </a:txBody>
                  <a:tcPr vert="vert270"/>
                </a:tc>
                <a:tc>
                  <a:txBody>
                    <a:bodyPr/>
                    <a:lstStyle/>
                    <a:p>
                      <a:r>
                        <a:rPr lang="en-US" dirty="0"/>
                        <a:t>chases</a:t>
                      </a:r>
                    </a:p>
                  </a:txBody>
                  <a:tcPr vert="vert270"/>
                </a:tc>
                <a:tc>
                  <a:txBody>
                    <a:bodyPr/>
                    <a:lstStyle/>
                    <a:p>
                      <a:r>
                        <a:rPr lang="en-US" dirty="0"/>
                        <a:t>man</a:t>
                      </a:r>
                    </a:p>
                  </a:txBody>
                  <a:tcPr vert="vert270"/>
                </a:tc>
                <a:tc>
                  <a:txBody>
                    <a:bodyPr/>
                    <a:lstStyle/>
                    <a:p>
                      <a:r>
                        <a:rPr lang="en-US" dirty="0"/>
                        <a:t>walks</a:t>
                      </a:r>
                    </a:p>
                  </a:txBody>
                  <a:tcPr vert="vert27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2</a:t>
                      </a:r>
                    </a:p>
                  </a:txBody>
                  <a:tcPr/>
                </a:tc>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29371037"/>
              </p:ext>
            </p:extLst>
          </p:nvPr>
        </p:nvGraphicFramePr>
        <p:xfrm>
          <a:off x="1688123" y="4419600"/>
          <a:ext cx="4419600" cy="1483360"/>
        </p:xfrm>
        <a:graphic>
          <a:graphicData uri="http://schemas.openxmlformats.org/drawingml/2006/table">
            <a:tbl>
              <a:tblPr firstRow="1" firstCol="1" bandRow="1">
                <a:tableStyleId>{00A15C55-8517-42AA-B614-E9B94910E393}</a:tableStyleId>
              </a:tblPr>
              <a:tblGrid>
                <a:gridCol w="91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r>
                        <a:rPr lang="en-US" dirty="0"/>
                        <a:t>Doc Id</a:t>
                      </a:r>
                    </a:p>
                  </a:txBody>
                  <a:tcPr/>
                </a:tc>
                <a:tc>
                  <a:txBody>
                    <a:bodyPr/>
                    <a:lstStyle/>
                    <a:p>
                      <a:r>
                        <a:rPr lang="en-US" dirty="0"/>
                        <a:t>Words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the, dog, follows</a:t>
                      </a:r>
                      <a:r>
                        <a:rPr lang="en-US" baseline="0" dirty="0"/>
                        <a:t>, the, cat</a:t>
                      </a:r>
                      <a:endParaRPr lang="en-US" dirty="0"/>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the, cat,</a:t>
                      </a:r>
                      <a:r>
                        <a:rPr lang="en-US" baseline="0" dirty="0"/>
                        <a:t> chases, the, cat</a:t>
                      </a:r>
                      <a:endParaRPr lang="en-US" dirty="0"/>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the, man, walks, the,</a:t>
                      </a:r>
                      <a:r>
                        <a:rPr lang="en-US" baseline="0" dirty="0"/>
                        <a:t> dog</a:t>
                      </a:r>
                      <a:endParaRPr lang="en-US"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752600" y="6399014"/>
            <a:ext cx="7802136" cy="369332"/>
          </a:xfrm>
          <a:prstGeom prst="rect">
            <a:avLst/>
          </a:prstGeom>
          <a:solidFill>
            <a:srgbClr val="92D050"/>
          </a:solidFill>
        </p:spPr>
        <p:txBody>
          <a:bodyPr wrap="none" rtlCol="0">
            <a:spAutoFit/>
          </a:bodyPr>
          <a:lstStyle/>
          <a:p>
            <a:r>
              <a:rPr lang="en-US" dirty="0">
                <a:solidFill>
                  <a:srgbClr val="FF0000"/>
                </a:solidFill>
              </a:rPr>
              <a:t>Sparsity</a:t>
            </a:r>
            <a:r>
              <a:rPr lang="en-US" dirty="0"/>
              <a:t>: Most entries are zero. Most documents contain few of the words</a:t>
            </a:r>
          </a:p>
        </p:txBody>
      </p:sp>
    </p:spTree>
    <p:extLst>
      <p:ext uri="{BB962C8B-B14F-4D97-AF65-F5344CB8AC3E}">
        <p14:creationId xmlns:p14="http://schemas.microsoft.com/office/powerpoint/2010/main" val="257068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 storage</a:t>
            </a:r>
          </a:p>
        </p:txBody>
      </p:sp>
      <p:sp>
        <p:nvSpPr>
          <p:cNvPr id="3" name="Content Placeholder 2"/>
          <p:cNvSpPr>
            <a:spLocks noGrp="1"/>
          </p:cNvSpPr>
          <p:nvPr>
            <p:ph idx="1"/>
          </p:nvPr>
        </p:nvSpPr>
        <p:spPr>
          <a:xfrm>
            <a:off x="1981200" y="1600200"/>
            <a:ext cx="8229600" cy="4906108"/>
          </a:xfrm>
        </p:spPr>
        <p:txBody>
          <a:bodyPr/>
          <a:lstStyle/>
          <a:p>
            <a:r>
              <a:rPr lang="en-US" dirty="0"/>
              <a:t>Usually set data is stored in flat files</a:t>
            </a:r>
          </a:p>
          <a:p>
            <a:pPr lvl="1"/>
            <a:r>
              <a:rPr lang="en-US" dirty="0"/>
              <a:t>One line per set</a:t>
            </a:r>
          </a:p>
        </p:txBody>
      </p:sp>
      <p:sp>
        <p:nvSpPr>
          <p:cNvPr id="4" name="Content Placeholder 3"/>
          <p:cNvSpPr txBox="1">
            <a:spLocks/>
          </p:cNvSpPr>
          <p:nvPr/>
        </p:nvSpPr>
        <p:spPr>
          <a:xfrm>
            <a:off x="2016369" y="4899714"/>
            <a:ext cx="8229600" cy="1606594"/>
          </a:xfrm>
          <a:prstGeom prst="rect">
            <a:avLst/>
          </a:prstGeom>
          <a:solidFill>
            <a:schemeClr val="accent6">
              <a:lumMod val="60000"/>
              <a:lumOff val="40000"/>
            </a:schemeClr>
          </a:solidFill>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1"/>
              </a:buClr>
            </a:pPr>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p>
          <a:p>
            <a:pPr>
              <a:buClr>
                <a:schemeClr val="tx1"/>
              </a:buClr>
            </a:pPr>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p>
        </p:txBody>
      </p:sp>
      <p:sp>
        <p:nvSpPr>
          <p:cNvPr id="5" name="Content Placeholder 2"/>
          <p:cNvSpPr>
            <a:spLocks noGrp="1"/>
          </p:cNvSpPr>
          <p:nvPr/>
        </p:nvSpPr>
        <p:spPr>
          <a:xfrm>
            <a:off x="2092569" y="2819400"/>
            <a:ext cx="8153400" cy="1905000"/>
          </a:xfrm>
          <a:prstGeom prst="rect">
            <a:avLst/>
          </a:prstGeom>
          <a:solidFill>
            <a:schemeClr val="accent3">
              <a:lumMod val="40000"/>
              <a:lumOff val="60000"/>
            </a:schemeClr>
          </a:solidFill>
        </p:spPr>
        <p:txBody>
          <a:bodyPr vert="horz" lIns="91440" tIns="45720" rIns="91440" bIns="45720" rtlCol="0">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050" dirty="0">
                <a:latin typeface="Courier New" pitchFamily="49" charset="0"/>
                <a:cs typeface="Courier New" pitchFamily="49" charset="0"/>
              </a:rPr>
              <a:t>0 1 2 3 4 5 6 7 8 9 10 11 12 13 14 15 16 17 18 19 20 21 22 23 24 25 26 27 28 29 </a:t>
            </a:r>
          </a:p>
          <a:p>
            <a:pPr marL="0" indent="0">
              <a:buNone/>
            </a:pPr>
            <a:r>
              <a:rPr lang="en-US" sz="1050" dirty="0">
                <a:latin typeface="Courier New" pitchFamily="49" charset="0"/>
                <a:cs typeface="Courier New" pitchFamily="49" charset="0"/>
              </a:rPr>
              <a:t>30 31 32 </a:t>
            </a:r>
          </a:p>
          <a:p>
            <a:pPr marL="0" indent="0">
              <a:buNone/>
            </a:pPr>
            <a:r>
              <a:rPr lang="en-US" sz="1050" dirty="0">
                <a:latin typeface="Courier New" pitchFamily="49" charset="0"/>
                <a:cs typeface="Courier New" pitchFamily="49" charset="0"/>
              </a:rPr>
              <a:t>33 34 35 </a:t>
            </a:r>
          </a:p>
          <a:p>
            <a:pPr marL="0" indent="0">
              <a:buNone/>
            </a:pPr>
            <a:r>
              <a:rPr lang="en-US" sz="1050" dirty="0">
                <a:latin typeface="Courier New" pitchFamily="49" charset="0"/>
                <a:cs typeface="Courier New" pitchFamily="49" charset="0"/>
              </a:rPr>
              <a:t>36 37 38 39 40 41 42 43 44 45 46 </a:t>
            </a:r>
          </a:p>
          <a:p>
            <a:pPr marL="0" indent="0">
              <a:buNone/>
            </a:pPr>
            <a:r>
              <a:rPr lang="en-US" sz="1050" dirty="0">
                <a:latin typeface="Courier New" pitchFamily="49" charset="0"/>
                <a:cs typeface="Courier New" pitchFamily="49" charset="0"/>
              </a:rPr>
              <a:t>38 39 47 48 </a:t>
            </a:r>
          </a:p>
          <a:p>
            <a:pPr marL="0" indent="0">
              <a:buNone/>
            </a:pPr>
            <a:r>
              <a:rPr lang="en-US" sz="1050" dirty="0">
                <a:latin typeface="Courier New" pitchFamily="49" charset="0"/>
                <a:cs typeface="Courier New" pitchFamily="49" charset="0"/>
              </a:rPr>
              <a:t>38 39 48 49 50 51 52 53 54 55 56 57 58 </a:t>
            </a:r>
          </a:p>
          <a:p>
            <a:pPr marL="0" indent="0">
              <a:buNone/>
            </a:pPr>
            <a:r>
              <a:rPr lang="en-US" sz="1050" dirty="0">
                <a:latin typeface="Courier New" pitchFamily="49" charset="0"/>
                <a:cs typeface="Courier New" pitchFamily="49" charset="0"/>
              </a:rPr>
              <a:t>32 41 59 60 61 62 </a:t>
            </a:r>
          </a:p>
          <a:p>
            <a:pPr marL="0" indent="0">
              <a:buNone/>
            </a:pPr>
            <a:r>
              <a:rPr lang="en-US" sz="1050" dirty="0">
                <a:latin typeface="Courier New" pitchFamily="49" charset="0"/>
                <a:cs typeface="Courier New" pitchFamily="49" charset="0"/>
              </a:rPr>
              <a:t>3 39 48 </a:t>
            </a:r>
          </a:p>
        </p:txBody>
      </p:sp>
    </p:spTree>
    <p:extLst>
      <p:ext uri="{BB962C8B-B14F-4D97-AF65-F5344CB8AC3E}">
        <p14:creationId xmlns:p14="http://schemas.microsoft.com/office/powerpoint/2010/main" val="1267084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data</a:t>
            </a:r>
          </a:p>
        </p:txBody>
      </p:sp>
      <p:sp>
        <p:nvSpPr>
          <p:cNvPr id="3" name="Content Placeholder 2"/>
          <p:cNvSpPr>
            <a:spLocks noGrp="1"/>
          </p:cNvSpPr>
          <p:nvPr>
            <p:ph idx="1"/>
          </p:nvPr>
        </p:nvSpPr>
        <p:spPr/>
        <p:txBody>
          <a:bodyPr/>
          <a:lstStyle/>
          <a:p>
            <a:r>
              <a:rPr lang="en-US" dirty="0"/>
              <a:t>In tables we usually consider each object independent of each other.</a:t>
            </a:r>
          </a:p>
          <a:p>
            <a:r>
              <a:rPr lang="en-US" dirty="0"/>
              <a:t>In some cases, there are explicit </a:t>
            </a:r>
            <a:r>
              <a:rPr lang="en-US" dirty="0">
                <a:solidFill>
                  <a:srgbClr val="0070C0"/>
                </a:solidFill>
              </a:rPr>
              <a:t>dependencies</a:t>
            </a:r>
            <a:r>
              <a:rPr lang="en-US" dirty="0"/>
              <a:t> between the data</a:t>
            </a:r>
          </a:p>
          <a:p>
            <a:pPr lvl="1"/>
            <a:r>
              <a:rPr lang="en-US" dirty="0">
                <a:solidFill>
                  <a:srgbClr val="FF3300"/>
                </a:solidFill>
              </a:rPr>
              <a:t>Ordered/Temporal</a:t>
            </a:r>
            <a:r>
              <a:rPr lang="en-US" dirty="0">
                <a:solidFill>
                  <a:srgbClr val="FF0000"/>
                </a:solidFill>
              </a:rPr>
              <a:t> </a:t>
            </a:r>
            <a:r>
              <a:rPr lang="en-US" dirty="0">
                <a:solidFill>
                  <a:srgbClr val="FF3300"/>
                </a:solidFill>
              </a:rPr>
              <a:t>data</a:t>
            </a:r>
            <a:r>
              <a:rPr lang="en-US" dirty="0"/>
              <a:t>: We know the time order of the data</a:t>
            </a:r>
          </a:p>
          <a:p>
            <a:pPr lvl="1"/>
            <a:r>
              <a:rPr lang="en-US" dirty="0">
                <a:solidFill>
                  <a:srgbClr val="FF3300"/>
                </a:solidFill>
              </a:rPr>
              <a:t>Spatial data</a:t>
            </a:r>
            <a:r>
              <a:rPr lang="en-US" dirty="0"/>
              <a:t>: Data that is placed on specific locations</a:t>
            </a:r>
          </a:p>
          <a:p>
            <a:pPr lvl="1"/>
            <a:r>
              <a:rPr lang="en-US" dirty="0">
                <a:solidFill>
                  <a:srgbClr val="FF3300"/>
                </a:solidFill>
              </a:rPr>
              <a:t>Spatiotemporal data</a:t>
            </a:r>
            <a:r>
              <a:rPr lang="en-US" dirty="0"/>
              <a:t>: data with location and time</a:t>
            </a:r>
          </a:p>
          <a:p>
            <a:pPr lvl="1"/>
            <a:r>
              <a:rPr lang="en-US" dirty="0">
                <a:solidFill>
                  <a:srgbClr val="FF3300"/>
                </a:solidFill>
              </a:rPr>
              <a:t>Networked/Graph data</a:t>
            </a:r>
            <a:r>
              <a:rPr lang="en-US" dirty="0"/>
              <a:t>: data with pairwise relationships between entities</a:t>
            </a:r>
          </a:p>
        </p:txBody>
      </p:sp>
    </p:spTree>
    <p:extLst>
      <p:ext uri="{BB962C8B-B14F-4D97-AF65-F5344CB8AC3E}">
        <p14:creationId xmlns:p14="http://schemas.microsoft.com/office/powerpoint/2010/main" val="1152558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3" name="Rectangle 5"/>
          <p:cNvSpPr>
            <a:spLocks noGrp="1" noChangeArrowheads="1"/>
          </p:cNvSpPr>
          <p:nvPr>
            <p:ph type="title"/>
          </p:nvPr>
        </p:nvSpPr>
        <p:spPr/>
        <p:txBody>
          <a:bodyPr/>
          <a:lstStyle/>
          <a:p>
            <a:r>
              <a:rPr lang="en-US" dirty="0"/>
              <a:t>Ordered Data </a:t>
            </a:r>
          </a:p>
        </p:txBody>
      </p:sp>
      <p:sp>
        <p:nvSpPr>
          <p:cNvPr id="790534" name="Rectangle 6"/>
          <p:cNvSpPr>
            <a:spLocks noGrp="1" noChangeArrowheads="1"/>
          </p:cNvSpPr>
          <p:nvPr>
            <p:ph type="body" idx="1"/>
          </p:nvPr>
        </p:nvSpPr>
        <p:spPr/>
        <p:txBody>
          <a:bodyPr/>
          <a:lstStyle/>
          <a:p>
            <a:r>
              <a:rPr lang="en-US" dirty="0"/>
              <a:t> Genomic </a:t>
            </a:r>
            <a:r>
              <a:rPr lang="en-US" dirty="0">
                <a:solidFill>
                  <a:schemeClr val="accent6">
                    <a:lumMod val="75000"/>
                  </a:schemeClr>
                </a:solidFill>
              </a:rPr>
              <a:t>sequence</a:t>
            </a:r>
            <a:r>
              <a:rPr lang="en-US" dirty="0"/>
              <a:t> data</a:t>
            </a:r>
          </a:p>
          <a:p>
            <a:endParaRPr lang="en-US" dirty="0"/>
          </a:p>
          <a:p>
            <a:endParaRPr lang="en-US" dirty="0"/>
          </a:p>
          <a:p>
            <a:endParaRPr lang="en-US" dirty="0"/>
          </a:p>
          <a:p>
            <a:endParaRPr lang="en-US" dirty="0"/>
          </a:p>
          <a:p>
            <a:endParaRPr lang="en-US" dirty="0"/>
          </a:p>
          <a:p>
            <a:endParaRPr lang="en-US" dirty="0"/>
          </a:p>
          <a:p>
            <a:endParaRPr lang="en-US" dirty="0"/>
          </a:p>
          <a:p>
            <a:r>
              <a:rPr lang="en-US" dirty="0"/>
              <a:t>Data is a long </a:t>
            </a:r>
            <a:r>
              <a:rPr lang="en-US" dirty="0">
                <a:solidFill>
                  <a:schemeClr val="accent6">
                    <a:lumMod val="75000"/>
                  </a:schemeClr>
                </a:solidFill>
              </a:rPr>
              <a:t>ordered</a:t>
            </a:r>
            <a:r>
              <a:rPr lang="en-US" dirty="0"/>
              <a:t> string</a:t>
            </a:r>
          </a:p>
        </p:txBody>
      </p:sp>
      <p:graphicFrame>
        <p:nvGraphicFramePr>
          <p:cNvPr id="790532" name="Object 4"/>
          <p:cNvGraphicFramePr>
            <a:graphicFrameLocks noChangeAspect="1"/>
          </p:cNvGraphicFramePr>
          <p:nvPr/>
        </p:nvGraphicFramePr>
        <p:xfrm>
          <a:off x="3733801" y="2133600"/>
          <a:ext cx="4278313" cy="3651250"/>
        </p:xfrm>
        <a:graphic>
          <a:graphicData uri="http://schemas.openxmlformats.org/presentationml/2006/ole">
            <mc:AlternateContent xmlns:mc="http://schemas.openxmlformats.org/markup-compatibility/2006">
              <mc:Choice xmlns:v="urn:schemas-microsoft-com:vml" Requires="v">
                <p:oleObj name="VISIO" r:id="rId3" imgW="2330196" imgH="1991868" progId="">
                  <p:embed/>
                </p:oleObj>
              </mc:Choice>
              <mc:Fallback>
                <p:oleObj name="VISIO" r:id="rId3" imgW="2330196" imgH="1991868" progId="">
                  <p:embed/>
                  <p:pic>
                    <p:nvPicPr>
                      <p:cNvPr id="7905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2133600"/>
                        <a:ext cx="4278313"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96971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Data</a:t>
            </a:r>
          </a:p>
        </p:txBody>
      </p:sp>
      <p:sp>
        <p:nvSpPr>
          <p:cNvPr id="3" name="Content Placeholder 2"/>
          <p:cNvSpPr>
            <a:spLocks noGrp="1"/>
          </p:cNvSpPr>
          <p:nvPr>
            <p:ph idx="1"/>
          </p:nvPr>
        </p:nvSpPr>
        <p:spPr>
          <a:xfrm>
            <a:off x="609600" y="1600200"/>
            <a:ext cx="10972800" cy="4876800"/>
          </a:xfrm>
        </p:spPr>
        <p:txBody>
          <a:bodyPr/>
          <a:lstStyle/>
          <a:p>
            <a:r>
              <a:rPr lang="en-US" dirty="0"/>
              <a:t>Time series</a:t>
            </a:r>
          </a:p>
          <a:p>
            <a:pPr lvl="1"/>
            <a:r>
              <a:rPr lang="en-US" dirty="0"/>
              <a:t>Sequence of ordered (over “time”) numeric values.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667000"/>
            <a:ext cx="5438078" cy="4039114"/>
          </a:xfrm>
          <a:prstGeom prst="rect">
            <a:avLst/>
          </a:prstGeom>
        </p:spPr>
      </p:pic>
    </p:spTree>
    <p:extLst>
      <p:ext uri="{BB962C8B-B14F-4D97-AF65-F5344CB8AC3E}">
        <p14:creationId xmlns:p14="http://schemas.microsoft.com/office/powerpoint/2010/main" val="13372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Data</a:t>
            </a:r>
          </a:p>
        </p:txBody>
      </p:sp>
      <p:sp>
        <p:nvSpPr>
          <p:cNvPr id="3" name="Content Placeholder 2"/>
          <p:cNvSpPr>
            <a:spLocks noGrp="1"/>
          </p:cNvSpPr>
          <p:nvPr>
            <p:ph idx="1"/>
          </p:nvPr>
        </p:nvSpPr>
        <p:spPr/>
        <p:txBody>
          <a:bodyPr/>
          <a:lstStyle/>
          <a:p>
            <a:r>
              <a:rPr lang="en-US" dirty="0"/>
              <a:t>Sequence data: Similar to the time series but in this case, we have categorical values rather than numerical ones.</a:t>
            </a:r>
          </a:p>
          <a:p>
            <a:r>
              <a:rPr lang="en-US" dirty="0"/>
              <a:t>Example: Event logs</a:t>
            </a:r>
          </a:p>
          <a:p>
            <a:pPr lvl="1"/>
            <a:endParaRPr lang="en-US" dirty="0"/>
          </a:p>
        </p:txBody>
      </p:sp>
      <p:sp>
        <p:nvSpPr>
          <p:cNvPr id="4" name="TextBox 3"/>
          <p:cNvSpPr txBox="1"/>
          <p:nvPr/>
        </p:nvSpPr>
        <p:spPr>
          <a:xfrm>
            <a:off x="152400" y="3457303"/>
            <a:ext cx="24242534" cy="2462213"/>
          </a:xfrm>
          <a:prstGeom prst="rect">
            <a:avLst/>
          </a:prstGeom>
          <a:noFill/>
          <a:ln>
            <a:solidFill>
              <a:schemeClr val="accent1"/>
            </a:solidFill>
          </a:ln>
        </p:spPr>
        <p:txBody>
          <a:bodyPr wrap="none" rtlCol="0">
            <a:spAutoFit/>
          </a:bodyPr>
          <a:lstStyle/>
          <a:p>
            <a:r>
              <a:rPr lang="en-US" sz="1400" dirty="0">
                <a:latin typeface="Courier New" panose="02070309020205020404" pitchFamily="49" charset="0"/>
                <a:cs typeface="Courier New" panose="02070309020205020404" pitchFamily="49" charset="0"/>
              </a:rPr>
              <a:t>fcrawler.looksmart.com - - [26/Apr/2000:00:00:12 -0400] "GET /contacts.html HTTP/1.0" 200 4595 "-" "FAST-WebCrawler/2.1-pre2 (ashen@looksmart.net)" </a:t>
            </a:r>
          </a:p>
          <a:p>
            <a:r>
              <a:rPr lang="en-US" sz="1400" dirty="0">
                <a:latin typeface="Courier New" panose="02070309020205020404" pitchFamily="49" charset="0"/>
                <a:cs typeface="Courier New" panose="02070309020205020404" pitchFamily="49" charset="0"/>
              </a:rPr>
              <a:t>fcrawler.looksmart.com - - [26/Apr/2000:00:17:19 -0400] "GET /news/news.html HTTP/1.0" 200 16716 "-" "FAST-WebCrawler/2.1-pre2 (ashen@looksmart.net)"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ppp931.on.bellglobal.com - - [26/Apr/2000:00:16:12 -0400] "GET /download/windows/asctab31.zip HTTP/1.0" 200 1540096 "</a:t>
            </a:r>
            <a:r>
              <a:rPr lang="en-US" sz="1400" dirty="0">
                <a:latin typeface="Courier New" panose="02070309020205020404" pitchFamily="49" charset="0"/>
                <a:cs typeface="Courier New" panose="02070309020205020404" pitchFamily="49" charset="0"/>
                <a:hlinkClick r:id="rId2"/>
              </a:rPr>
              <a:t>http://www.htmlgoodies.com/downloads/freeware/webdevelopment/15.html</a:t>
            </a:r>
            <a:r>
              <a:rPr lang="en-US" sz="1400" dirty="0">
                <a:latin typeface="Courier New" panose="02070309020205020404" pitchFamily="49" charset="0"/>
                <a:cs typeface="Courier New" panose="02070309020205020404" pitchFamily="49" charset="0"/>
              </a:rPr>
              <a:t>" "Mozilla/4.7 [</a:t>
            </a:r>
            <a:r>
              <a:rPr lang="en-US" sz="1400" dirty="0" err="1">
                <a:latin typeface="Courier New" panose="02070309020205020404" pitchFamily="49" charset="0"/>
                <a:cs typeface="Courier New" panose="02070309020205020404" pitchFamily="49" charset="0"/>
              </a:rPr>
              <a:t>en</a:t>
            </a:r>
            <a:r>
              <a:rPr lang="en-US" sz="1400" dirty="0">
                <a:latin typeface="Courier New" panose="02070309020205020404" pitchFamily="49" charset="0"/>
                <a:cs typeface="Courier New" panose="02070309020205020404" pitchFamily="49" charset="0"/>
              </a:rPr>
              <a:t>]C-SYMPA (Win95; U)"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123.123.123.123 - - [26/Apr/2000:00:23:48 -0400] "GET /pics/wpaper.gif HTTP/1.0" 200 6248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[26/Apr/2000:00:23:47 -0400] "GET /</a:t>
            </a:r>
            <a:r>
              <a:rPr lang="en-US" sz="1400" dirty="0" err="1">
                <a:latin typeface="Courier New" panose="02070309020205020404" pitchFamily="49" charset="0"/>
                <a:cs typeface="Courier New" panose="02070309020205020404" pitchFamily="49" charset="0"/>
              </a:rPr>
              <a:t>asctortf</a:t>
            </a:r>
            <a:r>
              <a:rPr lang="en-US" sz="1400" dirty="0">
                <a:latin typeface="Courier New" panose="02070309020205020404" pitchFamily="49" charset="0"/>
                <a:cs typeface="Courier New" panose="02070309020205020404" pitchFamily="49" charset="0"/>
              </a:rPr>
              <a:t>/ HTTP/1.0" 200 8130 "</a:t>
            </a:r>
            <a:r>
              <a:rPr lang="en-US" sz="1400" dirty="0">
                <a:latin typeface="Courier New" panose="02070309020205020404" pitchFamily="49" charset="0"/>
                <a:cs typeface="Courier New" panose="02070309020205020404" pitchFamily="49" charset="0"/>
                <a:hlinkClick r:id="rId4"/>
              </a:rPr>
              <a:t>http://search.netscape.com/Computers/</a:t>
            </a:r>
            <a:r>
              <a:rPr lang="en-US" sz="1400" dirty="0" err="1">
                <a:latin typeface="Courier New" panose="02070309020205020404" pitchFamily="49" charset="0"/>
                <a:cs typeface="Courier New" panose="02070309020205020404" pitchFamily="49" charset="0"/>
                <a:hlinkClick r:id="rId4"/>
              </a:rPr>
              <a:t>Data_Formats</a:t>
            </a:r>
            <a:r>
              <a:rPr lang="en-US" sz="1400" dirty="0">
                <a:latin typeface="Courier New" panose="02070309020205020404" pitchFamily="49" charset="0"/>
                <a:cs typeface="Courier New" panose="02070309020205020404" pitchFamily="49" charset="0"/>
                <a:hlinkClick r:id="rId4"/>
              </a:rPr>
              <a:t>/Document/Text/RTF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[26/Apr/2000:00:23:48 -0400] "GET /pics/5star2000.gif HTTP/1.0" 200 4005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[26/Apr/2000:00:23:50 -0400] "GET /pics/5star.gif HTTP/1.0" 200 1031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[26/Apr/2000:00:23:51 -0400] "GET /pics/a2hlogo.jpg HTTP/1.0" 200 4282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[26/Apr/2000:00:23:51 -0400] "GET /</a:t>
            </a:r>
            <a:r>
              <a:rPr lang="en-US" sz="1400" dirty="0" err="1">
                <a:latin typeface="Courier New" panose="02070309020205020404" pitchFamily="49" charset="0"/>
                <a:cs typeface="Courier New" panose="02070309020205020404" pitchFamily="49" charset="0"/>
              </a:rPr>
              <a:t>cgi</a:t>
            </a:r>
            <a:r>
              <a:rPr lang="en-US" sz="1400" dirty="0">
                <a:latin typeface="Courier New" panose="02070309020205020404" pitchFamily="49" charset="0"/>
                <a:cs typeface="Courier New" panose="02070309020205020404" pitchFamily="49" charset="0"/>
              </a:rPr>
              <a:t>-bin/newcount?jafsof3&amp;width=4&amp;font=</a:t>
            </a:r>
            <a:r>
              <a:rPr lang="en-US" sz="1400" dirty="0" err="1">
                <a:latin typeface="Courier New" panose="02070309020205020404" pitchFamily="49" charset="0"/>
                <a:cs typeface="Courier New" panose="02070309020205020404" pitchFamily="49" charset="0"/>
              </a:rPr>
              <a:t>digital&amp;noshow</a:t>
            </a:r>
            <a:r>
              <a:rPr lang="en-US" sz="1400" dirty="0">
                <a:latin typeface="Courier New" panose="02070309020205020404" pitchFamily="49" charset="0"/>
                <a:cs typeface="Courier New" panose="02070309020205020404" pitchFamily="49" charset="0"/>
              </a:rPr>
              <a:t> HTTP/1.0" 200 36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p:txBody>
      </p:sp>
    </p:spTree>
    <p:extLst>
      <p:ext uri="{BB962C8B-B14F-4D97-AF65-F5344CB8AC3E}">
        <p14:creationId xmlns:p14="http://schemas.microsoft.com/office/powerpoint/2010/main" val="104080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F9305-9851-487B-B752-42AAE2AF32C6}"/>
              </a:ext>
            </a:extLst>
          </p:cNvPr>
          <p:cNvSpPr>
            <a:spLocks noGrp="1"/>
          </p:cNvSpPr>
          <p:nvPr>
            <p:ph type="title"/>
          </p:nvPr>
        </p:nvSpPr>
        <p:spPr/>
        <p:txBody>
          <a:bodyPr/>
          <a:lstStyle/>
          <a:p>
            <a:r>
              <a:rPr lang="en-US" dirty="0"/>
              <a:t>DATA</a:t>
            </a:r>
          </a:p>
        </p:txBody>
      </p:sp>
      <p:sp>
        <p:nvSpPr>
          <p:cNvPr id="5" name="Text Placeholder 4">
            <a:extLst>
              <a:ext uri="{FF2B5EF4-FFF2-40B4-BE49-F238E27FC236}">
                <a16:creationId xmlns:a16="http://schemas.microsoft.com/office/drawing/2014/main" id="{41DEDAB1-4E22-4382-B9A8-EFE51A079D8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3356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data</a:t>
            </a:r>
          </a:p>
        </p:txBody>
      </p:sp>
      <p:sp>
        <p:nvSpPr>
          <p:cNvPr id="3" name="Content Placeholder 2"/>
          <p:cNvSpPr>
            <a:spLocks noGrp="1"/>
          </p:cNvSpPr>
          <p:nvPr>
            <p:ph idx="1"/>
          </p:nvPr>
        </p:nvSpPr>
        <p:spPr>
          <a:xfrm>
            <a:off x="533400" y="1600200"/>
            <a:ext cx="11353800" cy="2514600"/>
          </a:xfrm>
        </p:spPr>
        <p:txBody>
          <a:bodyPr>
            <a:normAutofit/>
          </a:bodyPr>
          <a:lstStyle/>
          <a:p>
            <a:r>
              <a:rPr lang="en-US" dirty="0"/>
              <a:t>Attribute values that can be arranged with </a:t>
            </a:r>
            <a:r>
              <a:rPr lang="en-US" dirty="0">
                <a:solidFill>
                  <a:srgbClr val="FF3300"/>
                </a:solidFill>
              </a:rPr>
              <a:t>geographic co-ordinates</a:t>
            </a:r>
          </a:p>
          <a:p>
            <a:pPr lvl="1"/>
            <a:r>
              <a:rPr lang="en-US" dirty="0"/>
              <a:t>Measurements of temperature/pressure in different locations.</a:t>
            </a:r>
          </a:p>
          <a:p>
            <a:pPr lvl="1"/>
            <a:r>
              <a:rPr lang="en-US" dirty="0"/>
              <a:t>Sales numbers in different stores</a:t>
            </a:r>
          </a:p>
          <a:p>
            <a:pPr lvl="1"/>
            <a:r>
              <a:rPr lang="en-US" dirty="0"/>
              <a:t>The majority party in the country states (categorical)</a:t>
            </a:r>
          </a:p>
          <a:p>
            <a:r>
              <a:rPr lang="en-US" dirty="0"/>
              <a:t>Such data can be nicely </a:t>
            </a:r>
            <a:r>
              <a:rPr lang="en-US" dirty="0">
                <a:solidFill>
                  <a:srgbClr val="0070C0"/>
                </a:solidFill>
              </a:rPr>
              <a:t>visualized</a:t>
            </a:r>
            <a:r>
              <a:rPr lang="en-US" dirty="0"/>
              <a:t>.</a:t>
            </a:r>
          </a:p>
        </p:txBody>
      </p:sp>
      <p:pic>
        <p:nvPicPr>
          <p:cNvPr id="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2743200" cy="272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10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Spatiotemporal data	</a:t>
            </a:r>
          </a:p>
        </p:txBody>
      </p:sp>
      <p:sp>
        <p:nvSpPr>
          <p:cNvPr id="3" name="Content Placeholder 2"/>
          <p:cNvSpPr>
            <a:spLocks noGrp="1"/>
          </p:cNvSpPr>
          <p:nvPr>
            <p:ph idx="1"/>
          </p:nvPr>
        </p:nvSpPr>
        <p:spPr>
          <a:xfrm>
            <a:off x="609600" y="1600200"/>
            <a:ext cx="10972800" cy="4876800"/>
          </a:xfrm>
        </p:spPr>
        <p:txBody>
          <a:bodyPr>
            <a:normAutofit/>
          </a:bodyPr>
          <a:lstStyle/>
          <a:p>
            <a:r>
              <a:rPr lang="en-US" sz="3200" dirty="0"/>
              <a:t>Data that have both spatial and temporal aspects</a:t>
            </a:r>
          </a:p>
          <a:p>
            <a:pPr lvl="1"/>
            <a:r>
              <a:rPr lang="en-US" sz="2800" dirty="0"/>
              <a:t>Measurements in </a:t>
            </a:r>
            <a:r>
              <a:rPr lang="en-US" sz="2800" dirty="0">
                <a:solidFill>
                  <a:srgbClr val="0070C0"/>
                </a:solidFill>
              </a:rPr>
              <a:t>different locations over time </a:t>
            </a:r>
          </a:p>
          <a:p>
            <a:pPr lvl="2"/>
            <a:r>
              <a:rPr lang="en-US" sz="2400" dirty="0"/>
              <a:t>Pressure, Temperature, Humidity</a:t>
            </a:r>
          </a:p>
          <a:p>
            <a:pPr lvl="1"/>
            <a:r>
              <a:rPr lang="en-US" sz="2800" dirty="0"/>
              <a:t>Measurements that </a:t>
            </a:r>
            <a:r>
              <a:rPr lang="en-US" sz="2800" dirty="0">
                <a:solidFill>
                  <a:srgbClr val="0070C0"/>
                </a:solidFill>
              </a:rPr>
              <a:t>move in space over time</a:t>
            </a:r>
          </a:p>
          <a:p>
            <a:pPr lvl="2"/>
            <a:r>
              <a:rPr lang="en-US" sz="2400" dirty="0"/>
              <a:t>Traffic, </a:t>
            </a:r>
            <a:r>
              <a:rPr lang="en-US" sz="2400" dirty="0">
                <a:solidFill>
                  <a:srgbClr val="FF3300"/>
                </a:solidFill>
              </a:rPr>
              <a:t>Trajectories</a:t>
            </a:r>
            <a:r>
              <a:rPr lang="en-US" sz="2400" dirty="0"/>
              <a:t> of moving objects</a:t>
            </a:r>
          </a:p>
        </p:txBody>
      </p:sp>
    </p:spTree>
    <p:extLst>
      <p:ext uri="{BB962C8B-B14F-4D97-AF65-F5344CB8AC3E}">
        <p14:creationId xmlns:p14="http://schemas.microsoft.com/office/powerpoint/2010/main" val="3228294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533400" y="1568606"/>
            <a:ext cx="11201400" cy="2599288"/>
          </a:xfrm>
        </p:spPr>
        <p:txBody>
          <a:bodyPr>
            <a:normAutofit lnSpcReduction="10000"/>
          </a:bodyPr>
          <a:lstStyle/>
          <a:p>
            <a:r>
              <a:rPr lang="en-US" dirty="0"/>
              <a:t>Graph data: a collection of </a:t>
            </a:r>
            <a:r>
              <a:rPr lang="en-US" dirty="0">
                <a:solidFill>
                  <a:srgbClr val="FF9900"/>
                </a:solidFill>
              </a:rPr>
              <a:t>entities</a:t>
            </a:r>
            <a:r>
              <a:rPr lang="en-US" dirty="0"/>
              <a:t> and their </a:t>
            </a:r>
            <a:r>
              <a:rPr lang="en-US" dirty="0">
                <a:solidFill>
                  <a:srgbClr val="0070C0"/>
                </a:solidFill>
              </a:rPr>
              <a:t>pairwise relationships</a:t>
            </a:r>
            <a:r>
              <a:rPr lang="en-US" dirty="0"/>
              <a:t>. </a:t>
            </a:r>
          </a:p>
          <a:p>
            <a:r>
              <a:rPr lang="en-US" dirty="0"/>
              <a:t>Examples:</a:t>
            </a:r>
          </a:p>
          <a:p>
            <a:pPr lvl="1"/>
            <a:r>
              <a:rPr lang="en-US" dirty="0"/>
              <a:t>Web pages and hyperlinks</a:t>
            </a:r>
          </a:p>
          <a:p>
            <a:pPr lvl="1"/>
            <a:r>
              <a:rPr lang="en-US" dirty="0"/>
              <a:t>Facebook users and friendships</a:t>
            </a:r>
          </a:p>
          <a:p>
            <a:pPr lvl="1"/>
            <a:r>
              <a:rPr lang="en-US" dirty="0"/>
              <a:t>The connections between brain neurons</a:t>
            </a:r>
          </a:p>
          <a:p>
            <a:pPr lvl="1"/>
            <a:r>
              <a:rPr lang="en-US" dirty="0"/>
              <a:t>Genes that regulate each </a:t>
            </a:r>
            <a:r>
              <a:rPr lang="en-US" dirty="0" err="1"/>
              <a:t>oterh</a:t>
            </a:r>
            <a:endParaRPr lang="en-US" dirty="0"/>
          </a:p>
        </p:txBody>
      </p:sp>
      <p:sp>
        <p:nvSpPr>
          <p:cNvPr id="2" name="TextBox 1"/>
          <p:cNvSpPr txBox="1"/>
          <p:nvPr/>
        </p:nvSpPr>
        <p:spPr>
          <a:xfrm>
            <a:off x="685800" y="4334063"/>
            <a:ext cx="5715000" cy="1200329"/>
          </a:xfrm>
          <a:prstGeom prst="rect">
            <a:avLst/>
          </a:prstGeom>
          <a:noFill/>
        </p:spPr>
        <p:txBody>
          <a:bodyPr wrap="square" rtlCol="0">
            <a:spAutoFit/>
          </a:bodyPr>
          <a:lstStyle/>
          <a:p>
            <a:r>
              <a:rPr lang="en-US" sz="2400" dirty="0"/>
              <a:t>In this case the data consists of </a:t>
            </a:r>
            <a:r>
              <a:rPr lang="en-US" sz="2400" dirty="0">
                <a:solidFill>
                  <a:schemeClr val="accent6">
                    <a:lumMod val="75000"/>
                  </a:schemeClr>
                </a:solidFill>
              </a:rPr>
              <a:t>pairs</a:t>
            </a:r>
            <a:r>
              <a:rPr lang="en-US" sz="2400" dirty="0"/>
              <a:t>:</a:t>
            </a:r>
          </a:p>
          <a:p>
            <a:endParaRPr lang="en-US" sz="2400" dirty="0"/>
          </a:p>
          <a:p>
            <a:r>
              <a:rPr lang="en-US" sz="2400" dirty="0"/>
              <a:t>Who links to whom</a:t>
            </a:r>
          </a:p>
        </p:txBody>
      </p:sp>
      <p:sp>
        <p:nvSpPr>
          <p:cNvPr id="3" name="TextBox 2"/>
          <p:cNvSpPr txBox="1"/>
          <p:nvPr/>
        </p:nvSpPr>
        <p:spPr>
          <a:xfrm>
            <a:off x="695904" y="5856703"/>
            <a:ext cx="4287584" cy="461665"/>
          </a:xfrm>
          <a:prstGeom prst="rect">
            <a:avLst/>
          </a:prstGeom>
          <a:noFill/>
        </p:spPr>
        <p:txBody>
          <a:bodyPr wrap="none" rtlCol="0">
            <a:spAutoFit/>
          </a:bodyPr>
          <a:lstStyle/>
          <a:p>
            <a:r>
              <a:rPr lang="en-US" sz="2400" dirty="0"/>
              <a:t>We may have </a:t>
            </a:r>
            <a:r>
              <a:rPr lang="en-US" sz="2400" dirty="0">
                <a:solidFill>
                  <a:srgbClr val="FF0000"/>
                </a:solidFill>
              </a:rPr>
              <a:t>undirected</a:t>
            </a:r>
            <a:r>
              <a:rPr lang="en-US" sz="2400" dirty="0"/>
              <a:t> links</a:t>
            </a:r>
          </a:p>
        </p:txBody>
      </p:sp>
      <p:grpSp>
        <p:nvGrpSpPr>
          <p:cNvPr id="23" name="Group 22">
            <a:extLst>
              <a:ext uri="{FF2B5EF4-FFF2-40B4-BE49-F238E27FC236}">
                <a16:creationId xmlns:a16="http://schemas.microsoft.com/office/drawing/2014/main" id="{542724D9-6374-4D2E-830D-40A799748769}"/>
              </a:ext>
            </a:extLst>
          </p:cNvPr>
          <p:cNvGrpSpPr/>
          <p:nvPr/>
        </p:nvGrpSpPr>
        <p:grpSpPr>
          <a:xfrm>
            <a:off x="7772400" y="2590106"/>
            <a:ext cx="3314700" cy="3694112"/>
            <a:chOff x="5434013" y="2687638"/>
            <a:chExt cx="3314700" cy="3694112"/>
          </a:xfrm>
        </p:grpSpPr>
        <p:sp>
          <p:nvSpPr>
            <p:cNvPr id="24" name="Oval 4">
              <a:extLst>
                <a:ext uri="{FF2B5EF4-FFF2-40B4-BE49-F238E27FC236}">
                  <a16:creationId xmlns:a16="http://schemas.microsoft.com/office/drawing/2014/main" id="{A25FED9C-3F91-4BBE-AB36-D4239CD41C04}"/>
                </a:ext>
              </a:extLst>
            </p:cNvPr>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5">
              <a:extLst>
                <a:ext uri="{FF2B5EF4-FFF2-40B4-BE49-F238E27FC236}">
                  <a16:creationId xmlns:a16="http://schemas.microsoft.com/office/drawing/2014/main" id="{4887B1AD-D5C2-4E99-8013-74AF7E0B9721}"/>
                </a:ext>
              </a:extLst>
            </p:cNvPr>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6">
              <a:extLst>
                <a:ext uri="{FF2B5EF4-FFF2-40B4-BE49-F238E27FC236}">
                  <a16:creationId xmlns:a16="http://schemas.microsoft.com/office/drawing/2014/main" id="{33DD2ED2-FBD7-42AC-BB2B-5DF4716B9FB9}"/>
                </a:ext>
              </a:extLst>
            </p:cNvPr>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7">
              <a:extLst>
                <a:ext uri="{FF2B5EF4-FFF2-40B4-BE49-F238E27FC236}">
                  <a16:creationId xmlns:a16="http://schemas.microsoft.com/office/drawing/2014/main" id="{69C4C275-478E-4A7B-A09E-BD677766E94F}"/>
                </a:ext>
              </a:extLst>
            </p:cNvPr>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8">
              <a:extLst>
                <a:ext uri="{FF2B5EF4-FFF2-40B4-BE49-F238E27FC236}">
                  <a16:creationId xmlns:a16="http://schemas.microsoft.com/office/drawing/2014/main" id="{513EB131-EE52-46BD-AD07-A4D219C6B823}"/>
                </a:ext>
              </a:extLst>
            </p:cNvPr>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9">
              <a:extLst>
                <a:ext uri="{FF2B5EF4-FFF2-40B4-BE49-F238E27FC236}">
                  <a16:creationId xmlns:a16="http://schemas.microsoft.com/office/drawing/2014/main" id="{75908B59-F347-457A-A0A7-8111AFDC81E1}"/>
                </a:ext>
              </a:extLst>
            </p:cNvPr>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30" name="Text Box 10">
              <a:extLst>
                <a:ext uri="{FF2B5EF4-FFF2-40B4-BE49-F238E27FC236}">
                  <a16:creationId xmlns:a16="http://schemas.microsoft.com/office/drawing/2014/main" id="{8BFF4074-63F1-4A5E-A61C-298CEA000F75}"/>
                </a:ext>
              </a:extLst>
            </p:cNvPr>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31" name="Text Box 11">
              <a:extLst>
                <a:ext uri="{FF2B5EF4-FFF2-40B4-BE49-F238E27FC236}">
                  <a16:creationId xmlns:a16="http://schemas.microsoft.com/office/drawing/2014/main" id="{B63CA46E-EB5F-4ABB-A0A6-1C90BD09011B}"/>
                </a:ext>
              </a:extLst>
            </p:cNvPr>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32" name="Text Box 12">
              <a:extLst>
                <a:ext uri="{FF2B5EF4-FFF2-40B4-BE49-F238E27FC236}">
                  <a16:creationId xmlns:a16="http://schemas.microsoft.com/office/drawing/2014/main" id="{0628C0AC-9345-4157-B901-A6027CA8CDB6}"/>
                </a:ext>
              </a:extLst>
            </p:cNvPr>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33" name="Text Box 13">
              <a:extLst>
                <a:ext uri="{FF2B5EF4-FFF2-40B4-BE49-F238E27FC236}">
                  <a16:creationId xmlns:a16="http://schemas.microsoft.com/office/drawing/2014/main" id="{E5F37E85-C6E6-4157-B98B-5B503A70D026}"/>
                </a:ext>
              </a:extLst>
            </p:cNvPr>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34" name="Line 14">
              <a:extLst>
                <a:ext uri="{FF2B5EF4-FFF2-40B4-BE49-F238E27FC236}">
                  <a16:creationId xmlns:a16="http://schemas.microsoft.com/office/drawing/2014/main" id="{CA338C77-9968-4585-8A09-E9F630A77994}"/>
                </a:ext>
              </a:extLst>
            </p:cNvPr>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5">
              <a:extLst>
                <a:ext uri="{FF2B5EF4-FFF2-40B4-BE49-F238E27FC236}">
                  <a16:creationId xmlns:a16="http://schemas.microsoft.com/office/drawing/2014/main" id="{CB5AE4AD-C434-4687-BD86-206F4F281607}"/>
                </a:ext>
              </a:extLst>
            </p:cNvPr>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6">
              <a:extLst>
                <a:ext uri="{FF2B5EF4-FFF2-40B4-BE49-F238E27FC236}">
                  <a16:creationId xmlns:a16="http://schemas.microsoft.com/office/drawing/2014/main" id="{0C339103-36C7-423F-99EB-73C53DC8DAC0}"/>
                </a:ext>
              </a:extLst>
            </p:cNvPr>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7">
              <a:extLst>
                <a:ext uri="{FF2B5EF4-FFF2-40B4-BE49-F238E27FC236}">
                  <a16:creationId xmlns:a16="http://schemas.microsoft.com/office/drawing/2014/main" id="{1BD67EFF-6F53-4C74-B0D9-08466975C3E9}"/>
                </a:ext>
              </a:extLst>
            </p:cNvPr>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8">
              <a:extLst>
                <a:ext uri="{FF2B5EF4-FFF2-40B4-BE49-F238E27FC236}">
                  <a16:creationId xmlns:a16="http://schemas.microsoft.com/office/drawing/2014/main" id="{926BB13A-C52E-43A4-8822-14F1B29CB6E6}"/>
                </a:ext>
              </a:extLst>
            </p:cNvPr>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562428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609600" y="1565518"/>
            <a:ext cx="11201400" cy="2599288"/>
          </a:xfrm>
        </p:spPr>
        <p:txBody>
          <a:bodyPr>
            <a:normAutofit lnSpcReduction="10000"/>
          </a:bodyPr>
          <a:lstStyle/>
          <a:p>
            <a:r>
              <a:rPr lang="en-US" dirty="0"/>
              <a:t>Graph data: a collection of </a:t>
            </a:r>
            <a:r>
              <a:rPr lang="en-US" dirty="0">
                <a:solidFill>
                  <a:srgbClr val="FF9900"/>
                </a:solidFill>
              </a:rPr>
              <a:t>entities</a:t>
            </a:r>
            <a:r>
              <a:rPr lang="en-US" dirty="0"/>
              <a:t> and their </a:t>
            </a:r>
            <a:r>
              <a:rPr lang="en-US" dirty="0">
                <a:solidFill>
                  <a:srgbClr val="0070C0"/>
                </a:solidFill>
              </a:rPr>
              <a:t>pairwise relationships</a:t>
            </a:r>
            <a:r>
              <a:rPr lang="en-US" dirty="0"/>
              <a:t>. </a:t>
            </a:r>
          </a:p>
          <a:p>
            <a:r>
              <a:rPr lang="en-US" dirty="0"/>
              <a:t>Examples:</a:t>
            </a:r>
          </a:p>
          <a:p>
            <a:pPr lvl="1"/>
            <a:r>
              <a:rPr lang="en-US" dirty="0"/>
              <a:t>Web pages and hyperlinks</a:t>
            </a:r>
          </a:p>
          <a:p>
            <a:pPr lvl="1"/>
            <a:r>
              <a:rPr lang="en-US" dirty="0"/>
              <a:t>Facebook users and friendships</a:t>
            </a:r>
          </a:p>
          <a:p>
            <a:pPr lvl="1"/>
            <a:r>
              <a:rPr lang="en-US" dirty="0"/>
              <a:t>The connections between brain neurons</a:t>
            </a:r>
          </a:p>
          <a:p>
            <a:pPr lvl="1"/>
            <a:r>
              <a:rPr lang="en-US" dirty="0"/>
              <a:t>Genes that regulate each </a:t>
            </a:r>
            <a:r>
              <a:rPr lang="en-US" dirty="0" err="1"/>
              <a:t>oterh</a:t>
            </a:r>
            <a:endParaRPr lang="en-US" dirty="0"/>
          </a:p>
        </p:txBody>
      </p:sp>
      <p:sp>
        <p:nvSpPr>
          <p:cNvPr id="2" name="TextBox 1"/>
          <p:cNvSpPr txBox="1"/>
          <p:nvPr/>
        </p:nvSpPr>
        <p:spPr>
          <a:xfrm>
            <a:off x="686594" y="4518728"/>
            <a:ext cx="5562600" cy="1200329"/>
          </a:xfrm>
          <a:prstGeom prst="rect">
            <a:avLst/>
          </a:prstGeom>
          <a:noFill/>
        </p:spPr>
        <p:txBody>
          <a:bodyPr wrap="square" rtlCol="0">
            <a:spAutoFit/>
          </a:bodyPr>
          <a:lstStyle/>
          <a:p>
            <a:r>
              <a:rPr lang="en-US" sz="2400" dirty="0"/>
              <a:t>In this case the data consists of </a:t>
            </a:r>
            <a:r>
              <a:rPr lang="en-US" sz="2400" dirty="0">
                <a:solidFill>
                  <a:schemeClr val="accent6">
                    <a:lumMod val="75000"/>
                  </a:schemeClr>
                </a:solidFill>
              </a:rPr>
              <a:t>pairs</a:t>
            </a:r>
            <a:r>
              <a:rPr lang="en-US" sz="2400" dirty="0"/>
              <a:t>:</a:t>
            </a:r>
          </a:p>
          <a:p>
            <a:endParaRPr lang="en-US" sz="2400" dirty="0"/>
          </a:p>
          <a:p>
            <a:r>
              <a:rPr lang="en-US" sz="2400" dirty="0"/>
              <a:t>Who links to whom</a:t>
            </a:r>
          </a:p>
        </p:txBody>
      </p:sp>
      <p:sp>
        <p:nvSpPr>
          <p:cNvPr id="3" name="TextBox 2"/>
          <p:cNvSpPr txBox="1"/>
          <p:nvPr/>
        </p:nvSpPr>
        <p:spPr>
          <a:xfrm>
            <a:off x="715217" y="5925185"/>
            <a:ext cx="2409634" cy="461665"/>
          </a:xfrm>
          <a:prstGeom prst="rect">
            <a:avLst/>
          </a:prstGeom>
          <a:noFill/>
        </p:spPr>
        <p:txBody>
          <a:bodyPr wrap="none" rtlCol="0">
            <a:spAutoFit/>
          </a:bodyPr>
          <a:lstStyle/>
          <a:p>
            <a:r>
              <a:rPr lang="en-US" sz="2400" dirty="0"/>
              <a:t>Or </a:t>
            </a:r>
            <a:r>
              <a:rPr lang="en-US" sz="2400" dirty="0">
                <a:solidFill>
                  <a:srgbClr val="FF0000"/>
                </a:solidFill>
              </a:rPr>
              <a:t>directed </a:t>
            </a:r>
            <a:r>
              <a:rPr lang="en-US" sz="2400" dirty="0"/>
              <a:t>links</a:t>
            </a:r>
          </a:p>
        </p:txBody>
      </p:sp>
      <p:grpSp>
        <p:nvGrpSpPr>
          <p:cNvPr id="23" name="Group 22">
            <a:extLst>
              <a:ext uri="{FF2B5EF4-FFF2-40B4-BE49-F238E27FC236}">
                <a16:creationId xmlns:a16="http://schemas.microsoft.com/office/drawing/2014/main" id="{E48F66FA-4DF3-4820-B231-F03CAA652B30}"/>
              </a:ext>
            </a:extLst>
          </p:cNvPr>
          <p:cNvGrpSpPr/>
          <p:nvPr/>
        </p:nvGrpSpPr>
        <p:grpSpPr>
          <a:xfrm>
            <a:off x="7886700" y="2487007"/>
            <a:ext cx="3314700" cy="3694112"/>
            <a:chOff x="5434013" y="2687638"/>
            <a:chExt cx="3314700" cy="3694112"/>
          </a:xfrm>
        </p:grpSpPr>
        <p:sp>
          <p:nvSpPr>
            <p:cNvPr id="24" name="Oval 4">
              <a:extLst>
                <a:ext uri="{FF2B5EF4-FFF2-40B4-BE49-F238E27FC236}">
                  <a16:creationId xmlns:a16="http://schemas.microsoft.com/office/drawing/2014/main" id="{1E14E7CF-D0B9-4F3A-8F80-A0A22A3BB39F}"/>
                </a:ext>
              </a:extLst>
            </p:cNvPr>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5">
              <a:extLst>
                <a:ext uri="{FF2B5EF4-FFF2-40B4-BE49-F238E27FC236}">
                  <a16:creationId xmlns:a16="http://schemas.microsoft.com/office/drawing/2014/main" id="{170AB405-35E0-47B6-87BE-1F5C3E8A38DA}"/>
                </a:ext>
              </a:extLst>
            </p:cNvPr>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6">
              <a:extLst>
                <a:ext uri="{FF2B5EF4-FFF2-40B4-BE49-F238E27FC236}">
                  <a16:creationId xmlns:a16="http://schemas.microsoft.com/office/drawing/2014/main" id="{C0229994-0C12-4C3B-8C6D-BFEA769A636E}"/>
                </a:ext>
              </a:extLst>
            </p:cNvPr>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7">
              <a:extLst>
                <a:ext uri="{FF2B5EF4-FFF2-40B4-BE49-F238E27FC236}">
                  <a16:creationId xmlns:a16="http://schemas.microsoft.com/office/drawing/2014/main" id="{A179B29A-AF9C-4B76-AD22-05B25FDEDB3A}"/>
                </a:ext>
              </a:extLst>
            </p:cNvPr>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8">
              <a:extLst>
                <a:ext uri="{FF2B5EF4-FFF2-40B4-BE49-F238E27FC236}">
                  <a16:creationId xmlns:a16="http://schemas.microsoft.com/office/drawing/2014/main" id="{12439763-7DD6-41AF-AC57-9328BA933ACA}"/>
                </a:ext>
              </a:extLst>
            </p:cNvPr>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9">
              <a:extLst>
                <a:ext uri="{FF2B5EF4-FFF2-40B4-BE49-F238E27FC236}">
                  <a16:creationId xmlns:a16="http://schemas.microsoft.com/office/drawing/2014/main" id="{8F262FF6-AD41-4170-AC0A-3175AAAB321A}"/>
                </a:ext>
              </a:extLst>
            </p:cNvPr>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30" name="Text Box 10">
              <a:extLst>
                <a:ext uri="{FF2B5EF4-FFF2-40B4-BE49-F238E27FC236}">
                  <a16:creationId xmlns:a16="http://schemas.microsoft.com/office/drawing/2014/main" id="{FE56E8C2-E5F0-4EAB-8037-322EF1AF72D5}"/>
                </a:ext>
              </a:extLst>
            </p:cNvPr>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31" name="Text Box 11">
              <a:extLst>
                <a:ext uri="{FF2B5EF4-FFF2-40B4-BE49-F238E27FC236}">
                  <a16:creationId xmlns:a16="http://schemas.microsoft.com/office/drawing/2014/main" id="{CC541CDE-9565-4AE2-AB06-5FC86FCA642D}"/>
                </a:ext>
              </a:extLst>
            </p:cNvPr>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32" name="Text Box 12">
              <a:extLst>
                <a:ext uri="{FF2B5EF4-FFF2-40B4-BE49-F238E27FC236}">
                  <a16:creationId xmlns:a16="http://schemas.microsoft.com/office/drawing/2014/main" id="{7984D6F9-EFB6-4CA7-9FB1-50297F3FF9C5}"/>
                </a:ext>
              </a:extLst>
            </p:cNvPr>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33" name="Text Box 13">
              <a:extLst>
                <a:ext uri="{FF2B5EF4-FFF2-40B4-BE49-F238E27FC236}">
                  <a16:creationId xmlns:a16="http://schemas.microsoft.com/office/drawing/2014/main" id="{CF8FB1FE-8B92-4C6B-AF79-EB661D9DE4E3}"/>
                </a:ext>
              </a:extLst>
            </p:cNvPr>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34" name="Line 14">
              <a:extLst>
                <a:ext uri="{FF2B5EF4-FFF2-40B4-BE49-F238E27FC236}">
                  <a16:creationId xmlns:a16="http://schemas.microsoft.com/office/drawing/2014/main" id="{98D382F4-9776-442D-9EFA-159F812AE07A}"/>
                </a:ext>
              </a:extLst>
            </p:cNvPr>
            <p:cNvSpPr>
              <a:spLocks noChangeShapeType="1"/>
            </p:cNvSpPr>
            <p:nvPr/>
          </p:nvSpPr>
          <p:spPr bwMode="auto">
            <a:xfrm flipV="1">
              <a:off x="5865813" y="3335338"/>
              <a:ext cx="1223962" cy="7921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5">
              <a:extLst>
                <a:ext uri="{FF2B5EF4-FFF2-40B4-BE49-F238E27FC236}">
                  <a16:creationId xmlns:a16="http://schemas.microsoft.com/office/drawing/2014/main" id="{028C9234-9635-42C2-A1DD-5A8FF0E92DB7}"/>
                </a:ext>
              </a:extLst>
            </p:cNvPr>
            <p:cNvSpPr>
              <a:spLocks noChangeShapeType="1"/>
            </p:cNvSpPr>
            <p:nvPr/>
          </p:nvSpPr>
          <p:spPr bwMode="auto">
            <a:xfrm>
              <a:off x="7378700" y="3335338"/>
              <a:ext cx="1008063" cy="10080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6">
              <a:extLst>
                <a:ext uri="{FF2B5EF4-FFF2-40B4-BE49-F238E27FC236}">
                  <a16:creationId xmlns:a16="http://schemas.microsoft.com/office/drawing/2014/main" id="{BBF08B93-25EA-4343-A65C-7FEE89404D44}"/>
                </a:ext>
              </a:extLst>
            </p:cNvPr>
            <p:cNvSpPr>
              <a:spLocks noChangeShapeType="1"/>
            </p:cNvSpPr>
            <p:nvPr/>
          </p:nvSpPr>
          <p:spPr bwMode="auto">
            <a:xfrm>
              <a:off x="5865813" y="4198938"/>
              <a:ext cx="2449512" cy="215900"/>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7">
              <a:extLst>
                <a:ext uri="{FF2B5EF4-FFF2-40B4-BE49-F238E27FC236}">
                  <a16:creationId xmlns:a16="http://schemas.microsoft.com/office/drawing/2014/main" id="{92D3DCC3-30BE-49DB-AD9D-86E7718F4318}"/>
                </a:ext>
              </a:extLst>
            </p:cNvPr>
            <p:cNvSpPr>
              <a:spLocks noChangeShapeType="1"/>
            </p:cNvSpPr>
            <p:nvPr/>
          </p:nvSpPr>
          <p:spPr bwMode="auto">
            <a:xfrm flipV="1">
              <a:off x="8026400" y="4559300"/>
              <a:ext cx="431800" cy="1152525"/>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8">
              <a:extLst>
                <a:ext uri="{FF2B5EF4-FFF2-40B4-BE49-F238E27FC236}">
                  <a16:creationId xmlns:a16="http://schemas.microsoft.com/office/drawing/2014/main" id="{7127524B-8098-49CD-B0BF-BBA953CAE26A}"/>
                </a:ext>
              </a:extLst>
            </p:cNvPr>
            <p:cNvSpPr>
              <a:spLocks noChangeShapeType="1"/>
            </p:cNvSpPr>
            <p:nvPr/>
          </p:nvSpPr>
          <p:spPr bwMode="auto">
            <a:xfrm>
              <a:off x="6442075" y="5711825"/>
              <a:ext cx="1368425" cy="144463"/>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155914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Adjacency matrix</a:t>
            </a:r>
          </a:p>
          <a:p>
            <a:pPr lvl="1"/>
            <a:r>
              <a:rPr lang="en-US" dirty="0"/>
              <a:t>Very sparse, very wasteful, but useful conceptually</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20" name="Object 4"/>
          <p:cNvGraphicFramePr>
            <a:graphicFrameLocks noChangeAspect="1"/>
          </p:cNvGraphicFramePr>
          <p:nvPr/>
        </p:nvGraphicFramePr>
        <p:xfrm>
          <a:off x="2711451" y="3335338"/>
          <a:ext cx="3313113" cy="2686050"/>
        </p:xfrm>
        <a:graphic>
          <a:graphicData uri="http://schemas.openxmlformats.org/presentationml/2006/ole">
            <mc:AlternateContent xmlns:mc="http://schemas.openxmlformats.org/markup-compatibility/2006">
              <mc:Choice xmlns:v="urn:schemas-microsoft-com:vml" Requires="v">
                <p:oleObj name="Equation" r:id="rId2" imgW="1409700" imgH="1143000" progId="Equation.3">
                  <p:embed/>
                </p:oleObj>
              </mc:Choice>
              <mc:Fallback>
                <p:oleObj name="Equation" r:id="rId2" imgW="1409700" imgH="1143000" progId="Equation.3">
                  <p:embed/>
                  <p:pic>
                    <p:nvPicPr>
                      <p:cNvPr id="2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3335338"/>
                        <a:ext cx="3313113"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5679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Adjacency list</a:t>
            </a:r>
          </a:p>
          <a:p>
            <a:pPr lvl="1"/>
            <a:r>
              <a:rPr lang="en-US" dirty="0"/>
              <a:t>Not so easy to maintain</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Box 20"/>
          <p:cNvSpPr txBox="1"/>
          <p:nvPr/>
        </p:nvSpPr>
        <p:spPr>
          <a:xfrm>
            <a:off x="2639617" y="3335339"/>
            <a:ext cx="1781257" cy="2246769"/>
          </a:xfrm>
          <a:prstGeom prst="rect">
            <a:avLst/>
          </a:prstGeom>
          <a:noFill/>
        </p:spPr>
        <p:txBody>
          <a:bodyPr wrap="none" rtlCol="0">
            <a:spAutoFit/>
          </a:bodyPr>
          <a:lstStyle/>
          <a:p>
            <a:r>
              <a:rPr lang="en-US" sz="2800" dirty="0"/>
              <a:t>1: [2, 3]</a:t>
            </a:r>
          </a:p>
          <a:p>
            <a:r>
              <a:rPr lang="en-US" sz="2800" dirty="0"/>
              <a:t>2: [1, 3]</a:t>
            </a:r>
          </a:p>
          <a:p>
            <a:r>
              <a:rPr lang="en-US" sz="2800" dirty="0"/>
              <a:t>3: [1, 2, 4]</a:t>
            </a:r>
          </a:p>
          <a:p>
            <a:r>
              <a:rPr lang="en-US" sz="2800" dirty="0"/>
              <a:t>4: [3, 5]</a:t>
            </a:r>
          </a:p>
          <a:p>
            <a:r>
              <a:rPr lang="en-US" sz="2800" dirty="0"/>
              <a:t>5: [4]</a:t>
            </a:r>
          </a:p>
        </p:txBody>
      </p:sp>
    </p:spTree>
    <p:extLst>
      <p:ext uri="{BB962C8B-B14F-4D97-AF65-F5344CB8AC3E}">
        <p14:creationId xmlns:p14="http://schemas.microsoft.com/office/powerpoint/2010/main" val="3970408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List of pairs</a:t>
            </a:r>
          </a:p>
          <a:p>
            <a:pPr lvl="1"/>
            <a:r>
              <a:rPr lang="en-US" dirty="0"/>
              <a:t>The simplest and most efficient representation</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extBox 21"/>
          <p:cNvSpPr txBox="1"/>
          <p:nvPr/>
        </p:nvSpPr>
        <p:spPr>
          <a:xfrm>
            <a:off x="2639617" y="3335339"/>
            <a:ext cx="925253" cy="2246769"/>
          </a:xfrm>
          <a:prstGeom prst="rect">
            <a:avLst/>
          </a:prstGeom>
          <a:noFill/>
        </p:spPr>
        <p:txBody>
          <a:bodyPr wrap="none" rtlCol="0">
            <a:spAutoFit/>
          </a:bodyPr>
          <a:lstStyle/>
          <a:p>
            <a:r>
              <a:rPr lang="en-US" sz="2800" dirty="0"/>
              <a:t>(1,2)</a:t>
            </a:r>
          </a:p>
          <a:p>
            <a:r>
              <a:rPr lang="en-US" sz="2800" dirty="0"/>
              <a:t>(2,3)</a:t>
            </a:r>
          </a:p>
          <a:p>
            <a:r>
              <a:rPr lang="en-US" sz="2800" dirty="0"/>
              <a:t>(1,3)</a:t>
            </a:r>
          </a:p>
          <a:p>
            <a:r>
              <a:rPr lang="en-US" sz="2800" dirty="0"/>
              <a:t>(3,4)</a:t>
            </a:r>
          </a:p>
          <a:p>
            <a:r>
              <a:rPr lang="en-US" sz="2800" dirty="0"/>
              <a:t>(4,5)</a:t>
            </a:r>
          </a:p>
        </p:txBody>
      </p:sp>
    </p:spTree>
    <p:extLst>
      <p:ext uri="{BB962C8B-B14F-4D97-AF65-F5344CB8AC3E}">
        <p14:creationId xmlns:p14="http://schemas.microsoft.com/office/powerpoint/2010/main" val="112698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summary</a:t>
            </a:r>
          </a:p>
        </p:txBody>
      </p:sp>
      <p:sp>
        <p:nvSpPr>
          <p:cNvPr id="3" name="Content Placeholder 2"/>
          <p:cNvSpPr>
            <a:spLocks noGrp="1"/>
          </p:cNvSpPr>
          <p:nvPr>
            <p:ph idx="1"/>
          </p:nvPr>
        </p:nvSpPr>
        <p:spPr/>
        <p:txBody>
          <a:bodyPr>
            <a:normAutofit fontScale="92500" lnSpcReduction="10000"/>
          </a:bodyPr>
          <a:lstStyle/>
          <a:p>
            <a:r>
              <a:rPr lang="en-US" dirty="0">
                <a:solidFill>
                  <a:schemeClr val="accent6">
                    <a:lumMod val="75000"/>
                  </a:schemeClr>
                </a:solidFill>
              </a:rPr>
              <a:t>Numeric data</a:t>
            </a:r>
            <a:r>
              <a:rPr lang="en-US" dirty="0"/>
              <a:t>: Each object is a point in a multidimensional space</a:t>
            </a:r>
          </a:p>
          <a:p>
            <a:r>
              <a:rPr lang="en-US" dirty="0">
                <a:solidFill>
                  <a:schemeClr val="accent6">
                    <a:lumMod val="75000"/>
                  </a:schemeClr>
                </a:solidFill>
              </a:rPr>
              <a:t>Categorical data</a:t>
            </a:r>
            <a:r>
              <a:rPr lang="en-US" dirty="0"/>
              <a:t>: Each object is a vector of categorical values</a:t>
            </a:r>
          </a:p>
          <a:p>
            <a:r>
              <a:rPr lang="en-US" dirty="0">
                <a:solidFill>
                  <a:schemeClr val="accent6">
                    <a:lumMod val="75000"/>
                  </a:schemeClr>
                </a:solidFill>
              </a:rPr>
              <a:t>Set data</a:t>
            </a:r>
            <a:r>
              <a:rPr lang="en-US" dirty="0"/>
              <a:t>: Each object is a set of values (with or without counts)</a:t>
            </a:r>
          </a:p>
          <a:p>
            <a:pPr lvl="1"/>
            <a:r>
              <a:rPr lang="en-US" dirty="0"/>
              <a:t>Sets can also be represented as binary vectors, or vectors of counts</a:t>
            </a:r>
          </a:p>
          <a:p>
            <a:r>
              <a:rPr lang="en-US" dirty="0">
                <a:solidFill>
                  <a:schemeClr val="accent6">
                    <a:lumMod val="75000"/>
                  </a:schemeClr>
                </a:solidFill>
              </a:rPr>
              <a:t>Dependent data:</a:t>
            </a:r>
          </a:p>
          <a:p>
            <a:pPr lvl="1"/>
            <a:r>
              <a:rPr lang="en-US" dirty="0">
                <a:solidFill>
                  <a:schemeClr val="accent6">
                    <a:lumMod val="75000"/>
                  </a:schemeClr>
                </a:solidFill>
              </a:rPr>
              <a:t>Ordered sequences</a:t>
            </a:r>
            <a:r>
              <a:rPr lang="en-US" dirty="0"/>
              <a:t>: Each object is an ordered sequence of values.</a:t>
            </a:r>
          </a:p>
          <a:p>
            <a:pPr lvl="1"/>
            <a:r>
              <a:rPr lang="en-US" dirty="0">
                <a:solidFill>
                  <a:schemeClr val="accent6">
                    <a:lumMod val="75000"/>
                  </a:schemeClr>
                </a:solidFill>
              </a:rPr>
              <a:t>Spatial data</a:t>
            </a:r>
            <a:r>
              <a:rPr lang="en-US" dirty="0"/>
              <a:t>: objects are fixed on specific geographic locations</a:t>
            </a:r>
          </a:p>
          <a:p>
            <a:pPr lvl="1"/>
            <a:r>
              <a:rPr lang="en-US" dirty="0">
                <a:solidFill>
                  <a:schemeClr val="accent6">
                    <a:lumMod val="75000"/>
                  </a:schemeClr>
                </a:solidFill>
              </a:rPr>
              <a:t>Graph data: </a:t>
            </a:r>
            <a:r>
              <a:rPr lang="en-US" dirty="0"/>
              <a:t>A collection of pairwise relationships</a:t>
            </a:r>
          </a:p>
          <a:p>
            <a:r>
              <a:rPr lang="en-US" dirty="0">
                <a:solidFill>
                  <a:srgbClr val="0070C0"/>
                </a:solidFill>
              </a:rPr>
              <a:t>The data matrix</a:t>
            </a:r>
            <a:r>
              <a:rPr lang="en-US" dirty="0"/>
              <a:t>:</a:t>
            </a:r>
          </a:p>
          <a:p>
            <a:pPr lvl="1"/>
            <a:r>
              <a:rPr lang="en-US" dirty="0"/>
              <a:t>In almost all types of data we can find a way to transform the data into a </a:t>
            </a:r>
            <a:r>
              <a:rPr lang="en-US" dirty="0">
                <a:solidFill>
                  <a:srgbClr val="FF0000"/>
                </a:solidFill>
              </a:rPr>
              <a:t>matrix</a:t>
            </a:r>
            <a:r>
              <a:rPr lang="en-US" dirty="0"/>
              <a:t>, where the rows correspond to different records, and the columns to numeric attributes</a:t>
            </a:r>
          </a:p>
        </p:txBody>
      </p:sp>
    </p:spTree>
    <p:extLst>
      <p:ext uri="{BB962C8B-B14F-4D97-AF65-F5344CB8AC3E}">
        <p14:creationId xmlns:p14="http://schemas.microsoft.com/office/powerpoint/2010/main" val="2091723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6B4DD-24ED-4044-8095-C0647B6E403A}"/>
              </a:ext>
            </a:extLst>
          </p:cNvPr>
          <p:cNvSpPr>
            <a:spLocks noGrp="1"/>
          </p:cNvSpPr>
          <p:nvPr>
            <p:ph type="title"/>
          </p:nvPr>
        </p:nvSpPr>
        <p:spPr/>
        <p:txBody>
          <a:bodyPr/>
          <a:lstStyle/>
          <a:p>
            <a:r>
              <a:rPr lang="en-US" dirty="0"/>
              <a:t>Data Mining Pipeline</a:t>
            </a:r>
          </a:p>
        </p:txBody>
      </p:sp>
      <p:sp>
        <p:nvSpPr>
          <p:cNvPr id="5" name="Text Placeholder 4">
            <a:extLst>
              <a:ext uri="{FF2B5EF4-FFF2-40B4-BE49-F238E27FC236}">
                <a16:creationId xmlns:a16="http://schemas.microsoft.com/office/drawing/2014/main" id="{773B9EA2-F5BD-4AE4-855A-31FBB65CB0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68370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4" name="Rectangle 3"/>
          <p:cNvSpPr/>
          <p:nvPr/>
        </p:nvSpPr>
        <p:spPr>
          <a:xfrm>
            <a:off x="2819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334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6" name="Rectangle 5"/>
          <p:cNvSpPr/>
          <p:nvPr/>
        </p:nvSpPr>
        <p:spPr>
          <a:xfrm>
            <a:off x="7924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495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7086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819400" y="3158532"/>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5800" y="1701106"/>
            <a:ext cx="11125199" cy="1384995"/>
          </a:xfrm>
          <a:prstGeom prst="rect">
            <a:avLst/>
          </a:prstGeom>
        </p:spPr>
        <p:txBody>
          <a:bodyPr wrap="square">
            <a:spAutoFit/>
          </a:bodyPr>
          <a:lstStyle/>
          <a:p>
            <a:r>
              <a:rPr lang="en-US" sz="2800" dirty="0"/>
              <a:t>When talking about Data Mining we usually think of the Data Analysis part, but the Data Mining pipeline has several steps</a:t>
            </a:r>
          </a:p>
          <a:p>
            <a:endParaRPr lang="en-US" sz="2800" dirty="0"/>
          </a:p>
        </p:txBody>
      </p:sp>
      <p:sp>
        <p:nvSpPr>
          <p:cNvPr id="3" name="TextBox 2"/>
          <p:cNvSpPr txBox="1"/>
          <p:nvPr/>
        </p:nvSpPr>
        <p:spPr>
          <a:xfrm>
            <a:off x="609600" y="5638801"/>
            <a:ext cx="10972800" cy="954107"/>
          </a:xfrm>
          <a:prstGeom prst="rect">
            <a:avLst/>
          </a:prstGeom>
          <a:noFill/>
        </p:spPr>
        <p:txBody>
          <a:bodyPr wrap="square" rtlCol="0">
            <a:spAutoFit/>
          </a:bodyPr>
          <a:lstStyle/>
          <a:p>
            <a:r>
              <a:rPr lang="en-US" sz="2800" dirty="0"/>
              <a:t>In this course we will focus mostly on Data Analysis: methods and algorithms for extracting useful knowledge from the data.</a:t>
            </a:r>
          </a:p>
        </p:txBody>
      </p:sp>
    </p:spTree>
    <p:extLst>
      <p:ext uri="{BB962C8B-B14F-4D97-AF65-F5344CB8AC3E}">
        <p14:creationId xmlns:p14="http://schemas.microsoft.com/office/powerpoint/2010/main" val="86906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4" name="Rectangle 8"/>
          <p:cNvSpPr>
            <a:spLocks noGrp="1" noChangeArrowheads="1"/>
          </p:cNvSpPr>
          <p:nvPr>
            <p:ph type="title"/>
          </p:nvPr>
        </p:nvSpPr>
        <p:spPr>
          <a:xfrm>
            <a:off x="533400" y="293797"/>
            <a:ext cx="8280400" cy="1066800"/>
          </a:xfrm>
        </p:spPr>
        <p:txBody>
          <a:bodyPr>
            <a:normAutofit/>
          </a:bodyPr>
          <a:lstStyle/>
          <a:p>
            <a:r>
              <a:rPr lang="en-US" dirty="0"/>
              <a:t>What is Data?</a:t>
            </a:r>
          </a:p>
        </p:txBody>
      </p:sp>
      <p:sp>
        <p:nvSpPr>
          <p:cNvPr id="649225" name="Rectangle 9"/>
          <p:cNvSpPr>
            <a:spLocks noGrp="1" noChangeArrowheads="1"/>
          </p:cNvSpPr>
          <p:nvPr>
            <p:ph type="body" sz="half" idx="1"/>
          </p:nvPr>
        </p:nvSpPr>
        <p:spPr>
          <a:xfrm>
            <a:off x="374244" y="1371600"/>
            <a:ext cx="6407556" cy="5334000"/>
          </a:xfrm>
        </p:spPr>
        <p:txBody>
          <a:bodyPr>
            <a:normAutofit lnSpcReduction="10000"/>
          </a:bodyPr>
          <a:lstStyle/>
          <a:p>
            <a:r>
              <a:rPr lang="en-US" sz="2400" dirty="0"/>
              <a:t>Collection of data </a:t>
            </a:r>
            <a:r>
              <a:rPr lang="en-US" sz="2400" dirty="0">
                <a:solidFill>
                  <a:srgbClr val="0070C0"/>
                </a:solidFill>
              </a:rPr>
              <a:t>objects</a:t>
            </a:r>
            <a:r>
              <a:rPr lang="en-US" sz="2400" dirty="0"/>
              <a:t> and their </a:t>
            </a:r>
            <a:r>
              <a:rPr lang="en-US" sz="2400" dirty="0">
                <a:solidFill>
                  <a:schemeClr val="accent6">
                    <a:lumMod val="75000"/>
                  </a:schemeClr>
                </a:solidFill>
              </a:rPr>
              <a:t>attributes</a:t>
            </a:r>
          </a:p>
          <a:p>
            <a:pPr lvl="4"/>
            <a:endParaRPr lang="en-US" sz="1800" dirty="0"/>
          </a:p>
          <a:p>
            <a:r>
              <a:rPr lang="en-US" sz="2400" dirty="0"/>
              <a:t>An attribute is a property or characteristic of an object</a:t>
            </a:r>
          </a:p>
          <a:p>
            <a:pPr lvl="1"/>
            <a:r>
              <a:rPr lang="en-US" sz="2000" dirty="0"/>
              <a:t>Examples: name, date of birth, height, occupation.</a:t>
            </a:r>
          </a:p>
          <a:p>
            <a:pPr lvl="1"/>
            <a:r>
              <a:rPr lang="en-US" sz="2000" dirty="0"/>
              <a:t>Attribute is also known as </a:t>
            </a:r>
            <a:r>
              <a:rPr lang="en-US" sz="2000" dirty="0">
                <a:solidFill>
                  <a:schemeClr val="accent6">
                    <a:lumMod val="75000"/>
                  </a:schemeClr>
                </a:solidFill>
              </a:rPr>
              <a:t>variable</a:t>
            </a:r>
            <a:r>
              <a:rPr lang="en-US" sz="2000" dirty="0"/>
              <a:t>, </a:t>
            </a:r>
            <a:r>
              <a:rPr lang="en-US" sz="2000" dirty="0">
                <a:solidFill>
                  <a:schemeClr val="accent6">
                    <a:lumMod val="75000"/>
                  </a:schemeClr>
                </a:solidFill>
              </a:rPr>
              <a:t>field</a:t>
            </a:r>
            <a:r>
              <a:rPr lang="en-US" sz="2000" dirty="0"/>
              <a:t>, </a:t>
            </a:r>
            <a:r>
              <a:rPr lang="en-US" sz="2000" dirty="0">
                <a:solidFill>
                  <a:schemeClr val="accent6">
                    <a:lumMod val="75000"/>
                  </a:schemeClr>
                </a:solidFill>
              </a:rPr>
              <a:t>characteristic</a:t>
            </a:r>
            <a:r>
              <a:rPr lang="en-US" sz="2000" dirty="0"/>
              <a:t>, or </a:t>
            </a:r>
            <a:r>
              <a:rPr lang="en-US" sz="2000" dirty="0">
                <a:solidFill>
                  <a:schemeClr val="accent6">
                    <a:lumMod val="75000"/>
                  </a:schemeClr>
                </a:solidFill>
              </a:rPr>
              <a:t>feature</a:t>
            </a:r>
          </a:p>
          <a:p>
            <a:endParaRPr lang="en-US" sz="2400" dirty="0"/>
          </a:p>
          <a:p>
            <a:r>
              <a:rPr lang="en-US" sz="2400" dirty="0"/>
              <a:t>For each object the attributes take some </a:t>
            </a:r>
            <a:r>
              <a:rPr lang="en-US" sz="2400" dirty="0">
                <a:solidFill>
                  <a:srgbClr val="0070C0"/>
                </a:solidFill>
              </a:rPr>
              <a:t>values</a:t>
            </a:r>
            <a:r>
              <a:rPr lang="en-US" sz="2400" dirty="0"/>
              <a:t>.</a:t>
            </a:r>
          </a:p>
          <a:p>
            <a:endParaRPr lang="en-US" sz="2400" dirty="0"/>
          </a:p>
          <a:p>
            <a:r>
              <a:rPr lang="en-US" sz="2400" dirty="0"/>
              <a:t>The collection of </a:t>
            </a:r>
            <a:r>
              <a:rPr lang="en-US" sz="2400" dirty="0">
                <a:solidFill>
                  <a:schemeClr val="accent6">
                    <a:lumMod val="75000"/>
                  </a:schemeClr>
                </a:solidFill>
              </a:rPr>
              <a:t>attribute-value pairs</a:t>
            </a:r>
            <a:r>
              <a:rPr lang="en-US" sz="2400" dirty="0"/>
              <a:t> describes a specific object</a:t>
            </a:r>
          </a:p>
          <a:p>
            <a:pPr lvl="1"/>
            <a:r>
              <a:rPr lang="en-US" sz="2000" dirty="0"/>
              <a:t>Object is also known as </a:t>
            </a:r>
            <a:r>
              <a:rPr lang="en-US" sz="2000" dirty="0">
                <a:solidFill>
                  <a:srgbClr val="0070C0"/>
                </a:solidFill>
              </a:rPr>
              <a:t>record</a:t>
            </a:r>
            <a:r>
              <a:rPr lang="en-US" sz="2000" dirty="0"/>
              <a:t>, </a:t>
            </a:r>
            <a:r>
              <a:rPr lang="en-US" sz="2000" dirty="0">
                <a:solidFill>
                  <a:srgbClr val="0070C0"/>
                </a:solidFill>
              </a:rPr>
              <a:t>point</a:t>
            </a:r>
            <a:r>
              <a:rPr lang="en-US" sz="2000" dirty="0"/>
              <a:t>, </a:t>
            </a:r>
            <a:r>
              <a:rPr lang="en-US" sz="2000" dirty="0">
                <a:solidFill>
                  <a:srgbClr val="0070C0"/>
                </a:solidFill>
              </a:rPr>
              <a:t>case</a:t>
            </a:r>
            <a:r>
              <a:rPr lang="en-US" sz="2000" dirty="0"/>
              <a:t>, </a:t>
            </a:r>
            <a:r>
              <a:rPr lang="en-US" sz="2000" dirty="0">
                <a:solidFill>
                  <a:srgbClr val="0070C0"/>
                </a:solidFill>
              </a:rPr>
              <a:t>sample</a:t>
            </a:r>
            <a:r>
              <a:rPr lang="en-US" sz="2000" dirty="0"/>
              <a:t>, </a:t>
            </a:r>
            <a:r>
              <a:rPr lang="en-US" sz="2000" dirty="0">
                <a:solidFill>
                  <a:srgbClr val="0070C0"/>
                </a:solidFill>
              </a:rPr>
              <a:t>entity</a:t>
            </a:r>
            <a:r>
              <a:rPr lang="en-US" sz="2000" dirty="0"/>
              <a:t>, or </a:t>
            </a:r>
            <a:r>
              <a:rPr lang="en-US" sz="2000" dirty="0">
                <a:solidFill>
                  <a:srgbClr val="0070C0"/>
                </a:solidFill>
              </a:rPr>
              <a:t>instance</a:t>
            </a:r>
          </a:p>
          <a:p>
            <a:pPr lvl="4"/>
            <a:endParaRPr lang="en-US" sz="1800" dirty="0"/>
          </a:p>
        </p:txBody>
      </p:sp>
      <p:grpSp>
        <p:nvGrpSpPr>
          <p:cNvPr id="649232" name="Group 16"/>
          <p:cNvGrpSpPr>
            <a:grpSpLocks/>
          </p:cNvGrpSpPr>
          <p:nvPr/>
        </p:nvGrpSpPr>
        <p:grpSpPr bwMode="auto">
          <a:xfrm>
            <a:off x="8304618" y="1104568"/>
            <a:ext cx="3513138" cy="4191000"/>
            <a:chOff x="3403" y="1104"/>
            <a:chExt cx="2213" cy="2640"/>
          </a:xfrm>
        </p:grpSpPr>
        <p:graphicFrame>
          <p:nvGraphicFramePr>
            <p:cNvPr id="649226" name="Object 10"/>
            <p:cNvGraphicFramePr>
              <a:graphicFrameLocks noChangeAspect="1"/>
            </p:cNvGraphicFramePr>
            <p:nvPr/>
          </p:nvGraphicFramePr>
          <p:xfrm>
            <a:off x="3403" y="1378"/>
            <a:ext cx="2213" cy="2366"/>
          </p:xfrm>
          <a:graphic>
            <a:graphicData uri="http://schemas.openxmlformats.org/presentationml/2006/ole">
              <mc:AlternateContent xmlns:mc="http://schemas.openxmlformats.org/markup-compatibility/2006">
                <mc:Choice xmlns:v="urn:schemas-microsoft-com:vml" Requires="v">
                  <p:oleObj name="Document" r:id="rId3" imgW="5405628" imgH="5779008" progId="Word.Document.8">
                    <p:embed/>
                  </p:oleObj>
                </mc:Choice>
                <mc:Fallback>
                  <p:oleObj name="Document" r:id="rId3" imgW="5405628" imgH="5779008" progId="Word.Document.8">
                    <p:embed/>
                    <p:pic>
                      <p:nvPicPr>
                        <p:cNvPr id="649226"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 y="1378"/>
                          <a:ext cx="2213" cy="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9228"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9230" name="Text Box 14"/>
          <p:cNvSpPr txBox="1">
            <a:spLocks noChangeArrowheads="1"/>
          </p:cNvSpPr>
          <p:nvPr/>
        </p:nvSpPr>
        <p:spPr bwMode="auto">
          <a:xfrm>
            <a:off x="9337287" y="594147"/>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Attributes</a:t>
            </a:r>
          </a:p>
        </p:txBody>
      </p:sp>
      <p:sp>
        <p:nvSpPr>
          <p:cNvPr id="649231" name="AutoShape 15"/>
          <p:cNvSpPr>
            <a:spLocks/>
          </p:cNvSpPr>
          <p:nvPr/>
        </p:nvSpPr>
        <p:spPr bwMode="auto">
          <a:xfrm>
            <a:off x="7923618" y="2018968"/>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233" name="Text Box 17"/>
          <p:cNvSpPr txBox="1">
            <a:spLocks noChangeArrowheads="1"/>
          </p:cNvSpPr>
          <p:nvPr/>
        </p:nvSpPr>
        <p:spPr bwMode="auto">
          <a:xfrm>
            <a:off x="6858000" y="3352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Objects</a:t>
            </a:r>
          </a:p>
        </p:txBody>
      </p:sp>
      <p:sp>
        <p:nvSpPr>
          <p:cNvPr id="10" name="TextBox 9"/>
          <p:cNvSpPr txBox="1"/>
          <p:nvPr/>
        </p:nvSpPr>
        <p:spPr>
          <a:xfrm>
            <a:off x="7484919" y="5501061"/>
            <a:ext cx="4249881" cy="1200329"/>
          </a:xfrm>
          <a:prstGeom prst="rect">
            <a:avLst/>
          </a:prstGeom>
          <a:noFill/>
        </p:spPr>
        <p:txBody>
          <a:bodyPr wrap="none" rtlCol="0">
            <a:spAutoFit/>
          </a:bodyPr>
          <a:lstStyle/>
          <a:p>
            <a:r>
              <a:rPr lang="en-US" dirty="0">
                <a:solidFill>
                  <a:srgbClr val="FF0000"/>
                </a:solidFill>
              </a:rPr>
              <a:t>Size (</a:t>
            </a:r>
            <a:r>
              <a:rPr lang="en-US" dirty="0">
                <a:solidFill>
                  <a:srgbClr val="0070C0"/>
                </a:solidFill>
              </a:rPr>
              <a:t>n</a:t>
            </a:r>
            <a:r>
              <a:rPr lang="en-US" dirty="0">
                <a:solidFill>
                  <a:srgbClr val="FF0000"/>
                </a:solidFill>
              </a:rPr>
              <a:t>): </a:t>
            </a:r>
            <a:r>
              <a:rPr lang="en-US" dirty="0"/>
              <a:t>Number of objects</a:t>
            </a:r>
          </a:p>
          <a:p>
            <a:r>
              <a:rPr lang="en-US" dirty="0">
                <a:solidFill>
                  <a:srgbClr val="FF0000"/>
                </a:solidFill>
              </a:rPr>
              <a:t>Dimensionality (</a:t>
            </a:r>
            <a:r>
              <a:rPr lang="en-US" dirty="0">
                <a:solidFill>
                  <a:srgbClr val="0070C0"/>
                </a:solidFill>
              </a:rPr>
              <a:t>d</a:t>
            </a:r>
            <a:r>
              <a:rPr lang="en-US" dirty="0">
                <a:solidFill>
                  <a:srgbClr val="FF0000"/>
                </a:solidFill>
              </a:rPr>
              <a:t>)</a:t>
            </a:r>
            <a:r>
              <a:rPr lang="en-US" dirty="0"/>
              <a:t>: Number of attributes</a:t>
            </a:r>
          </a:p>
          <a:p>
            <a:r>
              <a:rPr lang="en-US" dirty="0" err="1">
                <a:solidFill>
                  <a:srgbClr val="FF0000"/>
                </a:solidFill>
              </a:rPr>
              <a:t>Sparsity</a:t>
            </a:r>
            <a:r>
              <a:rPr lang="en-US" dirty="0"/>
              <a:t>: Number of populated </a:t>
            </a:r>
          </a:p>
          <a:p>
            <a:r>
              <a:rPr lang="en-US" dirty="0"/>
              <a:t>	object-attribute pairs</a:t>
            </a:r>
          </a:p>
        </p:txBody>
      </p:sp>
    </p:spTree>
    <p:extLst>
      <p:ext uri="{BB962C8B-B14F-4D97-AF65-F5344CB8AC3E}">
        <p14:creationId xmlns:p14="http://schemas.microsoft.com/office/powerpoint/2010/main" val="2562877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6B4DD-24ED-4044-8095-C0647B6E403A}"/>
              </a:ext>
            </a:extLst>
          </p:cNvPr>
          <p:cNvSpPr>
            <a:spLocks noGrp="1"/>
          </p:cNvSpPr>
          <p:nvPr>
            <p:ph type="title"/>
          </p:nvPr>
        </p:nvSpPr>
        <p:spPr/>
        <p:txBody>
          <a:bodyPr/>
          <a:lstStyle/>
          <a:p>
            <a:r>
              <a:rPr lang="en-US" dirty="0"/>
              <a:t>Data Collection</a:t>
            </a:r>
          </a:p>
        </p:txBody>
      </p:sp>
      <p:sp>
        <p:nvSpPr>
          <p:cNvPr id="5" name="Text Placeholder 4">
            <a:extLst>
              <a:ext uri="{FF2B5EF4-FFF2-40B4-BE49-F238E27FC236}">
                <a16:creationId xmlns:a16="http://schemas.microsoft.com/office/drawing/2014/main" id="{773B9EA2-F5BD-4AE4-855A-31FBB65CB0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8446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3" name="Content Placeholder 2"/>
          <p:cNvSpPr>
            <a:spLocks noGrp="1"/>
          </p:cNvSpPr>
          <p:nvPr>
            <p:ph idx="1"/>
          </p:nvPr>
        </p:nvSpPr>
        <p:spPr>
          <a:xfrm>
            <a:off x="685800" y="4016830"/>
            <a:ext cx="11049000" cy="2764941"/>
          </a:xfrm>
        </p:spPr>
        <p:txBody>
          <a:bodyPr>
            <a:normAutofit/>
          </a:bodyPr>
          <a:lstStyle/>
          <a:p>
            <a:r>
              <a:rPr lang="en-US" dirty="0"/>
              <a:t>Collecting the data is the start of the Data Mining pipeline</a:t>
            </a:r>
          </a:p>
          <a:p>
            <a:r>
              <a:rPr lang="en-US" dirty="0"/>
              <a:t>It can be a </a:t>
            </a:r>
            <a:r>
              <a:rPr lang="en-US"/>
              <a:t>hard problem; </a:t>
            </a:r>
            <a:r>
              <a:rPr lang="en-US" dirty="0"/>
              <a:t>we will not focus on it in </a:t>
            </a:r>
            <a:r>
              <a:rPr lang="en-US"/>
              <a:t>this course.</a:t>
            </a:r>
            <a:endParaRPr lang="en-US" dirty="0"/>
          </a:p>
        </p:txBody>
      </p:sp>
      <p:sp>
        <p:nvSpPr>
          <p:cNvPr id="4" name="Rectangle 3"/>
          <p:cNvSpPr/>
          <p:nvPr/>
        </p:nvSpPr>
        <p:spPr>
          <a:xfrm>
            <a:off x="2667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772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09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91E-3CD5-4F6B-BF5C-5E602FF574B9}"/>
              </a:ext>
            </a:extLst>
          </p:cNvPr>
          <p:cNvSpPr>
            <a:spLocks noGrp="1"/>
          </p:cNvSpPr>
          <p:nvPr>
            <p:ph type="title"/>
          </p:nvPr>
        </p:nvSpPr>
        <p:spPr/>
        <p:txBody>
          <a:bodyPr/>
          <a:lstStyle/>
          <a:p>
            <a:r>
              <a:rPr lang="en-US" dirty="0"/>
              <a:t>The different ways of obtaining data	</a:t>
            </a:r>
          </a:p>
        </p:txBody>
      </p:sp>
      <p:sp>
        <p:nvSpPr>
          <p:cNvPr id="3" name="Content Placeholder 2">
            <a:extLst>
              <a:ext uri="{FF2B5EF4-FFF2-40B4-BE49-F238E27FC236}">
                <a16:creationId xmlns:a16="http://schemas.microsoft.com/office/drawing/2014/main" id="{F576311E-4383-42ED-B29C-638E7A271CC3}"/>
              </a:ext>
            </a:extLst>
          </p:cNvPr>
          <p:cNvSpPr>
            <a:spLocks noGrp="1"/>
          </p:cNvSpPr>
          <p:nvPr>
            <p:ph idx="1"/>
          </p:nvPr>
        </p:nvSpPr>
        <p:spPr>
          <a:xfrm>
            <a:off x="609600" y="1600200"/>
            <a:ext cx="10972800" cy="5029200"/>
          </a:xfrm>
        </p:spPr>
        <p:txBody>
          <a:bodyPr>
            <a:normAutofit fontScale="85000" lnSpcReduction="10000"/>
          </a:bodyPr>
          <a:lstStyle/>
          <a:p>
            <a:r>
              <a:rPr lang="en-US" dirty="0"/>
              <a:t>Generate your own data</a:t>
            </a:r>
          </a:p>
          <a:p>
            <a:pPr lvl="1"/>
            <a:r>
              <a:rPr lang="en-US" dirty="0"/>
              <a:t>Data may be generated through logging of a process, or some other activity (e.g., scientific measurements)</a:t>
            </a:r>
          </a:p>
          <a:p>
            <a:pPr lvl="1"/>
            <a:r>
              <a:rPr lang="en-US" dirty="0"/>
              <a:t>Important to collect the right amount of information. </a:t>
            </a:r>
          </a:p>
          <a:p>
            <a:r>
              <a:rPr lang="en-US" dirty="0"/>
              <a:t>Use existing collections</a:t>
            </a:r>
          </a:p>
          <a:p>
            <a:pPr lvl="1"/>
            <a:r>
              <a:rPr lang="en-US" dirty="0"/>
              <a:t>Today there are a lot of data collections available online</a:t>
            </a:r>
          </a:p>
          <a:p>
            <a:pPr lvl="1"/>
            <a:r>
              <a:rPr lang="en-US" dirty="0"/>
              <a:t>Open data, corporate data releases, Wikis, scientific data sharing</a:t>
            </a:r>
          </a:p>
          <a:p>
            <a:pPr lvl="1"/>
            <a:r>
              <a:rPr lang="en-US" dirty="0"/>
              <a:t>Existing data collections are subject to some choices made by the creator of the collection</a:t>
            </a:r>
          </a:p>
          <a:p>
            <a:r>
              <a:rPr lang="en-US" dirty="0"/>
              <a:t>Obtaining data online</a:t>
            </a:r>
          </a:p>
          <a:p>
            <a:pPr lvl="1"/>
            <a:r>
              <a:rPr lang="en-US" dirty="0"/>
              <a:t>Public APIs: A lot of online platforms (e.g., Twitter) provide APIs for accessing their data (under several restrictions). You obtain structured data fast</a:t>
            </a:r>
          </a:p>
          <a:p>
            <a:pPr lvl="1"/>
            <a:r>
              <a:rPr lang="en-US" dirty="0"/>
              <a:t>Crawling &amp; Scraping: Use a program that traverses web pages and downloads them (crawling), and then extracts the useful content from them (scraping)</a:t>
            </a:r>
          </a:p>
          <a:p>
            <a:pPr lvl="2"/>
            <a:r>
              <a:rPr lang="en-US" dirty="0"/>
              <a:t>You should follow the politeness etiquette when crawling. </a:t>
            </a:r>
          </a:p>
          <a:p>
            <a:pPr lvl="2"/>
            <a:r>
              <a:rPr lang="en-US" dirty="0"/>
              <a:t>Messy and not so robust, as page layouts change often</a:t>
            </a:r>
          </a:p>
        </p:txBody>
      </p:sp>
    </p:spTree>
    <p:extLst>
      <p:ext uri="{BB962C8B-B14F-4D97-AF65-F5344CB8AC3E}">
        <p14:creationId xmlns:p14="http://schemas.microsoft.com/office/powerpoint/2010/main" val="1489372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8435-4627-4A46-AAD6-DBC0E0AC17D6}"/>
              </a:ext>
            </a:extLst>
          </p:cNvPr>
          <p:cNvSpPr>
            <a:spLocks noGrp="1"/>
          </p:cNvSpPr>
          <p:nvPr>
            <p:ph type="title"/>
          </p:nvPr>
        </p:nvSpPr>
        <p:spPr/>
        <p:txBody>
          <a:bodyPr/>
          <a:lstStyle/>
          <a:p>
            <a:r>
              <a:rPr lang="en-US" dirty="0"/>
              <a:t>Data labels	</a:t>
            </a:r>
          </a:p>
        </p:txBody>
      </p:sp>
      <p:sp>
        <p:nvSpPr>
          <p:cNvPr id="3" name="Content Placeholder 2">
            <a:extLst>
              <a:ext uri="{FF2B5EF4-FFF2-40B4-BE49-F238E27FC236}">
                <a16:creationId xmlns:a16="http://schemas.microsoft.com/office/drawing/2014/main" id="{2A3F0BEC-2F75-4882-BD62-6A19EBF3AE1B}"/>
              </a:ext>
            </a:extLst>
          </p:cNvPr>
          <p:cNvSpPr>
            <a:spLocks noGrp="1"/>
          </p:cNvSpPr>
          <p:nvPr>
            <p:ph idx="1"/>
          </p:nvPr>
        </p:nvSpPr>
        <p:spPr/>
        <p:txBody>
          <a:bodyPr>
            <a:normAutofit fontScale="92500"/>
          </a:bodyPr>
          <a:lstStyle/>
          <a:p>
            <a:r>
              <a:rPr lang="en-US" dirty="0"/>
              <a:t>For many supervised learning tasks (classification), you need labeled data, which will be used for training and testing </a:t>
            </a:r>
          </a:p>
          <a:p>
            <a:r>
              <a:rPr lang="en-US" dirty="0"/>
              <a:t>Examples:</a:t>
            </a:r>
          </a:p>
          <a:p>
            <a:pPr lvl="1"/>
            <a:r>
              <a:rPr lang="en-US" dirty="0"/>
              <a:t>For a collection of tweets, label them as offensive or not</a:t>
            </a:r>
          </a:p>
          <a:p>
            <a:pPr lvl="1"/>
            <a:r>
              <a:rPr lang="en-US" dirty="0"/>
              <a:t>For a collection of sentences label them as having a positive, negative, or neutral sentiment towards a specific item</a:t>
            </a:r>
          </a:p>
          <a:p>
            <a:pPr lvl="1"/>
            <a:r>
              <a:rPr lang="en-US" dirty="0"/>
              <a:t>For a collection of search results, label them as relevant or not relevant to the query</a:t>
            </a:r>
          </a:p>
          <a:p>
            <a:r>
              <a:rPr lang="en-US" dirty="0"/>
              <a:t>These labels constitute the “ground truth” that we are trying to predict.</a:t>
            </a:r>
          </a:p>
          <a:p>
            <a:r>
              <a:rPr lang="en-US" dirty="0"/>
              <a:t>Obtaining such labels is a difficult task that usually requires manual work.</a:t>
            </a:r>
          </a:p>
        </p:txBody>
      </p:sp>
    </p:spTree>
    <p:extLst>
      <p:ext uri="{BB962C8B-B14F-4D97-AF65-F5344CB8AC3E}">
        <p14:creationId xmlns:p14="http://schemas.microsoft.com/office/powerpoint/2010/main" val="2435032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example</a:t>
            </a:r>
          </a:p>
        </p:txBody>
      </p:sp>
      <p:sp>
        <p:nvSpPr>
          <p:cNvPr id="3" name="Content Placeholder 2"/>
          <p:cNvSpPr>
            <a:spLocks noGrp="1"/>
          </p:cNvSpPr>
          <p:nvPr>
            <p:ph idx="1"/>
          </p:nvPr>
        </p:nvSpPr>
        <p:spPr/>
        <p:txBody>
          <a:bodyPr>
            <a:normAutofit lnSpcReduction="10000"/>
          </a:bodyPr>
          <a:lstStyle/>
          <a:p>
            <a:r>
              <a:rPr lang="en-US" dirty="0"/>
              <a:t>Suppose that you want to collect data from </a:t>
            </a:r>
            <a:r>
              <a:rPr lang="en-US" dirty="0">
                <a:solidFill>
                  <a:srgbClr val="FF3300"/>
                </a:solidFill>
              </a:rPr>
              <a:t>Twitter</a:t>
            </a:r>
            <a:r>
              <a:rPr lang="en-US" dirty="0"/>
              <a:t> about the elections in USA</a:t>
            </a:r>
          </a:p>
          <a:p>
            <a:pPr lvl="1"/>
            <a:r>
              <a:rPr lang="en-US" dirty="0"/>
              <a:t>How do you go about it?</a:t>
            </a:r>
          </a:p>
          <a:p>
            <a:r>
              <a:rPr lang="en-US" dirty="0"/>
              <a:t>Twitter Streaming/Search API:</a:t>
            </a:r>
          </a:p>
          <a:p>
            <a:pPr lvl="1"/>
            <a:r>
              <a:rPr lang="en-US" dirty="0"/>
              <a:t>Get a sample of all tweets that are posted on Twitter</a:t>
            </a:r>
          </a:p>
          <a:p>
            <a:pPr lvl="1"/>
            <a:r>
              <a:rPr lang="en-US" dirty="0">
                <a:hlinkClick r:id="rId3"/>
              </a:rPr>
              <a:t>Example </a:t>
            </a:r>
            <a:r>
              <a:rPr lang="en-US" dirty="0"/>
              <a:t>of JSON object</a:t>
            </a:r>
          </a:p>
          <a:p>
            <a:r>
              <a:rPr lang="en-US" dirty="0"/>
              <a:t>REST API:</a:t>
            </a:r>
          </a:p>
          <a:p>
            <a:pPr lvl="1"/>
            <a:r>
              <a:rPr lang="en-US" dirty="0"/>
              <a:t>Get information about specific users.</a:t>
            </a:r>
          </a:p>
          <a:p>
            <a:r>
              <a:rPr lang="en-US" dirty="0"/>
              <a:t>There are several decisions that we need to make before we start collecting the data.</a:t>
            </a:r>
          </a:p>
          <a:p>
            <a:pPr lvl="1"/>
            <a:r>
              <a:rPr lang="en-US" dirty="0"/>
              <a:t>Time and Storage resources</a:t>
            </a:r>
          </a:p>
        </p:txBody>
      </p:sp>
    </p:spTree>
    <p:extLst>
      <p:ext uri="{BB962C8B-B14F-4D97-AF65-F5344CB8AC3E}">
        <p14:creationId xmlns:p14="http://schemas.microsoft.com/office/powerpoint/2010/main" val="4090175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0E4C8E7-1A77-41BE-AE75-590A4B55B0A0}"/>
              </a:ext>
            </a:extLst>
          </p:cNvPr>
          <p:cNvSpPr>
            <a:spLocks noGrp="1"/>
          </p:cNvSpPr>
          <p:nvPr>
            <p:ph type="title"/>
          </p:nvPr>
        </p:nvSpPr>
        <p:spPr/>
        <p:txBody>
          <a:bodyPr/>
          <a:lstStyle/>
          <a:p>
            <a:r>
              <a:rPr lang="en-US" dirty="0"/>
              <a:t>PREPROCESSING</a:t>
            </a:r>
          </a:p>
        </p:txBody>
      </p:sp>
      <p:sp>
        <p:nvSpPr>
          <p:cNvPr id="12" name="Subtitle 2">
            <a:extLst>
              <a:ext uri="{FF2B5EF4-FFF2-40B4-BE49-F238E27FC236}">
                <a16:creationId xmlns:a16="http://schemas.microsoft.com/office/drawing/2014/main" id="{C3045FD5-BC88-4E8E-B542-2A9FD47406C2}"/>
              </a:ext>
            </a:extLst>
          </p:cNvPr>
          <p:cNvSpPr>
            <a:spLocks noGrp="1"/>
          </p:cNvSpPr>
          <p:nvPr>
            <p:ph type="body" idx="1"/>
          </p:nvPr>
        </p:nvSpPr>
        <p:spPr/>
        <p:txBody>
          <a:bodyPr/>
          <a:lstStyle/>
          <a:p>
            <a:r>
              <a:rPr lang="en-US" dirty="0"/>
              <a:t>Sampling – reservoir sampling</a:t>
            </a:r>
          </a:p>
          <a:p>
            <a:r>
              <a:rPr lang="en-US" dirty="0"/>
              <a:t>Feature extraction – TF-IDF</a:t>
            </a:r>
          </a:p>
          <a:p>
            <a:r>
              <a:rPr lang="en-US" dirty="0"/>
              <a:t>Data Normalization </a:t>
            </a:r>
          </a:p>
        </p:txBody>
      </p:sp>
    </p:spTree>
    <p:extLst>
      <p:ext uri="{BB962C8B-B14F-4D97-AF65-F5344CB8AC3E}">
        <p14:creationId xmlns:p14="http://schemas.microsoft.com/office/powerpoint/2010/main" val="1504504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4" name="Rectangle 3"/>
          <p:cNvSpPr/>
          <p:nvPr/>
        </p:nvSpPr>
        <p:spPr>
          <a:xfrm>
            <a:off x="2667000" y="28575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6" name="Rectangle 5"/>
          <p:cNvSpPr/>
          <p:nvPr/>
        </p:nvSpPr>
        <p:spPr>
          <a:xfrm>
            <a:off x="7772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381000" y="3842659"/>
            <a:ext cx="11353800" cy="2786742"/>
          </a:xfrm>
        </p:spPr>
        <p:txBody>
          <a:bodyPr>
            <a:normAutofit/>
          </a:bodyPr>
          <a:lstStyle/>
          <a:p>
            <a:r>
              <a:rPr lang="en-US" dirty="0">
                <a:solidFill>
                  <a:schemeClr val="accent6">
                    <a:lumMod val="75000"/>
                  </a:schemeClr>
                </a:solidFill>
              </a:rPr>
              <a:t>Preprocessing</a:t>
            </a:r>
            <a:r>
              <a:rPr lang="en-US" dirty="0"/>
              <a:t>: Real data is large, noisy, incomplete and inconsistent. We need to preprocess it before we use it</a:t>
            </a:r>
          </a:p>
          <a:p>
            <a:r>
              <a:rPr lang="en-US" dirty="0"/>
              <a:t>The preprocessing step determines the </a:t>
            </a:r>
            <a:r>
              <a:rPr lang="en-US" dirty="0">
                <a:solidFill>
                  <a:schemeClr val="accent6">
                    <a:lumMod val="75000"/>
                  </a:schemeClr>
                </a:solidFill>
              </a:rPr>
              <a:t>input</a:t>
            </a:r>
            <a:r>
              <a:rPr lang="en-US" dirty="0"/>
              <a:t> to the data mining algorithm</a:t>
            </a:r>
          </a:p>
          <a:p>
            <a:pPr marL="457200" lvl="2"/>
            <a:r>
              <a:rPr lang="en-US" sz="2400" dirty="0"/>
              <a:t>It is often the most important step for the analysis</a:t>
            </a:r>
          </a:p>
          <a:p>
            <a:pPr lvl="1"/>
            <a:r>
              <a:rPr lang="en-US" dirty="0"/>
              <a:t>A dirty work, but someone has to do it. </a:t>
            </a:r>
          </a:p>
          <a:p>
            <a:endParaRPr lang="en-US" dirty="0"/>
          </a:p>
          <a:p>
            <a:endParaRPr lang="en-US" dirty="0"/>
          </a:p>
          <a:p>
            <a:pPr lvl="1"/>
            <a:endParaRPr lang="en-US" dirty="0"/>
          </a:p>
        </p:txBody>
      </p:sp>
    </p:spTree>
    <p:extLst>
      <p:ext uri="{BB962C8B-B14F-4D97-AF65-F5344CB8AC3E}">
        <p14:creationId xmlns:p14="http://schemas.microsoft.com/office/powerpoint/2010/main" val="2318626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Preprocessing steps</a:t>
            </a:r>
          </a:p>
        </p:txBody>
      </p:sp>
      <p:sp>
        <p:nvSpPr>
          <p:cNvPr id="12" name="Content Placeholder 2"/>
          <p:cNvSpPr>
            <a:spLocks noGrp="1"/>
          </p:cNvSpPr>
          <p:nvPr>
            <p:ph idx="1"/>
          </p:nvPr>
        </p:nvSpPr>
        <p:spPr>
          <a:xfrm>
            <a:off x="381000" y="1676400"/>
            <a:ext cx="11353800" cy="4953001"/>
          </a:xfrm>
        </p:spPr>
        <p:txBody>
          <a:bodyPr>
            <a:normAutofit/>
          </a:bodyPr>
          <a:lstStyle/>
          <a:p>
            <a:r>
              <a:rPr lang="en-US" dirty="0">
                <a:solidFill>
                  <a:schemeClr val="accent5">
                    <a:lumMod val="75000"/>
                  </a:schemeClr>
                </a:solidFill>
              </a:rPr>
              <a:t>Reducing the data: </a:t>
            </a:r>
            <a:r>
              <a:rPr lang="en-US" dirty="0"/>
              <a:t>Sampling, Dimensionality Reduction</a:t>
            </a:r>
            <a:endParaRPr lang="en-US" dirty="0">
              <a:solidFill>
                <a:schemeClr val="accent5">
                  <a:lumMod val="75000"/>
                </a:schemeClr>
              </a:solidFill>
            </a:endParaRPr>
          </a:p>
          <a:p>
            <a:r>
              <a:rPr lang="en-US" dirty="0">
                <a:solidFill>
                  <a:schemeClr val="accent5">
                    <a:lumMod val="75000"/>
                  </a:schemeClr>
                </a:solidFill>
              </a:rPr>
              <a:t>Data cleaning: </a:t>
            </a:r>
            <a:r>
              <a:rPr lang="en-US" dirty="0"/>
              <a:t>deal with missing or inconsistent information</a:t>
            </a:r>
          </a:p>
          <a:p>
            <a:r>
              <a:rPr lang="en-US" dirty="0">
                <a:solidFill>
                  <a:schemeClr val="accent5">
                    <a:lumMod val="75000"/>
                  </a:schemeClr>
                </a:solidFill>
              </a:rPr>
              <a:t>Feature extraction and selection</a:t>
            </a:r>
            <a:r>
              <a:rPr lang="en-US" dirty="0"/>
              <a:t>: create a useful representation of the data by extracting useful features</a:t>
            </a:r>
          </a:p>
          <a:p>
            <a:endParaRPr lang="en-US" sz="2400" dirty="0"/>
          </a:p>
          <a:p>
            <a:endParaRPr lang="en-US" dirty="0"/>
          </a:p>
          <a:p>
            <a:pPr lvl="1"/>
            <a:endParaRPr lang="en-US" dirty="0"/>
          </a:p>
        </p:txBody>
      </p:sp>
    </p:spTree>
    <p:extLst>
      <p:ext uri="{BB962C8B-B14F-4D97-AF65-F5344CB8AC3E}">
        <p14:creationId xmlns:p14="http://schemas.microsoft.com/office/powerpoint/2010/main" val="2178126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6DBE8E-3580-4510-9484-D75C4FB49C01}"/>
              </a:ext>
            </a:extLst>
          </p:cNvPr>
          <p:cNvSpPr>
            <a:spLocks noGrp="1"/>
          </p:cNvSpPr>
          <p:nvPr>
            <p:ph type="ctrTitle"/>
          </p:nvPr>
        </p:nvSpPr>
        <p:spPr>
          <a:xfrm>
            <a:off x="914400" y="1371601"/>
            <a:ext cx="10464800" cy="1927225"/>
          </a:xfrm>
        </p:spPr>
        <p:txBody>
          <a:bodyPr/>
          <a:lstStyle/>
          <a:p>
            <a:r>
              <a:rPr lang="en-US" dirty="0"/>
              <a:t>SAMPLING</a:t>
            </a:r>
            <a:r>
              <a:rPr lang="el-GR" dirty="0"/>
              <a:t> – </a:t>
            </a:r>
            <a:br>
              <a:rPr lang="en-US" dirty="0"/>
            </a:br>
            <a:r>
              <a:rPr lang="en-US" dirty="0"/>
              <a:t>DIMENSIONALITY REDUCTION</a:t>
            </a:r>
          </a:p>
        </p:txBody>
      </p:sp>
      <p:sp>
        <p:nvSpPr>
          <p:cNvPr id="10" name="Subtitle 2">
            <a:extLst>
              <a:ext uri="{FF2B5EF4-FFF2-40B4-BE49-F238E27FC236}">
                <a16:creationId xmlns:a16="http://schemas.microsoft.com/office/drawing/2014/main" id="{76AA9B89-815C-4F36-8B99-BD7D05587D03}"/>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2142046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810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11430000" cy="5029200"/>
          </a:xfrm>
          <a:noFill/>
          <a:ln/>
        </p:spPr>
        <p:txBody>
          <a:bodyPr>
            <a:normAutofit/>
          </a:bodyPr>
          <a:lstStyle/>
          <a:p>
            <a:pPr marL="285750" indent="-285750">
              <a:lnSpc>
                <a:spcPct val="95000"/>
              </a:lnSpc>
            </a:pPr>
            <a:r>
              <a:rPr lang="en-US" sz="2400" dirty="0">
                <a:solidFill>
                  <a:schemeClr val="accent6">
                    <a:lumMod val="75000"/>
                  </a:schemeClr>
                </a:solidFill>
                <a:ea typeface="Tahoma" pitchFamily="34" charset="0"/>
                <a:cs typeface="Tahoma" pitchFamily="34" charset="0"/>
              </a:rPr>
              <a:t>Sampling</a:t>
            </a:r>
            <a:r>
              <a:rPr lang="en-US" sz="2400" dirty="0">
                <a:ea typeface="Tahoma" pitchFamily="34" charset="0"/>
                <a:cs typeface="Tahoma" pitchFamily="34" charset="0"/>
              </a:rPr>
              <a:t>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What is the average height of a person in Greece?</a:t>
            </a:r>
          </a:p>
          <a:p>
            <a:pPr marL="834390" lvl="2" indent="-285750">
              <a:lnSpc>
                <a:spcPct val="95000"/>
              </a:lnSpc>
            </a:pPr>
            <a:r>
              <a:rPr lang="en-US" sz="1600" dirty="0">
                <a:ea typeface="Tahoma" pitchFamily="34" charset="0"/>
                <a:cs typeface="Tahoma" pitchFamily="34" charset="0"/>
              </a:rPr>
              <a:t>We cannot measure the height of everybody</a:t>
            </a:r>
          </a:p>
          <a:p>
            <a:pPr marL="285750" indent="-285750">
              <a:lnSpc>
                <a:spcPct val="95000"/>
              </a:lnSpc>
              <a:buNone/>
            </a:pPr>
            <a:r>
              <a:rPr lang="en-US" sz="2400" dirty="0">
                <a:ea typeface="Tahoma" pitchFamily="34" charset="0"/>
                <a:cs typeface="Tahoma" pitchFamily="34" charset="0"/>
              </a:rPr>
              <a:t> </a:t>
            </a:r>
          </a:p>
          <a:p>
            <a:pPr marL="285750" indent="-285750">
              <a:lnSpc>
                <a:spcPct val="95000"/>
              </a:lnSpc>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We have </a:t>
            </a:r>
            <a:r>
              <a:rPr lang="en-US" sz="2000" dirty="0">
                <a:solidFill>
                  <a:srgbClr val="00B0F0"/>
                </a:solidFill>
                <a:ea typeface="Tahoma" pitchFamily="34" charset="0"/>
                <a:cs typeface="Tahoma" pitchFamily="34" charset="0"/>
              </a:rPr>
              <a:t>1M</a:t>
            </a:r>
            <a:r>
              <a:rPr lang="en-US" sz="2000" dirty="0">
                <a:ea typeface="Tahoma" pitchFamily="34" charset="0"/>
                <a:cs typeface="Tahoma" pitchFamily="34" charset="0"/>
              </a:rPr>
              <a:t> documents. What fraction of pairs has at least 100 words in common?</a:t>
            </a:r>
          </a:p>
          <a:p>
            <a:pPr marL="834390" lvl="2" indent="-285750">
              <a:lnSpc>
                <a:spcPct val="95000"/>
              </a:lnSpc>
            </a:pPr>
            <a:r>
              <a:rPr lang="en-US" sz="1600" dirty="0">
                <a:ea typeface="Tahoma" pitchFamily="34" charset="0"/>
                <a:cs typeface="Tahoma" pitchFamily="34" charset="0"/>
              </a:rPr>
              <a:t>Computing number of common words for all pairs requires </a:t>
            </a:r>
            <a:r>
              <a:rPr lang="en-US" sz="1600" dirty="0">
                <a:solidFill>
                  <a:srgbClr val="00B0F0"/>
                </a:solidFill>
                <a:ea typeface="Tahoma" pitchFamily="34" charset="0"/>
                <a:cs typeface="Tahoma" pitchFamily="34" charset="0"/>
              </a:rPr>
              <a:t>10</a:t>
            </a:r>
            <a:r>
              <a:rPr lang="en-US" sz="1600" baseline="30000" dirty="0">
                <a:solidFill>
                  <a:srgbClr val="00B0F0"/>
                </a:solidFill>
                <a:ea typeface="Tahoma" pitchFamily="34" charset="0"/>
                <a:cs typeface="Tahoma" pitchFamily="34" charset="0"/>
              </a:rPr>
              <a:t>12</a:t>
            </a:r>
            <a:r>
              <a:rPr lang="en-US" sz="1600" dirty="0">
                <a:ea typeface="Tahoma" pitchFamily="34" charset="0"/>
                <a:cs typeface="Tahoma" pitchFamily="34" charset="0"/>
              </a:rPr>
              <a:t> comparisons</a:t>
            </a:r>
          </a:p>
          <a:p>
            <a:pPr marL="560070" lvl="1" indent="-285750">
              <a:lnSpc>
                <a:spcPct val="95000"/>
              </a:lnSpc>
            </a:pPr>
            <a:r>
              <a:rPr lang="en-US" sz="2000" dirty="0">
                <a:ea typeface="Tahoma" pitchFamily="34" charset="0"/>
                <a:cs typeface="Tahoma" pitchFamily="34" charset="0"/>
              </a:rPr>
              <a:t>Example: What fraction of tweets in a year contain the word “Greece”?</a:t>
            </a:r>
          </a:p>
          <a:p>
            <a:pPr marL="834390" lvl="2" indent="-285750">
              <a:lnSpc>
                <a:spcPct val="95000"/>
              </a:lnSpc>
            </a:pPr>
            <a:r>
              <a:rPr lang="en-US" sz="1600" dirty="0">
                <a:solidFill>
                  <a:srgbClr val="00B0F0"/>
                </a:solidFill>
                <a:ea typeface="Tahoma" pitchFamily="34" charset="0"/>
                <a:cs typeface="Tahoma" pitchFamily="34" charset="0"/>
              </a:rPr>
              <a:t>500M</a:t>
            </a:r>
            <a:r>
              <a:rPr lang="en-US" sz="1600" dirty="0">
                <a:ea typeface="Tahoma" pitchFamily="34" charset="0"/>
                <a:cs typeface="Tahoma" pitchFamily="34" charset="0"/>
              </a:rPr>
              <a:t> tweets per day, if </a:t>
            </a:r>
            <a:r>
              <a:rPr lang="en-US" sz="1600" dirty="0">
                <a:solidFill>
                  <a:srgbClr val="00B0F0"/>
                </a:solidFill>
                <a:ea typeface="Tahoma" pitchFamily="34" charset="0"/>
                <a:cs typeface="Tahoma" pitchFamily="34" charset="0"/>
              </a:rPr>
              <a:t>100</a:t>
            </a:r>
            <a:r>
              <a:rPr lang="en-US" sz="1600" dirty="0">
                <a:ea typeface="Tahoma" pitchFamily="34" charset="0"/>
                <a:cs typeface="Tahoma" pitchFamily="34" charset="0"/>
              </a:rPr>
              <a:t> characters on average, </a:t>
            </a:r>
            <a:r>
              <a:rPr lang="en-US" sz="1600" dirty="0">
                <a:solidFill>
                  <a:srgbClr val="00B0F0"/>
                </a:solidFill>
                <a:ea typeface="Tahoma" pitchFamily="34" charset="0"/>
                <a:cs typeface="Tahoma" pitchFamily="34" charset="0"/>
              </a:rPr>
              <a:t>86.5TB</a:t>
            </a:r>
            <a:r>
              <a:rPr lang="en-US" sz="1600" dirty="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191135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Relational data</a:t>
            </a:r>
          </a:p>
        </p:txBody>
      </p:sp>
      <p:sp>
        <p:nvSpPr>
          <p:cNvPr id="6" name="Content Placeholder 5"/>
          <p:cNvSpPr>
            <a:spLocks noGrp="1"/>
          </p:cNvSpPr>
          <p:nvPr>
            <p:ph idx="1"/>
          </p:nvPr>
        </p:nvSpPr>
        <p:spPr>
          <a:xfrm>
            <a:off x="457199" y="1600200"/>
            <a:ext cx="6202361" cy="5105400"/>
          </a:xfrm>
        </p:spPr>
        <p:txBody>
          <a:bodyPr>
            <a:normAutofit fontScale="92500" lnSpcReduction="20000"/>
          </a:bodyPr>
          <a:lstStyle/>
          <a:p>
            <a:r>
              <a:rPr lang="en-US" dirty="0"/>
              <a:t>The term comes from </a:t>
            </a:r>
            <a:r>
              <a:rPr lang="en-US" dirty="0" err="1">
                <a:solidFill>
                  <a:srgbClr val="FF0000"/>
                </a:solidFill>
              </a:rPr>
              <a:t>DataBases</a:t>
            </a:r>
            <a:r>
              <a:rPr lang="en-US" dirty="0"/>
              <a:t>, where we assume data is stored in a </a:t>
            </a:r>
            <a:r>
              <a:rPr lang="en-US" dirty="0">
                <a:solidFill>
                  <a:srgbClr val="FF0000"/>
                </a:solidFill>
              </a:rPr>
              <a:t>relational table</a:t>
            </a:r>
            <a:r>
              <a:rPr lang="en-US" dirty="0"/>
              <a:t> with a fixed schema (fixed set of attributes)</a:t>
            </a:r>
          </a:p>
          <a:p>
            <a:pPr lvl="1"/>
            <a:r>
              <a:rPr lang="en-US" dirty="0"/>
              <a:t>In Databases, it is usually assumed that the table is </a:t>
            </a:r>
            <a:r>
              <a:rPr lang="en-US" dirty="0">
                <a:solidFill>
                  <a:srgbClr val="0070C0"/>
                </a:solidFill>
              </a:rPr>
              <a:t>dense</a:t>
            </a:r>
            <a:r>
              <a:rPr lang="en-US" dirty="0"/>
              <a:t> (few null values)</a:t>
            </a:r>
          </a:p>
          <a:p>
            <a:endParaRPr lang="en-US" dirty="0"/>
          </a:p>
          <a:p>
            <a:r>
              <a:rPr lang="en-US" dirty="0"/>
              <a:t>There are a lot of data in this form</a:t>
            </a:r>
          </a:p>
          <a:p>
            <a:pPr lvl="1"/>
            <a:r>
              <a:rPr lang="en-US" dirty="0"/>
              <a:t>E.g., census data</a:t>
            </a:r>
          </a:p>
          <a:p>
            <a:endParaRPr lang="en-US" dirty="0"/>
          </a:p>
          <a:p>
            <a:r>
              <a:rPr lang="en-US" dirty="0"/>
              <a:t>There are also a lot of data which do not fit well in this form</a:t>
            </a:r>
          </a:p>
          <a:p>
            <a:pPr lvl="1"/>
            <a:r>
              <a:rPr lang="en-US" dirty="0">
                <a:solidFill>
                  <a:srgbClr val="0070C0"/>
                </a:solidFill>
              </a:rPr>
              <a:t>Sparse</a:t>
            </a:r>
            <a:r>
              <a:rPr lang="en-US" dirty="0"/>
              <a:t> data: Many missing values</a:t>
            </a:r>
          </a:p>
          <a:p>
            <a:pPr lvl="1"/>
            <a:r>
              <a:rPr lang="en-US" dirty="0"/>
              <a:t>Not easy to define a fixed schema</a:t>
            </a:r>
          </a:p>
        </p:txBody>
      </p:sp>
      <p:grpSp>
        <p:nvGrpSpPr>
          <p:cNvPr id="13" name="Group 16"/>
          <p:cNvGrpSpPr>
            <a:grpSpLocks/>
          </p:cNvGrpSpPr>
          <p:nvPr/>
        </p:nvGrpSpPr>
        <p:grpSpPr bwMode="auto">
          <a:xfrm>
            <a:off x="8318389" y="2057400"/>
            <a:ext cx="3797411" cy="4572000"/>
            <a:chOff x="3415" y="1104"/>
            <a:chExt cx="2167" cy="2621"/>
          </a:xfrm>
        </p:grpSpPr>
        <p:graphicFrame>
          <p:nvGraphicFramePr>
            <p:cNvPr id="14" name="Object 10"/>
            <p:cNvGraphicFramePr>
              <a:graphicFrameLocks noChangeAspect="1"/>
            </p:cNvGraphicFramePr>
            <p:nvPr>
              <p:extLst>
                <p:ext uri="{D42A27DB-BD31-4B8C-83A1-F6EECF244321}">
                  <p14:modId xmlns:p14="http://schemas.microsoft.com/office/powerpoint/2010/main" val="2237198766"/>
                </p:ext>
              </p:extLst>
            </p:nvPr>
          </p:nvGraphicFramePr>
          <p:xfrm>
            <a:off x="3415" y="1409"/>
            <a:ext cx="2167" cy="2316"/>
          </p:xfrm>
          <a:graphic>
            <a:graphicData uri="http://schemas.openxmlformats.org/presentationml/2006/ole">
              <mc:AlternateContent xmlns:mc="http://schemas.openxmlformats.org/markup-compatibility/2006">
                <mc:Choice xmlns:v="urn:schemas-microsoft-com:vml" Requires="v">
                  <p:oleObj name="Document" r:id="rId2" imgW="5416355" imgH="5776939" progId="Word.Document.8">
                    <p:embed/>
                  </p:oleObj>
                </mc:Choice>
                <mc:Fallback>
                  <p:oleObj name="Document" r:id="rId2" imgW="5416355" imgH="5776939" progId="Word.Document.8">
                    <p:embed/>
                    <p:pic>
                      <p:nvPicPr>
                        <p:cNvPr id="14" name="Object 10"/>
                        <p:cNvPicPr>
                          <a:picLocks noChangeAspect="1" noChangeArrowheads="1"/>
                        </p:cNvPicPr>
                        <p:nvPr/>
                      </p:nvPicPr>
                      <p:blipFill>
                        <a:blip r:embed="rId3"/>
                        <a:srcRect/>
                        <a:stretch>
                          <a:fillRect/>
                        </a:stretch>
                      </p:blipFill>
                      <p:spPr bwMode="auto">
                        <a:xfrm>
                          <a:off x="3415" y="1409"/>
                          <a:ext cx="2167" cy="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16" name="Text Box 14"/>
          <p:cNvSpPr txBox="1">
            <a:spLocks noChangeArrowheads="1"/>
          </p:cNvSpPr>
          <p:nvPr/>
        </p:nvSpPr>
        <p:spPr bwMode="auto">
          <a:xfrm>
            <a:off x="8489155" y="1684234"/>
            <a:ext cx="2973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rgbClr val="FF0000"/>
                </a:solidFill>
              </a:rPr>
              <a:t>Attributes = Table columns</a:t>
            </a:r>
          </a:p>
        </p:txBody>
      </p:sp>
      <p:sp>
        <p:nvSpPr>
          <p:cNvPr id="17" name="AutoShape 15"/>
          <p:cNvSpPr>
            <a:spLocks/>
          </p:cNvSpPr>
          <p:nvPr/>
        </p:nvSpPr>
        <p:spPr bwMode="auto">
          <a:xfrm>
            <a:off x="7916861" y="2971800"/>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7"/>
          <p:cNvSpPr txBox="1">
            <a:spLocks noChangeArrowheads="1"/>
          </p:cNvSpPr>
          <p:nvPr/>
        </p:nvSpPr>
        <p:spPr bwMode="auto">
          <a:xfrm>
            <a:off x="6659561" y="4087813"/>
            <a:ext cx="137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rgbClr val="FF0000"/>
                </a:solidFill>
              </a:rPr>
              <a:t>Objects = Table rows</a:t>
            </a:r>
          </a:p>
        </p:txBody>
      </p:sp>
      <p:sp>
        <p:nvSpPr>
          <p:cNvPr id="19" name="TextBox 18"/>
          <p:cNvSpPr txBox="1"/>
          <p:nvPr/>
        </p:nvSpPr>
        <p:spPr>
          <a:xfrm>
            <a:off x="8266086" y="1168911"/>
            <a:ext cx="3419526" cy="400110"/>
          </a:xfrm>
          <a:prstGeom prst="rect">
            <a:avLst/>
          </a:prstGeom>
          <a:noFill/>
        </p:spPr>
        <p:txBody>
          <a:bodyPr wrap="none" rtlCol="0">
            <a:spAutoFit/>
          </a:bodyPr>
          <a:lstStyle/>
          <a:p>
            <a:r>
              <a:rPr lang="en-US" sz="2000" dirty="0">
                <a:solidFill>
                  <a:srgbClr val="0070C0"/>
                </a:solidFill>
              </a:rPr>
              <a:t>Example of a relational table</a:t>
            </a:r>
          </a:p>
        </p:txBody>
      </p:sp>
    </p:spTree>
    <p:extLst>
      <p:ext uri="{BB962C8B-B14F-4D97-AF65-F5344CB8AC3E}">
        <p14:creationId xmlns:p14="http://schemas.microsoft.com/office/powerpoint/2010/main" val="3532716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br>
              <a:rPr lang="en-US" dirty="0"/>
            </a:br>
            <a:endParaRPr lang="en-US" dirty="0"/>
          </a:p>
          <a:p>
            <a:pPr lvl="1"/>
            <a:r>
              <a:rPr lang="en-US" dirty="0"/>
              <a:t>A sample is representative if it has approximately the same property (of interest) as the original set of data </a:t>
            </a:r>
          </a:p>
          <a:p>
            <a:pPr lvl="1"/>
            <a:endParaRPr lang="en-US" dirty="0"/>
          </a:p>
          <a:p>
            <a:pPr lvl="1"/>
            <a:r>
              <a:rPr lang="en-US" dirty="0"/>
              <a:t>Otherwise we say that the sample introduces some </a:t>
            </a:r>
            <a:r>
              <a:rPr lang="en-US" dirty="0">
                <a:solidFill>
                  <a:srgbClr val="FF0000"/>
                </a:solidFill>
              </a:rPr>
              <a:t>bias </a:t>
            </a:r>
          </a:p>
          <a:p>
            <a:pPr lvl="1"/>
            <a:endParaRPr lang="en-US" dirty="0">
              <a:solidFill>
                <a:srgbClr val="FF0000"/>
              </a:solidFill>
            </a:endParaRPr>
          </a:p>
          <a:p>
            <a:pPr lvl="1"/>
            <a:r>
              <a:rPr lang="en-US" dirty="0"/>
              <a:t>What happens if we take a sample from the university campus to compute the average height of a person at </a:t>
            </a:r>
            <a:r>
              <a:rPr lang="en-US" dirty="0" err="1"/>
              <a:t>Ioannina</a:t>
            </a:r>
            <a:r>
              <a:rPr lang="en-US" dirty="0"/>
              <a:t>?</a:t>
            </a:r>
          </a:p>
        </p:txBody>
      </p:sp>
    </p:spTree>
    <p:extLst>
      <p:ext uri="{BB962C8B-B14F-4D97-AF65-F5344CB8AC3E}">
        <p14:creationId xmlns:p14="http://schemas.microsoft.com/office/powerpoint/2010/main" val="3392421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a:t>In sampling with replacement, the same object can be picked up more than once. This makes analytical computation of probabilities easier</a:t>
            </a:r>
          </a:p>
          <a:p>
            <a:pPr lvl="2">
              <a:lnSpc>
                <a:spcPct val="90000"/>
              </a:lnSpc>
            </a:pPr>
            <a:r>
              <a:rPr lang="en-US" dirty="0"/>
              <a:t>E.g., we have </a:t>
            </a:r>
            <a:r>
              <a:rPr lang="en-US" dirty="0">
                <a:solidFill>
                  <a:srgbClr val="00B0F0"/>
                </a:solidFill>
              </a:rPr>
              <a:t>100</a:t>
            </a:r>
            <a:r>
              <a:rPr lang="en-US" dirty="0"/>
              <a:t> people, </a:t>
            </a:r>
            <a:r>
              <a:rPr lang="en-US" dirty="0">
                <a:solidFill>
                  <a:srgbClr val="00B0F0"/>
                </a:solidFill>
              </a:rPr>
              <a:t>51</a:t>
            </a:r>
            <a:r>
              <a:rPr lang="en-US" dirty="0"/>
              <a:t> are women </a:t>
            </a:r>
            <a:r>
              <a:rPr lang="en-US" dirty="0">
                <a:solidFill>
                  <a:srgbClr val="00B0F0"/>
                </a:solidFill>
              </a:rPr>
              <a:t>P(W) = 0.51</a:t>
            </a:r>
            <a:r>
              <a:rPr lang="en-US" dirty="0"/>
              <a:t>, </a:t>
            </a:r>
            <a:r>
              <a:rPr lang="en-US" dirty="0">
                <a:solidFill>
                  <a:srgbClr val="00B0F0"/>
                </a:solidFill>
              </a:rPr>
              <a:t>49</a:t>
            </a:r>
            <a:r>
              <a:rPr lang="en-US" dirty="0"/>
              <a:t> men </a:t>
            </a:r>
            <a:r>
              <a:rPr lang="en-US" dirty="0">
                <a:solidFill>
                  <a:srgbClr val="00B0F0"/>
                </a:solidFill>
              </a:rPr>
              <a:t>P(M) = 0.49</a:t>
            </a:r>
            <a:r>
              <a:rPr lang="en-US" dirty="0"/>
              <a:t>. If I pick two persons what is the probability </a:t>
            </a:r>
            <a:r>
              <a:rPr lang="en-US" dirty="0">
                <a:solidFill>
                  <a:srgbClr val="00B0F0"/>
                </a:solidFill>
              </a:rPr>
              <a:t>P(W,W)</a:t>
            </a:r>
            <a:r>
              <a:rPr lang="en-US" dirty="0"/>
              <a:t> that both are women? </a:t>
            </a:r>
          </a:p>
          <a:p>
            <a:pPr lvl="3">
              <a:lnSpc>
                <a:spcPct val="90000"/>
              </a:lnSpc>
            </a:pPr>
            <a:r>
              <a:rPr lang="en-US" dirty="0"/>
              <a:t>Sampling with replacement: </a:t>
            </a:r>
            <a:r>
              <a:rPr lang="en-US" dirty="0">
                <a:solidFill>
                  <a:srgbClr val="00B0F0"/>
                </a:solidFill>
              </a:rPr>
              <a:t>P(W,W) = 0.51</a:t>
            </a:r>
            <a:r>
              <a:rPr lang="en-US" baseline="30000" dirty="0">
                <a:solidFill>
                  <a:srgbClr val="00B0F0"/>
                </a:solidFill>
              </a:rPr>
              <a:t>2</a:t>
            </a:r>
          </a:p>
          <a:p>
            <a:pPr lvl="3">
              <a:lnSpc>
                <a:spcPct val="90000"/>
              </a:lnSpc>
            </a:pPr>
            <a:r>
              <a:rPr lang="en-US" dirty="0"/>
              <a:t>Sampling without replacement: </a:t>
            </a:r>
            <a:r>
              <a:rPr lang="en-US" dirty="0">
                <a:solidFill>
                  <a:srgbClr val="00B0F0"/>
                </a:solidFill>
              </a:rPr>
              <a:t>P(W,W) = 51/100 * 50/99</a:t>
            </a:r>
          </a:p>
        </p:txBody>
      </p:sp>
    </p:spTree>
    <p:extLst>
      <p:ext uri="{BB962C8B-B14F-4D97-AF65-F5344CB8AC3E}">
        <p14:creationId xmlns:p14="http://schemas.microsoft.com/office/powerpoint/2010/main" val="9679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533400" y="1639669"/>
            <a:ext cx="11277600" cy="4876800"/>
          </a:xfrm>
        </p:spPr>
        <p:txBody>
          <a:bodyPr>
            <a:normAutofit/>
          </a:bodyPr>
          <a:lstStyle/>
          <a:p>
            <a:pPr>
              <a:lnSpc>
                <a:spcPct val="90000"/>
              </a:lnSpc>
            </a:pPr>
            <a:r>
              <a:rPr lang="en-US" sz="2400" dirty="0">
                <a:solidFill>
                  <a:schemeClr val="accent6">
                    <a:lumMod val="75000"/>
                  </a:schemeClr>
                </a:solidFill>
              </a:rPr>
              <a:t>Stratified</a:t>
            </a:r>
            <a:r>
              <a:rPr lang="en-US" sz="2400" dirty="0"/>
              <a:t> sampling</a:t>
            </a:r>
          </a:p>
          <a:p>
            <a:pPr lvl="1">
              <a:lnSpc>
                <a:spcPct val="90000"/>
              </a:lnSpc>
            </a:pPr>
            <a:r>
              <a:rPr lang="en-US" sz="2000" dirty="0"/>
              <a:t>Split the data into several </a:t>
            </a:r>
            <a:r>
              <a:rPr lang="en-US" sz="2000" dirty="0">
                <a:solidFill>
                  <a:srgbClr val="0070C0"/>
                </a:solidFill>
              </a:rPr>
              <a:t>groups</a:t>
            </a:r>
            <a:r>
              <a:rPr lang="en-US" sz="2000" dirty="0"/>
              <a:t>; then draw random samples from each group.</a:t>
            </a:r>
          </a:p>
          <a:p>
            <a:pPr lvl="2">
              <a:lnSpc>
                <a:spcPct val="90000"/>
              </a:lnSpc>
            </a:pPr>
            <a:r>
              <a:rPr lang="en-US" sz="1600" dirty="0"/>
              <a:t>Ensures that all groups are </a:t>
            </a:r>
            <a:r>
              <a:rPr lang="en-US" sz="1600" dirty="0">
                <a:solidFill>
                  <a:srgbClr val="00B050"/>
                </a:solidFill>
              </a:rPr>
              <a:t>represented</a:t>
            </a:r>
            <a:r>
              <a:rPr lang="en-US" sz="1600" dirty="0"/>
              <a:t>.</a:t>
            </a:r>
          </a:p>
          <a:p>
            <a:pPr lvl="1">
              <a:lnSpc>
                <a:spcPct val="90000"/>
              </a:lnSpc>
            </a:pPr>
            <a:r>
              <a:rPr lang="en-US" sz="2000" dirty="0">
                <a:solidFill>
                  <a:srgbClr val="0070C0"/>
                </a:solidFill>
              </a:rPr>
              <a:t>Example 1</a:t>
            </a:r>
            <a:r>
              <a:rPr lang="en-US" sz="2000" dirty="0"/>
              <a:t>. I want to understand the differences between legitimate and fraudulent credit card transactions. </a:t>
            </a:r>
            <a:r>
              <a:rPr lang="en-US" sz="2000" dirty="0">
                <a:solidFill>
                  <a:srgbClr val="00B0F0"/>
                </a:solidFill>
              </a:rPr>
              <a:t>0.1%</a:t>
            </a:r>
            <a:r>
              <a:rPr lang="en-US" sz="2000" dirty="0"/>
              <a:t> of transactions are fraudulent. What happens if I select </a:t>
            </a:r>
            <a:r>
              <a:rPr lang="en-US" sz="2000" dirty="0">
                <a:solidFill>
                  <a:srgbClr val="00B0F0"/>
                </a:solidFill>
              </a:rPr>
              <a:t>1000</a:t>
            </a:r>
            <a:r>
              <a:rPr lang="en-US" sz="2000" dirty="0"/>
              <a:t> transactions at random?</a:t>
            </a:r>
          </a:p>
          <a:p>
            <a:pPr lvl="2">
              <a:lnSpc>
                <a:spcPct val="90000"/>
              </a:lnSpc>
            </a:pPr>
            <a:r>
              <a:rPr lang="en-US" sz="1600" dirty="0"/>
              <a:t>I get </a:t>
            </a:r>
            <a:r>
              <a:rPr lang="en-US" sz="1600" dirty="0">
                <a:solidFill>
                  <a:srgbClr val="00B0F0"/>
                </a:solidFill>
              </a:rPr>
              <a:t>1</a:t>
            </a:r>
            <a:r>
              <a:rPr lang="en-US" sz="1600" dirty="0"/>
              <a:t> fraudulent transaction (in expectation). Not enough to draw any conclusions. Solution: sample </a:t>
            </a:r>
            <a:r>
              <a:rPr lang="en-US" sz="1600" dirty="0">
                <a:solidFill>
                  <a:srgbClr val="00B0F0"/>
                </a:solidFill>
              </a:rPr>
              <a:t>1000</a:t>
            </a:r>
            <a:r>
              <a:rPr lang="en-US" sz="1600" dirty="0"/>
              <a:t> legitimate and </a:t>
            </a:r>
            <a:r>
              <a:rPr lang="en-US" sz="1600" dirty="0">
                <a:solidFill>
                  <a:srgbClr val="00B0F0"/>
                </a:solidFill>
              </a:rPr>
              <a:t>1000</a:t>
            </a:r>
            <a:r>
              <a:rPr lang="en-US" sz="1600" dirty="0"/>
              <a:t> fraudulent transactions</a:t>
            </a:r>
          </a:p>
          <a:p>
            <a:pPr lvl="1">
              <a:lnSpc>
                <a:spcPct val="90000"/>
              </a:lnSpc>
            </a:pPr>
            <a:endParaRPr lang="en-US" sz="2000" dirty="0"/>
          </a:p>
          <a:p>
            <a:pPr lvl="1">
              <a:lnSpc>
                <a:spcPct val="90000"/>
              </a:lnSpc>
            </a:pPr>
            <a:endParaRPr lang="en-US" sz="2000" dirty="0"/>
          </a:p>
          <a:p>
            <a:pPr lvl="1">
              <a:lnSpc>
                <a:spcPct val="90000"/>
              </a:lnSpc>
            </a:pPr>
            <a:endParaRPr lang="en-US" sz="2000" dirty="0">
              <a:solidFill>
                <a:srgbClr val="0070C0"/>
              </a:solidFill>
            </a:endParaRPr>
          </a:p>
          <a:p>
            <a:pPr lvl="1">
              <a:lnSpc>
                <a:spcPct val="90000"/>
              </a:lnSpc>
            </a:pPr>
            <a:r>
              <a:rPr lang="en-US" sz="2000" dirty="0">
                <a:solidFill>
                  <a:srgbClr val="0070C0"/>
                </a:solidFill>
              </a:rPr>
              <a:t>Example 2.</a:t>
            </a:r>
            <a:r>
              <a:rPr lang="en-US" sz="2000" dirty="0"/>
              <a:t> I want to answer the question: Do web pages that are linked have on average more words in common than those that are not? I have </a:t>
            </a:r>
            <a:r>
              <a:rPr lang="en-US" sz="2000" dirty="0" err="1">
                <a:solidFill>
                  <a:srgbClr val="00B0F0"/>
                </a:solidFill>
              </a:rPr>
              <a:t>1M</a:t>
            </a:r>
            <a:r>
              <a:rPr lang="en-US" sz="2000" dirty="0"/>
              <a:t> pages, and </a:t>
            </a:r>
            <a:r>
              <a:rPr lang="en-US" sz="2000" dirty="0" err="1">
                <a:solidFill>
                  <a:srgbClr val="00B0F0"/>
                </a:solidFill>
              </a:rPr>
              <a:t>1M</a:t>
            </a:r>
            <a:r>
              <a:rPr lang="en-US" sz="2000" dirty="0"/>
              <a:t> links, what happens if I select </a:t>
            </a:r>
            <a:r>
              <a:rPr lang="en-US" sz="2000" dirty="0" err="1">
                <a:solidFill>
                  <a:srgbClr val="00B0F0"/>
                </a:solidFill>
              </a:rPr>
              <a:t>10K</a:t>
            </a:r>
            <a:r>
              <a:rPr lang="en-US" sz="2000" dirty="0"/>
              <a:t> </a:t>
            </a:r>
            <a:r>
              <a:rPr lang="en-US" sz="2000" dirty="0">
                <a:solidFill>
                  <a:srgbClr val="00B050"/>
                </a:solidFill>
              </a:rPr>
              <a:t>pairs of pages </a:t>
            </a:r>
            <a:r>
              <a:rPr lang="en-US" sz="2000" dirty="0"/>
              <a:t>at random?</a:t>
            </a:r>
          </a:p>
          <a:p>
            <a:pPr lvl="2">
              <a:lnSpc>
                <a:spcPct val="90000"/>
              </a:lnSpc>
            </a:pPr>
            <a:r>
              <a:rPr lang="en-US" sz="1600" dirty="0"/>
              <a:t>Most likely I will not get any links. </a:t>
            </a:r>
          </a:p>
          <a:p>
            <a:pPr lvl="2">
              <a:lnSpc>
                <a:spcPct val="90000"/>
              </a:lnSpc>
            </a:pPr>
            <a:r>
              <a:rPr lang="en-US" sz="1600" dirty="0"/>
              <a:t>Solution: sample </a:t>
            </a:r>
            <a:r>
              <a:rPr lang="en-US" sz="1600" dirty="0">
                <a:solidFill>
                  <a:srgbClr val="00B0F0"/>
                </a:solidFill>
              </a:rPr>
              <a:t>10K </a:t>
            </a:r>
            <a:r>
              <a:rPr lang="en-US" sz="1600" dirty="0"/>
              <a:t>random pairs, and </a:t>
            </a:r>
            <a:r>
              <a:rPr lang="en-US" sz="1600" dirty="0">
                <a:solidFill>
                  <a:srgbClr val="00B0F0"/>
                </a:solidFill>
              </a:rPr>
              <a:t>10K </a:t>
            </a:r>
            <a:r>
              <a:rPr lang="en-US" sz="1600" dirty="0"/>
              <a:t>links </a:t>
            </a:r>
          </a:p>
        </p:txBody>
      </p:sp>
      <p:sp>
        <p:nvSpPr>
          <p:cNvPr id="2" name="TextBox 1"/>
          <p:cNvSpPr txBox="1"/>
          <p:nvPr/>
        </p:nvSpPr>
        <p:spPr>
          <a:xfrm>
            <a:off x="990600" y="4191000"/>
            <a:ext cx="10515600" cy="646330"/>
          </a:xfrm>
          <a:prstGeom prst="rect">
            <a:avLst/>
          </a:prstGeom>
          <a:solidFill>
            <a:srgbClr val="FFFF00"/>
          </a:solidFill>
        </p:spPr>
        <p:txBody>
          <a:bodyPr wrap="square" rtlCol="0">
            <a:spAutoFit/>
          </a:bodyPr>
          <a:lstStyle/>
          <a:p>
            <a:r>
              <a:rPr lang="en-US" dirty="0">
                <a:solidFill>
                  <a:srgbClr val="FF0000"/>
                </a:solidFill>
              </a:rPr>
              <a:t>Probability Reminder</a:t>
            </a:r>
            <a:r>
              <a:rPr lang="en-US" dirty="0"/>
              <a:t>: If an event has probability </a:t>
            </a:r>
            <a:r>
              <a:rPr lang="en-US" dirty="0">
                <a:solidFill>
                  <a:srgbClr val="00B0F0"/>
                </a:solidFill>
              </a:rPr>
              <a:t>p</a:t>
            </a:r>
            <a:r>
              <a:rPr lang="en-US" dirty="0"/>
              <a:t> of happening and I do </a:t>
            </a:r>
            <a:r>
              <a:rPr lang="en-US" dirty="0">
                <a:solidFill>
                  <a:srgbClr val="00B0F0"/>
                </a:solidFill>
              </a:rPr>
              <a:t>N</a:t>
            </a:r>
            <a:r>
              <a:rPr lang="en-US" dirty="0"/>
              <a:t> trials, the expected number of times the event occurs is </a:t>
            </a:r>
            <a:r>
              <a:rPr lang="en-US" dirty="0" err="1">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39569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B3C8-2572-411C-B890-01B66BD50420}"/>
              </a:ext>
            </a:extLst>
          </p:cNvPr>
          <p:cNvSpPr>
            <a:spLocks noGrp="1"/>
          </p:cNvSpPr>
          <p:nvPr>
            <p:ph type="title"/>
          </p:nvPr>
        </p:nvSpPr>
        <p:spPr/>
        <p:txBody>
          <a:bodyPr/>
          <a:lstStyle/>
          <a:p>
            <a:r>
              <a:rPr lang="en-US" dirty="0"/>
              <a:t>Biased 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746F6F-349C-4D18-A383-EC5336D69136}"/>
                  </a:ext>
                </a:extLst>
              </p:cNvPr>
              <p:cNvSpPr>
                <a:spLocks noGrp="1"/>
              </p:cNvSpPr>
              <p:nvPr>
                <p:ph idx="1"/>
              </p:nvPr>
            </p:nvSpPr>
            <p:spPr/>
            <p:txBody>
              <a:bodyPr/>
              <a:lstStyle/>
              <a:p>
                <a:r>
                  <a:rPr lang="en-US" dirty="0"/>
                  <a:t>Sometimes we want to bias our sample towards some subset of the data</a:t>
                </a:r>
              </a:p>
              <a:p>
                <a:pPr lvl="1"/>
                <a:r>
                  <a:rPr lang="en-US" dirty="0"/>
                  <a:t>Stratified sampling is one example</a:t>
                </a:r>
              </a:p>
              <a:p>
                <a:r>
                  <a:rPr lang="en-US" dirty="0"/>
                  <a:t>Example: When sampling temporal data, we want to increase the probability of sampling recent data</a:t>
                </a:r>
              </a:p>
              <a:p>
                <a:pPr lvl="1"/>
                <a:r>
                  <a:rPr lang="en-US" dirty="0"/>
                  <a:t>Introduce </a:t>
                </a:r>
                <a:r>
                  <a:rPr lang="en-US" dirty="0">
                    <a:solidFill>
                      <a:srgbClr val="FF0000"/>
                    </a:solidFill>
                  </a:rPr>
                  <a:t>recency bias</a:t>
                </a:r>
              </a:p>
              <a:p>
                <a:r>
                  <a:rPr lang="en-US" dirty="0"/>
                  <a:t>Make the sampling probability to be a function of time, or the age of an item</a:t>
                </a:r>
              </a:p>
              <a:p>
                <a:pPr lvl="1"/>
                <a:r>
                  <a:rPr lang="en-US" dirty="0"/>
                  <a:t>Typical: Probability </a:t>
                </a:r>
                <a:r>
                  <a:rPr lang="en-US" dirty="0">
                    <a:solidFill>
                      <a:srgbClr val="0070C0"/>
                    </a:solidFill>
                  </a:rPr>
                  <a:t>decreases exponentially with time</a:t>
                </a:r>
              </a:p>
              <a:p>
                <a:pPr lvl="1"/>
                <a:r>
                  <a:rPr lang="en-US" dirty="0"/>
                  <a:t>For item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 </m:t>
                    </m:r>
                  </m:oMath>
                </a14:m>
                <a:r>
                  <a:rPr lang="en-US" dirty="0"/>
                  <a:t>after time </a:t>
                </a:r>
                <a14:m>
                  <m:oMath xmlns:m="http://schemas.openxmlformats.org/officeDocument/2006/math">
                    <m:r>
                      <a:rPr lang="en-US" b="0" i="1" smtClean="0">
                        <a:latin typeface="Cambria Math" panose="02040503050406030204" pitchFamily="18" charset="0"/>
                      </a:rPr>
                      <m:t>𝑡</m:t>
                    </m:r>
                  </m:oMath>
                </a14:m>
                <a:r>
                  <a:rPr lang="en-US" dirty="0"/>
                  <a:t> select with probability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p>
                    </m:sSup>
                  </m:oMath>
                </a14:m>
                <a:endParaRPr lang="en-US" dirty="0"/>
              </a:p>
            </p:txBody>
          </p:sp>
        </mc:Choice>
        <mc:Fallback xmlns="">
          <p:sp>
            <p:nvSpPr>
              <p:cNvPr id="3" name="Content Placeholder 2">
                <a:extLst>
                  <a:ext uri="{FF2B5EF4-FFF2-40B4-BE49-F238E27FC236}">
                    <a16:creationId xmlns:a16="http://schemas.microsoft.com/office/drawing/2014/main" id="{2D746F6F-349C-4D18-A383-EC5336D69136}"/>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422240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533400" y="595407"/>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670050" y="990600"/>
            <a:ext cx="8394700" cy="5029200"/>
          </a:xfrm>
          <a:noFill/>
          <a:ln/>
        </p:spPr>
        <p:txBody>
          <a:bodyPr/>
          <a:lstStyle/>
          <a:p>
            <a:pPr marL="285750" indent="-285750" algn="just">
              <a:lnSpc>
                <a:spcPct val="95000"/>
              </a:lnSpc>
            </a:pPr>
            <a:endParaRPr lang="en-US" b="1">
              <a:latin typeface="Times New Roman" pitchFamily="18" charset="0"/>
              <a:cs typeface="Times New Roman" pitchFamily="18" charset="0"/>
            </a:endParaRPr>
          </a:p>
          <a:p>
            <a:pPr marL="285750" indent="-285750" algn="just">
              <a:lnSpc>
                <a:spcPct val="95000"/>
              </a:lnSpc>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1600200" y="1752601"/>
            <a:ext cx="3200400" cy="311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4800600" y="203835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8382000" y="1556361"/>
            <a:ext cx="3352800" cy="33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2438400" y="4495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8000 points		         2000 Points			    500 Points</a:t>
            </a:r>
          </a:p>
        </p:txBody>
      </p:sp>
    </p:spTree>
    <p:extLst>
      <p:ext uri="{BB962C8B-B14F-4D97-AF65-F5344CB8AC3E}">
        <p14:creationId xmlns:p14="http://schemas.microsoft.com/office/powerpoint/2010/main" val="3262569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412575" y="5334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381000" y="1450975"/>
            <a:ext cx="10439400" cy="5029200"/>
          </a:xfrm>
          <a:noFill/>
          <a:ln/>
        </p:spPr>
        <p:txBody>
          <a:bodyPr/>
          <a:lstStyle/>
          <a:p>
            <a:pPr marL="285750" indent="-285750" algn="just">
              <a:lnSpc>
                <a:spcPct val="95000"/>
              </a:lnSpc>
              <a:tabLst>
                <a:tab pos="1198563" algn="l"/>
              </a:tabLst>
            </a:pPr>
            <a:r>
              <a:rPr lang="en-US" dirty="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1828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503" y="2553630"/>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502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data mining challenge</a:t>
            </a:r>
          </a:p>
        </p:txBody>
      </p:sp>
      <p:sp>
        <p:nvSpPr>
          <p:cNvPr id="3" name="Content Placeholder 2"/>
          <p:cNvSpPr>
            <a:spLocks noGrp="1"/>
          </p:cNvSpPr>
          <p:nvPr>
            <p:ph idx="1"/>
          </p:nvPr>
        </p:nvSpPr>
        <p:spPr/>
        <p:txBody>
          <a:bodyPr>
            <a:normAutofit fontScale="92500" lnSpcReduction="10000"/>
          </a:bodyPr>
          <a:lstStyle/>
          <a:p>
            <a:r>
              <a:rPr lang="en-US" dirty="0"/>
              <a:t>You have </a:t>
            </a:r>
            <a:r>
              <a:rPr lang="en-US" dirty="0">
                <a:solidFill>
                  <a:srgbClr val="00B0F0"/>
                </a:solidFill>
              </a:rPr>
              <a:t>N</a:t>
            </a:r>
            <a:r>
              <a:rPr lang="en-US" dirty="0"/>
              <a:t> items and you want to sample one item uniformly at random. How do you do that?</a:t>
            </a:r>
          </a:p>
          <a:p>
            <a:endParaRPr lang="en-US" dirty="0"/>
          </a:p>
          <a:p>
            <a:r>
              <a:rPr lang="en-US" dirty="0"/>
              <a:t>The items are coming in a </a:t>
            </a:r>
            <a:r>
              <a:rPr lang="en-US" dirty="0">
                <a:solidFill>
                  <a:schemeClr val="accent6">
                    <a:lumMod val="75000"/>
                  </a:schemeClr>
                </a:solidFill>
              </a:rPr>
              <a:t>stream</a:t>
            </a:r>
            <a:r>
              <a:rPr lang="en-US" dirty="0"/>
              <a:t>: you do not know the size of the stream in advance, and there is not enough memory to store the stream in memory. You can only keep a </a:t>
            </a:r>
            <a:r>
              <a:rPr lang="en-US" dirty="0">
                <a:solidFill>
                  <a:schemeClr val="accent6">
                    <a:lumMod val="75000"/>
                  </a:schemeClr>
                </a:solidFill>
              </a:rPr>
              <a:t>constant</a:t>
            </a:r>
            <a:r>
              <a:rPr lang="en-US" dirty="0"/>
              <a:t> amount of items in memory</a:t>
            </a:r>
          </a:p>
          <a:p>
            <a:r>
              <a:rPr lang="en-US" dirty="0"/>
              <a:t>How do you sample?</a:t>
            </a:r>
          </a:p>
          <a:p>
            <a:pPr lvl="1"/>
            <a:r>
              <a:rPr lang="en-US" dirty="0"/>
              <a:t>Hint: if the stream ends after reading </a:t>
            </a:r>
            <a:r>
              <a:rPr lang="en-US" dirty="0">
                <a:solidFill>
                  <a:srgbClr val="00B0F0"/>
                </a:solidFill>
              </a:rPr>
              <a:t>k</a:t>
            </a:r>
            <a:r>
              <a:rPr lang="en-US" dirty="0"/>
              <a:t> items the last item in the stream should have probability </a:t>
            </a:r>
            <a:r>
              <a:rPr lang="en-US" dirty="0">
                <a:solidFill>
                  <a:srgbClr val="00B0F0"/>
                </a:solidFill>
              </a:rPr>
              <a:t>1/k</a:t>
            </a:r>
            <a:r>
              <a:rPr lang="en-US" dirty="0"/>
              <a:t> to be selected.</a:t>
            </a:r>
          </a:p>
          <a:p>
            <a:pPr lvl="1"/>
            <a:endParaRPr lang="en-US" dirty="0"/>
          </a:p>
          <a:p>
            <a:r>
              <a:rPr lang="en-US" dirty="0">
                <a:solidFill>
                  <a:schemeClr val="accent6">
                    <a:lumMod val="75000"/>
                  </a:schemeClr>
                </a:solidFill>
              </a:rPr>
              <a:t>Reservoir Sampling</a:t>
            </a:r>
            <a:r>
              <a:rPr lang="en-US" dirty="0"/>
              <a:t>:</a:t>
            </a:r>
          </a:p>
          <a:p>
            <a:pPr lvl="1"/>
            <a:r>
              <a:rPr lang="en-US" dirty="0"/>
              <a:t>Standard interview question for many companies</a:t>
            </a:r>
          </a:p>
        </p:txBody>
      </p:sp>
    </p:spTree>
    <p:extLst>
      <p:ext uri="{BB962C8B-B14F-4D97-AF65-F5344CB8AC3E}">
        <p14:creationId xmlns:p14="http://schemas.microsoft.com/office/powerpoint/2010/main" val="353641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solidFill>
                      <a:srgbClr val="0070C0"/>
                    </a:solidFill>
                  </a:rPr>
                  <a:t>Algorithm</a:t>
                </a:r>
                <a:r>
                  <a:rPr lang="en-US" dirty="0"/>
                  <a:t>: With probability </a:t>
                </a:r>
                <a:r>
                  <a:rPr lang="en-US" dirty="0">
                    <a:solidFill>
                      <a:schemeClr val="accent6">
                        <a:lumMod val="75000"/>
                      </a:schemeClr>
                    </a:solidFill>
                  </a:rPr>
                  <a:t>1/k</a:t>
                </a:r>
                <a:r>
                  <a:rPr lang="en-US" dirty="0"/>
                  <a:t> select the </a:t>
                </a:r>
                <a:r>
                  <a:rPr lang="en-US" dirty="0">
                    <a:solidFill>
                      <a:schemeClr val="accent6">
                        <a:lumMod val="75000"/>
                      </a:schemeClr>
                    </a:solidFill>
                  </a:rPr>
                  <a:t>k-</a:t>
                </a:r>
                <a:r>
                  <a:rPr lang="en-US" dirty="0" err="1">
                    <a:solidFill>
                      <a:schemeClr val="accent6">
                        <a:lumMod val="75000"/>
                      </a:schemeClr>
                    </a:solidFill>
                  </a:rPr>
                  <a:t>th</a:t>
                </a:r>
                <a:r>
                  <a:rPr lang="en-US" dirty="0"/>
                  <a:t> item of the stream and replace the previous choice.</a:t>
                </a:r>
              </a:p>
              <a:p>
                <a:endParaRPr lang="en-US" dirty="0"/>
              </a:p>
              <a:p>
                <a:r>
                  <a:rPr lang="en-US" dirty="0"/>
                  <a:t>Claim: Every item has probability 1/N to be selected after N items have been read.</a:t>
                </a:r>
              </a:p>
              <a:p>
                <a:endParaRPr lang="en-US" dirty="0"/>
              </a:p>
              <a:p>
                <a:r>
                  <a:rPr lang="en-US" dirty="0"/>
                  <a:t>Proof</a:t>
                </a:r>
              </a:p>
              <a:p>
                <a:pPr lvl="1"/>
                <a:r>
                  <a:rPr lang="en-US" dirty="0"/>
                  <a:t>What is the probability of the </a:t>
                </a:r>
                <a14:m>
                  <m:oMath xmlns:m="http://schemas.openxmlformats.org/officeDocument/2006/math">
                    <m:r>
                      <a:rPr lang="en-US" i="1" dirty="0" smtClean="0">
                        <a:latin typeface="Cambria Math" panose="02040503050406030204" pitchFamily="18" charset="0"/>
                      </a:rPr>
                      <m:t>𝑘</m:t>
                    </m:r>
                  </m:oMath>
                </a14:m>
                <a:r>
                  <a:rPr lang="en-US" dirty="0"/>
                  <a:t>-</a:t>
                </a:r>
                <a:r>
                  <a:rPr lang="en-US" dirty="0" err="1"/>
                  <a:t>th</a:t>
                </a:r>
                <a:r>
                  <a:rPr lang="en-US" dirty="0"/>
                  <a:t> item to be selected? </a:t>
                </a:r>
              </a:p>
              <a:p>
                <a:pPr lvl="2"/>
                <a14:m>
                  <m:oMath xmlns:m="http://schemas.openxmlformats.org/officeDocument/2006/math">
                    <m:f>
                      <m:fPr>
                        <m:ctrlPr>
                          <a:rPr lang="en-US" i="1" dirty="0" smtClean="0">
                            <a:solidFill>
                              <a:srgbClr val="7030A0"/>
                            </a:solidFill>
                            <a:latin typeface="Cambria Math" panose="02040503050406030204" pitchFamily="18" charset="0"/>
                          </a:rPr>
                        </m:ctrlPr>
                      </m:fPr>
                      <m:num>
                        <m:r>
                          <a:rPr lang="en-US" i="1" dirty="0" smtClean="0">
                            <a:solidFill>
                              <a:srgbClr val="7030A0"/>
                            </a:solidFill>
                            <a:latin typeface="Cambria Math"/>
                          </a:rPr>
                          <m:t>1</m:t>
                        </m:r>
                      </m:num>
                      <m:den>
                        <m:r>
                          <a:rPr lang="en-US" b="0" i="1" dirty="0" smtClean="0">
                            <a:solidFill>
                              <a:srgbClr val="7030A0"/>
                            </a:solidFill>
                            <a:latin typeface="Cambria Math"/>
                          </a:rPr>
                          <m:t>𝑘</m:t>
                        </m:r>
                      </m:den>
                    </m:f>
                  </m:oMath>
                </a14:m>
                <a:endParaRPr lang="en-US" dirty="0"/>
              </a:p>
              <a:p>
                <a:pPr lvl="1"/>
                <a:r>
                  <a:rPr lang="en-US" dirty="0"/>
                  <a:t>What is the probability of the </a:t>
                </a:r>
                <a14:m>
                  <m:oMath xmlns:m="http://schemas.openxmlformats.org/officeDocument/2006/math">
                    <m:r>
                      <a:rPr lang="en-US" b="0" i="1" dirty="0" smtClean="0">
                        <a:latin typeface="Cambria Math" panose="02040503050406030204" pitchFamily="18" charset="0"/>
                      </a:rPr>
                      <m:t>𝑘</m:t>
                    </m:r>
                  </m:oMath>
                </a14:m>
                <a:r>
                  <a:rPr lang="en-US" dirty="0"/>
                  <a:t>-</a:t>
                </a:r>
                <a:r>
                  <a:rPr lang="en-US" dirty="0" err="1"/>
                  <a:t>th</a:t>
                </a:r>
                <a:r>
                  <a:rPr lang="en-US" dirty="0"/>
                  <a:t> item to survive for </a:t>
                </a:r>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m:t>
                    </m:r>
                    <m:r>
                      <a:rPr lang="en-US" b="0" i="1" dirty="0" smtClean="0">
                        <a:latin typeface="Cambria Math" panose="02040503050406030204" pitchFamily="18" charset="0"/>
                      </a:rPr>
                      <m:t>𝑘</m:t>
                    </m:r>
                  </m:oMath>
                </a14:m>
                <a:r>
                  <a:rPr lang="en-US" dirty="0"/>
                  <a:t> rounds?</a:t>
                </a:r>
              </a:p>
              <a:p>
                <a:pPr lvl="2"/>
                <a14:m>
                  <m:oMath xmlns:m="http://schemas.openxmlformats.org/officeDocument/2006/math">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panose="02040503050406030204" pitchFamily="18" charset="0"/>
                          </a:rPr>
                          <m:t>1</m:t>
                        </m:r>
                      </m:num>
                      <m:den>
                        <m:r>
                          <a:rPr lang="en-US" b="0" i="1" smtClean="0">
                            <a:solidFill>
                              <a:srgbClr val="7030A0"/>
                            </a:solidFill>
                            <a:latin typeface="Cambria Math" panose="02040503050406030204" pitchFamily="18" charset="0"/>
                          </a:rPr>
                          <m:t>𝑘</m:t>
                        </m:r>
                      </m:den>
                    </m:f>
                    <m:d>
                      <m:dPr>
                        <m:ctrlPr>
                          <a:rPr lang="en-US" b="0" i="1" smtClean="0">
                            <a:solidFill>
                              <a:srgbClr val="7030A0"/>
                            </a:solidFill>
                            <a:latin typeface="Cambria Math" panose="02040503050406030204" pitchFamily="18" charset="0"/>
                          </a:rPr>
                        </m:ctrlPr>
                      </m:dPr>
                      <m:e>
                        <m:r>
                          <a:rPr lang="en-US" i="1">
                            <a:solidFill>
                              <a:srgbClr val="7030A0"/>
                            </a:solidFill>
                            <a:latin typeface="Cambria Math"/>
                          </a:rPr>
                          <m:t>1−</m:t>
                        </m:r>
                        <m:f>
                          <m:fPr>
                            <m:ctrlPr>
                              <a:rPr lang="en-US" i="1">
                                <a:solidFill>
                                  <a:srgbClr val="7030A0"/>
                                </a:solidFill>
                                <a:latin typeface="Cambria Math" panose="02040503050406030204" pitchFamily="18" charset="0"/>
                              </a:rPr>
                            </m:ctrlPr>
                          </m:fPr>
                          <m:num>
                            <m:r>
                              <a:rPr lang="en-US" i="1">
                                <a:solidFill>
                                  <a:srgbClr val="7030A0"/>
                                </a:solidFill>
                                <a:latin typeface="Cambria Math"/>
                              </a:rPr>
                              <m:t>1</m:t>
                            </m:r>
                          </m:num>
                          <m:den>
                            <m:r>
                              <a:rPr lang="en-US" b="0" i="1" smtClean="0">
                                <a:solidFill>
                                  <a:srgbClr val="7030A0"/>
                                </a:solidFill>
                                <a:latin typeface="Cambria Math" panose="02040503050406030204" pitchFamily="18" charset="0"/>
                              </a:rPr>
                              <m:t>𝑘</m:t>
                            </m:r>
                            <m:r>
                              <a:rPr lang="en-US" i="1">
                                <a:solidFill>
                                  <a:srgbClr val="7030A0"/>
                                </a:solidFill>
                                <a:latin typeface="Cambria Math"/>
                              </a:rPr>
                              <m:t>+1</m:t>
                            </m:r>
                          </m:den>
                        </m:f>
                      </m:e>
                    </m:d>
                    <m:d>
                      <m:dPr>
                        <m:ctrlPr>
                          <a:rPr lang="en-US" b="0" i="1" smtClean="0">
                            <a:solidFill>
                              <a:srgbClr val="7030A0"/>
                            </a:solidFill>
                            <a:latin typeface="Cambria Math" panose="02040503050406030204" pitchFamily="18" charset="0"/>
                          </a:rPr>
                        </m:ctrlPr>
                      </m:dPr>
                      <m:e>
                        <m:r>
                          <a:rPr lang="en-US" i="1">
                            <a:solidFill>
                              <a:srgbClr val="7030A0"/>
                            </a:solidFill>
                            <a:latin typeface="Cambria Math"/>
                          </a:rPr>
                          <m:t>1−</m:t>
                        </m:r>
                        <m:f>
                          <m:fPr>
                            <m:ctrlPr>
                              <a:rPr lang="en-US" i="1">
                                <a:solidFill>
                                  <a:srgbClr val="7030A0"/>
                                </a:solidFill>
                                <a:latin typeface="Cambria Math" panose="02040503050406030204" pitchFamily="18" charset="0"/>
                              </a:rPr>
                            </m:ctrlPr>
                          </m:fPr>
                          <m:num>
                            <m:r>
                              <a:rPr lang="en-US" i="1">
                                <a:solidFill>
                                  <a:srgbClr val="7030A0"/>
                                </a:solidFill>
                                <a:latin typeface="Cambria Math"/>
                              </a:rPr>
                              <m:t>1</m:t>
                            </m:r>
                          </m:num>
                          <m:den>
                            <m:r>
                              <a:rPr lang="en-US" b="0" i="1" smtClean="0">
                                <a:solidFill>
                                  <a:srgbClr val="7030A0"/>
                                </a:solidFill>
                                <a:latin typeface="Cambria Math" panose="02040503050406030204" pitchFamily="18" charset="0"/>
                              </a:rPr>
                              <m:t>𝑘</m:t>
                            </m:r>
                            <m:r>
                              <a:rPr lang="en-US" i="1">
                                <a:solidFill>
                                  <a:srgbClr val="7030A0"/>
                                </a:solidFill>
                                <a:latin typeface="Cambria Math"/>
                              </a:rPr>
                              <m:t>+2</m:t>
                            </m:r>
                          </m:den>
                        </m:f>
                      </m:e>
                    </m:d>
                    <m:r>
                      <a:rPr lang="en-US" b="0" i="1" smtClean="0">
                        <a:solidFill>
                          <a:srgbClr val="7030A0"/>
                        </a:solidFill>
                        <a:latin typeface="Cambria Math"/>
                      </a:rPr>
                      <m:t>⋯</m:t>
                    </m:r>
                    <m:d>
                      <m:dPr>
                        <m:ctrlPr>
                          <a:rPr lang="en-US" b="0" i="1" smtClean="0">
                            <a:solidFill>
                              <a:srgbClr val="7030A0"/>
                            </a:solidFill>
                            <a:latin typeface="Cambria Math" panose="02040503050406030204" pitchFamily="18" charset="0"/>
                          </a:rPr>
                        </m:ctrlPr>
                      </m:dPr>
                      <m:e>
                        <m:r>
                          <a:rPr lang="en-US" i="1">
                            <a:solidFill>
                              <a:srgbClr val="7030A0"/>
                            </a:solidFill>
                            <a:latin typeface="Cambria Math"/>
                          </a:rPr>
                          <m:t>1−</m:t>
                        </m:r>
                        <m:f>
                          <m:fPr>
                            <m:ctrlPr>
                              <a:rPr lang="en-US" i="1">
                                <a:solidFill>
                                  <a:srgbClr val="7030A0"/>
                                </a:solidFill>
                                <a:latin typeface="Cambria Math" panose="02040503050406030204" pitchFamily="18" charset="0"/>
                              </a:rPr>
                            </m:ctrlPr>
                          </m:fPr>
                          <m:num>
                            <m:r>
                              <a:rPr lang="en-US" i="1">
                                <a:solidFill>
                                  <a:srgbClr val="7030A0"/>
                                </a:solidFill>
                                <a:latin typeface="Cambria Math"/>
                              </a:rPr>
                              <m:t>1</m:t>
                            </m:r>
                          </m:num>
                          <m:den>
                            <m:r>
                              <a:rPr lang="en-US" i="1">
                                <a:solidFill>
                                  <a:srgbClr val="7030A0"/>
                                </a:solidFill>
                                <a:latin typeface="Cambria Math"/>
                              </a:rPr>
                              <m:t>𝑁</m:t>
                            </m:r>
                          </m:den>
                        </m:f>
                      </m:e>
                    </m:d>
                    <m:r>
                      <a:rPr lang="en-US" b="0" i="0" smtClean="0">
                        <a:solidFill>
                          <a:srgbClr val="7030A0"/>
                        </a:solidFill>
                        <a:latin typeface="Cambria Math"/>
                      </a:rPr>
                      <m:t>=</m:t>
                    </m:r>
                    <m:f>
                      <m:fPr>
                        <m:ctrlPr>
                          <a:rPr lang="en-US" b="0" i="1" smtClean="0">
                            <a:solidFill>
                              <a:srgbClr val="7030A0"/>
                            </a:solidFill>
                            <a:latin typeface="Cambria Math" panose="02040503050406030204" pitchFamily="18" charset="0"/>
                          </a:rPr>
                        </m:ctrlPr>
                      </m:fPr>
                      <m:num>
                        <m:r>
                          <a:rPr lang="en-US" b="0" i="0" smtClean="0">
                            <a:solidFill>
                              <a:srgbClr val="7030A0"/>
                            </a:solidFill>
                            <a:latin typeface="Cambria Math"/>
                          </a:rPr>
                          <m:t>1</m:t>
                        </m:r>
                      </m:num>
                      <m:den>
                        <m:r>
                          <m:rPr>
                            <m:sty m:val="p"/>
                          </m:rPr>
                          <a:rPr lang="en-US" b="0" i="0" smtClean="0">
                            <a:solidFill>
                              <a:srgbClr val="7030A0"/>
                            </a:solidFill>
                            <a:latin typeface="Cambria Math"/>
                          </a:rPr>
                          <m:t>N</m:t>
                        </m:r>
                      </m:den>
                    </m:f>
                  </m:oMath>
                </a14:m>
                <a:endParaRPr lang="en-US" b="0"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2125"/>
                </a:stretch>
              </a:blipFill>
            </p:spPr>
            <p:txBody>
              <a:bodyPr/>
              <a:lstStyle/>
              <a:p>
                <a:r>
                  <a:rPr lang="en-US">
                    <a:noFill/>
                  </a:rPr>
                  <a:t> </a:t>
                </a:r>
              </a:p>
            </p:txBody>
          </p:sp>
        </mc:Fallback>
      </mc:AlternateContent>
    </p:spTree>
    <p:extLst>
      <p:ext uri="{BB962C8B-B14F-4D97-AF65-F5344CB8AC3E}">
        <p14:creationId xmlns:p14="http://schemas.microsoft.com/office/powerpoint/2010/main" val="921184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by Induction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11582400" cy="4876800"/>
              </a:xfrm>
            </p:spPr>
            <p:txBody>
              <a:bodyPr/>
              <a:lstStyle/>
              <a:p>
                <a:r>
                  <a:rPr lang="en-US" dirty="0"/>
                  <a:t>We want to show that the probability the </a:t>
                </a:r>
                <a14:m>
                  <m:oMath xmlns:m="http://schemas.openxmlformats.org/officeDocument/2006/math">
                    <m:r>
                      <a:rPr lang="en-US" b="0" i="1" dirty="0" smtClean="0">
                        <a:solidFill>
                          <a:srgbClr val="00B0F0"/>
                        </a:solidFill>
                        <a:latin typeface="Cambria Math"/>
                      </a:rPr>
                      <m:t>𝑘</m:t>
                    </m:r>
                  </m:oMath>
                </a14:m>
                <a:r>
                  <a:rPr lang="en-US" dirty="0"/>
                  <a:t>-</a:t>
                </a:r>
                <a:r>
                  <a:rPr lang="en-US" dirty="0" err="1"/>
                  <a:t>th</a:t>
                </a:r>
                <a:r>
                  <a:rPr lang="en-US" dirty="0"/>
                  <a:t> item is selected after </a:t>
                </a:r>
                <a14:m>
                  <m:oMath xmlns:m="http://schemas.openxmlformats.org/officeDocument/2006/math">
                    <m:r>
                      <a:rPr lang="en-US" b="0" i="1" dirty="0" smtClean="0">
                        <a:solidFill>
                          <a:schemeClr val="accent6">
                            <a:lumMod val="75000"/>
                          </a:schemeClr>
                        </a:solidFill>
                        <a:latin typeface="Cambria Math"/>
                      </a:rPr>
                      <m:t>𝑛</m:t>
                    </m:r>
                    <m:r>
                      <a:rPr lang="en-US" b="0" i="1" dirty="0" smtClean="0">
                        <a:solidFill>
                          <a:schemeClr val="accent6">
                            <a:lumMod val="75000"/>
                          </a:schemeClr>
                        </a:solidFill>
                        <a:latin typeface="Cambria Math"/>
                      </a:rPr>
                      <m:t>≥</m:t>
                    </m:r>
                    <m:r>
                      <a:rPr lang="en-US" b="0" i="1" dirty="0" smtClean="0">
                        <a:solidFill>
                          <a:schemeClr val="accent6">
                            <a:lumMod val="75000"/>
                          </a:schemeClr>
                        </a:solidFill>
                        <a:latin typeface="Cambria Math"/>
                      </a:rPr>
                      <m:t>𝑘</m:t>
                    </m:r>
                  </m:oMath>
                </a14:m>
                <a:r>
                  <a:rPr lang="en-US" dirty="0">
                    <a:solidFill>
                      <a:schemeClr val="accent6">
                        <a:lumMod val="75000"/>
                      </a:schemeClr>
                    </a:solidFill>
                  </a:rPr>
                  <a:t> </a:t>
                </a:r>
                <a:r>
                  <a:rPr lang="en-US" dirty="0"/>
                  <a:t>items have been seen is </a:t>
                </a:r>
                <a14:m>
                  <m:oMath xmlns:m="http://schemas.openxmlformats.org/officeDocument/2006/math">
                    <m:f>
                      <m:fPr>
                        <m:ctrlPr>
                          <a:rPr lang="en-US" b="0" i="1" smtClean="0">
                            <a:solidFill>
                              <a:schemeClr val="accent6">
                                <a:lumMod val="75000"/>
                              </a:schemeClr>
                            </a:solidFill>
                            <a:latin typeface="Cambria Math" panose="02040503050406030204" pitchFamily="18" charset="0"/>
                          </a:rPr>
                        </m:ctrlPr>
                      </m:fPr>
                      <m:num>
                        <m:r>
                          <a:rPr lang="en-US" b="0" i="1" smtClean="0">
                            <a:solidFill>
                              <a:schemeClr val="accent6">
                                <a:lumMod val="75000"/>
                              </a:schemeClr>
                            </a:solidFill>
                            <a:latin typeface="Cambria Math"/>
                          </a:rPr>
                          <m:t>1</m:t>
                        </m:r>
                      </m:num>
                      <m:den>
                        <m:r>
                          <a:rPr lang="en-US" b="0" i="1" smtClean="0">
                            <a:solidFill>
                              <a:schemeClr val="accent6">
                                <a:lumMod val="75000"/>
                              </a:schemeClr>
                            </a:solidFill>
                            <a:latin typeface="Cambria Math"/>
                          </a:rPr>
                          <m:t>𝑛</m:t>
                        </m:r>
                      </m:den>
                    </m:f>
                  </m:oMath>
                </a14:m>
                <a:endParaRPr lang="en-US" dirty="0">
                  <a:solidFill>
                    <a:schemeClr val="accent6">
                      <a:lumMod val="75000"/>
                    </a:schemeClr>
                  </a:solidFill>
                </a:endParaRPr>
              </a:p>
              <a:p>
                <a:r>
                  <a:rPr lang="en-US" dirty="0"/>
                  <a:t>Induction on the number of steps</a:t>
                </a:r>
              </a:p>
              <a:p>
                <a:pPr lvl="1"/>
                <a:r>
                  <a:rPr lang="en-US" dirty="0">
                    <a:solidFill>
                      <a:srgbClr val="0070C0"/>
                    </a:solidFill>
                  </a:rPr>
                  <a:t>Base of the induction</a:t>
                </a:r>
                <a:r>
                  <a:rPr lang="en-US" dirty="0"/>
                  <a:t>: For </a:t>
                </a:r>
                <a14:m>
                  <m:oMath xmlns:m="http://schemas.openxmlformats.org/officeDocument/2006/math">
                    <m:r>
                      <a:rPr lang="en-US" b="0" i="1" dirty="0" smtClean="0">
                        <a:solidFill>
                          <a:schemeClr val="accent6">
                            <a:lumMod val="75000"/>
                          </a:schemeClr>
                        </a:solidFill>
                        <a:latin typeface="Cambria Math"/>
                      </a:rPr>
                      <m:t>𝑛</m:t>
                    </m:r>
                    <m:r>
                      <a:rPr lang="en-US" i="1" dirty="0" smtClean="0">
                        <a:solidFill>
                          <a:schemeClr val="accent6">
                            <a:lumMod val="75000"/>
                          </a:schemeClr>
                        </a:solidFill>
                        <a:latin typeface="Cambria Math"/>
                      </a:rPr>
                      <m:t> =</m:t>
                    </m:r>
                    <m:r>
                      <a:rPr lang="en-US" b="0" i="1" dirty="0" smtClean="0">
                        <a:solidFill>
                          <a:schemeClr val="accent6">
                            <a:lumMod val="75000"/>
                          </a:schemeClr>
                        </a:solidFill>
                        <a:latin typeface="Cambria Math"/>
                      </a:rPr>
                      <m:t>𝑘</m:t>
                    </m:r>
                  </m:oMath>
                </a14:m>
                <a:r>
                  <a:rPr lang="en-US" dirty="0"/>
                  <a:t>, the probability that the </a:t>
                </a:r>
                <a14:m>
                  <m:oMath xmlns:m="http://schemas.openxmlformats.org/officeDocument/2006/math">
                    <m:r>
                      <a:rPr lang="en-US" b="0" i="1" dirty="0" smtClean="0">
                        <a:solidFill>
                          <a:srgbClr val="00B0F0"/>
                        </a:solidFill>
                        <a:latin typeface="Cambria Math"/>
                      </a:rPr>
                      <m:t>𝑘</m:t>
                    </m:r>
                  </m:oMath>
                </a14:m>
                <a:r>
                  <a:rPr lang="en-US" dirty="0"/>
                  <a:t>-</a:t>
                </a:r>
                <a:r>
                  <a:rPr lang="en-US" dirty="0" err="1"/>
                  <a:t>th</a:t>
                </a:r>
                <a:r>
                  <a:rPr lang="en-US" dirty="0"/>
                  <a:t> item is selected is </a:t>
                </a:r>
                <a14:m>
                  <m:oMath xmlns:m="http://schemas.openxmlformats.org/officeDocument/2006/math">
                    <m:f>
                      <m:fPr>
                        <m:ctrlPr>
                          <a:rPr lang="en-US" i="1" dirty="0" smtClean="0">
                            <a:solidFill>
                              <a:schemeClr val="accent6">
                                <a:lumMod val="75000"/>
                              </a:schemeClr>
                            </a:solidFill>
                            <a:latin typeface="Cambria Math" panose="02040503050406030204" pitchFamily="18" charset="0"/>
                          </a:rPr>
                        </m:ctrlPr>
                      </m:fPr>
                      <m:num>
                        <m:r>
                          <a:rPr lang="en-US" i="1" dirty="0" smtClean="0">
                            <a:solidFill>
                              <a:schemeClr val="accent6">
                                <a:lumMod val="75000"/>
                              </a:schemeClr>
                            </a:solidFill>
                            <a:latin typeface="Cambria Math"/>
                          </a:rPr>
                          <m:t>1</m:t>
                        </m:r>
                      </m:num>
                      <m:den>
                        <m:r>
                          <a:rPr lang="en-US" b="0" i="1" dirty="0" smtClean="0">
                            <a:solidFill>
                              <a:schemeClr val="accent6">
                                <a:lumMod val="75000"/>
                              </a:schemeClr>
                            </a:solidFill>
                            <a:latin typeface="Cambria Math"/>
                          </a:rPr>
                          <m:t>𝑘</m:t>
                        </m:r>
                      </m:den>
                    </m:f>
                  </m:oMath>
                </a14:m>
                <a:endParaRPr lang="en-US" b="0" dirty="0">
                  <a:solidFill>
                    <a:schemeClr val="accent6">
                      <a:lumMod val="75000"/>
                    </a:schemeClr>
                  </a:solidFill>
                </a:endParaRPr>
              </a:p>
              <a:p>
                <a:pPr lvl="1"/>
                <a:r>
                  <a:rPr lang="en-US" dirty="0">
                    <a:solidFill>
                      <a:srgbClr val="0070C0"/>
                    </a:solidFill>
                  </a:rPr>
                  <a:t>Inductive Hypothesis</a:t>
                </a:r>
                <a:r>
                  <a:rPr lang="en-US" dirty="0"/>
                  <a:t>: Assume that it is true for </a:t>
                </a:r>
                <a14:m>
                  <m:oMath xmlns:m="http://schemas.openxmlformats.org/officeDocument/2006/math">
                    <m:r>
                      <a:rPr lang="en-US" b="0" i="1" dirty="0" smtClean="0">
                        <a:solidFill>
                          <a:schemeClr val="accent6">
                            <a:lumMod val="75000"/>
                          </a:schemeClr>
                        </a:solidFill>
                        <a:latin typeface="Cambria Math" panose="02040503050406030204" pitchFamily="18" charset="0"/>
                      </a:rPr>
                      <m:t>𝑛</m:t>
                    </m:r>
                    <m:r>
                      <a:rPr lang="en-US" b="0" i="1" dirty="0" smtClean="0">
                        <a:solidFill>
                          <a:schemeClr val="accent6">
                            <a:lumMod val="75000"/>
                          </a:schemeClr>
                        </a:solidFill>
                        <a:latin typeface="Cambria Math" panose="02040503050406030204" pitchFamily="18" charset="0"/>
                      </a:rPr>
                      <m:t>=</m:t>
                    </m:r>
                    <m:r>
                      <a:rPr lang="en-US" b="0" i="1" dirty="0" smtClean="0">
                        <a:solidFill>
                          <a:schemeClr val="accent6">
                            <a:lumMod val="75000"/>
                          </a:schemeClr>
                        </a:solidFill>
                        <a:latin typeface="Cambria Math" panose="02040503050406030204" pitchFamily="18" charset="0"/>
                      </a:rPr>
                      <m:t>𝑁</m:t>
                    </m:r>
                  </m:oMath>
                </a14:m>
                <a:endParaRPr lang="en-US" dirty="0"/>
              </a:p>
              <a:p>
                <a:pPr lvl="1"/>
                <a:r>
                  <a:rPr lang="en-US" dirty="0">
                    <a:solidFill>
                      <a:srgbClr val="0070C0"/>
                    </a:solidFill>
                  </a:rPr>
                  <a:t>Inductive Step</a:t>
                </a:r>
                <a:r>
                  <a:rPr lang="en-US" dirty="0"/>
                  <a:t>: The probability that the item is still selected after </a:t>
                </a:r>
                <a14:m>
                  <m:oMath xmlns:m="http://schemas.openxmlformats.org/officeDocument/2006/math">
                    <m:r>
                      <a:rPr lang="en-US" b="0" i="1" dirty="0" smtClean="0">
                        <a:solidFill>
                          <a:schemeClr val="accent6">
                            <a:lumMod val="75000"/>
                          </a:schemeClr>
                        </a:solidFill>
                        <a:latin typeface="Cambria Math" panose="02040503050406030204" pitchFamily="18" charset="0"/>
                      </a:rPr>
                      <m:t>𝑛</m:t>
                    </m:r>
                    <m:r>
                      <a:rPr lang="en-US" b="0" i="1" dirty="0" smtClean="0">
                        <a:solidFill>
                          <a:schemeClr val="accent6">
                            <a:lumMod val="75000"/>
                          </a:schemeClr>
                        </a:solidFill>
                        <a:latin typeface="Cambria Math" panose="02040503050406030204" pitchFamily="18" charset="0"/>
                      </a:rPr>
                      <m:t>=</m:t>
                    </m:r>
                    <m:r>
                      <a:rPr lang="en-US" b="0" i="1" dirty="0" smtClean="0">
                        <a:solidFill>
                          <a:schemeClr val="accent6">
                            <a:lumMod val="75000"/>
                          </a:schemeClr>
                        </a:solidFill>
                        <a:latin typeface="Cambria Math" panose="02040503050406030204" pitchFamily="18" charset="0"/>
                      </a:rPr>
                      <m:t>𝑁</m:t>
                    </m:r>
                    <m:r>
                      <a:rPr lang="en-US" b="0" i="1" dirty="0" smtClean="0">
                        <a:solidFill>
                          <a:schemeClr val="accent6">
                            <a:lumMod val="75000"/>
                          </a:schemeClr>
                        </a:solidFill>
                        <a:latin typeface="Cambria Math" panose="02040503050406030204" pitchFamily="18" charset="0"/>
                      </a:rPr>
                      <m:t>+1</m:t>
                    </m:r>
                  </m:oMath>
                </a14:m>
                <a:r>
                  <a:rPr lang="en-US" dirty="0"/>
                  <a:t> items is</a:t>
                </a:r>
              </a:p>
              <a:p>
                <a:pPr marL="274320" lvl="1" indent="0">
                  <a:buNone/>
                </a:pPr>
                <a:endParaRPr lang="en-US" b="0" i="1" dirty="0">
                  <a:solidFill>
                    <a:srgbClr val="7030A0"/>
                  </a:solidFill>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a:rPr>
                            <m:t>𝑁</m:t>
                          </m:r>
                        </m:den>
                      </m:f>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a:rPr>
                            <m:t>1−</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a:rPr>
                                <m:t>𝑁</m:t>
                              </m:r>
                              <m:r>
                                <a:rPr lang="en-US" b="0" i="1" smtClean="0">
                                  <a:solidFill>
                                    <a:srgbClr val="7030A0"/>
                                  </a:solidFill>
                                  <a:latin typeface="Cambria Math"/>
                                </a:rPr>
                                <m:t>+1</m:t>
                              </m:r>
                            </m:den>
                          </m:f>
                        </m:e>
                      </m:d>
                      <m:r>
                        <a:rPr lang="en-US" b="0" i="1" smtClean="0">
                          <a:solidFill>
                            <a:srgbClr val="7030A0"/>
                          </a:solidFill>
                          <a:latin typeface="Cambria Math"/>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a:rPr>
                            <m:t>𝑁</m:t>
                          </m:r>
                          <m:r>
                            <a:rPr lang="en-US" b="0" i="1" smtClean="0">
                              <a:solidFill>
                                <a:srgbClr val="7030A0"/>
                              </a:solidFill>
                              <a:latin typeface="Cambria Math"/>
                            </a:rPr>
                            <m:t>+1</m:t>
                          </m:r>
                        </m:den>
                      </m:f>
                    </m:oMath>
                  </m:oMathPara>
                </a14:m>
                <a:endParaRPr lang="en-US"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11582400" cy="4876800"/>
              </a:xfrm>
              <a:blipFill>
                <a:blip r:embed="rId2"/>
                <a:stretch>
                  <a:fillRect l="-684" t="-1375" r="-632"/>
                </a:stretch>
              </a:blipFill>
            </p:spPr>
            <p:txBody>
              <a:bodyPr/>
              <a:lstStyle/>
              <a:p>
                <a:r>
                  <a:rPr lang="en-US">
                    <a:noFill/>
                  </a:rPr>
                  <a:t> </a:t>
                </a:r>
              </a:p>
            </p:txBody>
          </p:sp>
        </mc:Fallback>
      </mc:AlternateContent>
    </p:spTree>
    <p:extLst>
      <p:ext uri="{BB962C8B-B14F-4D97-AF65-F5344CB8AC3E}">
        <p14:creationId xmlns:p14="http://schemas.microsoft.com/office/powerpoint/2010/main" val="30151905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lnSpcReduction="10000"/>
          </a:bodyPr>
          <a:lstStyle/>
          <a:p>
            <a:r>
              <a:rPr lang="en-US" dirty="0"/>
              <a:t>Sampling reduces the number or records. We can also reduce the dimension of the data, the number of attributes</a:t>
            </a:r>
          </a:p>
          <a:p>
            <a:r>
              <a:rPr lang="en-US" dirty="0"/>
              <a:t>Real data is </a:t>
            </a:r>
            <a:r>
              <a:rPr lang="en-US" dirty="0">
                <a:solidFill>
                  <a:schemeClr val="accent6">
                    <a:lumMod val="75000"/>
                  </a:schemeClr>
                </a:solidFill>
              </a:rPr>
              <a:t>high-dimensional:  </a:t>
            </a:r>
            <a:r>
              <a:rPr lang="en-US" dirty="0"/>
              <a:t>typically it has several hundreds, thousands, or even million of attributes.</a:t>
            </a:r>
          </a:p>
          <a:p>
            <a:pPr lvl="1"/>
            <a:r>
              <a:rPr lang="en-US" dirty="0"/>
              <a:t>Documents represented as vectors of word counts (millions)</a:t>
            </a:r>
          </a:p>
          <a:p>
            <a:pPr lvl="1"/>
            <a:r>
              <a:rPr lang="en-US" dirty="0"/>
              <a:t>Facebook users represented as vectors of friends (billions)</a:t>
            </a:r>
          </a:p>
          <a:p>
            <a:pPr lvl="1"/>
            <a:r>
              <a:rPr lang="en-US" dirty="0"/>
              <a:t>Customers represented as vectors of products (hundreds of thousands)</a:t>
            </a:r>
          </a:p>
          <a:p>
            <a:r>
              <a:rPr lang="en-US" dirty="0"/>
              <a:t>Data is extremely sparse, and also noisy</a:t>
            </a:r>
          </a:p>
          <a:p>
            <a:r>
              <a:rPr lang="en-US" dirty="0"/>
              <a:t>Dimensionality reduction aims to:</a:t>
            </a:r>
          </a:p>
          <a:p>
            <a:pPr lvl="1"/>
            <a:r>
              <a:rPr lang="en-US" dirty="0"/>
              <a:t>Reduce the amount of data</a:t>
            </a:r>
          </a:p>
          <a:p>
            <a:pPr lvl="1"/>
            <a:r>
              <a:rPr lang="en-US" dirty="0"/>
              <a:t>Extract the useful information.</a:t>
            </a:r>
          </a:p>
        </p:txBody>
      </p:sp>
    </p:spTree>
    <p:extLst>
      <p:ext uri="{BB962C8B-B14F-4D97-AF65-F5344CB8AC3E}">
        <p14:creationId xmlns:p14="http://schemas.microsoft.com/office/powerpoint/2010/main" val="227855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3" name="Rectangle 9"/>
          <p:cNvSpPr>
            <a:spLocks noGrp="1" noChangeArrowheads="1"/>
          </p:cNvSpPr>
          <p:nvPr>
            <p:ph type="title"/>
          </p:nvPr>
        </p:nvSpPr>
        <p:spPr/>
        <p:txBody>
          <a:bodyPr/>
          <a:lstStyle/>
          <a:p>
            <a:r>
              <a:rPr lang="en-US"/>
              <a:t>Types of Attributes </a:t>
            </a:r>
          </a:p>
        </p:txBody>
      </p:sp>
      <p:sp>
        <p:nvSpPr>
          <p:cNvPr id="651274" name="Rectangle 10"/>
          <p:cNvSpPr>
            <a:spLocks noGrp="1" noChangeArrowheads="1"/>
          </p:cNvSpPr>
          <p:nvPr>
            <p:ph type="body" idx="1"/>
          </p:nvPr>
        </p:nvSpPr>
        <p:spPr>
          <a:xfrm>
            <a:off x="457200" y="1600200"/>
            <a:ext cx="11353800" cy="4876800"/>
          </a:xfrm>
        </p:spPr>
        <p:txBody>
          <a:bodyPr>
            <a:normAutofit/>
          </a:bodyPr>
          <a:lstStyle/>
          <a:p>
            <a:r>
              <a:rPr lang="en-US" sz="3200" dirty="0"/>
              <a:t> There are different types of attributes</a:t>
            </a:r>
          </a:p>
          <a:p>
            <a:pPr marL="749300" lvl="1"/>
            <a:r>
              <a:rPr lang="en-US" sz="2800" dirty="0">
                <a:solidFill>
                  <a:srgbClr val="FF0000"/>
                </a:solidFill>
              </a:rPr>
              <a:t>Numeric</a:t>
            </a:r>
            <a:endParaRPr lang="en-US" sz="2800" dirty="0"/>
          </a:p>
          <a:p>
            <a:pPr marL="1257300" lvl="2" indent="-393700"/>
            <a:r>
              <a:rPr lang="en-US" sz="2400" dirty="0"/>
              <a:t>Examples: dates, temperature, time, length, value, count.</a:t>
            </a:r>
          </a:p>
          <a:p>
            <a:pPr marL="1257300" lvl="2" indent="-393700"/>
            <a:r>
              <a:rPr lang="en-US" sz="2400" dirty="0">
                <a:solidFill>
                  <a:srgbClr val="0070C0"/>
                </a:solidFill>
              </a:rPr>
              <a:t>Discrete</a:t>
            </a:r>
            <a:r>
              <a:rPr lang="en-US" sz="2400" dirty="0"/>
              <a:t> (counts) vs </a:t>
            </a:r>
            <a:r>
              <a:rPr lang="en-US" sz="2400" dirty="0">
                <a:solidFill>
                  <a:srgbClr val="0070C0"/>
                </a:solidFill>
              </a:rPr>
              <a:t>Continuous</a:t>
            </a:r>
            <a:r>
              <a:rPr lang="en-US" sz="2400" dirty="0"/>
              <a:t> (temperature)</a:t>
            </a:r>
          </a:p>
          <a:p>
            <a:pPr marL="1257300" lvl="2" indent="-393700"/>
            <a:r>
              <a:rPr lang="en-US" sz="2400" dirty="0"/>
              <a:t>Special case: </a:t>
            </a:r>
            <a:r>
              <a:rPr lang="en-US" sz="2400" dirty="0">
                <a:solidFill>
                  <a:srgbClr val="0070C0"/>
                </a:solidFill>
              </a:rPr>
              <a:t>Binary/Boolean</a:t>
            </a:r>
            <a:r>
              <a:rPr lang="en-US" sz="2400" dirty="0"/>
              <a:t> attributes (yes/no, exists/not exists)</a:t>
            </a:r>
          </a:p>
          <a:p>
            <a:pPr marL="749300" lvl="1"/>
            <a:r>
              <a:rPr lang="en-US" sz="2800" dirty="0">
                <a:solidFill>
                  <a:srgbClr val="FF0000"/>
                </a:solidFill>
              </a:rPr>
              <a:t>Categorical </a:t>
            </a:r>
            <a:endParaRPr lang="en-US" sz="2800" dirty="0"/>
          </a:p>
          <a:p>
            <a:pPr marL="1257300" lvl="2" indent="-393700"/>
            <a:r>
              <a:rPr lang="en-US" sz="2400" dirty="0"/>
              <a:t>Examples: eye color, zip codes, strings, rankings (</a:t>
            </a:r>
            <a:r>
              <a:rPr lang="en-US" sz="2400" dirty="0" err="1"/>
              <a:t>e.g</a:t>
            </a:r>
            <a:r>
              <a:rPr lang="en-US" sz="2400" dirty="0"/>
              <a:t>, good, fair, bad), height in {tall, medium, short}</a:t>
            </a:r>
          </a:p>
          <a:p>
            <a:pPr marL="1257300" lvl="2" indent="-393700"/>
            <a:r>
              <a:rPr lang="en-US" sz="2400" dirty="0">
                <a:solidFill>
                  <a:srgbClr val="0070C0"/>
                </a:solidFill>
              </a:rPr>
              <a:t>Nominal</a:t>
            </a:r>
            <a:r>
              <a:rPr lang="en-US" sz="2400" dirty="0"/>
              <a:t> (no order or comparison) </a:t>
            </a:r>
            <a:r>
              <a:rPr lang="en-US" sz="2400" dirty="0" err="1"/>
              <a:t>vs</a:t>
            </a:r>
            <a:r>
              <a:rPr lang="en-US" sz="2400" dirty="0"/>
              <a:t> </a:t>
            </a:r>
            <a:r>
              <a:rPr lang="en-US" sz="2400" dirty="0">
                <a:solidFill>
                  <a:srgbClr val="0070C0"/>
                </a:solidFill>
              </a:rPr>
              <a:t>Ordinal</a:t>
            </a:r>
            <a:r>
              <a:rPr lang="en-US" sz="2400" dirty="0"/>
              <a:t> (order but not comparable)</a:t>
            </a:r>
          </a:p>
          <a:p>
            <a:pPr marL="749300" lvl="1"/>
            <a:endParaRPr lang="en-US" sz="2800" dirty="0"/>
          </a:p>
        </p:txBody>
      </p:sp>
    </p:spTree>
    <p:extLst>
      <p:ext uri="{BB962C8B-B14F-4D97-AF65-F5344CB8AC3E}">
        <p14:creationId xmlns:p14="http://schemas.microsoft.com/office/powerpoint/2010/main" val="40131740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Consider the following 6-dimensional dataset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a:p>
                <a:endParaRPr lang="en-US" dirty="0"/>
              </a:p>
              <a:p>
                <a:r>
                  <a:rPr lang="en-US" dirty="0"/>
                  <a:t>What do you </a:t>
                </a:r>
                <a:r>
                  <a:rPr lang="en-US" dirty="0">
                    <a:solidFill>
                      <a:srgbClr val="FF0000"/>
                    </a:solidFill>
                  </a:rPr>
                  <a:t>observe</a:t>
                </a:r>
                <a:r>
                  <a:rPr lang="en-US" dirty="0"/>
                  <a:t>? Can we reduce the dimension of the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b="-1750"/>
                </a:stretch>
              </a:blipFill>
            </p:spPr>
            <p:txBody>
              <a:bodyPr/>
              <a:lstStyle/>
              <a:p>
                <a:r>
                  <a:rPr lang="en-US">
                    <a:noFill/>
                  </a:rPr>
                  <a:t> </a:t>
                </a:r>
              </a:p>
            </p:txBody>
          </p:sp>
        </mc:Fallback>
      </mc:AlternateContent>
    </p:spTree>
    <p:extLst>
      <p:ext uri="{BB962C8B-B14F-4D97-AF65-F5344CB8AC3E}">
        <p14:creationId xmlns:p14="http://schemas.microsoft.com/office/powerpoint/2010/main" val="2305745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0" y="457200"/>
                <a:ext cx="3733800" cy="2362200"/>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0" y="457200"/>
                <a:ext cx="3733800" cy="236220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533401" y="1828801"/>
                <a:ext cx="7569388" cy="4571999"/>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Each row is a </a:t>
                </a:r>
                <a:r>
                  <a:rPr lang="en-US" dirty="0">
                    <a:solidFill>
                      <a:srgbClr val="FF0000"/>
                    </a:solidFill>
                  </a:rPr>
                  <a:t>multiple</a:t>
                </a:r>
                <a:r>
                  <a:rPr lang="en-US" dirty="0"/>
                  <a:t> of two </a:t>
                </a:r>
                <a:r>
                  <a:rPr lang="en-US" dirty="0">
                    <a:solidFill>
                      <a:srgbClr val="FF0000"/>
                    </a:solidFill>
                  </a:rPr>
                  <a:t>vectors</a:t>
                </a:r>
              </a:p>
              <a:p>
                <a:pPr lvl="1"/>
                <a14:m>
                  <m:oMath xmlns:m="http://schemas.openxmlformats.org/officeDocument/2006/math">
                    <m:r>
                      <a:rPr lang="en-US" i="1">
                        <a:latin typeface="Cambria Math"/>
                      </a:rPr>
                      <m:t>𝑥</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1, 2, 3, 0, 0, 0</m:t>
                        </m:r>
                      </m:e>
                    </m:d>
                  </m:oMath>
                </a14:m>
                <a:endParaRPr lang="en-US" dirty="0"/>
              </a:p>
              <a:p>
                <a:pPr lvl="1"/>
                <a14:m>
                  <m:oMath xmlns:m="http://schemas.openxmlformats.org/officeDocument/2006/math">
                    <m:r>
                      <a:rPr lang="en-US" i="1">
                        <a:latin typeface="Cambria Math"/>
                      </a:rPr>
                      <m:t>𝑦</m:t>
                    </m:r>
                    <m:r>
                      <a:rPr lang="en-US" i="1">
                        <a:latin typeface="Cambria Math"/>
                      </a:rPr>
                      <m:t>=[0, 0, 0, 1, 2, 3]</m:t>
                    </m:r>
                  </m:oMath>
                </a14:m>
                <a:endParaRPr lang="en-US" dirty="0"/>
              </a:p>
              <a:p>
                <a:r>
                  <a:rPr lang="en-US" dirty="0"/>
                  <a:t>We can rewrite </a:t>
                </a:r>
                <a14:m>
                  <m:oMath xmlns:m="http://schemas.openxmlformats.org/officeDocument/2006/math">
                    <m:r>
                      <a:rPr lang="en-US" i="1">
                        <a:latin typeface="Cambria Math"/>
                      </a:rPr>
                      <m:t>𝐷</m:t>
                    </m:r>
                  </m:oMath>
                </a14:m>
                <a:r>
                  <a:rPr lang="en-US" dirty="0"/>
                  <a:t> as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𝐷</m:t>
                      </m:r>
                      <m:r>
                        <a:rPr lang="en-US" i="1">
                          <a:latin typeface="Cambria Math"/>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1</m:t>
                                      </m:r>
                                    </m:e>
                                    <m:e>
                                      <m:r>
                                        <a:rPr lang="en-US" i="1">
                                          <a:latin typeface="Cambria Math"/>
                                        </a:rPr>
                                        <m:t>0</m:t>
                                      </m:r>
                                    </m:e>
                                  </m:mr>
                                  <m:mr>
                                    <m:e>
                                      <m:r>
                                        <a:rPr lang="en-US" i="1">
                                          <a:latin typeface="Cambria Math"/>
                                        </a:rPr>
                                        <m:t>2</m:t>
                                      </m:r>
                                    </m:e>
                                    <m:e>
                                      <m:r>
                                        <a:rPr lang="en-US" i="1">
                                          <a:latin typeface="Cambria Math"/>
                                        </a:rPr>
                                        <m:t>0</m:t>
                                      </m:r>
                                    </m:e>
                                  </m:mr>
                                  <m:mr>
                                    <m:e>
                                      <m:r>
                                        <a:rPr lang="en-US" i="1">
                                          <a:latin typeface="Cambria Math"/>
                                        </a:rPr>
                                        <m:t>0</m:t>
                                      </m:r>
                                    </m:e>
                                    <m:e>
                                      <m:r>
                                        <a:rPr lang="en-US" i="1">
                                          <a:latin typeface="Cambria Math"/>
                                        </a:rPr>
                                        <m:t>1</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0</m:t>
                                      </m:r>
                                    </m:e>
                                    <m:e>
                                      <m:r>
                                        <a:rPr lang="en-US" i="1">
                                          <a:latin typeface="Cambria Math"/>
                                        </a:rPr>
                                        <m:t>2</m:t>
                                      </m:r>
                                    </m:e>
                                  </m:mr>
                                  <m:mr>
                                    <m:e>
                                      <m:r>
                                        <a:rPr lang="en-US" i="1">
                                          <a:latin typeface="Cambria Math"/>
                                        </a:rPr>
                                        <m:t>1</m:t>
                                      </m:r>
                                    </m:e>
                                    <m:e>
                                      <m:r>
                                        <a:rPr lang="en-US" i="1">
                                          <a:latin typeface="Cambria Math"/>
                                        </a:rPr>
                                        <m:t>1</m:t>
                                      </m:r>
                                    </m:e>
                                  </m:mr>
                                  <m:mr>
                                    <m:e>
                                      <m:r>
                                        <a:rPr lang="en-US" i="1">
                                          <a:latin typeface="Cambria Math"/>
                                        </a:rPr>
                                        <m:t>2</m:t>
                                      </m:r>
                                    </m:e>
                                    <m:e>
                                      <m:r>
                                        <a:rPr lang="en-US" i="1">
                                          <a:latin typeface="Cambria Math"/>
                                        </a:rPr>
                                        <m:t>2</m:t>
                                      </m:r>
                                    </m:e>
                                  </m:mr>
                                </m:m>
                              </m:e>
                            </m:mr>
                          </m:m>
                        </m:e>
                      </m:d>
                    </m:oMath>
                  </m:oMathPara>
                </a14:m>
                <a:endParaRPr lang="en-US" dirty="0"/>
              </a:p>
              <a:p>
                <a:pPr marL="0" indent="0">
                  <a:buNone/>
                </a:pPr>
                <a:endParaRPr lang="en-US" dirty="0"/>
              </a:p>
              <a:p>
                <a:r>
                  <a:rPr lang="en-US" dirty="0"/>
                  <a:t>Our dataset becomes 2-dimensional. It is smaller but also more </a:t>
                </a:r>
                <a:r>
                  <a:rPr lang="en-US" dirty="0" err="1"/>
                  <a:t>meanigful</a:t>
                </a:r>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533401" y="1828801"/>
                <a:ext cx="7569388" cy="4571999"/>
              </a:xfrm>
              <a:prstGeom prst="rect">
                <a:avLst/>
              </a:prstGeom>
              <a:blipFill>
                <a:blip r:embed="rId3"/>
                <a:stretch>
                  <a:fillRect l="-725" t="-2533" r="-1289" b="-1333"/>
                </a:stretch>
              </a:blipFill>
            </p:spPr>
            <p:txBody>
              <a:bodyPr/>
              <a:lstStyle/>
              <a:p>
                <a:r>
                  <a:rPr lang="en-US">
                    <a:noFill/>
                  </a:rPr>
                  <a:t> </a:t>
                </a:r>
              </a:p>
            </p:txBody>
          </p:sp>
        </mc:Fallback>
      </mc:AlternateContent>
      <p:cxnSp>
        <p:nvCxnSpPr>
          <p:cNvPr id="6" name="Straight Arrow Connector 5"/>
          <p:cNvCxnSpPr/>
          <p:nvPr/>
        </p:nvCxnSpPr>
        <p:spPr>
          <a:xfrm>
            <a:off x="8931731" y="5322332"/>
            <a:ext cx="2362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931731" y="3264932"/>
            <a:ext cx="0"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541331" y="5246132"/>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27131" y="5246132"/>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855531" y="4560332"/>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541331" y="4560332"/>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227131" y="3874532"/>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855531" y="3874532"/>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86800" y="5791200"/>
            <a:ext cx="2852063" cy="369332"/>
          </a:xfrm>
          <a:prstGeom prst="rect">
            <a:avLst/>
          </a:prstGeom>
          <a:noFill/>
        </p:spPr>
        <p:txBody>
          <a:bodyPr wrap="none" rtlCol="0">
            <a:spAutoFit/>
          </a:bodyPr>
          <a:lstStyle/>
          <a:p>
            <a:r>
              <a:rPr lang="en-US" dirty="0"/>
              <a:t>Three types of data points</a:t>
            </a:r>
          </a:p>
        </p:txBody>
      </p:sp>
      <p:sp>
        <p:nvSpPr>
          <p:cNvPr id="7" name="Oval 6"/>
          <p:cNvSpPr/>
          <p:nvPr/>
        </p:nvSpPr>
        <p:spPr>
          <a:xfrm>
            <a:off x="8686799" y="3722132"/>
            <a:ext cx="457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398188" y="5093732"/>
            <a:ext cx="1176471"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001698">
            <a:off x="9244629" y="4072369"/>
            <a:ext cx="1403885" cy="51872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22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D9B1AE-F16C-42B0-87D8-C2FDC309AA77}"/>
              </a:ext>
            </a:extLst>
          </p:cNvPr>
          <p:cNvSpPr>
            <a:spLocks noGrp="1"/>
          </p:cNvSpPr>
          <p:nvPr>
            <p:ph type="ctrTitle"/>
          </p:nvPr>
        </p:nvSpPr>
        <p:spPr>
          <a:xfrm>
            <a:off x="914400" y="1371601"/>
            <a:ext cx="10464800" cy="1927225"/>
          </a:xfrm>
        </p:spPr>
        <p:txBody>
          <a:bodyPr/>
          <a:lstStyle/>
          <a:p>
            <a:r>
              <a:rPr lang="en-US" dirty="0"/>
              <a:t>Data Cleaning –</a:t>
            </a:r>
            <a:br>
              <a:rPr lang="en-US" dirty="0"/>
            </a:br>
            <a:r>
              <a:rPr lang="en-US" dirty="0"/>
              <a:t>FEATURE EXTRACTION	</a:t>
            </a:r>
          </a:p>
        </p:txBody>
      </p:sp>
      <p:sp>
        <p:nvSpPr>
          <p:cNvPr id="12" name="Subtitle 2">
            <a:extLst>
              <a:ext uri="{FF2B5EF4-FFF2-40B4-BE49-F238E27FC236}">
                <a16:creationId xmlns:a16="http://schemas.microsoft.com/office/drawing/2014/main" id="{EFB1D584-332D-4878-B484-87B520B0E4B4}"/>
              </a:ext>
            </a:extLst>
          </p:cNvPr>
          <p:cNvSpPr>
            <a:spLocks noGrp="1"/>
          </p:cNvSpPr>
          <p:nvPr>
            <p:ph type="subTitle" idx="1"/>
          </p:nvPr>
        </p:nvSpPr>
        <p:spPr>
          <a:xfrm>
            <a:off x="914400" y="3505200"/>
            <a:ext cx="8534400" cy="1752600"/>
          </a:xfrm>
        </p:spPr>
        <p:txBody>
          <a:bodyPr/>
          <a:lstStyle/>
          <a:p>
            <a:r>
              <a:rPr lang="en-US" dirty="0"/>
              <a:t>TF-IDF word weighting</a:t>
            </a:r>
          </a:p>
        </p:txBody>
      </p:sp>
    </p:spTree>
    <p:extLst>
      <p:ext uri="{BB962C8B-B14F-4D97-AF65-F5344CB8AC3E}">
        <p14:creationId xmlns:p14="http://schemas.microsoft.com/office/powerpoint/2010/main" val="29400817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2FC-4713-4568-85B2-3358A0DE9A9D}"/>
              </a:ext>
            </a:extLst>
          </p:cNvPr>
          <p:cNvSpPr>
            <a:spLocks noGrp="1"/>
          </p:cNvSpPr>
          <p:nvPr>
            <p:ph type="title"/>
          </p:nvPr>
        </p:nvSpPr>
        <p:spPr/>
        <p:txBody>
          <a:bodyPr/>
          <a:lstStyle/>
          <a:p>
            <a:r>
              <a:rPr lang="en-US" dirty="0"/>
              <a:t>Data cleaning – Feature extraction</a:t>
            </a:r>
          </a:p>
        </p:txBody>
      </p:sp>
      <p:sp>
        <p:nvSpPr>
          <p:cNvPr id="3" name="Content Placeholder 2">
            <a:extLst>
              <a:ext uri="{FF2B5EF4-FFF2-40B4-BE49-F238E27FC236}">
                <a16:creationId xmlns:a16="http://schemas.microsoft.com/office/drawing/2014/main" id="{83276CE1-EF75-42EA-ACAF-9DCE2001B9D2}"/>
              </a:ext>
            </a:extLst>
          </p:cNvPr>
          <p:cNvSpPr>
            <a:spLocks noGrp="1"/>
          </p:cNvSpPr>
          <p:nvPr>
            <p:ph idx="1"/>
          </p:nvPr>
        </p:nvSpPr>
        <p:spPr/>
        <p:txBody>
          <a:bodyPr/>
          <a:lstStyle/>
          <a:p>
            <a:r>
              <a:rPr lang="en-US" dirty="0"/>
              <a:t>Once we have the data, we most likely will not use it as is</a:t>
            </a:r>
          </a:p>
          <a:p>
            <a:r>
              <a:rPr lang="en-US" dirty="0"/>
              <a:t>We need to do some </a:t>
            </a:r>
            <a:r>
              <a:rPr lang="en-US" dirty="0">
                <a:solidFill>
                  <a:srgbClr val="FF0000"/>
                </a:solidFill>
              </a:rPr>
              <a:t>cleaning</a:t>
            </a:r>
          </a:p>
          <a:p>
            <a:r>
              <a:rPr lang="en-US" dirty="0"/>
              <a:t>We need to extract some </a:t>
            </a:r>
            <a:r>
              <a:rPr lang="en-US" dirty="0">
                <a:solidFill>
                  <a:srgbClr val="FF0000"/>
                </a:solidFill>
              </a:rPr>
              <a:t>features</a:t>
            </a:r>
            <a:r>
              <a:rPr lang="en-US" dirty="0"/>
              <a:t> to represent our data</a:t>
            </a:r>
          </a:p>
        </p:txBody>
      </p:sp>
    </p:spTree>
    <p:extLst>
      <p:ext uri="{BB962C8B-B14F-4D97-AF65-F5344CB8AC3E}">
        <p14:creationId xmlns:p14="http://schemas.microsoft.com/office/powerpoint/2010/main" val="4184374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a:t>Examples of data quality problems: </a:t>
            </a:r>
          </a:p>
          <a:p>
            <a:pPr lvl="1"/>
            <a:r>
              <a:rPr lang="en-US" dirty="0">
                <a:solidFill>
                  <a:schemeClr val="accent5">
                    <a:lumMod val="75000"/>
                  </a:schemeClr>
                </a:solidFill>
              </a:rPr>
              <a:t>Noise</a:t>
            </a:r>
            <a:r>
              <a:rPr lang="en-US" dirty="0"/>
              <a:t> and </a:t>
            </a:r>
            <a:r>
              <a:rPr lang="en-US" dirty="0">
                <a:solidFill>
                  <a:schemeClr val="accent6">
                    <a:lumMod val="75000"/>
                  </a:schemeClr>
                </a:solidFill>
              </a:rPr>
              <a:t>outliers</a:t>
            </a:r>
            <a:r>
              <a:rPr lang="en-US" dirty="0"/>
              <a:t> </a:t>
            </a:r>
          </a:p>
          <a:p>
            <a:pPr lvl="1"/>
            <a:r>
              <a:rPr lang="en-US" dirty="0">
                <a:solidFill>
                  <a:schemeClr val="accent5">
                    <a:lumMod val="75000"/>
                  </a:schemeClr>
                </a:solidFill>
              </a:rPr>
              <a:t>Missing</a:t>
            </a:r>
            <a:r>
              <a:rPr lang="en-US" dirty="0"/>
              <a:t> values </a:t>
            </a:r>
          </a:p>
          <a:p>
            <a:pPr lvl="1"/>
            <a:r>
              <a:rPr lang="en-US" dirty="0">
                <a:solidFill>
                  <a:schemeClr val="accent6">
                    <a:lumMod val="75000"/>
                  </a:schemeClr>
                </a:solidFill>
              </a:rPr>
              <a:t>Duplicate</a:t>
            </a:r>
            <a:r>
              <a:rPr lang="en-US" dirty="0"/>
              <a:t> data </a:t>
            </a:r>
          </a:p>
        </p:txBody>
      </p:sp>
      <p:graphicFrame>
        <p:nvGraphicFramePr>
          <p:cNvPr id="5" name="Object 10"/>
          <p:cNvGraphicFramePr>
            <a:graphicFrameLocks noChangeAspect="1"/>
          </p:cNvGraphicFramePr>
          <p:nvPr/>
        </p:nvGraphicFramePr>
        <p:xfrm>
          <a:off x="7620000" y="2058868"/>
          <a:ext cx="3969475" cy="4239210"/>
        </p:xfrm>
        <a:graphic>
          <a:graphicData uri="http://schemas.openxmlformats.org/presentationml/2006/ole">
            <mc:AlternateContent xmlns:mc="http://schemas.openxmlformats.org/markup-compatibility/2006">
              <mc:Choice xmlns:v="urn:schemas-microsoft-com:vml" Requires="v">
                <p:oleObj name="Document" r:id="rId3" imgW="5416355" imgH="5776939" progId="Word.Document.8">
                  <p:embed/>
                </p:oleObj>
              </mc:Choice>
              <mc:Fallback>
                <p:oleObj name="Document" r:id="rId3" imgW="5416355" imgH="5776939" progId="Word.Document.8">
                  <p:embed/>
                  <p:pic>
                    <p:nvPicPr>
                      <p:cNvPr id="5" name="Object 10"/>
                      <p:cNvPicPr>
                        <a:picLocks noChangeAspect="1" noChangeArrowheads="1"/>
                      </p:cNvPicPr>
                      <p:nvPr/>
                    </p:nvPicPr>
                    <p:blipFill>
                      <a:blip r:embed="rId4"/>
                      <a:srcRect/>
                      <a:stretch>
                        <a:fillRect/>
                      </a:stretch>
                    </p:blipFill>
                    <p:spPr bwMode="auto">
                      <a:xfrm>
                        <a:off x="7620000" y="2058868"/>
                        <a:ext cx="3969475" cy="4239210"/>
                      </a:xfrm>
                      <a:prstGeom prst="rect">
                        <a:avLst/>
                      </a:prstGeom>
                      <a:noFill/>
                      <a:ln>
                        <a:noFill/>
                      </a:ln>
                      <a:effectLst/>
                    </p:spPr>
                  </p:pic>
                </p:oleObj>
              </mc:Fallback>
            </mc:AlternateContent>
          </a:graphicData>
        </a:graphic>
      </p:graphicFrame>
      <p:sp>
        <p:nvSpPr>
          <p:cNvPr id="3" name="TextBox 2"/>
          <p:cNvSpPr txBox="1"/>
          <p:nvPr/>
        </p:nvSpPr>
        <p:spPr>
          <a:xfrm>
            <a:off x="1828800" y="3964328"/>
            <a:ext cx="3780843" cy="461665"/>
          </a:xfrm>
          <a:prstGeom prst="rect">
            <a:avLst/>
          </a:prstGeom>
          <a:solidFill>
            <a:srgbClr val="FFFF00"/>
          </a:solidFill>
        </p:spPr>
        <p:txBody>
          <a:bodyPr wrap="none" rtlCol="0">
            <a:spAutoFit/>
          </a:bodyPr>
          <a:lstStyle/>
          <a:p>
            <a:r>
              <a:rPr lang="en-US" sz="2400" dirty="0"/>
              <a:t>A mistake or a millionaire?</a:t>
            </a:r>
          </a:p>
        </p:txBody>
      </p:sp>
      <p:sp>
        <p:nvSpPr>
          <p:cNvPr id="7" name="TextBox 6"/>
          <p:cNvSpPr txBox="1"/>
          <p:nvPr/>
        </p:nvSpPr>
        <p:spPr>
          <a:xfrm>
            <a:off x="2362201" y="4800600"/>
            <a:ext cx="2206053" cy="461665"/>
          </a:xfrm>
          <a:prstGeom prst="rect">
            <a:avLst/>
          </a:prstGeom>
          <a:solidFill>
            <a:srgbClr val="0070C0"/>
          </a:solidFill>
        </p:spPr>
        <p:txBody>
          <a:bodyPr wrap="none" rtlCol="0">
            <a:spAutoFit/>
          </a:bodyPr>
          <a:lstStyle/>
          <a:p>
            <a:r>
              <a:rPr lang="en-US" sz="2400" dirty="0"/>
              <a:t>Missing values</a:t>
            </a:r>
          </a:p>
        </p:txBody>
      </p:sp>
      <p:sp>
        <p:nvSpPr>
          <p:cNvPr id="8" name="Rectangle 7"/>
          <p:cNvSpPr/>
          <p:nvPr/>
        </p:nvSpPr>
        <p:spPr>
          <a:xfrm>
            <a:off x="7399176" y="4080835"/>
            <a:ext cx="4111633" cy="3185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61456" y="5594866"/>
            <a:ext cx="4310743" cy="461665"/>
          </a:xfrm>
          <a:prstGeom prst="rect">
            <a:avLst/>
          </a:prstGeom>
          <a:solidFill>
            <a:srgbClr val="92D050"/>
          </a:solidFill>
        </p:spPr>
        <p:txBody>
          <a:bodyPr wrap="square" rtlCol="0">
            <a:spAutoFit/>
          </a:bodyPr>
          <a:lstStyle/>
          <a:p>
            <a:r>
              <a:rPr lang="en-US" sz="2400" dirty="0"/>
              <a:t>Inconsistent duplicate entries</a:t>
            </a:r>
          </a:p>
        </p:txBody>
      </p:sp>
      <p:sp>
        <p:nvSpPr>
          <p:cNvPr id="10" name="Rectangle 9"/>
          <p:cNvSpPr/>
          <p:nvPr/>
        </p:nvSpPr>
        <p:spPr>
          <a:xfrm>
            <a:off x="7486656" y="5486400"/>
            <a:ext cx="4067894" cy="71801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42916" y="4475535"/>
            <a:ext cx="4067894" cy="61479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9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311D-56E8-4374-8874-EE9A8E4FF411}"/>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1583771C-35FC-41B0-A893-DC390D405811}"/>
              </a:ext>
            </a:extLst>
          </p:cNvPr>
          <p:cNvSpPr>
            <a:spLocks noGrp="1"/>
          </p:cNvSpPr>
          <p:nvPr>
            <p:ph idx="1"/>
          </p:nvPr>
        </p:nvSpPr>
        <p:spPr/>
        <p:txBody>
          <a:bodyPr/>
          <a:lstStyle/>
          <a:p>
            <a:r>
              <a:rPr lang="en-US" dirty="0"/>
              <a:t>How do we deal with data that are noisy?</a:t>
            </a:r>
          </a:p>
          <a:p>
            <a:r>
              <a:rPr lang="en-US" dirty="0"/>
              <a:t>The benefit of having a lot of data is that we can </a:t>
            </a:r>
            <a:r>
              <a:rPr lang="en-US" dirty="0">
                <a:solidFill>
                  <a:schemeClr val="accent6">
                    <a:lumMod val="75000"/>
                  </a:schemeClr>
                </a:solidFill>
              </a:rPr>
              <a:t>throw out data </a:t>
            </a:r>
            <a:r>
              <a:rPr lang="en-US" dirty="0"/>
              <a:t>that we suspect are problematic</a:t>
            </a:r>
          </a:p>
          <a:p>
            <a:r>
              <a:rPr lang="en-US" dirty="0"/>
              <a:t>For example:</a:t>
            </a:r>
          </a:p>
          <a:p>
            <a:pPr lvl="1"/>
            <a:r>
              <a:rPr lang="en-US" dirty="0"/>
              <a:t>Throw out all records with missing values, or duplicate values.</a:t>
            </a:r>
          </a:p>
          <a:p>
            <a:pPr lvl="1"/>
            <a:r>
              <a:rPr lang="en-US" dirty="0"/>
              <a:t>Throw out extreme, or atypical cases</a:t>
            </a:r>
          </a:p>
          <a:p>
            <a:pPr lvl="2"/>
            <a:r>
              <a:rPr lang="en-US" dirty="0"/>
              <a:t>In database data, throw out records with outlier values</a:t>
            </a:r>
          </a:p>
          <a:p>
            <a:pPr lvl="2"/>
            <a:r>
              <a:rPr lang="en-US" dirty="0"/>
              <a:t>In social network data, keep only users with enough friends but not too many</a:t>
            </a:r>
          </a:p>
          <a:p>
            <a:pPr lvl="2"/>
            <a:r>
              <a:rPr lang="en-US" dirty="0"/>
              <a:t>In tweets throw out tweets with less than 3 words</a:t>
            </a:r>
          </a:p>
          <a:p>
            <a:pPr lvl="2"/>
            <a:r>
              <a:rPr lang="en-US" dirty="0"/>
              <a:t>In transaction data, throw out products (attributes) that are bought by everyone</a:t>
            </a:r>
          </a:p>
          <a:p>
            <a:r>
              <a:rPr lang="en-US" dirty="0"/>
              <a:t>We should always be careful not to throw out useful information.</a:t>
            </a:r>
          </a:p>
        </p:txBody>
      </p:sp>
    </p:spTree>
    <p:extLst>
      <p:ext uri="{BB962C8B-B14F-4D97-AF65-F5344CB8AC3E}">
        <p14:creationId xmlns:p14="http://schemas.microsoft.com/office/powerpoint/2010/main" val="3856070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119A1A49-CFB6-4319-A6DE-C30505D2985B}"/>
              </a:ext>
            </a:extLst>
          </p:cNvPr>
          <p:cNvSpPr>
            <a:spLocks noGrp="1"/>
          </p:cNvSpPr>
          <p:nvPr>
            <p:ph idx="1"/>
          </p:nvPr>
        </p:nvSpPr>
        <p:spPr/>
        <p:txBody>
          <a:bodyPr>
            <a:normAutofit fontScale="92500" lnSpcReduction="20000"/>
          </a:bodyPr>
          <a:lstStyle/>
          <a:p>
            <a:r>
              <a:rPr lang="en-US" dirty="0"/>
              <a:t>Deal with compatibility issues</a:t>
            </a:r>
          </a:p>
          <a:p>
            <a:pPr lvl="1"/>
            <a:r>
              <a:rPr lang="en-US" dirty="0"/>
              <a:t>Units may be different in different parts of the data (centimeters vs meters, or meters vs feet)</a:t>
            </a:r>
          </a:p>
          <a:p>
            <a:pPr lvl="1"/>
            <a:r>
              <a:rPr lang="en-US" dirty="0"/>
              <a:t>Time measurements should be brought into the same time zone.</a:t>
            </a:r>
          </a:p>
          <a:p>
            <a:pPr lvl="1"/>
            <a:r>
              <a:rPr lang="en-US" dirty="0"/>
              <a:t>Normalize names:</a:t>
            </a:r>
          </a:p>
          <a:p>
            <a:pPr lvl="2"/>
            <a:r>
              <a:rPr lang="en-US" dirty="0"/>
              <a:t>Panayiotis Tsaparas, P. Tsaparas, and P. N. Tsaparas are all the same person</a:t>
            </a:r>
          </a:p>
          <a:p>
            <a:r>
              <a:rPr lang="en-US" dirty="0"/>
              <a:t>Deal with missing values:</a:t>
            </a:r>
          </a:p>
          <a:p>
            <a:pPr lvl="1"/>
            <a:r>
              <a:rPr lang="en-US" dirty="0"/>
              <a:t>Ignore the data</a:t>
            </a:r>
          </a:p>
          <a:p>
            <a:pPr lvl="1"/>
            <a:r>
              <a:rPr lang="en-US" dirty="0"/>
              <a:t>Replace with random value</a:t>
            </a:r>
          </a:p>
          <a:p>
            <a:pPr lvl="1"/>
            <a:r>
              <a:rPr lang="en-US" dirty="0"/>
              <a:t>Replace with average</a:t>
            </a:r>
          </a:p>
          <a:p>
            <a:pPr lvl="1"/>
            <a:r>
              <a:rPr lang="en-US" dirty="0"/>
              <a:t>Replace with nearest neighbor value, or cluster value</a:t>
            </a:r>
          </a:p>
          <a:p>
            <a:r>
              <a:rPr lang="en-US" dirty="0"/>
              <a:t>Deal with outliers:</a:t>
            </a:r>
          </a:p>
          <a:p>
            <a:pPr lvl="1"/>
            <a:r>
              <a:rPr lang="en-US" dirty="0"/>
              <a:t>Remove them</a:t>
            </a:r>
          </a:p>
          <a:p>
            <a:pPr lvl="1"/>
            <a:r>
              <a:rPr lang="en-US" dirty="0"/>
              <a:t>Transform the data</a:t>
            </a:r>
          </a:p>
        </p:txBody>
      </p:sp>
    </p:spTree>
    <p:extLst>
      <p:ext uri="{BB962C8B-B14F-4D97-AF65-F5344CB8AC3E}">
        <p14:creationId xmlns:p14="http://schemas.microsoft.com/office/powerpoint/2010/main" val="1214870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B01F-480D-4036-AD21-75ADDFFB6E5F}"/>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4B67DD08-72CE-4467-9FA2-E1999991D4CD}"/>
              </a:ext>
            </a:extLst>
          </p:cNvPr>
          <p:cNvSpPr>
            <a:spLocks noGrp="1"/>
          </p:cNvSpPr>
          <p:nvPr>
            <p:ph idx="1"/>
          </p:nvPr>
        </p:nvSpPr>
        <p:spPr/>
        <p:txBody>
          <a:bodyPr/>
          <a:lstStyle/>
          <a:p>
            <a:r>
              <a:rPr lang="en-US" dirty="0"/>
              <a:t>When using the data, we should be careful of cases where our results are </a:t>
            </a:r>
            <a:r>
              <a:rPr lang="en-US" dirty="0">
                <a:solidFill>
                  <a:srgbClr val="FF0000"/>
                </a:solidFill>
              </a:rPr>
              <a:t>too good to be true</a:t>
            </a:r>
            <a:r>
              <a:rPr lang="en-US" dirty="0"/>
              <a:t>, or </a:t>
            </a:r>
            <a:r>
              <a:rPr lang="en-US" dirty="0">
                <a:solidFill>
                  <a:srgbClr val="0070C0"/>
                </a:solidFill>
              </a:rPr>
              <a:t>too bad to be true</a:t>
            </a:r>
          </a:p>
        </p:txBody>
      </p:sp>
    </p:spTree>
    <p:extLst>
      <p:ext uri="{BB962C8B-B14F-4D97-AF65-F5344CB8AC3E}">
        <p14:creationId xmlns:p14="http://schemas.microsoft.com/office/powerpoint/2010/main" val="32791524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B01F-480D-4036-AD21-75ADDFFB6E5F}"/>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4B67DD08-72CE-4467-9FA2-E1999991D4CD}"/>
              </a:ext>
            </a:extLst>
          </p:cNvPr>
          <p:cNvSpPr>
            <a:spLocks noGrp="1"/>
          </p:cNvSpPr>
          <p:nvPr>
            <p:ph idx="1"/>
          </p:nvPr>
        </p:nvSpPr>
        <p:spPr/>
        <p:txBody>
          <a:bodyPr/>
          <a:lstStyle/>
          <a:p>
            <a:r>
              <a:rPr lang="en-US" dirty="0"/>
              <a:t>When using the data, we should be careful of cases where our results are </a:t>
            </a:r>
            <a:r>
              <a:rPr lang="en-US" dirty="0">
                <a:solidFill>
                  <a:srgbClr val="FF0000"/>
                </a:solidFill>
              </a:rPr>
              <a:t>too good to be true</a:t>
            </a:r>
            <a:r>
              <a:rPr lang="en-US" dirty="0"/>
              <a:t>, or too bad to be true</a:t>
            </a:r>
          </a:p>
        </p:txBody>
      </p:sp>
      <p:graphicFrame>
        <p:nvGraphicFramePr>
          <p:cNvPr id="4" name="Object 10">
            <a:extLst>
              <a:ext uri="{FF2B5EF4-FFF2-40B4-BE49-F238E27FC236}">
                <a16:creationId xmlns:a16="http://schemas.microsoft.com/office/drawing/2014/main" id="{2665CA82-4BFA-4DFC-9032-79D3A942C1AB}"/>
              </a:ext>
            </a:extLst>
          </p:cNvPr>
          <p:cNvGraphicFramePr>
            <a:graphicFrameLocks noChangeAspect="1"/>
          </p:cNvGraphicFramePr>
          <p:nvPr/>
        </p:nvGraphicFramePr>
        <p:xfrm>
          <a:off x="1295400" y="2545776"/>
          <a:ext cx="4033838" cy="4312224"/>
        </p:xfrm>
        <a:graphic>
          <a:graphicData uri="http://schemas.openxmlformats.org/presentationml/2006/ole">
            <mc:AlternateContent xmlns:mc="http://schemas.openxmlformats.org/markup-compatibility/2006">
              <mc:Choice xmlns:v="urn:schemas-microsoft-com:vml" Requires="v">
                <p:oleObj name="Document" r:id="rId2" imgW="5416355" imgH="5776939" progId="Word.Document.8">
                  <p:embed/>
                </p:oleObj>
              </mc:Choice>
              <mc:Fallback>
                <p:oleObj name="Document" r:id="rId2" imgW="5416355" imgH="5776939" progId="Word.Document.8">
                  <p:embed/>
                  <p:pic>
                    <p:nvPicPr>
                      <p:cNvPr id="4" name="Object 10">
                        <a:extLst>
                          <a:ext uri="{FF2B5EF4-FFF2-40B4-BE49-F238E27FC236}">
                            <a16:creationId xmlns:a16="http://schemas.microsoft.com/office/drawing/2014/main" id="{2665CA82-4BFA-4DFC-9032-79D3A942C1AB}"/>
                          </a:ext>
                        </a:extLst>
                      </p:cNvPr>
                      <p:cNvPicPr>
                        <a:picLocks noChangeAspect="1" noChangeArrowheads="1"/>
                      </p:cNvPicPr>
                      <p:nvPr/>
                    </p:nvPicPr>
                    <p:blipFill>
                      <a:blip r:embed="rId3"/>
                      <a:srcRect/>
                      <a:stretch>
                        <a:fillRect/>
                      </a:stretch>
                    </p:blipFill>
                    <p:spPr bwMode="auto">
                      <a:xfrm>
                        <a:off x="1295400" y="2545776"/>
                        <a:ext cx="4033838" cy="4312224"/>
                      </a:xfrm>
                      <a:prstGeom prst="rect">
                        <a:avLst/>
                      </a:prstGeom>
                      <a:noFill/>
                      <a:ln>
                        <a:noFill/>
                      </a:ln>
                      <a:effectLst/>
                    </p:spPr>
                  </p:pic>
                </p:oleObj>
              </mc:Fallback>
            </mc:AlternateContent>
          </a:graphicData>
        </a:graphic>
      </p:graphicFrame>
      <p:graphicFrame>
        <p:nvGraphicFramePr>
          <p:cNvPr id="5" name="Object 10">
            <a:extLst>
              <a:ext uri="{FF2B5EF4-FFF2-40B4-BE49-F238E27FC236}">
                <a16:creationId xmlns:a16="http://schemas.microsoft.com/office/drawing/2014/main" id="{007F6265-CB21-4C36-A907-9795B866DB42}"/>
              </a:ext>
            </a:extLst>
          </p:cNvPr>
          <p:cNvGraphicFramePr>
            <a:graphicFrameLocks noChangeAspect="1"/>
          </p:cNvGraphicFramePr>
          <p:nvPr/>
        </p:nvGraphicFramePr>
        <p:xfrm>
          <a:off x="6248400" y="2545776"/>
          <a:ext cx="4033838" cy="4308487"/>
        </p:xfrm>
        <a:graphic>
          <a:graphicData uri="http://schemas.openxmlformats.org/presentationml/2006/ole">
            <mc:AlternateContent xmlns:mc="http://schemas.openxmlformats.org/markup-compatibility/2006">
              <mc:Choice xmlns:v="urn:schemas-microsoft-com:vml" Requires="v">
                <p:oleObj name="Document" r:id="rId4" imgW="5416355" imgH="5775499" progId="Word.Document.8">
                  <p:embed/>
                </p:oleObj>
              </mc:Choice>
              <mc:Fallback>
                <p:oleObj name="Document" r:id="rId4" imgW="5416355" imgH="5775499" progId="Word.Document.8">
                  <p:embed/>
                  <p:pic>
                    <p:nvPicPr>
                      <p:cNvPr id="5" name="Object 10">
                        <a:extLst>
                          <a:ext uri="{FF2B5EF4-FFF2-40B4-BE49-F238E27FC236}">
                            <a16:creationId xmlns:a16="http://schemas.microsoft.com/office/drawing/2014/main" id="{007F6265-CB21-4C36-A907-9795B866DB42}"/>
                          </a:ext>
                        </a:extLst>
                      </p:cNvPr>
                      <p:cNvPicPr>
                        <a:picLocks noChangeAspect="1" noChangeArrowheads="1"/>
                      </p:cNvPicPr>
                      <p:nvPr/>
                    </p:nvPicPr>
                    <p:blipFill>
                      <a:blip r:embed="rId5"/>
                      <a:srcRect/>
                      <a:stretch>
                        <a:fillRect/>
                      </a:stretch>
                    </p:blipFill>
                    <p:spPr bwMode="auto">
                      <a:xfrm>
                        <a:off x="6248400" y="2545776"/>
                        <a:ext cx="4033838" cy="4308487"/>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1661B145-542C-4805-908E-48867375E86F}"/>
              </a:ext>
            </a:extLst>
          </p:cNvPr>
          <p:cNvSpPr txBox="1"/>
          <p:nvPr/>
        </p:nvSpPr>
        <p:spPr>
          <a:xfrm>
            <a:off x="8229601" y="2743200"/>
            <a:ext cx="3810000" cy="1477328"/>
          </a:xfrm>
          <a:prstGeom prst="rect">
            <a:avLst/>
          </a:prstGeom>
          <a:noFill/>
        </p:spPr>
        <p:txBody>
          <a:bodyPr wrap="square" rtlCol="0">
            <a:spAutoFit/>
          </a:bodyPr>
          <a:lstStyle/>
          <a:p>
            <a:r>
              <a:rPr lang="en-US" dirty="0"/>
              <a:t>We trained a classifier to predict if a taxpayer will cheat and we got perfect results. Is our classifier great or is there some problem with the data? </a:t>
            </a:r>
          </a:p>
        </p:txBody>
      </p:sp>
      <p:sp>
        <p:nvSpPr>
          <p:cNvPr id="7" name="TextBox 6">
            <a:extLst>
              <a:ext uri="{FF2B5EF4-FFF2-40B4-BE49-F238E27FC236}">
                <a16:creationId xmlns:a16="http://schemas.microsoft.com/office/drawing/2014/main" id="{DD85DAAF-6FDF-4078-8114-7A89CDD044AE}"/>
              </a:ext>
            </a:extLst>
          </p:cNvPr>
          <p:cNvSpPr txBox="1"/>
          <p:nvPr/>
        </p:nvSpPr>
        <p:spPr>
          <a:xfrm>
            <a:off x="8305801" y="5105400"/>
            <a:ext cx="3733800" cy="646331"/>
          </a:xfrm>
          <a:prstGeom prst="rect">
            <a:avLst/>
          </a:prstGeom>
          <a:noFill/>
        </p:spPr>
        <p:txBody>
          <a:bodyPr wrap="square" rtlCol="0">
            <a:spAutoFit/>
          </a:bodyPr>
          <a:lstStyle/>
          <a:p>
            <a:r>
              <a:rPr lang="en-US" dirty="0"/>
              <a:t>The attribute Fined is the same as the class label we want to predict</a:t>
            </a:r>
          </a:p>
        </p:txBody>
      </p:sp>
    </p:spTree>
    <p:extLst>
      <p:ext uri="{BB962C8B-B14F-4D97-AF65-F5344CB8AC3E}">
        <p14:creationId xmlns:p14="http://schemas.microsoft.com/office/powerpoint/2010/main" val="2302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B01F-480D-4036-AD21-75ADDFFB6E5F}"/>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4B67DD08-72CE-4467-9FA2-E1999991D4CD}"/>
              </a:ext>
            </a:extLst>
          </p:cNvPr>
          <p:cNvSpPr>
            <a:spLocks noGrp="1"/>
          </p:cNvSpPr>
          <p:nvPr>
            <p:ph idx="1"/>
          </p:nvPr>
        </p:nvSpPr>
        <p:spPr/>
        <p:txBody>
          <a:bodyPr/>
          <a:lstStyle/>
          <a:p>
            <a:r>
              <a:rPr lang="en-US" dirty="0"/>
              <a:t>When using the data, we should be careful of cases where our results are too good to be true, or </a:t>
            </a:r>
            <a:r>
              <a:rPr lang="en-US" dirty="0">
                <a:solidFill>
                  <a:srgbClr val="0070C0"/>
                </a:solidFill>
              </a:rPr>
              <a:t>too bad to be true</a:t>
            </a:r>
          </a:p>
        </p:txBody>
      </p:sp>
      <p:graphicFrame>
        <p:nvGraphicFramePr>
          <p:cNvPr id="4" name="Object 10">
            <a:extLst>
              <a:ext uri="{FF2B5EF4-FFF2-40B4-BE49-F238E27FC236}">
                <a16:creationId xmlns:a16="http://schemas.microsoft.com/office/drawing/2014/main" id="{2665CA82-4BFA-4DFC-9032-79D3A942C1AB}"/>
              </a:ext>
            </a:extLst>
          </p:cNvPr>
          <p:cNvGraphicFramePr>
            <a:graphicFrameLocks noChangeAspect="1"/>
          </p:cNvGraphicFramePr>
          <p:nvPr>
            <p:extLst>
              <p:ext uri="{D42A27DB-BD31-4B8C-83A1-F6EECF244321}">
                <p14:modId xmlns:p14="http://schemas.microsoft.com/office/powerpoint/2010/main" val="1395365549"/>
              </p:ext>
            </p:extLst>
          </p:nvPr>
        </p:nvGraphicFramePr>
        <p:xfrm>
          <a:off x="1292225" y="2544763"/>
          <a:ext cx="4005263" cy="4279900"/>
        </p:xfrm>
        <a:graphic>
          <a:graphicData uri="http://schemas.openxmlformats.org/presentationml/2006/ole">
            <mc:AlternateContent xmlns:mc="http://schemas.openxmlformats.org/markup-compatibility/2006">
              <mc:Choice xmlns:v="urn:schemas-microsoft-com:vml" Requires="v">
                <p:oleObj name="Document" r:id="rId2" imgW="5416355" imgH="5776939" progId="Word.Document.8">
                  <p:embed/>
                </p:oleObj>
              </mc:Choice>
              <mc:Fallback>
                <p:oleObj name="Document" r:id="rId2" imgW="5416355" imgH="5776939" progId="Word.Document.8">
                  <p:embed/>
                  <p:pic>
                    <p:nvPicPr>
                      <p:cNvPr id="4" name="Object 10">
                        <a:extLst>
                          <a:ext uri="{FF2B5EF4-FFF2-40B4-BE49-F238E27FC236}">
                            <a16:creationId xmlns:a16="http://schemas.microsoft.com/office/drawing/2014/main" id="{2665CA82-4BFA-4DFC-9032-79D3A942C1AB}"/>
                          </a:ext>
                        </a:extLst>
                      </p:cNvPr>
                      <p:cNvPicPr>
                        <a:picLocks noChangeAspect="1" noChangeArrowheads="1"/>
                      </p:cNvPicPr>
                      <p:nvPr/>
                    </p:nvPicPr>
                    <p:blipFill>
                      <a:blip r:embed="rId3"/>
                      <a:srcRect/>
                      <a:stretch>
                        <a:fillRect/>
                      </a:stretch>
                    </p:blipFill>
                    <p:spPr bwMode="auto">
                      <a:xfrm>
                        <a:off x="1292225" y="2544763"/>
                        <a:ext cx="4005263" cy="4279900"/>
                      </a:xfrm>
                      <a:prstGeom prst="rect">
                        <a:avLst/>
                      </a:prstGeom>
                      <a:noFill/>
                      <a:ln>
                        <a:noFill/>
                      </a:ln>
                      <a:effectLst/>
                    </p:spPr>
                  </p:pic>
                </p:oleObj>
              </mc:Fallback>
            </mc:AlternateContent>
          </a:graphicData>
        </a:graphic>
      </p:graphicFrame>
      <p:graphicFrame>
        <p:nvGraphicFramePr>
          <p:cNvPr id="5" name="Object 10">
            <a:extLst>
              <a:ext uri="{FF2B5EF4-FFF2-40B4-BE49-F238E27FC236}">
                <a16:creationId xmlns:a16="http://schemas.microsoft.com/office/drawing/2014/main" id="{007F6265-CB21-4C36-A907-9795B866DB42}"/>
              </a:ext>
            </a:extLst>
          </p:cNvPr>
          <p:cNvGraphicFramePr>
            <a:graphicFrameLocks noChangeAspect="1"/>
          </p:cNvGraphicFramePr>
          <p:nvPr>
            <p:extLst>
              <p:ext uri="{D42A27DB-BD31-4B8C-83A1-F6EECF244321}">
                <p14:modId xmlns:p14="http://schemas.microsoft.com/office/powerpoint/2010/main" val="2979537983"/>
              </p:ext>
            </p:extLst>
          </p:nvPr>
        </p:nvGraphicFramePr>
        <p:xfrm>
          <a:off x="6249988" y="2544763"/>
          <a:ext cx="4006850" cy="4278312"/>
        </p:xfrm>
        <a:graphic>
          <a:graphicData uri="http://schemas.openxmlformats.org/presentationml/2006/ole">
            <mc:AlternateContent xmlns:mc="http://schemas.openxmlformats.org/markup-compatibility/2006">
              <mc:Choice xmlns:v="urn:schemas-microsoft-com:vml" Requires="v">
                <p:oleObj name="Document" r:id="rId4" imgW="5416355" imgH="5774059" progId="Word.Document.8">
                  <p:embed/>
                </p:oleObj>
              </mc:Choice>
              <mc:Fallback>
                <p:oleObj name="Document" r:id="rId4" imgW="5416355" imgH="5774059" progId="Word.Document.8">
                  <p:embed/>
                  <p:pic>
                    <p:nvPicPr>
                      <p:cNvPr id="5" name="Object 10">
                        <a:extLst>
                          <a:ext uri="{FF2B5EF4-FFF2-40B4-BE49-F238E27FC236}">
                            <a16:creationId xmlns:a16="http://schemas.microsoft.com/office/drawing/2014/main" id="{007F6265-CB21-4C36-A907-9795B866DB42}"/>
                          </a:ext>
                        </a:extLst>
                      </p:cNvPr>
                      <p:cNvPicPr>
                        <a:picLocks noChangeAspect="1" noChangeArrowheads="1"/>
                      </p:cNvPicPr>
                      <p:nvPr/>
                    </p:nvPicPr>
                    <p:blipFill>
                      <a:blip r:embed="rId5"/>
                      <a:srcRect/>
                      <a:stretch>
                        <a:fillRect/>
                      </a:stretch>
                    </p:blipFill>
                    <p:spPr bwMode="auto">
                      <a:xfrm>
                        <a:off x="6249988" y="2544763"/>
                        <a:ext cx="4006850" cy="4278312"/>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F5D50236-9884-488B-BC08-E187EEC26862}"/>
              </a:ext>
            </a:extLst>
          </p:cNvPr>
          <p:cNvSpPr txBox="1"/>
          <p:nvPr/>
        </p:nvSpPr>
        <p:spPr>
          <a:xfrm>
            <a:off x="8229601" y="2743200"/>
            <a:ext cx="3810000" cy="1200329"/>
          </a:xfrm>
          <a:prstGeom prst="rect">
            <a:avLst/>
          </a:prstGeom>
          <a:noFill/>
        </p:spPr>
        <p:txBody>
          <a:bodyPr wrap="square" rtlCol="0">
            <a:spAutoFit/>
          </a:bodyPr>
          <a:lstStyle/>
          <a:p>
            <a:r>
              <a:rPr lang="en-US" dirty="0"/>
              <a:t>We trained a classifier to predict if a taxpayer will cheat and we got results same as assigning random class. Is our classifier that bad?</a:t>
            </a:r>
          </a:p>
        </p:txBody>
      </p:sp>
      <p:sp>
        <p:nvSpPr>
          <p:cNvPr id="7" name="TextBox 6">
            <a:extLst>
              <a:ext uri="{FF2B5EF4-FFF2-40B4-BE49-F238E27FC236}">
                <a16:creationId xmlns:a16="http://schemas.microsoft.com/office/drawing/2014/main" id="{B86A1949-EB6B-46FB-8477-A46AD180D7EB}"/>
              </a:ext>
            </a:extLst>
          </p:cNvPr>
          <p:cNvSpPr txBox="1"/>
          <p:nvPr/>
        </p:nvSpPr>
        <p:spPr>
          <a:xfrm>
            <a:off x="8305801" y="5105400"/>
            <a:ext cx="3733800" cy="646331"/>
          </a:xfrm>
          <a:prstGeom prst="rect">
            <a:avLst/>
          </a:prstGeom>
          <a:noFill/>
        </p:spPr>
        <p:txBody>
          <a:bodyPr wrap="square" rtlCol="0">
            <a:spAutoFit/>
          </a:bodyPr>
          <a:lstStyle/>
          <a:p>
            <a:r>
              <a:rPr lang="en-US" dirty="0"/>
              <a:t>The ids for the class labels are not aligned with the ids of the data</a:t>
            </a:r>
          </a:p>
        </p:txBody>
      </p:sp>
    </p:spTree>
    <p:extLst>
      <p:ext uri="{BB962C8B-B14F-4D97-AF65-F5344CB8AC3E}">
        <p14:creationId xmlns:p14="http://schemas.microsoft.com/office/powerpoint/2010/main" val="8371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9" name="Rectangle 5"/>
          <p:cNvSpPr>
            <a:spLocks noGrp="1" noChangeArrowheads="1"/>
          </p:cNvSpPr>
          <p:nvPr>
            <p:ph type="title"/>
          </p:nvPr>
        </p:nvSpPr>
        <p:spPr/>
        <p:txBody>
          <a:bodyPr/>
          <a:lstStyle/>
          <a:p>
            <a:r>
              <a:rPr lang="en-US" dirty="0"/>
              <a:t>Numeric Relational Data</a:t>
            </a:r>
          </a:p>
        </p:txBody>
      </p:sp>
      <p:sp>
        <p:nvSpPr>
          <p:cNvPr id="769030" name="Rectangle 6"/>
          <p:cNvSpPr>
            <a:spLocks noGrp="1" noChangeArrowheads="1"/>
          </p:cNvSpPr>
          <p:nvPr>
            <p:ph type="body" idx="1"/>
          </p:nvPr>
        </p:nvSpPr>
        <p:spPr>
          <a:xfrm>
            <a:off x="609600" y="1600200"/>
            <a:ext cx="11125200" cy="3124200"/>
          </a:xfrm>
        </p:spPr>
        <p:txBody>
          <a:bodyPr/>
          <a:lstStyle/>
          <a:p>
            <a:r>
              <a:rPr lang="en-US" sz="2400" dirty="0"/>
              <a:t>If data objects have the same </a:t>
            </a:r>
            <a:r>
              <a:rPr lang="en-US" sz="2400" dirty="0">
                <a:solidFill>
                  <a:srgbClr val="FF0000"/>
                </a:solidFill>
              </a:rPr>
              <a:t>fixed set </a:t>
            </a:r>
            <a:r>
              <a:rPr lang="en-US" sz="2400" dirty="0"/>
              <a:t>of </a:t>
            </a:r>
            <a:r>
              <a:rPr lang="en-US" sz="2400" dirty="0">
                <a:solidFill>
                  <a:schemeClr val="accent6">
                    <a:lumMod val="75000"/>
                  </a:schemeClr>
                </a:solidFill>
              </a:rPr>
              <a:t>numeric attributes</a:t>
            </a:r>
            <a:r>
              <a:rPr lang="en-US" sz="2400" dirty="0"/>
              <a:t>, then the data objects can be thought of as </a:t>
            </a:r>
            <a:r>
              <a:rPr lang="en-US" sz="2400" dirty="0">
                <a:solidFill>
                  <a:srgbClr val="0070C0"/>
                </a:solidFill>
              </a:rPr>
              <a:t>points/vectors</a:t>
            </a:r>
            <a:r>
              <a:rPr lang="en-US" sz="2400" dirty="0"/>
              <a:t> in a multi-dimensional space, where each </a:t>
            </a:r>
            <a:r>
              <a:rPr lang="en-US" sz="2400" dirty="0">
                <a:solidFill>
                  <a:schemeClr val="accent6">
                    <a:lumMod val="75000"/>
                  </a:schemeClr>
                </a:solidFill>
              </a:rPr>
              <a:t>dimension</a:t>
            </a:r>
            <a:r>
              <a:rPr lang="en-US" sz="2400" dirty="0"/>
              <a:t> represents a distinct attribute </a:t>
            </a:r>
          </a:p>
          <a:p>
            <a:pPr lvl="4"/>
            <a:endParaRPr lang="en-US" sz="1800" dirty="0"/>
          </a:p>
          <a:p>
            <a:r>
              <a:rPr lang="en-US" sz="2400" dirty="0"/>
              <a:t>Such data set can be represented by an </a:t>
            </a:r>
            <a:r>
              <a:rPr lang="en-US" sz="2400" dirty="0">
                <a:solidFill>
                  <a:srgbClr val="0070C0"/>
                </a:solidFill>
              </a:rPr>
              <a:t>n-by-d </a:t>
            </a:r>
            <a:r>
              <a:rPr lang="en-US" sz="2400" dirty="0">
                <a:solidFill>
                  <a:srgbClr val="FF0000"/>
                </a:solidFill>
              </a:rPr>
              <a:t>data matrix</a:t>
            </a:r>
            <a:r>
              <a:rPr lang="en-US" sz="2400" dirty="0"/>
              <a:t>, where there are </a:t>
            </a:r>
            <a:r>
              <a:rPr lang="en-US" sz="2400" dirty="0">
                <a:solidFill>
                  <a:srgbClr val="0070C0"/>
                </a:solidFill>
              </a:rPr>
              <a:t>n</a:t>
            </a:r>
            <a:r>
              <a:rPr lang="en-US" sz="2400" dirty="0"/>
              <a:t> rows, one for each object, and </a:t>
            </a:r>
            <a:r>
              <a:rPr lang="en-US" sz="2400" dirty="0">
                <a:solidFill>
                  <a:srgbClr val="0070C0"/>
                </a:solidFill>
              </a:rPr>
              <a:t>d</a:t>
            </a:r>
            <a:r>
              <a:rPr lang="en-US" sz="2400" dirty="0"/>
              <a:t> columns, one for each attribute</a:t>
            </a:r>
          </a:p>
        </p:txBody>
      </p:sp>
      <p:graphicFrame>
        <p:nvGraphicFramePr>
          <p:cNvPr id="2" name="Table 1"/>
          <p:cNvGraphicFramePr>
            <a:graphicFrameLocks noGrp="1"/>
          </p:cNvGraphicFramePr>
          <p:nvPr>
            <p:extLst>
              <p:ext uri="{D42A27DB-BD31-4B8C-83A1-F6EECF244321}">
                <p14:modId xmlns:p14="http://schemas.microsoft.com/office/powerpoint/2010/main" val="261068006"/>
              </p:ext>
            </p:extLst>
          </p:nvPr>
        </p:nvGraphicFramePr>
        <p:xfrm>
          <a:off x="685800" y="4419600"/>
          <a:ext cx="6356348" cy="1711960"/>
        </p:xfrm>
        <a:graphic>
          <a:graphicData uri="http://schemas.openxmlformats.org/drawingml/2006/table">
            <a:tbl>
              <a:tblPr firstRow="1" firstCol="1" bandRow="1">
                <a:tableStyleId>{073A0DAA-6AF3-43AB-8588-CEC1D06C72B9}</a:tableStyleId>
              </a:tblPr>
              <a:tblGrid>
                <a:gridCol w="1143000">
                  <a:extLst>
                    <a:ext uri="{9D8B030D-6E8A-4147-A177-3AD203B41FA5}">
                      <a16:colId xmlns:a16="http://schemas.microsoft.com/office/drawing/2014/main" val="1889086809"/>
                    </a:ext>
                  </a:extLst>
                </a:gridCol>
                <a:gridCol w="2035174">
                  <a:extLst>
                    <a:ext uri="{9D8B030D-6E8A-4147-A177-3AD203B41FA5}">
                      <a16:colId xmlns:a16="http://schemas.microsoft.com/office/drawing/2014/main" val="20000"/>
                    </a:ext>
                  </a:extLst>
                </a:gridCol>
                <a:gridCol w="1589087">
                  <a:extLst>
                    <a:ext uri="{9D8B030D-6E8A-4147-A177-3AD203B41FA5}">
                      <a16:colId xmlns:a16="http://schemas.microsoft.com/office/drawing/2014/main" val="20001"/>
                    </a:ext>
                  </a:extLst>
                </a:gridCol>
                <a:gridCol w="1589087">
                  <a:extLst>
                    <a:ext uri="{9D8B030D-6E8A-4147-A177-3AD203B41FA5}">
                      <a16:colId xmlns:a16="http://schemas.microsoft.com/office/drawing/2014/main" val="20002"/>
                    </a:ext>
                  </a:extLst>
                </a:gridCol>
              </a:tblGrid>
              <a:tr h="427990">
                <a:tc>
                  <a:txBody>
                    <a:bodyPr/>
                    <a:lstStyle/>
                    <a:p>
                      <a:pPr algn="ctr"/>
                      <a:endParaRPr lang="en-US" sz="2000" dirty="0"/>
                    </a:p>
                  </a:txBody>
                  <a:tcPr/>
                </a:tc>
                <a:tc>
                  <a:txBody>
                    <a:bodyPr/>
                    <a:lstStyle/>
                    <a:p>
                      <a:pPr algn="ctr"/>
                      <a:r>
                        <a:rPr lang="en-US" sz="2000" dirty="0"/>
                        <a:t>Temperature</a:t>
                      </a:r>
                    </a:p>
                  </a:txBody>
                  <a:tcPr/>
                </a:tc>
                <a:tc>
                  <a:txBody>
                    <a:bodyPr/>
                    <a:lstStyle/>
                    <a:p>
                      <a:pPr algn="ctr"/>
                      <a:r>
                        <a:rPr lang="en-US" sz="2000" dirty="0"/>
                        <a:t>Humidity</a:t>
                      </a:r>
                    </a:p>
                  </a:txBody>
                  <a:tcPr/>
                </a:tc>
                <a:tc>
                  <a:txBody>
                    <a:bodyPr/>
                    <a:lstStyle/>
                    <a:p>
                      <a:pPr algn="ctr"/>
                      <a:r>
                        <a:rPr lang="en-US" sz="2000" dirty="0"/>
                        <a:t>Pressure</a:t>
                      </a:r>
                    </a:p>
                  </a:txBody>
                  <a:tcPr/>
                </a:tc>
                <a:extLst>
                  <a:ext uri="{0D108BD9-81ED-4DB2-BD59-A6C34878D82A}">
                    <a16:rowId xmlns:a16="http://schemas.microsoft.com/office/drawing/2014/main" val="10000"/>
                  </a:ext>
                </a:extLst>
              </a:tr>
              <a:tr h="427990">
                <a:tc>
                  <a:txBody>
                    <a:bodyPr/>
                    <a:lstStyle/>
                    <a:p>
                      <a:pPr algn="ctr"/>
                      <a:r>
                        <a:rPr lang="en-US" sz="2000" dirty="0"/>
                        <a:t>O1</a:t>
                      </a:r>
                    </a:p>
                  </a:txBody>
                  <a:tcPr/>
                </a:tc>
                <a:tc>
                  <a:txBody>
                    <a:bodyPr/>
                    <a:lstStyle/>
                    <a:p>
                      <a:pPr algn="ctr"/>
                      <a:r>
                        <a:rPr lang="en-US" sz="2000" dirty="0"/>
                        <a:t>30</a:t>
                      </a:r>
                    </a:p>
                  </a:txBody>
                  <a:tcPr/>
                </a:tc>
                <a:tc>
                  <a:txBody>
                    <a:bodyPr/>
                    <a:lstStyle/>
                    <a:p>
                      <a:pPr algn="ctr"/>
                      <a:r>
                        <a:rPr lang="en-US" sz="2000" dirty="0"/>
                        <a:t>0.8</a:t>
                      </a:r>
                    </a:p>
                  </a:txBody>
                  <a:tcPr/>
                </a:tc>
                <a:tc>
                  <a:txBody>
                    <a:bodyPr/>
                    <a:lstStyle/>
                    <a:p>
                      <a:pPr algn="ctr"/>
                      <a:r>
                        <a:rPr lang="en-US" sz="2000" dirty="0"/>
                        <a:t>90</a:t>
                      </a:r>
                    </a:p>
                  </a:txBody>
                  <a:tcPr/>
                </a:tc>
                <a:extLst>
                  <a:ext uri="{0D108BD9-81ED-4DB2-BD59-A6C34878D82A}">
                    <a16:rowId xmlns:a16="http://schemas.microsoft.com/office/drawing/2014/main" val="10001"/>
                  </a:ext>
                </a:extLst>
              </a:tr>
              <a:tr h="427990">
                <a:tc>
                  <a:txBody>
                    <a:bodyPr/>
                    <a:lstStyle/>
                    <a:p>
                      <a:pPr algn="ctr"/>
                      <a:r>
                        <a:rPr lang="en-US" sz="2000" dirty="0"/>
                        <a:t>O2</a:t>
                      </a:r>
                    </a:p>
                  </a:txBody>
                  <a:tcPr/>
                </a:tc>
                <a:tc>
                  <a:txBody>
                    <a:bodyPr/>
                    <a:lstStyle/>
                    <a:p>
                      <a:pPr algn="ctr"/>
                      <a:r>
                        <a:rPr lang="en-US" sz="2000" dirty="0"/>
                        <a:t>32</a:t>
                      </a:r>
                    </a:p>
                  </a:txBody>
                  <a:tcPr/>
                </a:tc>
                <a:tc>
                  <a:txBody>
                    <a:bodyPr/>
                    <a:lstStyle/>
                    <a:p>
                      <a:pPr algn="ctr"/>
                      <a:r>
                        <a:rPr lang="en-US" sz="2000" dirty="0"/>
                        <a:t>0.5</a:t>
                      </a:r>
                    </a:p>
                  </a:txBody>
                  <a:tcPr/>
                </a:tc>
                <a:tc>
                  <a:txBody>
                    <a:bodyPr/>
                    <a:lstStyle/>
                    <a:p>
                      <a:pPr algn="ctr"/>
                      <a:r>
                        <a:rPr lang="en-US" sz="2000" dirty="0"/>
                        <a:t>80</a:t>
                      </a:r>
                    </a:p>
                  </a:txBody>
                  <a:tcPr/>
                </a:tc>
                <a:extLst>
                  <a:ext uri="{0D108BD9-81ED-4DB2-BD59-A6C34878D82A}">
                    <a16:rowId xmlns:a16="http://schemas.microsoft.com/office/drawing/2014/main" val="10002"/>
                  </a:ext>
                </a:extLst>
              </a:tr>
              <a:tr h="427990">
                <a:tc>
                  <a:txBody>
                    <a:bodyPr/>
                    <a:lstStyle/>
                    <a:p>
                      <a:pPr algn="ctr"/>
                      <a:r>
                        <a:rPr lang="en-US" sz="2000" dirty="0"/>
                        <a:t>O3</a:t>
                      </a:r>
                    </a:p>
                  </a:txBody>
                  <a:tcPr/>
                </a:tc>
                <a:tc>
                  <a:txBody>
                    <a:bodyPr/>
                    <a:lstStyle/>
                    <a:p>
                      <a:pPr algn="ctr"/>
                      <a:r>
                        <a:rPr lang="en-US" sz="2000" dirty="0"/>
                        <a:t>24</a:t>
                      </a:r>
                    </a:p>
                  </a:txBody>
                  <a:tcPr/>
                </a:tc>
                <a:tc>
                  <a:txBody>
                    <a:bodyPr/>
                    <a:lstStyle/>
                    <a:p>
                      <a:pPr algn="ctr"/>
                      <a:r>
                        <a:rPr lang="en-US" sz="2000" dirty="0"/>
                        <a:t>0.3</a:t>
                      </a:r>
                    </a:p>
                  </a:txBody>
                  <a:tcPr/>
                </a:tc>
                <a:tc>
                  <a:txBody>
                    <a:bodyPr/>
                    <a:lstStyle/>
                    <a:p>
                      <a:pPr algn="ctr"/>
                      <a:r>
                        <a:rPr lang="en-US" sz="2000" dirty="0"/>
                        <a:t>95</a:t>
                      </a:r>
                    </a:p>
                  </a:txBody>
                  <a:tcPr/>
                </a:tc>
                <a:extLst>
                  <a:ext uri="{0D108BD9-81ED-4DB2-BD59-A6C34878D82A}">
                    <a16:rowId xmlns:a16="http://schemas.microsoft.com/office/drawing/2014/main" val="10003"/>
                  </a:ext>
                </a:extLst>
              </a:tr>
            </a:tbl>
          </a:graphicData>
        </a:graphic>
      </p:graphicFrame>
      <p:graphicFrame>
        <p:nvGraphicFramePr>
          <p:cNvPr id="3" name="Table 3">
            <a:extLst>
              <a:ext uri="{FF2B5EF4-FFF2-40B4-BE49-F238E27FC236}">
                <a16:creationId xmlns:a16="http://schemas.microsoft.com/office/drawing/2014/main" id="{20664436-778C-482A-B047-F7CE66AB6B6D}"/>
              </a:ext>
            </a:extLst>
          </p:cNvPr>
          <p:cNvGraphicFramePr>
            <a:graphicFrameLocks noGrp="1"/>
          </p:cNvGraphicFramePr>
          <p:nvPr>
            <p:extLst>
              <p:ext uri="{D42A27DB-BD31-4B8C-83A1-F6EECF244321}">
                <p14:modId xmlns:p14="http://schemas.microsoft.com/office/powerpoint/2010/main" val="193563499"/>
              </p:ext>
            </p:extLst>
          </p:nvPr>
        </p:nvGraphicFramePr>
        <p:xfrm>
          <a:off x="8153400" y="4263813"/>
          <a:ext cx="2362200" cy="2136987"/>
        </p:xfrm>
        <a:graphic>
          <a:graphicData uri="http://schemas.openxmlformats.org/drawingml/2006/table">
            <a:tbl>
              <a:tblPr firstRow="1" bandRow="1">
                <a:tableStyleId>{5940675A-B579-460E-94D1-54222C63F5DA}</a:tableStyleId>
              </a:tblPr>
              <a:tblGrid>
                <a:gridCol w="787400">
                  <a:extLst>
                    <a:ext uri="{9D8B030D-6E8A-4147-A177-3AD203B41FA5}">
                      <a16:colId xmlns:a16="http://schemas.microsoft.com/office/drawing/2014/main" val="446364180"/>
                    </a:ext>
                  </a:extLst>
                </a:gridCol>
                <a:gridCol w="787400">
                  <a:extLst>
                    <a:ext uri="{9D8B030D-6E8A-4147-A177-3AD203B41FA5}">
                      <a16:colId xmlns:a16="http://schemas.microsoft.com/office/drawing/2014/main" val="3083200103"/>
                    </a:ext>
                  </a:extLst>
                </a:gridCol>
                <a:gridCol w="787400">
                  <a:extLst>
                    <a:ext uri="{9D8B030D-6E8A-4147-A177-3AD203B41FA5}">
                      <a16:colId xmlns:a16="http://schemas.microsoft.com/office/drawing/2014/main" val="1650718660"/>
                    </a:ext>
                  </a:extLst>
                </a:gridCol>
              </a:tblGrid>
              <a:tr h="712329">
                <a:tc>
                  <a:txBody>
                    <a:bodyPr/>
                    <a:lstStyle/>
                    <a:p>
                      <a:pPr algn="ctr"/>
                      <a:r>
                        <a:rPr lang="en-US" dirty="0"/>
                        <a:t>30</a:t>
                      </a:r>
                    </a:p>
                  </a:txBody>
                  <a:tcPr anchor="ctr"/>
                </a:tc>
                <a:tc>
                  <a:txBody>
                    <a:bodyPr/>
                    <a:lstStyle/>
                    <a:p>
                      <a:pPr algn="ctr"/>
                      <a:r>
                        <a:rPr lang="en-US" dirty="0"/>
                        <a:t>0.8</a:t>
                      </a:r>
                    </a:p>
                  </a:txBody>
                  <a:tcPr anchor="ctr"/>
                </a:tc>
                <a:tc>
                  <a:txBody>
                    <a:bodyPr/>
                    <a:lstStyle/>
                    <a:p>
                      <a:pPr algn="ctr"/>
                      <a:r>
                        <a:rPr lang="en-US" dirty="0"/>
                        <a:t>90</a:t>
                      </a:r>
                    </a:p>
                  </a:txBody>
                  <a:tcPr anchor="ctr"/>
                </a:tc>
                <a:extLst>
                  <a:ext uri="{0D108BD9-81ED-4DB2-BD59-A6C34878D82A}">
                    <a16:rowId xmlns:a16="http://schemas.microsoft.com/office/drawing/2014/main" val="288847589"/>
                  </a:ext>
                </a:extLst>
              </a:tr>
              <a:tr h="712329">
                <a:tc>
                  <a:txBody>
                    <a:bodyPr/>
                    <a:lstStyle/>
                    <a:p>
                      <a:pPr algn="ctr"/>
                      <a:r>
                        <a:rPr lang="en-US" dirty="0"/>
                        <a:t>32</a:t>
                      </a:r>
                    </a:p>
                  </a:txBody>
                  <a:tcPr anchor="ctr"/>
                </a:tc>
                <a:tc>
                  <a:txBody>
                    <a:bodyPr/>
                    <a:lstStyle/>
                    <a:p>
                      <a:pPr algn="ctr"/>
                      <a:r>
                        <a:rPr lang="en-US" dirty="0"/>
                        <a:t>0.5</a:t>
                      </a:r>
                    </a:p>
                  </a:txBody>
                  <a:tcPr anchor="ctr"/>
                </a:tc>
                <a:tc>
                  <a:txBody>
                    <a:bodyPr/>
                    <a:lstStyle/>
                    <a:p>
                      <a:pPr algn="ctr"/>
                      <a:r>
                        <a:rPr lang="en-US" dirty="0"/>
                        <a:t>80</a:t>
                      </a:r>
                    </a:p>
                  </a:txBody>
                  <a:tcPr anchor="ctr"/>
                </a:tc>
                <a:extLst>
                  <a:ext uri="{0D108BD9-81ED-4DB2-BD59-A6C34878D82A}">
                    <a16:rowId xmlns:a16="http://schemas.microsoft.com/office/drawing/2014/main" val="3860955994"/>
                  </a:ext>
                </a:extLst>
              </a:tr>
              <a:tr h="712329">
                <a:tc>
                  <a:txBody>
                    <a:bodyPr/>
                    <a:lstStyle/>
                    <a:p>
                      <a:pPr algn="ctr"/>
                      <a:r>
                        <a:rPr lang="en-US" dirty="0"/>
                        <a:t>24</a:t>
                      </a:r>
                    </a:p>
                  </a:txBody>
                  <a:tcPr anchor="ctr"/>
                </a:tc>
                <a:tc>
                  <a:txBody>
                    <a:bodyPr/>
                    <a:lstStyle/>
                    <a:p>
                      <a:pPr algn="ctr"/>
                      <a:r>
                        <a:rPr lang="en-US" dirty="0"/>
                        <a:t>0.3</a:t>
                      </a:r>
                    </a:p>
                  </a:txBody>
                  <a:tcPr anchor="ctr"/>
                </a:tc>
                <a:tc>
                  <a:txBody>
                    <a:bodyPr/>
                    <a:lstStyle/>
                    <a:p>
                      <a:pPr algn="ctr"/>
                      <a:r>
                        <a:rPr lang="en-US" dirty="0"/>
                        <a:t>95</a:t>
                      </a:r>
                    </a:p>
                  </a:txBody>
                  <a:tcPr anchor="ctr"/>
                </a:tc>
                <a:extLst>
                  <a:ext uri="{0D108BD9-81ED-4DB2-BD59-A6C34878D82A}">
                    <a16:rowId xmlns:a16="http://schemas.microsoft.com/office/drawing/2014/main" val="4034611261"/>
                  </a:ext>
                </a:extLst>
              </a:tr>
            </a:tbl>
          </a:graphicData>
        </a:graphic>
      </p:graphicFrame>
    </p:spTree>
    <p:extLst>
      <p:ext uri="{BB962C8B-B14F-4D97-AF65-F5344CB8AC3E}">
        <p14:creationId xmlns:p14="http://schemas.microsoft.com/office/powerpoint/2010/main" val="2580722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A0F1-2606-4584-A2F5-1CA755501369}"/>
              </a:ext>
            </a:extLst>
          </p:cNvPr>
          <p:cNvSpPr>
            <a:spLocks noGrp="1"/>
          </p:cNvSpPr>
          <p:nvPr>
            <p:ph type="title"/>
          </p:nvPr>
        </p:nvSpPr>
        <p:spPr/>
        <p:txBody>
          <a:bodyPr/>
          <a:lstStyle/>
          <a:p>
            <a:r>
              <a:rPr lang="en-US" dirty="0"/>
              <a:t>Data preprocessing: feature extraction</a:t>
            </a:r>
          </a:p>
        </p:txBody>
      </p:sp>
      <p:sp>
        <p:nvSpPr>
          <p:cNvPr id="3" name="Content Placeholder 2">
            <a:extLst>
              <a:ext uri="{FF2B5EF4-FFF2-40B4-BE49-F238E27FC236}">
                <a16:creationId xmlns:a16="http://schemas.microsoft.com/office/drawing/2014/main" id="{E2E431C3-CCA8-4351-81FC-7941138C8925}"/>
              </a:ext>
            </a:extLst>
          </p:cNvPr>
          <p:cNvSpPr>
            <a:spLocks noGrp="1"/>
          </p:cNvSpPr>
          <p:nvPr>
            <p:ph idx="1"/>
          </p:nvPr>
        </p:nvSpPr>
        <p:spPr/>
        <p:txBody>
          <a:bodyPr/>
          <a:lstStyle/>
          <a:p>
            <a:r>
              <a:rPr lang="en-US" dirty="0"/>
              <a:t>The data we obtain are not necessarily as a relational table</a:t>
            </a:r>
          </a:p>
          <a:p>
            <a:r>
              <a:rPr lang="en-US" dirty="0"/>
              <a:t>Data may be in a very raw format</a:t>
            </a:r>
          </a:p>
          <a:p>
            <a:pPr lvl="1"/>
            <a:r>
              <a:rPr lang="en-US" dirty="0"/>
              <a:t>Examples: text, speech, mouse movements, </a:t>
            </a:r>
            <a:r>
              <a:rPr lang="en-US" dirty="0" err="1"/>
              <a:t>etc</a:t>
            </a:r>
            <a:endParaRPr lang="en-US" dirty="0"/>
          </a:p>
          <a:p>
            <a:r>
              <a:rPr lang="en-US" dirty="0"/>
              <a:t>We need to extract the </a:t>
            </a:r>
            <a:r>
              <a:rPr lang="en-US" dirty="0">
                <a:solidFill>
                  <a:srgbClr val="FF3300"/>
                </a:solidFill>
              </a:rPr>
              <a:t>features</a:t>
            </a:r>
            <a:r>
              <a:rPr lang="en-US" dirty="0"/>
              <a:t> from the data</a:t>
            </a:r>
          </a:p>
          <a:p>
            <a:endParaRPr lang="en-US" dirty="0"/>
          </a:p>
          <a:p>
            <a:r>
              <a:rPr lang="en-US" dirty="0"/>
              <a:t>Feature extraction:</a:t>
            </a:r>
          </a:p>
          <a:p>
            <a:pPr lvl="1"/>
            <a:r>
              <a:rPr lang="en-US" dirty="0"/>
              <a:t>Selecting the characteristics by which we want to represent our data</a:t>
            </a:r>
          </a:p>
          <a:p>
            <a:pPr lvl="1"/>
            <a:r>
              <a:rPr lang="en-US" dirty="0"/>
              <a:t>It requires some domain knowledge about the data</a:t>
            </a:r>
          </a:p>
          <a:p>
            <a:pPr lvl="1"/>
            <a:r>
              <a:rPr lang="en-US" dirty="0"/>
              <a:t>It depends on the application</a:t>
            </a:r>
          </a:p>
          <a:p>
            <a:r>
              <a:rPr lang="en-US" dirty="0"/>
              <a:t>Deep learning: eliminates this step.</a:t>
            </a:r>
          </a:p>
        </p:txBody>
      </p:sp>
    </p:spTree>
    <p:extLst>
      <p:ext uri="{BB962C8B-B14F-4D97-AF65-F5344CB8AC3E}">
        <p14:creationId xmlns:p14="http://schemas.microsoft.com/office/powerpoint/2010/main" val="22140390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F839-184C-4022-837A-8D156A02FFEE}"/>
              </a:ext>
            </a:extLst>
          </p:cNvPr>
          <p:cNvSpPr>
            <a:spLocks noGrp="1"/>
          </p:cNvSpPr>
          <p:nvPr>
            <p:ph type="title"/>
          </p:nvPr>
        </p:nvSpPr>
        <p:spPr/>
        <p:txBody>
          <a:bodyPr/>
          <a:lstStyle/>
          <a:p>
            <a:r>
              <a:rPr lang="en-US" dirty="0"/>
              <a:t>Text data	</a:t>
            </a:r>
          </a:p>
        </p:txBody>
      </p:sp>
      <p:sp>
        <p:nvSpPr>
          <p:cNvPr id="3" name="Content Placeholder 2">
            <a:extLst>
              <a:ext uri="{FF2B5EF4-FFF2-40B4-BE49-F238E27FC236}">
                <a16:creationId xmlns:a16="http://schemas.microsoft.com/office/drawing/2014/main" id="{90860B0F-3214-42DA-8849-7C8A0EE93C15}"/>
              </a:ext>
            </a:extLst>
          </p:cNvPr>
          <p:cNvSpPr>
            <a:spLocks noGrp="1"/>
          </p:cNvSpPr>
          <p:nvPr>
            <p:ph idx="1"/>
          </p:nvPr>
        </p:nvSpPr>
        <p:spPr/>
        <p:txBody>
          <a:bodyPr/>
          <a:lstStyle/>
          <a:p>
            <a:r>
              <a:rPr lang="en-US" dirty="0"/>
              <a:t>Data will often not be in a nice relational table</a:t>
            </a:r>
          </a:p>
          <a:p>
            <a:r>
              <a:rPr lang="en-US" dirty="0"/>
              <a:t>For example: </a:t>
            </a:r>
            <a:r>
              <a:rPr lang="en-US" dirty="0">
                <a:solidFill>
                  <a:srgbClr val="FF0000"/>
                </a:solidFill>
              </a:rPr>
              <a:t>Text</a:t>
            </a:r>
            <a:r>
              <a:rPr lang="en-US" dirty="0"/>
              <a:t> data</a:t>
            </a:r>
          </a:p>
          <a:p>
            <a:pPr lvl="1"/>
            <a:r>
              <a:rPr lang="en-US" dirty="0"/>
              <a:t>We need to do additional effort to extract the useful information from the text data</a:t>
            </a:r>
          </a:p>
          <a:p>
            <a:pPr lvl="1"/>
            <a:endParaRPr lang="en-US" dirty="0"/>
          </a:p>
          <a:p>
            <a:r>
              <a:rPr lang="en-US" dirty="0"/>
              <a:t>We will now see some basic text processing ideas.</a:t>
            </a:r>
          </a:p>
        </p:txBody>
      </p:sp>
    </p:spTree>
    <p:extLst>
      <p:ext uri="{BB962C8B-B14F-4D97-AF65-F5344CB8AC3E}">
        <p14:creationId xmlns:p14="http://schemas.microsoft.com/office/powerpoint/2010/main" val="18682834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data preprocessing example</a:t>
            </a:r>
          </a:p>
        </p:txBody>
      </p:sp>
      <p:sp>
        <p:nvSpPr>
          <p:cNvPr id="3" name="Content Placeholder 2"/>
          <p:cNvSpPr>
            <a:spLocks noGrp="1"/>
          </p:cNvSpPr>
          <p:nvPr>
            <p:ph idx="1"/>
          </p:nvPr>
        </p:nvSpPr>
        <p:spPr/>
        <p:txBody>
          <a:bodyPr/>
          <a:lstStyle/>
          <a:p>
            <a:r>
              <a:rPr lang="en-US" dirty="0"/>
              <a:t>Suppose we want to mine the comments/reviews of people on </a:t>
            </a:r>
            <a:r>
              <a:rPr lang="en-US" dirty="0">
                <a:hlinkClick r:id="rId2"/>
              </a:rPr>
              <a:t>Yelp </a:t>
            </a:r>
            <a:r>
              <a:rPr lang="en-US" dirty="0"/>
              <a:t>or </a:t>
            </a:r>
            <a:r>
              <a:rPr lang="en-US" dirty="0">
                <a:hlinkClick r:id="rId3"/>
              </a:rPr>
              <a:t>Foursquare</a:t>
            </a:r>
            <a:r>
              <a:rPr lang="en-US" dirty="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373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Task</a:t>
            </a:r>
          </a:p>
        </p:txBody>
      </p:sp>
      <p:sp>
        <p:nvSpPr>
          <p:cNvPr id="3" name="Content Placeholder 2"/>
          <p:cNvSpPr>
            <a:spLocks noGrp="1"/>
          </p:cNvSpPr>
          <p:nvPr>
            <p:ph idx="1"/>
          </p:nvPr>
        </p:nvSpPr>
        <p:spPr>
          <a:xfrm>
            <a:off x="381000" y="1600200"/>
            <a:ext cx="11353800" cy="4953000"/>
          </a:xfrm>
        </p:spPr>
        <p:txBody>
          <a:bodyPr>
            <a:normAutofit fontScale="92500"/>
          </a:bodyPr>
          <a:lstStyle/>
          <a:p>
            <a:r>
              <a:rPr lang="en-US" dirty="0"/>
              <a:t>Collect all reviews for the top-10 most reviewed restaurants in NY in Yelp</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Feature extraction:</a:t>
            </a:r>
            <a:r>
              <a:rPr lang="en-US" dirty="0"/>
              <a:t> Find few terms that best describe the restaurants.</a:t>
            </a:r>
          </a:p>
        </p:txBody>
      </p:sp>
      <p:sp>
        <p:nvSpPr>
          <p:cNvPr id="4" name="TextBox 3"/>
          <p:cNvSpPr txBox="1"/>
          <p:nvPr/>
        </p:nvSpPr>
        <p:spPr>
          <a:xfrm>
            <a:off x="609600" y="2438400"/>
            <a:ext cx="10668000" cy="3046988"/>
          </a:xfrm>
          <a:prstGeom prst="rect">
            <a:avLst/>
          </a:prstGeom>
          <a:noFill/>
          <a:ln>
            <a:solidFill>
              <a:srgbClr val="FF0000"/>
            </a:solidFill>
          </a:ln>
        </p:spPr>
        <p:txBody>
          <a:bodyPr wrap="square" rtlCol="0">
            <a:spAutoFit/>
          </a:bodyPr>
          <a:lstStyle/>
          <a:p>
            <a:r>
              <a:rPr lang="en-US" sz="1600" dirty="0">
                <a:latin typeface="Courier New" panose="02070309020205020404" pitchFamily="49" charset="0"/>
                <a:cs typeface="Courier New" panose="02070309020205020404" pitchFamily="49" charset="0"/>
              </a:rPr>
              <a:t>{"votes": {"funny": 0, "useful": 2, "cool": 1},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"Xqd0DzHaiyRqVH3WRG7hzg",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review_id</a:t>
            </a:r>
            <a:r>
              <a:rPr lang="en-US" sz="1600" dirty="0">
                <a:latin typeface="Courier New" panose="02070309020205020404" pitchFamily="49" charset="0"/>
                <a:cs typeface="Courier New" panose="02070309020205020404" pitchFamily="49" charset="0"/>
              </a:rPr>
              <a:t>": "15SdjuK7DmYqUAj6rjGowg", </a:t>
            </a:r>
          </a:p>
          <a:p>
            <a:r>
              <a:rPr lang="en-US" sz="1600" dirty="0">
                <a:latin typeface="Courier New" panose="02070309020205020404" pitchFamily="49" charset="0"/>
                <a:cs typeface="Courier New" panose="02070309020205020404" pitchFamily="49" charset="0"/>
              </a:rPr>
              <a:t> "stars": 5, "date": "2007-05-17", </a:t>
            </a:r>
          </a:p>
          <a:p>
            <a:r>
              <a:rPr lang="en-US" sz="1600" dirty="0">
                <a:latin typeface="Courier New" panose="02070309020205020404" pitchFamily="49" charset="0"/>
                <a:cs typeface="Courier New" panose="02070309020205020404" pitchFamily="49" charset="0"/>
              </a:rPr>
              <a:t> "text": "I heard so many good things about this place so I was pretty juiced to try it.  I'm from Cali and I heard Shake Shack is comparable to IN-N-OUT and I </a:t>
            </a:r>
            <a:r>
              <a:rPr lang="en-US" sz="1600" dirty="0" err="1">
                <a:latin typeface="Courier New" pitchFamily="49" charset="0"/>
                <a:cs typeface="Courier New" pitchFamily="49" charset="0"/>
              </a:rPr>
              <a:t>gotta</a:t>
            </a:r>
            <a:r>
              <a:rPr lang="en-US" sz="1600" dirty="0">
                <a:latin typeface="Courier New" pitchFamily="49" charset="0"/>
                <a:cs typeface="Courier New" pitchFamily="49" charset="0"/>
              </a:rPr>
              <a:t> say,  Shake </a:t>
            </a:r>
            <a:r>
              <a:rPr lang="en-US" sz="1600" dirty="0" err="1">
                <a:latin typeface="Courier New" pitchFamily="49" charset="0"/>
                <a:cs typeface="Courier New" pitchFamily="49" charset="0"/>
              </a:rPr>
              <a:t>Shake</a:t>
            </a:r>
            <a:r>
              <a:rPr lang="en-US" sz="16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600" dirty="0" err="1">
                <a:latin typeface="Courier New" pitchFamily="49" charset="0"/>
                <a:cs typeface="Courier New" pitchFamily="49" charset="0"/>
              </a:rPr>
              <a:t>yummerz</a:t>
            </a:r>
            <a:r>
              <a:rPr lang="en-US" sz="1600" dirty="0">
                <a:latin typeface="Courier New" pitchFamily="49" charset="0"/>
                <a:cs typeface="Courier New" pitchFamily="49" charset="0"/>
              </a:rPr>
              <a:t>.   I love the location too!  It's in the middle of the city and the view is breathtaking.   Definitely one of my favorite places to eat in NYC.", </a:t>
            </a:r>
          </a:p>
          <a:p>
            <a:r>
              <a:rPr lang="en-US" sz="1600" dirty="0">
                <a:latin typeface="Courier New" pitchFamily="49" charset="0"/>
                <a:cs typeface="Courier New" pitchFamily="49" charset="0"/>
              </a:rPr>
              <a:t> "type": "review", </a:t>
            </a:r>
          </a:p>
          <a:p>
            <a:r>
              <a:rPr lang="en-US" sz="1600" dirty="0">
                <a:latin typeface="Courier New" pitchFamily="49" charset="0"/>
                <a:cs typeface="Courier New" pitchFamily="49" charset="0"/>
              </a:rPr>
              <a:t> "</a:t>
            </a:r>
            <a:r>
              <a:rPr lang="en-US" sz="1600" dirty="0" err="1">
                <a:latin typeface="Courier New" panose="02070309020205020404" pitchFamily="49" charset="0"/>
                <a:cs typeface="Courier New" panose="02070309020205020404" pitchFamily="49" charset="0"/>
              </a:rPr>
              <a:t>business_id</a:t>
            </a:r>
            <a:r>
              <a:rPr lang="en-US" sz="1600" dirty="0">
                <a:latin typeface="Courier New" panose="02070309020205020404" pitchFamily="49" charset="0"/>
                <a:cs typeface="Courier New" panose="02070309020205020404" pitchFamily="49" charset="0"/>
              </a:rPr>
              <a:t>": "vcNAWiLM4dR7D2nwwJ7nCA"}</a:t>
            </a:r>
          </a:p>
        </p:txBody>
      </p:sp>
    </p:spTree>
    <p:extLst>
      <p:ext uri="{BB962C8B-B14F-4D97-AF65-F5344CB8AC3E}">
        <p14:creationId xmlns:p14="http://schemas.microsoft.com/office/powerpoint/2010/main" val="34300403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data</a:t>
            </a:r>
          </a:p>
        </p:txBody>
      </p:sp>
      <p:sp>
        <p:nvSpPr>
          <p:cNvPr id="4" name="Content Placeholder 3"/>
          <p:cNvSpPr txBox="1">
            <a:spLocks noGrp="1"/>
          </p:cNvSpPr>
          <p:nvPr>
            <p:ph idx="1"/>
          </p:nvPr>
        </p:nvSpPr>
        <p:spPr>
          <a:xfrm>
            <a:off x="228600" y="1447800"/>
            <a:ext cx="11734800" cy="5706177"/>
          </a:xfrm>
          <a:prstGeom prst="rect">
            <a:avLst/>
          </a:prstGeom>
          <a:solidFill>
            <a:schemeClr val="accent6">
              <a:lumMod val="60000"/>
              <a:lumOff val="40000"/>
            </a:schemeClr>
          </a:solidFill>
        </p:spPr>
        <p:txBody>
          <a:bodyPr wrap="square" rtlCol="0">
            <a:spAutoFit/>
          </a:bodyPr>
          <a:lstStyle/>
          <a:p>
            <a:pPr marL="0" indent="0">
              <a:buNone/>
            </a:pPr>
            <a:r>
              <a:rPr lang="en-US" sz="16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600" dirty="0" err="1">
                <a:latin typeface="Courier New" pitchFamily="49" charset="0"/>
                <a:cs typeface="Courier New" pitchFamily="49" charset="0"/>
              </a:rPr>
              <a:t>gotta</a:t>
            </a:r>
            <a:r>
              <a:rPr lang="en-US" sz="1600" dirty="0">
                <a:latin typeface="Courier New" pitchFamily="49" charset="0"/>
                <a:cs typeface="Courier New" pitchFamily="49" charset="0"/>
              </a:rPr>
              <a:t> say,  Shake </a:t>
            </a:r>
            <a:r>
              <a:rPr lang="en-US" sz="1600" dirty="0" err="1">
                <a:latin typeface="Courier New" pitchFamily="49" charset="0"/>
                <a:cs typeface="Courier New" pitchFamily="49" charset="0"/>
              </a:rPr>
              <a:t>Shake</a:t>
            </a:r>
            <a:r>
              <a:rPr lang="en-US" sz="16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600" dirty="0" err="1">
                <a:latin typeface="Courier New" pitchFamily="49" charset="0"/>
                <a:cs typeface="Courier New" pitchFamily="49" charset="0"/>
              </a:rPr>
              <a:t>yummerz</a:t>
            </a:r>
            <a:r>
              <a:rPr lang="en-US" sz="1600" dirty="0">
                <a:latin typeface="Courier New" pitchFamily="49" charset="0"/>
                <a:cs typeface="Courier New" pitchFamily="49" charset="0"/>
              </a:rPr>
              <a:t>.   I love the location too!  It's in the middle of the city and the view is breathtaking.   Definitely one of my favorite places to eat in NYC.</a:t>
            </a:r>
          </a:p>
          <a:p>
            <a:endParaRPr lang="en-US" sz="1600" dirty="0">
              <a:latin typeface="Courier New" pitchFamily="49" charset="0"/>
              <a:cs typeface="Courier New" pitchFamily="49" charset="0"/>
            </a:endParaRPr>
          </a:p>
          <a:p>
            <a:pPr marL="0" indent="0">
              <a:buNone/>
            </a:pPr>
            <a:r>
              <a:rPr lang="en-US" sz="1600" dirty="0">
                <a:latin typeface="Courier New" pitchFamily="49" charset="0"/>
                <a:cs typeface="Courier New" pitchFamily="49" charset="0"/>
              </a:rPr>
              <a:t>I'm from California and I must say, Shake Shack is better than IN-N-OUT, all day, </a:t>
            </a:r>
            <a:r>
              <a:rPr lang="en-US" sz="1600" dirty="0" err="1">
                <a:latin typeface="Courier New" pitchFamily="49" charset="0"/>
                <a:cs typeface="Courier New" pitchFamily="49" charset="0"/>
              </a:rPr>
              <a:t>err'day</a:t>
            </a:r>
            <a:r>
              <a:rPr lang="en-US" sz="1600" dirty="0">
                <a:latin typeface="Courier New" pitchFamily="49" charset="0"/>
                <a:cs typeface="Courier New" pitchFamily="49" charset="0"/>
              </a:rPr>
              <a:t>. </a:t>
            </a:r>
          </a:p>
          <a:p>
            <a:endParaRPr lang="en-US" sz="1600" dirty="0">
              <a:latin typeface="Courier New" pitchFamily="49" charset="0"/>
              <a:cs typeface="Courier New" pitchFamily="49" charset="0"/>
            </a:endParaRPr>
          </a:p>
          <a:p>
            <a:pPr marL="0" indent="0">
              <a:buNone/>
            </a:pPr>
            <a:r>
              <a:rPr lang="en-US" sz="16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600" dirty="0" err="1">
                <a:latin typeface="Courier New" pitchFamily="49" charset="0"/>
                <a:cs typeface="Courier New" pitchFamily="49" charset="0"/>
              </a:rPr>
              <a:t>affliations</a:t>
            </a:r>
            <a:r>
              <a:rPr lang="en-US" sz="16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p>
        </p:txBody>
      </p:sp>
    </p:spTree>
    <p:extLst>
      <p:ext uri="{BB962C8B-B14F-4D97-AF65-F5344CB8AC3E}">
        <p14:creationId xmlns:p14="http://schemas.microsoft.com/office/powerpoint/2010/main" val="7457426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609600" y="1447800"/>
            <a:ext cx="11430000" cy="990600"/>
          </a:xfrm>
        </p:spPr>
        <p:txBody>
          <a:bodyPr>
            <a:normAutofit fontScale="77500" lnSpcReduction="20000"/>
          </a:bodyPr>
          <a:lstStyle/>
          <a:p>
            <a:r>
              <a:rPr lang="en-US" dirty="0"/>
              <a:t>Do simple processing to “normalize” the data (remove punctuation, make into lower case, clear white spaces, other?) </a:t>
            </a:r>
          </a:p>
          <a:p>
            <a:r>
              <a:rPr lang="en-US" dirty="0"/>
              <a:t>Break into words, keep the most popular words</a:t>
            </a:r>
          </a:p>
        </p:txBody>
      </p:sp>
      <p:sp>
        <p:nvSpPr>
          <p:cNvPr id="4" name="TextBox 3"/>
          <p:cNvSpPr txBox="1"/>
          <p:nvPr/>
        </p:nvSpPr>
        <p:spPr>
          <a:xfrm>
            <a:off x="2340430" y="2438401"/>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4267200" y="2460172"/>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5943600" y="2460172"/>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7620000" y="2460172"/>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013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533400" y="1447800"/>
            <a:ext cx="11430000" cy="990600"/>
          </a:xfrm>
        </p:spPr>
        <p:txBody>
          <a:bodyPr>
            <a:normAutofit fontScale="77500" lnSpcReduction="20000"/>
          </a:bodyPr>
          <a:lstStyle/>
          <a:p>
            <a:r>
              <a:rPr lang="en-US" dirty="0"/>
              <a:t>Do simple processing to “normalize” the data (remove punctuation, make into lower case, clear white spaces, other?) </a:t>
            </a:r>
          </a:p>
          <a:p>
            <a:r>
              <a:rPr lang="en-US" dirty="0"/>
              <a:t>Break into words, keep the most popular words</a:t>
            </a:r>
          </a:p>
        </p:txBody>
      </p:sp>
      <p:sp>
        <p:nvSpPr>
          <p:cNvPr id="4" name="TextBox 3"/>
          <p:cNvSpPr txBox="1"/>
          <p:nvPr/>
        </p:nvSpPr>
        <p:spPr>
          <a:xfrm>
            <a:off x="2340430" y="2438401"/>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4125685" y="2394858"/>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5932714"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7685314" y="236220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5606093" y="5560368"/>
            <a:ext cx="5078634" cy="461665"/>
          </a:xfrm>
          <a:prstGeom prst="rect">
            <a:avLst/>
          </a:prstGeom>
          <a:solidFill>
            <a:srgbClr val="FFFF00"/>
          </a:solidFill>
        </p:spPr>
        <p:txBody>
          <a:bodyPr wrap="none" rtlCol="0">
            <a:spAutoFit/>
          </a:bodyPr>
          <a:lstStyle/>
          <a:p>
            <a:r>
              <a:rPr lang="en-US" sz="2400" dirty="0"/>
              <a:t>Most frequent words are </a:t>
            </a:r>
            <a:r>
              <a:rPr lang="en-US" sz="2400" dirty="0">
                <a:solidFill>
                  <a:srgbClr val="FF0000"/>
                </a:solidFill>
              </a:rPr>
              <a:t>stop words</a:t>
            </a:r>
          </a:p>
        </p:txBody>
      </p:sp>
    </p:spTree>
    <p:extLst>
      <p:ext uri="{BB962C8B-B14F-4D97-AF65-F5344CB8AC3E}">
        <p14:creationId xmlns:p14="http://schemas.microsoft.com/office/powerpoint/2010/main" val="201616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9" name="TextBox 8"/>
          <p:cNvSpPr txBox="1"/>
          <p:nvPr/>
        </p:nvSpPr>
        <p:spPr>
          <a:xfrm>
            <a:off x="533400" y="2783681"/>
            <a:ext cx="10972800" cy="3693319"/>
          </a:xfrm>
          <a:prstGeom prst="rect">
            <a:avLst/>
          </a:prstGeom>
          <a:noFill/>
        </p:spPr>
        <p:txBody>
          <a:bodyPr wrap="square" rtlCol="0">
            <a:spAutoFit/>
          </a:bodyPr>
          <a:lstStyle/>
          <a:p>
            <a:r>
              <a:rPr lang="en-US" dirty="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p>
        </p:txBody>
      </p:sp>
    </p:spTree>
    <p:extLst>
      <p:ext uri="{BB962C8B-B14F-4D97-AF65-F5344CB8AC3E}">
        <p14:creationId xmlns:p14="http://schemas.microsoft.com/office/powerpoint/2010/main" val="12967756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2057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4114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5943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7772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Tree>
    <p:extLst>
      <p:ext uri="{BB962C8B-B14F-4D97-AF65-F5344CB8AC3E}">
        <p14:creationId xmlns:p14="http://schemas.microsoft.com/office/powerpoint/2010/main" val="25973577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2057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4114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5943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7772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
        <p:nvSpPr>
          <p:cNvPr id="8" name="TextBox 7"/>
          <p:cNvSpPr txBox="1"/>
          <p:nvPr/>
        </p:nvSpPr>
        <p:spPr>
          <a:xfrm>
            <a:off x="3369568" y="5490866"/>
            <a:ext cx="7289175" cy="461665"/>
          </a:xfrm>
          <a:prstGeom prst="rect">
            <a:avLst/>
          </a:prstGeom>
          <a:solidFill>
            <a:srgbClr val="FFFF00"/>
          </a:solidFill>
        </p:spPr>
        <p:txBody>
          <a:bodyPr wrap="none" rtlCol="0">
            <a:spAutoFit/>
          </a:bodyPr>
          <a:lstStyle/>
          <a:p>
            <a:r>
              <a:rPr lang="en-US" sz="2400" dirty="0"/>
              <a:t>Commonly used words in reviews, not so interesting</a:t>
            </a:r>
          </a:p>
        </p:txBody>
      </p:sp>
    </p:spTree>
    <p:extLst>
      <p:ext uri="{BB962C8B-B14F-4D97-AF65-F5344CB8AC3E}">
        <p14:creationId xmlns:p14="http://schemas.microsoft.com/office/powerpoint/2010/main" val="20740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 data</a:t>
            </a:r>
          </a:p>
        </p:txBody>
      </p:sp>
      <p:sp>
        <p:nvSpPr>
          <p:cNvPr id="3" name="Content Placeholder 2"/>
          <p:cNvSpPr>
            <a:spLocks noGrp="1"/>
          </p:cNvSpPr>
          <p:nvPr>
            <p:ph idx="1"/>
          </p:nvPr>
        </p:nvSpPr>
        <p:spPr>
          <a:xfrm>
            <a:off x="304801" y="2895601"/>
            <a:ext cx="7924798" cy="3505199"/>
          </a:xfrm>
        </p:spPr>
        <p:txBody>
          <a:bodyPr>
            <a:normAutofit/>
          </a:bodyPr>
          <a:lstStyle/>
          <a:p>
            <a:pPr lvl="1"/>
            <a:r>
              <a:rPr lang="en-US" sz="2800" dirty="0"/>
              <a:t>For </a:t>
            </a:r>
            <a:r>
              <a:rPr lang="en-US" sz="2800" dirty="0">
                <a:solidFill>
                  <a:srgbClr val="7030A0"/>
                </a:solidFill>
              </a:rPr>
              <a:t>small dimensions </a:t>
            </a:r>
            <a:r>
              <a:rPr lang="en-US" sz="2800" dirty="0"/>
              <a:t>we can </a:t>
            </a:r>
            <a:r>
              <a:rPr lang="en-US" sz="2800" dirty="0">
                <a:solidFill>
                  <a:srgbClr val="0070C0"/>
                </a:solidFill>
              </a:rPr>
              <a:t>plot</a:t>
            </a:r>
            <a:r>
              <a:rPr lang="en-US" sz="2800" dirty="0"/>
              <a:t> the data</a:t>
            </a:r>
          </a:p>
          <a:p>
            <a:pPr lvl="1"/>
            <a:r>
              <a:rPr lang="en-US" sz="2800" dirty="0"/>
              <a:t>We can use </a:t>
            </a:r>
            <a:r>
              <a:rPr lang="en-US" sz="2800" dirty="0">
                <a:solidFill>
                  <a:schemeClr val="accent6">
                    <a:lumMod val="75000"/>
                  </a:schemeClr>
                </a:solidFill>
              </a:rPr>
              <a:t>geometric analogues</a:t>
            </a:r>
            <a:r>
              <a:rPr lang="en-US" sz="2800" dirty="0"/>
              <a:t> to define concepts like </a:t>
            </a:r>
            <a:r>
              <a:rPr lang="en-US" sz="2800" dirty="0">
                <a:solidFill>
                  <a:srgbClr val="0070C0"/>
                </a:solidFill>
              </a:rPr>
              <a:t>distance</a:t>
            </a:r>
            <a:r>
              <a:rPr lang="en-US" sz="2800" dirty="0"/>
              <a:t> or </a:t>
            </a:r>
            <a:r>
              <a:rPr lang="en-US" sz="2800" dirty="0">
                <a:solidFill>
                  <a:srgbClr val="0070C0"/>
                </a:solidFill>
              </a:rPr>
              <a:t>similarity</a:t>
            </a:r>
          </a:p>
          <a:p>
            <a:pPr lvl="1"/>
            <a:r>
              <a:rPr lang="en-US" sz="2800" dirty="0"/>
              <a:t>We can use </a:t>
            </a:r>
            <a:r>
              <a:rPr lang="en-US" sz="2800" dirty="0">
                <a:solidFill>
                  <a:srgbClr val="FF0000"/>
                </a:solidFill>
              </a:rPr>
              <a:t>linear algebra </a:t>
            </a:r>
            <a:r>
              <a:rPr lang="en-US" sz="2800" dirty="0"/>
              <a:t>to process the </a:t>
            </a:r>
            <a:r>
              <a:rPr lang="en-US" sz="2800" dirty="0">
                <a:solidFill>
                  <a:srgbClr val="0070C0"/>
                </a:solidFill>
              </a:rPr>
              <a:t>data matrix</a:t>
            </a:r>
          </a:p>
          <a:p>
            <a:pPr lvl="1"/>
            <a:r>
              <a:rPr lang="en-US" sz="2800" dirty="0"/>
              <a:t>We will often talk about points or vectors</a:t>
            </a:r>
          </a:p>
        </p:txBody>
      </p:sp>
      <p:grpSp>
        <p:nvGrpSpPr>
          <p:cNvPr id="4" name="Group 6"/>
          <p:cNvGrpSpPr>
            <a:grpSpLocks/>
          </p:cNvGrpSpPr>
          <p:nvPr/>
        </p:nvGrpSpPr>
        <p:grpSpPr bwMode="auto">
          <a:xfrm>
            <a:off x="8763000" y="3048000"/>
            <a:ext cx="3048000" cy="2678113"/>
            <a:chOff x="2160" y="2544"/>
            <a:chExt cx="1920" cy="1687"/>
          </a:xfrm>
        </p:grpSpPr>
        <p:sp>
          <p:nvSpPr>
            <p:cNvPr id="5"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 name="Content Placeholder 2"/>
          <p:cNvSpPr txBox="1">
            <a:spLocks/>
          </p:cNvSpPr>
          <p:nvPr/>
        </p:nvSpPr>
        <p:spPr>
          <a:xfrm>
            <a:off x="635798" y="1702472"/>
            <a:ext cx="8229600" cy="105568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Thinking of numeric data as </a:t>
            </a:r>
            <a:r>
              <a:rPr lang="en-US" dirty="0">
                <a:solidFill>
                  <a:srgbClr val="0070C0"/>
                </a:solidFill>
              </a:rPr>
              <a:t>points</a:t>
            </a:r>
            <a:r>
              <a:rPr lang="en-US" dirty="0"/>
              <a:t> or </a:t>
            </a:r>
            <a:r>
              <a:rPr lang="en-US" dirty="0">
                <a:solidFill>
                  <a:srgbClr val="0070C0"/>
                </a:solidFill>
              </a:rPr>
              <a:t>vectors</a:t>
            </a:r>
            <a:r>
              <a:rPr lang="en-US" dirty="0"/>
              <a:t> is very convenient</a:t>
            </a:r>
          </a:p>
        </p:txBody>
      </p:sp>
    </p:spTree>
    <p:extLst>
      <p:ext uri="{BB962C8B-B14F-4D97-AF65-F5344CB8AC3E}">
        <p14:creationId xmlns:p14="http://schemas.microsoft.com/office/powerpoint/2010/main" val="16337300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98831"/>
                <a:ext cx="11277600" cy="4953000"/>
              </a:xfrm>
            </p:spPr>
            <p:txBody>
              <a:bodyPr>
                <a:normAutofit fontScale="77500" lnSpcReduction="20000"/>
              </a:bodyPr>
              <a:lstStyle/>
              <a:p>
                <a:r>
                  <a:rPr lang="en-US" dirty="0"/>
                  <a:t>Important words are the ones that are </a:t>
                </a:r>
                <a:r>
                  <a:rPr lang="en-US" dirty="0">
                    <a:solidFill>
                      <a:schemeClr val="accent6">
                        <a:lumMod val="75000"/>
                      </a:schemeClr>
                    </a:solidFill>
                  </a:rPr>
                  <a:t>unique</a:t>
                </a:r>
                <a:r>
                  <a:rPr lang="en-US" dirty="0"/>
                  <a:t> to the document (differentiating) compared to the rest of the </a:t>
                </a:r>
                <a:r>
                  <a:rPr lang="en-US" dirty="0">
                    <a:solidFill>
                      <a:srgbClr val="0070C0"/>
                    </a:solidFill>
                  </a:rPr>
                  <a:t>collection</a:t>
                </a:r>
              </a:p>
              <a:p>
                <a:pPr lvl="1"/>
                <a:r>
                  <a:rPr lang="en-US" dirty="0"/>
                  <a:t>All reviews use the word “like”. This is not interesting</a:t>
                </a:r>
              </a:p>
              <a:p>
                <a:pPr lvl="1"/>
                <a:r>
                  <a:rPr lang="en-US" dirty="0"/>
                  <a:t>We want the words that characterize the specific restaurant</a:t>
                </a:r>
              </a:p>
              <a:p>
                <a:pPr lvl="1"/>
                <a:endParaRPr lang="en-US" dirty="0"/>
              </a:p>
              <a:p>
                <a:r>
                  <a:rPr lang="en-US" dirty="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a:solidFill>
                      <a:srgbClr val="0070C0"/>
                    </a:solidFill>
                  </a:rPr>
                  <a:t>: </a:t>
                </a:r>
                <a:r>
                  <a:rPr lang="en-US" dirty="0"/>
                  <a:t>fraction of documents that contain word </a:t>
                </a:r>
                <a14:m>
                  <m:oMath xmlns:m="http://schemas.openxmlformats.org/officeDocument/2006/math">
                    <m:r>
                      <a:rPr lang="en-US" i="1" dirty="0" smtClean="0">
                        <a:solidFill>
                          <a:srgbClr val="0070C0"/>
                        </a:solidFill>
                        <a:latin typeface="Cambria Math"/>
                      </a:rPr>
                      <m:t>𝑤</m:t>
                    </m:r>
                  </m:oMath>
                </a14:m>
                <a:r>
                  <a:rPr lang="en-US" dirty="0"/>
                  <a:t>.</a:t>
                </a:r>
              </a:p>
              <a:p>
                <a:pPr marL="0" indent="0">
                  <a:buNone/>
                </a:pPr>
                <a:r>
                  <a:rPr lang="en-US" dirty="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panose="02040503050406030204" pitchFamily="18" charset="0"/>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a:p>
              <a:p>
                <a:pPr marL="0" indent="0">
                  <a:buNone/>
                </a:pPr>
                <a:endParaRPr lang="en-US" dirty="0"/>
              </a:p>
              <a:p>
                <a:r>
                  <a:rPr lang="en-US" dirty="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panose="02040503050406030204" pitchFamily="18" charset="0"/>
                            </a:rPr>
                          </m:ctrlPr>
                        </m:dPr>
                        <m:e>
                          <m:f>
                            <m:fPr>
                              <m:ctrlPr>
                                <a:rPr lang="en-US" i="1" dirty="0" smtClean="0">
                                  <a:solidFill>
                                    <a:schemeClr val="accent6">
                                      <a:lumMod val="75000"/>
                                    </a:schemeClr>
                                  </a:solidFill>
                                  <a:latin typeface="Cambria Math" panose="02040503050406030204" pitchFamily="18" charset="0"/>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a:solidFill>
                    <a:schemeClr val="accent6">
                      <a:lumMod val="75000"/>
                    </a:schemeClr>
                  </a:solidFill>
                </a:endParaRPr>
              </a:p>
              <a:p>
                <a:endParaRPr lang="en-US" dirty="0"/>
              </a:p>
              <a:p>
                <a:r>
                  <a:rPr lang="en-US" dirty="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a:solidFill>
                    <a:schemeClr val="accent6">
                      <a:lumMod val="75000"/>
                    </a:schemeClr>
                  </a:solidFill>
                </a:endParaRPr>
              </a:p>
              <a:p>
                <a:r>
                  <a:rPr lang="en-US" dirty="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98831"/>
                <a:ext cx="11277600" cy="4953000"/>
              </a:xfrm>
              <a:blipFill>
                <a:blip r:embed="rId2"/>
                <a:stretch>
                  <a:fillRect l="-378" t="-1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943600" y="3429001"/>
                <a:ext cx="4157548" cy="646331"/>
              </a:xfrm>
              <a:prstGeom prst="rect">
                <a:avLst/>
              </a:prstGeom>
              <a:noFill/>
            </p:spPr>
            <p:txBody>
              <a:bodyPr wrap="none" rtlCol="0">
                <a:spAutoFit/>
              </a:bodyPr>
              <a:lstStyle/>
              <a:p>
                <a14:m>
                  <m:oMath xmlns:m="http://schemas.openxmlformats.org/officeDocument/2006/math">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oMath>
                </a14:m>
                <a:r>
                  <a:rPr lang="en-US" dirty="0"/>
                  <a:t>: </a:t>
                </a:r>
                <a:r>
                  <a:rPr lang="en-US" dirty="0" err="1"/>
                  <a:t>num</a:t>
                </a:r>
                <a:r>
                  <a:rPr lang="en-US" dirty="0"/>
                  <a:t> of docs that contain word </a:t>
                </a:r>
                <a14:m>
                  <m:oMath xmlns:m="http://schemas.openxmlformats.org/officeDocument/2006/math">
                    <m:r>
                      <a:rPr lang="en-US" i="1" dirty="0">
                        <a:solidFill>
                          <a:srgbClr val="0070C0"/>
                        </a:solidFill>
                        <a:latin typeface="Cambria Math"/>
                      </a:rPr>
                      <m:t>𝑤</m:t>
                    </m:r>
                  </m:oMath>
                </a14:m>
                <a:endParaRPr lang="en-US" dirty="0">
                  <a:solidFill>
                    <a:srgbClr val="0070C0"/>
                  </a:solidFill>
                </a:endParaRPr>
              </a:p>
              <a:p>
                <a14:m>
                  <m:oMath xmlns:m="http://schemas.openxmlformats.org/officeDocument/2006/math">
                    <m:r>
                      <a:rPr lang="en-US" i="1" dirty="0">
                        <a:solidFill>
                          <a:srgbClr val="0070C0"/>
                        </a:solidFill>
                        <a:latin typeface="Cambria Math"/>
                      </a:rPr>
                      <m:t>𝐷</m:t>
                    </m:r>
                  </m:oMath>
                </a14:m>
                <a:r>
                  <a:rPr lang="en-US" dirty="0"/>
                  <a:t>: total number of documents</a:t>
                </a:r>
              </a:p>
            </p:txBody>
          </p:sp>
        </mc:Choice>
        <mc:Fallback xmlns="">
          <p:sp>
            <p:nvSpPr>
              <p:cNvPr id="4" name="TextBox 3"/>
              <p:cNvSpPr txBox="1">
                <a:spLocks noRot="1" noChangeAspect="1" noMove="1" noResize="1" noEditPoints="1" noAdjustHandles="1" noChangeArrowheads="1" noChangeShapeType="1" noTextEdit="1"/>
              </p:cNvSpPr>
              <p:nvPr/>
            </p:nvSpPr>
            <p:spPr>
              <a:xfrm>
                <a:off x="5943600" y="3429001"/>
                <a:ext cx="4157548" cy="646331"/>
              </a:xfrm>
              <a:prstGeom prst="rect">
                <a:avLst/>
              </a:prstGeom>
              <a:blipFill>
                <a:blip r:embed="rId3"/>
                <a:stretch>
                  <a:fillRect t="-5660" b="-13208"/>
                </a:stretch>
              </a:blipFill>
            </p:spPr>
            <p:txBody>
              <a:bodyPr/>
              <a:lstStyle/>
              <a:p>
                <a:r>
                  <a:rPr lang="en-US">
                    <a:noFill/>
                  </a:rPr>
                  <a:t> </a:t>
                </a:r>
              </a:p>
            </p:txBody>
          </p:sp>
        </mc:Fallback>
      </mc:AlternateContent>
    </p:spTree>
    <p:extLst>
      <p:ext uri="{BB962C8B-B14F-4D97-AF65-F5344CB8AC3E}">
        <p14:creationId xmlns:p14="http://schemas.microsoft.com/office/powerpoint/2010/main" val="17338320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The words that are best for describing a document are the ones that are </a:t>
                </a:r>
                <a:r>
                  <a:rPr lang="en-US" dirty="0">
                    <a:solidFill>
                      <a:schemeClr val="accent6">
                        <a:lumMod val="75000"/>
                      </a:schemeClr>
                    </a:solidFill>
                  </a:rPr>
                  <a:t>important for the document</a:t>
                </a:r>
                <a:r>
                  <a:rPr lang="en-US" dirty="0"/>
                  <a:t>, but also </a:t>
                </a:r>
                <a:r>
                  <a:rPr lang="en-US" dirty="0">
                    <a:solidFill>
                      <a:srgbClr val="0070C0"/>
                    </a:solidFill>
                  </a:rPr>
                  <a:t>unique to the document</a:t>
                </a:r>
                <a:r>
                  <a:rPr lang="en-US" dirty="0"/>
                  <a:t>.</a:t>
                </a:r>
              </a:p>
              <a:p>
                <a:endParaRPr lang="en-US" dirty="0"/>
              </a:p>
              <a:p>
                <a14:m>
                  <m:oMath xmlns:m="http://schemas.openxmlformats.org/officeDocument/2006/math">
                    <m:r>
                      <a:rPr lang="en-US" i="1" dirty="0" smtClean="0">
                        <a:solidFill>
                          <a:schemeClr val="accent6">
                            <a:lumMod val="75000"/>
                          </a:schemeClr>
                        </a:solidFill>
                        <a:latin typeface="Cambria Math" panose="02040503050406030204" pitchFamily="18" charset="0"/>
                      </a:rPr>
                      <m:t>𝑇𝐹</m:t>
                    </m:r>
                    <m:r>
                      <a:rPr lang="en-US" i="1" dirty="0" smtClean="0">
                        <a:solidFill>
                          <a:schemeClr val="accent6">
                            <a:lumMod val="75000"/>
                          </a:schemeClr>
                        </a:solidFill>
                        <a:latin typeface="Cambria Math" panose="02040503050406030204" pitchFamily="18" charset="0"/>
                      </a:rPr>
                      <m:t>(</m:t>
                    </m:r>
                    <m:r>
                      <a:rPr lang="en-US" i="1" dirty="0" err="1" smtClean="0">
                        <a:solidFill>
                          <a:schemeClr val="accent6">
                            <a:lumMod val="75000"/>
                          </a:schemeClr>
                        </a:solidFill>
                        <a:latin typeface="Cambria Math" panose="02040503050406030204" pitchFamily="18" charset="0"/>
                      </a:rPr>
                      <m:t>𝑤</m:t>
                    </m:r>
                    <m:r>
                      <a:rPr lang="en-US" i="1" dirty="0" err="1" smtClean="0">
                        <a:solidFill>
                          <a:schemeClr val="accent6">
                            <a:lumMod val="75000"/>
                          </a:schemeClr>
                        </a:solidFill>
                        <a:latin typeface="Cambria Math" panose="02040503050406030204" pitchFamily="18" charset="0"/>
                      </a:rPr>
                      <m:t>,</m:t>
                    </m:r>
                    <m:r>
                      <a:rPr lang="en-US" i="1" dirty="0" err="1" smtClean="0">
                        <a:solidFill>
                          <a:schemeClr val="accent6">
                            <a:lumMod val="75000"/>
                          </a:schemeClr>
                        </a:solidFill>
                        <a:latin typeface="Cambria Math" panose="02040503050406030204" pitchFamily="18" charset="0"/>
                      </a:rPr>
                      <m:t>𝑑</m:t>
                    </m:r>
                    <m:r>
                      <a:rPr lang="en-US" i="1" dirty="0" smtClean="0">
                        <a:solidFill>
                          <a:schemeClr val="accent6">
                            <a:lumMod val="75000"/>
                          </a:schemeClr>
                        </a:solidFill>
                        <a:latin typeface="Cambria Math" panose="02040503050406030204" pitchFamily="18" charset="0"/>
                      </a:rPr>
                      <m:t>)</m:t>
                    </m:r>
                  </m:oMath>
                </a14:m>
                <a:r>
                  <a:rPr lang="en-US" dirty="0"/>
                  <a:t>: term frequency of word w in document d</a:t>
                </a:r>
              </a:p>
              <a:p>
                <a:pPr lvl="1"/>
                <a:r>
                  <a:rPr lang="en-US" dirty="0"/>
                  <a:t>Number of times that the word appears in the document</a:t>
                </a:r>
              </a:p>
              <a:p>
                <a:pPr lvl="1"/>
                <a:r>
                  <a:rPr lang="en-US" dirty="0"/>
                  <a:t>Natural measure of </a:t>
                </a:r>
                <a:r>
                  <a:rPr lang="en-US" dirty="0">
                    <a:solidFill>
                      <a:schemeClr val="accent6">
                        <a:lumMod val="75000"/>
                      </a:schemeClr>
                    </a:solidFill>
                  </a:rPr>
                  <a:t>importance</a:t>
                </a:r>
                <a:r>
                  <a:rPr lang="en-US" dirty="0"/>
                  <a:t> of the word for the document</a:t>
                </a:r>
              </a:p>
              <a:p>
                <a:pPr lvl="1"/>
                <a:endParaRPr lang="en-US" dirty="0"/>
              </a:p>
              <a:p>
                <a14:m>
                  <m:oMath xmlns:m="http://schemas.openxmlformats.org/officeDocument/2006/math">
                    <m:r>
                      <a:rPr lang="en-US" i="1" dirty="0" smtClean="0">
                        <a:solidFill>
                          <a:srgbClr val="0070C0"/>
                        </a:solidFill>
                        <a:latin typeface="Cambria Math" panose="02040503050406030204" pitchFamily="18" charset="0"/>
                      </a:rPr>
                      <m:t>𝐼𝐷𝐹</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𝑤</m:t>
                    </m:r>
                    <m:r>
                      <a:rPr lang="en-US" i="1" dirty="0" smtClean="0">
                        <a:solidFill>
                          <a:srgbClr val="0070C0"/>
                        </a:solidFill>
                        <a:latin typeface="Cambria Math" panose="02040503050406030204" pitchFamily="18" charset="0"/>
                      </a:rPr>
                      <m:t>)</m:t>
                    </m:r>
                  </m:oMath>
                </a14:m>
                <a:r>
                  <a:rPr lang="en-US" dirty="0"/>
                  <a:t>: inverse document frequency</a:t>
                </a:r>
              </a:p>
              <a:p>
                <a:pPr lvl="1"/>
                <a:r>
                  <a:rPr lang="en-US" dirty="0"/>
                  <a:t>Natural measure of the </a:t>
                </a:r>
                <a:r>
                  <a:rPr lang="en-US" dirty="0">
                    <a:solidFill>
                      <a:srgbClr val="0070C0"/>
                    </a:solidFill>
                  </a:rPr>
                  <a:t>uniqueness</a:t>
                </a:r>
                <a:r>
                  <a:rPr lang="en-US" dirty="0"/>
                  <a:t> of the word w</a:t>
                </a:r>
              </a:p>
              <a:p>
                <a:pPr lvl="1"/>
                <a:endParaRPr lang="en-US" dirty="0"/>
              </a:p>
              <a:p>
                <a14:m>
                  <m:oMath xmlns:m="http://schemas.openxmlformats.org/officeDocument/2006/math">
                    <m:r>
                      <a:rPr lang="en-US" i="1" dirty="0" smtClean="0">
                        <a:solidFill>
                          <a:srgbClr val="FF0000"/>
                        </a:solidFill>
                        <a:latin typeface="Cambria Math" panose="02040503050406030204" pitchFamily="18" charset="0"/>
                      </a:rPr>
                      <m:t>𝑇𝐹</m:t>
                    </m:r>
                  </m:oMath>
                </a14:m>
                <a:r>
                  <a:rPr lang="en-US" dirty="0">
                    <a:solidFill>
                      <a:srgbClr val="FF0000"/>
                    </a:solidFill>
                  </a:rPr>
                  <a:t>-</a:t>
                </a:r>
                <a14:m>
                  <m:oMath xmlns:m="http://schemas.openxmlformats.org/officeDocument/2006/math">
                    <m:r>
                      <a:rPr lang="en-US" i="1" dirty="0" smtClean="0">
                        <a:solidFill>
                          <a:srgbClr val="FF0000"/>
                        </a:solidFill>
                        <a:latin typeface="Cambria Math" panose="02040503050406030204" pitchFamily="18" charset="0"/>
                      </a:rPr>
                      <m:t>𝐼𝐷𝐹</m:t>
                    </m:r>
                    <m:r>
                      <a:rPr lang="en-US" i="1" dirty="0"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𝑤</m:t>
                    </m:r>
                    <m:r>
                      <a:rPr lang="en-US" i="1" dirty="0" err="1"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𝑑</m:t>
                    </m:r>
                    <m:r>
                      <a:rPr lang="en-US" i="1" dirty="0" smtClean="0">
                        <a:solidFill>
                          <a:srgbClr val="FF0000"/>
                        </a:solidFill>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 </m:t>
                    </m:r>
                    <m:r>
                      <a:rPr lang="en-US" i="1" dirty="0" smtClean="0">
                        <a:latin typeface="Cambria Math" panose="02040503050406030204" pitchFamily="18" charset="0"/>
                      </a:rPr>
                      <m:t>𝑇𝐹</m:t>
                    </m:r>
                    <m:r>
                      <a:rPr lang="en-US" i="1" dirty="0" smtClean="0">
                        <a:latin typeface="Cambria Math" panose="02040503050406030204" pitchFamily="18" charset="0"/>
                      </a:rPr>
                      <m:t>(</m:t>
                    </m:r>
                    <m:r>
                      <a:rPr lang="en-US" i="1" dirty="0" err="1" smtClean="0">
                        <a:latin typeface="Cambria Math" panose="02040503050406030204" pitchFamily="18" charset="0"/>
                      </a:rPr>
                      <m:t>𝑤</m:t>
                    </m:r>
                    <m:r>
                      <a:rPr lang="en-US" i="1" dirty="0" err="1" smtClean="0">
                        <a:latin typeface="Cambria Math" panose="02040503050406030204" pitchFamily="18" charset="0"/>
                      </a:rPr>
                      <m:t>,</m:t>
                    </m:r>
                    <m:r>
                      <a:rPr lang="en-US" i="1" dirty="0" err="1" smtClean="0">
                        <a:latin typeface="Cambria Math" panose="02040503050406030204" pitchFamily="18" charset="0"/>
                      </a:rPr>
                      <m:t>𝑑</m:t>
                    </m:r>
                    <m:r>
                      <a:rPr lang="en-US" i="1" dirty="0" smtClean="0">
                        <a:latin typeface="Cambria Math" panose="02040503050406030204" pitchFamily="18" charset="0"/>
                      </a:rPr>
                      <m:t>) </m:t>
                    </m:r>
                    <m:r>
                      <a:rPr lang="en-US" i="1" dirty="0" smtClean="0">
                        <a:latin typeface="Cambria Math" panose="02040503050406030204" pitchFamily="18" charset="0"/>
                        <a:sym typeface="Symbol"/>
                      </a:rPr>
                      <m:t> </m:t>
                    </m:r>
                    <m:r>
                      <a:rPr lang="en-US" i="1" dirty="0" smtClean="0">
                        <a:latin typeface="Cambria Math" panose="02040503050406030204" pitchFamily="18" charset="0"/>
                        <a:sym typeface="Symbol"/>
                      </a:rPr>
                      <m:t>𝐼𝐷𝐹</m:t>
                    </m:r>
                    <m:r>
                      <a:rPr lang="en-US" i="1" dirty="0" smtClean="0">
                        <a:latin typeface="Cambria Math" panose="02040503050406030204" pitchFamily="18" charset="0"/>
                        <a:sym typeface="Symbol"/>
                      </a:rPr>
                      <m:t>(</m:t>
                    </m:r>
                    <m:r>
                      <a:rPr lang="en-US" i="1" dirty="0" smtClean="0">
                        <a:latin typeface="Cambria Math" panose="02040503050406030204" pitchFamily="18" charset="0"/>
                        <a:sym typeface="Symbol"/>
                      </a:rPr>
                      <m:t>𝑤</m:t>
                    </m:r>
                    <m:r>
                      <a:rPr lang="en-US" i="1" dirty="0" smtClean="0">
                        <a:latin typeface="Cambria Math" panose="02040503050406030204" pitchFamily="18" charset="0"/>
                        <a:sym typeface="Symbol"/>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1250" r="-1056" b="-1500"/>
                </a:stretch>
              </a:blipFill>
            </p:spPr>
            <p:txBody>
              <a:bodyPr/>
              <a:lstStyle/>
              <a:p>
                <a:r>
                  <a:rPr lang="en-US">
                    <a:noFill/>
                  </a:rPr>
                  <a:t> </a:t>
                </a:r>
              </a:p>
            </p:txBody>
          </p:sp>
        </mc:Fallback>
      </mc:AlternateContent>
    </p:spTree>
    <p:extLst>
      <p:ext uri="{BB962C8B-B14F-4D97-AF65-F5344CB8AC3E}">
        <p14:creationId xmlns:p14="http://schemas.microsoft.com/office/powerpoint/2010/main" val="3714262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p:sp>
        <p:nvSpPr>
          <p:cNvPr id="3" name="Content Placeholder 2"/>
          <p:cNvSpPr>
            <a:spLocks noGrp="1"/>
          </p:cNvSpPr>
          <p:nvPr>
            <p:ph idx="1"/>
          </p:nvPr>
        </p:nvSpPr>
        <p:spPr/>
        <p:txBody>
          <a:bodyPr/>
          <a:lstStyle/>
          <a:p>
            <a:r>
              <a:rPr lang="en-US" dirty="0"/>
              <a:t>Ordered by TF-IDF</a:t>
            </a:r>
          </a:p>
        </p:txBody>
      </p:sp>
      <p:sp>
        <p:nvSpPr>
          <p:cNvPr id="4" name="TextBox 3"/>
          <p:cNvSpPr txBox="1"/>
          <p:nvPr/>
        </p:nvSpPr>
        <p:spPr>
          <a:xfrm>
            <a:off x="1752600" y="2209801"/>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587.1591987134  1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3505200" y="2209800"/>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292.428306810  1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239.8062489526  2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174.9964670675 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163.4835416025  1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103.9720770839  5</a:t>
            </a:r>
          </a:p>
          <a:p>
            <a:r>
              <a:rPr lang="en-US" sz="1200" dirty="0">
                <a:latin typeface="Courier New" pitchFamily="49" charset="0"/>
                <a:cs typeface="Courier New" pitchFamily="49" charset="0"/>
              </a:rPr>
              <a:t>lamps 99.011158998744  1</a:t>
            </a:r>
          </a:p>
        </p:txBody>
      </p:sp>
      <p:sp>
        <p:nvSpPr>
          <p:cNvPr id="6" name="TextBox 5"/>
          <p:cNvSpPr txBox="1"/>
          <p:nvPr/>
        </p:nvSpPr>
        <p:spPr>
          <a:xfrm>
            <a:off x="5257800" y="2209799"/>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135.8525204  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82.8930633  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48.1589121730374  3</a:t>
            </a:r>
          </a:p>
        </p:txBody>
      </p:sp>
      <p:sp>
        <p:nvSpPr>
          <p:cNvPr id="7" name="TextBox 6"/>
          <p:cNvSpPr txBox="1"/>
          <p:nvPr/>
        </p:nvSpPr>
        <p:spPr>
          <a:xfrm>
            <a:off x="7491435" y="2231573"/>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181.415707218  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117.488967607 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59991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134600" cy="4876800"/>
              </a:xfrm>
            </p:spPr>
            <p:txBody>
              <a:bodyPr/>
              <a:lstStyle/>
              <a:p>
                <a:r>
                  <a:rPr lang="en-US" dirty="0"/>
                  <a:t>TF-IDF takes care of stop words as well</a:t>
                </a:r>
              </a:p>
              <a:p>
                <a:r>
                  <a:rPr lang="en-US" dirty="0"/>
                  <a:t>We do not need to remove the </a:t>
                </a:r>
                <a:r>
                  <a:rPr lang="en-US" dirty="0" err="1"/>
                  <a:t>stopwords</a:t>
                </a:r>
                <a:r>
                  <a:rPr lang="en-US" dirty="0"/>
                  <a:t> since they will get </a:t>
                </a:r>
                <a14:m>
                  <m:oMath xmlns:m="http://schemas.openxmlformats.org/officeDocument/2006/math">
                    <m:r>
                      <a:rPr lang="en-US" i="1" dirty="0" smtClean="0">
                        <a:latin typeface="Cambria Math" panose="02040503050406030204" pitchFamily="18" charset="0"/>
                      </a:rPr>
                      <m:t>𝐼𝐷𝐹</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US" i="1" dirty="0" smtClean="0">
                        <a:latin typeface="Cambria Math" panose="02040503050406030204" pitchFamily="18" charset="0"/>
                      </a:rPr>
                      <m:t>) = 0</m:t>
                    </m:r>
                  </m:oMath>
                </a14:m>
                <a:endParaRPr lang="en-US" dirty="0"/>
              </a:p>
              <a:p>
                <a:r>
                  <a:rPr lang="en-US" dirty="0">
                    <a:solidFill>
                      <a:srgbClr val="FF0000"/>
                    </a:solidFill>
                  </a:rPr>
                  <a:t>Important</a:t>
                </a:r>
                <a:r>
                  <a:rPr lang="en-US" dirty="0"/>
                  <a:t>: </a:t>
                </a:r>
                <a:r>
                  <a:rPr lang="en-US" dirty="0">
                    <a:solidFill>
                      <a:srgbClr val="0070C0"/>
                    </a:solidFill>
                  </a:rPr>
                  <a:t>IDF</a:t>
                </a:r>
                <a:r>
                  <a:rPr lang="en-US" dirty="0"/>
                  <a:t> is </a:t>
                </a:r>
                <a:r>
                  <a:rPr lang="en-US" dirty="0">
                    <a:solidFill>
                      <a:srgbClr val="FF0000"/>
                    </a:solidFill>
                  </a:rPr>
                  <a:t>collection-dependent</a:t>
                </a:r>
                <a:r>
                  <a:rPr lang="en-US" dirty="0"/>
                  <a:t>!</a:t>
                </a:r>
              </a:p>
              <a:p>
                <a:pPr lvl="1"/>
                <a:r>
                  <a:rPr lang="en-US" dirty="0"/>
                  <a:t>For some other corpus the words </a:t>
                </a:r>
                <a:r>
                  <a:rPr lang="en-US" i="1" dirty="0"/>
                  <a:t>get, like, eat</a:t>
                </a:r>
                <a:r>
                  <a:rPr lang="en-US" dirty="0"/>
                  <a:t>, may be important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134600" cy="4876800"/>
              </a:xfrm>
              <a:blipFill>
                <a:blip r:embed="rId2"/>
                <a:stretch>
                  <a:fillRect l="-782" t="-1375"/>
                </a:stretch>
              </a:blipFill>
            </p:spPr>
            <p:txBody>
              <a:bodyPr/>
              <a:lstStyle/>
              <a:p>
                <a:r>
                  <a:rPr lang="en-US">
                    <a:noFill/>
                  </a:rPr>
                  <a:t> </a:t>
                </a:r>
              </a:p>
            </p:txBody>
          </p:sp>
        </mc:Fallback>
      </mc:AlternateContent>
    </p:spTree>
    <p:extLst>
      <p:ext uri="{BB962C8B-B14F-4D97-AF65-F5344CB8AC3E}">
        <p14:creationId xmlns:p14="http://schemas.microsoft.com/office/powerpoint/2010/main" val="38871883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Decisions, decisions…</a:t>
            </a:r>
          </a:p>
        </p:txBody>
      </p:sp>
      <p:sp>
        <p:nvSpPr>
          <p:cNvPr id="3" name="Content Placeholder 2"/>
          <p:cNvSpPr>
            <a:spLocks noGrp="1"/>
          </p:cNvSpPr>
          <p:nvPr>
            <p:ph idx="1"/>
          </p:nvPr>
        </p:nvSpPr>
        <p:spPr>
          <a:xfrm>
            <a:off x="457200" y="1600200"/>
            <a:ext cx="11277600" cy="5029200"/>
          </a:xfrm>
        </p:spPr>
        <p:txBody>
          <a:bodyPr>
            <a:normAutofit fontScale="85000" lnSpcReduction="20000"/>
          </a:bodyPr>
          <a:lstStyle/>
          <a:p>
            <a:r>
              <a:rPr lang="en-US" dirty="0"/>
              <a:t>When mining real data you often need to make some </a:t>
            </a:r>
            <a:r>
              <a:rPr lang="en-US" dirty="0">
                <a:solidFill>
                  <a:schemeClr val="accent6">
                    <a:lumMod val="75000"/>
                  </a:schemeClr>
                </a:solidFill>
              </a:rPr>
              <a:t>decisions</a:t>
            </a:r>
          </a:p>
          <a:p>
            <a:pPr lvl="1"/>
            <a:r>
              <a:rPr lang="en-US" dirty="0">
                <a:solidFill>
                  <a:srgbClr val="0070C0"/>
                </a:solidFill>
              </a:rPr>
              <a:t>What</a:t>
            </a:r>
            <a:r>
              <a:rPr lang="en-US" dirty="0"/>
              <a:t> data should we collect? </a:t>
            </a:r>
            <a:r>
              <a:rPr lang="en-US" dirty="0">
                <a:solidFill>
                  <a:srgbClr val="0070C0"/>
                </a:solidFill>
              </a:rPr>
              <a:t>How much</a:t>
            </a:r>
            <a:r>
              <a:rPr lang="en-US" dirty="0"/>
              <a:t>? For </a:t>
            </a:r>
            <a:r>
              <a:rPr lang="en-US" dirty="0">
                <a:solidFill>
                  <a:srgbClr val="0070C0"/>
                </a:solidFill>
              </a:rPr>
              <a:t>how long</a:t>
            </a:r>
            <a:r>
              <a:rPr lang="en-US" dirty="0"/>
              <a:t>?</a:t>
            </a:r>
          </a:p>
          <a:p>
            <a:pPr lvl="1"/>
            <a:r>
              <a:rPr lang="en-US" dirty="0"/>
              <a:t>Should we </a:t>
            </a:r>
            <a:r>
              <a:rPr lang="en-US" dirty="0">
                <a:solidFill>
                  <a:srgbClr val="0070C0"/>
                </a:solidFill>
              </a:rPr>
              <a:t>throw out some data </a:t>
            </a:r>
            <a:r>
              <a:rPr lang="en-US" dirty="0"/>
              <a:t>that does not seem to be useful?</a:t>
            </a:r>
          </a:p>
          <a:p>
            <a:pPr lvl="2"/>
            <a:endParaRPr lang="en-US" dirty="0"/>
          </a:p>
          <a:p>
            <a:pPr lvl="2"/>
            <a:endParaRPr lang="en-US" dirty="0"/>
          </a:p>
          <a:p>
            <a:pPr lvl="2"/>
            <a:endParaRPr lang="en-US" dirty="0"/>
          </a:p>
          <a:p>
            <a:pPr lvl="2"/>
            <a:r>
              <a:rPr lang="en-US" sz="2100" dirty="0"/>
              <a:t>Too frequent data (stop words), too infrequent (errors?), erroneous data, missing data, outliers</a:t>
            </a:r>
          </a:p>
          <a:p>
            <a:pPr lvl="1"/>
            <a:r>
              <a:rPr lang="en-US" dirty="0"/>
              <a:t>How should we </a:t>
            </a:r>
            <a:r>
              <a:rPr lang="en-US" dirty="0">
                <a:solidFill>
                  <a:srgbClr val="0070C0"/>
                </a:solidFill>
              </a:rPr>
              <a:t>weight</a:t>
            </a:r>
            <a:r>
              <a:rPr lang="en-US" dirty="0"/>
              <a:t> the different pieces of data?</a:t>
            </a:r>
          </a:p>
          <a:p>
            <a:endParaRPr lang="en-US" dirty="0"/>
          </a:p>
          <a:p>
            <a:r>
              <a:rPr lang="en-US" dirty="0"/>
              <a:t>Most decisions are application dependent. Some information may be </a:t>
            </a:r>
            <a:r>
              <a:rPr lang="en-US" dirty="0">
                <a:solidFill>
                  <a:schemeClr val="accent6">
                    <a:lumMod val="75000"/>
                  </a:schemeClr>
                </a:solidFill>
              </a:rPr>
              <a:t>lost</a:t>
            </a:r>
            <a:r>
              <a:rPr lang="en-US" dirty="0"/>
              <a:t> but we can usually live with it (most of the times)</a:t>
            </a:r>
          </a:p>
          <a:p>
            <a:endParaRPr lang="en-US" dirty="0"/>
          </a:p>
          <a:p>
            <a:r>
              <a:rPr lang="en-US" dirty="0"/>
              <a:t>We should make our decisions </a:t>
            </a:r>
            <a:r>
              <a:rPr lang="en-US" dirty="0">
                <a:solidFill>
                  <a:srgbClr val="00B0F0"/>
                </a:solidFill>
              </a:rPr>
              <a:t>clear</a:t>
            </a:r>
            <a:r>
              <a:rPr lang="en-US" dirty="0"/>
              <a:t> since they affect our findings.</a:t>
            </a:r>
          </a:p>
          <a:p>
            <a:endParaRPr lang="en-US" dirty="0"/>
          </a:p>
          <a:p>
            <a:r>
              <a:rPr lang="en-US" dirty="0"/>
              <a:t>Dealing with real data is hard…</a:t>
            </a:r>
          </a:p>
        </p:txBody>
      </p:sp>
      <p:sp>
        <p:nvSpPr>
          <p:cNvPr id="4" name="TextBox 3"/>
          <p:cNvSpPr txBox="1"/>
          <p:nvPr/>
        </p:nvSpPr>
        <p:spPr>
          <a:xfrm>
            <a:off x="3502100" y="2649414"/>
            <a:ext cx="6091732" cy="523220"/>
          </a:xfrm>
          <a:prstGeom prst="rect">
            <a:avLst/>
          </a:prstGeom>
          <a:solidFill>
            <a:srgbClr val="92D050"/>
          </a:solidFill>
        </p:spPr>
        <p:txBody>
          <a:bodyPr wrap="none" rtlCol="0">
            <a:spAutoFit/>
          </a:bodyPr>
          <a:lstStyle/>
          <a:p>
            <a:r>
              <a:rPr lang="en-US" sz="1400" dirty="0">
                <a:latin typeface="Courier New" pitchFamily="49" charset="0"/>
                <a:cs typeface="Courier New" pitchFamily="49" charset="0"/>
              </a:rPr>
              <a:t>AAAAAAAAAAAAA			</a:t>
            </a:r>
          </a:p>
          <a:p>
            <a:r>
              <a:rPr lang="en-US" sz="1400" dirty="0">
                <a:latin typeface="Courier New" pitchFamily="49" charset="0"/>
                <a:cs typeface="Courier New" pitchFamily="49" charset="0"/>
              </a:rPr>
              <a:t>AAAAAAAAAAAAAAAAAAAAAAAAA </a:t>
            </a:r>
            <a:r>
              <a:rPr lang="en-US" sz="1400" dirty="0" err="1">
                <a:latin typeface="Courier New" pitchFamily="49" charset="0"/>
                <a:cs typeface="Courier New" pitchFamily="49" charset="0"/>
              </a:rPr>
              <a:t>AAAAAAAAAAAAAAAAAAAAAAAAA</a:t>
            </a:r>
            <a:r>
              <a:rPr lang="en-US" sz="1400" dirty="0">
                <a:latin typeface="Courier New" pitchFamily="49" charset="0"/>
                <a:cs typeface="Courier New" pitchFamily="49" charset="0"/>
              </a:rPr>
              <a:t> AAA</a:t>
            </a:r>
          </a:p>
        </p:txBody>
      </p:sp>
      <p:sp>
        <p:nvSpPr>
          <p:cNvPr id="5" name="TextBox 4"/>
          <p:cNvSpPr txBox="1"/>
          <p:nvPr/>
        </p:nvSpPr>
        <p:spPr>
          <a:xfrm>
            <a:off x="1524000" y="2676358"/>
            <a:ext cx="1877437" cy="369332"/>
          </a:xfrm>
          <a:prstGeom prst="rect">
            <a:avLst/>
          </a:prstGeom>
          <a:noFill/>
        </p:spPr>
        <p:txBody>
          <a:bodyPr wrap="none" rtlCol="0">
            <a:spAutoFit/>
          </a:bodyPr>
          <a:lstStyle/>
          <a:p>
            <a:r>
              <a:rPr lang="en-US" dirty="0"/>
              <a:t>An actual review</a:t>
            </a:r>
          </a:p>
        </p:txBody>
      </p:sp>
    </p:spTree>
    <p:extLst>
      <p:ext uri="{BB962C8B-B14F-4D97-AF65-F5344CB8AC3E}">
        <p14:creationId xmlns:p14="http://schemas.microsoft.com/office/powerpoint/2010/main" val="30080546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893"/>
            <a:ext cx="10972800" cy="990600"/>
          </a:xfrm>
        </p:spPr>
        <p:txBody>
          <a:bodyPr/>
          <a:lstStyle/>
          <a:p>
            <a:r>
              <a:rPr lang="en-US" dirty="0"/>
              <a:t>The preprocessing pipeline for our text mining task</a:t>
            </a:r>
          </a:p>
        </p:txBody>
      </p:sp>
      <p:sp>
        <p:nvSpPr>
          <p:cNvPr id="5" name="Rectangle 4"/>
          <p:cNvSpPr/>
          <p:nvPr/>
        </p:nvSpPr>
        <p:spPr>
          <a:xfrm>
            <a:off x="127429" y="5831205"/>
            <a:ext cx="1752600" cy="914400"/>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cxnSp>
        <p:nvCxnSpPr>
          <p:cNvPr id="7" name="Straight Arrow Connector 6"/>
          <p:cNvCxnSpPr>
            <a:cxnSpLocks/>
            <a:stCxn id="38" idx="6"/>
            <a:endCxn id="39" idx="2"/>
          </p:cNvCxnSpPr>
          <p:nvPr/>
        </p:nvCxnSpPr>
        <p:spPr>
          <a:xfrm flipV="1">
            <a:off x="5133619" y="3938041"/>
            <a:ext cx="1570096"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cxnSpLocks/>
            <a:stCxn id="71" idx="2"/>
            <a:endCxn id="38" idx="2"/>
          </p:cNvCxnSpPr>
          <p:nvPr/>
        </p:nvCxnSpPr>
        <p:spPr>
          <a:xfrm rot="10800000" flipH="1" flipV="1">
            <a:off x="470052" y="2271162"/>
            <a:ext cx="1871169" cy="1666879"/>
          </a:xfrm>
          <a:prstGeom prst="bentConnector3">
            <a:avLst>
              <a:gd name="adj1" fmla="val -20926"/>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5353FF5-1BD1-4AB1-A86E-E5988F41DFD4}"/>
              </a:ext>
            </a:extLst>
          </p:cNvPr>
          <p:cNvSpPr/>
          <p:nvPr/>
        </p:nvSpPr>
        <p:spPr>
          <a:xfrm>
            <a:off x="2341222" y="3506299"/>
            <a:ext cx="2792397" cy="863485"/>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Throw away very short reviews</a:t>
            </a:r>
          </a:p>
        </p:txBody>
      </p:sp>
      <p:sp>
        <p:nvSpPr>
          <p:cNvPr id="39" name="Oval 38">
            <a:extLst>
              <a:ext uri="{FF2B5EF4-FFF2-40B4-BE49-F238E27FC236}">
                <a16:creationId xmlns:a16="http://schemas.microsoft.com/office/drawing/2014/main" id="{6EC65ECA-4263-42BA-AA1B-9D390CD4732C}"/>
              </a:ext>
            </a:extLst>
          </p:cNvPr>
          <p:cNvSpPr/>
          <p:nvPr/>
        </p:nvSpPr>
        <p:spPr>
          <a:xfrm>
            <a:off x="6703715" y="3481122"/>
            <a:ext cx="3231287" cy="913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Normalize text and break into words</a:t>
            </a:r>
          </a:p>
        </p:txBody>
      </p:sp>
      <p:sp>
        <p:nvSpPr>
          <p:cNvPr id="40" name="Oval 39">
            <a:extLst>
              <a:ext uri="{FF2B5EF4-FFF2-40B4-BE49-F238E27FC236}">
                <a16:creationId xmlns:a16="http://schemas.microsoft.com/office/drawing/2014/main" id="{0181193D-F0C1-4EE7-8CFA-22BC5B422455}"/>
              </a:ext>
            </a:extLst>
          </p:cNvPr>
          <p:cNvSpPr/>
          <p:nvPr/>
        </p:nvSpPr>
        <p:spPr>
          <a:xfrm>
            <a:off x="2324048" y="4812764"/>
            <a:ext cx="3864324" cy="1111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TF-IDF values</a:t>
            </a:r>
          </a:p>
          <a:p>
            <a:pPr algn="ctr"/>
            <a:r>
              <a:rPr lang="en-US" dirty="0"/>
              <a:t>Keep top-k words for each document</a:t>
            </a:r>
          </a:p>
        </p:txBody>
      </p:sp>
      <p:sp>
        <p:nvSpPr>
          <p:cNvPr id="41" name="Oval 40">
            <a:extLst>
              <a:ext uri="{FF2B5EF4-FFF2-40B4-BE49-F238E27FC236}">
                <a16:creationId xmlns:a16="http://schemas.microsoft.com/office/drawing/2014/main" id="{C67AC45F-B668-49CC-B899-38F2E539C1B3}"/>
              </a:ext>
            </a:extLst>
          </p:cNvPr>
          <p:cNvSpPr/>
          <p:nvPr/>
        </p:nvSpPr>
        <p:spPr>
          <a:xfrm>
            <a:off x="8115351" y="4808391"/>
            <a:ext cx="3657600" cy="108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Remove stopwords, very frequent words, and very rare words</a:t>
            </a:r>
            <a:endParaRPr lang="en-US" dirty="0"/>
          </a:p>
        </p:txBody>
      </p:sp>
      <p:cxnSp>
        <p:nvCxnSpPr>
          <p:cNvPr id="55" name="Straight Arrow Connector 54">
            <a:extLst>
              <a:ext uri="{FF2B5EF4-FFF2-40B4-BE49-F238E27FC236}">
                <a16:creationId xmlns:a16="http://schemas.microsoft.com/office/drawing/2014/main" id="{EC5FC545-66A9-4CF0-830E-C978C43C6C42}"/>
              </a:ext>
            </a:extLst>
          </p:cNvPr>
          <p:cNvCxnSpPr>
            <a:cxnSpLocks/>
            <a:stCxn id="41" idx="2"/>
            <a:endCxn id="40" idx="6"/>
          </p:cNvCxnSpPr>
          <p:nvPr/>
        </p:nvCxnSpPr>
        <p:spPr>
          <a:xfrm flipH="1">
            <a:off x="6188372" y="5353278"/>
            <a:ext cx="1926979" cy="153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CFBCACB-C6B7-4043-A24D-DA9EF2914BEC}"/>
              </a:ext>
            </a:extLst>
          </p:cNvPr>
          <p:cNvSpPr/>
          <p:nvPr/>
        </p:nvSpPr>
        <p:spPr>
          <a:xfrm>
            <a:off x="86008" y="3424688"/>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 collection of documents as text</a:t>
            </a:r>
          </a:p>
        </p:txBody>
      </p:sp>
      <p:sp>
        <p:nvSpPr>
          <p:cNvPr id="61" name="Rectangle 60">
            <a:extLst>
              <a:ext uri="{FF2B5EF4-FFF2-40B4-BE49-F238E27FC236}">
                <a16:creationId xmlns:a16="http://schemas.microsoft.com/office/drawing/2014/main" id="{643D4F42-3170-4411-B4FB-DBC7D96CD4EC}"/>
              </a:ext>
            </a:extLst>
          </p:cNvPr>
          <p:cNvSpPr/>
          <p:nvPr/>
        </p:nvSpPr>
        <p:spPr>
          <a:xfrm>
            <a:off x="5171719" y="3397996"/>
            <a:ext cx="1385291" cy="486604"/>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Subset of the collection</a:t>
            </a:r>
          </a:p>
        </p:txBody>
      </p:sp>
      <p:sp>
        <p:nvSpPr>
          <p:cNvPr id="62" name="Rectangle 61">
            <a:extLst>
              <a:ext uri="{FF2B5EF4-FFF2-40B4-BE49-F238E27FC236}">
                <a16:creationId xmlns:a16="http://schemas.microsoft.com/office/drawing/2014/main" id="{9E205D60-51B8-4AC3-8A3B-DD34F7CC2F41}"/>
              </a:ext>
            </a:extLst>
          </p:cNvPr>
          <p:cNvSpPr/>
          <p:nvPr/>
        </p:nvSpPr>
        <p:spPr>
          <a:xfrm>
            <a:off x="10061702" y="3393154"/>
            <a:ext cx="1557388"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sets of words</a:t>
            </a:r>
          </a:p>
        </p:txBody>
      </p:sp>
      <p:sp>
        <p:nvSpPr>
          <p:cNvPr id="63" name="Rectangle 62">
            <a:extLst>
              <a:ext uri="{FF2B5EF4-FFF2-40B4-BE49-F238E27FC236}">
                <a16:creationId xmlns:a16="http://schemas.microsoft.com/office/drawing/2014/main" id="{953E5BD6-3D9E-4DED-8547-B8AEB18DC35E}"/>
              </a:ext>
            </a:extLst>
          </p:cNvPr>
          <p:cNvSpPr/>
          <p:nvPr/>
        </p:nvSpPr>
        <p:spPr>
          <a:xfrm>
            <a:off x="56920" y="4820889"/>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vectors</a:t>
            </a:r>
          </a:p>
        </p:txBody>
      </p:sp>
      <p:sp>
        <p:nvSpPr>
          <p:cNvPr id="70" name="Rectangle 69">
            <a:extLst>
              <a:ext uri="{FF2B5EF4-FFF2-40B4-BE49-F238E27FC236}">
                <a16:creationId xmlns:a16="http://schemas.microsoft.com/office/drawing/2014/main" id="{4171B9D1-2CDE-4621-87DC-2107868FACEB}"/>
              </a:ext>
            </a:extLst>
          </p:cNvPr>
          <p:cNvSpPr/>
          <p:nvPr/>
        </p:nvSpPr>
        <p:spPr>
          <a:xfrm>
            <a:off x="6217560" y="4804711"/>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subsets of words</a:t>
            </a:r>
          </a:p>
        </p:txBody>
      </p:sp>
      <p:sp>
        <p:nvSpPr>
          <p:cNvPr id="71" name="Oval 70">
            <a:extLst>
              <a:ext uri="{FF2B5EF4-FFF2-40B4-BE49-F238E27FC236}">
                <a16:creationId xmlns:a16="http://schemas.microsoft.com/office/drawing/2014/main" id="{CC4EE13E-C18A-42C7-8C9A-992540F4A3D1}"/>
              </a:ext>
            </a:extLst>
          </p:cNvPr>
          <p:cNvSpPr/>
          <p:nvPr/>
        </p:nvSpPr>
        <p:spPr>
          <a:xfrm>
            <a:off x="470053" y="1621748"/>
            <a:ext cx="2667000" cy="1298830"/>
          </a:xfrm>
          <a:prstGeom prst="ellipse">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Use Yelp/FS API to obtain data</a:t>
            </a:r>
          </a:p>
          <a:p>
            <a:pPr algn="ctr"/>
            <a:r>
              <a:rPr lang="en-US"/>
              <a:t>(or download)</a:t>
            </a:r>
            <a:endParaRPr lang="en-US" dirty="0"/>
          </a:p>
        </p:txBody>
      </p:sp>
      <p:sp>
        <p:nvSpPr>
          <p:cNvPr id="72" name="Rectangle 71">
            <a:extLst>
              <a:ext uri="{FF2B5EF4-FFF2-40B4-BE49-F238E27FC236}">
                <a16:creationId xmlns:a16="http://schemas.microsoft.com/office/drawing/2014/main" id="{315A2E67-9593-4BE1-BF8D-C4DBF4211A01}"/>
              </a:ext>
            </a:extLst>
          </p:cNvPr>
          <p:cNvSpPr/>
          <p:nvPr/>
        </p:nvSpPr>
        <p:spPr>
          <a:xfrm>
            <a:off x="381000" y="1513455"/>
            <a:ext cx="3124200" cy="15498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Connector: Elbow 130">
            <a:extLst>
              <a:ext uri="{FF2B5EF4-FFF2-40B4-BE49-F238E27FC236}">
                <a16:creationId xmlns:a16="http://schemas.microsoft.com/office/drawing/2014/main" id="{2C79C563-B568-4824-B186-AED3257BD893}"/>
              </a:ext>
            </a:extLst>
          </p:cNvPr>
          <p:cNvCxnSpPr>
            <a:cxnSpLocks/>
            <a:stCxn id="39" idx="6"/>
            <a:endCxn id="41" idx="6"/>
          </p:cNvCxnSpPr>
          <p:nvPr/>
        </p:nvCxnSpPr>
        <p:spPr>
          <a:xfrm>
            <a:off x="9935002" y="3938041"/>
            <a:ext cx="1837949" cy="1415237"/>
          </a:xfrm>
          <a:prstGeom prst="bentConnector3">
            <a:avLst>
              <a:gd name="adj1" fmla="val 112438"/>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CB0FE2E7-A959-4D8A-9DB4-7CFE30575C50}"/>
              </a:ext>
            </a:extLst>
          </p:cNvPr>
          <p:cNvSpPr/>
          <p:nvPr/>
        </p:nvSpPr>
        <p:spPr>
          <a:xfrm>
            <a:off x="1981200" y="3276601"/>
            <a:ext cx="10134600" cy="3022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Connector: Elbow 172">
            <a:extLst>
              <a:ext uri="{FF2B5EF4-FFF2-40B4-BE49-F238E27FC236}">
                <a16:creationId xmlns:a16="http://schemas.microsoft.com/office/drawing/2014/main" id="{9BBE92E1-5F72-4D9B-80EC-74AF818CD09E}"/>
              </a:ext>
            </a:extLst>
          </p:cNvPr>
          <p:cNvCxnSpPr>
            <a:stCxn id="5" idx="0"/>
            <a:endCxn id="40" idx="2"/>
          </p:cNvCxnSpPr>
          <p:nvPr/>
        </p:nvCxnSpPr>
        <p:spPr>
          <a:xfrm rot="5400000" flipH="1" flipV="1">
            <a:off x="1432613" y="4939771"/>
            <a:ext cx="462551" cy="1320319"/>
          </a:xfrm>
          <a:prstGeom prst="bentConnector2">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549EDED0-9E85-4213-9A60-DD2152075578}"/>
              </a:ext>
            </a:extLst>
          </p:cNvPr>
          <p:cNvSpPr txBox="1"/>
          <p:nvPr/>
        </p:nvSpPr>
        <p:spPr>
          <a:xfrm>
            <a:off x="3505200" y="1621748"/>
            <a:ext cx="1697901" cy="369332"/>
          </a:xfrm>
          <a:prstGeom prst="rect">
            <a:avLst/>
          </a:prstGeom>
          <a:noFill/>
          <a:ln>
            <a:solidFill>
              <a:srgbClr val="00B050"/>
            </a:solidFill>
          </a:ln>
        </p:spPr>
        <p:txBody>
          <a:bodyPr wrap="none" rtlCol="0">
            <a:spAutoFit/>
          </a:bodyPr>
          <a:lstStyle/>
          <a:p>
            <a:r>
              <a:rPr lang="en-US" dirty="0">
                <a:solidFill>
                  <a:srgbClr val="00B050"/>
                </a:solidFill>
              </a:rPr>
              <a:t>Data collection</a:t>
            </a:r>
          </a:p>
        </p:txBody>
      </p:sp>
      <p:sp>
        <p:nvSpPr>
          <p:cNvPr id="178" name="TextBox 177">
            <a:extLst>
              <a:ext uri="{FF2B5EF4-FFF2-40B4-BE49-F238E27FC236}">
                <a16:creationId xmlns:a16="http://schemas.microsoft.com/office/drawing/2014/main" id="{B2E42BA1-1E72-4CC6-9A79-4E2DF9486C64}"/>
              </a:ext>
            </a:extLst>
          </p:cNvPr>
          <p:cNvSpPr txBox="1"/>
          <p:nvPr/>
        </p:nvSpPr>
        <p:spPr>
          <a:xfrm>
            <a:off x="6557010" y="2896143"/>
            <a:ext cx="2210862" cy="369332"/>
          </a:xfrm>
          <a:prstGeom prst="rect">
            <a:avLst/>
          </a:prstGeom>
          <a:noFill/>
          <a:ln>
            <a:solidFill>
              <a:srgbClr val="0070C0"/>
            </a:solidFill>
          </a:ln>
        </p:spPr>
        <p:txBody>
          <a:bodyPr wrap="none" rtlCol="0">
            <a:spAutoFit/>
          </a:bodyPr>
          <a:lstStyle/>
          <a:p>
            <a:r>
              <a:rPr lang="en-US" dirty="0">
                <a:solidFill>
                  <a:srgbClr val="0070C0"/>
                </a:solidFill>
              </a:rPr>
              <a:t>Data Preprocessing</a:t>
            </a:r>
          </a:p>
        </p:txBody>
      </p:sp>
    </p:spTree>
    <p:extLst>
      <p:ext uri="{BB962C8B-B14F-4D97-AF65-F5344CB8AC3E}">
        <p14:creationId xmlns:p14="http://schemas.microsoft.com/office/powerpoint/2010/main" val="31867849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DE2D-2F35-4CF5-B86F-4E0CDBBBDDEA}"/>
              </a:ext>
            </a:extLst>
          </p:cNvPr>
          <p:cNvSpPr>
            <a:spLocks noGrp="1"/>
          </p:cNvSpPr>
          <p:nvPr>
            <p:ph type="title"/>
          </p:nvPr>
        </p:nvSpPr>
        <p:spPr/>
        <p:txBody>
          <a:bodyPr/>
          <a:lstStyle/>
          <a:p>
            <a:r>
              <a:rPr lang="en-US" dirty="0"/>
              <a:t>Word and document representations</a:t>
            </a:r>
          </a:p>
        </p:txBody>
      </p:sp>
      <p:sp>
        <p:nvSpPr>
          <p:cNvPr id="3" name="Content Placeholder 2">
            <a:extLst>
              <a:ext uri="{FF2B5EF4-FFF2-40B4-BE49-F238E27FC236}">
                <a16:creationId xmlns:a16="http://schemas.microsoft.com/office/drawing/2014/main" id="{44A01919-D297-4ABA-88A1-674052DDD184}"/>
              </a:ext>
            </a:extLst>
          </p:cNvPr>
          <p:cNvSpPr>
            <a:spLocks noGrp="1"/>
          </p:cNvSpPr>
          <p:nvPr>
            <p:ph idx="1"/>
          </p:nvPr>
        </p:nvSpPr>
        <p:spPr>
          <a:xfrm>
            <a:off x="609600" y="1600200"/>
            <a:ext cx="10972800" cy="5029200"/>
          </a:xfrm>
        </p:spPr>
        <p:txBody>
          <a:bodyPr>
            <a:normAutofit fontScale="92500"/>
          </a:bodyPr>
          <a:lstStyle/>
          <a:p>
            <a:r>
              <a:rPr lang="en-US" dirty="0"/>
              <a:t>Using TF-IDF values has a very long history in text mining</a:t>
            </a:r>
          </a:p>
          <a:p>
            <a:pPr lvl="1"/>
            <a:r>
              <a:rPr lang="en-US" dirty="0"/>
              <a:t>Assigns a numerical value to each word, and a vector to a document</a:t>
            </a:r>
          </a:p>
          <a:p>
            <a:r>
              <a:rPr lang="en-US" dirty="0"/>
              <a:t>Recent trend: Use </a:t>
            </a:r>
            <a:r>
              <a:rPr lang="en-US" dirty="0">
                <a:solidFill>
                  <a:srgbClr val="FF0000"/>
                </a:solidFill>
              </a:rPr>
              <a:t>word embeddings</a:t>
            </a:r>
          </a:p>
          <a:p>
            <a:pPr lvl="1"/>
            <a:r>
              <a:rPr lang="en-US" dirty="0"/>
              <a:t>Map every word into a multidimensional vector</a:t>
            </a:r>
          </a:p>
          <a:p>
            <a:r>
              <a:rPr lang="en-US" dirty="0"/>
              <a:t>Use the notion of </a:t>
            </a:r>
            <a:r>
              <a:rPr lang="en-US" dirty="0">
                <a:solidFill>
                  <a:srgbClr val="FF3300"/>
                </a:solidFill>
              </a:rPr>
              <a:t>context</a:t>
            </a:r>
            <a:r>
              <a:rPr lang="en-US" dirty="0"/>
              <a:t>: the words that surround a word in a phrase</a:t>
            </a:r>
          </a:p>
          <a:p>
            <a:pPr lvl="1"/>
            <a:r>
              <a:rPr lang="en-US" dirty="0"/>
              <a:t>Similar words appear in similar contexts</a:t>
            </a:r>
          </a:p>
          <a:p>
            <a:pPr lvl="1"/>
            <a:r>
              <a:rPr lang="en-US" dirty="0"/>
              <a:t>Similar words should be mapped to close-by vectors</a:t>
            </a:r>
          </a:p>
          <a:p>
            <a:r>
              <a:rPr lang="en-US" dirty="0"/>
              <a:t>Example: words “movie” and “film”</a:t>
            </a:r>
          </a:p>
          <a:p>
            <a:endParaRPr lang="en-US" dirty="0"/>
          </a:p>
          <a:p>
            <a:r>
              <a:rPr lang="en-US" dirty="0"/>
              <a:t>Both words are likely to appear with similar words</a:t>
            </a:r>
          </a:p>
          <a:p>
            <a:pPr lvl="1"/>
            <a:r>
              <a:rPr lang="en-US" dirty="0"/>
              <a:t>director, actor, actress, scenario, script, Oscar, cinemas </a:t>
            </a:r>
            <a:r>
              <a:rPr lang="en-US" dirty="0" err="1"/>
              <a:t>etc</a:t>
            </a:r>
            <a:endParaRPr lang="en-US" dirty="0"/>
          </a:p>
        </p:txBody>
      </p:sp>
      <p:sp>
        <p:nvSpPr>
          <p:cNvPr id="4" name="TextBox 3">
            <a:extLst>
              <a:ext uri="{FF2B5EF4-FFF2-40B4-BE49-F238E27FC236}">
                <a16:creationId xmlns:a16="http://schemas.microsoft.com/office/drawing/2014/main" id="{F2AB26F3-D657-48F9-9E40-065EAD928562}"/>
              </a:ext>
            </a:extLst>
          </p:cNvPr>
          <p:cNvSpPr txBox="1"/>
          <p:nvPr/>
        </p:nvSpPr>
        <p:spPr>
          <a:xfrm>
            <a:off x="2438400" y="5181600"/>
            <a:ext cx="5814412" cy="369332"/>
          </a:xfrm>
          <a:prstGeom prst="rect">
            <a:avLst/>
          </a:prstGeom>
          <a:noFill/>
        </p:spPr>
        <p:txBody>
          <a:bodyPr wrap="none" rtlCol="0">
            <a:spAutoFit/>
          </a:bodyPr>
          <a:lstStyle/>
          <a:p>
            <a:r>
              <a:rPr lang="en-US" dirty="0"/>
              <a:t>The </a:t>
            </a:r>
            <a:r>
              <a:rPr lang="en-US" dirty="0">
                <a:solidFill>
                  <a:srgbClr val="FF3300"/>
                </a:solidFill>
              </a:rPr>
              <a:t>actor</a:t>
            </a:r>
            <a:r>
              <a:rPr lang="en-US" dirty="0"/>
              <a:t> for the </a:t>
            </a:r>
            <a:r>
              <a:rPr lang="en-US" dirty="0">
                <a:solidFill>
                  <a:schemeClr val="bg1"/>
                </a:solidFill>
              </a:rPr>
              <a:t>movie</a:t>
            </a:r>
            <a:r>
              <a:rPr lang="en-US" dirty="0"/>
              <a:t> Joker is </a:t>
            </a:r>
            <a:r>
              <a:rPr lang="en-US" dirty="0">
                <a:solidFill>
                  <a:srgbClr val="FF3300"/>
                </a:solidFill>
              </a:rPr>
              <a:t>candidate</a:t>
            </a:r>
            <a:r>
              <a:rPr lang="en-US" dirty="0"/>
              <a:t> for an </a:t>
            </a:r>
            <a:r>
              <a:rPr lang="en-US" dirty="0">
                <a:solidFill>
                  <a:srgbClr val="FF3300"/>
                </a:solidFill>
              </a:rPr>
              <a:t>Oscar</a:t>
            </a:r>
          </a:p>
        </p:txBody>
      </p:sp>
      <p:sp>
        <p:nvSpPr>
          <p:cNvPr id="6" name="TextBox 5">
            <a:extLst>
              <a:ext uri="{FF2B5EF4-FFF2-40B4-BE49-F238E27FC236}">
                <a16:creationId xmlns:a16="http://schemas.microsoft.com/office/drawing/2014/main" id="{F913F638-704D-49DB-A6A9-C12AE5E45819}"/>
              </a:ext>
            </a:extLst>
          </p:cNvPr>
          <p:cNvSpPr txBox="1"/>
          <p:nvPr/>
        </p:nvSpPr>
        <p:spPr>
          <a:xfrm>
            <a:off x="4191000" y="5043100"/>
            <a:ext cx="800219" cy="646331"/>
          </a:xfrm>
          <a:prstGeom prst="rect">
            <a:avLst/>
          </a:prstGeom>
          <a:noFill/>
        </p:spPr>
        <p:txBody>
          <a:bodyPr wrap="none" rtlCol="0">
            <a:spAutoFit/>
          </a:bodyPr>
          <a:lstStyle/>
          <a:p>
            <a:r>
              <a:rPr lang="en-US" dirty="0">
                <a:solidFill>
                  <a:srgbClr val="FF0000"/>
                </a:solidFill>
              </a:rPr>
              <a:t>movie</a:t>
            </a:r>
          </a:p>
          <a:p>
            <a:r>
              <a:rPr lang="en-US" dirty="0">
                <a:solidFill>
                  <a:srgbClr val="0070C0"/>
                </a:solidFill>
              </a:rPr>
              <a:t>film</a:t>
            </a:r>
            <a:r>
              <a:rPr lang="en-US" dirty="0"/>
              <a:t> </a:t>
            </a:r>
          </a:p>
        </p:txBody>
      </p:sp>
    </p:spTree>
    <p:extLst>
      <p:ext uri="{BB962C8B-B14F-4D97-AF65-F5344CB8AC3E}">
        <p14:creationId xmlns:p14="http://schemas.microsoft.com/office/powerpoint/2010/main" val="27492320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CDE5-F6CC-44E1-B1CF-907B0DE70B0D}"/>
              </a:ext>
            </a:extLst>
          </p:cNvPr>
          <p:cNvSpPr>
            <a:spLocks noGrp="1"/>
          </p:cNvSpPr>
          <p:nvPr>
            <p:ph type="title"/>
          </p:nvPr>
        </p:nvSpPr>
        <p:spPr/>
        <p:txBody>
          <a:bodyPr/>
          <a:lstStyle/>
          <a:p>
            <a:r>
              <a:rPr lang="en-US" dirty="0"/>
              <a:t>word2vec</a:t>
            </a:r>
          </a:p>
        </p:txBody>
      </p:sp>
      <p:sp>
        <p:nvSpPr>
          <p:cNvPr id="3" name="Content Placeholder 2">
            <a:extLst>
              <a:ext uri="{FF2B5EF4-FFF2-40B4-BE49-F238E27FC236}">
                <a16:creationId xmlns:a16="http://schemas.microsoft.com/office/drawing/2014/main" id="{A3246C0E-0BA9-400F-946E-61307633ECC0}"/>
              </a:ext>
            </a:extLst>
          </p:cNvPr>
          <p:cNvSpPr>
            <a:spLocks noGrp="1"/>
          </p:cNvSpPr>
          <p:nvPr>
            <p:ph idx="1"/>
          </p:nvPr>
        </p:nvSpPr>
        <p:spPr/>
        <p:txBody>
          <a:bodyPr/>
          <a:lstStyle/>
          <a:p>
            <a:r>
              <a:rPr lang="en-US" dirty="0"/>
              <a:t>Two approaches</a:t>
            </a:r>
          </a:p>
        </p:txBody>
      </p:sp>
      <p:pic>
        <p:nvPicPr>
          <p:cNvPr id="5" name="Picture 4">
            <a:extLst>
              <a:ext uri="{FF2B5EF4-FFF2-40B4-BE49-F238E27FC236}">
                <a16:creationId xmlns:a16="http://schemas.microsoft.com/office/drawing/2014/main" id="{B8B1C651-7688-4D78-9964-5391CE1BD3A3}"/>
              </a:ext>
            </a:extLst>
          </p:cNvPr>
          <p:cNvPicPr>
            <a:picLocks noChangeAspect="1"/>
          </p:cNvPicPr>
          <p:nvPr/>
        </p:nvPicPr>
        <p:blipFill>
          <a:blip r:embed="rId2"/>
          <a:stretch>
            <a:fillRect/>
          </a:stretch>
        </p:blipFill>
        <p:spPr>
          <a:xfrm>
            <a:off x="1905000" y="3200399"/>
            <a:ext cx="2708100" cy="3418567"/>
          </a:xfrm>
          <a:prstGeom prst="rect">
            <a:avLst/>
          </a:prstGeom>
        </p:spPr>
      </p:pic>
      <p:sp>
        <p:nvSpPr>
          <p:cNvPr id="6" name="TextBox 5">
            <a:extLst>
              <a:ext uri="{FF2B5EF4-FFF2-40B4-BE49-F238E27FC236}">
                <a16:creationId xmlns:a16="http://schemas.microsoft.com/office/drawing/2014/main" id="{9F3C9222-8E05-4C02-B9A5-E910E7E02CCC}"/>
              </a:ext>
            </a:extLst>
          </p:cNvPr>
          <p:cNvSpPr txBox="1"/>
          <p:nvPr/>
        </p:nvSpPr>
        <p:spPr>
          <a:xfrm>
            <a:off x="626616" y="2229759"/>
            <a:ext cx="5316983" cy="923330"/>
          </a:xfrm>
          <a:prstGeom prst="rect">
            <a:avLst/>
          </a:prstGeom>
          <a:noFill/>
        </p:spPr>
        <p:txBody>
          <a:bodyPr wrap="square" rtlCol="0">
            <a:spAutoFit/>
          </a:bodyPr>
          <a:lstStyle/>
          <a:p>
            <a:r>
              <a:rPr lang="en-US" dirty="0">
                <a:solidFill>
                  <a:srgbClr val="FF3300"/>
                </a:solidFill>
              </a:rPr>
              <a:t>CBOW</a:t>
            </a:r>
            <a:r>
              <a:rPr lang="en-US" dirty="0"/>
              <a:t>: Learn an embedding for words so that given the context you can predict the missing word</a:t>
            </a:r>
          </a:p>
          <a:p>
            <a:endParaRPr lang="en-US" dirty="0"/>
          </a:p>
        </p:txBody>
      </p:sp>
      <p:sp>
        <p:nvSpPr>
          <p:cNvPr id="8" name="TextBox 7">
            <a:extLst>
              <a:ext uri="{FF2B5EF4-FFF2-40B4-BE49-F238E27FC236}">
                <a16:creationId xmlns:a16="http://schemas.microsoft.com/office/drawing/2014/main" id="{08B78DAE-3931-4FAB-8686-D2ED368F499B}"/>
              </a:ext>
            </a:extLst>
          </p:cNvPr>
          <p:cNvSpPr txBox="1"/>
          <p:nvPr/>
        </p:nvSpPr>
        <p:spPr>
          <a:xfrm>
            <a:off x="6599068" y="2229759"/>
            <a:ext cx="5211932" cy="923330"/>
          </a:xfrm>
          <a:prstGeom prst="rect">
            <a:avLst/>
          </a:prstGeom>
          <a:noFill/>
        </p:spPr>
        <p:txBody>
          <a:bodyPr wrap="square" rtlCol="0">
            <a:spAutoFit/>
          </a:bodyPr>
          <a:lstStyle/>
          <a:p>
            <a:r>
              <a:rPr lang="en-US" dirty="0">
                <a:solidFill>
                  <a:srgbClr val="FF3300"/>
                </a:solidFill>
              </a:rPr>
              <a:t>Skip-Gram</a:t>
            </a:r>
            <a:r>
              <a:rPr lang="en-US" dirty="0"/>
              <a:t>: Learn an embedding for words such that given a word you can predict the context</a:t>
            </a:r>
          </a:p>
          <a:p>
            <a:endParaRPr lang="en-US" dirty="0"/>
          </a:p>
        </p:txBody>
      </p:sp>
      <p:pic>
        <p:nvPicPr>
          <p:cNvPr id="9" name="Picture 8">
            <a:extLst>
              <a:ext uri="{FF2B5EF4-FFF2-40B4-BE49-F238E27FC236}">
                <a16:creationId xmlns:a16="http://schemas.microsoft.com/office/drawing/2014/main" id="{83BF2C0D-78FA-493A-AB53-9C5432D5B0EF}"/>
              </a:ext>
            </a:extLst>
          </p:cNvPr>
          <p:cNvPicPr>
            <a:picLocks noChangeAspect="1"/>
          </p:cNvPicPr>
          <p:nvPr/>
        </p:nvPicPr>
        <p:blipFill>
          <a:blip r:embed="rId3"/>
          <a:stretch>
            <a:fillRect/>
          </a:stretch>
        </p:blipFill>
        <p:spPr>
          <a:xfrm>
            <a:off x="7086600" y="2833390"/>
            <a:ext cx="2907225" cy="3528200"/>
          </a:xfrm>
          <a:prstGeom prst="rect">
            <a:avLst/>
          </a:prstGeom>
        </p:spPr>
      </p:pic>
    </p:spTree>
    <p:extLst>
      <p:ext uri="{BB962C8B-B14F-4D97-AF65-F5344CB8AC3E}">
        <p14:creationId xmlns:p14="http://schemas.microsoft.com/office/powerpoint/2010/main" val="32680097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C490B0F-0598-4239-BCDE-EC462BB7E3BE}"/>
              </a:ext>
            </a:extLst>
          </p:cNvPr>
          <p:cNvSpPr>
            <a:spLocks noGrp="1"/>
          </p:cNvSpPr>
          <p:nvPr>
            <p:ph type="ctrTitle"/>
          </p:nvPr>
        </p:nvSpPr>
        <p:spPr>
          <a:xfrm>
            <a:off x="914400" y="1371601"/>
            <a:ext cx="10464800" cy="1927225"/>
          </a:xfrm>
        </p:spPr>
        <p:txBody>
          <a:bodyPr/>
          <a:lstStyle/>
          <a:p>
            <a:r>
              <a:rPr lang="en-US" dirty="0"/>
              <a:t>DATA NORMALIZATION</a:t>
            </a:r>
          </a:p>
        </p:txBody>
      </p:sp>
      <p:sp>
        <p:nvSpPr>
          <p:cNvPr id="10" name="Subtitle 2">
            <a:extLst>
              <a:ext uri="{FF2B5EF4-FFF2-40B4-BE49-F238E27FC236}">
                <a16:creationId xmlns:a16="http://schemas.microsoft.com/office/drawing/2014/main" id="{051B80FC-DCD8-42AF-A6D8-1B2622FC4F05}"/>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35494048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Normalization of numeric data</a:t>
            </a:r>
          </a:p>
        </p:txBody>
      </p:sp>
      <p:sp>
        <p:nvSpPr>
          <p:cNvPr id="3" name="Content Placeholder 2"/>
          <p:cNvSpPr>
            <a:spLocks noGrp="1"/>
          </p:cNvSpPr>
          <p:nvPr>
            <p:ph idx="1"/>
          </p:nvPr>
        </p:nvSpPr>
        <p:spPr/>
        <p:txBody>
          <a:bodyPr/>
          <a:lstStyle/>
          <a:p>
            <a:r>
              <a:rPr lang="en-US" dirty="0"/>
              <a:t>In many cases it is important to </a:t>
            </a:r>
            <a:r>
              <a:rPr lang="en-US" dirty="0">
                <a:solidFill>
                  <a:schemeClr val="accent6">
                    <a:lumMod val="75000"/>
                  </a:schemeClr>
                </a:solidFill>
              </a:rPr>
              <a:t>normalize</a:t>
            </a:r>
            <a:r>
              <a:rPr lang="en-US" dirty="0"/>
              <a:t> the data rather than use the raw values</a:t>
            </a:r>
          </a:p>
          <a:p>
            <a:r>
              <a:rPr lang="en-US" dirty="0"/>
              <a:t>The kind of normalization that we use depends on what we want to achieve</a:t>
            </a:r>
          </a:p>
        </p:txBody>
      </p:sp>
    </p:spTree>
    <p:extLst>
      <p:ext uri="{BB962C8B-B14F-4D97-AF65-F5344CB8AC3E}">
        <p14:creationId xmlns:p14="http://schemas.microsoft.com/office/powerpoint/2010/main" val="413438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Categorical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a:t>
            </a:r>
            <a:r>
              <a:rPr lang="en-US" dirty="0">
                <a:solidFill>
                  <a:schemeClr val="accent6">
                    <a:lumMod val="75000"/>
                  </a:schemeClr>
                </a:solidFill>
              </a:rPr>
              <a:t>categorical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77700985"/>
              </p:ext>
            </p:extLst>
          </p:nvPr>
        </p:nvGraphicFramePr>
        <p:xfrm>
          <a:off x="3048000" y="3276600"/>
          <a:ext cx="6096000" cy="2123440"/>
        </p:xfrm>
        <a:graphic>
          <a:graphicData uri="http://schemas.openxmlformats.org/drawingml/2006/table">
            <a:tbl>
              <a:tblPr firstRow="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t>ID Number</a:t>
                      </a:r>
                    </a:p>
                  </a:txBody>
                  <a:tcPr/>
                </a:tc>
                <a:tc>
                  <a:txBody>
                    <a:bodyPr/>
                    <a:lstStyle/>
                    <a:p>
                      <a:r>
                        <a:rPr lang="en-US" dirty="0"/>
                        <a:t>Zip Code</a:t>
                      </a:r>
                    </a:p>
                  </a:txBody>
                  <a:tcPr/>
                </a:tc>
                <a:tc>
                  <a:txBody>
                    <a:bodyPr/>
                    <a:lstStyle/>
                    <a:p>
                      <a:r>
                        <a:rPr lang="en-US" dirty="0"/>
                        <a:t>Marital Status</a:t>
                      </a:r>
                    </a:p>
                  </a:txBody>
                  <a:tcPr/>
                </a:tc>
                <a:tc>
                  <a:txBody>
                    <a:bodyPr/>
                    <a:lstStyle/>
                    <a:p>
                      <a:r>
                        <a:rPr lang="en-US" dirty="0"/>
                        <a:t>Income Bracket</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Single </a:t>
                      </a:r>
                    </a:p>
                  </a:txBody>
                  <a:tcPr/>
                </a:tc>
                <a:tc>
                  <a:txBody>
                    <a:bodyPr/>
                    <a:lstStyle/>
                    <a:p>
                      <a:pPr algn="ctr"/>
                      <a:r>
                        <a:rPr lang="en-US" dirty="0"/>
                        <a:t>High</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Married</a:t>
                      </a:r>
                    </a:p>
                  </a:txBody>
                  <a:tcPr/>
                </a:tc>
                <a:tc>
                  <a:txBody>
                    <a:bodyPr/>
                    <a:lstStyle/>
                    <a:p>
                      <a:pPr algn="ctr"/>
                      <a:r>
                        <a:rPr lang="en-US" dirty="0"/>
                        <a:t>Low</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Divorced</a:t>
                      </a:r>
                    </a:p>
                  </a:txBody>
                  <a:tcPr/>
                </a:tc>
                <a:tc>
                  <a:txBody>
                    <a:bodyPr/>
                    <a:lstStyle/>
                    <a:p>
                      <a:pPr algn="ctr"/>
                      <a:r>
                        <a:rPr lang="en-US" dirty="0"/>
                        <a:t>High</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Single</a:t>
                      </a:r>
                    </a:p>
                  </a:txBody>
                  <a:tcPr/>
                </a:tc>
                <a:tc>
                  <a:txBody>
                    <a:bodyPr/>
                    <a:lstStyle/>
                    <a:p>
                      <a:pPr algn="ctr"/>
                      <a:r>
                        <a:rPr lang="en-US" dirty="0"/>
                        <a:t>Medium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61771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t>In this data, different attributes take very </a:t>
            </a:r>
            <a:r>
              <a:rPr lang="en-US" dirty="0">
                <a:solidFill>
                  <a:srgbClr val="0070C0"/>
                </a:solidFill>
              </a:rPr>
              <a:t>different range of values</a:t>
            </a:r>
            <a:r>
              <a:rPr lang="en-US" dirty="0"/>
              <a:t>. For distance/similarity the small values will disappear</a:t>
            </a:r>
          </a:p>
          <a:p>
            <a:r>
              <a:rPr lang="en-US" dirty="0"/>
              <a:t>We need to make them </a:t>
            </a:r>
            <a:r>
              <a:rPr lang="en-US" dirty="0">
                <a:solidFill>
                  <a:schemeClr val="accent6">
                    <a:lumMod val="75000"/>
                  </a:schemeClr>
                </a:solidFill>
              </a:rPr>
              <a:t>comparable</a:t>
            </a:r>
          </a:p>
        </p:txBody>
      </p:sp>
      <p:graphicFrame>
        <p:nvGraphicFramePr>
          <p:cNvPr id="4" name="Table 3"/>
          <p:cNvGraphicFramePr>
            <a:graphicFrameLocks noGrp="1"/>
          </p:cNvGraphicFramePr>
          <p:nvPr>
            <p:extLst>
              <p:ext uri="{D42A27DB-BD31-4B8C-83A1-F6EECF244321}">
                <p14:modId xmlns:p14="http://schemas.microsoft.com/office/powerpoint/2010/main" val="3711903170"/>
              </p:ext>
            </p:extLst>
          </p:nvPr>
        </p:nvGraphicFramePr>
        <p:xfrm>
          <a:off x="3048000" y="3962400"/>
          <a:ext cx="6096000" cy="148336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30</a:t>
                      </a:r>
                    </a:p>
                  </a:txBody>
                  <a:tcPr/>
                </a:tc>
                <a:tc>
                  <a:txBody>
                    <a:bodyPr/>
                    <a:lstStyle/>
                    <a:p>
                      <a:pPr algn="ctr"/>
                      <a:r>
                        <a:rPr lang="en-US" dirty="0"/>
                        <a:t>0.8</a:t>
                      </a:r>
                    </a:p>
                  </a:txBody>
                  <a:tcPr/>
                </a:tc>
                <a:tc>
                  <a:txBody>
                    <a:bodyPr/>
                    <a:lstStyle/>
                    <a:p>
                      <a:pPr algn="ctr"/>
                      <a:r>
                        <a:rPr lang="en-US" dirty="0"/>
                        <a:t>90</a:t>
                      </a:r>
                    </a:p>
                  </a:txBody>
                  <a:tcPr/>
                </a:tc>
                <a:extLst>
                  <a:ext uri="{0D108BD9-81ED-4DB2-BD59-A6C34878D82A}">
                    <a16:rowId xmlns:a16="http://schemas.microsoft.com/office/drawing/2014/main" val="10001"/>
                  </a:ext>
                </a:extLst>
              </a:tr>
              <a:tr h="370840">
                <a:tc>
                  <a:txBody>
                    <a:bodyPr/>
                    <a:lstStyle/>
                    <a:p>
                      <a:pPr algn="ctr"/>
                      <a:r>
                        <a:rPr lang="en-US" dirty="0"/>
                        <a:t>32</a:t>
                      </a:r>
                    </a:p>
                  </a:txBody>
                  <a:tcPr/>
                </a:tc>
                <a:tc>
                  <a:txBody>
                    <a:bodyPr/>
                    <a:lstStyle/>
                    <a:p>
                      <a:pPr algn="ctr"/>
                      <a:r>
                        <a:rPr lang="en-US" dirty="0"/>
                        <a:t>0.5</a:t>
                      </a:r>
                    </a:p>
                  </a:txBody>
                  <a:tcPr/>
                </a:tc>
                <a:tc>
                  <a:txBody>
                    <a:bodyPr/>
                    <a:lstStyle/>
                    <a:p>
                      <a:pPr algn="ctr"/>
                      <a:r>
                        <a:rPr lang="en-US" dirty="0"/>
                        <a:t>80</a:t>
                      </a:r>
                    </a:p>
                  </a:txBody>
                  <a:tcPr/>
                </a:tc>
                <a:extLst>
                  <a:ext uri="{0D108BD9-81ED-4DB2-BD59-A6C34878D82A}">
                    <a16:rowId xmlns:a16="http://schemas.microsoft.com/office/drawing/2014/main" val="10002"/>
                  </a:ext>
                </a:extLst>
              </a:tr>
              <a:tr h="370840">
                <a:tc>
                  <a:txBody>
                    <a:bodyPr/>
                    <a:lstStyle/>
                    <a:p>
                      <a:pPr algn="ctr"/>
                      <a:r>
                        <a:rPr lang="en-US" dirty="0"/>
                        <a:t>24</a:t>
                      </a:r>
                    </a:p>
                  </a:txBody>
                  <a:tcPr/>
                </a:tc>
                <a:tc>
                  <a:txBody>
                    <a:bodyPr/>
                    <a:lstStyle/>
                    <a:p>
                      <a:pPr algn="ctr"/>
                      <a:r>
                        <a:rPr lang="en-US" dirty="0"/>
                        <a:t>0.3</a:t>
                      </a:r>
                    </a:p>
                  </a:txBody>
                  <a:tcPr/>
                </a:tc>
                <a:tc>
                  <a:txBody>
                    <a:bodyPr/>
                    <a:lstStyle/>
                    <a:p>
                      <a:pPr algn="ctr"/>
                      <a:r>
                        <a:rPr lang="en-US"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81861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t>Divide (the values of a </a:t>
            </a:r>
            <a:r>
              <a:rPr lang="en-US" dirty="0">
                <a:solidFill>
                  <a:srgbClr val="FF3300"/>
                </a:solidFill>
              </a:rPr>
              <a:t>column</a:t>
            </a:r>
            <a:r>
              <a:rPr lang="en-US" dirty="0"/>
              <a:t>) by the </a:t>
            </a:r>
            <a:r>
              <a:rPr lang="en-US" dirty="0">
                <a:solidFill>
                  <a:schemeClr val="accent6">
                    <a:lumMod val="75000"/>
                  </a:schemeClr>
                </a:solidFill>
              </a:rPr>
              <a:t>maximum value </a:t>
            </a:r>
            <a:r>
              <a:rPr lang="en-US" dirty="0"/>
              <a:t>for each attribute</a:t>
            </a:r>
          </a:p>
          <a:p>
            <a:pPr lvl="1"/>
            <a:r>
              <a:rPr lang="en-US" dirty="0"/>
              <a:t>Brings everything in the </a:t>
            </a:r>
            <a:r>
              <a:rPr lang="en-US" dirty="0">
                <a:solidFill>
                  <a:srgbClr val="FF0000"/>
                </a:solidFill>
              </a:rPr>
              <a:t>[0,1] range, maximum is 1 </a:t>
            </a:r>
          </a:p>
        </p:txBody>
      </p:sp>
      <p:graphicFrame>
        <p:nvGraphicFramePr>
          <p:cNvPr id="4" name="Table 3"/>
          <p:cNvGraphicFramePr>
            <a:graphicFrameLocks noGrp="1"/>
          </p:cNvGraphicFramePr>
          <p:nvPr>
            <p:extLst>
              <p:ext uri="{D42A27DB-BD31-4B8C-83A1-F6EECF244321}">
                <p14:modId xmlns:p14="http://schemas.microsoft.com/office/powerpoint/2010/main" val="3561834722"/>
              </p:ext>
            </p:extLst>
          </p:nvPr>
        </p:nvGraphicFramePr>
        <p:xfrm>
          <a:off x="2971800" y="29718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0.9375</a:t>
                      </a:r>
                    </a:p>
                  </a:txBody>
                  <a:tcPr/>
                </a:tc>
                <a:tc>
                  <a:txBody>
                    <a:bodyPr/>
                    <a:lstStyle/>
                    <a:p>
                      <a:pPr algn="ctr"/>
                      <a:r>
                        <a:rPr lang="en-US" dirty="0"/>
                        <a:t>1</a:t>
                      </a:r>
                    </a:p>
                  </a:txBody>
                  <a:tcPr/>
                </a:tc>
                <a:tc>
                  <a:txBody>
                    <a:bodyPr/>
                    <a:lstStyle/>
                    <a:p>
                      <a:pPr algn="ctr"/>
                      <a:r>
                        <a:rPr lang="en-US" dirty="0"/>
                        <a:t>0.9473</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0.625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0.8421</a:t>
                      </a:r>
                    </a:p>
                  </a:txBody>
                  <a:tcPr/>
                </a:tc>
                <a:extLst>
                  <a:ext uri="{0D108BD9-81ED-4DB2-BD59-A6C34878D82A}">
                    <a16:rowId xmlns:a16="http://schemas.microsoft.com/office/drawing/2014/main" val="10002"/>
                  </a:ext>
                </a:extLst>
              </a:tr>
              <a:tr h="370840">
                <a:tc>
                  <a:txBody>
                    <a:bodyPr/>
                    <a:lstStyle/>
                    <a:p>
                      <a:pPr algn="ctr"/>
                      <a:r>
                        <a:rPr lang="en-US" dirty="0"/>
                        <a:t>0.75</a:t>
                      </a:r>
                    </a:p>
                  </a:txBody>
                  <a:tcPr/>
                </a:tc>
                <a:tc>
                  <a:txBody>
                    <a:bodyPr/>
                    <a:lstStyle/>
                    <a:p>
                      <a:pPr algn="ctr"/>
                      <a:r>
                        <a:rPr lang="en-US" dirty="0"/>
                        <a:t>0.375</a:t>
                      </a:r>
                    </a:p>
                  </a:txBody>
                  <a:tcPr/>
                </a:tc>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038601" y="4876800"/>
            <a:ext cx="5153975" cy="369332"/>
          </a:xfrm>
          <a:prstGeom prst="rect">
            <a:avLst/>
          </a:prstGeom>
          <a:noFill/>
        </p:spPr>
        <p:txBody>
          <a:bodyPr wrap="none" rtlCol="0">
            <a:spAutoFit/>
          </a:bodyPr>
          <a:lstStyle/>
          <a:p>
            <a:r>
              <a:rPr lang="en-US" dirty="0"/>
              <a:t>new value = old value / max value in the column </a:t>
            </a:r>
          </a:p>
        </p:txBody>
      </p:sp>
      <p:graphicFrame>
        <p:nvGraphicFramePr>
          <p:cNvPr id="6" name="Table 5"/>
          <p:cNvGraphicFramePr>
            <a:graphicFrameLocks noGrp="1"/>
          </p:cNvGraphicFramePr>
          <p:nvPr>
            <p:extLst>
              <p:ext uri="{D42A27DB-BD31-4B8C-83A1-F6EECF244321}">
                <p14:modId xmlns:p14="http://schemas.microsoft.com/office/powerpoint/2010/main" val="1276463603"/>
              </p:ext>
            </p:extLst>
          </p:nvPr>
        </p:nvGraphicFramePr>
        <p:xfrm>
          <a:off x="7239000" y="5562601"/>
          <a:ext cx="3352800" cy="1201939"/>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148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solidFill>
                  <a:schemeClr val="accent6">
                    <a:lumMod val="75000"/>
                  </a:schemeClr>
                </a:solidFill>
              </a:rPr>
              <a:t>Subtract</a:t>
            </a:r>
            <a:r>
              <a:rPr lang="en-US" dirty="0">
                <a:solidFill>
                  <a:srgbClr val="0070C0"/>
                </a:solidFill>
              </a:rPr>
              <a:t> the minimum value </a:t>
            </a:r>
            <a:r>
              <a:rPr lang="en-US" dirty="0"/>
              <a:t>and </a:t>
            </a:r>
            <a:r>
              <a:rPr lang="en-US" dirty="0">
                <a:solidFill>
                  <a:schemeClr val="accent6">
                    <a:lumMod val="75000"/>
                  </a:schemeClr>
                </a:solidFill>
              </a:rPr>
              <a:t>divide</a:t>
            </a:r>
            <a:r>
              <a:rPr lang="en-US" dirty="0"/>
              <a:t> by the </a:t>
            </a:r>
            <a:r>
              <a:rPr lang="en-US" dirty="0">
                <a:solidFill>
                  <a:srgbClr val="0070C0"/>
                </a:solidFill>
              </a:rPr>
              <a:t>difference</a:t>
            </a:r>
            <a:r>
              <a:rPr lang="en-US" dirty="0"/>
              <a:t> of the </a:t>
            </a:r>
            <a:r>
              <a:rPr lang="en-US" dirty="0">
                <a:solidFill>
                  <a:srgbClr val="0070C0"/>
                </a:solidFill>
              </a:rPr>
              <a:t>maximum value and minimum value</a:t>
            </a:r>
            <a:r>
              <a:rPr lang="en-US" dirty="0">
                <a:solidFill>
                  <a:schemeClr val="accent6">
                    <a:lumMod val="75000"/>
                  </a:schemeClr>
                </a:solidFill>
              </a:rPr>
              <a:t> </a:t>
            </a:r>
            <a:r>
              <a:rPr lang="en-US" dirty="0"/>
              <a:t>for each attribute</a:t>
            </a:r>
          </a:p>
          <a:p>
            <a:pPr lvl="1"/>
            <a:r>
              <a:rPr lang="en-US" dirty="0"/>
              <a:t>Brings everything in the </a:t>
            </a:r>
            <a:r>
              <a:rPr lang="en-US" dirty="0">
                <a:solidFill>
                  <a:srgbClr val="FF0000"/>
                </a:solidFill>
              </a:rPr>
              <a:t>[0,1] range, maximum is one, minimum is zero</a:t>
            </a:r>
          </a:p>
        </p:txBody>
      </p:sp>
      <p:graphicFrame>
        <p:nvGraphicFramePr>
          <p:cNvPr id="4" name="Table 3"/>
          <p:cNvGraphicFramePr>
            <a:graphicFrameLocks noGrp="1"/>
          </p:cNvGraphicFramePr>
          <p:nvPr>
            <p:extLst>
              <p:ext uri="{D42A27DB-BD31-4B8C-83A1-F6EECF244321}">
                <p14:modId xmlns:p14="http://schemas.microsoft.com/office/powerpoint/2010/main" val="1563730017"/>
              </p:ext>
            </p:extLst>
          </p:nvPr>
        </p:nvGraphicFramePr>
        <p:xfrm>
          <a:off x="3048000" y="35814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0.75</a:t>
                      </a:r>
                    </a:p>
                  </a:txBody>
                  <a:tcPr/>
                </a:tc>
                <a:tc>
                  <a:txBody>
                    <a:bodyPr/>
                    <a:lstStyle/>
                    <a:p>
                      <a:pPr algn="ctr"/>
                      <a:r>
                        <a:rPr lang="en-US" dirty="0"/>
                        <a:t>1</a:t>
                      </a:r>
                    </a:p>
                  </a:txBody>
                  <a:tcPr/>
                </a:tc>
                <a:tc>
                  <a:txBody>
                    <a:bodyPr/>
                    <a:lstStyle/>
                    <a:p>
                      <a:pPr algn="ctr"/>
                      <a:r>
                        <a:rPr lang="en-US" dirty="0"/>
                        <a:t>0.33</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a:t>
                      </a:r>
                    </a:p>
                  </a:txBody>
                  <a:tcPr/>
                </a:tc>
                <a:extLst>
                  <a:ext uri="{0D108BD9-81ED-4DB2-BD59-A6C34878D82A}">
                    <a16:rowId xmlns:a16="http://schemas.microsoft.com/office/drawing/2014/main" val="1000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1" y="5096034"/>
            <a:ext cx="8283037" cy="369332"/>
          </a:xfrm>
          <a:prstGeom prst="rect">
            <a:avLst/>
          </a:prstGeom>
          <a:noFill/>
        </p:spPr>
        <p:txBody>
          <a:bodyPr wrap="none" rtlCol="0">
            <a:spAutoFit/>
          </a:bodyPr>
          <a:lstStyle/>
          <a:p>
            <a:r>
              <a:rPr lang="en-US" dirty="0"/>
              <a:t>new value = (old value – min column value) / (max col. value –min col. value)</a:t>
            </a:r>
          </a:p>
        </p:txBody>
      </p:sp>
      <p:graphicFrame>
        <p:nvGraphicFramePr>
          <p:cNvPr id="6" name="Table 5"/>
          <p:cNvGraphicFramePr>
            <a:graphicFrameLocks noGrp="1"/>
          </p:cNvGraphicFramePr>
          <p:nvPr>
            <p:extLst>
              <p:ext uri="{D42A27DB-BD31-4B8C-83A1-F6EECF244321}">
                <p14:modId xmlns:p14="http://schemas.microsoft.com/office/powerpoint/2010/main" val="84118532"/>
              </p:ext>
            </p:extLst>
          </p:nvPr>
        </p:nvGraphicFramePr>
        <p:xfrm>
          <a:off x="7278189" y="5645176"/>
          <a:ext cx="3352800" cy="1201939"/>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62197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Are these documents similar?</a:t>
            </a:r>
          </a:p>
        </p:txBody>
      </p:sp>
      <p:graphicFrame>
        <p:nvGraphicFramePr>
          <p:cNvPr id="4" name="Table 3"/>
          <p:cNvGraphicFramePr>
            <a:graphicFrameLocks noGrp="1"/>
          </p:cNvGraphicFramePr>
          <p:nvPr>
            <p:extLst>
              <p:ext uri="{D42A27DB-BD31-4B8C-83A1-F6EECF244321}">
                <p14:modId xmlns:p14="http://schemas.microsoft.com/office/powerpoint/2010/main" val="241540637"/>
              </p:ext>
            </p:extLst>
          </p:nvPr>
        </p:nvGraphicFramePr>
        <p:xfrm>
          <a:off x="3352800" y="3124200"/>
          <a:ext cx="6096000" cy="1112520"/>
        </p:xfrm>
        <a:graphic>
          <a:graphicData uri="http://schemas.openxmlformats.org/drawingml/2006/table">
            <a:tbl>
              <a:tblPr firstRow="1" firstCol="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Word 1</a:t>
                      </a:r>
                    </a:p>
                  </a:txBody>
                  <a:tcPr/>
                </a:tc>
                <a:tc>
                  <a:txBody>
                    <a:bodyPr/>
                    <a:lstStyle/>
                    <a:p>
                      <a:r>
                        <a:rPr lang="en-US" dirty="0"/>
                        <a:t>Word 2</a:t>
                      </a:r>
                    </a:p>
                  </a:txBody>
                  <a:tcPr/>
                </a:tc>
                <a:tc>
                  <a:txBody>
                    <a:bodyPr/>
                    <a:lstStyle/>
                    <a:p>
                      <a:r>
                        <a:rPr lang="en-US" dirty="0"/>
                        <a:t>Word 3</a:t>
                      </a:r>
                    </a:p>
                  </a:txBody>
                  <a:tcPr/>
                </a:tc>
                <a:extLst>
                  <a:ext uri="{0D108BD9-81ED-4DB2-BD59-A6C34878D82A}">
                    <a16:rowId xmlns:a16="http://schemas.microsoft.com/office/drawing/2014/main" val="10000"/>
                  </a:ext>
                </a:extLst>
              </a:tr>
              <a:tr h="370840">
                <a:tc>
                  <a:txBody>
                    <a:bodyPr/>
                    <a:lstStyle/>
                    <a:p>
                      <a:r>
                        <a:rPr lang="en-US" dirty="0"/>
                        <a:t>Doc 1</a:t>
                      </a:r>
                    </a:p>
                  </a:txBody>
                  <a:tcPr/>
                </a:tc>
                <a:tc>
                  <a:txBody>
                    <a:bodyPr/>
                    <a:lstStyle/>
                    <a:p>
                      <a:r>
                        <a:rPr lang="en-US" dirty="0"/>
                        <a:t>28</a:t>
                      </a:r>
                    </a:p>
                  </a:txBody>
                  <a:tcPr/>
                </a:tc>
                <a:tc>
                  <a:txBody>
                    <a:bodyPr/>
                    <a:lstStyle/>
                    <a:p>
                      <a:r>
                        <a:rPr lang="en-US" dirty="0"/>
                        <a:t>50</a:t>
                      </a:r>
                    </a:p>
                  </a:txBody>
                  <a:tcPr/>
                </a:tc>
                <a:tc>
                  <a:txBody>
                    <a:bodyPr/>
                    <a:lstStyle/>
                    <a:p>
                      <a:r>
                        <a:rPr lang="en-US" dirty="0"/>
                        <a:t>22</a:t>
                      </a:r>
                    </a:p>
                  </a:txBody>
                  <a:tcPr/>
                </a:tc>
                <a:extLst>
                  <a:ext uri="{0D108BD9-81ED-4DB2-BD59-A6C34878D82A}">
                    <a16:rowId xmlns:a16="http://schemas.microsoft.com/office/drawing/2014/main" val="10001"/>
                  </a:ext>
                </a:extLst>
              </a:tr>
              <a:tr h="370840">
                <a:tc>
                  <a:txBody>
                    <a:bodyPr/>
                    <a:lstStyle/>
                    <a:p>
                      <a:r>
                        <a:rPr lang="en-US" dirty="0"/>
                        <a:t>Doc 2</a:t>
                      </a:r>
                    </a:p>
                  </a:txBody>
                  <a:tcPr/>
                </a:tc>
                <a:tc>
                  <a:txBody>
                    <a:bodyPr/>
                    <a:lstStyle/>
                    <a:p>
                      <a:r>
                        <a:rPr lang="en-US" dirty="0"/>
                        <a:t>12</a:t>
                      </a:r>
                    </a:p>
                  </a:txBody>
                  <a:tcPr/>
                </a:tc>
                <a:tc>
                  <a:txBody>
                    <a:bodyPr/>
                    <a:lstStyle/>
                    <a:p>
                      <a:r>
                        <a:rPr lang="en-US" dirty="0"/>
                        <a:t>25</a:t>
                      </a:r>
                    </a:p>
                  </a:txBody>
                  <a:tcPr/>
                </a:tc>
                <a:tc>
                  <a:txBody>
                    <a:bodyPr/>
                    <a:lstStyle/>
                    <a:p>
                      <a:r>
                        <a:rPr lang="en-US" dirty="0"/>
                        <a:t>13</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449960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Are these documents similar?</a:t>
            </a:r>
          </a:p>
          <a:p>
            <a:r>
              <a:rPr lang="en-US" dirty="0">
                <a:solidFill>
                  <a:schemeClr val="accent6">
                    <a:lumMod val="75000"/>
                  </a:schemeClr>
                </a:solidFill>
              </a:rPr>
              <a:t>Divide</a:t>
            </a:r>
            <a:r>
              <a:rPr lang="en-US" dirty="0"/>
              <a:t> by the </a:t>
            </a:r>
            <a:r>
              <a:rPr lang="en-US" dirty="0">
                <a:solidFill>
                  <a:srgbClr val="0070C0"/>
                </a:solidFill>
              </a:rPr>
              <a:t>sum of values </a:t>
            </a:r>
            <a:r>
              <a:rPr lang="en-US" dirty="0"/>
              <a:t>for each document (row in the matrix)</a:t>
            </a:r>
          </a:p>
          <a:p>
            <a:pPr lvl="1"/>
            <a:r>
              <a:rPr lang="en-US" dirty="0"/>
              <a:t>Transform a vector into a </a:t>
            </a:r>
            <a:r>
              <a:rPr lang="en-US" dirty="0">
                <a:solidFill>
                  <a:schemeClr val="accent6">
                    <a:lumMod val="75000"/>
                  </a:schemeClr>
                </a:solidFill>
              </a:rPr>
              <a:t>distribution*</a:t>
            </a:r>
          </a:p>
        </p:txBody>
      </p:sp>
      <p:graphicFrame>
        <p:nvGraphicFramePr>
          <p:cNvPr id="4" name="Table 3"/>
          <p:cNvGraphicFramePr>
            <a:graphicFrameLocks noGrp="1"/>
          </p:cNvGraphicFramePr>
          <p:nvPr>
            <p:extLst>
              <p:ext uri="{D42A27DB-BD31-4B8C-83A1-F6EECF244321}">
                <p14:modId xmlns:p14="http://schemas.microsoft.com/office/powerpoint/2010/main" val="1431972725"/>
              </p:ext>
            </p:extLst>
          </p:nvPr>
        </p:nvGraphicFramePr>
        <p:xfrm>
          <a:off x="3352800" y="3657600"/>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Word 1</a:t>
                      </a:r>
                    </a:p>
                  </a:txBody>
                  <a:tcPr/>
                </a:tc>
                <a:tc>
                  <a:txBody>
                    <a:bodyPr/>
                    <a:lstStyle/>
                    <a:p>
                      <a:r>
                        <a:rPr lang="en-US" dirty="0"/>
                        <a:t>Word 2</a:t>
                      </a:r>
                    </a:p>
                  </a:txBody>
                  <a:tcPr/>
                </a:tc>
                <a:tc>
                  <a:txBody>
                    <a:bodyPr/>
                    <a:lstStyle/>
                    <a:p>
                      <a:r>
                        <a:rPr lang="en-US" dirty="0"/>
                        <a:t>Word 3</a:t>
                      </a:r>
                    </a:p>
                  </a:txBody>
                  <a:tcPr/>
                </a:tc>
                <a:extLst>
                  <a:ext uri="{0D108BD9-81ED-4DB2-BD59-A6C34878D82A}">
                    <a16:rowId xmlns:a16="http://schemas.microsoft.com/office/drawing/2014/main" val="10000"/>
                  </a:ext>
                </a:extLst>
              </a:tr>
              <a:tr h="370840">
                <a:tc>
                  <a:txBody>
                    <a:bodyPr/>
                    <a:lstStyle/>
                    <a:p>
                      <a:r>
                        <a:rPr lang="en-US" dirty="0"/>
                        <a:t>Doc 1</a:t>
                      </a:r>
                    </a:p>
                  </a:txBody>
                  <a:tcPr/>
                </a:tc>
                <a:tc>
                  <a:txBody>
                    <a:bodyPr/>
                    <a:lstStyle/>
                    <a:p>
                      <a:r>
                        <a:rPr lang="en-US" dirty="0"/>
                        <a:t>0.28</a:t>
                      </a:r>
                    </a:p>
                  </a:txBody>
                  <a:tcPr/>
                </a:tc>
                <a:tc>
                  <a:txBody>
                    <a:bodyPr/>
                    <a:lstStyle/>
                    <a:p>
                      <a:r>
                        <a:rPr lang="en-US" dirty="0"/>
                        <a:t>0.5</a:t>
                      </a:r>
                    </a:p>
                  </a:txBody>
                  <a:tcPr/>
                </a:tc>
                <a:tc>
                  <a:txBody>
                    <a:bodyPr/>
                    <a:lstStyle/>
                    <a:p>
                      <a:r>
                        <a:rPr lang="en-US" dirty="0"/>
                        <a:t>0.22</a:t>
                      </a:r>
                    </a:p>
                  </a:txBody>
                  <a:tcPr/>
                </a:tc>
                <a:extLst>
                  <a:ext uri="{0D108BD9-81ED-4DB2-BD59-A6C34878D82A}">
                    <a16:rowId xmlns:a16="http://schemas.microsoft.com/office/drawing/2014/main" val="10001"/>
                  </a:ext>
                </a:extLst>
              </a:tr>
              <a:tr h="370840">
                <a:tc>
                  <a:txBody>
                    <a:bodyPr/>
                    <a:lstStyle/>
                    <a:p>
                      <a:r>
                        <a:rPr lang="en-US" dirty="0"/>
                        <a:t>Doc 2</a:t>
                      </a:r>
                    </a:p>
                  </a:txBody>
                  <a:tcPr/>
                </a:tc>
                <a:tc>
                  <a:txBody>
                    <a:bodyPr/>
                    <a:lstStyle/>
                    <a:p>
                      <a:r>
                        <a:rPr lang="en-US" dirty="0"/>
                        <a:t>0.24</a:t>
                      </a:r>
                    </a:p>
                  </a:txBody>
                  <a:tcPr/>
                </a:tc>
                <a:tc>
                  <a:txBody>
                    <a:bodyPr/>
                    <a:lstStyle/>
                    <a:p>
                      <a:r>
                        <a:rPr lang="en-US" dirty="0"/>
                        <a:t>0.5</a:t>
                      </a:r>
                    </a:p>
                  </a:txBody>
                  <a:tcPr/>
                </a:tc>
                <a:tc>
                  <a:txBody>
                    <a:bodyPr/>
                    <a:lstStyle/>
                    <a:p>
                      <a:r>
                        <a:rPr lang="en-US" dirty="0"/>
                        <a:t>0.26</a:t>
                      </a: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5941349"/>
              </p:ext>
            </p:extLst>
          </p:nvPr>
        </p:nvGraphicFramePr>
        <p:xfrm>
          <a:off x="6096000" y="5715000"/>
          <a:ext cx="4343400" cy="914400"/>
        </p:xfrm>
        <a:graphic>
          <a:graphicData uri="http://schemas.openxmlformats.org/drawingml/2006/table">
            <a:tbl>
              <a:tblPr firstRow="1" firstCol="1" bandRow="1">
                <a:tableStyleId>{073A0DAA-6AF3-43AB-8588-CEC1D06C72B9}</a:tableStyleId>
              </a:tblPr>
              <a:tblGrid>
                <a:gridCol w="108585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tblGrid>
              <a:tr h="304800">
                <a:tc>
                  <a:txBody>
                    <a:bodyPr/>
                    <a:lstStyle/>
                    <a:p>
                      <a:endParaRPr lang="en-US" sz="1200" dirty="0"/>
                    </a:p>
                  </a:txBody>
                  <a:tcPr/>
                </a:tc>
                <a:tc>
                  <a:txBody>
                    <a:bodyPr/>
                    <a:lstStyle/>
                    <a:p>
                      <a:r>
                        <a:rPr lang="en-US" sz="1200" dirty="0"/>
                        <a:t>Word 1</a:t>
                      </a:r>
                    </a:p>
                  </a:txBody>
                  <a:tcPr/>
                </a:tc>
                <a:tc>
                  <a:txBody>
                    <a:bodyPr/>
                    <a:lstStyle/>
                    <a:p>
                      <a:r>
                        <a:rPr lang="en-US" sz="1200" dirty="0"/>
                        <a:t>Word 2</a:t>
                      </a:r>
                    </a:p>
                  </a:txBody>
                  <a:tcPr/>
                </a:tc>
                <a:tc>
                  <a:txBody>
                    <a:bodyPr/>
                    <a:lstStyle/>
                    <a:p>
                      <a:r>
                        <a:rPr lang="en-US" sz="1200" dirty="0"/>
                        <a:t>Word 3</a:t>
                      </a:r>
                    </a:p>
                  </a:txBody>
                  <a:tcPr/>
                </a:tc>
                <a:extLst>
                  <a:ext uri="{0D108BD9-81ED-4DB2-BD59-A6C34878D82A}">
                    <a16:rowId xmlns:a16="http://schemas.microsoft.com/office/drawing/2014/main" val="10000"/>
                  </a:ext>
                </a:extLst>
              </a:tr>
              <a:tr h="304800">
                <a:tc>
                  <a:txBody>
                    <a:bodyPr/>
                    <a:lstStyle/>
                    <a:p>
                      <a:r>
                        <a:rPr lang="en-US" sz="1200" dirty="0"/>
                        <a:t>Doc 1</a:t>
                      </a:r>
                    </a:p>
                  </a:txBody>
                  <a:tcPr/>
                </a:tc>
                <a:tc>
                  <a:txBody>
                    <a:bodyPr/>
                    <a:lstStyle/>
                    <a:p>
                      <a:r>
                        <a:rPr lang="en-US" sz="1200" dirty="0"/>
                        <a:t>28</a:t>
                      </a:r>
                    </a:p>
                  </a:txBody>
                  <a:tcPr/>
                </a:tc>
                <a:tc>
                  <a:txBody>
                    <a:bodyPr/>
                    <a:lstStyle/>
                    <a:p>
                      <a:r>
                        <a:rPr lang="en-US" sz="1200" dirty="0"/>
                        <a:t>50</a:t>
                      </a:r>
                    </a:p>
                  </a:txBody>
                  <a:tcPr/>
                </a:tc>
                <a:tc>
                  <a:txBody>
                    <a:bodyPr/>
                    <a:lstStyle/>
                    <a:p>
                      <a:r>
                        <a:rPr lang="en-US" sz="1200" dirty="0"/>
                        <a:t>22</a:t>
                      </a:r>
                    </a:p>
                  </a:txBody>
                  <a:tcPr/>
                </a:tc>
                <a:extLst>
                  <a:ext uri="{0D108BD9-81ED-4DB2-BD59-A6C34878D82A}">
                    <a16:rowId xmlns:a16="http://schemas.microsoft.com/office/drawing/2014/main" val="10001"/>
                  </a:ext>
                </a:extLst>
              </a:tr>
              <a:tr h="304800">
                <a:tc>
                  <a:txBody>
                    <a:bodyPr/>
                    <a:lstStyle/>
                    <a:p>
                      <a:r>
                        <a:rPr lang="en-US" sz="1200" dirty="0"/>
                        <a:t>Doc 2</a:t>
                      </a:r>
                    </a:p>
                  </a:txBody>
                  <a:tcPr/>
                </a:tc>
                <a:tc>
                  <a:txBody>
                    <a:bodyPr/>
                    <a:lstStyle/>
                    <a:p>
                      <a:r>
                        <a:rPr lang="en-US" sz="1200" dirty="0"/>
                        <a:t>12</a:t>
                      </a:r>
                    </a:p>
                  </a:txBody>
                  <a:tcPr/>
                </a:tc>
                <a:tc>
                  <a:txBody>
                    <a:bodyPr/>
                    <a:lstStyle/>
                    <a:p>
                      <a:r>
                        <a:rPr lang="en-US" sz="1200" dirty="0"/>
                        <a:t>25</a:t>
                      </a:r>
                    </a:p>
                  </a:txBody>
                  <a:tcPr/>
                </a:tc>
                <a:tc>
                  <a:txBody>
                    <a:bodyPr/>
                    <a:lstStyle/>
                    <a:p>
                      <a:r>
                        <a:rPr lang="en-US" sz="1200" dirty="0"/>
                        <a:t>13</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3581400" y="4876800"/>
            <a:ext cx="4911922" cy="369332"/>
          </a:xfrm>
          <a:prstGeom prst="rect">
            <a:avLst/>
          </a:prstGeom>
          <a:noFill/>
        </p:spPr>
        <p:txBody>
          <a:bodyPr wrap="none" rtlCol="0">
            <a:spAutoFit/>
          </a:bodyPr>
          <a:lstStyle/>
          <a:p>
            <a:r>
              <a:rPr lang="en-US" dirty="0"/>
              <a:t>new value = old value / </a:t>
            </a:r>
            <a:r>
              <a:rPr lang="el-GR" dirty="0"/>
              <a:t>Σ</a:t>
            </a:r>
            <a:r>
              <a:rPr lang="en-US" dirty="0"/>
              <a:t> old values in the row</a:t>
            </a:r>
          </a:p>
        </p:txBody>
      </p:sp>
      <p:sp>
        <p:nvSpPr>
          <p:cNvPr id="7" name="TextBox 6"/>
          <p:cNvSpPr txBox="1"/>
          <p:nvPr/>
        </p:nvSpPr>
        <p:spPr>
          <a:xfrm>
            <a:off x="381000" y="5516487"/>
            <a:ext cx="5333999" cy="1015663"/>
          </a:xfrm>
          <a:prstGeom prst="rect">
            <a:avLst/>
          </a:prstGeom>
          <a:noFill/>
        </p:spPr>
        <p:txBody>
          <a:bodyPr wrap="square" rtlCol="0">
            <a:spAutoFit/>
          </a:bodyPr>
          <a:lstStyle/>
          <a:p>
            <a:r>
              <a:rPr lang="en-US" sz="2000" dirty="0">
                <a:solidFill>
                  <a:schemeClr val="accent6">
                    <a:lumMod val="75000"/>
                  </a:schemeClr>
                </a:solidFill>
              </a:rPr>
              <a:t>*</a:t>
            </a:r>
            <a:r>
              <a:rPr lang="en-US" sz="2000" dirty="0"/>
              <a:t>For example, the value of cell </a:t>
            </a:r>
            <a:r>
              <a:rPr lang="en-US" sz="2000" dirty="0">
                <a:solidFill>
                  <a:srgbClr val="0070C0"/>
                </a:solidFill>
              </a:rPr>
              <a:t>(Doc1, Word2)  </a:t>
            </a:r>
            <a:r>
              <a:rPr lang="en-US" sz="2000" dirty="0"/>
              <a:t>is the </a:t>
            </a:r>
            <a:r>
              <a:rPr lang="en-US" sz="2000" dirty="0">
                <a:solidFill>
                  <a:srgbClr val="FF3300"/>
                </a:solidFill>
              </a:rPr>
              <a:t>probability</a:t>
            </a:r>
            <a:r>
              <a:rPr lang="en-US" sz="2000" dirty="0"/>
              <a:t> that a </a:t>
            </a:r>
            <a:r>
              <a:rPr lang="en-US" sz="2000" dirty="0">
                <a:solidFill>
                  <a:srgbClr val="FF3300"/>
                </a:solidFill>
              </a:rPr>
              <a:t>randomly chosen word</a:t>
            </a:r>
            <a:r>
              <a:rPr lang="en-US" sz="2000" dirty="0"/>
              <a:t> of </a:t>
            </a:r>
            <a:r>
              <a:rPr lang="en-US" sz="2000" dirty="0">
                <a:solidFill>
                  <a:srgbClr val="0070C0"/>
                </a:solidFill>
              </a:rPr>
              <a:t>Doc1</a:t>
            </a:r>
            <a:r>
              <a:rPr lang="en-US" sz="2000" dirty="0"/>
              <a:t> is </a:t>
            </a:r>
            <a:r>
              <a:rPr lang="en-US" sz="2000" dirty="0">
                <a:solidFill>
                  <a:srgbClr val="0070C0"/>
                </a:solidFill>
              </a:rPr>
              <a:t>Word2</a:t>
            </a:r>
          </a:p>
        </p:txBody>
      </p:sp>
    </p:spTree>
    <p:extLst>
      <p:ext uri="{BB962C8B-B14F-4D97-AF65-F5344CB8AC3E}">
        <p14:creationId xmlns:p14="http://schemas.microsoft.com/office/powerpoint/2010/main" val="23875219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Do these two users rate movies in a similar way?</a:t>
            </a:r>
          </a:p>
        </p:txBody>
      </p:sp>
      <p:graphicFrame>
        <p:nvGraphicFramePr>
          <p:cNvPr id="4" name="Table 3"/>
          <p:cNvGraphicFramePr>
            <a:graphicFrameLocks noGrp="1"/>
          </p:cNvGraphicFramePr>
          <p:nvPr>
            <p:extLst>
              <p:ext uri="{D42A27DB-BD31-4B8C-83A1-F6EECF244321}">
                <p14:modId xmlns:p14="http://schemas.microsoft.com/office/powerpoint/2010/main" val="1799320337"/>
              </p:ext>
            </p:extLst>
          </p:nvPr>
        </p:nvGraphicFramePr>
        <p:xfrm>
          <a:off x="3352800" y="3124200"/>
          <a:ext cx="6096000" cy="1112520"/>
        </p:xfrm>
        <a:graphic>
          <a:graphicData uri="http://schemas.openxmlformats.org/drawingml/2006/table">
            <a:tbl>
              <a:tblPr firstRow="1" firstCol="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16858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Do these two users rate movies in a similar way?</a:t>
            </a:r>
          </a:p>
          <a:p>
            <a:r>
              <a:rPr lang="en-US" dirty="0">
                <a:solidFill>
                  <a:schemeClr val="accent6">
                    <a:lumMod val="75000"/>
                  </a:schemeClr>
                </a:solidFill>
              </a:rPr>
              <a:t>Subtract </a:t>
            </a:r>
            <a:r>
              <a:rPr lang="en-US" dirty="0"/>
              <a:t>the </a:t>
            </a:r>
            <a:r>
              <a:rPr lang="en-US" dirty="0">
                <a:solidFill>
                  <a:srgbClr val="0070C0"/>
                </a:solidFill>
              </a:rPr>
              <a:t>mean value </a:t>
            </a:r>
            <a:r>
              <a:rPr lang="en-US" dirty="0"/>
              <a:t>for each user (row)</a:t>
            </a:r>
            <a:r>
              <a:rPr lang="el-GR" dirty="0"/>
              <a:t> – </a:t>
            </a:r>
            <a:r>
              <a:rPr lang="en-US" dirty="0">
                <a:solidFill>
                  <a:srgbClr val="00B0F0"/>
                </a:solidFill>
              </a:rPr>
              <a:t>centering</a:t>
            </a:r>
            <a:r>
              <a:rPr lang="en-US" dirty="0"/>
              <a:t> of data</a:t>
            </a:r>
          </a:p>
          <a:p>
            <a:pPr lvl="1"/>
            <a:r>
              <a:rPr lang="en-US" dirty="0"/>
              <a:t>Captures the deviation from the average behavior</a:t>
            </a:r>
            <a:endParaRPr lang="en-US" dirty="0">
              <a:solidFill>
                <a:schemeClr val="accent6">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50511260"/>
              </p:ext>
            </p:extLst>
          </p:nvPr>
        </p:nvGraphicFramePr>
        <p:xfrm>
          <a:off x="3200400" y="3505200"/>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0420986"/>
              </p:ext>
            </p:extLst>
          </p:nvPr>
        </p:nvGraphicFramePr>
        <p:xfrm>
          <a:off x="5943600" y="5867400"/>
          <a:ext cx="4572000" cy="822960"/>
        </p:xfrm>
        <a:graphic>
          <a:graphicData uri="http://schemas.openxmlformats.org/drawingml/2006/table">
            <a:tbl>
              <a:tblPr firstRow="1" firstCol="1" bandRow="1">
                <a:tableStyleId>{073A0DAA-6AF3-43AB-8588-CEC1D06C72B9}</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Movie 1</a:t>
                      </a:r>
                    </a:p>
                  </a:txBody>
                  <a:tcPr/>
                </a:tc>
                <a:tc>
                  <a:txBody>
                    <a:bodyPr/>
                    <a:lstStyle/>
                    <a:p>
                      <a:r>
                        <a:rPr lang="en-US" sz="1200" dirty="0"/>
                        <a:t>Movie 2</a:t>
                      </a:r>
                    </a:p>
                  </a:txBody>
                  <a:tcPr/>
                </a:tc>
                <a:tc>
                  <a:txBody>
                    <a:bodyPr/>
                    <a:lstStyle/>
                    <a:p>
                      <a:r>
                        <a:rPr lang="en-US" sz="1200" dirty="0"/>
                        <a:t>Movie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r>
                        <a:rPr lang="en-US" sz="1200" dirty="0"/>
                        <a:t>1</a:t>
                      </a:r>
                    </a:p>
                  </a:txBody>
                  <a:tcPr/>
                </a:tc>
                <a:tc>
                  <a:txBody>
                    <a:bodyPr/>
                    <a:lstStyle/>
                    <a:p>
                      <a:r>
                        <a:rPr lang="en-US" sz="1200" dirty="0"/>
                        <a:t>2</a:t>
                      </a:r>
                    </a:p>
                  </a:txBody>
                  <a:tcPr/>
                </a:tc>
                <a:tc>
                  <a:txBody>
                    <a:bodyPr/>
                    <a:lstStyle/>
                    <a:p>
                      <a:r>
                        <a:rPr lang="en-US" sz="1200" dirty="0"/>
                        <a:t>3</a:t>
                      </a:r>
                    </a:p>
                  </a:txBody>
                  <a:tcP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r>
                        <a:rPr lang="en-US" sz="1200" dirty="0"/>
                        <a:t>2</a:t>
                      </a:r>
                    </a:p>
                  </a:txBody>
                  <a:tcPr/>
                </a:tc>
                <a:tc>
                  <a:txBody>
                    <a:bodyPr/>
                    <a:lstStyle/>
                    <a:p>
                      <a:r>
                        <a:rPr lang="en-US" sz="1200" dirty="0"/>
                        <a:t>3</a:t>
                      </a:r>
                    </a:p>
                  </a:txBody>
                  <a:tcPr/>
                </a:tc>
                <a:tc>
                  <a:txBody>
                    <a:bodyPr/>
                    <a:lstStyle/>
                    <a:p>
                      <a:r>
                        <a:rPr lang="en-US" sz="1200" dirty="0"/>
                        <a:t>4</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2438400" y="4920953"/>
            <a:ext cx="7962436" cy="369332"/>
          </a:xfrm>
          <a:prstGeom prst="rect">
            <a:avLst/>
          </a:prstGeom>
          <a:noFill/>
        </p:spPr>
        <p:txBody>
          <a:bodyPr wrap="none" rtlCol="0">
            <a:spAutoFit/>
          </a:bodyPr>
          <a:lstStyle/>
          <a:p>
            <a:r>
              <a:rPr lang="en-US" dirty="0"/>
              <a:t>new value = (old value – mean row value) </a:t>
            </a:r>
            <a:r>
              <a:rPr lang="en-US" dirty="0">
                <a:solidFill>
                  <a:schemeClr val="tx1">
                    <a:lumMod val="50000"/>
                    <a:lumOff val="50000"/>
                  </a:schemeClr>
                </a:solidFill>
              </a:rPr>
              <a:t>[/ (max row value –min row value)]</a:t>
            </a:r>
          </a:p>
        </p:txBody>
      </p:sp>
    </p:spTree>
    <p:extLst>
      <p:ext uri="{BB962C8B-B14F-4D97-AF65-F5344CB8AC3E}">
        <p14:creationId xmlns:p14="http://schemas.microsoft.com/office/powerpoint/2010/main" val="32637188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Z-score:</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m:rPr>
                              <m:sty m:val="p"/>
                            </m:rPr>
                            <a:rPr lang="en-US" b="0" i="0" smtClean="0">
                              <a:latin typeface="Cambria Math" panose="02040503050406030204" pitchFamily="18" charset="0"/>
                            </a:rPr>
                            <m:t>std</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m:oMathPara>
                </a14:m>
                <a:endParaRPr lang="en-US" dirty="0"/>
              </a:p>
              <a:p>
                <a:endParaRPr lang="en-US" dirty="0">
                  <a:solidFill>
                    <a:schemeClr val="accent6">
                      <a:lumMod val="75000"/>
                    </a:schemeClr>
                  </a:solidFill>
                </a:endParaRPr>
              </a:p>
              <a:p>
                <a:endParaRPr lang="en-US" dirty="0">
                  <a:solidFill>
                    <a:schemeClr val="accent6">
                      <a:lumMod val="75000"/>
                    </a:schemeClr>
                  </a:solidFill>
                </a:endParaRPr>
              </a:p>
              <a:p>
                <a:r>
                  <a:rPr lang="en-US" sz="2400" dirty="0"/>
                  <a:t>Measures the </a:t>
                </a:r>
                <a:r>
                  <a:rPr lang="en-US" sz="2400" dirty="0">
                    <a:solidFill>
                      <a:srgbClr val="0070C0"/>
                    </a:solidFill>
                  </a:rPr>
                  <a:t>number of standard deviations away from the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00" t="-875"/>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2076841444"/>
              </p:ext>
            </p:extLst>
          </p:nvPr>
        </p:nvGraphicFramePr>
        <p:xfrm>
          <a:off x="1600200" y="4519326"/>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1.01</a:t>
                      </a:r>
                    </a:p>
                  </a:txBody>
                  <a:tcPr marL="9525" marR="9525" marT="9525" marB="0" anchor="ctr"/>
                </a:tc>
                <a:tc>
                  <a:txBody>
                    <a:bodyPr/>
                    <a:lstStyle/>
                    <a:p>
                      <a:pPr algn="ctr" fontAlgn="b"/>
                      <a:r>
                        <a:rPr lang="en-US" sz="1800" kern="1200" dirty="0">
                          <a:solidFill>
                            <a:schemeClr val="dk1"/>
                          </a:solidFill>
                          <a:latin typeface="+mn-lt"/>
                          <a:ea typeface="+mn-ea"/>
                          <a:cs typeface="+mn-cs"/>
                        </a:rPr>
                        <a:t>-0.87</a:t>
                      </a:r>
                    </a:p>
                  </a:txBody>
                  <a:tcPr marL="9525" marR="9525" marT="9525" marB="0" anchor="ctr"/>
                </a:tc>
                <a:tc>
                  <a:txBody>
                    <a:bodyPr/>
                    <a:lstStyle/>
                    <a:p>
                      <a:pPr algn="ctr" fontAlgn="b"/>
                      <a:r>
                        <a:rPr lang="en-US" sz="1800" kern="1200" dirty="0">
                          <a:solidFill>
                            <a:schemeClr val="dk1"/>
                          </a:solidFill>
                          <a:latin typeface="+mn-lt"/>
                          <a:ea typeface="+mn-ea"/>
                          <a:cs typeface="+mn-cs"/>
                        </a:rPr>
                        <a:t>-0.22</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-1.01</a:t>
                      </a:r>
                    </a:p>
                  </a:txBody>
                  <a:tcPr marL="9525" marR="9525" marT="9525" marB="0" anchor="ctr"/>
                </a:tc>
                <a:tc>
                  <a:txBody>
                    <a:bodyPr/>
                    <a:lstStyle/>
                    <a:p>
                      <a:pPr algn="ctr" fontAlgn="b"/>
                      <a:r>
                        <a:rPr lang="en-US" sz="1800" kern="1200" dirty="0">
                          <a:solidFill>
                            <a:schemeClr val="dk1"/>
                          </a:solidFill>
                          <a:latin typeface="+mn-lt"/>
                          <a:ea typeface="+mn-ea"/>
                          <a:cs typeface="+mn-cs"/>
                        </a:rPr>
                        <a:t>0.55</a:t>
                      </a:r>
                    </a:p>
                  </a:txBody>
                  <a:tcPr marL="9525" marR="9525" marT="9525" marB="0" anchor="ctr"/>
                </a:tc>
                <a:tc>
                  <a:txBody>
                    <a:bodyPr/>
                    <a:lstStyle/>
                    <a:p>
                      <a:pPr algn="ctr" fontAlgn="b"/>
                      <a:r>
                        <a:rPr lang="en-US" sz="1800" kern="1200" dirty="0">
                          <a:solidFill>
                            <a:schemeClr val="dk1"/>
                          </a:solidFill>
                          <a:latin typeface="+mn-lt"/>
                          <a:ea typeface="+mn-ea"/>
                          <a:cs typeface="+mn-cs"/>
                        </a:rPr>
                        <a:t>0.93</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59450563"/>
              </p:ext>
            </p:extLst>
          </p:nvPr>
        </p:nvGraphicFramePr>
        <p:xfrm>
          <a:off x="5943600" y="5867400"/>
          <a:ext cx="4572000" cy="822960"/>
        </p:xfrm>
        <a:graphic>
          <a:graphicData uri="http://schemas.openxmlformats.org/drawingml/2006/table">
            <a:tbl>
              <a:tblPr firstRow="1" firstCol="1" bandRow="1">
                <a:tableStyleId>{073A0DAA-6AF3-43AB-8588-CEC1D06C72B9}</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1705860684"/>
                    </a:ext>
                  </a:extLst>
                </a:gridCol>
                <a:gridCol w="762000">
                  <a:extLst>
                    <a:ext uri="{9D8B030D-6E8A-4147-A177-3AD203B41FA5}">
                      <a16:colId xmlns:a16="http://schemas.microsoft.com/office/drawing/2014/main" val="3919341888"/>
                    </a:ext>
                  </a:extLst>
                </a:gridCol>
              </a:tblGrid>
              <a:tr h="269240">
                <a:tc>
                  <a:txBody>
                    <a:bodyPr/>
                    <a:lstStyle/>
                    <a:p>
                      <a:endParaRPr lang="en-US" sz="1200" dirty="0"/>
                    </a:p>
                  </a:txBody>
                  <a:tcPr/>
                </a:tc>
                <a:tc>
                  <a:txBody>
                    <a:bodyPr/>
                    <a:lstStyle/>
                    <a:p>
                      <a:r>
                        <a:rPr lang="en-US" sz="1200" dirty="0"/>
                        <a:t>Movie 1</a:t>
                      </a:r>
                    </a:p>
                  </a:txBody>
                  <a:tcPr/>
                </a:tc>
                <a:tc>
                  <a:txBody>
                    <a:bodyPr/>
                    <a:lstStyle/>
                    <a:p>
                      <a:r>
                        <a:rPr lang="en-US" sz="1200" dirty="0"/>
                        <a:t>Movie 2</a:t>
                      </a:r>
                    </a:p>
                  </a:txBody>
                  <a:tcPr/>
                </a:tc>
                <a:tc>
                  <a:txBody>
                    <a:bodyPr/>
                    <a:lstStyle/>
                    <a:p>
                      <a:r>
                        <a:rPr lang="en-US" sz="1200" dirty="0"/>
                        <a:t>Movie 3</a:t>
                      </a:r>
                    </a:p>
                  </a:txBody>
                  <a:tcPr/>
                </a:tc>
                <a:tc>
                  <a:txBody>
                    <a:bodyPr/>
                    <a:lstStyle/>
                    <a:p>
                      <a:r>
                        <a:rPr lang="en-US" sz="1200" dirty="0"/>
                        <a:t>Mean</a:t>
                      </a:r>
                    </a:p>
                  </a:txBody>
                  <a:tcPr>
                    <a:solidFill>
                      <a:schemeClr val="accent5">
                        <a:lumMod val="75000"/>
                      </a:schemeClr>
                    </a:solidFill>
                  </a:tcPr>
                </a:tc>
                <a:tc>
                  <a:txBody>
                    <a:bodyPr/>
                    <a:lstStyle/>
                    <a:p>
                      <a:r>
                        <a:rPr lang="en-US" sz="1200" dirty="0"/>
                        <a:t>STD</a:t>
                      </a:r>
                    </a:p>
                  </a:txBody>
                  <a:tcPr>
                    <a:solidFill>
                      <a:schemeClr val="accent5">
                        <a:lumMod val="75000"/>
                      </a:schemeClr>
                    </a:solidFill>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r>
                        <a:rPr lang="en-US" sz="1200" dirty="0"/>
                        <a:t>5</a:t>
                      </a:r>
                    </a:p>
                  </a:txBody>
                  <a:tcPr/>
                </a:tc>
                <a:tc>
                  <a:txBody>
                    <a:bodyPr/>
                    <a:lstStyle/>
                    <a:p>
                      <a:r>
                        <a:rPr lang="en-US" sz="1200" dirty="0"/>
                        <a:t>2</a:t>
                      </a:r>
                    </a:p>
                  </a:txBody>
                  <a:tcPr/>
                </a:tc>
                <a:tc>
                  <a:txBody>
                    <a:bodyPr/>
                    <a:lstStyle/>
                    <a:p>
                      <a:r>
                        <a:rPr lang="en-US" sz="1200" dirty="0"/>
                        <a:t>3</a:t>
                      </a:r>
                    </a:p>
                  </a:txBody>
                  <a:tcPr/>
                </a:tc>
                <a:tc>
                  <a:txBody>
                    <a:bodyPr/>
                    <a:lstStyle/>
                    <a:p>
                      <a:pPr algn="ctr" fontAlgn="b"/>
                      <a:r>
                        <a:rPr lang="en-US" sz="1200" kern="1200" dirty="0">
                          <a:solidFill>
                            <a:schemeClr val="dk1"/>
                          </a:solidFill>
                          <a:latin typeface="+mn-lt"/>
                          <a:ea typeface="+mn-ea"/>
                          <a:cs typeface="+mn-cs"/>
                        </a:rPr>
                        <a:t>3.33</a:t>
                      </a:r>
                    </a:p>
                  </a:txBody>
                  <a:tcPr marL="9525" marR="9525" marT="9525" marB="0" anchor="ctr">
                    <a:solidFill>
                      <a:schemeClr val="accent5">
                        <a:lumMod val="75000"/>
                      </a:schemeClr>
                    </a:solidFill>
                  </a:tcPr>
                </a:tc>
                <a:tc>
                  <a:txBody>
                    <a:bodyPr/>
                    <a:lstStyle/>
                    <a:p>
                      <a:pPr algn="ctr"/>
                      <a:r>
                        <a:rPr lang="en-US" sz="1200" kern="1200" dirty="0">
                          <a:solidFill>
                            <a:schemeClr val="dk1"/>
                          </a:solidFill>
                          <a:latin typeface="+mn-lt"/>
                          <a:ea typeface="+mn-ea"/>
                          <a:cs typeface="+mn-cs"/>
                        </a:rPr>
                        <a:t>1.53</a:t>
                      </a:r>
                    </a:p>
                  </a:txBody>
                  <a:tcPr marL="9525" marR="9525" marT="9525" marB="0" anchor="ctr">
                    <a:solidFill>
                      <a:schemeClr val="accent5">
                        <a:lumMod val="75000"/>
                      </a:schemeClr>
                    </a:solidFill>
                  </a:tcP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r>
                        <a:rPr lang="en-US" sz="1200" dirty="0"/>
                        <a:t>1</a:t>
                      </a:r>
                    </a:p>
                  </a:txBody>
                  <a:tcPr/>
                </a:tc>
                <a:tc>
                  <a:txBody>
                    <a:bodyPr/>
                    <a:lstStyle/>
                    <a:p>
                      <a:r>
                        <a:rPr lang="en-US" sz="1200" dirty="0"/>
                        <a:t>3</a:t>
                      </a:r>
                    </a:p>
                  </a:txBody>
                  <a:tcPr/>
                </a:tc>
                <a:tc>
                  <a:txBody>
                    <a:bodyPr/>
                    <a:lstStyle/>
                    <a:p>
                      <a:r>
                        <a:rPr lang="en-US" sz="1200" dirty="0"/>
                        <a:t>4</a:t>
                      </a:r>
                    </a:p>
                  </a:txBody>
                  <a:tcPr/>
                </a:tc>
                <a:tc>
                  <a:txBody>
                    <a:bodyPr/>
                    <a:lstStyle/>
                    <a:p>
                      <a:pPr algn="ctr" fontAlgn="b"/>
                      <a:r>
                        <a:rPr lang="en-US" sz="1200" kern="1200" dirty="0">
                          <a:solidFill>
                            <a:schemeClr val="dk1"/>
                          </a:solidFill>
                          <a:latin typeface="+mn-lt"/>
                          <a:ea typeface="+mn-ea"/>
                          <a:cs typeface="+mn-cs"/>
                        </a:rPr>
                        <a:t>2.66</a:t>
                      </a:r>
                    </a:p>
                  </a:txBody>
                  <a:tcPr marL="9525" marR="9525" marT="9525" marB="0" anchor="ctr">
                    <a:solidFill>
                      <a:schemeClr val="accent5">
                        <a:lumMod val="75000"/>
                      </a:schemeClr>
                    </a:solidFill>
                  </a:tcPr>
                </a:tc>
                <a:tc>
                  <a:txBody>
                    <a:bodyPr/>
                    <a:lstStyle/>
                    <a:p>
                      <a:pPr algn="ctr"/>
                      <a:r>
                        <a:rPr lang="en-US" sz="1200" kern="1200" dirty="0">
                          <a:solidFill>
                            <a:schemeClr val="dk1"/>
                          </a:solidFill>
                          <a:latin typeface="+mn-lt"/>
                          <a:ea typeface="+mn-ea"/>
                          <a:cs typeface="+mn-cs"/>
                        </a:rPr>
                        <a:t>1.53</a:t>
                      </a:r>
                    </a:p>
                  </a:txBody>
                  <a:tcPr marL="9525" marR="9525" marT="9525" marB="0" anchor="ctr">
                    <a:solidFill>
                      <a:schemeClr val="accent5">
                        <a:lumMod val="75000"/>
                      </a:schemeClr>
                    </a:solid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E6A531-E170-4D2F-AC5A-CAFE2F1639CE}"/>
                  </a:ext>
                </a:extLst>
              </p:cNvPr>
              <p:cNvSpPr txBox="1"/>
              <p:nvPr/>
            </p:nvSpPr>
            <p:spPr>
              <a:xfrm>
                <a:off x="8132685" y="941896"/>
                <a:ext cx="2500556" cy="6905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oMath>
                  </m:oMathPara>
                </a14:m>
                <a:endParaRPr lang="en-US" dirty="0"/>
              </a:p>
            </p:txBody>
          </p:sp>
        </mc:Choice>
        <mc:Fallback xmlns="">
          <p:sp>
            <p:nvSpPr>
              <p:cNvPr id="4" name="TextBox 3">
                <a:extLst>
                  <a:ext uri="{FF2B5EF4-FFF2-40B4-BE49-F238E27FC236}">
                    <a16:creationId xmlns:a16="http://schemas.microsoft.com/office/drawing/2014/main" id="{F1E6A531-E170-4D2F-AC5A-CAFE2F1639CE}"/>
                  </a:ext>
                </a:extLst>
              </p:cNvPr>
              <p:cNvSpPr txBox="1">
                <a:spLocks noRot="1" noChangeAspect="1" noMove="1" noResize="1" noEditPoints="1" noAdjustHandles="1" noChangeArrowheads="1" noChangeShapeType="1" noTextEdit="1"/>
              </p:cNvSpPr>
              <p:nvPr/>
            </p:nvSpPr>
            <p:spPr>
              <a:xfrm>
                <a:off x="8132685" y="941896"/>
                <a:ext cx="2500556" cy="6905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979F7F8-BB6F-41E1-9D1E-AAD4329CE60C}"/>
                  </a:ext>
                </a:extLst>
              </p:cNvPr>
              <p:cNvSpPr txBox="1"/>
              <p:nvPr/>
            </p:nvSpPr>
            <p:spPr>
              <a:xfrm>
                <a:off x="8122328" y="1845830"/>
                <a:ext cx="3633302"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std</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e>
                                    <m:sup>
                                      <m:r>
                                        <a:rPr lang="en-US" b="0" i="1" smtClean="0">
                                          <a:latin typeface="Cambria Math" panose="02040503050406030204" pitchFamily="18" charset="0"/>
                                        </a:rPr>
                                        <m:t>2</m:t>
                                      </m:r>
                                    </m:sup>
                                  </m:sSup>
                                </m:e>
                              </m:nary>
                            </m:num>
                            <m:den>
                              <m:r>
                                <a:rPr lang="en-US" b="0" i="1" smtClean="0">
                                  <a:solidFill>
                                    <a:srgbClr val="FF0000"/>
                                  </a:solidFill>
                                  <a:latin typeface="Cambria Math" panose="02040503050406030204" pitchFamily="18" charset="0"/>
                                </a:rPr>
                                <m:t>𝑁</m:t>
                              </m:r>
                            </m:den>
                          </m:f>
                        </m:e>
                      </m:rad>
                    </m:oMath>
                  </m:oMathPara>
                </a14:m>
                <a:endParaRPr lang="en-US" dirty="0"/>
              </a:p>
            </p:txBody>
          </p:sp>
        </mc:Choice>
        <mc:Fallback xmlns="">
          <p:sp>
            <p:nvSpPr>
              <p:cNvPr id="9" name="TextBox 8">
                <a:extLst>
                  <a:ext uri="{FF2B5EF4-FFF2-40B4-BE49-F238E27FC236}">
                    <a16:creationId xmlns:a16="http://schemas.microsoft.com/office/drawing/2014/main" id="{B979F7F8-BB6F-41E1-9D1E-AAD4329CE60C}"/>
                  </a:ext>
                </a:extLst>
              </p:cNvPr>
              <p:cNvSpPr txBox="1">
                <a:spLocks noRot="1" noChangeAspect="1" noMove="1" noResize="1" noEditPoints="1" noAdjustHandles="1" noChangeArrowheads="1" noChangeShapeType="1" noTextEdit="1"/>
              </p:cNvSpPr>
              <p:nvPr/>
            </p:nvSpPr>
            <p:spPr>
              <a:xfrm>
                <a:off x="8122328" y="1845830"/>
                <a:ext cx="3633302" cy="910699"/>
              </a:xfrm>
              <a:prstGeom prst="rect">
                <a:avLst/>
              </a:prstGeo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0491AF5-9E7A-4828-80CC-5FE93B30E5AA}"/>
              </a:ext>
            </a:extLst>
          </p:cNvPr>
          <p:cNvSpPr txBox="1"/>
          <p:nvPr/>
        </p:nvSpPr>
        <p:spPr>
          <a:xfrm>
            <a:off x="8229600" y="3078359"/>
            <a:ext cx="3903633" cy="646331"/>
          </a:xfrm>
          <a:prstGeom prst="rect">
            <a:avLst/>
          </a:prstGeom>
          <a:noFill/>
        </p:spPr>
        <p:txBody>
          <a:bodyPr wrap="none" rtlCol="0">
            <a:spAutoFit/>
          </a:bodyPr>
          <a:lstStyle/>
          <a:p>
            <a:r>
              <a:rPr lang="en-US" dirty="0"/>
              <a:t>Average “distance” from the mean</a:t>
            </a:r>
          </a:p>
          <a:p>
            <a:r>
              <a:rPr lang="en-US" dirty="0"/>
              <a:t>N may be N-1: population vs sample</a:t>
            </a:r>
          </a:p>
        </p:txBody>
      </p:sp>
    </p:spTree>
    <p:extLst>
      <p:ext uri="{BB962C8B-B14F-4D97-AF65-F5344CB8AC3E}">
        <p14:creationId xmlns:p14="http://schemas.microsoft.com/office/powerpoint/2010/main" val="21666847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normAutofit/>
          </a:bodyPr>
          <a:lstStyle/>
          <a:p>
            <a:r>
              <a:rPr lang="en-US" dirty="0"/>
              <a:t>What if we want to transform the scores into </a:t>
            </a:r>
            <a:r>
              <a:rPr lang="en-US" dirty="0">
                <a:solidFill>
                  <a:srgbClr val="0070C0"/>
                </a:solidFill>
              </a:rPr>
              <a:t>probabilities</a:t>
            </a:r>
            <a:r>
              <a:rPr lang="en-US" dirty="0"/>
              <a:t>?</a:t>
            </a:r>
          </a:p>
          <a:p>
            <a:pPr lvl="1"/>
            <a:r>
              <a:rPr lang="en-US" dirty="0"/>
              <a:t>E.g., probability that the user will visit the restaurant again</a:t>
            </a:r>
          </a:p>
          <a:p>
            <a:pPr lvl="1"/>
            <a:r>
              <a:rPr lang="en-US" dirty="0"/>
              <a:t>Different from “probability that the user will select one among the three”</a:t>
            </a:r>
          </a:p>
          <a:p>
            <a:r>
              <a:rPr lang="en-US" dirty="0"/>
              <a:t>One idea: </a:t>
            </a:r>
            <a:r>
              <a:rPr lang="en-US" dirty="0">
                <a:solidFill>
                  <a:schemeClr val="accent6">
                    <a:lumMod val="75000"/>
                  </a:schemeClr>
                </a:solidFill>
              </a:rPr>
              <a:t>Normalize by the max score</a:t>
            </a:r>
            <a:r>
              <a:rPr lang="en-US" dirty="0"/>
              <a:t>:</a:t>
            </a:r>
          </a:p>
          <a:p>
            <a:endParaRPr lang="en-US" dirty="0"/>
          </a:p>
          <a:p>
            <a:endParaRPr lang="en-US" dirty="0"/>
          </a:p>
          <a:p>
            <a:endParaRPr lang="en-US" dirty="0"/>
          </a:p>
          <a:p>
            <a:r>
              <a:rPr lang="en-US" dirty="0"/>
              <a:t>Problem with that?</a:t>
            </a:r>
          </a:p>
          <a:p>
            <a:pPr lvl="1"/>
            <a:r>
              <a:rPr lang="en-US" dirty="0"/>
              <a:t>We have probability 1, too strong</a:t>
            </a:r>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13911546"/>
              </p:ext>
            </p:extLst>
          </p:nvPr>
        </p:nvGraphicFramePr>
        <p:xfrm>
          <a:off x="2362200" y="36576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1</a:t>
                      </a:r>
                    </a:p>
                  </a:txBody>
                  <a:tcPr marL="9525" marR="9525" marT="9525" marB="0" anchor="ctr"/>
                </a:tc>
                <a:tc>
                  <a:txBody>
                    <a:bodyPr/>
                    <a:lstStyle/>
                    <a:p>
                      <a:pPr algn="ctr" fontAlgn="b"/>
                      <a:r>
                        <a:rPr lang="en-US" sz="1800" kern="1200" dirty="0">
                          <a:solidFill>
                            <a:schemeClr val="dk1"/>
                          </a:solidFill>
                          <a:latin typeface="+mn-lt"/>
                          <a:ea typeface="+mn-ea"/>
                          <a:cs typeface="+mn-cs"/>
                        </a:rPr>
                        <a:t>0.4</a:t>
                      </a:r>
                    </a:p>
                  </a:txBody>
                  <a:tcPr marL="9525" marR="9525" marT="9525" marB="0" anchor="ctr"/>
                </a:tc>
                <a:tc>
                  <a:txBody>
                    <a:bodyPr/>
                    <a:lstStyle/>
                    <a:p>
                      <a:pPr algn="ctr" fontAlgn="b"/>
                      <a:r>
                        <a:rPr lang="en-US" sz="1800" kern="1200" dirty="0">
                          <a:solidFill>
                            <a:schemeClr val="dk1"/>
                          </a:solidFill>
                          <a:latin typeface="+mn-lt"/>
                          <a:ea typeface="+mn-ea"/>
                          <a:cs typeface="+mn-cs"/>
                        </a:rPr>
                        <a:t>0.6</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0.25</a:t>
                      </a:r>
                    </a:p>
                  </a:txBody>
                  <a:tcPr marL="9525" marR="9525" marT="9525" marB="0" anchor="ctr"/>
                </a:tc>
                <a:tc>
                  <a:txBody>
                    <a:bodyPr/>
                    <a:lstStyle/>
                    <a:p>
                      <a:pPr algn="ctr" fontAlgn="b"/>
                      <a:r>
                        <a:rPr lang="en-US" sz="1800" kern="1200" dirty="0">
                          <a:solidFill>
                            <a:schemeClr val="dk1"/>
                          </a:solidFill>
                          <a:latin typeface="+mn-lt"/>
                          <a:ea typeface="+mn-ea"/>
                          <a:cs typeface="+mn-cs"/>
                        </a:rPr>
                        <a:t>0.75</a:t>
                      </a:r>
                    </a:p>
                  </a:txBody>
                  <a:tcPr marL="9525" marR="9525" marT="9525" marB="0" anchor="ctr"/>
                </a:tc>
                <a:tc>
                  <a:txBody>
                    <a:bodyPr/>
                    <a:lstStyle/>
                    <a:p>
                      <a:pPr algn="ctr" fontAlgn="b"/>
                      <a:r>
                        <a:rPr lang="en-US" sz="1800" kern="1200" dirty="0">
                          <a:solidFill>
                            <a:schemeClr val="dk1"/>
                          </a:solidFill>
                          <a:latin typeface="+mn-lt"/>
                          <a:ea typeface="+mn-ea"/>
                          <a:cs typeface="+mn-cs"/>
                        </a:rPr>
                        <a:t>1</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86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function</a:t>
            </a:r>
          </a:p>
        </p:txBody>
      </p:sp>
      <p:sp>
        <p:nvSpPr>
          <p:cNvPr id="3" name="Content Placeholder 2"/>
          <p:cNvSpPr>
            <a:spLocks noGrp="1"/>
          </p:cNvSpPr>
          <p:nvPr>
            <p:ph idx="1"/>
          </p:nvPr>
        </p:nvSpPr>
        <p:spPr/>
        <p:txBody>
          <a:bodyPr>
            <a:normAutofit/>
          </a:bodyPr>
          <a:lstStyle/>
          <a:p>
            <a:r>
              <a:rPr lang="en-US" dirty="0"/>
              <a:t>Another idea: Use the </a:t>
            </a:r>
            <a:r>
              <a:rPr lang="en-US" dirty="0">
                <a:solidFill>
                  <a:srgbClr val="FF3300"/>
                </a:solidFill>
              </a:rPr>
              <a:t>logistic function</a:t>
            </a:r>
            <a:r>
              <a:rPr lang="en-US" dirty="0"/>
              <a:t>:</a:t>
            </a:r>
          </a:p>
          <a:p>
            <a:pPr lvl="1"/>
            <a:r>
              <a:rPr lang="en-US" dirty="0"/>
              <a:t>Maps reals to the [0,1] range</a:t>
            </a:r>
          </a:p>
          <a:p>
            <a:pPr lvl="1"/>
            <a:r>
              <a:rPr lang="en-US" dirty="0"/>
              <a:t>Mimics the step function</a:t>
            </a:r>
          </a:p>
          <a:p>
            <a:pPr lvl="1"/>
            <a:r>
              <a:rPr lang="en-US" dirty="0"/>
              <a:t>In the class of </a:t>
            </a:r>
            <a:r>
              <a:rPr lang="en-US" dirty="0">
                <a:solidFill>
                  <a:srgbClr val="FF3300"/>
                </a:solidFill>
              </a:rPr>
              <a:t>sigmoid</a:t>
            </a:r>
            <a:r>
              <a:rPr lang="en-US" dirty="0"/>
              <a:t> functions</a:t>
            </a:r>
          </a:p>
          <a:p>
            <a:endParaRPr lang="en-US" dirty="0"/>
          </a:p>
          <a:p>
            <a:endParaRPr lang="en-US" dirty="0"/>
          </a:p>
          <a:p>
            <a:endParaRPr lang="en-US" dirty="0"/>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813172"/>
              </p:ext>
            </p:extLst>
          </p:nvPr>
        </p:nvGraphicFramePr>
        <p:xfrm>
          <a:off x="5410200" y="33528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0.99</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0.88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0.73</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0.98</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66870331"/>
              </p:ext>
            </p:extLst>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pic>
        <p:nvPicPr>
          <p:cNvPr id="10" name="Picture 9" descr="A screenshot of a map&#10;&#10;Description automatically generated">
            <a:extLst>
              <a:ext uri="{FF2B5EF4-FFF2-40B4-BE49-F238E27FC236}">
                <a16:creationId xmlns:a16="http://schemas.microsoft.com/office/drawing/2014/main" id="{B0410FE6-94DB-4CD4-BB30-20F07BAC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10440"/>
            <a:ext cx="4724400" cy="3003550"/>
          </a:xfrm>
          <a:prstGeom prst="rect">
            <a:avLst/>
          </a:prstGeom>
        </p:spPr>
      </p:pic>
      <p:sp>
        <p:nvSpPr>
          <p:cNvPr id="13" name="TextBox 12">
            <a:extLst>
              <a:ext uri="{FF2B5EF4-FFF2-40B4-BE49-F238E27FC236}">
                <a16:creationId xmlns:a16="http://schemas.microsoft.com/office/drawing/2014/main" id="{27EA2BE0-90E1-402E-85F9-E1947C31A21B}"/>
              </a:ext>
            </a:extLst>
          </p:cNvPr>
          <p:cNvSpPr txBox="1"/>
          <p:nvPr/>
        </p:nvSpPr>
        <p:spPr>
          <a:xfrm>
            <a:off x="6400800" y="4953000"/>
            <a:ext cx="3506153" cy="369332"/>
          </a:xfrm>
          <a:prstGeom prst="rect">
            <a:avLst/>
          </a:prstGeom>
          <a:noFill/>
        </p:spPr>
        <p:txBody>
          <a:bodyPr wrap="none" rtlCol="0">
            <a:spAutoFit/>
          </a:bodyPr>
          <a:lstStyle/>
          <a:p>
            <a:r>
              <a:rPr lang="en-US" dirty="0"/>
              <a:t>Too big values for all restaurants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5054EC-F7CC-4531-9554-E685B6A1C815}"/>
                  </a:ext>
                </a:extLst>
              </p:cNvPr>
              <p:cNvSpPr txBox="1"/>
              <p:nvPr/>
            </p:nvSpPr>
            <p:spPr>
              <a:xfrm>
                <a:off x="8019166" y="1600200"/>
                <a:ext cx="2402068" cy="79239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𝑥</m:t>
                              </m:r>
                            </m:sup>
                          </m:sSup>
                        </m:den>
                      </m:f>
                    </m:oMath>
                  </m:oMathPara>
                </a14:m>
                <a:endParaRPr lang="en-US" sz="2400" dirty="0"/>
              </a:p>
            </p:txBody>
          </p:sp>
        </mc:Choice>
        <mc:Fallback xmlns="">
          <p:sp>
            <p:nvSpPr>
              <p:cNvPr id="4" name="TextBox 3">
                <a:extLst>
                  <a:ext uri="{FF2B5EF4-FFF2-40B4-BE49-F238E27FC236}">
                    <a16:creationId xmlns:a16="http://schemas.microsoft.com/office/drawing/2014/main" id="{C45054EC-F7CC-4531-9554-E685B6A1C815}"/>
                  </a:ext>
                </a:extLst>
              </p:cNvPr>
              <p:cNvSpPr txBox="1">
                <a:spLocks noRot="1" noChangeAspect="1" noMove="1" noResize="1" noEditPoints="1" noAdjustHandles="1" noChangeArrowheads="1" noChangeShapeType="1" noTextEdit="1"/>
              </p:cNvSpPr>
              <p:nvPr/>
            </p:nvSpPr>
            <p:spPr>
              <a:xfrm>
                <a:off x="8019166" y="1600200"/>
                <a:ext cx="2402068" cy="792396"/>
              </a:xfrm>
              <a:prstGeom prst="rect">
                <a:avLst/>
              </a:prstGeom>
              <a:blipFill>
                <a:blip r:embed="rId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439974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TotalTime>
  <Words>9939</Words>
  <Application>Microsoft Office PowerPoint</Application>
  <PresentationFormat>Widescreen</PresentationFormat>
  <Paragraphs>2034</Paragraphs>
  <Slides>121</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121</vt:i4>
      </vt:variant>
    </vt:vector>
  </HeadingPairs>
  <TitlesOfParts>
    <vt:vector size="131" baseType="lpstr">
      <vt:lpstr>Arial</vt:lpstr>
      <vt:lpstr>Calibri</vt:lpstr>
      <vt:lpstr>Cambria Math</vt:lpstr>
      <vt:lpstr>Courier New</vt:lpstr>
      <vt:lpstr>Tahoma</vt:lpstr>
      <vt:lpstr>Times New Roman</vt:lpstr>
      <vt:lpstr>Clarity</vt:lpstr>
      <vt:lpstr>Document</vt:lpstr>
      <vt:lpstr>VISIO</vt:lpstr>
      <vt:lpstr>Equation</vt:lpstr>
      <vt:lpstr>DATA MINING The Data Mining Pipeline</vt:lpstr>
      <vt:lpstr>What is data mining again?</vt:lpstr>
      <vt:lpstr>DATA</vt:lpstr>
      <vt:lpstr>What is Data?</vt:lpstr>
      <vt:lpstr>Relational data</vt:lpstr>
      <vt:lpstr>Types of Attributes </vt:lpstr>
      <vt:lpstr>Numeric Relational Data</vt:lpstr>
      <vt:lpstr>Numeric data</vt:lpstr>
      <vt:lpstr>Categorical Relational Data </vt:lpstr>
      <vt:lpstr>Mixed Relational Data </vt:lpstr>
      <vt:lpstr>Mixed Relational Data </vt:lpstr>
      <vt:lpstr>Mixed Relational Data </vt:lpstr>
      <vt:lpstr>Mixed Relational Data </vt:lpstr>
      <vt:lpstr>Mixed Relational Data </vt:lpstr>
      <vt:lpstr>Binning</vt:lpstr>
      <vt:lpstr>Bucketization </vt:lpstr>
      <vt:lpstr>Example</vt:lpstr>
      <vt:lpstr>Physical data storage</vt:lpstr>
      <vt:lpstr>Examples</vt:lpstr>
      <vt:lpstr>Examples</vt:lpstr>
      <vt:lpstr>Beyond relational data: Set data</vt:lpstr>
      <vt:lpstr>Set data</vt:lpstr>
      <vt:lpstr>Vector representation of market-basket data</vt:lpstr>
      <vt:lpstr>Vector representation of document data</vt:lpstr>
      <vt:lpstr>Physical data storage</vt:lpstr>
      <vt:lpstr>Dependent data</vt:lpstr>
      <vt:lpstr>Ordered Data </vt:lpstr>
      <vt:lpstr>Ordered Data</vt:lpstr>
      <vt:lpstr>Ordered Data</vt:lpstr>
      <vt:lpstr>Spatial data</vt:lpstr>
      <vt:lpstr>Spatiotemporal data </vt:lpstr>
      <vt:lpstr>Graph Data </vt:lpstr>
      <vt:lpstr>Graph Data </vt:lpstr>
      <vt:lpstr>Representation</vt:lpstr>
      <vt:lpstr>Representation</vt:lpstr>
      <vt:lpstr>Representation</vt:lpstr>
      <vt:lpstr>Types of data: summary</vt:lpstr>
      <vt:lpstr>Data Mining Pipeline</vt:lpstr>
      <vt:lpstr>The data mining pipeline</vt:lpstr>
      <vt:lpstr>Data Collection</vt:lpstr>
      <vt:lpstr>The data mining pipeline</vt:lpstr>
      <vt:lpstr>The different ways of obtaining data </vt:lpstr>
      <vt:lpstr>Data labels </vt:lpstr>
      <vt:lpstr>Data collection example</vt:lpstr>
      <vt:lpstr>PREPROCESSING</vt:lpstr>
      <vt:lpstr>The data mining pipeline</vt:lpstr>
      <vt:lpstr>Preprocessing steps</vt:lpstr>
      <vt:lpstr>SAMPLING –  DIMENSIONALITY REDUCTION</vt:lpstr>
      <vt:lpstr>Sampling </vt:lpstr>
      <vt:lpstr>Sampling … </vt:lpstr>
      <vt:lpstr>Types of Sampling</vt:lpstr>
      <vt:lpstr>Types of Sampling</vt:lpstr>
      <vt:lpstr>Biased sampling</vt:lpstr>
      <vt:lpstr>Sample Size</vt:lpstr>
      <vt:lpstr>Sample Size</vt:lpstr>
      <vt:lpstr>A data mining challenge</vt:lpstr>
      <vt:lpstr>Reservoir sampling</vt:lpstr>
      <vt:lpstr>Proof by Induction</vt:lpstr>
      <vt:lpstr>Dimensionality Reduction</vt:lpstr>
      <vt:lpstr>Example</vt:lpstr>
      <vt:lpstr>Example</vt:lpstr>
      <vt:lpstr>Data Cleaning – FEATURE EXTRACTION </vt:lpstr>
      <vt:lpstr>Data cleaning – Feature extraction</vt:lpstr>
      <vt:lpstr>Data Quality </vt:lpstr>
      <vt:lpstr>Data cleaning</vt:lpstr>
      <vt:lpstr>Data Cleaning</vt:lpstr>
      <vt:lpstr>Data Cleaning</vt:lpstr>
      <vt:lpstr>Data Cleaning</vt:lpstr>
      <vt:lpstr>Data Cleaning</vt:lpstr>
      <vt:lpstr>Data preprocessing: feature extraction</vt:lpstr>
      <vt:lpstr>Text data </vt:lpstr>
      <vt:lpstr>A data preprocessing example</vt:lpstr>
      <vt:lpstr>Mining Task</vt:lpstr>
      <vt:lpstr>Example data</vt:lpstr>
      <vt:lpstr>First cut</vt:lpstr>
      <vt:lpstr>First cut</vt:lpstr>
      <vt:lpstr>Second cut</vt:lpstr>
      <vt:lpstr>Second cut</vt:lpstr>
      <vt:lpstr>Second cut</vt:lpstr>
      <vt:lpstr>IDF</vt:lpstr>
      <vt:lpstr>TF-IDF</vt:lpstr>
      <vt:lpstr>Third cut</vt:lpstr>
      <vt:lpstr>Third cut</vt:lpstr>
      <vt:lpstr>Decisions, decisions…</vt:lpstr>
      <vt:lpstr>The preprocessing pipeline for our text mining task</vt:lpstr>
      <vt:lpstr>Word and document representations</vt:lpstr>
      <vt:lpstr>word2vec</vt:lpstr>
      <vt:lpstr>DATA NORMALIZATION</vt:lpstr>
      <vt:lpstr>Normalization of numeric data</vt:lpstr>
      <vt:lpstr>Column normalization</vt:lpstr>
      <vt:lpstr>Column Normalization</vt:lpstr>
      <vt:lpstr>Column Normalization</vt:lpstr>
      <vt:lpstr>Row Normalization</vt:lpstr>
      <vt:lpstr>Row Normalization</vt:lpstr>
      <vt:lpstr>Row Normalization</vt:lpstr>
      <vt:lpstr>Row Normalization</vt:lpstr>
      <vt:lpstr>Row Normalization</vt:lpstr>
      <vt:lpstr>Row Normalization</vt:lpstr>
      <vt:lpstr>Logistic function</vt:lpstr>
      <vt:lpstr>Logistic function</vt:lpstr>
      <vt:lpstr>Sigmoid function</vt:lpstr>
      <vt:lpstr>Softmax function</vt:lpstr>
      <vt:lpstr>Logarithm function</vt:lpstr>
      <vt:lpstr>Logarithm function</vt:lpstr>
      <vt:lpstr>POST-PROCESSING</vt:lpstr>
      <vt:lpstr>The data mining pipeline</vt:lpstr>
      <vt:lpstr>Post-processing</vt:lpstr>
      <vt:lpstr>Visualization on a map</vt:lpstr>
      <vt:lpstr>Charles Minard map</vt:lpstr>
      <vt:lpstr>Another interesting visualization</vt:lpstr>
      <vt:lpstr>Word Clouds</vt:lpstr>
      <vt:lpstr>Heatmaps</vt:lpstr>
      <vt:lpstr>Heatmaps</vt:lpstr>
      <vt:lpstr>Heatmaps</vt:lpstr>
      <vt:lpstr>Dimensionality Reduction</vt:lpstr>
      <vt:lpstr>Example</vt:lpstr>
      <vt:lpstr>Statistical Significance</vt:lpstr>
      <vt:lpstr>Meaningfulness of Answers</vt:lpstr>
      <vt:lpstr>Rhine Paradox – (1)</vt:lpstr>
      <vt:lpstr>Rhine Paradox – (2)</vt:lpstr>
      <vt:lpstr>Rhine Paradox –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The Data Mining Pipeline</dc:title>
  <dc:creator>Panayiotis Tsaparas</dc:creator>
  <cp:lastModifiedBy>ΠΑΝΑΓΙΩΤΗΣ ΤΣΑΠΑΡΑΣ</cp:lastModifiedBy>
  <cp:revision>16</cp:revision>
  <dcterms:created xsi:type="dcterms:W3CDTF">2020-10-12T08:50:21Z</dcterms:created>
  <dcterms:modified xsi:type="dcterms:W3CDTF">2021-10-18T08:20:32Z</dcterms:modified>
</cp:coreProperties>
</file>