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397" r:id="rId3"/>
    <p:sldId id="398" r:id="rId4"/>
    <p:sldId id="399" r:id="rId5"/>
    <p:sldId id="438" r:id="rId6"/>
    <p:sldId id="410" r:id="rId7"/>
    <p:sldId id="414" r:id="rId8"/>
    <p:sldId id="416" r:id="rId9"/>
    <p:sldId id="420" r:id="rId10"/>
    <p:sldId id="439" r:id="rId11"/>
    <p:sldId id="440" r:id="rId12"/>
    <p:sldId id="441" r:id="rId13"/>
    <p:sldId id="424" r:id="rId14"/>
    <p:sldId id="425" r:id="rId15"/>
    <p:sldId id="426" r:id="rId16"/>
    <p:sldId id="442" r:id="rId17"/>
    <p:sldId id="429" r:id="rId18"/>
    <p:sldId id="430" r:id="rId19"/>
    <p:sldId id="443" r:id="rId20"/>
    <p:sldId id="444" r:id="rId21"/>
    <p:sldId id="433" r:id="rId22"/>
    <p:sldId id="445" r:id="rId23"/>
    <p:sldId id="450" r:id="rId24"/>
    <p:sldId id="446" r:id="rId25"/>
    <p:sldId id="447" r:id="rId26"/>
    <p:sldId id="436" r:id="rId27"/>
    <p:sldId id="448" r:id="rId28"/>
    <p:sldId id="44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63" d="100"/>
          <a:sy n="63" d="100"/>
        </p:scale>
        <p:origin x="137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/>
          </a:bodyPr>
          <a:lstStyle/>
          <a:p>
            <a:r>
              <a:rPr lang="el-GR"/>
              <a:t>2. ΕΙΣΑΓΩΓΗ </a:t>
            </a:r>
            <a:r>
              <a:rPr lang="el-GR" dirty="0"/>
              <a:t>ΣΤΗ </a:t>
            </a:r>
            <a:r>
              <a:rPr lang="en-US" dirty="0"/>
              <a:t>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>
            <a:normAutofit/>
          </a:bodyPr>
          <a:lstStyle/>
          <a:p>
            <a:r>
              <a:rPr lang="el-GR" dirty="0"/>
              <a:t>Η γλώσσα προγραμματισμού </a:t>
            </a:r>
            <a:r>
              <a:rPr lang="en-US" dirty="0"/>
              <a:t>Java</a:t>
            </a:r>
            <a:endParaRPr lang="el-GR" dirty="0"/>
          </a:p>
          <a:p>
            <a:r>
              <a:rPr lang="el-GR" dirty="0"/>
              <a:t>Βασικό συντακτικό, ορισμός μεταβλητών, έλεγχος ροής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91200" y="4038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4049486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895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CountDown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9756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693" y="1737519"/>
            <a:ext cx="4783015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/>
              <a:t>Ένα </a:t>
            </a:r>
            <a:r>
              <a:rPr lang="en-US" sz="2400" b="1" dirty="0">
                <a:solidFill>
                  <a:schemeClr val="hlink"/>
                </a:solidFill>
                <a:latin typeface="Lucida Console" pitchFamily="49" charset="0"/>
              </a:rPr>
              <a:t>do while</a:t>
            </a:r>
            <a:r>
              <a:rPr lang="en-US" sz="2400" i="1" dirty="0">
                <a:solidFill>
                  <a:srgbClr val="000066"/>
                </a:solidFill>
              </a:rPr>
              <a:t> </a:t>
            </a:r>
            <a:r>
              <a:rPr lang="en-US" sz="2400" dirty="0">
                <a:solidFill>
                  <a:srgbClr val="000066"/>
                </a:solidFill>
              </a:rPr>
              <a:t>statement</a:t>
            </a:r>
            <a:r>
              <a:rPr lang="en-US" sz="2400" dirty="0"/>
              <a:t> </a:t>
            </a:r>
            <a:r>
              <a:rPr lang="el-GR" sz="2400" dirty="0"/>
              <a:t>έχει το εξής συντακτικό</a:t>
            </a:r>
            <a:r>
              <a:rPr lang="en-US" sz="2400" dirty="0"/>
              <a:t>:</a:t>
            </a:r>
            <a:r>
              <a:rPr lang="en-US" sz="2400" dirty="0">
                <a:latin typeface="Lucida Console" pitchFamily="49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dirty="0">
                <a:latin typeface="Lucida Console" pitchFamily="49" charset="0"/>
              </a:rPr>
              <a:t>  </a:t>
            </a:r>
          </a:p>
          <a:p>
            <a:pPr lvl="1"/>
            <a:endParaRPr lang="el-GR" sz="2000" dirty="0"/>
          </a:p>
          <a:p>
            <a:pPr lvl="1"/>
            <a:endParaRPr lang="el-GR" sz="2000" dirty="0"/>
          </a:p>
          <a:p>
            <a:pPr lvl="1"/>
            <a:endParaRPr lang="el-GR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To while code </a:t>
            </a:r>
            <a:r>
              <a:rPr lang="el-GR" sz="2000" dirty="0"/>
              <a:t>εκτελείται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τουλάχιστον μία φορά</a:t>
            </a:r>
            <a:r>
              <a:rPr lang="en-US" sz="2000" dirty="0"/>
              <a:t>;  </a:t>
            </a:r>
            <a:r>
              <a:rPr lang="el-GR" sz="2000" dirty="0"/>
              <a:t>Μετά αν η συνθήκη είναι αληθής ο κώδικας εκτελείται ξανά.</a:t>
            </a:r>
            <a:endParaRPr lang="en-US" sz="2000" dirty="0"/>
          </a:p>
          <a:p>
            <a:pPr lvl="1"/>
            <a:r>
              <a:rPr lang="en-US" sz="2000" dirty="0"/>
              <a:t>O</a:t>
            </a:r>
            <a:r>
              <a:rPr lang="el-GR" sz="2000" dirty="0"/>
              <a:t>ι μεταβλητές στο </a:t>
            </a:r>
            <a:r>
              <a:rPr lang="en-US" sz="2000" dirty="0">
                <a:solidFill>
                  <a:srgbClr val="0070C0"/>
                </a:solidFill>
              </a:rPr>
              <a:t>condition</a:t>
            </a:r>
            <a:r>
              <a:rPr lang="en-US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δεν </a:t>
            </a:r>
            <a:r>
              <a:rPr lang="el-GR" sz="2000" dirty="0"/>
              <a:t>μπορεί να είναι </a:t>
            </a:r>
            <a:r>
              <a:rPr lang="el-GR" sz="2000" dirty="0">
                <a:solidFill>
                  <a:srgbClr val="FF0000"/>
                </a:solidFill>
              </a:rPr>
              <a:t>τοπικές</a:t>
            </a:r>
            <a:r>
              <a:rPr lang="el-GR" sz="2000" dirty="0"/>
              <a:t> μεταβλητές του </a:t>
            </a:r>
            <a:r>
              <a:rPr lang="en-US" sz="2000" dirty="0"/>
              <a:t>while 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n-US" dirty="0"/>
              <a:t>Do-While statement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838092" y="2590800"/>
            <a:ext cx="2321169" cy="1066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78769" y="2819400"/>
            <a:ext cx="2110154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>
                <a:solidFill>
                  <a:srgbClr val="000000"/>
                </a:solidFill>
              </a:rPr>
              <a:t>while code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099556" y="4479319"/>
            <a:ext cx="1656184" cy="12954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59433" y="4913500"/>
            <a:ext cx="133643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5416062" y="5127812"/>
            <a:ext cx="6834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416062" y="3200400"/>
            <a:ext cx="0" cy="1926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416061" y="3200400"/>
            <a:ext cx="4220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893169" y="1524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925579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927649" y="577471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963508" y="5791200"/>
            <a:ext cx="984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486401" y="3962400"/>
            <a:ext cx="105507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4644" y="2780437"/>
            <a:ext cx="3217547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16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2060848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CountDownWithDo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8820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εντολές </a:t>
            </a:r>
            <a:r>
              <a:rPr lang="en-US" dirty="0"/>
              <a:t>break </a:t>
            </a:r>
            <a:r>
              <a:rPr lang="el-GR" dirty="0"/>
              <a:t>και </a:t>
            </a:r>
            <a:r>
              <a:rPr lang="en-US" dirty="0"/>
              <a:t>continue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continue</a:t>
            </a:r>
            <a:r>
              <a:rPr lang="en-US" dirty="0"/>
              <a:t>: </a:t>
            </a:r>
            <a:r>
              <a:rPr lang="el-GR" dirty="0"/>
              <a:t>Επιστρέφει τη ροή του προγράμματος στον έλεγχο της συνθήκης σε ένα βρόγχο.</a:t>
            </a:r>
          </a:p>
          <a:p>
            <a:pPr lvl="1"/>
            <a:r>
              <a:rPr lang="el-GR" dirty="0"/>
              <a:t>Βολικό για τον έλεγχο συνθηκών πριν ξεκινήσει η εκτέλεση του βρόγχου,</a:t>
            </a:r>
            <a:r>
              <a:rPr lang="en-US" dirty="0"/>
              <a:t> </a:t>
            </a:r>
            <a:r>
              <a:rPr lang="el-GR" dirty="0"/>
              <a:t>ή για πρόωρη επιστροφή στον έλεγχο της συνθήκης</a:t>
            </a:r>
          </a:p>
          <a:p>
            <a:pPr marL="274320" lvl="1" indent="0">
              <a:buNone/>
            </a:pPr>
            <a:endParaRPr lang="el-GR" dirty="0"/>
          </a:p>
          <a:p>
            <a:r>
              <a:rPr lang="en-US" dirty="0">
                <a:solidFill>
                  <a:srgbClr val="FF0000"/>
                </a:solidFill>
              </a:rPr>
              <a:t>break</a:t>
            </a:r>
            <a:r>
              <a:rPr lang="en-US" dirty="0"/>
              <a:t>: </a:t>
            </a:r>
            <a:r>
              <a:rPr lang="el-GR" dirty="0"/>
              <a:t>Μας βγάζει έξω από την εκτέλεση του βρόχου από οποιοδήποτε σημείο μέσα στον κώδικα.</a:t>
            </a:r>
          </a:p>
          <a:p>
            <a:pPr lvl="1"/>
            <a:r>
              <a:rPr lang="el-GR" dirty="0"/>
              <a:t>Βολικό για να σταματάμε το βρόγχο όταν κάτι δεν πάει καλά.</a:t>
            </a:r>
          </a:p>
          <a:p>
            <a:pPr lvl="1"/>
            <a:endParaRPr lang="el-GR" dirty="0"/>
          </a:p>
          <a:p>
            <a:r>
              <a:rPr lang="el-GR" dirty="0"/>
              <a:t>Κάποιοι θεωρούν οι εντολές αυτές χαλάνε το μοντέλο του δομημένου προγραμματισμού.</a:t>
            </a:r>
          </a:p>
        </p:txBody>
      </p:sp>
    </p:spTree>
    <p:extLst>
      <p:ext uri="{BB962C8B-B14F-4D97-AF65-F5344CB8AC3E}">
        <p14:creationId xmlns:p14="http://schemas.microsoft.com/office/powerpoint/2010/main" val="201758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εντολές </a:t>
            </a:r>
            <a:r>
              <a:rPr lang="en-US" dirty="0"/>
              <a:t>break </a:t>
            </a:r>
            <a:r>
              <a:rPr lang="el-GR" dirty="0"/>
              <a:t>και </a:t>
            </a:r>
            <a:r>
              <a:rPr lang="en-US" dirty="0"/>
              <a:t>continue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276600" y="3962400"/>
            <a:ext cx="1973871" cy="1726039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t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continue</a:t>
            </a:r>
            <a:endParaRPr lang="el-GR" sz="2200" dirty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200" dirty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break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3648135" y="225046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559417" y="251344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135060" y="154030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4875334" y="276109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4160226" y="5679182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4155830" y="3453240"/>
            <a:ext cx="17584" cy="4827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5697414" y="2761093"/>
            <a:ext cx="14654" cy="33860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4998426" y="238009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3571141" y="348499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2815002" y="593609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2813971" y="2727751"/>
            <a:ext cx="1029" cy="32175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2816467" y="272775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55830" y="6150303"/>
            <a:ext cx="1540119" cy="477837"/>
            <a:chOff x="6830159" y="5370513"/>
            <a:chExt cx="1540119" cy="477837"/>
          </a:xfrm>
        </p:grpSpPr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H="1">
              <a:off x="6830159" y="5370513"/>
              <a:ext cx="15401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solidFill>
                  <a:srgbClr val="063CEA"/>
                </a:solidFill>
              </a:endParaRPr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6834554" y="5373688"/>
              <a:ext cx="0" cy="474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solidFill>
                  <a:srgbClr val="063CEA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636931" y="4336486"/>
            <a:ext cx="1236057" cy="40084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3043678" y="4536909"/>
            <a:ext cx="593253" cy="4661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1183" y="2727751"/>
            <a:ext cx="2495" cy="18091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5143" y="2718496"/>
            <a:ext cx="441256" cy="9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52599" y="4993114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743199" y="5199196"/>
            <a:ext cx="725537" cy="145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468736" y="5199196"/>
            <a:ext cx="14657" cy="8633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173414" y="6099773"/>
            <a:ext cx="12953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67552" y="6099773"/>
            <a:ext cx="0" cy="3752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34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96211" y="957376"/>
            <a:ext cx="4343400" cy="286232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if (everything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ok){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&lt;some code&gt;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 // end of while loop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215" y="1357699"/>
            <a:ext cx="3850595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if (everything is ok){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}// end of if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 // end of while loop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96211" y="3908524"/>
            <a:ext cx="4343400" cy="286232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&lt; some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&lt; some code&gt;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 // end of while loop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5277" y="3819698"/>
            <a:ext cx="4066683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while (… &amp;&amp; 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&lt; some code 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&lt; some more code&gt;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 // end of while loop</a:t>
            </a:r>
          </a:p>
        </p:txBody>
      </p:sp>
    </p:spTree>
    <p:extLst>
      <p:ext uri="{BB962C8B-B14F-4D97-AF65-F5344CB8AC3E}">
        <p14:creationId xmlns:p14="http://schemas.microsoft.com/office/powerpoint/2010/main" val="517105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20888"/>
            <a:ext cx="3168352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CountDownWithContinue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inputInt%2 ==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continue;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27251" y="344269"/>
            <a:ext cx="358136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Η αντίστροφη μέτρηση εκτελείται </a:t>
            </a:r>
          </a:p>
          <a:p>
            <a:r>
              <a:rPr lang="el-GR" dirty="0"/>
              <a:t>μόνο για περιττούς αριθμούς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096000" y="1524000"/>
            <a:ext cx="2895600" cy="838200"/>
          </a:xfrm>
          <a:prstGeom prst="wedgeRectCallout">
            <a:avLst>
              <a:gd name="adj1" fmla="val -152008"/>
              <a:gd name="adj2" fmla="val 625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 </a:t>
            </a:r>
            <a:r>
              <a:rPr lang="el-GR" dirty="0">
                <a:solidFill>
                  <a:schemeClr val="tx1"/>
                </a:solidFill>
              </a:rPr>
              <a:t>τελεστής 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l-GR" dirty="0">
                <a:solidFill>
                  <a:schemeClr val="tx1"/>
                </a:solidFill>
              </a:rPr>
              <a:t> υπολογίζει το υπόλοιπο διαίρεσης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4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77997"/>
            <a:ext cx="2088232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7664" y="5229200"/>
            <a:ext cx="122413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CountDownWithBreak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==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3276600" y="5105400"/>
            <a:ext cx="5715000" cy="1600200"/>
          </a:xfrm>
          <a:prstGeom prst="wedgeRectCallout">
            <a:avLst>
              <a:gd name="adj1" fmla="val -58764"/>
              <a:gd name="adj2" fmla="val -3679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Η συνθήκη αυτή ορίζει ένα </a:t>
            </a:r>
            <a:r>
              <a:rPr lang="el-GR" dirty="0">
                <a:solidFill>
                  <a:srgbClr val="FF0000"/>
                </a:solidFill>
              </a:rPr>
              <a:t>ατέρμονο βρόγχο </a:t>
            </a:r>
            <a:r>
              <a:rPr lang="el-GR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infinite loop)</a:t>
            </a:r>
            <a:r>
              <a:rPr lang="el-GR" dirty="0">
                <a:solidFill>
                  <a:schemeClr val="tx1"/>
                </a:solidFill>
              </a:rPr>
              <a:t>. Πρέπει μέσα στο πρόγραμμα να έχουμε μια εντολή </a:t>
            </a:r>
            <a:r>
              <a:rPr lang="en-US" dirty="0">
                <a:solidFill>
                  <a:srgbClr val="FF0000"/>
                </a:solidFill>
              </a:rPr>
              <a:t>break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(ή </a:t>
            </a:r>
            <a:r>
              <a:rPr lang="en-US" dirty="0">
                <a:solidFill>
                  <a:schemeClr val="tx1"/>
                </a:solidFill>
              </a:rPr>
              <a:t>return </a:t>
            </a:r>
            <a:r>
              <a:rPr lang="el-GR" dirty="0">
                <a:solidFill>
                  <a:schemeClr val="tx1"/>
                </a:solidFill>
              </a:rPr>
              <a:t>που θα δούμε αργότερα) για να μην κολλήσει το πρόγραμμα μας.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Αυτή η κατασκευή είναι βολική όταν έχουμε πολλαπλές συνθήκες εξόδου.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7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Εμβέλεια (</a:t>
            </a:r>
            <a:r>
              <a:rPr lang="en-US" dirty="0"/>
              <a:t>scope) </a:t>
            </a:r>
            <a:r>
              <a:rPr lang="el-GR" dirty="0"/>
              <a:t>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Προσέξτε ότι η μεταβλητή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</a:t>
            </a:r>
            <a:r>
              <a:rPr lang="el-GR" dirty="0"/>
              <a:t>πρέπει να οριστεί </a:t>
            </a:r>
            <a:r>
              <a:rPr lang="el-GR" dirty="0">
                <a:solidFill>
                  <a:srgbClr val="FF0000"/>
                </a:solidFill>
              </a:rPr>
              <a:t>σε κάθε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dirty="0"/>
              <a:t>, </a:t>
            </a:r>
            <a:r>
              <a:rPr lang="el-GR" dirty="0"/>
              <a:t>ενώ η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inputInt</a:t>
            </a:r>
            <a:r>
              <a:rPr lang="en-US" dirty="0"/>
              <a:t> </a:t>
            </a:r>
            <a:r>
              <a:rPr lang="el-GR" dirty="0" err="1"/>
              <a:t>πρεπει</a:t>
            </a:r>
            <a:r>
              <a:rPr lang="el-GR" dirty="0"/>
              <a:t> να οριστεί </a:t>
            </a:r>
            <a:r>
              <a:rPr lang="el-GR" dirty="0">
                <a:solidFill>
                  <a:srgbClr val="FF0000"/>
                </a:solidFill>
              </a:rPr>
              <a:t>έξω</a:t>
            </a:r>
            <a:r>
              <a:rPr lang="el-GR" dirty="0"/>
              <a:t> από 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while-loop</a:t>
            </a:r>
            <a:r>
              <a:rPr lang="en-US" dirty="0"/>
              <a:t> </a:t>
            </a:r>
            <a:r>
              <a:rPr lang="el-GR" dirty="0"/>
              <a:t>αλλιώς ο </a:t>
            </a:r>
            <a:r>
              <a:rPr lang="en-US" dirty="0"/>
              <a:t>compiler </a:t>
            </a:r>
            <a:r>
              <a:rPr lang="el-GR" dirty="0"/>
              <a:t>διαμαρτύρεται</a:t>
            </a:r>
            <a:r>
              <a:rPr lang="en-US" dirty="0"/>
              <a:t> </a:t>
            </a:r>
            <a:r>
              <a:rPr lang="el-GR" dirty="0"/>
              <a:t>γιατί προσπαθούμε να χρησιμοποιήσουμε μια μεταβλητή εκτός της </a:t>
            </a:r>
            <a:r>
              <a:rPr lang="el-GR" dirty="0">
                <a:solidFill>
                  <a:srgbClr val="FF0000"/>
                </a:solidFill>
              </a:rPr>
              <a:t>εμβέλειας</a:t>
            </a:r>
            <a:r>
              <a:rPr lang="el-GR" dirty="0"/>
              <a:t> της</a:t>
            </a:r>
          </a:p>
          <a:p>
            <a:r>
              <a:rPr lang="el-GR" dirty="0"/>
              <a:t>Η κάθε μεταβλητή που ορίζουμε έχει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εμβέλεια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scope) </a:t>
            </a:r>
            <a:r>
              <a:rPr lang="el-GR" dirty="0"/>
              <a:t>μέσα στο </a:t>
            </a:r>
            <a:r>
              <a:rPr lang="en-US" dirty="0">
                <a:solidFill>
                  <a:srgbClr val="0070C0"/>
                </a:solidFill>
              </a:rPr>
              <a:t>block</a:t>
            </a:r>
            <a:r>
              <a:rPr lang="en-US" dirty="0"/>
              <a:t> </a:t>
            </a:r>
            <a:r>
              <a:rPr lang="el-GR" dirty="0"/>
              <a:t>το οποίο ορίζεται.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Τοπική μεταβλητή </a:t>
            </a:r>
            <a:r>
              <a:rPr lang="el-GR" dirty="0"/>
              <a:t>μέσα στο </a:t>
            </a:r>
            <a:r>
              <a:rPr lang="en-US" dirty="0"/>
              <a:t>block.</a:t>
            </a:r>
          </a:p>
          <a:p>
            <a:r>
              <a:rPr lang="el-GR" dirty="0"/>
              <a:t>Μόλις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βγούμε</a:t>
            </a:r>
            <a:r>
              <a:rPr lang="el-GR" dirty="0"/>
              <a:t> από το </a:t>
            </a:r>
            <a:r>
              <a:rPr lang="en-US" dirty="0"/>
              <a:t>block </a:t>
            </a:r>
            <a:r>
              <a:rPr lang="el-GR" dirty="0"/>
              <a:t>η μεταβλητή χάνεται</a:t>
            </a:r>
          </a:p>
          <a:p>
            <a:pPr lvl="1"/>
            <a:r>
              <a:rPr lang="el-GR" dirty="0"/>
              <a:t>Ο </a:t>
            </a:r>
            <a:r>
              <a:rPr lang="en-US" dirty="0"/>
              <a:t>compiler </a:t>
            </a:r>
            <a:r>
              <a:rPr lang="el-GR" dirty="0"/>
              <a:t>δημιουργεί</a:t>
            </a:r>
            <a:r>
              <a:rPr lang="en-US" dirty="0"/>
              <a:t> </a:t>
            </a:r>
            <a:r>
              <a:rPr lang="el-GR" dirty="0"/>
              <a:t>ένα χώρο στη μνήμη για το </a:t>
            </a:r>
            <a:r>
              <a:rPr lang="en-US" dirty="0"/>
              <a:t>block </a:t>
            </a:r>
            <a:r>
              <a:rPr lang="el-GR" dirty="0"/>
              <a:t>το οποίο εκτελούμε, ο οποίος εξαφανίζεται όταν το </a:t>
            </a:r>
            <a:r>
              <a:rPr lang="en-US" dirty="0"/>
              <a:t>block </a:t>
            </a:r>
            <a:r>
              <a:rPr lang="el-GR" dirty="0"/>
              <a:t>τελειώσει.</a:t>
            </a:r>
            <a:endParaRPr lang="en-US" dirty="0"/>
          </a:p>
          <a:p>
            <a:r>
              <a:rPr lang="el-GR" dirty="0"/>
              <a:t>Ένα </a:t>
            </a:r>
            <a:r>
              <a:rPr lang="en-US" dirty="0"/>
              <a:t>block </a:t>
            </a:r>
            <a:r>
              <a:rPr lang="el-GR" dirty="0"/>
              <a:t>μπορεί να περιλαμβάνει κι άλλα </a:t>
            </a:r>
            <a:r>
              <a:rPr lang="el-GR" dirty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l-GR" dirty="0"/>
              <a:t>Η μεταβλητή έχει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/>
              <a:t> και μέσα στα </a:t>
            </a:r>
            <a:r>
              <a:rPr lang="el-GR" dirty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Δεν μπορούμε </a:t>
            </a:r>
            <a:r>
              <a:rPr lang="el-GR" dirty="0"/>
              <a:t>να ορίσουμε μια άλλη </a:t>
            </a:r>
            <a:r>
              <a:rPr lang="el-GR" dirty="0">
                <a:solidFill>
                  <a:srgbClr val="0070C0"/>
                </a:solidFill>
              </a:rPr>
              <a:t>μεταβλητή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 το ίδιο όνομα </a:t>
            </a:r>
            <a:r>
              <a:rPr lang="el-GR" dirty="0"/>
              <a:t>σε ένα φωλιασμένο </a:t>
            </a:r>
            <a:r>
              <a:rPr lang="en-US" dirty="0"/>
              <a:t>block</a:t>
            </a:r>
            <a:endParaRPr lang="el-GR" dirty="0"/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236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5000" y="3301329"/>
            <a:ext cx="208823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97751" y="5167382"/>
            <a:ext cx="4299275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6935"/>
            <a:ext cx="8229600" cy="990600"/>
          </a:xfrm>
        </p:spPr>
        <p:txBody>
          <a:bodyPr/>
          <a:lstStyle/>
          <a:p>
            <a:r>
              <a:rPr lang="el-GR" dirty="0"/>
              <a:t>Παράδειγμα με το </a:t>
            </a:r>
            <a:r>
              <a:rPr lang="en-US" dirty="0"/>
              <a:t>scope </a:t>
            </a:r>
            <a:r>
              <a:rPr lang="el-GR" dirty="0"/>
              <a:t>μεταβλητών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873116"/>
            <a:ext cx="377590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Ο κώδικας έχει λάθη σε </a:t>
            </a:r>
            <a:r>
              <a:rPr lang="el-GR" dirty="0">
                <a:solidFill>
                  <a:srgbClr val="FF0000"/>
                </a:solidFill>
              </a:rPr>
              <a:t>δύο</a:t>
            </a:r>
            <a:r>
              <a:rPr lang="el-GR" dirty="0"/>
              <a:t> σημεία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0606" y="1367535"/>
            <a:ext cx="8229600" cy="5334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3;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 +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(“z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 +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(“z = "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(“x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281414" y="4313894"/>
            <a:ext cx="2729670" cy="2086906"/>
          </a:xfrm>
          <a:prstGeom prst="wedgeRectCallout">
            <a:avLst>
              <a:gd name="adj1" fmla="val -154857"/>
              <a:gd name="adj2" fmla="val -1402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Δεν είναι λάθος γιατί η εμβέλεια της μεταβλητής </a:t>
            </a:r>
            <a:r>
              <a:rPr lang="en-US" dirty="0">
                <a:solidFill>
                  <a:schemeClr val="tx1"/>
                </a:solidFill>
              </a:rPr>
              <a:t>int z</a:t>
            </a:r>
            <a:r>
              <a:rPr lang="el-GR" dirty="0">
                <a:solidFill>
                  <a:schemeClr val="tx1"/>
                </a:solidFill>
              </a:rPr>
              <a:t> είναι όλες οι εντολές που ακολουθούν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l-GR" dirty="0">
                <a:solidFill>
                  <a:schemeClr val="tx1"/>
                </a:solidFill>
              </a:rPr>
              <a:t>και η εμβέλεια της μεταβλητής </a:t>
            </a:r>
            <a:r>
              <a:rPr lang="en-US" dirty="0">
                <a:solidFill>
                  <a:schemeClr val="tx1"/>
                </a:solidFill>
              </a:rPr>
              <a:t>double z, </a:t>
            </a:r>
            <a:r>
              <a:rPr lang="el-GR" dirty="0">
                <a:solidFill>
                  <a:schemeClr val="tx1"/>
                </a:solidFill>
              </a:rPr>
              <a:t>είναι μόνο μέσα στο </a:t>
            </a:r>
            <a:r>
              <a:rPr lang="en-US" dirty="0">
                <a:solidFill>
                  <a:schemeClr val="tx1"/>
                </a:solidFill>
              </a:rPr>
              <a:t>block </a:t>
            </a:r>
            <a:r>
              <a:rPr lang="el-GR" dirty="0">
                <a:solidFill>
                  <a:schemeClr val="tx1"/>
                </a:solidFill>
              </a:rPr>
              <a:t>της </a:t>
            </a:r>
            <a:r>
              <a:rPr lang="en-US" dirty="0">
                <a:solidFill>
                  <a:schemeClr val="tx1"/>
                </a:solidFill>
              </a:rPr>
              <a:t>for. </a:t>
            </a:r>
          </a:p>
        </p:txBody>
      </p:sp>
    </p:spTree>
    <p:extLst>
      <p:ext uri="{BB962C8B-B14F-4D97-AF65-F5344CB8AC3E}">
        <p14:creationId xmlns:p14="http://schemas.microsoft.com/office/powerpoint/2010/main" val="63714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έξοδος γίνεται χρησιμοποιώντας τις μεθόδους του αντικειμένου </a:t>
            </a:r>
            <a:r>
              <a:rPr lang="en-US" dirty="0" err="1">
                <a:solidFill>
                  <a:srgbClr val="FF0000"/>
                </a:solidFill>
              </a:rPr>
              <a:t>System.out</a:t>
            </a:r>
            <a:r>
              <a:rPr lang="el-GR" dirty="0"/>
              <a:t>:</a:t>
            </a:r>
          </a:p>
          <a:p>
            <a:pPr lvl="1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/>
              <a:t>: για να τυπώσουμε ένα αλφαριθμητικό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 </a:t>
            </a:r>
            <a:r>
              <a:rPr lang="el-GR" dirty="0"/>
              <a:t>και τον χαρακτήρα </a:t>
            </a:r>
            <a:r>
              <a:rPr lang="el-GR" dirty="0">
                <a:solidFill>
                  <a:srgbClr val="0070C0"/>
                </a:solidFill>
              </a:rPr>
              <a:t>‘\</a:t>
            </a:r>
            <a:r>
              <a:rPr lang="en-US" dirty="0">
                <a:solidFill>
                  <a:srgbClr val="0070C0"/>
                </a:solidFill>
              </a:rPr>
              <a:t>n’</a:t>
            </a:r>
            <a:r>
              <a:rPr lang="el-GR" dirty="0">
                <a:solidFill>
                  <a:srgbClr val="0070C0"/>
                </a:solidFill>
              </a:rPr>
              <a:t> (αλλαγή γραμμής)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/>
              <a:t>: </a:t>
            </a:r>
            <a:r>
              <a:rPr lang="el-GR" dirty="0"/>
              <a:t>τυπώνει το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l-GR" dirty="0"/>
              <a:t> αλλά δεν αλλάζει γραμμή</a:t>
            </a:r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/>
              <a:t>: Formatted output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printf(“%</a:t>
            </a:r>
            <a:r>
              <a:rPr lang="en-US" dirty="0" err="1">
                <a:solidFill>
                  <a:srgbClr val="0070C0"/>
                </a:solidFill>
              </a:rPr>
              <a:t>d”,myInt</a:t>
            </a:r>
            <a:r>
              <a:rPr lang="en-US" dirty="0">
                <a:solidFill>
                  <a:srgbClr val="0070C0"/>
                </a:solidFill>
              </a:rPr>
              <a:t>);</a:t>
            </a:r>
            <a:r>
              <a:rPr lang="en-US" dirty="0"/>
              <a:t> // </a:t>
            </a:r>
            <a:r>
              <a:rPr lang="el-GR" dirty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printf(“%</a:t>
            </a:r>
            <a:r>
              <a:rPr lang="en-US" dirty="0" err="1">
                <a:solidFill>
                  <a:srgbClr val="0070C0"/>
                </a:solidFill>
              </a:rPr>
              <a:t>f”,myDouble</a:t>
            </a:r>
            <a:r>
              <a:rPr lang="en-US" dirty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printf(“%</a:t>
            </a:r>
            <a:r>
              <a:rPr lang="el-GR" dirty="0">
                <a:solidFill>
                  <a:srgbClr val="0070C0"/>
                </a:solidFill>
              </a:rPr>
              <a:t>.2</a:t>
            </a:r>
            <a:r>
              <a:rPr lang="en-US" dirty="0" err="1">
                <a:solidFill>
                  <a:srgbClr val="0070C0"/>
                </a:solidFill>
              </a:rPr>
              <a:t>f”,myDouble</a:t>
            </a:r>
            <a:r>
              <a:rPr lang="en-US" dirty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/>
              <a:t>τυπώνει ένα πραγματικό με δύο δεκαδικά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79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706016"/>
            <a:ext cx="4968552" cy="4320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5616" y="2209800"/>
            <a:ext cx="3240360" cy="1952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57200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......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	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... ...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... ...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13167" y="3621760"/>
            <a:ext cx="2304256" cy="612648"/>
          </a:xfrm>
          <a:prstGeom prst="wedgeRectCallout">
            <a:avLst>
              <a:gd name="adj1" fmla="val -108025"/>
              <a:gd name="adj2" fmla="val -7943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 εμβέλεια του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6629400" y="405354"/>
            <a:ext cx="2016224" cy="1440160"/>
          </a:xfrm>
          <a:prstGeom prst="wedgeRectCallout">
            <a:avLst>
              <a:gd name="adj1" fmla="val -107023"/>
              <a:gd name="adj2" fmla="val 6215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 διαφορά του κόκκινου από το μπλε είναι ο χώρος </a:t>
            </a:r>
            <a:r>
              <a:rPr lang="el-GR" dirty="0">
                <a:solidFill>
                  <a:srgbClr val="FFFF00"/>
                </a:solidFill>
              </a:rPr>
              <a:t>εκτός</a:t>
            </a:r>
            <a:r>
              <a:rPr lang="el-GR" dirty="0">
                <a:solidFill>
                  <a:schemeClr val="tx1"/>
                </a:solidFill>
              </a:rPr>
              <a:t> της εμβελείας του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3167" y="4378424"/>
            <a:ext cx="3179313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Μέσα στο μπλε </a:t>
            </a:r>
            <a:r>
              <a:rPr lang="el-GR" dirty="0">
                <a:solidFill>
                  <a:srgbClr val="FF0000"/>
                </a:solidFill>
              </a:rPr>
              <a:t>μπορούμε</a:t>
            </a:r>
            <a:r>
              <a:rPr lang="el-GR" dirty="0"/>
              <a:t> να </a:t>
            </a:r>
            <a:r>
              <a:rPr lang="el-GR" dirty="0">
                <a:solidFill>
                  <a:srgbClr val="FF0000"/>
                </a:solidFill>
              </a:rPr>
              <a:t>χρησιμοποιήσουμε</a:t>
            </a:r>
            <a:r>
              <a:rPr lang="el-GR" dirty="0"/>
              <a:t> την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dirty="0"/>
              <a:t>, αλλά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μπορούμε</a:t>
            </a:r>
            <a:r>
              <a:rPr lang="el-GR" dirty="0"/>
              <a:t> να </a:t>
            </a:r>
            <a:r>
              <a:rPr lang="el-GR" dirty="0">
                <a:solidFill>
                  <a:srgbClr val="FF0000"/>
                </a:solidFill>
              </a:rPr>
              <a:t>ορίσουμε</a:t>
            </a:r>
            <a:r>
              <a:rPr lang="el-GR" dirty="0"/>
              <a:t> άλλη μεταβλητή με το όνομα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6911" y="1981832"/>
            <a:ext cx="3288538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Έξω από το μπλε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μπορούμε</a:t>
            </a:r>
            <a:r>
              <a:rPr lang="el-GR" dirty="0"/>
              <a:t> να </a:t>
            </a:r>
            <a:r>
              <a:rPr lang="el-GR" dirty="0">
                <a:solidFill>
                  <a:srgbClr val="FF0000"/>
                </a:solidFill>
              </a:rPr>
              <a:t>χρησιμοποιήσουμε</a:t>
            </a:r>
            <a:r>
              <a:rPr lang="el-GR" dirty="0"/>
              <a:t> τη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l-GR" dirty="0"/>
              <a:t>αλλά </a:t>
            </a:r>
            <a:r>
              <a:rPr lang="el-GR" dirty="0">
                <a:solidFill>
                  <a:srgbClr val="FF0000"/>
                </a:solidFill>
              </a:rPr>
              <a:t>μπορούμε</a:t>
            </a:r>
            <a:r>
              <a:rPr lang="el-GR" dirty="0"/>
              <a:t> να </a:t>
            </a:r>
            <a:r>
              <a:rPr lang="el-GR" dirty="0">
                <a:solidFill>
                  <a:srgbClr val="FF0000"/>
                </a:solidFill>
              </a:rPr>
              <a:t>ορίσουμε</a:t>
            </a:r>
            <a:r>
              <a:rPr lang="el-GR" dirty="0"/>
              <a:t> νέα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855752"/>
            <a:ext cx="854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Κάθε </a:t>
            </a:r>
            <a:r>
              <a:rPr lang="en-US" dirty="0"/>
              <a:t>block </a:t>
            </a:r>
            <a:r>
              <a:rPr lang="el-GR" dirty="0"/>
              <a:t>έχει το δικό του χώρο μνήμης. Σε ένα χώρο μνήμης μια μεταβλητή μπορεί να οριστεί μόνο μία φορά. </a:t>
            </a:r>
            <a:r>
              <a:rPr lang="en-US" dirty="0"/>
              <a:t>O </a:t>
            </a:r>
            <a:r>
              <a:rPr lang="el-GR" dirty="0"/>
              <a:t>χώρος μνήμης ενός </a:t>
            </a:r>
            <a:r>
              <a:rPr lang="en-US" dirty="0"/>
              <a:t>block </a:t>
            </a:r>
            <a:r>
              <a:rPr lang="el-GR" dirty="0"/>
              <a:t>περιλαμβάνει και τα φωλιασμένα </a:t>
            </a:r>
            <a:r>
              <a:rPr lang="en-US" dirty="0"/>
              <a:t>blocks</a:t>
            </a:r>
            <a:r>
              <a:rPr lang="el-G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10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n-US" dirty="0"/>
              <a:t>if-else statement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23694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statement1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 rot="2700000">
            <a:off x="5294497" y="22858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206513" y="25812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789735" y="15763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6522427" y="27955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807321" y="47402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819044" y="34893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827836" y="52466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925409" y="24161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5216770" y="35210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3075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statement2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7968762" y="28019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7993674" y="47323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67107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/>
              <a:t>Το </a:t>
            </a:r>
            <a:r>
              <a:rPr lang="en-US" sz="2400" dirty="0"/>
              <a:t>if-else statement </a:t>
            </a:r>
            <a:r>
              <a:rPr lang="el-GR" sz="2400" dirty="0"/>
              <a:t>δουλεύει καλά όταν στο </a:t>
            </a:r>
            <a:r>
              <a:rPr lang="en-US" sz="2400" dirty="0"/>
              <a:t>condition </a:t>
            </a:r>
            <a:r>
              <a:rPr lang="el-GR" sz="2400" dirty="0"/>
              <a:t>θέλουμε να περιγράψουμε μια επιλογή με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δύο</a:t>
            </a:r>
            <a:r>
              <a:rPr lang="el-GR" sz="2400" dirty="0"/>
              <a:t> πιθανά ενδεχόμενα.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/>
              <a:t>Τι γίνεται αν η συνθήκη μας έχει πολλά ενδεχόμενα?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7350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Ένα πρόγραμμα που να εύχεται καλημέρα σε τρεις διαφορετικές γλώσσες ανάλογα με την επιλογή του χρήστη.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24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154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IfSwitchTest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("GR"))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("EN")){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("FR")){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 don’t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speak this language");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8722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715" y="533400"/>
            <a:ext cx="3886200" cy="4838700"/>
          </a:xfrm>
        </p:spPr>
      </p:pic>
      <p:sp>
        <p:nvSpPr>
          <p:cNvPr id="6" name="TextBox 5"/>
          <p:cNvSpPr txBox="1"/>
          <p:nvPr/>
        </p:nvSpPr>
        <p:spPr>
          <a:xfrm>
            <a:off x="239639" y="1576754"/>
            <a:ext cx="45961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(&lt;condition expression&gt;){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1&gt;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2&gt;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2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3&gt;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3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default statements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5496375"/>
            <a:ext cx="76962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case</a:t>
            </a:r>
            <a:r>
              <a:rPr lang="en-US" dirty="0"/>
              <a:t>: </a:t>
            </a:r>
            <a:r>
              <a:rPr lang="el-GR" dirty="0"/>
              <a:t>οι διάφορες περιπτώσεις/τιμές που θέλουμε να ελέγξουμε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 </a:t>
            </a:r>
            <a:r>
              <a:rPr lang="el-GR" dirty="0"/>
              <a:t>έλεγχος ροής γίνεται με τα </a:t>
            </a:r>
            <a:r>
              <a:rPr lang="en-US" dirty="0">
                <a:solidFill>
                  <a:srgbClr val="FF0000"/>
                </a:solidFill>
              </a:rPr>
              <a:t>break</a:t>
            </a:r>
            <a:r>
              <a:rPr lang="en-US" dirty="0"/>
              <a:t>. </a:t>
            </a:r>
            <a:r>
              <a:rPr lang="el-GR" dirty="0"/>
              <a:t>Αν δεν υπάρχει το </a:t>
            </a:r>
            <a:r>
              <a:rPr lang="en-US" dirty="0"/>
              <a:t>break </a:t>
            </a:r>
            <a:r>
              <a:rPr lang="el-GR" dirty="0"/>
              <a:t>τότε εκτελείται όλος ο κώδικας που ακολουθεί το </a:t>
            </a:r>
            <a:r>
              <a:rPr lang="en-US" dirty="0"/>
              <a:t>case.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default</a:t>
            </a:r>
            <a:r>
              <a:rPr lang="en-US" dirty="0"/>
              <a:t>: </a:t>
            </a:r>
            <a:r>
              <a:rPr lang="el-GR" dirty="0"/>
              <a:t>Κώδικας για την περίπτωση που κανένα </a:t>
            </a:r>
            <a:r>
              <a:rPr lang="en-US" dirty="0"/>
              <a:t>case </a:t>
            </a:r>
            <a:r>
              <a:rPr lang="el-GR" dirty="0"/>
              <a:t>δεν ικανοποιείται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20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"GR":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(“GR”)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"EN":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(“EN”)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"FR":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(“FR”)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language.\n“ +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“Greek, English, French only");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0849" y="6096000"/>
            <a:ext cx="555049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Αν θέλουμε να μπορούμε να απαντάμε και με μικρά?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09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"GR":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"gr":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"EN":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"en":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"FR":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language.\n“ +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“Greek, English, French only");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8821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Ένα πρόγραμμα που να διαλέγεις μια κουρτίνα και να σου δείχνει τι υπάρχει από πίσω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75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OtherSwitchTest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("Pick a curtain");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switch (option)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case 1: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("You selected curtain 1.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Zong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case 2: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"You selected curtain 2. Congratulations!");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case 3: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("You selected curtain 3.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Zong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default: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Zong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754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Χρησιμοποιούμε την κλάση </a:t>
            </a:r>
            <a:r>
              <a:rPr lang="en-US" dirty="0"/>
              <a:t>Scanner </a:t>
            </a:r>
            <a:r>
              <a:rPr lang="el-GR" dirty="0"/>
              <a:t>της </a:t>
            </a:r>
            <a:r>
              <a:rPr lang="en-US" dirty="0"/>
              <a:t>Java</a:t>
            </a:r>
            <a:endParaRPr lang="el-GR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/>
              <a:t>Αρχικοποιείται με το ρεύμα εισόδου: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Scanner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Scanner(</a:t>
            </a:r>
            <a:r>
              <a:rPr lang="en-US" dirty="0">
                <a:solidFill>
                  <a:srgbClr val="00B050"/>
                </a:solidFill>
              </a:rPr>
              <a:t>System.in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lvl="1"/>
            <a:endParaRPr lang="en-US" dirty="0"/>
          </a:p>
          <a:p>
            <a:r>
              <a:rPr lang="el-GR" dirty="0"/>
              <a:t>Μπορούμε να καλέσουμε μεθόδους της </a:t>
            </a:r>
            <a:r>
              <a:rPr lang="en-US" dirty="0"/>
              <a:t>Scanner </a:t>
            </a:r>
            <a:r>
              <a:rPr lang="el-GR" dirty="0"/>
              <a:t>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μέχρι</a:t>
            </a:r>
            <a:r>
              <a:rPr lang="el-GR" dirty="0"/>
              <a:t> να βρει τον χαρακτήρα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‘\n’.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String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next(): </a:t>
            </a:r>
            <a:r>
              <a:rPr lang="el-GR" dirty="0"/>
              <a:t>διαβάζει το επόμενο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μέχρι να βρει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λευκό χαρακτήρα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nextInt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τον επόμενο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int.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Integer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nextDouble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τον επόμενο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/>
              <a:t>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endParaRPr lang="el-GR" dirty="0"/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nextBoolean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/>
              <a:t>): </a:t>
            </a:r>
            <a:r>
              <a:rPr lang="el-GR" dirty="0"/>
              <a:t>διαβάζει τον επόμενο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dirty="0"/>
              <a:t>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Boolean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1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0"/>
            <a:ext cx="3886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1456765"/>
            <a:ext cx="8763000" cy="4419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“Say Something:”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762000" y="5562138"/>
            <a:ext cx="7799294" cy="1219662"/>
          </a:xfrm>
          <a:prstGeom prst="wedgeRectCallout">
            <a:avLst>
              <a:gd name="adj1" fmla="val 12798"/>
              <a:gd name="adj2" fmla="val -51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tx1"/>
                </a:solidFill>
              </a:rPr>
              <a:t>δημιουργεί ένα αντικείμενο τύπου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l-GR" sz="2000" dirty="0">
                <a:solidFill>
                  <a:schemeClr val="tx1"/>
                </a:solidFill>
              </a:rPr>
              <a:t>(μία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sz="2000" dirty="0">
                <a:solidFill>
                  <a:schemeClr val="tx1"/>
                </a:solidFill>
              </a:rPr>
              <a:t>) με το οποίο μπορούμε πλέον να διαβάζουμε από την είσοδο.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1"/>
                </a:solidFill>
              </a:rPr>
              <a:t>Το αντικείμενο αυτό αναπαριστά το </a:t>
            </a:r>
            <a:r>
              <a:rPr lang="el-GR" sz="1600" dirty="0">
                <a:solidFill>
                  <a:srgbClr val="FF0000"/>
                </a:solidFill>
              </a:rPr>
              <a:t>πληκτρολόγιο</a:t>
            </a:r>
            <a:r>
              <a:rPr lang="el-GR" sz="1600" dirty="0">
                <a:solidFill>
                  <a:schemeClr val="tx1"/>
                </a:solidFill>
              </a:rPr>
              <a:t> στο πρόγραμμα μας. Ένα αντικείμενο φτάνει για να διαβάσουμε πολλαπλές τιμές.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09246" y="304800"/>
            <a:ext cx="4101354" cy="1222248"/>
          </a:xfrm>
          <a:prstGeom prst="wedgeRectCallout">
            <a:avLst>
              <a:gd name="adj1" fmla="val -56505"/>
              <a:gd name="adj2" fmla="val 5893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Με την εντολή αυτή φέρνουμε την κλάση </a:t>
            </a:r>
            <a:r>
              <a:rPr lang="en-US" dirty="0">
                <a:solidFill>
                  <a:schemeClr val="tx1"/>
                </a:solidFill>
              </a:rPr>
              <a:t>Scanner </a:t>
            </a:r>
            <a:r>
              <a:rPr lang="el-GR" dirty="0">
                <a:solidFill>
                  <a:schemeClr val="tx1"/>
                </a:solidFill>
              </a:rPr>
              <a:t>μέσα στο πρόγραμμα μας ώστε να μπορούμε να φτιάξουμε αντικείμενα τύπου </a:t>
            </a:r>
            <a:r>
              <a:rPr lang="en-US" dirty="0">
                <a:solidFill>
                  <a:schemeClr val="tx1"/>
                </a:solidFill>
              </a:rPr>
              <a:t>Scanner</a:t>
            </a:r>
          </a:p>
        </p:txBody>
      </p:sp>
    </p:spTree>
    <p:extLst>
      <p:ext uri="{BB962C8B-B14F-4D97-AF65-F5344CB8AC3E}">
        <p14:creationId xmlns:p14="http://schemas.microsoft.com/office/powerpoint/2010/main" val="201801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30027" y="2743200"/>
            <a:ext cx="1524000" cy="3397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Βρόγχοι – Το </a:t>
            </a:r>
            <a:r>
              <a:rPr lang="en-US" dirty="0"/>
              <a:t>if-then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5983" cy="4876800"/>
          </a:xfrm>
        </p:spPr>
        <p:txBody>
          <a:bodyPr>
            <a:normAutofit/>
          </a:bodyPr>
          <a:lstStyle/>
          <a:p>
            <a:r>
              <a:rPr lang="el-GR" sz="2400" dirty="0"/>
              <a:t>Στην </a:t>
            </a:r>
            <a:r>
              <a:rPr lang="en-US" sz="2400" dirty="0"/>
              <a:t>Java </a:t>
            </a:r>
            <a:r>
              <a:rPr lang="el-GR" sz="2400" dirty="0"/>
              <a:t>το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if-then statement </a:t>
            </a:r>
            <a:r>
              <a:rPr lang="el-GR" sz="2400" dirty="0"/>
              <a:t>έχει το εξής συντακτικό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endParaRPr lang="en-US" sz="2400" dirty="0"/>
          </a:p>
          <a:p>
            <a:r>
              <a:rPr lang="el-GR" sz="2400" dirty="0"/>
              <a:t>Αν η </a:t>
            </a:r>
            <a:r>
              <a:rPr lang="el-GR" sz="2400" dirty="0">
                <a:solidFill>
                  <a:srgbClr val="0070C0"/>
                </a:solidFill>
              </a:rPr>
              <a:t>συνθήκη</a:t>
            </a:r>
            <a:r>
              <a:rPr lang="el-GR" sz="2400" dirty="0"/>
              <a:t> είναι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sz="2400" dirty="0"/>
              <a:t>τότε</a:t>
            </a:r>
            <a:r>
              <a:rPr lang="en-US" sz="2400" dirty="0"/>
              <a:t> </a:t>
            </a:r>
            <a:r>
              <a:rPr lang="el-GR" sz="2400" dirty="0"/>
              <a:t>εκτελείται το </a:t>
            </a:r>
            <a:r>
              <a:rPr lang="en-US" sz="2400" dirty="0"/>
              <a:t>block </a:t>
            </a:r>
            <a:r>
              <a:rPr lang="el-GR" sz="2400" dirty="0"/>
              <a:t>κώδικα </a:t>
            </a:r>
            <a:r>
              <a:rPr lang="en-US" sz="2400" dirty="0"/>
              <a:t>if-code</a:t>
            </a:r>
            <a:r>
              <a:rPr lang="el-GR" sz="2400" dirty="0"/>
              <a:t> </a:t>
            </a:r>
            <a:endParaRPr lang="en-US" sz="2400" dirty="0"/>
          </a:p>
          <a:p>
            <a:r>
              <a:rPr lang="el-GR" sz="2400" dirty="0"/>
              <a:t>Αν η </a:t>
            </a:r>
            <a:r>
              <a:rPr lang="el-GR" sz="2400" dirty="0">
                <a:solidFill>
                  <a:srgbClr val="0070C0"/>
                </a:solidFill>
              </a:rPr>
              <a:t>συνθήκη</a:t>
            </a:r>
            <a:r>
              <a:rPr lang="el-GR" sz="2400" dirty="0"/>
              <a:t> είναι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τότε το κομμάτι αυτό προσπερνιέται και συνεχίζεται η εκτέλεση.</a:t>
            </a:r>
            <a:endParaRPr lang="en-US" sz="2400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04439" y="4178306"/>
            <a:ext cx="1849315" cy="528637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>
                <a:solidFill>
                  <a:srgbClr val="000000"/>
                </a:solidFill>
                <a:ea typeface="굴림" pitchFamily="34" charset="-127"/>
              </a:rPr>
              <a:t>if-code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575241" y="2273120"/>
            <a:ext cx="1027113" cy="986204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498979" y="257016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070479" y="1563691"/>
            <a:ext cx="0" cy="474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803173" y="2784478"/>
            <a:ext cx="8206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7086600" y="4727578"/>
            <a:ext cx="1465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099787" y="3476628"/>
            <a:ext cx="1466" cy="68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625253" y="2784478"/>
            <a:ext cx="0" cy="2443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7108579" y="5233990"/>
            <a:ext cx="151520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924800" y="2403481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497514" y="3508380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627" y="2739580"/>
            <a:ext cx="2803973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5944" y="2784477"/>
            <a:ext cx="1861161" cy="723903"/>
          </a:xfrm>
          <a:prstGeom prst="wedgeRectCallout">
            <a:avLst>
              <a:gd name="adj1" fmla="val 56520"/>
              <a:gd name="adj2" fmla="val -4099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Η παρένθεση είναι απαραίτητη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1ADE7E-A90A-4AFF-9FE7-E7AB833CF160}"/>
              </a:ext>
            </a:extLst>
          </p:cNvPr>
          <p:cNvSpPr txBox="1"/>
          <p:nvPr/>
        </p:nvSpPr>
        <p:spPr>
          <a:xfrm>
            <a:off x="337410" y="6194425"/>
            <a:ext cx="803873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000" dirty="0"/>
              <a:t>Το </a:t>
            </a:r>
            <a:r>
              <a:rPr lang="en-US" sz="2000" dirty="0"/>
              <a:t>condition </a:t>
            </a:r>
            <a:r>
              <a:rPr lang="el-GR" sz="2000" dirty="0"/>
              <a:t>είναι μια λογική έκφραση που αποτιμάται σε </a:t>
            </a:r>
            <a:r>
              <a:rPr lang="en-US" sz="2000" dirty="0"/>
              <a:t>true </a:t>
            </a:r>
            <a:r>
              <a:rPr lang="el-GR" sz="2000" dirty="0"/>
              <a:t>ή </a:t>
            </a:r>
            <a:r>
              <a:rPr lang="en-US" sz="2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12712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Βρόγχοι – Το </a:t>
            </a:r>
            <a:r>
              <a:rPr lang="en-US" dirty="0"/>
              <a:t>if-then</a:t>
            </a:r>
            <a:r>
              <a:rPr lang="el-GR" dirty="0"/>
              <a:t>-</a:t>
            </a:r>
            <a:r>
              <a:rPr lang="en-US" dirty="0"/>
              <a:t>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14" y="1524000"/>
            <a:ext cx="4948918" cy="5105400"/>
          </a:xfrm>
        </p:spPr>
        <p:txBody>
          <a:bodyPr>
            <a:normAutofit fontScale="25000" lnSpcReduction="20000"/>
          </a:bodyPr>
          <a:lstStyle/>
          <a:p>
            <a:r>
              <a:rPr lang="el-GR" sz="6400" dirty="0"/>
              <a:t>Στην </a:t>
            </a:r>
            <a:r>
              <a:rPr lang="en-US" sz="6400" dirty="0"/>
              <a:t>Java </a:t>
            </a:r>
            <a:r>
              <a:rPr lang="el-GR" sz="6400" dirty="0"/>
              <a:t>το </a:t>
            </a:r>
            <a:r>
              <a:rPr lang="en-US" sz="6400" dirty="0">
                <a:solidFill>
                  <a:schemeClr val="accent6">
                    <a:lumMod val="75000"/>
                  </a:schemeClr>
                </a:solidFill>
              </a:rPr>
              <a:t>if-then-else statement </a:t>
            </a:r>
            <a:r>
              <a:rPr lang="el-GR" sz="6400" dirty="0"/>
              <a:t>έχει το εξής συντακτικό</a:t>
            </a:r>
          </a:p>
          <a:p>
            <a:endParaRPr lang="el-GR" sz="6400" dirty="0"/>
          </a:p>
          <a:p>
            <a:endParaRPr lang="el-GR" sz="6400" dirty="0"/>
          </a:p>
          <a:p>
            <a:endParaRPr lang="el-GR" sz="6400" dirty="0"/>
          </a:p>
          <a:p>
            <a:pPr lvl="1"/>
            <a:endParaRPr lang="en-US" sz="6400" dirty="0"/>
          </a:p>
          <a:p>
            <a:pPr lvl="1"/>
            <a:endParaRPr lang="en-US" sz="6400" dirty="0"/>
          </a:p>
          <a:p>
            <a:pPr lvl="1"/>
            <a:endParaRPr lang="en-US" sz="6400" dirty="0"/>
          </a:p>
          <a:p>
            <a:pPr lvl="1"/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r>
              <a:rPr lang="el-GR" sz="6400" dirty="0"/>
              <a:t>Αν η </a:t>
            </a:r>
            <a:r>
              <a:rPr lang="el-GR" sz="6400" dirty="0">
                <a:solidFill>
                  <a:srgbClr val="0070C0"/>
                </a:solidFill>
              </a:rPr>
              <a:t>συνθήκη</a:t>
            </a:r>
            <a:r>
              <a:rPr lang="el-GR" sz="6400" dirty="0"/>
              <a:t> είναι </a:t>
            </a:r>
            <a:r>
              <a:rPr lang="el-GR" sz="6400" dirty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sz="6400" dirty="0"/>
              <a:t>τότε</a:t>
            </a:r>
            <a:r>
              <a:rPr lang="en-US" sz="6400" dirty="0"/>
              <a:t> </a:t>
            </a:r>
            <a:r>
              <a:rPr lang="el-GR" sz="6400" dirty="0"/>
              <a:t>εκτελείται το </a:t>
            </a:r>
            <a:r>
              <a:rPr lang="en-US" sz="6400" dirty="0"/>
              <a:t>block </a:t>
            </a:r>
            <a:r>
              <a:rPr lang="el-GR" sz="6400" dirty="0"/>
              <a:t>κώδικα </a:t>
            </a:r>
            <a:r>
              <a:rPr lang="en-US" sz="6400" dirty="0"/>
              <a:t>if-code</a:t>
            </a:r>
            <a:r>
              <a:rPr lang="el-GR" sz="6400" dirty="0"/>
              <a:t> </a:t>
            </a:r>
            <a:endParaRPr lang="en-US" sz="6400" dirty="0"/>
          </a:p>
          <a:p>
            <a:r>
              <a:rPr lang="el-GR" sz="6400" dirty="0"/>
              <a:t>Αν η </a:t>
            </a:r>
            <a:r>
              <a:rPr lang="el-GR" sz="6400" dirty="0">
                <a:solidFill>
                  <a:srgbClr val="0070C0"/>
                </a:solidFill>
              </a:rPr>
              <a:t>συνθήκη</a:t>
            </a:r>
            <a:r>
              <a:rPr lang="el-GR" sz="6400" dirty="0"/>
              <a:t> είναι </a:t>
            </a:r>
            <a:r>
              <a:rPr lang="el-GR" sz="64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6400" dirty="0">
                <a:solidFill>
                  <a:srgbClr val="FF0000"/>
                </a:solidFill>
              </a:rPr>
              <a:t> </a:t>
            </a:r>
            <a:r>
              <a:rPr lang="el-GR" sz="6400" dirty="0"/>
              <a:t>τότε εκτελείται το </a:t>
            </a:r>
            <a:r>
              <a:rPr lang="en-US" sz="6400" dirty="0"/>
              <a:t>block </a:t>
            </a:r>
            <a:r>
              <a:rPr lang="el-GR" sz="6400" dirty="0"/>
              <a:t>κώδικα </a:t>
            </a:r>
            <a:r>
              <a:rPr lang="en-US" sz="6400" dirty="0"/>
              <a:t>else-code.</a:t>
            </a:r>
          </a:p>
          <a:p>
            <a:pPr>
              <a:lnSpc>
                <a:spcPct val="90000"/>
              </a:lnSpc>
            </a:pPr>
            <a:endParaRPr lang="el-GR" sz="6400" dirty="0"/>
          </a:p>
          <a:p>
            <a:pPr>
              <a:lnSpc>
                <a:spcPct val="90000"/>
              </a:lnSpc>
            </a:pPr>
            <a:r>
              <a:rPr lang="el-GR" sz="6400" dirty="0"/>
              <a:t>Ο κώδικας του </a:t>
            </a:r>
            <a:r>
              <a:rPr lang="en-US" sz="6400" dirty="0"/>
              <a:t>if-code block </a:t>
            </a:r>
            <a:r>
              <a:rPr lang="el-GR" sz="6400" dirty="0"/>
              <a:t>ή του </a:t>
            </a:r>
            <a:r>
              <a:rPr lang="en-US" sz="6400" dirty="0"/>
              <a:t>else-code block </a:t>
            </a:r>
            <a:r>
              <a:rPr lang="el-GR" sz="6400" dirty="0"/>
              <a:t>μπορεί να περιέχουν ένα άλλο </a:t>
            </a:r>
            <a:r>
              <a:rPr lang="en-US" sz="6400" dirty="0"/>
              <a:t>(</a:t>
            </a:r>
            <a:r>
              <a:rPr lang="el-GR" sz="6400" dirty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sz="6400" dirty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sz="64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6400" dirty="0"/>
              <a:t>)</a:t>
            </a:r>
            <a:r>
              <a:rPr lang="el-GR" sz="6400" dirty="0"/>
              <a:t> </a:t>
            </a:r>
            <a:r>
              <a:rPr lang="en-US" sz="6400" dirty="0"/>
              <a:t>if statement</a:t>
            </a:r>
          </a:p>
          <a:p>
            <a:pPr>
              <a:lnSpc>
                <a:spcPct val="90000"/>
              </a:lnSpc>
            </a:pPr>
            <a:endParaRPr lang="el-GR" sz="6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sz="6400" dirty="0">
                <a:solidFill>
                  <a:srgbClr val="FF0000"/>
                </a:solidFill>
              </a:rPr>
              <a:t>Προσοχή</a:t>
            </a:r>
            <a:r>
              <a:rPr lang="en-US" sz="6400" dirty="0"/>
              <a:t>:  </a:t>
            </a:r>
            <a:r>
              <a:rPr lang="el-GR" sz="6400" dirty="0"/>
              <a:t>ένα </a:t>
            </a:r>
            <a:r>
              <a:rPr lang="en-US" sz="6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64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6400" dirty="0"/>
              <a:t>clause </a:t>
            </a:r>
            <a:r>
              <a:rPr lang="el-GR" sz="6400" dirty="0" err="1"/>
              <a:t>ταιριάζεται</a:t>
            </a:r>
            <a:r>
              <a:rPr lang="el-GR" sz="6400" dirty="0"/>
              <a:t> με το </a:t>
            </a:r>
            <a:r>
              <a:rPr lang="el-GR" sz="6400" dirty="0">
                <a:solidFill>
                  <a:schemeClr val="accent6">
                    <a:lumMod val="75000"/>
                  </a:schemeClr>
                </a:solidFill>
              </a:rPr>
              <a:t>τελευταίο</a:t>
            </a:r>
            <a:r>
              <a:rPr lang="el-GR" sz="6400" dirty="0"/>
              <a:t> ελεύθερο</a:t>
            </a:r>
            <a:r>
              <a:rPr lang="en-US" sz="6400" dirty="0"/>
              <a:t> </a:t>
            </a:r>
            <a:r>
              <a:rPr lang="en-US" sz="6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l-GR" sz="6400" dirty="0"/>
              <a:t>ακόμη κι αν η στοίχιση του κώδικα υπονοεί διαφορετικά.</a:t>
            </a:r>
            <a:endParaRPr lang="en-US" sz="6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1623" y="2125186"/>
            <a:ext cx="3079689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   …else-code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50678" y="4203700"/>
            <a:ext cx="1535921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if-code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 rot="2700000">
            <a:off x="5748937" y="22985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60953" y="25939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244175" y="15890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6976867" y="28082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6261761" y="47529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6273484" y="35020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6282276" y="52593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7379849" y="24288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5671210" y="35337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620000" y="4203700"/>
            <a:ext cx="1524000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else-code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8423202" y="28146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8448114" y="47450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4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/>
              <a:t>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/>
              <a:t>έχει το εξής συντακτικό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r>
              <a:rPr lang="el-GR" dirty="0"/>
              <a:t>Αν 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/>
              <a:t>τότε</a:t>
            </a:r>
            <a:r>
              <a:rPr lang="en-US" dirty="0"/>
              <a:t> </a:t>
            </a:r>
            <a:r>
              <a:rPr lang="el-GR" dirty="0"/>
              <a:t>εκτελείται το </a:t>
            </a:r>
            <a:r>
              <a:rPr lang="en-US" dirty="0"/>
              <a:t>block </a:t>
            </a:r>
            <a:r>
              <a:rPr lang="el-GR" dirty="0"/>
              <a:t>κώδικα </a:t>
            </a:r>
            <a:r>
              <a:rPr lang="en-US" dirty="0"/>
              <a:t>while-code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/>
              <a:t>κώδικας υλοποιεί τις επαναλήψεις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αλλάζει την συνθήκη</a:t>
            </a:r>
            <a:r>
              <a:rPr lang="el-GR" dirty="0"/>
              <a:t>.</a:t>
            </a:r>
            <a:endParaRPr lang="en-US" dirty="0"/>
          </a:p>
          <a:p>
            <a:r>
              <a:rPr lang="el-GR" dirty="0"/>
              <a:t>Στο </a:t>
            </a:r>
            <a:r>
              <a:rPr lang="el-GR" dirty="0">
                <a:solidFill>
                  <a:srgbClr val="0070C0"/>
                </a:solidFill>
              </a:rPr>
              <a:t>τέλος του </a:t>
            </a:r>
            <a:r>
              <a:rPr lang="en-US" dirty="0">
                <a:solidFill>
                  <a:srgbClr val="0070C0"/>
                </a:solidFill>
              </a:rPr>
              <a:t>while-code </a:t>
            </a:r>
            <a:r>
              <a:rPr lang="en-US" dirty="0"/>
              <a:t>block </a:t>
            </a:r>
            <a:r>
              <a:rPr lang="el-GR" dirty="0"/>
              <a:t>η 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/>
              <a:t>Ο κώδικας επαναλαμβάνεται </a:t>
            </a:r>
            <a:r>
              <a:rPr lang="el-GR" dirty="0">
                <a:solidFill>
                  <a:srgbClr val="0070C0"/>
                </a:solidFill>
              </a:rPr>
              <a:t>μέχρι</a:t>
            </a:r>
            <a:r>
              <a:rPr lang="el-GR" dirty="0"/>
              <a:t> η συνθήκη να γίνει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809389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489331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90796" y="288766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8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– </a:t>
            </a:r>
            <a:r>
              <a:rPr lang="en-US" dirty="0"/>
              <a:t>for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/>
              <a:t>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 statement </a:t>
            </a:r>
            <a:r>
              <a:rPr lang="el-GR" dirty="0"/>
              <a:t>έχει το εξής συντακτικό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l-GR" dirty="0"/>
              <a:t>Το όρισμα του </a:t>
            </a:r>
            <a:r>
              <a:rPr lang="en-US" dirty="0"/>
              <a:t>for </a:t>
            </a:r>
            <a:r>
              <a:rPr lang="el-GR" dirty="0"/>
              <a:t>έχει</a:t>
            </a:r>
            <a:r>
              <a:rPr lang="en-US" dirty="0"/>
              <a:t> 3 </a:t>
            </a:r>
            <a:r>
              <a:rPr lang="el-GR" dirty="0"/>
              <a:t>κομμάτια χωρισμένα με </a:t>
            </a:r>
            <a:r>
              <a:rPr lang="en-US" dirty="0"/>
              <a:t>;</a:t>
            </a:r>
          </a:p>
          <a:p>
            <a:pPr lvl="1"/>
            <a:r>
              <a:rPr lang="el-GR" sz="2000" dirty="0"/>
              <a:t>Την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εκτελείται πάντα μία μόνο φορά</a:t>
            </a:r>
            <a:endParaRPr lang="en-US" sz="2000" dirty="0"/>
          </a:p>
          <a:p>
            <a:pPr lvl="1"/>
            <a:r>
              <a:rPr lang="el-GR" sz="2000" dirty="0"/>
              <a:t>Τη </a:t>
            </a:r>
            <a:r>
              <a:rPr lang="el-GR" sz="2000" dirty="0">
                <a:solidFill>
                  <a:srgbClr val="0070C0"/>
                </a:solidFill>
              </a:rPr>
              <a:t>λογική συνθήκη (</a:t>
            </a:r>
            <a:r>
              <a:rPr lang="en-US" sz="2000" dirty="0">
                <a:solidFill>
                  <a:srgbClr val="0070C0"/>
                </a:solidFill>
              </a:rPr>
              <a:t>condition): </a:t>
            </a:r>
            <a:r>
              <a:rPr lang="el-GR" sz="2000" dirty="0"/>
              <a:t>εκτιμάται πριν από κάθε επανάληψη. </a:t>
            </a:r>
            <a:endParaRPr lang="en-US" sz="2000" dirty="0"/>
          </a:p>
          <a:p>
            <a:pPr lvl="1"/>
            <a:r>
              <a:rPr lang="el-GR" sz="2000" dirty="0"/>
              <a:t>Την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υπολογίζεται μετά το κυρίως σώμα της επανάληψης.</a:t>
            </a:r>
            <a:endParaRPr lang="en-US" sz="2600" dirty="0"/>
          </a:p>
          <a:p>
            <a:pPr lvl="1"/>
            <a:r>
              <a:rPr lang="el-GR" sz="2000" dirty="0"/>
              <a:t>Ο κώδικας επαναλαμβάνεται </a:t>
            </a:r>
            <a:r>
              <a:rPr lang="el-GR" sz="2000" dirty="0">
                <a:solidFill>
                  <a:srgbClr val="0070C0"/>
                </a:solidFill>
              </a:rPr>
              <a:t>μέχρι</a:t>
            </a:r>
            <a:r>
              <a:rPr lang="el-GR" sz="2000" dirty="0"/>
              <a:t> η συνθήκη να γίνει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000" dirty="0"/>
              <a:t>.</a:t>
            </a:r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2941831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intialization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…for-code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>
                <a:solidFill>
                  <a:srgbClr val="000000"/>
                </a:solidFill>
              </a:rPr>
              <a:t>for-code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8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Κάνετε πρόγραμμα που παίρνει σαν είσοδο ένα αριθμό και υλοποιεί μια αντίστροφη μέτρηση. Αν ο αριθμός είναι θετικός η αντίστροφη μέτρηση γίνεται προς τα κάτω μέχρι το μηδέν, αν είναι αρνητικός γίνεται προς τα πάνω μέχρι το μηδέν. Η διαδικασία επαναλαμβάνεται μέχρι ο χρήστης να δώσει την τιμή μηδέν.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16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10431</TotalTime>
  <Words>3011</Words>
  <Application>Microsoft Office PowerPoint</Application>
  <PresentationFormat>On-screen Show (4:3)</PresentationFormat>
  <Paragraphs>506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Lucida Console</vt:lpstr>
      <vt:lpstr>Wingdings 2</vt:lpstr>
      <vt:lpstr>Clarity</vt:lpstr>
      <vt:lpstr>2. ΕΙΣΑΓΩΓΗ ΣΤΗ JAVA</vt:lpstr>
      <vt:lpstr>Έξοδος</vt:lpstr>
      <vt:lpstr>Είσοδος</vt:lpstr>
      <vt:lpstr>Παράδειγμα</vt:lpstr>
      <vt:lpstr>Βρόγχοι – Το if-then Statement</vt:lpstr>
      <vt:lpstr>Βρόγχοι – Το if-then-else Statement</vt:lpstr>
      <vt:lpstr>Επαναλήψεις - While statement</vt:lpstr>
      <vt:lpstr>Επαναλήψεις – for statement</vt:lpstr>
      <vt:lpstr>Παράδειγμα</vt:lpstr>
      <vt:lpstr>PowerPoint Presentation</vt:lpstr>
      <vt:lpstr>Το Do-While statement</vt:lpstr>
      <vt:lpstr>PowerPoint Presentation</vt:lpstr>
      <vt:lpstr>Οι εντολές break και continue</vt:lpstr>
      <vt:lpstr>Οι εντολές break και continue</vt:lpstr>
      <vt:lpstr>Παράδειγμα</vt:lpstr>
      <vt:lpstr>PowerPoint Presentation</vt:lpstr>
      <vt:lpstr>PowerPoint Presentation</vt:lpstr>
      <vt:lpstr>Εμβέλεια (scope) μεταβλητών</vt:lpstr>
      <vt:lpstr>Παράδειγμα με το scope μεταβλητών</vt:lpstr>
      <vt:lpstr>PowerPoint Presentation</vt:lpstr>
      <vt:lpstr>Το if-else statement</vt:lpstr>
      <vt:lpstr>Παράδειγμα</vt:lpstr>
      <vt:lpstr>PowerPoint Presentation</vt:lpstr>
      <vt:lpstr>Switch statement</vt:lpstr>
      <vt:lpstr>PowerPoint Presentation</vt:lpstr>
      <vt:lpstr>PowerPoint Presentation</vt:lpstr>
      <vt:lpstr>Παράδειγμα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221</cp:revision>
  <dcterms:created xsi:type="dcterms:W3CDTF">2013-02-10T16:19:38Z</dcterms:created>
  <dcterms:modified xsi:type="dcterms:W3CDTF">2020-02-25T21:44:16Z</dcterms:modified>
</cp:coreProperties>
</file>