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2"/>
  </p:notesMasterIdLst>
  <p:sldIdLst>
    <p:sldId id="674" r:id="rId2"/>
    <p:sldId id="861" r:id="rId3"/>
    <p:sldId id="862" r:id="rId4"/>
    <p:sldId id="868" r:id="rId5"/>
    <p:sldId id="867" r:id="rId6"/>
    <p:sldId id="864" r:id="rId7"/>
    <p:sldId id="869" r:id="rId8"/>
    <p:sldId id="871" r:id="rId9"/>
    <p:sldId id="873" r:id="rId10"/>
    <p:sldId id="874" r:id="rId11"/>
    <p:sldId id="870" r:id="rId12"/>
    <p:sldId id="863" r:id="rId13"/>
    <p:sldId id="854" r:id="rId14"/>
    <p:sldId id="775" r:id="rId15"/>
    <p:sldId id="778" r:id="rId16"/>
    <p:sldId id="780" r:id="rId17"/>
    <p:sldId id="677" r:id="rId18"/>
    <p:sldId id="777" r:id="rId19"/>
    <p:sldId id="676" r:id="rId20"/>
    <p:sldId id="776" r:id="rId21"/>
    <p:sldId id="678" r:id="rId22"/>
    <p:sldId id="781" r:id="rId23"/>
    <p:sldId id="782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92" r:id="rId35"/>
    <p:sldId id="690" r:id="rId36"/>
    <p:sldId id="691" r:id="rId37"/>
    <p:sldId id="787" r:id="rId38"/>
    <p:sldId id="693" r:id="rId39"/>
    <p:sldId id="694" r:id="rId40"/>
    <p:sldId id="695" r:id="rId41"/>
    <p:sldId id="696" r:id="rId42"/>
    <p:sldId id="697" r:id="rId43"/>
    <p:sldId id="698" r:id="rId44"/>
    <p:sldId id="700" r:id="rId45"/>
    <p:sldId id="701" r:id="rId46"/>
    <p:sldId id="783" r:id="rId47"/>
    <p:sldId id="784" r:id="rId48"/>
    <p:sldId id="705" r:id="rId49"/>
    <p:sldId id="788" r:id="rId50"/>
    <p:sldId id="789" r:id="rId51"/>
    <p:sldId id="708" r:id="rId52"/>
    <p:sldId id="709" r:id="rId53"/>
    <p:sldId id="710" r:id="rId54"/>
    <p:sldId id="786" r:id="rId55"/>
    <p:sldId id="785" r:id="rId56"/>
    <p:sldId id="714" r:id="rId57"/>
    <p:sldId id="720" r:id="rId58"/>
    <p:sldId id="721" r:id="rId59"/>
    <p:sldId id="722" r:id="rId60"/>
    <p:sldId id="875" r:id="rId61"/>
    <p:sldId id="876" r:id="rId62"/>
    <p:sldId id="825" r:id="rId63"/>
    <p:sldId id="793" r:id="rId64"/>
    <p:sldId id="615" r:id="rId65"/>
    <p:sldId id="794" r:id="rId66"/>
    <p:sldId id="792" r:id="rId67"/>
    <p:sldId id="877" r:id="rId68"/>
    <p:sldId id="568" r:id="rId69"/>
    <p:sldId id="598" r:id="rId70"/>
    <p:sldId id="599" r:id="rId71"/>
    <p:sldId id="600" r:id="rId72"/>
    <p:sldId id="601" r:id="rId73"/>
    <p:sldId id="602" r:id="rId74"/>
    <p:sldId id="603" r:id="rId75"/>
    <p:sldId id="886" r:id="rId76"/>
    <p:sldId id="606" r:id="rId77"/>
    <p:sldId id="611" r:id="rId78"/>
    <p:sldId id="597" r:id="rId79"/>
    <p:sldId id="569" r:id="rId80"/>
    <p:sldId id="571" r:id="rId81"/>
    <p:sldId id="572" r:id="rId82"/>
    <p:sldId id="604" r:id="rId83"/>
    <p:sldId id="534" r:id="rId84"/>
    <p:sldId id="521" r:id="rId85"/>
    <p:sldId id="607" r:id="rId86"/>
    <p:sldId id="878" r:id="rId87"/>
    <p:sldId id="879" r:id="rId88"/>
    <p:sldId id="880" r:id="rId89"/>
    <p:sldId id="574" r:id="rId90"/>
    <p:sldId id="573" r:id="rId91"/>
    <p:sldId id="608" r:id="rId92"/>
    <p:sldId id="609" r:id="rId93"/>
    <p:sldId id="881" r:id="rId94"/>
    <p:sldId id="882" r:id="rId95"/>
    <p:sldId id="883" r:id="rId96"/>
    <p:sldId id="884" r:id="rId97"/>
    <p:sldId id="526" r:id="rId98"/>
    <p:sldId id="535" r:id="rId99"/>
    <p:sldId id="885" r:id="rId100"/>
    <p:sldId id="795" r:id="rId101"/>
    <p:sldId id="797" r:id="rId102"/>
    <p:sldId id="798" r:id="rId103"/>
    <p:sldId id="803" r:id="rId104"/>
    <p:sldId id="591" r:id="rId105"/>
    <p:sldId id="810" r:id="rId106"/>
    <p:sldId id="811" r:id="rId107"/>
    <p:sldId id="812" r:id="rId108"/>
    <p:sldId id="813" r:id="rId109"/>
    <p:sldId id="814" r:id="rId110"/>
    <p:sldId id="855" r:id="rId111"/>
    <p:sldId id="817" r:id="rId112"/>
    <p:sldId id="827" r:id="rId113"/>
    <p:sldId id="799" r:id="rId114"/>
    <p:sldId id="806" r:id="rId115"/>
    <p:sldId id="800" r:id="rId116"/>
    <p:sldId id="857" r:id="rId117"/>
    <p:sldId id="859" r:id="rId118"/>
    <p:sldId id="858" r:id="rId119"/>
    <p:sldId id="801" r:id="rId120"/>
    <p:sldId id="802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0" autoAdjust="0"/>
    <p:restoredTop sz="94676" autoAdjust="0"/>
  </p:normalViewPr>
  <p:slideViewPr>
    <p:cSldViewPr>
      <p:cViewPr varScale="1">
        <p:scale>
          <a:sx n="63" d="100"/>
          <a:sy n="63" d="100"/>
        </p:scale>
        <p:origin x="474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23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2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37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46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6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3" tIns="47866" rIns="95733" bIns="47866"/>
          <a:lstStyle>
            <a:lvl1pPr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42842" indent="-285708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142833" indent="-228567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599966" indent="-228567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057099" indent="-228567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42238-4519-4CD6-8380-134D011DDBF5}" type="slidenum">
              <a:rPr lang="en-US" altLang="en-US"/>
              <a:pPr eaLnBrk="1" hangingPunct="1"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1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TPR = sensitivity</a:t>
            </a:r>
          </a:p>
          <a:p>
            <a:r>
              <a:rPr lang="en-US" dirty="0"/>
              <a:t>FPR</a:t>
            </a:r>
            <a:r>
              <a:rPr lang="en-US" baseline="0" dirty="0"/>
              <a:t> = </a:t>
            </a:r>
            <a:r>
              <a:rPr lang="en-US" baseline="0"/>
              <a:t>1- selectivity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guessing</a:t>
            </a:r>
            <a:r>
              <a:rPr lang="en-US" baseline="0" dirty="0"/>
              <a:t> = Each record is classified to positive class with probability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8" y="1143000"/>
            <a:ext cx="11091333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18" y="3810000"/>
            <a:ext cx="11091333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218" y="1143000"/>
            <a:ext cx="11091333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5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6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8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6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ved=2ahUKEwiK-YWl5pjmAhXNsaQKHWLGCggQjRx6BAgBEAQ&amp;url=http%3A%2F%2Fr-statistics.co%2FOutlier-Treatment-With-R.html&amp;psig=AOvVaw3ZoanFi1QLy4lbhtyGmQwT&amp;ust=1575439133469519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8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3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8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3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3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4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Supervised </a:t>
            </a:r>
            <a:r>
              <a:rPr lang="en-US" dirty="0" err="1"/>
              <a:t>LEarning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696200" cy="2057400"/>
          </a:xfrm>
        </p:spPr>
        <p:txBody>
          <a:bodyPr>
            <a:normAutofit/>
          </a:bodyPr>
          <a:lstStyle/>
          <a:p>
            <a:r>
              <a:rPr lang="en-US" b="1" dirty="0"/>
              <a:t>Regression</a:t>
            </a:r>
          </a:p>
          <a:p>
            <a:r>
              <a:rPr lang="en-US" b="1" dirty="0"/>
              <a:t>Classification</a:t>
            </a:r>
          </a:p>
          <a:p>
            <a:r>
              <a:rPr lang="en-US" dirty="0"/>
              <a:t>	Decision Trees</a:t>
            </a:r>
          </a:p>
          <a:p>
            <a:r>
              <a:rPr lang="en-US" dirty="0"/>
              <a:t>	Evaluation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F904-C850-4697-9361-72F74D97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model we have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</a:t>
                </a:r>
                <a:r>
                  <a:rPr lang="en-US" dirty="0"/>
                  <a:t> with respect to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parameters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but the features we consider may be </a:t>
                </a:r>
                <a:r>
                  <a:rPr lang="en-US" dirty="0">
                    <a:solidFill>
                      <a:srgbClr val="0070C0"/>
                    </a:solidFill>
                  </a:rPr>
                  <a:t>non-linear functions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values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To capture more complex relationships we can take a transformation of the input (e.g., logarithm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), or add polynomial terms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/>
                  <a:t>However this may increase a lot the number of features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  <a:blipFill>
                <a:blip r:embed="rId2"/>
                <a:stretch>
                  <a:fillRect l="-125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5C8CA9-1BD5-4C17-83F2-C6145C95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1000"/>
            <a:ext cx="3958778" cy="6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50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1905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8610600" y="4114800"/>
            <a:ext cx="320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3124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2133600" y="5105401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1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419" y="526002"/>
            <a:ext cx="8229600" cy="990600"/>
          </a:xfrm>
        </p:spPr>
        <p:txBody>
          <a:bodyPr/>
          <a:lstStyle/>
          <a:p>
            <a:r>
              <a:rPr lang="en-US" dirty="0"/>
              <a:t>Precision-Recall</a:t>
            </a:r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/>
        </p:nvGraphicFramePr>
        <p:xfrm>
          <a:off x="990600" y="1872742"/>
          <a:ext cx="83772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96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72742"/>
                        <a:ext cx="8377238" cy="245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990600" y="5029200"/>
            <a:ext cx="9584742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F-measure is biased towards all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7109536" y="1371600"/>
          <a:ext cx="3558465" cy="1508050"/>
        </p:xfrm>
        <a:graphic>
          <a:graphicData uri="http://schemas.openxmlformats.org/drawingml/2006/table">
            <a:tbl>
              <a:tblPr/>
              <a:tblGrid>
                <a:gridCol w="88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4419" y="4501160"/>
            <a:ext cx="62716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Assumption: The class YES is the one we care about.</a:t>
            </a:r>
          </a:p>
        </p:txBody>
      </p:sp>
    </p:spTree>
    <p:extLst>
      <p:ext uri="{BB962C8B-B14F-4D97-AF65-F5344CB8AC3E}">
        <p14:creationId xmlns:p14="http://schemas.microsoft.com/office/powerpoint/2010/main" val="402684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6093"/>
            <a:ext cx="108204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More Measures of Classification Performance</a:t>
            </a:r>
          </a:p>
        </p:txBody>
      </p:sp>
      <p:graphicFrame>
        <p:nvGraphicFramePr>
          <p:cNvPr id="7639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26747"/>
              </p:ext>
            </p:extLst>
          </p:nvPr>
        </p:nvGraphicFramePr>
        <p:xfrm>
          <a:off x="695904" y="1676400"/>
          <a:ext cx="3149600" cy="1387476"/>
        </p:xfrm>
        <a:graphic>
          <a:graphicData uri="http://schemas.openxmlformats.org/drawingml/2006/table">
            <a:tbl>
              <a:tblPr/>
              <a:tblGrid>
                <a:gridCol w="98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97" marR="91397"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L="91397" marR="91397"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marL="91397" marR="9139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1295400"/>
            <a:ext cx="5562600" cy="50990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4363" name="TextBox 15"/>
          <p:cNvSpPr txBox="1">
            <a:spLocks noChangeArrowheads="1"/>
          </p:cNvSpPr>
          <p:nvPr/>
        </p:nvSpPr>
        <p:spPr bwMode="auto">
          <a:xfrm>
            <a:off x="381000" y="3399530"/>
            <a:ext cx="3886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altLang="en-US" sz="1800" dirty="0"/>
              <a:t> is the probability that we reject the null hypothesis when it is true.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This is a </a:t>
            </a:r>
            <a:r>
              <a:rPr lang="en-US" altLang="en-US" sz="1800" dirty="0">
                <a:solidFill>
                  <a:srgbClr val="FF0000"/>
                </a:solidFill>
              </a:rPr>
              <a:t>Type I error </a:t>
            </a:r>
            <a:r>
              <a:rPr lang="en-US" altLang="en-US" sz="1800" dirty="0"/>
              <a:t>or a false positive (FP).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altLang="en-US" sz="1800" dirty="0"/>
              <a:t> is the probability that we accept the null hypothesis when it is false.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This is a </a:t>
            </a:r>
            <a:r>
              <a:rPr lang="en-US" altLang="en-US" sz="1800" dirty="0">
                <a:solidFill>
                  <a:srgbClr val="FF0000"/>
                </a:solidFill>
              </a:rPr>
              <a:t>Type II error </a:t>
            </a:r>
            <a:r>
              <a:rPr lang="en-US" altLang="en-US" sz="1800" dirty="0"/>
              <a:t>or a false negative (FN).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BDB67-6AEA-473F-9002-96ED11F7DC59}"/>
              </a:ext>
            </a:extLst>
          </p:cNvPr>
          <p:cNvSpPr/>
          <p:nvPr/>
        </p:nvSpPr>
        <p:spPr>
          <a:xfrm>
            <a:off x="6172200" y="4800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ADC02-06CE-44CB-BF24-C95D523C749B}"/>
              </a:ext>
            </a:extLst>
          </p:cNvPr>
          <p:cNvSpPr/>
          <p:nvPr/>
        </p:nvSpPr>
        <p:spPr>
          <a:xfrm>
            <a:off x="6172200" y="5483244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490" y="494334"/>
            <a:ext cx="9258510" cy="806800"/>
          </a:xfrm>
        </p:spPr>
        <p:txBody>
          <a:bodyPr>
            <a:normAutofit/>
          </a:bodyPr>
          <a:lstStyle/>
          <a:p>
            <a:r>
              <a:rPr lang="en-US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9677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positive hits and false alarms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ROC </a:t>
            </a:r>
            <a:r>
              <a:rPr lang="en-US" sz="2400" dirty="0"/>
              <a:t>curve plots </a:t>
            </a:r>
            <a:r>
              <a:rPr lang="en-US" sz="2400" dirty="0">
                <a:solidFill>
                  <a:srgbClr val="0070C0"/>
                </a:solidFill>
              </a:rPr>
              <a:t>TPR (true positive rate)</a:t>
            </a:r>
            <a:r>
              <a:rPr lang="en-US" sz="2400" dirty="0"/>
              <a:t> (on the </a:t>
            </a:r>
            <a:r>
              <a:rPr lang="en-US" sz="2400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dirty="0">
                <a:solidFill>
                  <a:srgbClr val="0070C0"/>
                </a:solidFill>
              </a:rPr>
              <a:t>FPR (false positive rate)</a:t>
            </a:r>
            <a:r>
              <a:rPr lang="en-US" sz="2400" dirty="0"/>
              <a:t> (on the 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566036"/>
              </p:ext>
            </p:extLst>
          </p:nvPr>
        </p:nvGraphicFramePr>
        <p:xfrm>
          <a:off x="2708205" y="3721961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05" y="3721961"/>
                        <a:ext cx="1981201" cy="767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352857"/>
              </p:ext>
            </p:extLst>
          </p:nvPr>
        </p:nvGraphicFramePr>
        <p:xfrm>
          <a:off x="2895600" y="5054662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54662"/>
                        <a:ext cx="1911211" cy="722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95030"/>
              </p:ext>
            </p:extLst>
          </p:nvPr>
        </p:nvGraphicFramePr>
        <p:xfrm>
          <a:off x="7772400" y="3422381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457491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fraction of true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sz="2000" dirty="0"/>
              <a:t> are predicted </a:t>
            </a:r>
            <a:r>
              <a:rPr lang="en-US" sz="2000" dirty="0">
                <a:solidFill>
                  <a:srgbClr val="0070C0"/>
                </a:solidFill>
              </a:rPr>
              <a:t>correctly? </a:t>
            </a:r>
            <a:r>
              <a:rPr lang="en-US" sz="2000" dirty="0">
                <a:solidFill>
                  <a:srgbClr val="FF0000"/>
                </a:solidFill>
              </a:rPr>
              <a:t>(1-Type II error rate)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883838"/>
            <a:ext cx="982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fraction of true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sz="2000" dirty="0"/>
              <a:t>were predicted </a:t>
            </a:r>
            <a:r>
              <a:rPr lang="en-US" sz="2000" dirty="0">
                <a:solidFill>
                  <a:srgbClr val="0070C0"/>
                </a:solidFill>
              </a:rPr>
              <a:t>incorrectly? </a:t>
            </a:r>
            <a:r>
              <a:rPr lang="en-US" sz="2000" dirty="0">
                <a:solidFill>
                  <a:srgbClr val="FF0000"/>
                </a:solidFill>
              </a:rPr>
              <a:t>(Type I error rate)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352764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 at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/>
              <a:t> predictions of the classifier and compute: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76382-4DDA-41F7-B64A-83B0FD5CA043}"/>
              </a:ext>
            </a:extLst>
          </p:cNvPr>
          <p:cNvSpPr txBox="1"/>
          <p:nvPr/>
        </p:nvSpPr>
        <p:spPr>
          <a:xfrm>
            <a:off x="228600" y="6312322"/>
            <a:ext cx="982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want to strike a balance between these two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51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Performance of a classifier 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Changing some </a:t>
            </a:r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of the 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/>
              <a:t>distribution, 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2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152400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6797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/>
                <a:t> </a:t>
              </a:r>
              <a:r>
                <a:rPr lang="en-US" sz="2000" b="1" dirty="0"/>
                <a:t>t</a:t>
              </a:r>
              <a:r>
                <a:rPr lang="en-US" sz="2000" dirty="0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1752600" y="1447801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-dimensional data set containing </a:t>
            </a:r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/>
              <a:t> classes (</a:t>
            </a:r>
            <a:r>
              <a:rPr lang="en-US" b="1" i="1" dirty="0"/>
              <a:t>positive</a:t>
            </a:r>
            <a:r>
              <a:rPr lang="en-US" dirty="0"/>
              <a:t> and </a:t>
            </a:r>
            <a:r>
              <a:rPr lang="en-US" b="1" i="1" dirty="0"/>
              <a:t>negative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- any points located at </a:t>
            </a:r>
            <a:r>
              <a:rPr lang="en-US" b="1" dirty="0">
                <a:solidFill>
                  <a:schemeClr val="accent2"/>
                </a:solidFill>
              </a:rPr>
              <a:t>x &gt; t </a:t>
            </a:r>
            <a:r>
              <a:rPr lang="en-US" dirty="0"/>
              <a:t>is classified as </a:t>
            </a:r>
            <a:r>
              <a:rPr lang="en-US" b="1" i="1" dirty="0"/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2414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51054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dirty="0"/>
              <a:t>Random guessing</a:t>
            </a:r>
          </a:p>
          <a:p>
            <a:pPr lvl="1"/>
            <a:r>
              <a:rPr lang="en-US" dirty="0"/>
              <a:t>Below diagonal line:</a:t>
            </a:r>
          </a:p>
          <a:p>
            <a:pPr lvl="2"/>
            <a:r>
              <a:rPr lang="en-US" dirty="0"/>
              <a:t> prediction 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5791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6096000" y="4267201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323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1219200" y="15240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6934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1000" dirty="0"/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Area Under the ROC curve (</a:t>
            </a:r>
            <a:r>
              <a:rPr lang="en-US" sz="2400" dirty="0">
                <a:solidFill>
                  <a:srgbClr val="FF0000"/>
                </a:solidFill>
              </a:rPr>
              <a:t>AUC</a:t>
            </a:r>
            <a:r>
              <a:rPr lang="en-US" sz="2400" dirty="0"/>
              <a:t>)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Ideal:  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4536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20F5-043C-4596-B708-A35D01BE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10972800" cy="990600"/>
          </a:xfrm>
        </p:spPr>
        <p:txBody>
          <a:bodyPr/>
          <a:lstStyle/>
          <a:p>
            <a:r>
              <a:rPr lang="en-US" dirty="0"/>
              <a:t>Interpretation and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regression model is useful for making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predictions</a:t>
                </a:r>
                <a:r>
                  <a:rPr lang="en-US" dirty="0"/>
                  <a:t> for new data.</a:t>
                </a:r>
              </a:p>
              <a:p>
                <a:r>
                  <a:rPr lang="en-US" dirty="0"/>
                  <a:t>The coefficients for the linear regression model are also useful for understanding the effect of the independent variables to the value of the dependent variable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value is the effect of the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by one 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can also compute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significance</a:t>
                </a:r>
                <a:r>
                  <a:rPr lang="en-US" dirty="0"/>
                  <a:t>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by testing the </a:t>
                </a:r>
                <a:r>
                  <a:rPr lang="en-US" dirty="0">
                    <a:solidFill>
                      <a:srgbClr val="0070C0"/>
                    </a:solidFill>
                  </a:rPr>
                  <a:t>null hypothesis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  <a:blipFill>
                <a:blip r:embed="rId2"/>
                <a:stretch>
                  <a:fillRect l="-1113" t="-2125" r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0DEA35-EB93-49B1-B542-6BF6B90A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1"/>
            <a:ext cx="5312440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01DE3-E9C3-49F8-9F72-15622A8053B8}"/>
              </a:ext>
            </a:extLst>
          </p:cNvPr>
          <p:cNvSpPr txBox="1"/>
          <p:nvPr/>
        </p:nvSpPr>
        <p:spPr>
          <a:xfrm>
            <a:off x="9677400" y="6400800"/>
            <a:ext cx="24168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Predicting Crime rate</a:t>
            </a:r>
          </a:p>
        </p:txBody>
      </p:sp>
    </p:spTree>
    <p:extLst>
      <p:ext uri="{BB962C8B-B14F-4D97-AF65-F5344CB8AC3E}">
        <p14:creationId xmlns:p14="http://schemas.microsoft.com/office/powerpoint/2010/main" val="5458610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Precision-Recall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/>
              <a:t> models, it controls the precision/recall tradeoff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3352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23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 </a:t>
            </a:r>
            <a:r>
              <a:rPr lang="en-US" dirty="0" err="1"/>
              <a:t>vs</a:t>
            </a:r>
            <a:r>
              <a:rPr lang="en-US" dirty="0"/>
              <a:t> Precision-Recall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(AUC) as a single number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34871109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Performance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96472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subsampling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sample may be biased -- Repeated 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Partition data into </a:t>
            </a:r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/>
              <a:t>-fold: train on </a:t>
            </a:r>
            <a:r>
              <a:rPr lang="en-US" b="1" dirty="0">
                <a:solidFill>
                  <a:schemeClr val="accent2"/>
                </a:solidFill>
              </a:rPr>
              <a:t>k-1</a:t>
            </a:r>
            <a:r>
              <a:rPr lang="en-US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Leave-one-out: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Bootstrap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Sampling with replacement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~63% of records used for training, ~27% for testing</a:t>
            </a:r>
          </a:p>
        </p:txBody>
      </p:sp>
    </p:spTree>
    <p:extLst>
      <p:ext uri="{BB962C8B-B14F-4D97-AF65-F5344CB8AC3E}">
        <p14:creationId xmlns:p14="http://schemas.microsoft.com/office/powerpoint/2010/main" val="17591177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imbalance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2-class problem</a:t>
            </a:r>
          </a:p>
          <a:p>
            <a:pPr lvl="1"/>
            <a:r>
              <a:rPr lang="en-US" dirty="0"/>
              <a:t>Number of Class 0 examples = 9990</a:t>
            </a:r>
          </a:p>
          <a:p>
            <a:pPr lvl="1"/>
            <a:r>
              <a:rPr lang="en-US" dirty="0"/>
              <a:t>Number of Class 1 examples = 10</a:t>
            </a:r>
          </a:p>
          <a:p>
            <a:pPr lvl="1"/>
            <a:endParaRPr lang="en-US" dirty="0"/>
          </a:p>
          <a:p>
            <a:r>
              <a:rPr lang="en-US" dirty="0"/>
              <a:t>If model predicts everything to be class 0, accuracy is 9990/10000 = 99.9 %</a:t>
            </a:r>
          </a:p>
          <a:p>
            <a:pPr lvl="1"/>
            <a:r>
              <a:rPr lang="en-US" dirty="0"/>
              <a:t>Accuracy is misleading because model does not detect any class 1 example</a:t>
            </a:r>
          </a:p>
          <a:p>
            <a:pPr lvl="1"/>
            <a:r>
              <a:rPr lang="en-US" dirty="0"/>
              <a:t>Precision and recall are better measures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class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imbalance is a problem in training:</a:t>
            </a:r>
          </a:p>
          <a:p>
            <a:pPr lvl="1"/>
            <a:r>
              <a:rPr lang="en-US" dirty="0"/>
              <a:t>If the class we are interested in is very rare, then the classifier will ignore it.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/>
              <a:t> the class distribution</a:t>
            </a:r>
          </a:p>
          <a:p>
            <a:pPr lvl="2"/>
            <a:r>
              <a:rPr lang="en-US" dirty="0"/>
              <a:t>Sample from the larger class so that the size of the two classes is the same</a:t>
            </a:r>
          </a:p>
          <a:p>
            <a:pPr lvl="2"/>
            <a:r>
              <a:rPr lang="en-US" dirty="0"/>
              <a:t>Replicate the data of the class of interest so that the classes are balanced </a:t>
            </a:r>
          </a:p>
          <a:p>
            <a:pPr lvl="3"/>
            <a:r>
              <a:rPr lang="en-US" dirty="0"/>
              <a:t>Over-fitting issues</a:t>
            </a:r>
          </a:p>
          <a:p>
            <a:pPr lvl="1"/>
            <a:r>
              <a:rPr lang="en-US" dirty="0"/>
              <a:t>We can modify the optimization criterion by using a </a:t>
            </a:r>
            <a:r>
              <a:rPr lang="en-US" dirty="0">
                <a:solidFill>
                  <a:srgbClr val="FF0000"/>
                </a:solidFill>
              </a:rPr>
              <a:t>cost sensitive </a:t>
            </a:r>
            <a:r>
              <a:rPr lang="en-US" dirty="0"/>
              <a:t>metric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888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2971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2209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dirty="0"/>
              <a:t>Cost of classifying 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dirty="0"/>
              <a:t> example as class 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Weighted</a:t>
            </a:r>
            <a:br>
              <a:rPr lang="en-US" dirty="0"/>
            </a:br>
            <a:r>
              <a:rPr lang="en-US" dirty="0"/>
              <a:t>Accuracy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9556"/>
              </p:ext>
            </p:extLst>
          </p:nvPr>
        </p:nvGraphicFramePr>
        <p:xfrm>
          <a:off x="4618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6280822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Weighted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6280822" cy="765979"/>
              </a:xfrm>
              <a:prstGeom prst="rect">
                <a:avLst/>
              </a:prstGeom>
              <a:blipFill>
                <a:blip r:embed="rId3"/>
                <a:stretch>
                  <a:fillRect l="-2039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431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4858"/>
              </p:ext>
            </p:extLst>
          </p:nvPr>
        </p:nvGraphicFramePr>
        <p:xfrm>
          <a:off x="4305300" y="1524001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09202"/>
              </p:ext>
            </p:extLst>
          </p:nvPr>
        </p:nvGraphicFramePr>
        <p:xfrm>
          <a:off x="2022953" y="372949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67818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1794353" y="5712912"/>
            <a:ext cx="3886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Weighted Accuracy = 8.9%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6705600" y="5638800"/>
            <a:ext cx="3733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Weighted Accuracy= 9%</a:t>
            </a:r>
          </a:p>
        </p:txBody>
      </p:sp>
    </p:spTree>
    <p:extLst>
      <p:ext uri="{BB962C8B-B14F-4D97-AF65-F5344CB8AC3E}">
        <p14:creationId xmlns:p14="http://schemas.microsoft.com/office/powerpoint/2010/main" val="30412573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Classification</a:t>
            </a:r>
            <a:br>
              <a:rPr lang="en-US" dirty="0"/>
            </a:br>
            <a:r>
              <a:rPr lang="en-US" dirty="0"/>
              <a:t>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/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/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4618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5715000"/>
                <a:ext cx="7299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Classification 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715000"/>
                <a:ext cx="7299819" cy="523220"/>
              </a:xfrm>
              <a:prstGeom prst="rect">
                <a:avLst/>
              </a:prstGeom>
              <a:blipFill>
                <a:blip r:embed="rId3"/>
                <a:stretch>
                  <a:fillRect l="-167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62201" y="628310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weights can also be negative </a:t>
            </a:r>
          </a:p>
        </p:txBody>
      </p:sp>
    </p:spTree>
    <p:extLst>
      <p:ext uri="{BB962C8B-B14F-4D97-AF65-F5344CB8AC3E}">
        <p14:creationId xmlns:p14="http://schemas.microsoft.com/office/powerpoint/2010/main" val="18375137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2527"/>
              </p:ext>
            </p:extLst>
          </p:nvPr>
        </p:nvGraphicFramePr>
        <p:xfrm>
          <a:off x="4572000" y="1600201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19812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67818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2286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6705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94EB-AD52-4E7F-84A9-5239F2BF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4F17-2A96-44C7-8680-9D484735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58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type="tbl" idx="1"/>
          </p:nvPr>
        </p:nvGraphicFramePr>
        <p:xfrm>
          <a:off x="1935164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1905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29400" y="1143001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N [q – (q-p) </a:t>
              </a:r>
              <a:r>
                <a:rPr lang="en-US" dirty="0">
                  <a:sym typeface="Symbol" pitchFamily="18" charset="2"/>
                </a:rPr>
                <a:t> </a:t>
              </a:r>
              <a:r>
                <a:rPr lang="en-US" dirty="0"/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Accuracy is proportional to cost if</a:t>
              </a:r>
              <a:br>
                <a:rPr lang="en-US" dirty="0"/>
              </a:br>
              <a:r>
                <a:rPr lang="en-US" dirty="0"/>
                <a:t>1. C(</a:t>
              </a:r>
              <a:r>
                <a:rPr lang="en-US" dirty="0" err="1"/>
                <a:t>Yes|No</a:t>
              </a:r>
              <a:r>
                <a:rPr lang="en-US" dirty="0"/>
                <a:t>)=C(</a:t>
              </a:r>
              <a:r>
                <a:rPr lang="en-US" dirty="0" err="1"/>
                <a:t>No|Yes</a:t>
              </a:r>
              <a:r>
                <a:rPr lang="en-US" dirty="0"/>
                <a:t>) = q </a:t>
              </a:r>
              <a:br>
                <a:rPr lang="en-US" dirty="0"/>
              </a:br>
              <a:r>
                <a:rPr lang="en-US" dirty="0"/>
                <a:t>2. C(</a:t>
              </a:r>
              <a:r>
                <a:rPr lang="en-US" dirty="0" err="1"/>
                <a:t>Yes|Yes</a:t>
              </a:r>
              <a:r>
                <a:rPr lang="en-US" dirty="0"/>
                <a:t>)=C(</a:t>
              </a:r>
              <a:r>
                <a:rPr lang="en-US" dirty="0" err="1"/>
                <a:t>No|No</a:t>
              </a:r>
              <a:r>
                <a:rPr lang="en-US" dirty="0"/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the regression problem we have features and a target variable that we want to model/predict</a:t>
            </a:r>
          </a:p>
          <a:p>
            <a:r>
              <a:rPr lang="en-US" dirty="0"/>
              <a:t>The target variable is now discrete. It is often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</a:t>
            </a:r>
            <a:endParaRPr lang="en-US" dirty="0"/>
          </a:p>
          <a:p>
            <a:pPr lvl="1"/>
            <a:r>
              <a:rPr lang="en-US" dirty="0"/>
              <a:t>In the simplest case, it is a binary variable.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tax-evasion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2286001" y="1585119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585119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6553201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8" name="Document" r:id="rId5" imgW="4660937" imgH="1576052" progId="Word.Document.8">
                  <p:embed/>
                </p:oleObj>
              </mc:Choice>
              <mc:Fallback>
                <p:oleObj name="Document" r:id="rId5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9801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Tax-return data for year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1" y="3276601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new tax return for 2012</a:t>
            </a:r>
          </a:p>
          <a:p>
            <a:r>
              <a:rPr lang="en-US" dirty="0"/>
              <a:t>Is this a cheating tax return?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715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instance of the classification problem: learn a method for discriminating between records of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cheaters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non-cheaters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92269"/>
            <a:ext cx="10744199" cy="7566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 is the task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b="1" i="1" dirty="0"/>
              <a:t>a target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b="1" i="1" dirty="0"/>
              <a:t>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dirty="0"/>
              <a:t> that maps attribute set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 to one of the predefined class labels 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4336" y="2544762"/>
            <a:ext cx="3567113" cy="4313238"/>
            <a:chOff x="288" y="950"/>
            <a:chExt cx="2247" cy="2717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6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1449" y="3072079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of the attributes is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/>
              <a:t>	In this case: Cheat</a:t>
            </a:r>
          </a:p>
          <a:p>
            <a:endParaRPr lang="en-US" sz="2000" dirty="0"/>
          </a:p>
          <a:p>
            <a:r>
              <a:rPr lang="en-US" sz="2000" dirty="0"/>
              <a:t>Two </a:t>
            </a:r>
            <a:r>
              <a:rPr lang="en-US" sz="2000" dirty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): </a:t>
            </a:r>
            <a:r>
              <a:rPr lang="en-US" sz="2000" dirty="0">
                <a:solidFill>
                  <a:srgbClr val="FF0000"/>
                </a:solidFill>
              </a:rPr>
              <a:t>Yes (1), No (0)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4724400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target function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/>
              <a:t> is known as a </a:t>
            </a:r>
            <a:r>
              <a:rPr lang="en-US" dirty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Descriptive modeling: </a:t>
            </a:r>
            <a:r>
              <a:rPr lang="en-US" dirty="0">
                <a:solidFill>
                  <a:srgbClr val="0070C0"/>
                </a:solidFill>
              </a:rPr>
              <a:t>Explanatory tool </a:t>
            </a:r>
            <a:r>
              <a:rPr lang="en-US" dirty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Predictive modeling: </a:t>
            </a:r>
            <a:r>
              <a:rPr lang="en-US" dirty="0">
                <a:solidFill>
                  <a:schemeClr val="tx1"/>
                </a:solidFill>
              </a:rPr>
              <a:t>Predict a class of a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>
                <a:solidFill>
                  <a:schemeClr val="tx1"/>
                </a:solidFill>
              </a:rPr>
              <a:t>record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Tasks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11277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Identifying </a:t>
            </a:r>
            <a:r>
              <a:rPr lang="en-US" dirty="0">
                <a:solidFill>
                  <a:srgbClr val="FF0000"/>
                </a:solidFill>
              </a:rPr>
              <a:t>spam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email</a:t>
            </a:r>
            <a:r>
              <a:rPr lang="en-US" dirty="0"/>
              <a:t>, spam web </a:t>
            </a:r>
            <a:r>
              <a:rPr lang="en-US" dirty="0">
                <a:solidFill>
                  <a:srgbClr val="0070C0"/>
                </a:solidFill>
              </a:rPr>
              <a:t>pages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adult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/>
              <a:t>Understanding if a web </a:t>
            </a:r>
            <a:r>
              <a:rPr lang="en-US" dirty="0">
                <a:solidFill>
                  <a:srgbClr val="0070C0"/>
                </a:solidFill>
              </a:rPr>
              <a:t>query</a:t>
            </a:r>
            <a:r>
              <a:rPr lang="en-US" dirty="0"/>
              <a:t> has </a:t>
            </a:r>
            <a:r>
              <a:rPr lang="en-US" dirty="0">
                <a:solidFill>
                  <a:srgbClr val="FF0000"/>
                </a:solidFill>
              </a:rPr>
              <a:t>commercial intent </a:t>
            </a:r>
            <a:r>
              <a:rPr lang="en-US" dirty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90682" y="5943601"/>
            <a:ext cx="6126998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Classification is </a:t>
            </a:r>
            <a:r>
              <a:rPr lang="en-US" sz="2400" dirty="0">
                <a:solidFill>
                  <a:srgbClr val="FF0000"/>
                </a:solidFill>
              </a:rPr>
              <a:t>everywhere</a:t>
            </a:r>
            <a:r>
              <a:rPr lang="en-US" sz="2400" dirty="0"/>
              <a:t> in data science</a:t>
            </a:r>
          </a:p>
          <a:p>
            <a:r>
              <a:rPr lang="en-US" sz="2400" dirty="0"/>
              <a:t>Big data has the answers to all questions.</a:t>
            </a:r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Obtain a</a:t>
            </a:r>
            <a:r>
              <a:rPr lang="en-US" dirty="0">
                <a:solidFill>
                  <a:srgbClr val="FF0000"/>
                </a:solidFill>
              </a:rPr>
              <a:t> training set </a:t>
            </a:r>
            <a:r>
              <a:rPr lang="en-US" dirty="0"/>
              <a:t>consisting of records with </a:t>
            </a:r>
            <a:r>
              <a:rPr lang="en-US" dirty="0">
                <a:solidFill>
                  <a:srgbClr val="0070C0"/>
                </a:solidFill>
              </a:rPr>
              <a:t>known class labels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Training set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/>
              <a:t> a classification model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labeled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test 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/>
          </a:p>
          <a:p>
            <a:r>
              <a:rPr lang="en-US" dirty="0"/>
              <a:t>The classification model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/>
              <a:t> to new records with </a:t>
            </a:r>
            <a:r>
              <a:rPr lang="en-US" dirty="0">
                <a:solidFill>
                  <a:srgbClr val="0070C0"/>
                </a:solidFill>
              </a:rPr>
              <a:t>unknown class labels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Important intermediate step: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Decide</a:t>
            </a:r>
            <a:r>
              <a:rPr lang="en-US" dirty="0">
                <a:solidFill>
                  <a:srgbClr val="002060"/>
                </a:solidFill>
              </a:rPr>
              <a:t> on what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dirty="0">
                <a:solidFill>
                  <a:srgbClr val="002060"/>
                </a:solidFill>
              </a:rPr>
              <a:t> to use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2895600" y="1600200"/>
          <a:ext cx="6400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6400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1381-D6AA-4F2C-8371-AFBC31D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5917-C093-4E0C-B38F-0F7089CF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supervised learning</a:t>
            </a:r>
            <a:r>
              <a:rPr lang="en-US" dirty="0"/>
              <a:t>, except for the feature variables that describe the data, we also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target variable</a:t>
            </a:r>
          </a:p>
          <a:p>
            <a:r>
              <a:rPr lang="en-US" dirty="0"/>
              <a:t>The goal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  <a:r>
              <a:rPr lang="en-US" dirty="0"/>
              <a:t> a function (model) that can predict the value of the target variable given the features</a:t>
            </a:r>
            <a:endParaRPr lang="el-GR" dirty="0"/>
          </a:p>
          <a:p>
            <a:pPr lvl="1"/>
            <a:r>
              <a:rPr lang="en-US" dirty="0"/>
              <a:t>We learn the function using a labeled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Regression</a:t>
            </a:r>
            <a:r>
              <a:rPr lang="en-US" dirty="0"/>
              <a:t>: The target variable is numerical and continuous</a:t>
            </a:r>
          </a:p>
          <a:p>
            <a:pPr lvl="1"/>
            <a:r>
              <a:rPr lang="en-US" dirty="0"/>
              <a:t>The price of a stock, the grade in a class, the height of a child, the life expectancy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: The target variable is discrete</a:t>
            </a:r>
          </a:p>
          <a:p>
            <a:pPr lvl="1"/>
            <a:r>
              <a:rPr lang="en-US" dirty="0"/>
              <a:t>Will the stock go up or down? Will the student pass or fail? Is a transaction fraudulent or not? What is the topic of an article?</a:t>
            </a:r>
          </a:p>
          <a:p>
            <a:r>
              <a:rPr lang="en-US" dirty="0"/>
              <a:t>Predictive modeling is in the heart of the data science revolution.</a:t>
            </a:r>
          </a:p>
        </p:txBody>
      </p:sp>
    </p:spTree>
    <p:extLst>
      <p:ext uri="{BB962C8B-B14F-4D97-AF65-F5344CB8AC3E}">
        <p14:creationId xmlns:p14="http://schemas.microsoft.com/office/powerpoint/2010/main" val="57309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Counts of </a:t>
            </a:r>
            <a:r>
              <a:rPr lang="en-US" dirty="0">
                <a:solidFill>
                  <a:srgbClr val="0070C0"/>
                </a:solidFill>
              </a:rPr>
              <a:t>test records </a:t>
            </a:r>
            <a:r>
              <a:rPr lang="en-US" dirty="0"/>
              <a:t>that are correctly (or incorrectly) predicted by the classification model</a:t>
            </a:r>
          </a:p>
          <a:p>
            <a:r>
              <a:rPr lang="en-US" b="1" dirty="0"/>
              <a:t>Confusion matrix</a:t>
            </a: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6248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</a:t>
                      </a:r>
                      <a:r>
                        <a:rPr lang="en-US" b="1" baseline="0" dirty="0"/>
                        <a:t> = 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7162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16200000">
            <a:off x="5099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2286001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2209801" y="5867401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7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867401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95250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94488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545638" cy="1143000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9829800" cy="4800600"/>
          </a:xfrm>
        </p:spPr>
        <p:txBody>
          <a:bodyPr>
            <a:normAutofit/>
          </a:bodyPr>
          <a:lstStyle/>
          <a:p>
            <a:r>
              <a:rPr lang="en-US" dirty="0"/>
              <a:t>Decision tree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/>
              <a:t>structure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Internal node </a:t>
            </a:r>
            <a:r>
              <a:rPr lang="en-US" dirty="0"/>
              <a:t>denotes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Branch</a:t>
            </a:r>
            <a:r>
              <a:rPr lang="en-US" dirty="0"/>
              <a:t> represents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Leaf nodes </a:t>
            </a:r>
            <a:r>
              <a:rPr lang="en-US" dirty="0"/>
              <a:t>represent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1752601" y="1643063"/>
            <a:ext cx="3567113" cy="4313238"/>
            <a:chOff x="288" y="950"/>
            <a:chExt cx="2247" cy="2717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8489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7359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8005764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9217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8167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6794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7312026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8328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7602539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8529638" y="5302251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8453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7037388" y="5319714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7134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6472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6567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9367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9444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6584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8450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9432926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7216776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6837364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8612189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8157782" y="2039938"/>
            <a:ext cx="2035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8329614" y="2420939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5334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8942388" y="2420939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2286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6553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156701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Test outcome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8877301" y="3787097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9770196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192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Class labels</a:t>
            </a: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9701214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9217024" y="5470526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1981201" y="263683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63683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19183191">
            <a:off x="26317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19183191">
            <a:off x="33175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19183191">
            <a:off x="4166108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19183191">
            <a:off x="4897305" y="2164348"/>
            <a:ext cx="651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9529764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8399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7405689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8616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7567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6194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6711951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7727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8642351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9569451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9493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8077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8174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5872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5967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7118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7042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8794751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5670551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7270750" y="2211388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7877176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9652001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5867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7543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8610600" y="45720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2514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3657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4191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4422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3182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3890963" y="41640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5219701" y="41640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4068763" y="32734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2563814" y="32734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3130551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4244976" y="38417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3449639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4465639" y="57816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4383089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2828925" y="58023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2959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2209801" y="38592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2338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5384801" y="48466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5492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2384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4421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5546726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3186114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2679701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latin typeface="Arial" charset="0"/>
              </a:rPr>
              <a:t>&lt; </a:t>
            </a:r>
            <a:r>
              <a:rPr lang="en-US" sz="1600" dirty="0" err="1">
                <a:latin typeface="Arial" charset="0"/>
              </a:rPr>
              <a:t>80K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4625976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6477001" y="21875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875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6324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4876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013C6-00C9-4A02-ABCB-ABDE41A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69478-7DC1-4B1E-9EC8-4A8D1FCC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9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5334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4422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3182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3890963" y="40116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5219701" y="40116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4068763" y="31210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2563814" y="31210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3130551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4244976" y="36893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3449639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4465639" y="56292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4383089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2828925" y="56499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2959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2209801" y="37068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2338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5384801" y="46942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5492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2384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4421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5546726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3186114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2679701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4625976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6477001" y="20351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0351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6324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6172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6019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7543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7924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8610600" y="4740276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Goal</a:t>
            </a:r>
            <a:r>
              <a:rPr lang="en-US" dirty="0">
                <a:solidFill>
                  <a:srgbClr val="002060"/>
                </a:solidFill>
              </a:rPr>
              <a:t>: Find the tree that has low classification error in the training data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>
                <a:solidFill>
                  <a:srgbClr val="002060"/>
                </a:solidFill>
              </a:rPr>
              <a:t> decision tree (lowest training error) is </a:t>
            </a:r>
            <a:r>
              <a:rPr lang="en-US" dirty="0">
                <a:solidFill>
                  <a:srgbClr val="FF0000"/>
                </a:solidFill>
              </a:rPr>
              <a:t>NP-hard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Greedy</a:t>
            </a:r>
            <a:r>
              <a:rPr lang="en-US" dirty="0"/>
              <a:t> 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714500"/>
                <a:ext cx="7200899" cy="46482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General 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with the </a:t>
                </a:r>
                <a:r>
                  <a:rPr lang="en-US" dirty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Recursively 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714500"/>
                <a:ext cx="7200899" cy="4648200"/>
              </a:xfrm>
              <a:blipFill>
                <a:blip r:embed="rId3"/>
                <a:stretch>
                  <a:fillRect l="-762" t="-2490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6004"/>
              </p:ext>
            </p:extLst>
          </p:nvPr>
        </p:nvGraphicFramePr>
        <p:xfrm>
          <a:off x="8305800" y="1722436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722436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9067800" y="5349326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86487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9791700" y="612477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99441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9639300" y="5027811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9486900" y="551517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2008188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charset="0"/>
              </a:rPr>
              <a:t>Don’t </a:t>
            </a:r>
          </a:p>
          <a:p>
            <a:pPr algn="ctr"/>
            <a:r>
              <a:rPr lang="en-US">
                <a:latin typeface="Times New Roman" charset="0"/>
              </a:rPr>
              <a:t>Cheat</a:t>
            </a:r>
            <a:endParaRPr lang="en-US" sz="240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2693988" y="1506538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49" y="2849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41" y="2849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4370388" y="3411538"/>
            <a:ext cx="3395663" cy="3294063"/>
            <a:chOff x="1536" y="1920"/>
            <a:chExt cx="2139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782" y="1920"/>
              <a:ext cx="1893" cy="2075"/>
              <a:chOff x="3798" y="1824"/>
              <a:chExt cx="1893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Refund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53" y="2042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46" y="2042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>
                    <a:latin typeface="Times New Roman" charset="0"/>
                  </a:rPr>
                  <a:t>Status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69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082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798" y="3340"/>
                <a:ext cx="5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653" y="3340"/>
                <a:ext cx="5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1779587" y="3152775"/>
            <a:ext cx="2724150" cy="2620962"/>
            <a:chOff x="48" y="1757"/>
            <a:chExt cx="1716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716" cy="1440"/>
              <a:chOff x="2016" y="1824"/>
              <a:chExt cx="1716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Refund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85" y="2186"/>
                  <a:ext cx="35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78" y="2186"/>
                  <a:ext cx="30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46" y="2724"/>
                  <a:ext cx="6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23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7180490" y="381794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8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80490" y="381794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7176508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9" name="Document" r:id="rId5" imgW="5407281" imgH="5772509" progId="Word.Document.8">
                  <p:embed/>
                </p:oleObj>
              </mc:Choice>
              <mc:Fallback>
                <p:oleObj name="Document" r:id="rId5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76508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7162801" y="384176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0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62801" y="384176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086600" y="1870076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9601200" cy="52578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None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GenDecTree</a:t>
            </a:r>
            <a:r>
              <a:rPr lang="en-US" sz="2000" dirty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Features </a:t>
            </a:r>
            <a:r>
              <a:rPr lang="en-US" sz="2000" b="1" dirty="0">
                <a:solidFill>
                  <a:schemeClr val="accent2"/>
                </a:solidFill>
              </a:rPr>
              <a:t>F</a:t>
            </a:r>
            <a:r>
              <a:rPr lang="en-US" sz="2000" dirty="0"/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If </a:t>
            </a:r>
            <a:r>
              <a:rPr lang="en-US" sz="2000" b="1" dirty="0" err="1">
                <a:solidFill>
                  <a:srgbClr val="FF0000"/>
                </a:solidFill>
              </a:rPr>
              <a:t>stopping_condition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/>
              <a:t>) </a:t>
            </a:r>
            <a:r>
              <a:rPr lang="en-US" sz="2000" dirty="0"/>
              <a:t>= true </a:t>
            </a:r>
            <a:r>
              <a:rPr lang="en-US" sz="2000" b="1" dirty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leaf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ym typeface="Symbol" pitchFamily="18" charset="2"/>
              </a:rPr>
              <a:t>leaf.label</a:t>
            </a:r>
            <a:r>
              <a:rPr lang="en-US" sz="1800" b="1" dirty="0">
                <a:sym typeface="Symbol" pitchFamily="18" charset="2"/>
              </a:rPr>
              <a:t>= </a:t>
            </a: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return leaf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200" b="1" dirty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root =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createNode</a:t>
            </a:r>
            <a:r>
              <a:rPr lang="en-US" sz="2000" b="1" dirty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/>
              <a:t>root.test_condition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findBestSplit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V = {v| v </a:t>
            </a:r>
            <a:r>
              <a:rPr lang="en-US" sz="2000" dirty="0"/>
              <a:t>a possible outcome of </a:t>
            </a:r>
            <a:r>
              <a:rPr lang="en-US" sz="2000" b="1" dirty="0" err="1"/>
              <a:t>root.test_condition</a:t>
            </a:r>
            <a:r>
              <a:rPr lang="en-US" sz="2000" b="1" dirty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ym typeface="Symbol" pitchFamily="18" charset="2"/>
              </a:rPr>
              <a:t>for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: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>
                <a:sym typeface="Symbol" pitchFamily="18" charset="2"/>
              </a:rPr>
              <a:t>root.test_condition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>
                <a:sym typeface="Symbol" pitchFamily="18" charset="2"/>
              </a:rPr>
              <a:t>)</a:t>
            </a:r>
            <a:r>
              <a:rPr lang="en-US" sz="1800" dirty="0">
                <a:sym typeface="Symbol" pitchFamily="18" charset="2"/>
              </a:rPr>
              <a:t> =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>
                <a:sym typeface="Symbol" pitchFamily="18" charset="2"/>
              </a:rPr>
              <a:t> and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>
                <a:sym typeface="Symbol" pitchFamily="18" charset="2"/>
              </a:rPr>
              <a:t>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child = </a:t>
            </a:r>
            <a:r>
              <a:rPr lang="en-US" sz="1800" b="1" dirty="0" err="1">
                <a:solidFill>
                  <a:srgbClr val="0070C0"/>
                </a:solidFill>
              </a:rPr>
              <a:t>GenDecTree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>
                <a:sym typeface="Symbol" pitchFamily="18" charset="2"/>
              </a:rPr>
              <a:t>) 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>
                <a:sym typeface="Symbol" pitchFamily="18" charset="2"/>
              </a:rPr>
              <a:t>Add</a:t>
            </a:r>
            <a:r>
              <a:rPr lang="en-US" sz="1800" b="1" dirty="0">
                <a:sym typeface="Symbol" pitchFamily="18" charset="2"/>
              </a:rPr>
              <a:t> child </a:t>
            </a:r>
            <a:r>
              <a:rPr lang="en-US" sz="1800" dirty="0">
                <a:sym typeface="Symbol" pitchFamily="18" charset="2"/>
              </a:rPr>
              <a:t>as a descent of </a:t>
            </a:r>
            <a:r>
              <a:rPr lang="en-US" sz="1800" b="1" dirty="0">
                <a:sym typeface="Symbol" pitchFamily="18" charset="2"/>
              </a:rPr>
              <a:t>root </a:t>
            </a:r>
            <a:r>
              <a:rPr lang="en-US" sz="1800" dirty="0">
                <a:sym typeface="Symbol" pitchFamily="18" charset="2"/>
              </a:rPr>
              <a:t>and label the edge 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ym typeface="Symbol" pitchFamily="18" charset="2"/>
              </a:rPr>
              <a:t>root</a:t>
            </a:r>
            <a:r>
              <a:rPr lang="en-US" sz="1800" b="1" dirty="0" err="1">
                <a:sym typeface="Wingdings" pitchFamily="2" charset="2"/>
              </a:rPr>
              <a:t>child</a:t>
            </a:r>
            <a:r>
              <a:rPr lang="en-US" sz="1800" b="1" dirty="0">
                <a:sym typeface="Wingdings" pitchFamily="2" charset="2"/>
              </a:rPr>
              <a:t>) as </a:t>
            </a:r>
            <a:r>
              <a:rPr lang="en-US" sz="1800" b="1" dirty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How to </a:t>
            </a:r>
            <a:r>
              <a:rPr lang="en-US" b="1" dirty="0">
                <a:solidFill>
                  <a:srgbClr val="FF0000"/>
                </a:solidFill>
              </a:rPr>
              <a:t>Classify</a:t>
            </a:r>
            <a:r>
              <a:rPr lang="en-US" dirty="0"/>
              <a:t> a leaf node</a:t>
            </a:r>
          </a:p>
          <a:p>
            <a:pPr lvl="2"/>
            <a:r>
              <a:rPr lang="en-US" dirty="0"/>
              <a:t>Assign the </a:t>
            </a:r>
            <a:r>
              <a:rPr lang="en-US" dirty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/>
              <a:t>If leaf is empty, assign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/>
              <a:t>– the class that has the highest popularity (overall or in the parent node).</a:t>
            </a:r>
          </a:p>
          <a:p>
            <a:pPr lvl="1"/>
            <a:r>
              <a:rPr lang="en-US" dirty="0"/>
              <a:t>Determine 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BB3CDE-F434-4EF2-82AB-9D62D0E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assume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feature variables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Also known 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covariates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independent variables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target variable </a:t>
                </a:r>
                <a:r>
                  <a:rPr lang="en-US" dirty="0"/>
                  <a:t>is also known as </a:t>
                </a:r>
                <a:r>
                  <a:rPr lang="en-US" dirty="0">
                    <a:solidFill>
                      <a:srgbClr val="0070C0"/>
                    </a:solidFill>
                  </a:rPr>
                  <a:t>dependent variable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are 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-dimensional feature vector,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 real value</a:t>
                </a:r>
              </a:p>
              <a:p>
                <a:r>
                  <a:rPr lang="en-US" dirty="0"/>
                  <a:t>We want to learn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which given a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predicts a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as possible </a:t>
                </a:r>
                <a:r>
                  <a:rPr lang="en-US" dirty="0"/>
                  <a:t>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Minimize sum of squares: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459245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371600"/>
            <a:ext cx="10412412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4419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7173913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{Family, </a:t>
              </a:r>
              <a:br>
                <a:rPr lang="en-US" sz="1600" dirty="0"/>
              </a:br>
              <a:r>
                <a:rPr lang="en-US" sz="160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2242458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Times New Roman" charset="0"/>
                </a:rPr>
                <a:t>CarType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5755822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381000" y="411733"/>
            <a:ext cx="9829006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sp>
        <p:nvSpPr>
          <p:cNvPr id="836638" name="Rectangle 30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0210800" cy="5257800"/>
          </a:xfrm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 – </a:t>
            </a:r>
            <a:r>
              <a:rPr lang="en-US" dirty="0">
                <a:solidFill>
                  <a:srgbClr val="0070C0"/>
                </a:solidFill>
              </a:rPr>
              <a:t>respects the order</a:t>
            </a:r>
            <a:r>
              <a:rPr lang="en-US" dirty="0"/>
              <a:t>. Need 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4461226" y="212097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7066918" y="43815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{Medium, </a:t>
              </a:r>
              <a:br>
                <a:rPr lang="en-US" sz="1600"/>
              </a:br>
              <a:r>
                <a:rPr lang="en-US" sz="160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2274994" y="4443412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5791201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5813426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829800" cy="914400"/>
          </a:xfrm>
        </p:spPr>
        <p:txBody>
          <a:bodyPr>
            <a:normAutofit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bucketing, equal frequency bucketing (percentiles),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computationally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2262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1905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Before Splitting: 10 records of class 0,</a:t>
            </a:r>
            <a:br>
              <a:rPr lang="en-US"/>
            </a:br>
            <a:r>
              <a:rPr lang="en-US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3505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3733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/>
              <a:t>Creation of nodes 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is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Ideas?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11279188" y="3581400"/>
          <a:ext cx="9128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9188" y="3581400"/>
                        <a:ext cx="9128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289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670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Homogeneous,</a:t>
            </a:r>
          </a:p>
          <a:p>
            <a:pPr>
              <a:spcBef>
                <a:spcPct val="50000"/>
              </a:spcBef>
            </a:pPr>
            <a:r>
              <a:rPr lang="en-US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Node Impurity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are at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samples belong to classes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fraction of records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Impurity measures: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Used in ID3 and C4.5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𝑖𝑓𝑖𝑐𝑎𝑡𝑖𝑜𝑛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Used in CART, SLIQ, SPRINT.</a:t>
                </a:r>
              </a:p>
              <a:p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Gain</a:t>
                </a:r>
                <a:r>
                  <a:rPr lang="en-US" dirty="0"/>
                  <a:t> of an </a:t>
                </a:r>
                <a:r>
                  <a:rPr lang="en-US" dirty="0">
                    <a:solidFill>
                      <a:srgbClr val="0070C0"/>
                    </a:solidFill>
                  </a:rPr>
                  <a:t>attribute split</a:t>
                </a:r>
                <a:r>
                  <a:rPr lang="en-US" b="1" i="1" dirty="0"/>
                  <a:t> </a:t>
                </a:r>
                <a:r>
                  <a:rPr lang="en-US" dirty="0"/>
                  <a:t>into children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compare the impurity of the parent node with the average impurity of the child nodes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Maximizing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gain</a:t>
                </a:r>
                <a:r>
                  <a:rPr lang="en-US" dirty="0"/>
                  <a:t> </a:t>
                </a:r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 M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inimizing </a:t>
                </a:r>
                <a:r>
                  <a:rPr lang="en-US" dirty="0"/>
                  <a:t>the weighted average </a:t>
                </a:r>
                <a:r>
                  <a:rPr lang="en-US" dirty="0">
                    <a:solidFill>
                      <a:srgbClr val="0070C0"/>
                    </a:solidFill>
                  </a:rPr>
                  <a:t>impurity</a:t>
                </a:r>
                <a:r>
                  <a:rPr lang="en-US" dirty="0"/>
                  <a:t> of children nodes </a:t>
                </a:r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dirty="0">
                    <a:sym typeface="Symbol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Maximizing</a:t>
                </a:r>
                <a:r>
                  <a:rPr lang="en-US" dirty="0">
                    <a:sym typeface="Symbol"/>
                  </a:rPr>
                  <a:t> average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purity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If </a:t>
                </a:r>
                <a:r>
                  <a:rPr lang="en-US" b="1" dirty="0">
                    <a:solidFill>
                      <a:srgbClr val="0070C0"/>
                    </a:solidFill>
                  </a:rPr>
                  <a:t>I() = Entropy(), </a:t>
                </a:r>
                <a:r>
                  <a:rPr lang="en-US" dirty="0"/>
                  <a:t>then </a:t>
                </a:r>
                <a:r>
                  <a:rPr lang="el-GR" b="1" dirty="0">
                    <a:solidFill>
                      <a:schemeClr val="accent2"/>
                    </a:solidFill>
                  </a:rPr>
                  <a:t>Δ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info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called </a:t>
                </a:r>
                <a:r>
                  <a:rPr lang="en-US" b="1" dirty="0">
                    <a:solidFill>
                      <a:srgbClr val="0070C0"/>
                    </a:solidFill>
                  </a:rPr>
                  <a:t>information gain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1201400" cy="5105400"/>
              </a:xfrm>
              <a:blipFill>
                <a:blip r:embed="rId2"/>
                <a:stretch>
                  <a:fillRect l="-871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1981200" y="2072651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Document" r:id="rId3" imgW="3240623" imgH="1355425" progId="Word.Document.8">
                  <p:embed/>
                </p:oleObj>
              </mc:Choice>
              <mc:Fallback>
                <p:oleObj name="Document" r:id="rId3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72651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2057400" y="5462588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62588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1981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4648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4626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1/6</a:t>
            </a:r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4615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1/3</a:t>
            </a:r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impurity measures take value zero (</a:t>
            </a:r>
            <a:r>
              <a:rPr lang="en-US" dirty="0">
                <a:solidFill>
                  <a:srgbClr val="0070C0"/>
                </a:solidFill>
              </a:rPr>
              <a:t>minimum</a:t>
            </a:r>
            <a:r>
              <a:rPr lang="en-US" dirty="0"/>
              <a:t>) for the case of a pure node where a single value has probability 1</a:t>
            </a:r>
          </a:p>
          <a:p>
            <a:r>
              <a:rPr lang="en-US" dirty="0"/>
              <a:t>All of the impurity measures take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/>
              <a:t> value when the class distribution in a node is </a:t>
            </a:r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28800"/>
                <a:ext cx="6400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simplest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function</a:t>
                </a:r>
              </a:p>
              <a:p>
                <a:r>
                  <a:rPr lang="en-US" dirty="0"/>
                  <a:t>In linear regression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typically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1828800"/>
                <a:ext cx="6400800" cy="4876800"/>
              </a:xfrm>
              <a:blipFill>
                <a:blip r:embed="rId2"/>
                <a:stretch>
                  <a:fillRect l="-133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29D111FA-E289-4EE3-A177-7F3D8664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9550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936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4111" y="3352801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different impurity measures are </a:t>
            </a:r>
            <a:r>
              <a:rPr lang="en-US" sz="2400" dirty="0">
                <a:solidFill>
                  <a:srgbClr val="FF0000"/>
                </a:solidFill>
              </a:rPr>
              <a:t>consistent</a:t>
            </a: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599"/>
            <a:ext cx="9829800" cy="914401"/>
          </a:xfrm>
        </p:spPr>
        <p:txBody>
          <a:bodyPr>
            <a:normAutofit/>
          </a:bodyPr>
          <a:lstStyle/>
          <a:p>
            <a:r>
              <a:rPr lang="en-US" dirty="0"/>
              <a:t>Categorical Attributes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/>
              <a:t> values split in two</a:t>
            </a:r>
          </a:p>
          <a:p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multivalued</a:t>
            </a:r>
            <a:r>
              <a:rPr lang="en-US" sz="2400" dirty="0"/>
              <a:t> attributes, for 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5410200" y="4632326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8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32326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7905750" y="4632326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4632326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1828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5105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2439988" y="3690939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6243639" y="3690939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Two-way split </a:t>
            </a:r>
          </a:p>
          <a:p>
            <a:pPr algn="ctr"/>
            <a:r>
              <a:rPr lang="en-US" sz="200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Continuous Attributes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629401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Choices 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/>
              <a:t> method 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the impurity index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31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0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31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129588" y="3810000"/>
          <a:ext cx="157638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1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3810000"/>
                        <a:ext cx="157638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3862"/>
            <a:ext cx="8763000" cy="947738"/>
          </a:xfrm>
        </p:spPr>
        <p:txBody>
          <a:bodyPr>
            <a:normAutofit/>
          </a:bodyPr>
          <a:lstStyle/>
          <a:p>
            <a:r>
              <a:rPr lang="en-US" dirty="0"/>
              <a:t>Continuous Attributes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10668000" cy="2278060"/>
          </a:xfrm>
          <a:noFill/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Linearly scan these values, each time </a:t>
            </a:r>
            <a:r>
              <a:rPr lang="en-US" dirty="0">
                <a:solidFill>
                  <a:srgbClr val="0070C0"/>
                </a:solidFill>
              </a:rPr>
              <a:t>updating</a:t>
            </a:r>
            <a:r>
              <a:rPr lang="en-US" dirty="0"/>
              <a:t> the count matrix and computing impurity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Choose the split position that has the least impurity</a:t>
            </a:r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1238250" y="358140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2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3"/>
              <a:chOff x="149" y="2802"/>
              <a:chExt cx="1195" cy="213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92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Impurity measures favor attributes with large number of values</a:t>
            </a:r>
          </a:p>
          <a:p>
            <a:endParaRPr lang="en-US"/>
          </a:p>
          <a:p>
            <a:r>
              <a:rPr lang="en-US"/>
              <a:t>A test condition with large number of outcomes may not be desirable</a:t>
            </a:r>
          </a:p>
          <a:p>
            <a:pPr lvl="1"/>
            <a:r>
              <a:rPr lang="en-US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25664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99600" cy="1066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Gain Ratio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646" y="1447800"/>
            <a:ext cx="11308754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dirty="0"/>
              <a:t>Splitting using information gain</a:t>
            </a:r>
          </a:p>
          <a:p>
            <a:pPr marL="742950" lvl="1" indent="-28575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  <a:buNone/>
            </a:pPr>
            <a:endParaRPr lang="en-US" dirty="0"/>
          </a:p>
          <a:p>
            <a:pPr marL="1146175" lvl="2" indent="-228600">
              <a:lnSpc>
                <a:spcPct val="90000"/>
              </a:lnSpc>
              <a:buNone/>
            </a:pPr>
            <a:r>
              <a:rPr lang="en-US" dirty="0"/>
              <a:t>Parent Node, p is split into k partitions</a:t>
            </a:r>
          </a:p>
          <a:p>
            <a:pPr marL="1146175" lvl="2" indent="-228600">
              <a:lnSpc>
                <a:spcPct val="90000"/>
              </a:lnSpc>
              <a:buNone/>
            </a:pP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i</a:t>
            </a:r>
            <a:r>
              <a:rPr lang="en-US" dirty="0"/>
              <a:t> is the number of records in partition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endParaRPr lang="en-US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Adjusts Information Gain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dirty="0"/>
              <a:t> of the partition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dirty="0"/>
              <a:t>). Higher entropy partition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Designed to overcome the disadvantage of impurity</a:t>
            </a:r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18566"/>
              </p:ext>
            </p:extLst>
          </p:nvPr>
        </p:nvGraphicFramePr>
        <p:xfrm>
          <a:off x="2133600" y="2055019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2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5019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06319"/>
              </p:ext>
            </p:extLst>
          </p:nvPr>
        </p:nvGraphicFramePr>
        <p:xfrm>
          <a:off x="6309023" y="2047081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3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023" y="2047081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Inexpensive to construct</a:t>
            </a:r>
          </a:p>
          <a:p>
            <a:pPr lvl="1"/>
            <a:r>
              <a:rPr lang="en-US" dirty="0"/>
              <a:t>Extremely fast at classifying unknown records</a:t>
            </a:r>
          </a:p>
          <a:p>
            <a:pPr lvl="1"/>
            <a:r>
              <a:rPr lang="en-US" dirty="0"/>
              <a:t>Easy to interpret </a:t>
            </a:r>
            <a:r>
              <a:rPr lang="en-US" dirty="0">
                <a:solidFill>
                  <a:srgbClr val="0070C0"/>
                </a:solidFill>
              </a:rPr>
              <a:t>for small-sized </a:t>
            </a:r>
            <a:r>
              <a:rPr lang="en-US" dirty="0"/>
              <a:t>trees</a:t>
            </a:r>
          </a:p>
          <a:p>
            <a:pPr lvl="1"/>
            <a:r>
              <a:rPr lang="en-US" dirty="0"/>
              <a:t>Accuracy is comparable to other classification techniques for many simple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345B5-B702-4C1C-9E46-22F8C98E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linear regression</a:t>
            </a:r>
          </a:p>
        </p:txBody>
      </p:sp>
      <p:pic>
        <p:nvPicPr>
          <p:cNvPr id="7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1DEE5F7A-6E9A-491C-8D5B-BD69BADD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5334000" cy="2667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/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the simplest case we have a single variable and the function is of the form:</a:t>
                </a:r>
              </a:p>
              <a:p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Minimizing the error gives: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800" b="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blipFill>
                <a:blip r:embed="rId3"/>
                <a:stretch>
                  <a:fillRect l="-2035" t="-1425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/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/>
                  <a:t>: correlation coefficient between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blipFill>
                <a:blip r:embed="rId4"/>
                <a:stretch>
                  <a:fillRect l="-2759" t="-3548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14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C7E14-1DD8-4F6D-A91D-6F113FED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Classification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27231-115B-4687-87A3-D59D09996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804112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2ED-4499-4037-846D-100AE1DE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rmAutofit/>
          </a:bodyPr>
          <a:lstStyle/>
          <a:p>
            <a:r>
              <a:rPr lang="en-US" dirty="0"/>
              <a:t>Expressiveness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6ED418-0774-4496-9742-878160D1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4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classifier defines a </a:t>
            </a:r>
            <a:r>
              <a:rPr lang="en-US" dirty="0">
                <a:solidFill>
                  <a:srgbClr val="0070C0"/>
                </a:solidFill>
              </a:rPr>
              <a:t>function</a:t>
            </a:r>
            <a:r>
              <a:rPr lang="en-US" dirty="0"/>
              <a:t> that discriminates between two (or more) classes.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/>
              <a:t> of a classifier is the </a:t>
            </a:r>
            <a:r>
              <a:rPr lang="en-US" dirty="0">
                <a:solidFill>
                  <a:srgbClr val="0070C0"/>
                </a:solidFill>
              </a:rPr>
              <a:t>class of functions</a:t>
            </a:r>
            <a:r>
              <a:rPr lang="en-US" dirty="0"/>
              <a:t> that it can model, and the kind of data that it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/>
              <a:t>When we have </a:t>
            </a:r>
            <a:r>
              <a:rPr lang="en-US" dirty="0">
                <a:solidFill>
                  <a:srgbClr val="0070C0"/>
                </a:solidFill>
              </a:rPr>
              <a:t>discrete</a:t>
            </a:r>
            <a:r>
              <a:rPr lang="en-US" dirty="0"/>
              <a:t> (or binary) values, we are interested in the class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/>
              <a:t>that can be modeled</a:t>
            </a:r>
          </a:p>
          <a:p>
            <a:pPr lvl="1"/>
            <a:r>
              <a:rPr lang="en-US" dirty="0"/>
              <a:t>If the data-points are real vectors we talk about the </a:t>
            </a:r>
            <a:r>
              <a:rPr lang="en-US" dirty="0">
                <a:solidFill>
                  <a:srgbClr val="0070C0"/>
                </a:solidFill>
              </a:rPr>
              <a:t>decision boundary </a:t>
            </a:r>
            <a:r>
              <a:rPr lang="en-US" dirty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1981200" y="1490663"/>
          <a:ext cx="8318500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90663"/>
                        <a:ext cx="8318500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1082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Border line between two neighboring regions of different classes is known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Decision boundary is </a:t>
            </a:r>
            <a:r>
              <a:rPr lang="en-US" sz="2400" dirty="0">
                <a:solidFill>
                  <a:srgbClr val="0070C0"/>
                </a:solidFill>
              </a:rPr>
              <a:t>parallel to axes</a:t>
            </a:r>
            <a:r>
              <a:rPr lang="en-US" sz="24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8B9DE5C-B1E5-46DA-8E9D-03027543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66" y="685800"/>
            <a:ext cx="10275633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Limitations of single attribute-based decision boundaries</a:t>
            </a:r>
          </a:p>
        </p:txBody>
      </p:sp>
      <p:sp>
        <p:nvSpPr>
          <p:cNvPr id="65538" name="TextBox 6">
            <a:extLst>
              <a:ext uri="{FF2B5EF4-FFF2-40B4-BE49-F238E27FC236}">
                <a16:creationId xmlns:a16="http://schemas.microsoft.com/office/drawing/2014/main" id="{E95BB08C-0E14-45E2-AC8C-BC881E1B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64647"/>
            <a:ext cx="50456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Both</a:t>
            </a:r>
            <a:r>
              <a:rPr lang="en-US" altLang="en-US" sz="2000" dirty="0">
                <a:solidFill>
                  <a:srgbClr val="0070C0"/>
                </a:solidFill>
              </a:rPr>
              <a:t> positive (+)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FF0000"/>
                </a:solidFill>
              </a:rPr>
              <a:t>negative (o)</a:t>
            </a:r>
            <a:r>
              <a:rPr lang="en-US" altLang="en-US" sz="2000" dirty="0"/>
              <a:t> classes generated from skewed Gaussians with centers at (8,8) and (12,12) respectively.  </a:t>
            </a:r>
          </a:p>
        </p:txBody>
      </p:sp>
      <p:pic>
        <p:nvPicPr>
          <p:cNvPr id="54277" name="Picture 5" descr="C:\Users\Ankush\Desktop\oblique.png">
            <a:extLst>
              <a:ext uri="{FF2B5EF4-FFF2-40B4-BE49-F238E27FC236}">
                <a16:creationId xmlns:a16="http://schemas.microsoft.com/office/drawing/2014/main" id="{93784B9D-FD2B-40CC-9FDB-89EA5505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" y="19812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nkush\Desktop\oblique2.png">
            <a:extLst>
              <a:ext uri="{FF2B5EF4-FFF2-40B4-BE49-F238E27FC236}">
                <a16:creationId xmlns:a16="http://schemas.microsoft.com/office/drawing/2014/main" id="{D841BE94-8CBB-42F3-8704-27D836DF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" y="1981201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F790F06-EA4E-4F9C-BAC6-BC4D13EC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161" y="4495800"/>
            <a:ext cx="5045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The resulting boundary is very complex.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1752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7162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057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Example: </a:t>
            </a:r>
            <a:r>
              <a:rPr lang="en-US" dirty="0">
                <a:solidFill>
                  <a:srgbClr val="FF0000"/>
                </a:solidFill>
              </a:rPr>
              <a:t>parity function</a:t>
            </a:r>
            <a:r>
              <a:rPr lang="en-US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1 if there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0 if there is an </a:t>
            </a:r>
            <a:r>
              <a:rPr lang="en-US" dirty="0">
                <a:solidFill>
                  <a:srgbClr val="0070C0"/>
                </a:solidFill>
              </a:rPr>
              <a:t>odd</a:t>
            </a:r>
            <a:r>
              <a:rPr lang="en-US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Less expressive for modeling continuous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A2CE87-AE35-4A9E-9D4F-4124D725D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6F966ED-FDC9-49E0-BE53-8B8F2F84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Training errors</a:t>
            </a:r>
            <a:r>
              <a:rPr lang="en-US" altLang="en-US" dirty="0"/>
              <a:t> (apparent errors)</a:t>
            </a:r>
          </a:p>
          <a:p>
            <a:pPr lvl="1"/>
            <a:r>
              <a:rPr lang="en-US" altLang="en-US" dirty="0"/>
              <a:t>Errors committed on the training set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Test errors</a:t>
            </a:r>
          </a:p>
          <a:p>
            <a:pPr lvl="1"/>
            <a:r>
              <a:rPr lang="en-US" altLang="en-US" dirty="0"/>
              <a:t>Errors committed on the test set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Generalization errors</a:t>
            </a:r>
          </a:p>
          <a:p>
            <a:pPr lvl="1"/>
            <a:r>
              <a:rPr lang="en-US" altLang="en-US" dirty="0"/>
              <a:t>Expected error of a model over random selection of records from same distribution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467600" y="1295401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5400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400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5400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10 % </a:t>
            </a:r>
            <a:r>
              <a:rPr lang="en-US" altLang="en-US" sz="1800" dirty="0"/>
              <a:t>of the data used for </a:t>
            </a:r>
            <a:r>
              <a:rPr lang="en-US" altLang="en-US" sz="1800" dirty="0">
                <a:solidFill>
                  <a:srgbClr val="7030A0"/>
                </a:solidFill>
              </a:rPr>
              <a:t>training</a:t>
            </a:r>
            <a:r>
              <a:rPr lang="en-US" altLang="en-US" sz="1800" dirty="0"/>
              <a:t> and 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altLang="en-US" sz="1800" dirty="0"/>
              <a:t> of the data used for 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testing</a:t>
            </a:r>
          </a:p>
          <a:p>
            <a:pPr>
              <a:spcBef>
                <a:spcPct val="50000"/>
              </a:spcBef>
              <a:defRPr/>
            </a:pP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12900"/>
            <a:ext cx="5715000" cy="41402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E984-A61A-4496-9D8C-5C899203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the general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vectors. </a:t>
                </a:r>
              </a:p>
              <a:p>
                <a:r>
                  <a:rPr lang="en-US" dirty="0"/>
                  <a:t>We simplify the notation: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matrix</a:t>
                </a:r>
                <a:r>
                  <a:rPr lang="en-US" dirty="0"/>
                  <a:t> with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rgbClr val="0070C0"/>
                    </a:solidFill>
                  </a:rPr>
                  <a:t>rows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We can write the SSE function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closed-form</a:t>
                </a:r>
                <a:r>
                  <a:rPr lang="en-US" dirty="0"/>
                  <a:t> solution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Matrix inversion may be too expensive. Other optimization techniques are often used to find the optimal vector (e.g., Gradient Descent)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56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1600200" y="1219200"/>
            <a:ext cx="8686800" cy="51054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1600200" y="1219200"/>
            <a:ext cx="8686800" cy="5105400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2514600" y="509905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505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6705601" y="5105401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344" y="2095500"/>
            <a:ext cx="364098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1524000"/>
            <a:ext cx="234538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1600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4648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505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505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705601" y="5108576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824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1600200" y="1219200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352800" y="4097339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7010400" y="4799014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810000" y="4462464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2590800" y="4097338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71" y="2513013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4800600" y="4527459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23" y="1840004"/>
            <a:ext cx="303415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1905000" y="5791200"/>
            <a:ext cx="8686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</a:rPr>
              <a:t>Underfitting</a:t>
            </a:r>
            <a:r>
              <a:rPr lang="en-US" altLang="en-US" sz="1800" dirty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Overfitting</a:t>
            </a:r>
            <a:r>
              <a:rPr lang="en-US" altLang="en-US" sz="1800" dirty="0"/>
              <a:t>: when model is too complex, training error is small but test error is large</a:t>
            </a:r>
            <a:endParaRPr lang="en-US" altLang="en-US" sz="1800" dirty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126" y="13716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76" y="13716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7726" y="5029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dirty="0">
                <a:sym typeface="Symbol" charset="2"/>
              </a:rPr>
              <a:t>As the model becomes more and more complex, test errors can start increasing even though training error may be decreasing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9EA3-3011-4961-8682-81EEC95E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– Variance 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28C-5F8C-4409-90E7-0407990F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Bias</a:t>
            </a:r>
            <a:r>
              <a:rPr lang="en-US" dirty="0"/>
              <a:t>: Measures how good the model is with respect to the training data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High Bias: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Underfitting. </a:t>
            </a:r>
          </a:p>
          <a:p>
            <a:pPr lvl="1"/>
            <a:r>
              <a:rPr lang="en-US" dirty="0"/>
              <a:t>We have a poor model (e.g., a tree with a single decision node)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Variance</a:t>
            </a:r>
            <a:r>
              <a:rPr lang="en-US" dirty="0"/>
              <a:t>: Measures how sensitive the model error is with respect to changes in the training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High Variance: Overfitting.  </a:t>
            </a:r>
          </a:p>
          <a:p>
            <a:pPr lvl="1"/>
            <a:r>
              <a:rPr lang="en-US" dirty="0"/>
              <a:t>We have a very specific model (e.g., a tree with a single sample per leaf). Small changes in the data cause errors in the model</a:t>
            </a:r>
          </a:p>
          <a:p>
            <a:pPr lvl="1"/>
            <a:endParaRPr lang="en-US" dirty="0"/>
          </a:p>
          <a:p>
            <a:r>
              <a:rPr lang="en-US" dirty="0"/>
              <a:t>There is a </a:t>
            </a:r>
            <a:r>
              <a:rPr lang="en-US" dirty="0">
                <a:solidFill>
                  <a:srgbClr val="FF0000"/>
                </a:solidFill>
              </a:rPr>
              <a:t>tradeoff</a:t>
            </a:r>
            <a:r>
              <a:rPr lang="en-US" dirty="0"/>
              <a:t> between these two: decreasing one will increase the other.</a:t>
            </a:r>
          </a:p>
        </p:txBody>
      </p:sp>
    </p:spTree>
    <p:extLst>
      <p:ext uri="{BB962C8B-B14F-4D97-AF65-F5344CB8AC3E}">
        <p14:creationId xmlns:p14="http://schemas.microsoft.com/office/powerpoint/2010/main" val="29223543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600201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9163050" y="1905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238875" y="5181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924050" y="5715001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Overfitting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1563468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3469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9144000" y="1868268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219825" y="5144868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905000" y="5678269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401668"/>
            <a:ext cx="180001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477868"/>
            <a:ext cx="186375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6594" y="3820507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9044" y="3773269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  <p:extLst>
      <p:ext uri="{BB962C8B-B14F-4D97-AF65-F5344CB8AC3E}">
        <p14:creationId xmlns:p14="http://schemas.microsoft.com/office/powerpoint/2010/main" val="2364238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Reasons for Model Overfitting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Limited Training Size</a:t>
            </a:r>
          </a:p>
          <a:p>
            <a:endParaRPr lang="en-US" altLang="en-US" dirty="0"/>
          </a:p>
          <a:p>
            <a:r>
              <a:rPr lang="en-US" altLang="en-US" dirty="0"/>
              <a:t>High Model Complexity</a:t>
            </a:r>
          </a:p>
          <a:p>
            <a:endParaRPr lang="en-US" altLang="en-US" sz="500" dirty="0"/>
          </a:p>
          <a:p>
            <a:pPr lvl="1"/>
            <a:r>
              <a:rPr lang="en-US" altLang="en-US" dirty="0"/>
              <a:t>Multiple Comparison Procedure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067800" cy="839788"/>
          </a:xfrm>
        </p:spPr>
        <p:txBody>
          <a:bodyPr>
            <a:normAutofit/>
          </a:bodyPr>
          <a:lstStyle/>
          <a:p>
            <a:r>
              <a:rPr lang="en-US" altLang="en-US" dirty="0"/>
              <a:t>Effect of Multiple Comparison Procedure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600200"/>
            <a:ext cx="5989637" cy="5181600"/>
          </a:xfrm>
        </p:spPr>
        <p:txBody>
          <a:bodyPr/>
          <a:lstStyle/>
          <a:p>
            <a:r>
              <a:rPr lang="en-US" altLang="en-US" sz="2400" dirty="0"/>
              <a:t>Consider the task of predicting whether stock market will rise/fall in the next 10 trading days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r>
              <a:rPr lang="en-US" altLang="en-US" sz="2400" dirty="0"/>
              <a:t>Random guessing:</a:t>
            </a:r>
          </a:p>
          <a:p>
            <a:pPr lvl="1">
              <a:buFont typeface="Arial" charset="0"/>
              <a:buNone/>
            </a:pPr>
            <a:r>
              <a:rPr lang="en-US" altLang="en-US" i="1" dirty="0">
                <a:latin typeface="Times New Roman" charset="0"/>
              </a:rPr>
              <a:t> P</a:t>
            </a:r>
            <a:r>
              <a:rPr lang="en-US" altLang="en-US" dirty="0"/>
              <a:t>(</a:t>
            </a:r>
            <a:r>
              <a:rPr lang="en-US" altLang="en-US" i="1" dirty="0">
                <a:latin typeface="Times New Roman" charset="0"/>
              </a:rPr>
              <a:t>correct</a:t>
            </a:r>
            <a:r>
              <a:rPr lang="en-US" altLang="en-US" dirty="0"/>
              <a:t>) = 0.5</a:t>
            </a:r>
          </a:p>
          <a:p>
            <a:pPr lvl="1">
              <a:buFont typeface="Arial" charset="0"/>
              <a:buNone/>
            </a:pPr>
            <a:endParaRPr lang="en-US" altLang="en-US" dirty="0"/>
          </a:p>
          <a:p>
            <a:r>
              <a:rPr lang="en-US" altLang="en-US" sz="2400" dirty="0"/>
              <a:t>Make 10 random guesses in a row:</a:t>
            </a:r>
          </a:p>
          <a:p>
            <a:pPr lvl="1">
              <a:buFont typeface="Arial" charset="0"/>
              <a:buNone/>
            </a:pPr>
            <a:r>
              <a:rPr lang="en-US" altLang="en-US" dirty="0"/>
              <a:t> 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graphicFrame>
        <p:nvGraphicFramePr>
          <p:cNvPr id="1014829" name="Group 4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5161918"/>
              </p:ext>
            </p:extLst>
          </p:nvPr>
        </p:nvGraphicFramePr>
        <p:xfrm>
          <a:off x="7818437" y="1752600"/>
          <a:ext cx="2100263" cy="3962400"/>
        </p:xfrm>
        <a:graphic>
          <a:graphicData uri="http://schemas.openxmlformats.org/drawingml/2006/table">
            <a:tbl>
              <a:tblPr/>
              <a:tblGrid>
                <a:gridCol w="10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14825" name="Object 4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35504303"/>
              </p:ext>
            </p:extLst>
          </p:nvPr>
        </p:nvGraphicFramePr>
        <p:xfrm>
          <a:off x="2027236" y="5181600"/>
          <a:ext cx="5486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3" imgW="2908300" imgH="647700" progId="Equation.3">
                  <p:embed/>
                </p:oleObj>
              </mc:Choice>
              <mc:Fallback>
                <p:oleObj name="Equation" r:id="rId3" imgW="2908300" imgH="647700" progId="Equation.3">
                  <p:embed/>
                  <p:pic>
                    <p:nvPicPr>
                      <p:cNvPr id="10148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6" y="5181600"/>
                        <a:ext cx="54864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970E-5FB1-4EC1-A98D-01D56E6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8" y="533400"/>
            <a:ext cx="10972800" cy="990600"/>
          </a:xfrm>
        </p:spPr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C759-123D-4E68-81E3-9A79DEF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267200"/>
            <a:ext cx="12039600" cy="2286000"/>
          </a:xfrm>
        </p:spPr>
        <p:txBody>
          <a:bodyPr/>
          <a:lstStyle/>
          <a:p>
            <a:r>
              <a:rPr lang="en-US" dirty="0"/>
              <a:t>Regression is sensitive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line will “tilt” to accommodate very extreme values</a:t>
            </a:r>
          </a:p>
          <a:p>
            <a:r>
              <a:rPr lang="en-US" dirty="0"/>
              <a:t>Solution: remove the outliers</a:t>
            </a:r>
          </a:p>
          <a:p>
            <a:pPr lvl="1"/>
            <a:r>
              <a:rPr lang="en-US" dirty="0"/>
              <a:t>But make sure that they do not capture useful information</a:t>
            </a:r>
          </a:p>
          <a:p>
            <a:pPr lvl="1"/>
            <a:endParaRPr lang="en-US" dirty="0"/>
          </a:p>
        </p:txBody>
      </p:sp>
      <p:pic>
        <p:nvPicPr>
          <p:cNvPr id="68610" name="Picture 2" descr="Image result for regression with outliers">
            <a:hlinkClick r:id="rId2"/>
            <a:extLst>
              <a:ext uri="{FF2B5EF4-FFF2-40B4-BE49-F238E27FC236}">
                <a16:creationId xmlns:a16="http://schemas.microsoft.com/office/drawing/2014/main" id="{D20CE52F-BB78-4AF0-A03A-5AC21FDA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97719"/>
            <a:ext cx="7172324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331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6262"/>
            <a:ext cx="9372600" cy="871538"/>
          </a:xfrm>
        </p:spPr>
        <p:txBody>
          <a:bodyPr>
            <a:normAutofit/>
          </a:bodyPr>
          <a:lstStyle/>
          <a:p>
            <a:r>
              <a:rPr lang="en-US" altLang="en-US" dirty="0"/>
              <a:t>Effect of Multiple Comparison Procedure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Approach:</a:t>
            </a:r>
          </a:p>
          <a:p>
            <a:pPr lvl="1"/>
            <a:r>
              <a:rPr lang="en-US" altLang="en-US"/>
              <a:t>Get 50 analysts</a:t>
            </a:r>
          </a:p>
          <a:p>
            <a:pPr lvl="1"/>
            <a:r>
              <a:rPr lang="en-US" altLang="en-US"/>
              <a:t>Each analyst makes 10 random guesses</a:t>
            </a:r>
          </a:p>
          <a:p>
            <a:pPr lvl="1"/>
            <a:r>
              <a:rPr lang="en-US" altLang="en-US"/>
              <a:t>Choose the analyst that makes the most number of correct predictions</a:t>
            </a:r>
          </a:p>
          <a:p>
            <a:pPr lvl="1"/>
            <a:endParaRPr lang="en-US" altLang="en-US"/>
          </a:p>
          <a:p>
            <a:r>
              <a:rPr lang="en-US" altLang="en-US"/>
              <a:t>Probability that at least one analyst makes at least 8 correct predictions</a:t>
            </a:r>
          </a:p>
        </p:txBody>
      </p:sp>
      <p:graphicFrame>
        <p:nvGraphicFramePr>
          <p:cNvPr id="10209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71800" y="5257800"/>
          <a:ext cx="5943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3" imgW="2768600" imgH="228600" progId="Equation.3">
                  <p:embed/>
                </p:oleObj>
              </mc:Choice>
              <mc:Fallback>
                <p:oleObj name="Equation" r:id="rId3" imgW="2768600" imgH="228600" progId="Equation.3">
                  <p:embed/>
                  <p:pic>
                    <p:nvPicPr>
                      <p:cNvPr id="102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257800"/>
                        <a:ext cx="5943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28" y="457200"/>
            <a:ext cx="9351971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Effect of Multiple Comparison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1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Many algorithms employ the following greedy strategy: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Initial model: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Alternative model: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alt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 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,   </a:t>
                </a:r>
                <a:br>
                  <a:rPr lang="en-US" altLang="en-US" dirty="0">
                    <a:sym typeface="Symbol" charset="2"/>
                  </a:rPr>
                </a:br>
                <a:r>
                  <a:rPr lang="en-US" altLang="en-US" dirty="0">
                    <a:sym typeface="Symbol" charset="2"/>
                  </a:rPr>
                  <a:t>where  is a component to be added to the model (e.g., a test condition of a decision tree)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Keep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alt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dirty="0"/>
                  <a:t> if improvement,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charset="2"/>
                      </a:rPr>
                      <m:t>(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charset="2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charset="2"/>
                      </a:rPr>
                      <m:t>,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charset="2"/>
                      </a:rPr>
                      <m:t>𝑀</m:t>
                    </m:r>
                    <m:r>
                      <a:rPr lang="el-GR" altLang="en-US" b="0" i="1" dirty="0" smtClean="0">
                        <a:latin typeface="Cambria Math" panose="02040503050406030204" pitchFamily="18" charset="0"/>
                        <a:sym typeface="Symbol" charset="2"/>
                      </a:rPr>
                      <m:t>′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charset="2"/>
                      </a:rPr>
                      <m:t>) &gt; </m:t>
                    </m:r>
                  </m:oMath>
                </a14:m>
                <a:endParaRPr lang="en-US" altLang="en-US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Often times, </a:t>
                </a:r>
                <a:r>
                  <a:rPr lang="en-US" altLang="en-US" sz="2400" dirty="0">
                    <a:sym typeface="Symbol" charset="2"/>
                  </a:rPr>
                  <a:t> is chosen from a set of alternative components,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charset="2"/>
                      </a:rPr>
                      <m:t> = {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sym typeface="Symbol" charset="2"/>
                      </a:rPr>
                      <m:t>1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charset="2"/>
                      </a:rPr>
                      <m:t>, 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sym typeface="Symbol" charset="2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charset="2"/>
                      </a:rPr>
                      <m:t>, …, 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charset="2"/>
                      </a:rPr>
                      <m:t>}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If many alternatives are available, one may inadvertently add irrelevant components to the model, resulting in model overfitting</a:t>
                </a:r>
              </a:p>
            </p:txBody>
          </p:sp>
        </mc:Choice>
        <mc:Fallback>
          <p:sp>
            <p:nvSpPr>
              <p:cNvPr id="102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0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6960"/>
            <a:ext cx="8915400" cy="941764"/>
          </a:xfrm>
        </p:spPr>
        <p:txBody>
          <a:bodyPr>
            <a:normAutofit/>
          </a:bodyPr>
          <a:lstStyle/>
          <a:p>
            <a:r>
              <a:rPr lang="en-US" altLang="en-US" dirty="0"/>
              <a:t>Effect of Multiple Comparison - Example</a:t>
            </a: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5465"/>
            <a:ext cx="5100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92334" y="5229090"/>
            <a:ext cx="5575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Use additional 100 noisy variables generated from a uniform distribution along with X and Y as attributes.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Use 30% of the data for training and 70% of the data for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92903"/>
            <a:ext cx="397033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086227"/>
            <a:ext cx="39608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89737" y="6394828"/>
            <a:ext cx="3586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Using only X and Y as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Notes on Overfitting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Overfitting</a:t>
            </a:r>
            <a:r>
              <a:rPr lang="en-US" altLang="en-US" dirty="0"/>
              <a:t> results in decision trees that are </a:t>
            </a:r>
            <a:r>
              <a:rPr lang="en-US" altLang="en-US" dirty="0">
                <a:solidFill>
                  <a:srgbClr val="FF0000"/>
                </a:solidFill>
              </a:rPr>
              <a:t>more complex than necessary</a:t>
            </a:r>
          </a:p>
          <a:p>
            <a:endParaRPr lang="en-US" alt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>
                <a:solidFill>
                  <a:srgbClr val="0070C0"/>
                </a:solidFill>
              </a:rPr>
              <a:t>test error</a:t>
            </a:r>
            <a:r>
              <a:rPr lang="en-US" dirty="0"/>
              <a:t>, that is, how well the tree will perform on previously unseen records</a:t>
            </a:r>
          </a:p>
          <a:p>
            <a:r>
              <a:rPr lang="en-US" dirty="0"/>
              <a:t>We say that the model does not </a:t>
            </a:r>
            <a:r>
              <a:rPr lang="en-US" dirty="0">
                <a:solidFill>
                  <a:srgbClr val="FF0000"/>
                </a:solidFill>
              </a:rPr>
              <a:t>generalize</a:t>
            </a:r>
            <a:r>
              <a:rPr lang="en-US" dirty="0"/>
              <a:t> well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Generalization</a:t>
            </a:r>
            <a:r>
              <a:rPr lang="en-US" dirty="0"/>
              <a:t>: The ability of the model to predict data points that it has not already seen.</a:t>
            </a:r>
          </a:p>
          <a:p>
            <a:endParaRPr lang="en-US" altLang="en-US" dirty="0"/>
          </a:p>
          <a:p>
            <a:r>
              <a:rPr lang="en-US" altLang="en-US" dirty="0"/>
              <a:t>Need ways for estimating generalization errors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Performed during model building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Purpose is to ensure that model is not overly complex (to avoid </a:t>
            </a:r>
            <a:r>
              <a:rPr lang="en-US" altLang="en-US" dirty="0" err="1">
                <a:solidFill>
                  <a:srgbClr val="000000"/>
                </a:solidFill>
              </a:rPr>
              <a:t>overfitting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Need to estimate generalization error</a:t>
            </a:r>
          </a:p>
          <a:p>
            <a:pPr lvl="1"/>
            <a:r>
              <a:rPr lang="en-US" altLang="en-US" dirty="0"/>
              <a:t>Using </a:t>
            </a:r>
            <a:r>
              <a:rPr lang="en-US" altLang="en-US" dirty="0">
                <a:solidFill>
                  <a:srgbClr val="FF0000"/>
                </a:solidFill>
              </a:rPr>
              <a:t>Validation Set</a:t>
            </a:r>
            <a:endParaRPr lang="en-US" altLang="en-US" dirty="0">
              <a:solidFill>
                <a:srgbClr val="FF0000"/>
              </a:solidFill>
              <a:latin typeface="Times New Roman" charset="0"/>
            </a:endParaRP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Incorporating </a:t>
            </a:r>
            <a:r>
              <a:rPr lang="en-US" altLang="en-US" dirty="0">
                <a:solidFill>
                  <a:srgbClr val="FF0000"/>
                </a:solidFill>
              </a:rPr>
              <a:t>Model Complexity</a:t>
            </a:r>
          </a:p>
          <a:p>
            <a:pPr lvl="1"/>
            <a:endParaRPr lang="en-US" altLang="en-US" sz="500" dirty="0"/>
          </a:p>
          <a:p>
            <a:pPr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774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Model Selection: Using Validation Set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Divide </a:t>
            </a:r>
            <a:r>
              <a:rPr lang="en-US" altLang="en-US" dirty="0">
                <a:solidFill>
                  <a:srgbClr val="FF0000"/>
                </a:solidFill>
              </a:rPr>
              <a:t>training </a:t>
            </a:r>
            <a:r>
              <a:rPr lang="en-US" altLang="en-US" dirty="0"/>
              <a:t>data into two parts: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Training set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 Use for model building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Validation set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 Use for estimating generalization error</a:t>
            </a:r>
          </a:p>
          <a:p>
            <a:pPr lvl="2"/>
            <a:r>
              <a:rPr lang="en-US" altLang="en-US" dirty="0"/>
              <a:t> Note: validation set is not the same as test set since it affects the creation of the model (e.g. in tuning a parameter)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Drawback:</a:t>
            </a:r>
          </a:p>
          <a:p>
            <a:pPr lvl="1"/>
            <a:r>
              <a:rPr lang="en-US" altLang="en-US" dirty="0"/>
              <a:t>Less data available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simplest explanation/solution is 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/>
          </a:p>
          <a:p>
            <a:r>
              <a:rPr lang="en-US" dirty="0"/>
              <a:t>Given 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 by errors in data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22942739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171950"/>
            <a:ext cx="10668000" cy="25336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Cost(Model) +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Cost(Model) </a:t>
            </a:r>
            <a:r>
              <a:rPr lang="en-US" sz="2400" dirty="0"/>
              <a:t>encodes the </a:t>
            </a:r>
            <a:r>
              <a:rPr lang="en-US" sz="2400" dirty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/>
              <a:t>node encoding (number of children) plus splitting condition encoding.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/>
        </p:nvGraphicFramePr>
        <p:xfrm>
          <a:off x="3733801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945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/>
        </p:nvGraphicFramePr>
        <p:xfrm>
          <a:off x="2209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945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/>
        </p:nvGraphicFramePr>
        <p:xfrm>
          <a:off x="8763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945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174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11086"/>
            <a:ext cx="9546771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Regression</a:t>
            </a:r>
            <a:r>
              <a:rPr lang="en-US" altLang="zh-CN" dirty="0"/>
              <a:t>: find a </a:t>
            </a:r>
            <a:r>
              <a:rPr lang="en-US" altLang="zh-CN" dirty="0">
                <a:solidFill>
                  <a:srgbClr val="0070C0"/>
                </a:solidFill>
              </a:rPr>
              <a:t>polynomial</a:t>
            </a:r>
            <a:r>
              <a:rPr lang="en-US" altLang="zh-CN" dirty="0"/>
              <a:t> for describing a set of values</a:t>
            </a:r>
          </a:p>
          <a:p>
            <a:pPr lvl="1" eaLnBrk="1" hangingPunct="1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dirty="0"/>
              <a:t>(model cost): polynomial coefficients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Goodness of fit </a:t>
            </a:r>
            <a:r>
              <a:rPr lang="en-US" altLang="zh-CN" dirty="0"/>
              <a:t>(data cost): difference between real value and the polynomial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88</a:t>
            </a:fld>
            <a:endParaRPr lang="en-US" altLang="zh-CN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819401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52400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>
                <a:latin typeface="Garamond" pitchFamily="18" charset="0"/>
              </a:rPr>
              <a:t>Grunwald</a:t>
            </a:r>
            <a:r>
              <a:rPr lang="en-US" altLang="zh-CN" dirty="0">
                <a:latin typeface="Garamond" pitchFamily="18" charset="0"/>
              </a:rPr>
              <a:t> et al. (2005) </a:t>
            </a:r>
            <a:r>
              <a:rPr lang="en-US" altLang="zh-CN" i="1" dirty="0">
                <a:latin typeface="Garamond" pitchFamily="18" charset="0"/>
              </a:rPr>
              <a:t>Tutorial on MDL.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329457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model cost</a:t>
            </a:r>
          </a:p>
          <a:p>
            <a:r>
              <a:rPr lang="en-US" dirty="0"/>
              <a:t>High data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372" y="529225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model cost</a:t>
            </a:r>
          </a:p>
          <a:p>
            <a:r>
              <a:rPr lang="en-US" dirty="0"/>
              <a:t>Minimum data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1" y="529272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model cost</a:t>
            </a:r>
          </a:p>
          <a:p>
            <a:r>
              <a:rPr lang="en-US" dirty="0"/>
              <a:t>Low data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9019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MDL avoids </a:t>
            </a:r>
            <a:r>
              <a:rPr lang="en-US" dirty="0" err="1">
                <a:solidFill>
                  <a:srgbClr val="FF0000"/>
                </a:solidFill>
              </a:rPr>
              <a:t>overfitting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automatically!</a:t>
            </a:r>
          </a:p>
        </p:txBody>
      </p:sp>
    </p:spTree>
    <p:extLst>
      <p:ext uri="{BB962C8B-B14F-4D97-AF65-F5344CB8AC3E}">
        <p14:creationId xmlns:p14="http://schemas.microsoft.com/office/powerpoint/2010/main" val="2976134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9906000" cy="90407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Model Selection: Incorporating Model Complexity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382008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simplest explanation/solution is 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/>
          </a:p>
          <a:p>
            <a:r>
              <a:rPr lang="en-US" dirty="0"/>
              <a:t>Given 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95400" y="5541333"/>
                <a:ext cx="8229600" cy="91922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1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</a:pPr>
                <a:r>
                  <a:rPr lang="en-US" altLang="en-US" sz="2400" kern="0" dirty="0">
                    <a:latin typeface="Arial"/>
                  </a:rPr>
                  <a:t>Gen. Error(Model) =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en-US" sz="2400" kern="0" dirty="0">
                    <a:solidFill>
                      <a:srgbClr val="0070C0"/>
                    </a:solidFill>
                    <a:latin typeface="Arial"/>
                  </a:rPr>
                  <a:t>Train. Error(Model, Train. Data) </a:t>
                </a:r>
              </a:p>
              <a:p>
                <a:pPr lvl="1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</a:pPr>
                <a:r>
                  <a:rPr lang="en-US" altLang="en-US" sz="2400" kern="0" dirty="0">
                    <a:solidFill>
                      <a:srgbClr val="FF0000"/>
                    </a:solidFill>
                    <a:latin typeface="Arial"/>
                  </a:rPr>
                  <a:t>		          	       </a:t>
                </a:r>
                <a:r>
                  <a:rPr lang="en-US" altLang="en-US" sz="2400" kern="0" dirty="0">
                    <a:latin typeface="Arial"/>
                  </a:rPr>
                  <a:t>+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en-US" sz="2400" kern="0" dirty="0">
                    <a:solidFill>
                      <a:schemeClr val="accent6">
                        <a:lumMod val="75000"/>
                      </a:schemeClr>
                    </a:solidFill>
                    <a:latin typeface="Arial"/>
                  </a:rPr>
                  <a:t>Complexity(Model)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41333"/>
                <a:ext cx="8229600" cy="919226"/>
              </a:xfrm>
              <a:prstGeom prst="rect">
                <a:avLst/>
              </a:prstGeom>
              <a:blipFill>
                <a:blip r:embed="rId2"/>
                <a:stretch>
                  <a:fillRect t="-3922" b="-137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4566-0EFE-4802-BD6E-EDADFE2E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64B9-9D2F-41F5-8188-F7E5DDB6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4876800"/>
          </a:xfrm>
        </p:spPr>
        <p:txBody>
          <a:bodyPr/>
          <a:lstStyle/>
          <a:p>
            <a:r>
              <a:rPr lang="en-US" dirty="0"/>
              <a:t>In the regression problem some times our features may have very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scales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example: predict the GDP of a country using as features the percentage of home owners and the income</a:t>
            </a:r>
          </a:p>
          <a:p>
            <a:pPr lvl="1"/>
            <a:r>
              <a:rPr lang="en-US" dirty="0"/>
              <a:t>The weights in this case will not be interpretable</a:t>
            </a:r>
          </a:p>
          <a:p>
            <a:r>
              <a:rPr lang="en-US" dirty="0"/>
              <a:t>Solution: Normalize the features by replacing the values with the z-scores</a:t>
            </a:r>
          </a:p>
        </p:txBody>
      </p:sp>
    </p:spTree>
    <p:extLst>
      <p:ext uri="{BB962C8B-B14F-4D97-AF65-F5344CB8AC3E}">
        <p14:creationId xmlns:p14="http://schemas.microsoft.com/office/powerpoint/2010/main" val="40518170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5664"/>
            <a:ext cx="10972800" cy="990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Estimating the Complexity of Decision Trees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70C0"/>
                </a:solidFill>
              </a:rPr>
              <a:t>Resubstitution</a:t>
            </a:r>
            <a:r>
              <a:rPr lang="en-US" altLang="en-US" dirty="0"/>
              <a:t> Estimate: </a:t>
            </a:r>
          </a:p>
          <a:p>
            <a:pPr lvl="1"/>
            <a:r>
              <a:rPr lang="en-US" altLang="en-US" dirty="0"/>
              <a:t>Using </a:t>
            </a:r>
            <a:r>
              <a:rPr lang="en-US" altLang="en-US" dirty="0">
                <a:solidFill>
                  <a:srgbClr val="EF8511"/>
                </a:solidFill>
              </a:rPr>
              <a:t>training error </a:t>
            </a:r>
            <a:r>
              <a:rPr lang="en-US" altLang="en-US" dirty="0"/>
              <a:t>as an optimistic estimate of </a:t>
            </a:r>
            <a:r>
              <a:rPr lang="en-US" altLang="en-US" dirty="0">
                <a:solidFill>
                  <a:srgbClr val="EF8511"/>
                </a:solidFill>
              </a:rPr>
              <a:t>generalization error</a:t>
            </a:r>
          </a:p>
          <a:p>
            <a:pPr lvl="1"/>
            <a:r>
              <a:rPr lang="en-US" altLang="en-US" dirty="0"/>
              <a:t>Referred to as </a:t>
            </a:r>
            <a:r>
              <a:rPr lang="en-US" altLang="en-US" dirty="0">
                <a:solidFill>
                  <a:srgbClr val="0070C0"/>
                </a:solidFill>
              </a:rPr>
              <a:t>optimistic error estimate</a:t>
            </a: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3139071"/>
          <a:ext cx="5943600" cy="31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225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39071"/>
                        <a:ext cx="5943600" cy="318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22982" name="Text Box 6"/>
              <p:cNvSpPr txBox="1">
                <a:spLocks noChangeArrowheads="1"/>
              </p:cNvSpPr>
              <p:nvPr/>
            </p:nvSpPr>
            <p:spPr bwMode="auto">
              <a:xfrm>
                <a:off x="9144000" y="3139071"/>
                <a:ext cx="16764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charset="2"/>
                  <a:buChar char="u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4/24</m:t>
                      </m:r>
                    </m:oMath>
                  </m:oMathPara>
                </a14:m>
                <a:endParaRPr lang="en-US" altLang="en-US" sz="1800" dirty="0"/>
              </a:p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6/24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102298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0" y="3139071"/>
                <a:ext cx="1676400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Estimating the Complexity of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Pessimistic Error Estimate </a:t>
                </a:r>
                <a:r>
                  <a:rPr lang="en-US" altLang="en-US" dirty="0"/>
                  <a:t>of decision tree </a:t>
                </a:r>
                <a:r>
                  <a:rPr lang="en-US" altLang="en-US" i="1" dirty="0">
                    <a:latin typeface="Times New Roman" charset="0"/>
                  </a:rPr>
                  <a:t>T </a:t>
                </a:r>
                <a:r>
                  <a:rPr lang="en-US" altLang="en-US" dirty="0"/>
                  <a:t>with k leaf nodes:</a:t>
                </a:r>
              </a:p>
              <a:p>
                <a:pPr lvl="1"/>
                <a:endParaRPr lang="en-US" alt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𝑒𝑟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𝑡𝑟𝑎𝑖𝑛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𝑒𝑟𝑟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  <a:sym typeface="Symbol" charset="2"/>
                  </a:rPr>
                  <a:t>: </a:t>
                </a:r>
                <a:r>
                  <a:rPr lang="en-US" altLang="en-US" dirty="0">
                    <a:sym typeface="Symbol" charset="2"/>
                  </a:rPr>
                  <a:t>error rate on all training records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Ω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  <a:sym typeface="Symbol" charset="2"/>
                  </a:rPr>
                  <a:t>:</a:t>
                </a:r>
                <a:r>
                  <a:rPr lang="en-US" altLang="en-US" dirty="0">
                    <a:sym typeface="Symbol" charset="2"/>
                  </a:rPr>
                  <a:t> trade-off hyper-parameter (similar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 Relative cost of adding a leaf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: number of leaf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𝑁</m:t>
                    </m:r>
                    <m:r>
                      <a:rPr lang="en-US" alt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𝑡𝑟𝑎𝑖𝑛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: total number of training records</a:t>
                </a:r>
              </a:p>
            </p:txBody>
          </p:sp>
        </mc:Choice>
        <mc:Fallback>
          <p:sp>
            <p:nvSpPr>
              <p:cNvPr id="245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6112"/>
            <a:ext cx="10972800" cy="129408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Estimating the Complexity of Decision Trees: Example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16636"/>
              </p:ext>
            </p:extLst>
          </p:nvPr>
        </p:nvGraphicFramePr>
        <p:xfrm>
          <a:off x="1447800" y="1524000"/>
          <a:ext cx="64008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Visio" r:id="rId3" imgW="9715500" imgH="5207000" progId="Visio.Drawing.6">
                  <p:embed/>
                </p:oleObj>
              </mc:Choice>
              <mc:Fallback>
                <p:oleObj name="Visio" r:id="rId3" imgW="9715500" imgH="5207000" progId="Visio.Drawing.6">
                  <p:embed/>
                  <p:pic>
                    <p:nvPicPr>
                      <p:cNvPr id="256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64008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29125" name="Text Box 5"/>
              <p:cNvSpPr txBox="1">
                <a:spLocks noChangeArrowheads="1"/>
              </p:cNvSpPr>
              <p:nvPr/>
            </p:nvSpPr>
            <p:spPr bwMode="auto">
              <a:xfrm>
                <a:off x="8686800" y="2133600"/>
                <a:ext cx="16764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charset="2"/>
                  <a:buChar char="u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4/24</m:t>
                      </m:r>
                    </m:oMath>
                  </m:oMathPara>
                </a14:m>
                <a:endParaRPr lang="en-US" altLang="en-US" sz="1800" dirty="0"/>
              </a:p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6/24</m:t>
                      </m:r>
                    </m:oMath>
                  </m:oMathPara>
                </a14:m>
                <a:endParaRPr lang="en-US" altLang="en-US" sz="1800" dirty="0"/>
              </a:p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  <a:sym typeface="Symbol" charset="2"/>
                        </a:rPr>
                        <m:t> = 1</m:t>
                      </m:r>
                    </m:oMath>
                  </m:oMathPara>
                </a14:m>
                <a:endParaRPr lang="en-US" altLang="en-US" sz="1800" dirty="0">
                  <a:sym typeface="Symbol" charset="2"/>
                </a:endParaRPr>
              </a:p>
            </p:txBody>
          </p:sp>
        </mc:Choice>
        <mc:Fallback>
          <p:sp>
            <p:nvSpPr>
              <p:cNvPr id="10291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0" y="2133600"/>
                <a:ext cx="167640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9126" name="Text Box 6"/>
              <p:cNvSpPr txBox="1">
                <a:spLocks noChangeArrowheads="1"/>
              </p:cNvSpPr>
              <p:nvPr/>
            </p:nvSpPr>
            <p:spPr bwMode="auto">
              <a:xfrm>
                <a:off x="2667000" y="5328106"/>
                <a:ext cx="52578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charset="2"/>
                  <a:buChar char="u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baseline="-25000" dirty="0" err="1">
                          <a:latin typeface="Cambria Math" panose="02040503050406030204" pitchFamily="18" charset="0"/>
                        </a:rPr>
                        <m:t>𝑔𝑒𝑛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4/24 + 1∗7/24 = 11/24 = 0.458</m:t>
                      </m:r>
                    </m:oMath>
                  </m:oMathPara>
                </a14:m>
                <a:endParaRPr lang="en-US" altLang="en-US" sz="1800" dirty="0"/>
              </a:p>
              <a:p>
                <a:pPr>
                  <a:spcBef>
                    <a:spcPct val="50000"/>
                  </a:spcBef>
                  <a:spcAft>
                    <a:spcPct val="10000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800" i="1" baseline="-25000" dirty="0" err="1">
                          <a:latin typeface="Cambria Math" panose="02040503050406030204" pitchFamily="18" charset="0"/>
                        </a:rPr>
                        <m:t>𝑔𝑒𝑛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) = 6/24 + 1∗4/24 = 10/24 = 0.417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10291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5328106"/>
                <a:ext cx="52578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5" grpId="0"/>
      <p:bldP spid="102912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171950"/>
            <a:ext cx="10668000" cy="25336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Cost(Model) +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Cost is the number of bits needed for encoding.</a:t>
            </a: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Cost(Model) </a:t>
            </a:r>
            <a:r>
              <a:rPr lang="en-US" sz="2400" dirty="0"/>
              <a:t>encodes the </a:t>
            </a:r>
            <a:r>
              <a:rPr lang="en-US" sz="2400" dirty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/>
              <a:t>node encoding (number of children) plus splitting condition encoding.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/>
        </p:nvGraphicFramePr>
        <p:xfrm>
          <a:off x="3733801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945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/>
        </p:nvGraphicFramePr>
        <p:xfrm>
          <a:off x="2209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945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/>
        </p:nvGraphicFramePr>
        <p:xfrm>
          <a:off x="8763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945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3544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11086"/>
            <a:ext cx="9546771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Regression</a:t>
            </a:r>
            <a:r>
              <a:rPr lang="en-US" altLang="zh-CN" dirty="0"/>
              <a:t>: find a </a:t>
            </a:r>
            <a:r>
              <a:rPr lang="en-US" altLang="zh-CN" dirty="0">
                <a:solidFill>
                  <a:srgbClr val="0070C0"/>
                </a:solidFill>
              </a:rPr>
              <a:t>polynomial</a:t>
            </a:r>
            <a:r>
              <a:rPr lang="en-US" altLang="zh-CN" dirty="0"/>
              <a:t> for describing a set of values</a:t>
            </a:r>
          </a:p>
          <a:p>
            <a:pPr lvl="1" eaLnBrk="1" hangingPunct="1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dirty="0"/>
              <a:t>(model cost): polynomial coefficients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Goodness of fit </a:t>
            </a:r>
            <a:r>
              <a:rPr lang="en-US" altLang="zh-CN" dirty="0"/>
              <a:t>(data cost): difference between real value and the polynomial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94</a:t>
            </a:fld>
            <a:endParaRPr lang="en-US" altLang="zh-CN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819401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52400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>
                <a:latin typeface="Garamond" pitchFamily="18" charset="0"/>
              </a:rPr>
              <a:t>Grunwald</a:t>
            </a:r>
            <a:r>
              <a:rPr lang="en-US" altLang="zh-CN" dirty="0">
                <a:latin typeface="Garamond" pitchFamily="18" charset="0"/>
              </a:rPr>
              <a:t> et al. (2005) </a:t>
            </a:r>
            <a:r>
              <a:rPr lang="en-US" altLang="zh-CN" i="1" dirty="0">
                <a:latin typeface="Garamond" pitchFamily="18" charset="0"/>
              </a:rPr>
              <a:t>Tutorial on MDL.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329457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model cost</a:t>
            </a:r>
          </a:p>
          <a:p>
            <a:r>
              <a:rPr lang="en-US" dirty="0"/>
              <a:t>High data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372" y="529225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model cost</a:t>
            </a:r>
          </a:p>
          <a:p>
            <a:r>
              <a:rPr lang="en-US" dirty="0"/>
              <a:t>Minimum data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1" y="529272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model cost</a:t>
            </a:r>
          </a:p>
          <a:p>
            <a:r>
              <a:rPr lang="en-US" dirty="0"/>
              <a:t>Low data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9019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MDL avoids </a:t>
            </a:r>
            <a:r>
              <a:rPr lang="en-US" dirty="0" err="1">
                <a:solidFill>
                  <a:srgbClr val="FF0000"/>
                </a:solidFill>
              </a:rPr>
              <a:t>overfitting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automatically!</a:t>
            </a:r>
          </a:p>
        </p:txBody>
      </p:sp>
    </p:spTree>
    <p:extLst>
      <p:ext uri="{BB962C8B-B14F-4D97-AF65-F5344CB8AC3E}">
        <p14:creationId xmlns:p14="http://schemas.microsoft.com/office/powerpoint/2010/main" val="25045726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 for Decision Trees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11049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dirty="0"/>
              <a:t>Stop the algorithm before it becomes a fully-grown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Typical stopping conditions for a node:</a:t>
            </a:r>
          </a:p>
          <a:p>
            <a:pPr lvl="2"/>
            <a:r>
              <a:rPr lang="en-US" dirty="0"/>
              <a:t>Stop if all instances belong to the same class</a:t>
            </a:r>
          </a:p>
          <a:p>
            <a:pPr lvl="2"/>
            <a:r>
              <a:rPr lang="en-US" dirty="0"/>
              <a:t>Stop if all the attribute values are the same</a:t>
            </a:r>
            <a:endParaRPr lang="en-US" sz="2400" dirty="0"/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0070C0"/>
                </a:solidFill>
              </a:rPr>
              <a:t>restrictive</a:t>
            </a:r>
            <a:r>
              <a:rPr lang="en-US" dirty="0"/>
              <a:t> conditions:</a:t>
            </a:r>
          </a:p>
          <a:p>
            <a:pPr lvl="2"/>
            <a:r>
              <a:rPr lang="en-US" dirty="0"/>
              <a:t>Stop if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dirty="0"/>
              <a:t>is less than some user-specified threshold</a:t>
            </a:r>
          </a:p>
          <a:p>
            <a:pPr lvl="2"/>
            <a:r>
              <a:rPr lang="en-US" dirty="0"/>
              <a:t>Stop if class distribution of instance classes are </a:t>
            </a:r>
            <a:r>
              <a:rPr lang="en-US" dirty="0">
                <a:solidFill>
                  <a:srgbClr val="0070C0"/>
                </a:solidFill>
              </a:rPr>
              <a:t>independent </a:t>
            </a:r>
            <a:r>
              <a:rPr lang="en-US" dirty="0"/>
              <a:t>of the available features (e.g., using </a:t>
            </a:r>
            <a:r>
              <a:rPr lang="en-US" dirty="0">
                <a:sym typeface="Symbol" pitchFamily="18" charset="2"/>
              </a:rPr>
              <a:t></a:t>
            </a:r>
            <a:r>
              <a:rPr lang="en-US" baseline="30000" dirty="0">
                <a:sym typeface="Symbol" pitchFamily="18" charset="2"/>
              </a:rPr>
              <a:t> 2</a:t>
            </a:r>
            <a:r>
              <a:rPr lang="en-US" dirty="0">
                <a:sym typeface="Symbol" pitchFamily="18" charset="2"/>
              </a:rPr>
              <a:t> test)</a:t>
            </a:r>
            <a:endParaRPr lang="en-US" baseline="30000" dirty="0"/>
          </a:p>
          <a:p>
            <a:pPr lvl="2"/>
            <a:r>
              <a:rPr lang="en-US" dirty="0"/>
              <a:t>Stop if expanding the current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does not improve impurity </a:t>
            </a:r>
            <a:r>
              <a:rPr lang="en-US" dirty="0"/>
              <a:t>measures (e.g., </a:t>
            </a:r>
            <a:r>
              <a:rPr lang="en-US" dirty="0" err="1"/>
              <a:t>Gini</a:t>
            </a:r>
            <a:r>
              <a:rPr lang="en-US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23326355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 for Decision Trees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 (</a:t>
            </a:r>
            <a:r>
              <a:rPr lang="en-US" dirty="0">
                <a:solidFill>
                  <a:srgbClr val="0070C0"/>
                </a:solidFill>
              </a:rPr>
              <a:t>subtree pruning</a:t>
            </a:r>
            <a:r>
              <a:rPr lang="en-US" dirty="0"/>
              <a:t>) or by the most probable subtree (</a:t>
            </a:r>
            <a:r>
              <a:rPr lang="en-US" dirty="0">
                <a:solidFill>
                  <a:srgbClr val="0070C0"/>
                </a:solidFill>
              </a:rPr>
              <a:t>subtree raising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  <a:p>
            <a:pPr lvl="2"/>
            <a:r>
              <a:rPr lang="en-US" dirty="0"/>
              <a:t>NP hard problem</a:t>
            </a:r>
          </a:p>
        </p:txBody>
      </p:sp>
    </p:spTree>
    <p:extLst>
      <p:ext uri="{BB962C8B-B14F-4D97-AF65-F5344CB8AC3E}">
        <p14:creationId xmlns:p14="http://schemas.microsoft.com/office/powerpoint/2010/main" val="2396837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Post-Pruning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49237"/>
              </p:ext>
            </p:extLst>
          </p:nvPr>
        </p:nvGraphicFramePr>
        <p:xfrm>
          <a:off x="1905001" y="3017839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VISIO" r:id="rId3" imgW="4689544" imgH="2395148" progId="Visio.Drawing.6">
                  <p:embed/>
                </p:oleObj>
              </mc:Choice>
              <mc:Fallback>
                <p:oleObj name="VISIO" r:id="rId3" imgW="4689544" imgH="2395148" progId="Visio.Drawing.6">
                  <p:embed/>
                  <p:pic>
                    <p:nvPicPr>
                      <p:cNvPr id="317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017839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49250"/>
              </p:ext>
            </p:extLst>
          </p:nvPr>
        </p:nvGraphicFramePr>
        <p:xfrm>
          <a:off x="1295400" y="19050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5981910" y="1586678"/>
            <a:ext cx="6172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Optimistic</a:t>
            </a:r>
            <a:r>
              <a:rPr lang="en-US" altLang="en-US" sz="1800" dirty="0">
                <a:solidFill>
                  <a:srgbClr val="EF8511"/>
                </a:solidFill>
              </a:rPr>
              <a:t> </a:t>
            </a:r>
            <a:r>
              <a:rPr lang="en-US" altLang="en-US" sz="1800" dirty="0"/>
              <a:t>(Training) Error (Before splitting) = 10/30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Pessimistic</a:t>
            </a:r>
            <a:r>
              <a:rPr lang="en-US" altLang="en-US" sz="1800" dirty="0"/>
              <a:t> Error = (10 + 0.5)/30 = 10.5/30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Optimistic </a:t>
            </a:r>
            <a:r>
              <a:rPr lang="en-US" altLang="en-US" sz="1800" dirty="0"/>
              <a:t>(Training) Error (After splitting) = 9/30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Pessimistic </a:t>
            </a:r>
            <a:r>
              <a:rPr lang="en-US" altLang="en-US" sz="1800" dirty="0"/>
              <a:t>Error (After splitting) = (9 + 4 </a:t>
            </a:r>
            <a:r>
              <a:rPr lang="en-US" altLang="en-US" sz="1800" dirty="0">
                <a:sym typeface="Symbol" charset="2"/>
              </a:rPr>
              <a:t> 0.5)/30 = 11/30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721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80665"/>
              </p:ext>
            </p:extLst>
          </p:nvPr>
        </p:nvGraphicFramePr>
        <p:xfrm>
          <a:off x="6096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2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89521"/>
              </p:ext>
            </p:extLst>
          </p:nvPr>
        </p:nvGraphicFramePr>
        <p:xfrm>
          <a:off x="24384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96462"/>
              </p:ext>
            </p:extLst>
          </p:nvPr>
        </p:nvGraphicFramePr>
        <p:xfrm>
          <a:off x="42672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5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09658"/>
              </p:ext>
            </p:extLst>
          </p:nvPr>
        </p:nvGraphicFramePr>
        <p:xfrm>
          <a:off x="60960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Post-pruning</a:t>
            </a:r>
          </a:p>
        </p:txBody>
      </p:sp>
      <p:graphicFrame>
        <p:nvGraphicFramePr>
          <p:cNvPr id="32770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36270"/>
              </p:ext>
            </p:extLst>
          </p:nvPr>
        </p:nvGraphicFramePr>
        <p:xfrm>
          <a:off x="2895600" y="1447800"/>
          <a:ext cx="7199312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Visio" r:id="rId3" imgW="9791700" imgH="7327900" progId="Visio.Drawing.6">
                  <p:embed/>
                </p:oleObj>
              </mc:Choice>
              <mc:Fallback>
                <p:oleObj name="Visio" r:id="rId3" imgW="9791700" imgH="7327900" progId="Visio.Drawing.6">
                  <p:embed/>
                  <p:pic>
                    <p:nvPicPr>
                      <p:cNvPr id="3277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47800"/>
                        <a:ext cx="7199312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6EB110-4D53-482D-9AD2-9E230568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MODEL EVALUATION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366D2-4274-49DA-AD4A-8B0B39DB5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8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6429</Words>
  <Application>Microsoft Office PowerPoint</Application>
  <PresentationFormat>Widescreen</PresentationFormat>
  <Paragraphs>1242</Paragraphs>
  <Slides>120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120</vt:i4>
      </vt:variant>
    </vt:vector>
  </HeadingPairs>
  <TitlesOfParts>
    <vt:vector size="135" baseType="lpstr">
      <vt:lpstr>Arial</vt:lpstr>
      <vt:lpstr>Calibri</vt:lpstr>
      <vt:lpstr>Cambria Math</vt:lpstr>
      <vt:lpstr>Garamond</vt:lpstr>
      <vt:lpstr>Monotype Sorts</vt:lpstr>
      <vt:lpstr>Symbol</vt:lpstr>
      <vt:lpstr>Times New Roman</vt:lpstr>
      <vt:lpstr>Wingdings</vt:lpstr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Supervised LEarning</vt:lpstr>
      <vt:lpstr>Supervised learning</vt:lpstr>
      <vt:lpstr>Linear Regression</vt:lpstr>
      <vt:lpstr>Regression</vt:lpstr>
      <vt:lpstr>Linear regression</vt:lpstr>
      <vt:lpstr>One-dimensional linear regression</vt:lpstr>
      <vt:lpstr>Multiple linear regression</vt:lpstr>
      <vt:lpstr>Outliers</vt:lpstr>
      <vt:lpstr>Normalization</vt:lpstr>
      <vt:lpstr>More complex models</vt:lpstr>
      <vt:lpstr>Interpretation and significance</vt:lpstr>
      <vt:lpstr>Classification</vt:lpstr>
      <vt:lpstr>Classification</vt:lpstr>
      <vt:lpstr>Example: Catching tax-evasion</vt:lpstr>
      <vt:lpstr>Classification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Classification issues</vt:lpstr>
      <vt:lpstr>Expressiveness</vt:lpstr>
      <vt:lpstr>Expressiveness</vt:lpstr>
      <vt:lpstr>Decision Boundary</vt:lpstr>
      <vt:lpstr>Limitations of single attribute-based decision boundaries</vt:lpstr>
      <vt:lpstr>Oblique Decision Trees</vt:lpstr>
      <vt:lpstr>Expressiveness</vt:lpstr>
      <vt:lpstr>OVERFITTING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Overfitting</vt:lpstr>
      <vt:lpstr>Bias – Variance tradeoff</vt:lpstr>
      <vt:lpstr>Model Overfitting</vt:lpstr>
      <vt:lpstr>Model Overfitting</vt:lpstr>
      <vt:lpstr>Reasons for Model Overfitting</vt:lpstr>
      <vt:lpstr>Effect of Multiple Comparison Procedure</vt:lpstr>
      <vt:lpstr>Effect of Multiple Comparison Procedure</vt:lpstr>
      <vt:lpstr>Effect of Multiple Comparison Procedure</vt:lpstr>
      <vt:lpstr>Effect of Multiple Comparison - Example</vt:lpstr>
      <vt:lpstr>Notes on Overfitting</vt:lpstr>
      <vt:lpstr>Model Selection</vt:lpstr>
      <vt:lpstr>Model Selection: Using Validation Set</vt:lpstr>
      <vt:lpstr>Occam’s Razor</vt:lpstr>
      <vt:lpstr>Minimum Description Length (MDL)</vt:lpstr>
      <vt:lpstr>Example</vt:lpstr>
      <vt:lpstr>Model Selection: Incorporating Model Complexity</vt:lpstr>
      <vt:lpstr>Estimating the Complexity of Decision Trees</vt:lpstr>
      <vt:lpstr>Estimating the Complexity of Decision Trees</vt:lpstr>
      <vt:lpstr>Estimating the Complexity of Decision Trees: Example</vt:lpstr>
      <vt:lpstr>Minimum Description Length (MDL)</vt:lpstr>
      <vt:lpstr>Example</vt:lpstr>
      <vt:lpstr>Model selection for Decision Trees</vt:lpstr>
      <vt:lpstr>Model selection for Decision Trees</vt:lpstr>
      <vt:lpstr>Example of Post-Pruning</vt:lpstr>
      <vt:lpstr>Examples of Post-pruning</vt:lpstr>
      <vt:lpstr>MODEL EVALUATION</vt:lpstr>
      <vt:lpstr>Model Evaluation</vt:lpstr>
      <vt:lpstr>Metrics for Performance Evaluation</vt:lpstr>
      <vt:lpstr>Metrics for Performance Evaluation…</vt:lpstr>
      <vt:lpstr>Precision-Recall</vt:lpstr>
      <vt:lpstr>More Measures of Classification Performance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Precision-Recall plot</vt:lpstr>
      <vt:lpstr>ROC curve vs Precision-Recall curve</vt:lpstr>
      <vt:lpstr>Methods of Performance Estimation</vt:lpstr>
      <vt:lpstr>Class imbalance</vt:lpstr>
      <vt:lpstr>Dealing with class Imbalance</vt:lpstr>
      <vt:lpstr>Cost Matrix</vt:lpstr>
      <vt:lpstr>Weighted Accuracy </vt:lpstr>
      <vt:lpstr>Computing Cost of Classification</vt:lpstr>
      <vt:lpstr>Classification Cost</vt:lpstr>
      <vt:lpstr>Computing Cost of Classification</vt:lpstr>
      <vt:lpstr>Cost vs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Supervised LEarning</dc:title>
  <dc:creator>Panayiotis Tsaparas</dc:creator>
  <cp:lastModifiedBy>Panayiotis Tsaparas</cp:lastModifiedBy>
  <cp:revision>5</cp:revision>
  <dcterms:created xsi:type="dcterms:W3CDTF">2020-12-07T09:26:07Z</dcterms:created>
  <dcterms:modified xsi:type="dcterms:W3CDTF">2020-12-07T10:04:18Z</dcterms:modified>
</cp:coreProperties>
</file>