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3"/>
  </p:notesMasterIdLst>
  <p:sldIdLst>
    <p:sldId id="369" r:id="rId2"/>
    <p:sldId id="642" r:id="rId3"/>
    <p:sldId id="643" r:id="rId4"/>
    <p:sldId id="644" r:id="rId5"/>
    <p:sldId id="645" r:id="rId6"/>
    <p:sldId id="646" r:id="rId7"/>
    <p:sldId id="748" r:id="rId8"/>
    <p:sldId id="647" r:id="rId9"/>
    <p:sldId id="648" r:id="rId10"/>
    <p:sldId id="649" r:id="rId11"/>
    <p:sldId id="650" r:id="rId12"/>
    <p:sldId id="651" r:id="rId13"/>
    <p:sldId id="652" r:id="rId14"/>
    <p:sldId id="653" r:id="rId15"/>
    <p:sldId id="745" r:id="rId16"/>
    <p:sldId id="654" r:id="rId17"/>
    <p:sldId id="655" r:id="rId18"/>
    <p:sldId id="656" r:id="rId19"/>
    <p:sldId id="657" r:id="rId20"/>
    <p:sldId id="658" r:id="rId21"/>
    <p:sldId id="659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EF8511"/>
    <a:srgbClr val="0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9" autoAdjust="0"/>
    <p:restoredTop sz="94676" autoAdjust="0"/>
  </p:normalViewPr>
  <p:slideViewPr>
    <p:cSldViewPr>
      <p:cViewPr varScale="1">
        <p:scale>
          <a:sx n="63" d="100"/>
          <a:sy n="63" d="100"/>
        </p:scale>
        <p:origin x="770" y="3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EA21D-F609-4883-9BF2-C2257D2F3E11}" type="datetimeFigureOut">
              <a:rPr lang="en-US" smtClean="0"/>
              <a:t>11/24/2020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2ABF5E-119C-40D0-9F75-E2458688F6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3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371601"/>
            <a:ext cx="104648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5344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14400" y="3398520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CS-409: </a:t>
            </a:r>
            <a:r>
              <a:rPr lang="el-GR" dirty="0" err="1"/>
              <a:t>Αντικειμενοστρεφής</a:t>
            </a:r>
            <a:r>
              <a:rPr lang="el-GR" dirty="0"/>
              <a:t> </a:t>
            </a:r>
            <a:r>
              <a:rPr lang="el-GR" dirty="0" err="1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362201"/>
            <a:ext cx="103632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4626865"/>
            <a:ext cx="103632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75360" y="4599432"/>
            <a:ext cx="104648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3352"/>
            <a:ext cx="53848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6764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2438400"/>
            <a:ext cx="524256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41949" y="4045691"/>
            <a:ext cx="4709160" cy="1059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080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792080"/>
            <a:ext cx="7620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2130553"/>
            <a:ext cx="2852928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912152" y="3579942"/>
            <a:ext cx="5577840" cy="2117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92480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838201"/>
            <a:ext cx="787252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33600"/>
            <a:ext cx="2852928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18288"/>
            <a:ext cx="3860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t>11/24/2020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0" y="18288"/>
            <a:ext cx="5486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/>
              <a:t>Αντικειμενοστρεφής</a:t>
            </a:r>
            <a:r>
              <a:rPr lang="el-GR" dirty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0000" y="18288"/>
            <a:ext cx="14224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DATA MINING</a:t>
            </a:r>
            <a:br>
              <a:rPr lang="en-US" dirty="0"/>
            </a:br>
            <a:r>
              <a:rPr lang="en-US" dirty="0"/>
              <a:t>THE EM Algorithm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914400" y="3505200"/>
            <a:ext cx="8382000" cy="1752600"/>
          </a:xfrm>
        </p:spPr>
        <p:txBody>
          <a:bodyPr/>
          <a:lstStyle/>
          <a:p>
            <a:r>
              <a:rPr lang="en-US" dirty="0"/>
              <a:t>Maximum </a:t>
            </a:r>
            <a:r>
              <a:rPr lang="en-US"/>
              <a:t>Likelihood Estimation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19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0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8338" y="987425"/>
            <a:ext cx="8424862" cy="488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9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of Gaussians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that you have the heights of people from Greece and China and the distribution looks like the figure below (dramatization)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063407"/>
            <a:ext cx="6324600" cy="351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723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810001"/>
            <a:ext cx="5181600" cy="2879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of Gaussians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case the data is the result of the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mixture</a:t>
            </a:r>
            <a:r>
              <a:rPr lang="en-US" dirty="0"/>
              <a:t> of </a:t>
            </a:r>
            <a:r>
              <a:rPr lang="en-US" dirty="0">
                <a:solidFill>
                  <a:srgbClr val="0070C0"/>
                </a:solidFill>
              </a:rPr>
              <a:t>two Gaussians </a:t>
            </a:r>
          </a:p>
          <a:p>
            <a:pPr lvl="1"/>
            <a:r>
              <a:rPr lang="en-US" dirty="0"/>
              <a:t>One for Greek people, and one for Chinese people</a:t>
            </a:r>
          </a:p>
          <a:p>
            <a:pPr lvl="1"/>
            <a:r>
              <a:rPr lang="en-US" dirty="0"/>
              <a:t>Identifying </a:t>
            </a:r>
            <a:r>
              <a:rPr lang="en-US" dirty="0">
                <a:solidFill>
                  <a:srgbClr val="0070C0"/>
                </a:solidFill>
              </a:rPr>
              <a:t>for each value </a:t>
            </a:r>
            <a:r>
              <a:rPr lang="en-US" dirty="0"/>
              <a:t>which Gaussian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most likely to have generated it </a:t>
            </a:r>
            <a:r>
              <a:rPr lang="en-US" dirty="0"/>
              <a:t>will give us a </a:t>
            </a:r>
            <a:r>
              <a:rPr lang="en-US" dirty="0">
                <a:solidFill>
                  <a:srgbClr val="0070C0"/>
                </a:solidFill>
              </a:rPr>
              <a:t>clustering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6314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A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B0F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generated according to the following process:</a:t>
                </a:r>
              </a:p>
              <a:p>
                <a:pPr lvl="1"/>
                <a:r>
                  <a:rPr lang="en-US" dirty="0"/>
                  <a:t>First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 select the nationality</a:t>
                </a:r>
              </a:p>
              <a:p>
                <a:pPr lvl="2"/>
                <a:r>
                  <a:rPr lang="en-US" dirty="0"/>
                  <a:t>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dirty="0"/>
                  <a:t> select Greece, with probability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select China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+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1)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r>
                  <a:rPr lang="en-US" dirty="0"/>
                  <a:t>Given the nationality, </a:t>
                </a:r>
                <a:r>
                  <a:rPr lang="en-US" dirty="0">
                    <a:solidFill>
                      <a:srgbClr val="00B0F0"/>
                    </a:solidFill>
                  </a:rPr>
                  <a:t>generate the point </a:t>
                </a:r>
                <a:r>
                  <a:rPr lang="en-US" dirty="0"/>
                  <a:t>from the corresponding Gaussian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𝐺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~ </m:t>
                    </m:r>
                    <m:r>
                      <a:rPr lang="en-US" i="1" dirty="0" smtClean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𝐺</m:t>
                            </m:r>
                          </m:sub>
                        </m:s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𝐺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Greece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𝜃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</a:rPr>
                      <m:t> ~ </m:t>
                    </m:r>
                    <m:r>
                      <a:rPr lang="en-US" i="1" dirty="0">
                        <a:latin typeface="Cambria Math"/>
                      </a:rPr>
                      <m:t>𝑁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𝜇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b="0" i="1" dirty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𝐶</m:t>
                            </m:r>
                          </m:sub>
                        </m:sSub>
                      </m:e>
                    </m:d>
                    <m:r>
                      <a:rPr lang="en-US" i="1" dirty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if China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715000" y="2971800"/>
            <a:ext cx="5087803" cy="64633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We can also think of this as a </a:t>
            </a:r>
            <a:r>
              <a:rPr lang="en-US" dirty="0">
                <a:solidFill>
                  <a:srgbClr val="FF0000"/>
                </a:solidFill>
              </a:rPr>
              <a:t>Hidden Variable </a:t>
            </a:r>
            <a:r>
              <a:rPr lang="en-US" dirty="0"/>
              <a:t>Z that takes two values: Greece and China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37583" y="4281737"/>
                <a:ext cx="4242636" cy="646331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dirty="0"/>
                  <a:t>: parameters of the Greek distribution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: parameters of the China distribution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7583" y="4281737"/>
                <a:ext cx="4242636" cy="646331"/>
              </a:xfrm>
              <a:prstGeom prst="rect">
                <a:avLst/>
              </a:prstGeom>
              <a:blipFill>
                <a:blip r:embed="rId3"/>
                <a:stretch>
                  <a:fillRect t="-4717" r="-575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5656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6" y="2117663"/>
            <a:ext cx="979714" cy="39188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117662"/>
            <a:ext cx="914400" cy="3918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07469" y="2117661"/>
            <a:ext cx="917331" cy="39188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Our model has the following parameters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Θ</m:t>
                      </m:r>
                      <m:r>
                        <a:rPr lang="en-US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63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90" y="2743589"/>
            <a:ext cx="22365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Mixture probabilities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0" y="3368823"/>
                <a:ext cx="4208140" cy="369332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/>
                          </a:rPr>
                          <m:t>𝜃</m:t>
                        </m:r>
                      </m:e>
                      <m:sub>
                        <m:r>
                          <a:rPr lang="en-US" dirty="0">
                            <a:latin typeface="Cambria Math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en-US" dirty="0"/>
                  <a:t>: parameters of the China distribution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3368823"/>
                <a:ext cx="4208140" cy="369332"/>
              </a:xfrm>
              <a:prstGeom prst="rect">
                <a:avLst/>
              </a:prstGeom>
              <a:blipFill>
                <a:blip r:embed="rId3"/>
                <a:stretch>
                  <a:fillRect t="-8065" r="-578" b="-2419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118652" y="2738508"/>
                <a:ext cx="4242636" cy="369332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dirty="0">
                            <a:latin typeface="Cambria Math" panose="02040503050406030204" pitchFamily="18" charset="0"/>
                          </a:rPr>
                          <m:t>𝐺</m:t>
                        </m:r>
                      </m:sub>
                    </m:sSub>
                  </m:oMath>
                </a14:m>
                <a:r>
                  <a:rPr lang="en-US" dirty="0"/>
                  <a:t>: parameters of the Greek distribution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652" y="2738508"/>
                <a:ext cx="4242636" cy="369332"/>
              </a:xfrm>
              <a:prstGeom prst="rect">
                <a:avLst/>
              </a:prstGeom>
              <a:blipFill>
                <a:blip r:embed="rId4"/>
                <a:stretch>
                  <a:fillRect t="-6349" r="-430" b="-22222"/>
                </a:stretch>
              </a:blip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40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 animBg="1"/>
      <p:bldP spid="5" grpId="0" animBg="1"/>
      <p:bldP spid="9" grpId="0" animBg="1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63886" y="2057401"/>
            <a:ext cx="979714" cy="39188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9800" y="2057401"/>
            <a:ext cx="1828800" cy="391885"/>
          </a:xfrm>
          <a:prstGeom prst="rect">
            <a:avLst/>
          </a:prstGeom>
          <a:solidFill>
            <a:srgbClr val="FFCC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Our model has the following parameters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Θ</m:t>
                      </m:r>
                      <m:r>
                        <a:rPr lang="en-US" i="1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For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, we have: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dirty="0" err="1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dirty="0" smtClean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Θ</m:t>
                          </m:r>
                        </m:e>
                      </m:d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  <m:e>
                          <m:sSub>
                            <m:sSubPr>
                              <m:ctrlP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i="1" dirty="0">
                                  <a:solidFill>
                                    <a:schemeClr val="accent6">
                                      <a:lumMod val="75000"/>
                                    </a:schemeClr>
                                  </a:solidFill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</m:e>
                      </m:d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𝑃</m:t>
                      </m:r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|</m:t>
                      </m:r>
                      <m:sSub>
                        <m:sSubPr>
                          <m:ctrlP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i="1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r>
                  <a:rPr lang="en-US" dirty="0"/>
                  <a:t>For all values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𝑋</m:t>
                    </m:r>
                    <m:r>
                      <a:rPr lang="en-US" i="1" dirty="0">
                        <a:latin typeface="Cambria Math"/>
                      </a:rPr>
                      <m:t> = </m:t>
                    </m:r>
                    <m:d>
                      <m:d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 dirty="0">
                            <a:latin typeface="Cambria Math"/>
                          </a:rPr>
                          <m:t>,…,</m:t>
                        </m:r>
                        <m:sSub>
                          <m:sSubPr>
                            <m:ctrlPr>
                              <a:rPr lang="en-US" i="1" dirty="0" err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Θ</m:t>
                          </m:r>
                        </m:e>
                      </m:d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= </m:t>
                      </m:r>
                      <m:nary>
                        <m:naryPr>
                          <m:chr m:val="∏"/>
                          <m:ctrlPr>
                            <a:rPr lang="en-US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|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Θ</m:t>
                          </m:r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r>
                  <a:rPr lang="en-US" dirty="0"/>
                  <a:t>We want to estimate the parameters that </a:t>
                </a:r>
                <a:r>
                  <a:rPr lang="en-US" dirty="0">
                    <a:solidFill>
                      <a:srgbClr val="FF0000"/>
                    </a:solidFill>
                  </a:rPr>
                  <a:t>maximize</a:t>
                </a:r>
                <a:r>
                  <a:rPr lang="en-US" dirty="0"/>
                  <a:t> the Likelihood of the data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815" t="-2125" b="-2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07090" y="2743589"/>
            <a:ext cx="223651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Mixture probabilities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19800" y="2743589"/>
            <a:ext cx="2595582" cy="369332"/>
          </a:xfrm>
          <a:prstGeom prst="rect">
            <a:avLst/>
          </a:prstGeom>
          <a:solidFill>
            <a:srgbClr val="FFCC0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Distribution Parameters</a:t>
            </a:r>
          </a:p>
        </p:txBody>
      </p:sp>
    </p:spTree>
    <p:extLst>
      <p:ext uri="{BB962C8B-B14F-4D97-AF65-F5344CB8AC3E}">
        <p14:creationId xmlns:p14="http://schemas.microsoft.com/office/powerpoint/2010/main" val="3977005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591800" cy="4876800"/>
              </a:xfrm>
            </p:spPr>
            <p:txBody>
              <a:bodyPr/>
              <a:lstStyle/>
              <a:p>
                <a:r>
                  <a:rPr lang="en-US" dirty="0"/>
                  <a:t>Once we have the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solidFill>
                          <a:srgbClr val="0070C0"/>
                        </a:solidFill>
                        <a:latin typeface="Cambria Math"/>
                      </a:rPr>
                      <m:t>Θ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𝜋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sub>
                    </m:sSub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we can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estimate</a:t>
                </a:r>
                <a:r>
                  <a:rPr lang="en-US" dirty="0"/>
                  <a:t>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membership probabilities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𝐺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𝐶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for each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: </a:t>
                </a:r>
              </a:p>
              <a:p>
                <a:pPr lvl="1"/>
                <a:r>
                  <a:rPr lang="en-US" dirty="0"/>
                  <a:t>This is the probability that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belongs to the Greek or the Chinese population (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cluster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Using Bayes Rule:</a:t>
                </a:r>
              </a:p>
              <a:p>
                <a:pPr lvl="1"/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𝐶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 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𝐺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𝐺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591800" cy="4876800"/>
              </a:xfrm>
              <a:blipFill>
                <a:blip r:embed="rId2"/>
                <a:stretch>
                  <a:fillRect l="-748" t="-1375" r="-5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ounded Rectangular Callout 3"/>
              <p:cNvSpPr/>
              <p:nvPr/>
            </p:nvSpPr>
            <p:spPr>
              <a:xfrm>
                <a:off x="7086600" y="3886200"/>
                <a:ext cx="3429000" cy="612648"/>
              </a:xfrm>
              <a:prstGeom prst="wedgeRoundRectCallout">
                <a:avLst>
                  <a:gd name="adj1" fmla="val -64560"/>
                  <a:gd name="adj2" fmla="val 6120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Given from the Gaussian distribution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𝑁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𝜇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𝐺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for Greek</a:t>
                </a:r>
              </a:p>
            </p:txBody>
          </p:sp>
        </mc:Choice>
        <mc:Fallback xmlns="">
          <p:sp>
            <p:nvSpPr>
              <p:cNvPr id="4" name="Rounded Rectangular Callout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886200"/>
                <a:ext cx="3429000" cy="612648"/>
              </a:xfrm>
              <a:prstGeom prst="wedgeRoundRectCallout">
                <a:avLst>
                  <a:gd name="adj1" fmla="val -64560"/>
                  <a:gd name="adj2" fmla="val 61207"/>
                  <a:gd name="adj3" fmla="val 16667"/>
                </a:avLst>
              </a:prstGeom>
              <a:blipFill>
                <a:blip r:embed="rId3"/>
                <a:stretch>
                  <a:fillRect t="-5172"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557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EM (Expectation Maximization) Algorithm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0896600" cy="2667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Initialize the values of the parameters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to some random values</a:t>
                </a:r>
              </a:p>
              <a:p>
                <a:r>
                  <a:rPr lang="en-US" dirty="0"/>
                  <a:t>Repeat until convergence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E-Step</a:t>
                </a:r>
                <a:r>
                  <a:rPr lang="en-US" dirty="0"/>
                  <a:t>: Given the parameters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0" dirty="0" smtClean="0">
                        <a:latin typeface="Cambria Math"/>
                      </a:rPr>
                      <m:t>Θ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estimate</a:t>
                </a:r>
                <a:r>
                  <a:rPr lang="en-US" dirty="0"/>
                  <a:t> the membership probabilities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latin typeface="Cambria Math"/>
                          </a:rPr>
                          <m:t>𝐺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 dirty="0" err="1" smtClean="0">
                            <a:latin typeface="Cambria Math"/>
                          </a:rPr>
                          <m:t>𝐶</m:t>
                        </m:r>
                      </m:e>
                      <m:e>
                        <m:sSub>
                          <m:sSubPr>
                            <m:ctrlPr>
                              <a:rPr lang="en-US" i="1" dirty="0" err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 err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 dirty="0" err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M-Step</a:t>
                </a:r>
                <a:r>
                  <a:rPr lang="en-US" dirty="0"/>
                  <a:t>: Compute the parameter values that (in expectation)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maximize </a:t>
                </a:r>
                <a:r>
                  <a:rPr lang="en-US" dirty="0"/>
                  <a:t>the data likelihood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𝐿𝐿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limLoc m:val="subSup"/>
                        <m:supHide m:val="o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9"/>
                              </m:rP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𝐶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𝐶</m:t>
                                        </m:r>
                                      </m:sub>
                                    </m:sSub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𝐺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𝐺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</m:d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0896600" cy="2667000"/>
              </a:xfrm>
              <a:blipFill>
                <a:blip r:embed="rId2"/>
                <a:stretch>
                  <a:fillRect l="-727" t="-41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43300" y="5090377"/>
                <a:ext cx="2739404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300" y="5090377"/>
                <a:ext cx="2739404" cy="84856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43113" y="4231156"/>
                <a:ext cx="208409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13" y="4231156"/>
                <a:ext cx="2084097" cy="8485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826923" y="4241811"/>
                <a:ext cx="210012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𝜋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  <m:r>
                            <a:rPr lang="en-US" i="1">
                              <a:latin typeface="Cambria Math"/>
                            </a:rPr>
                            <m:t>|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3" y="4241811"/>
                <a:ext cx="2100127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826923" y="5129557"/>
                <a:ext cx="2763449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</m:sSub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3" y="5129557"/>
                <a:ext cx="2763449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43113" y="5942040"/>
                <a:ext cx="3569567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𝐶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𝐶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𝐶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3113" y="5942040"/>
                <a:ext cx="3569567" cy="8485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26922" y="5955831"/>
                <a:ext cx="3593612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𝐺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en-U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∗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𝜋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𝑃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𝐺</m:t>
                                  </m:r>
                                </m:e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i="1">
                                      <a:latin typeface="Cambria Math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/>
                                        </a:rPr>
                                        <m:t>𝐺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6922" y="5955831"/>
                <a:ext cx="3593612" cy="84856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434591" y="5632665"/>
                <a:ext cx="1783630" cy="646331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rgbClr val="92D05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MLE Estimates</a:t>
                </a:r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𝜋</m:t>
                    </m:r>
                  </m:oMath>
                </a14:m>
                <a:r>
                  <a:rPr lang="en-US" dirty="0"/>
                  <a:t>’s were fixed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4591" y="5632665"/>
                <a:ext cx="1783630" cy="646331"/>
              </a:xfrm>
              <a:prstGeom prst="rect">
                <a:avLst/>
              </a:prstGeom>
              <a:blipFill>
                <a:blip r:embed="rId9"/>
                <a:stretch>
                  <a:fillRect l="-2721" t="-4630" r="-1701" b="-12963"/>
                </a:stretch>
              </a:blipFill>
              <a:ln>
                <a:solidFill>
                  <a:srgbClr val="92D05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9230406" y="4336012"/>
            <a:ext cx="201222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Fraction of population in G,C</a:t>
            </a:r>
          </a:p>
        </p:txBody>
      </p:sp>
    </p:spTree>
    <p:extLst>
      <p:ext uri="{BB962C8B-B14F-4D97-AF65-F5344CB8AC3E}">
        <p14:creationId xmlns:p14="http://schemas.microsoft.com/office/powerpoint/2010/main" val="4199300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to K-means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E-Step</a:t>
            </a:r>
            <a:r>
              <a:rPr lang="en-US" dirty="0"/>
              <a:t>: Assignment of points to clusters </a:t>
            </a:r>
          </a:p>
          <a:p>
            <a:pPr lvl="1"/>
            <a:r>
              <a:rPr lang="en-US" dirty="0"/>
              <a:t>K-means: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hard</a:t>
            </a:r>
            <a:r>
              <a:rPr lang="en-US" dirty="0"/>
              <a:t> assignment, EM: </a:t>
            </a:r>
            <a:r>
              <a:rPr lang="en-US" dirty="0">
                <a:solidFill>
                  <a:srgbClr val="00B0F0"/>
                </a:solidFill>
              </a:rPr>
              <a:t>soft </a:t>
            </a:r>
            <a:r>
              <a:rPr lang="en-US" dirty="0"/>
              <a:t>assignment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M-Step</a:t>
            </a:r>
            <a:r>
              <a:rPr lang="en-US" dirty="0"/>
              <a:t>: Computation of centroids</a:t>
            </a:r>
          </a:p>
          <a:p>
            <a:pPr lvl="1"/>
            <a:r>
              <a:rPr lang="en-US" dirty="0"/>
              <a:t>K-means assumes common fixed variance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spherical clusters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EM: can change the variance for different clusters or different dimensions (</a:t>
            </a:r>
            <a:r>
              <a:rPr lang="en-US" dirty="0">
                <a:solidFill>
                  <a:srgbClr val="00B0F0"/>
                </a:solidFill>
              </a:rPr>
              <a:t>ellipsoid clusters</a:t>
            </a:r>
            <a:r>
              <a:rPr lang="en-US" dirty="0"/>
              <a:t>)</a:t>
            </a:r>
          </a:p>
          <a:p>
            <a:r>
              <a:rPr lang="en-US" dirty="0"/>
              <a:t>If the variance is fixed then both minimize the same error function</a:t>
            </a:r>
          </a:p>
        </p:txBody>
      </p:sp>
    </p:spTree>
    <p:extLst>
      <p:ext uri="{BB962C8B-B14F-4D97-AF65-F5344CB8AC3E}">
        <p14:creationId xmlns:p14="http://schemas.microsoft.com/office/powerpoint/2010/main" val="16951182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176" y="592139"/>
            <a:ext cx="7358063" cy="567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596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Mixture Models and the EM Algorithm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741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2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7576" y="403796"/>
            <a:ext cx="7815263" cy="595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8817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3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95250"/>
            <a:ext cx="4070350" cy="676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5059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Model-based clustering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order to understand our data, we will assume that there is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generative process </a:t>
            </a:r>
            <a:r>
              <a:rPr lang="en-US" dirty="0"/>
              <a:t>(a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model</a:t>
            </a:r>
            <a:r>
              <a:rPr lang="en-US" dirty="0"/>
              <a:t>) that creates/describes the data, and we will try to find the model that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best fits </a:t>
            </a:r>
            <a:r>
              <a:rPr lang="en-US" dirty="0"/>
              <a:t>the data.</a:t>
            </a:r>
          </a:p>
          <a:p>
            <a:pPr lvl="1"/>
            <a:r>
              <a:rPr lang="en-US" dirty="0"/>
              <a:t>Models of different complexity can be defined, but we will assume that our model is a </a:t>
            </a:r>
            <a:r>
              <a:rPr lang="en-US" dirty="0">
                <a:solidFill>
                  <a:srgbClr val="0070C0"/>
                </a:solidFill>
              </a:rPr>
              <a:t>distribution</a:t>
            </a:r>
            <a:r>
              <a:rPr lang="en-US" dirty="0"/>
              <a:t> from which data points are sampled</a:t>
            </a:r>
          </a:p>
          <a:p>
            <a:pPr lvl="1"/>
            <a:r>
              <a:rPr lang="en-US" dirty="0"/>
              <a:t>Example: the data is the height of all people in Greece</a:t>
            </a:r>
          </a:p>
          <a:p>
            <a:endParaRPr lang="en-US" dirty="0"/>
          </a:p>
          <a:p>
            <a:r>
              <a:rPr lang="en-US" dirty="0"/>
              <a:t>In most cases, a single distribution is not good enough to describe all data points: different parts of the data follow a different distribution</a:t>
            </a:r>
          </a:p>
          <a:p>
            <a:pPr lvl="1"/>
            <a:r>
              <a:rPr lang="en-US" dirty="0"/>
              <a:t>Example: the data is the height of all people in Greece and China</a:t>
            </a:r>
          </a:p>
          <a:p>
            <a:pPr lvl="1"/>
            <a:r>
              <a:rPr lang="en-US" dirty="0"/>
              <a:t>We need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mixture model</a:t>
            </a:r>
          </a:p>
          <a:p>
            <a:pPr lvl="1"/>
            <a:r>
              <a:rPr lang="en-US" dirty="0"/>
              <a:t>Different distributions correspond to different clusters in the data.</a:t>
            </a:r>
          </a:p>
        </p:txBody>
      </p:sp>
    </p:spTree>
    <p:extLst>
      <p:ext uri="{BB962C8B-B14F-4D97-AF65-F5344CB8AC3E}">
        <p14:creationId xmlns:p14="http://schemas.microsoft.com/office/powerpoint/2010/main" val="771017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Distribution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125200" cy="480060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Example: the data is the height of all people in Greece</a:t>
                </a:r>
              </a:p>
              <a:p>
                <a:pPr lvl="1"/>
                <a:r>
                  <a:rPr lang="en-US" dirty="0"/>
                  <a:t>Experience has shown that this data follows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Gaussian</a:t>
                </a:r>
                <a:r>
                  <a:rPr lang="en-US" dirty="0"/>
                  <a:t> (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Normal</a:t>
                </a:r>
                <a:r>
                  <a:rPr lang="en-US" dirty="0"/>
                  <a:t>) distribution</a:t>
                </a:r>
              </a:p>
              <a:p>
                <a:pPr lvl="1"/>
                <a:r>
                  <a:rPr lang="en-US" dirty="0"/>
                  <a:t>Reminder: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Normal distribution</a:t>
                </a:r>
                <a:r>
                  <a:rPr lang="en-US" dirty="0"/>
                  <a:t>: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mean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= standard deviation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125200" cy="4800600"/>
              </a:xfrm>
              <a:blipFill>
                <a:blip r:embed="rId2"/>
                <a:stretch>
                  <a:fillRect l="-712" t="-13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4800" y="3124200"/>
                <a:ext cx="3581400" cy="914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sz="2400" i="1">
                              <a:latin typeface="Cambria Math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4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4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124200"/>
                <a:ext cx="3581400" cy="9148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233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Gaussian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What is a model?</a:t>
                </a:r>
              </a:p>
              <a:p>
                <a:pPr lvl="1"/>
                <a:r>
                  <a:rPr lang="en-US" dirty="0"/>
                  <a:t>A Gaussian distribution is fully defined by the mean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and the standard deviation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/>
                  <a:t>We define our model as the pair of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endParaRPr lang="en-US" dirty="0"/>
              </a:p>
              <a:p>
                <a:r>
                  <a:rPr lang="en-US" dirty="0"/>
                  <a:t>This is a general principle: a model is defined as a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vector of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2879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Fitting the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want to find the normal distribution that best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fits our data</a:t>
                </a:r>
              </a:p>
              <a:p>
                <a:pPr lvl="1"/>
                <a:r>
                  <a:rPr lang="en-US" dirty="0"/>
                  <a:t>Find the best values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lvl="1"/>
                <a:r>
                  <a:rPr lang="en-US" dirty="0"/>
                  <a:t>But what does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best fit </a:t>
                </a:r>
                <a:r>
                  <a:rPr lang="en-US" dirty="0"/>
                  <a:t>mean?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63" t="-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1429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Find the </a:t>
                </a:r>
                <a:r>
                  <a:rPr lang="en-US" dirty="0">
                    <a:solidFill>
                      <a:srgbClr val="0070C0"/>
                    </a:solidFill>
                  </a:rPr>
                  <a:t>most likely parameters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given the data</a:t>
                </a:r>
                <a:r>
                  <a:rPr lang="en-US" dirty="0"/>
                  <a:t>. Given the data observations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</m:oMath>
                </a14:m>
                <a:r>
                  <a:rPr lang="en-US" dirty="0"/>
                  <a:t>, find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 that maximizes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|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𝑋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pPr lvl="1"/>
                <a:r>
                  <a:rPr lang="en-US" dirty="0"/>
                  <a:t>Problem: We do not know how to compute 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Using Bayes Rule:</a:t>
                </a:r>
                <a:endParaRPr lang="en-US" b="0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𝜃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e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𝜃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𝑃</m:t>
                          </m:r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𝜃</m:t>
                          </m:r>
                          <m:r>
                            <a:rPr lang="en-US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dirty="0"/>
                            <m:t> 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𝑋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we have no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prior</a:t>
                </a:r>
                <a:r>
                  <a:rPr lang="en-US" dirty="0"/>
                  <a:t>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information</a:t>
                </a:r>
                <a:r>
                  <a:rPr lang="en-US" dirty="0"/>
                  <a:t> about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</m:oMath>
                </a14:m>
                <a:r>
                  <a:rPr lang="en-US" dirty="0"/>
                  <a:t>, or </a:t>
                </a:r>
                <a:r>
                  <a:rPr lang="en-US" dirty="0">
                    <a:solidFill>
                      <a:srgbClr val="00B0F0"/>
                    </a:solidFill>
                  </a:rPr>
                  <a:t>X</a:t>
                </a:r>
                <a:r>
                  <a:rPr lang="en-US" dirty="0"/>
                  <a:t>, we can assume uniform. Maximizing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</m:d>
                  </m:oMath>
                </a14:m>
                <a:r>
                  <a:rPr lang="en-US" dirty="0"/>
                  <a:t> is the same as maximizing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B0F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𝑋</m:t>
                        </m:r>
                      </m:e>
                      <m:e>
                        <m:r>
                          <a:rPr lang="en-US" i="1">
                            <a:solidFill>
                              <a:srgbClr val="00B0F0"/>
                            </a:solidFill>
                            <a:latin typeface="Cambria Math"/>
                          </a:rPr>
                          <m:t>𝜃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22" t="-1375" b="-1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7418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We have a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err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of values and we want to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fit a Gaussian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𝑁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model to the data</a:t>
                </a:r>
              </a:p>
              <a:p>
                <a:pPr lvl="1"/>
                <a:r>
                  <a:rPr lang="en-US" dirty="0"/>
                  <a:t>Our parameter set is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𝜃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=(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𝜇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, 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𝜎</m:t>
                    </m:r>
                    <m:r>
                      <a:rPr lang="en-US" b="0" i="1" smtClean="0">
                        <a:solidFill>
                          <a:srgbClr val="00B0F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B0F0"/>
                  </a:solidFill>
                </a:endParaRPr>
              </a:p>
              <a:p>
                <a:r>
                  <a:rPr lang="en-US" dirty="0"/>
                  <a:t>Probability of observing point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 dirty="0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given the parameters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𝜃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Probability of observing all points (assume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independence</a:t>
                </a:r>
                <a:r>
                  <a:rPr lang="en-US" dirty="0"/>
                  <a:t>)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want to find the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= 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that maximize the probability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𝑋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|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11" t="-2875" r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886200" y="3048000"/>
                <a:ext cx="3276600" cy="7816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e>
                          </m:rad>
                          <m:r>
                            <a:rPr lang="en-US" sz="2000" i="1">
                              <a:latin typeface="Cambria Math"/>
                            </a:rPr>
                            <m:t>𝜎</m:t>
                          </m:r>
                        </m:den>
                      </m:f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048000"/>
                <a:ext cx="3276600" cy="7816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124199" y="44958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𝑋</m:t>
                          </m:r>
                          <m:r>
                            <a:rPr lang="en-US" sz="2000" i="1">
                              <a:latin typeface="Cambria Math"/>
                            </a:rPr>
                            <m:t>|</m:t>
                          </m:r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 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2000" i="1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/>
                                </a:rPr>
                                <m:t>|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  <m:r>
                        <a:rPr lang="en-US" sz="2000" i="1">
                          <a:latin typeface="Cambria Math"/>
                        </a:rPr>
                        <m:t>=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199" y="4495800"/>
                <a:ext cx="5595257" cy="9326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D63B88-C1BA-4915-9A1A-33D971E59C6B}"/>
                  </a:ext>
                </a:extLst>
              </p:cNvPr>
              <p:cNvSpPr txBox="1"/>
              <p:nvPr/>
            </p:nvSpPr>
            <p:spPr>
              <a:xfrm>
                <a:off x="9486406" y="2895600"/>
                <a:ext cx="2698049" cy="861774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We cheated a little here.</a:t>
                </a:r>
              </a:p>
              <a:p>
                <a:r>
                  <a:rPr lang="en-US" sz="1600" dirty="0"/>
                  <a:t>More accurately we look at: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≤</m:t>
                      </m:r>
                      <m:sSub>
                        <m:sSub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D63B88-C1BA-4915-9A1A-33D971E59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6406" y="2895600"/>
                <a:ext cx="2698049" cy="861774"/>
              </a:xfrm>
              <a:prstGeom prst="rect">
                <a:avLst/>
              </a:prstGeom>
              <a:blipFill>
                <a:blip r:embed="rId5"/>
                <a:stretch>
                  <a:fillRect l="-1129" t="-2128" r="-1806" b="-7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195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Maximum Likelihood Estimation (MLE)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600200"/>
                <a:ext cx="11125200" cy="42672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The probability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𝑃</m:t>
                    </m:r>
                    <m:r>
                      <a:rPr lang="en-US" i="1" dirty="0" smtClean="0">
                        <a:latin typeface="Cambria Math"/>
                      </a:rPr>
                      <m:t>(</m:t>
                    </m:r>
                    <m:r>
                      <a:rPr lang="en-US" i="1" dirty="0" smtClean="0">
                        <a:latin typeface="Cambria Math"/>
                      </a:rPr>
                      <m:t>𝑋</m:t>
                    </m:r>
                    <m:r>
                      <a:rPr lang="en-US" i="1" dirty="0" smtClean="0">
                        <a:latin typeface="Cambria Math"/>
                      </a:rPr>
                      <m:t>|</m:t>
                    </m:r>
                    <m:r>
                      <a:rPr lang="en-US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) </m:t>
                    </m:r>
                  </m:oMath>
                </a14:m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is called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Likelihood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It is usually easier to work with the </a:t>
                </a:r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Log-Likelihood</a:t>
                </a:r>
                <a:r>
                  <a:rPr lang="en-US" dirty="0"/>
                  <a:t> function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>
                    <a:solidFill>
                      <a:schemeClr val="accent6">
                        <a:lumMod val="75000"/>
                      </a:schemeClr>
                    </a:solidFill>
                  </a:rPr>
                  <a:t>Maximum Likelihood Estimation</a:t>
                </a:r>
              </a:p>
              <a:p>
                <a:pPr lvl="1"/>
                <a:r>
                  <a:rPr lang="en-US" dirty="0"/>
                  <a:t>Find parameters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𝜇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, 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𝜎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that maximize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𝐿𝐿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(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𝜃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  <a:p>
                <a:pPr marL="274320" lvl="1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600200"/>
                <a:ext cx="11125200" cy="4267200"/>
              </a:xfrm>
              <a:blipFill>
                <a:blip r:embed="rId2"/>
                <a:stretch>
                  <a:fillRect l="-712" t="-2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1" y="23622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𝐿</m:t>
                      </m:r>
                      <m:r>
                        <a:rPr lang="en-US" sz="2000" i="1">
                          <a:latin typeface="Cambria Math"/>
                        </a:rPr>
                        <m:t>(</m:t>
                      </m:r>
                      <m:r>
                        <a:rPr lang="en-US" sz="2000" i="1">
                          <a:latin typeface="Cambria Math"/>
                        </a:rPr>
                        <m:t>𝜃</m:t>
                      </m:r>
                      <m:r>
                        <a:rPr lang="en-US" sz="2000" i="1">
                          <a:latin typeface="Cambria Math"/>
                        </a:rPr>
                        <m:t>)=</m:t>
                      </m:r>
                      <m:nary>
                        <m:naryPr>
                          <m:chr m:val="∏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𝜋</m:t>
                                  </m:r>
                                </m:e>
                              </m:rad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𝑥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i="1">
                                                  <a:latin typeface="Cambria Math"/>
                                                </a:rPr>
                                                <m:t>𝑖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𝜇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1" y="2362200"/>
                <a:ext cx="5595257" cy="93262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733801" y="3886200"/>
                <a:ext cx="5595257" cy="932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𝐿𝐿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/>
                            </a:rPr>
                            <m:t>𝜃</m:t>
                          </m:r>
                        </m:e>
                      </m:d>
                      <m:r>
                        <a:rPr lang="en-US" sz="2000" i="1">
                          <a:latin typeface="Cambria Math"/>
                        </a:rPr>
                        <m:t>=−</m:t>
                      </m:r>
                      <m:nary>
                        <m:naryPr>
                          <m:chr m:val="∑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/>
                            </a:rPr>
                            <m:t>𝑖</m:t>
                          </m:r>
                          <m:r>
                            <a:rPr lang="en-US" sz="20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−</m:t>
                                      </m:r>
                                      <m:r>
                                        <a:rPr lang="en-US" sz="2000" i="1">
                                          <a:latin typeface="Cambria Math"/>
                                        </a:rPr>
                                        <m:t>𝜇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2000" i="1">
                                  <a:latin typeface="Cambria Math"/>
                                </a:rPr>
                                <m:t>𝜋</m:t>
                              </m:r>
                            </m:e>
                          </m:func>
                          <m:r>
                            <a:rPr lang="en-US" sz="2000" i="1">
                              <a:latin typeface="Cambria Math"/>
                            </a:rPr>
                            <m:t>−</m:t>
                          </m:r>
                          <m:r>
                            <a:rPr lang="en-US" sz="2000" i="1">
                              <a:latin typeface="Cambria Math"/>
                            </a:rPr>
                            <m:t>𝑛</m:t>
                          </m:r>
                          <m:func>
                            <m:func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000" i="1">
                                  <a:latin typeface="Cambria Math"/>
                                </a:rPr>
                                <m:t>𝜎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1" y="3886200"/>
                <a:ext cx="5595257" cy="93262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434603" y="5724844"/>
                <a:ext cx="2006768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𝜇</m:t>
                      </m:r>
                      <m:r>
                        <a:rPr lang="en-US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</a:rPr>
                                <m:t>𝑋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603" y="5724844"/>
                <a:ext cx="2006768" cy="8485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27733" y="5745576"/>
                <a:ext cx="2748124" cy="8485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𝜇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i="1">
                          <a:latin typeface="Cambria Math"/>
                        </a:rPr>
                        <m:t>=</m:t>
                      </m:r>
                      <m:sSubSup>
                        <m:sSub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𝑋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7733" y="5745576"/>
                <a:ext cx="2748124" cy="848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4270153" y="6377727"/>
            <a:ext cx="160813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Sample Mean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23514" y="6377727"/>
            <a:ext cx="192443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Sample Variance</a:t>
            </a:r>
          </a:p>
        </p:txBody>
      </p:sp>
    </p:spTree>
    <p:extLst>
      <p:ext uri="{BB962C8B-B14F-4D97-AF65-F5344CB8AC3E}">
        <p14:creationId xmlns:p14="http://schemas.microsoft.com/office/powerpoint/2010/main" val="2546260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10548</TotalTime>
  <Words>1047</Words>
  <Application>Microsoft Office PowerPoint</Application>
  <PresentationFormat>Widescreen</PresentationFormat>
  <Paragraphs>134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Clarity</vt:lpstr>
      <vt:lpstr>DATA MINING THE EM Algorithm</vt:lpstr>
      <vt:lpstr>Mixture Models and the EM Algorithm</vt:lpstr>
      <vt:lpstr>Model-based clustering</vt:lpstr>
      <vt:lpstr>Gaussian Distribution</vt:lpstr>
      <vt:lpstr>Gaussian Model</vt:lpstr>
      <vt:lpstr>Fitting the model</vt:lpstr>
      <vt:lpstr>Maximum Likelihood Estimation (MLE)</vt:lpstr>
      <vt:lpstr>Maximum Likelihood Estimation (MLE)</vt:lpstr>
      <vt:lpstr>Maximum Likelihood Estimation (MLE)</vt:lpstr>
      <vt:lpstr>PowerPoint Presentation</vt:lpstr>
      <vt:lpstr>Mixture of Gaussians</vt:lpstr>
      <vt:lpstr>Mixture of Gaussians</vt:lpstr>
      <vt:lpstr>Mixture model</vt:lpstr>
      <vt:lpstr>Mixture Model</vt:lpstr>
      <vt:lpstr>Mixture Model</vt:lpstr>
      <vt:lpstr>Mixture Models</vt:lpstr>
      <vt:lpstr>EM (Expectation Maximization) Algorithm</vt:lpstr>
      <vt:lpstr>Relationship to K-means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tsap</dc:creator>
  <cp:lastModifiedBy>Panayiotis Tsaparas</cp:lastModifiedBy>
  <cp:revision>397</cp:revision>
  <dcterms:created xsi:type="dcterms:W3CDTF">2011-10-17T19:46:53Z</dcterms:created>
  <dcterms:modified xsi:type="dcterms:W3CDTF">2020-11-24T20:19:46Z</dcterms:modified>
</cp:coreProperties>
</file>