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1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6"/>
  </p:notesMasterIdLst>
  <p:sldIdLst>
    <p:sldId id="431" r:id="rId2"/>
    <p:sldId id="432" r:id="rId3"/>
    <p:sldId id="433" r:id="rId4"/>
    <p:sldId id="434" r:id="rId5"/>
    <p:sldId id="435" r:id="rId6"/>
    <p:sldId id="436" r:id="rId7"/>
    <p:sldId id="437" r:id="rId8"/>
    <p:sldId id="438" r:id="rId9"/>
    <p:sldId id="459" r:id="rId10"/>
    <p:sldId id="441" r:id="rId11"/>
    <p:sldId id="439" r:id="rId12"/>
    <p:sldId id="440" r:id="rId13"/>
    <p:sldId id="453" r:id="rId14"/>
    <p:sldId id="544" r:id="rId15"/>
    <p:sldId id="546" r:id="rId16"/>
    <p:sldId id="547" r:id="rId17"/>
    <p:sldId id="548" r:id="rId18"/>
    <p:sldId id="549" r:id="rId19"/>
    <p:sldId id="550" r:id="rId20"/>
    <p:sldId id="551" r:id="rId21"/>
    <p:sldId id="552" r:id="rId22"/>
    <p:sldId id="545" r:id="rId23"/>
    <p:sldId id="442" r:id="rId24"/>
    <p:sldId id="443" r:id="rId25"/>
    <p:sldId id="444" r:id="rId26"/>
    <p:sldId id="445" r:id="rId27"/>
    <p:sldId id="446" r:id="rId28"/>
    <p:sldId id="447" r:id="rId29"/>
    <p:sldId id="448" r:id="rId30"/>
    <p:sldId id="449" r:id="rId31"/>
    <p:sldId id="450" r:id="rId32"/>
    <p:sldId id="451" r:id="rId33"/>
    <p:sldId id="452" r:id="rId34"/>
    <p:sldId id="456" r:id="rId35"/>
    <p:sldId id="553" r:id="rId36"/>
    <p:sldId id="460" r:id="rId37"/>
    <p:sldId id="462" r:id="rId38"/>
    <p:sldId id="463" r:id="rId39"/>
    <p:sldId id="464" r:id="rId40"/>
    <p:sldId id="465" r:id="rId41"/>
    <p:sldId id="466" r:id="rId42"/>
    <p:sldId id="467" r:id="rId43"/>
    <p:sldId id="468" r:id="rId44"/>
    <p:sldId id="469" r:id="rId45"/>
    <p:sldId id="470" r:id="rId46"/>
    <p:sldId id="471" r:id="rId47"/>
    <p:sldId id="478" r:id="rId48"/>
    <p:sldId id="472" r:id="rId49"/>
    <p:sldId id="543" r:id="rId50"/>
    <p:sldId id="562" r:id="rId51"/>
    <p:sldId id="564" r:id="rId52"/>
    <p:sldId id="563" r:id="rId53"/>
    <p:sldId id="565" r:id="rId54"/>
    <p:sldId id="473" r:id="rId55"/>
    <p:sldId id="474" r:id="rId56"/>
    <p:sldId id="475" r:id="rId57"/>
    <p:sldId id="476" r:id="rId58"/>
    <p:sldId id="477" r:id="rId59"/>
    <p:sldId id="479" r:id="rId60"/>
    <p:sldId id="480" r:id="rId61"/>
    <p:sldId id="481" r:id="rId62"/>
    <p:sldId id="482" r:id="rId63"/>
    <p:sldId id="483" r:id="rId64"/>
    <p:sldId id="484" r:id="rId65"/>
    <p:sldId id="485" r:id="rId66"/>
    <p:sldId id="486" r:id="rId67"/>
    <p:sldId id="487" r:id="rId68"/>
    <p:sldId id="554" r:id="rId69"/>
    <p:sldId id="555" r:id="rId70"/>
    <p:sldId id="556" r:id="rId71"/>
    <p:sldId id="557" r:id="rId72"/>
    <p:sldId id="558" r:id="rId73"/>
    <p:sldId id="559" r:id="rId74"/>
    <p:sldId id="560" r:id="rId75"/>
    <p:sldId id="561" r:id="rId76"/>
    <p:sldId id="488" r:id="rId77"/>
    <p:sldId id="497" r:id="rId78"/>
    <p:sldId id="517" r:id="rId79"/>
    <p:sldId id="537" r:id="rId80"/>
    <p:sldId id="538" r:id="rId81"/>
    <p:sldId id="539" r:id="rId82"/>
    <p:sldId id="540" r:id="rId83"/>
    <p:sldId id="542" r:id="rId84"/>
    <p:sldId id="541" r:id="rId8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60"/>
  </p:normalViewPr>
  <p:slideViewPr>
    <p:cSldViewPr>
      <p:cViewPr varScale="1">
        <p:scale>
          <a:sx n="114" d="100"/>
          <a:sy n="114" d="100"/>
        </p:scale>
        <p:origin x="152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27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Relationship Id="rId4" Type="http://schemas.openxmlformats.org/officeDocument/2006/relationships/image" Target="../media/image41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0:09:47.024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1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B57C5-3770-495C-8B92-F5FDF1A84E46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04180-1105-47D3-A5E8-12D0BE6D81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8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810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E33EF-63FA-476C-8620-A6656EA74F58}" type="slidenum">
              <a:rPr lang="en-US"/>
              <a:pPr/>
              <a:t>34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189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1C6E06-720A-4E52-A523-056E7D1CE4F4}" type="slidenum">
              <a:rPr lang="en-US"/>
              <a:pPr/>
              <a:t>35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626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E86B4F-3536-4E57-959F-A850A8E2CDC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275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2795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86B3F9-2429-4271-B216-2B2102323E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1188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B735D9-FCD4-4B3F-80AD-D12D13C4B1B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368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31B2A0-CBC7-48A1-89FA-6331D065E53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408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491B2B-60AD-42C3-A8CF-AEDCA5828FA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449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FEDF0C-E8C8-4C05-B31F-057C9F95D67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2226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31B2A0-CBC7-48A1-89FA-6331D065E53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23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4209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06820C-F5D6-444E-8DBA-4EFB7022E6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8135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12DDA0-CAC0-4EDF-B5EF-936F2B8681B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8302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7234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EEC45A-8538-46C2-B7DE-07CB2A4460D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089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10E5D4-9AA7-4051-B0E2-F429A178F125}" type="slidenum">
              <a:rPr lang="en-US"/>
              <a:pPr/>
              <a:t>57</a:t>
            </a:fld>
            <a:endParaRPr lang="en-US"/>
          </a:p>
        </p:txBody>
      </p:sp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109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016626-9A52-4A60-8C92-FBD249C02E49}" type="slidenum">
              <a:rPr lang="en-US"/>
              <a:pPr/>
              <a:t>61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353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28E735-CE3C-417B-9357-EF60D6B94B33}" type="slidenum">
              <a:rPr lang="en-US"/>
              <a:pPr/>
              <a:t>62</a:t>
            </a:fld>
            <a:endParaRPr lang="en-U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392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D30AC1-272C-4DC4-8237-5AFCD5028491}" type="slidenum">
              <a:rPr lang="en-US"/>
              <a:pPr/>
              <a:t>63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780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069054-6926-42C8-8972-EF81A9AAE838}" type="slidenum">
              <a:rPr lang="en-US"/>
              <a:pPr/>
              <a:t>64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633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EDB6C0-F2C7-413F-B0A6-F930AFE6E276}" type="slidenum">
              <a:rPr lang="en-US"/>
              <a:pPr/>
              <a:t>65</a:t>
            </a:fld>
            <a:endParaRPr lang="en-US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60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043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8C2D35-BAD8-4BE0-9F1E-AC8F70FD5D93}" type="slidenum">
              <a:rPr lang="en-US"/>
              <a:pPr/>
              <a:t>67</a:t>
            </a:fld>
            <a:endParaRPr lang="en-US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050" y="4341522"/>
            <a:ext cx="5033901" cy="411600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400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F6DD6-79B9-4337-9EA8-9E4AF13C7B92}" type="slidenum">
              <a:rPr lang="en-US"/>
              <a:pPr/>
              <a:t>76</a:t>
            </a:fld>
            <a:endParaRPr lang="en-US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610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143AAA-B2BF-4A9F-9BD3-066B8B252E24}" type="slidenum">
              <a:rPr lang="en-US" altLang="en-US"/>
              <a:pPr/>
              <a:t>77</a:t>
            </a:fld>
            <a:endParaRPr lang="en-US" altLang="en-US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50256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A3788A-E41C-47DC-8761-F894B70BFA07}" type="slidenum">
              <a:rPr lang="en-US" altLang="en-US"/>
              <a:pPr/>
              <a:t>79</a:t>
            </a:fld>
            <a:endParaRPr lang="en-US" altLang="en-US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54527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40523E-8ABB-4B7F-A62D-D8FC062F5160}" type="slidenum">
              <a:rPr lang="en-US" altLang="en-US"/>
              <a:pPr/>
              <a:t>80</a:t>
            </a:fld>
            <a:endParaRPr lang="en-US" altLang="en-US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69971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253ABC-A01D-445D-8111-DD04709E5E4A}" type="slidenum">
              <a:rPr lang="en-US" altLang="en-US"/>
              <a:pPr/>
              <a:t>81</a:t>
            </a:fld>
            <a:endParaRPr lang="en-US" alt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22979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CEC4CE-285F-46BA-BAEF-806BDCF3EE42}" type="slidenum">
              <a:rPr lang="en-US" altLang="en-US"/>
              <a:pPr/>
              <a:t>82</a:t>
            </a:fld>
            <a:endParaRPr lang="en-US" altLang="en-US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70385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5F7D4E-11E9-47FD-ADD2-563C4C377322}" type="slidenum">
              <a:rPr lang="en-US" altLang="en-US"/>
              <a:pPr/>
              <a:t>84</a:t>
            </a:fld>
            <a:endParaRPr lang="en-US" alt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8692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98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19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201BE-5C51-48BB-8D8B-C06D3023E504}" type="slidenum">
              <a:rPr lang="en-US"/>
              <a:pPr/>
              <a:t>7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51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4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45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45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30/10/2019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30/10/2019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30/10/2019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2C3B4-92C9-4193-A1CA-FDE1A82284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9641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30/10/2019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30/10/2019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30/10/2019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30/10/2019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30/10/2019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30/10/2019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30/10/2019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30/10/2019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E3DD3-7DAA-4B2F-B53B-80398DB5F16E}" type="datetimeFigureOut">
              <a:rPr lang="el-GR" smtClean="0"/>
              <a:pPr/>
              <a:t>30/10/2019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../clipboard/media/image7.png"/><Relationship Id="rId3" Type="http://schemas.openxmlformats.org/officeDocument/2006/relationships/image" Target="../../clipboard/media/image2.png"/><Relationship Id="rId7" Type="http://schemas.openxmlformats.org/officeDocument/2006/relationships/image" Target="../../clipboard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5.png"/><Relationship Id="rId5" Type="http://schemas.openxmlformats.org/officeDocument/2006/relationships/image" Target="../../clipboard/media/image4.png"/><Relationship Id="rId4" Type="http://schemas.openxmlformats.org/officeDocument/2006/relationships/image" Target="../../clipboard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3.png"/><Relationship Id="rId2" Type="http://schemas.openxmlformats.org/officeDocument/2006/relationships/image" Target="../../clipboard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6.png"/><Relationship Id="rId5" Type="http://schemas.openxmlformats.org/officeDocument/2006/relationships/image" Target="../../clipboard/media/image5.png"/><Relationship Id="rId4" Type="http://schemas.openxmlformats.org/officeDocument/2006/relationships/image" Target="../../clipboard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3.png"/><Relationship Id="rId2" Type="http://schemas.openxmlformats.org/officeDocument/2006/relationships/image" Target="../../clipboard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6.png"/><Relationship Id="rId5" Type="http://schemas.openxmlformats.org/officeDocument/2006/relationships/image" Target="../../clipboard/media/image5.png"/><Relationship Id="rId4" Type="http://schemas.openxmlformats.org/officeDocument/2006/relationships/image" Target="../../clipboard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3.png"/><Relationship Id="rId2" Type="http://schemas.openxmlformats.org/officeDocument/2006/relationships/image" Target="../../clipboard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6.png"/><Relationship Id="rId5" Type="http://schemas.openxmlformats.org/officeDocument/2006/relationships/image" Target="../../clipboard/media/image5.png"/><Relationship Id="rId4" Type="http://schemas.openxmlformats.org/officeDocument/2006/relationships/image" Target="../../clipboard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3.png"/><Relationship Id="rId2" Type="http://schemas.openxmlformats.org/officeDocument/2006/relationships/image" Target="../../clipboard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6.png"/><Relationship Id="rId5" Type="http://schemas.openxmlformats.org/officeDocument/2006/relationships/image" Target="../../clipboard/media/image5.png"/><Relationship Id="rId4" Type="http://schemas.openxmlformats.org/officeDocument/2006/relationships/image" Target="../../clipboard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3.png"/><Relationship Id="rId2" Type="http://schemas.openxmlformats.org/officeDocument/2006/relationships/image" Target="../../clipboard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6.png"/><Relationship Id="rId5" Type="http://schemas.openxmlformats.org/officeDocument/2006/relationships/image" Target="../../clipboard/media/image5.png"/><Relationship Id="rId4" Type="http://schemas.openxmlformats.org/officeDocument/2006/relationships/image" Target="../../clipboard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3.png"/><Relationship Id="rId2" Type="http://schemas.openxmlformats.org/officeDocument/2006/relationships/image" Target="../../clipboard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6.png"/><Relationship Id="rId5" Type="http://schemas.openxmlformats.org/officeDocument/2006/relationships/image" Target="../../clipboard/media/image5.png"/><Relationship Id="rId4" Type="http://schemas.openxmlformats.org/officeDocument/2006/relationships/image" Target="../../clipboard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3.png"/><Relationship Id="rId2" Type="http://schemas.openxmlformats.org/officeDocument/2006/relationships/image" Target="../../clipboard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6.png"/><Relationship Id="rId5" Type="http://schemas.openxmlformats.org/officeDocument/2006/relationships/image" Target="../../clipboard/media/image5.png"/><Relationship Id="rId4" Type="http://schemas.openxmlformats.org/officeDocument/2006/relationships/image" Target="../../clipboard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3.png"/><Relationship Id="rId2" Type="http://schemas.openxmlformats.org/officeDocument/2006/relationships/image" Target="../../clipboard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6.png"/><Relationship Id="rId5" Type="http://schemas.openxmlformats.org/officeDocument/2006/relationships/image" Target="../../clipboard/media/image5.png"/><Relationship Id="rId4" Type="http://schemas.openxmlformats.org/officeDocument/2006/relationships/image" Target="../../clipboard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3.png"/><Relationship Id="rId2" Type="http://schemas.openxmlformats.org/officeDocument/2006/relationships/image" Target="../../clipboard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6.png"/><Relationship Id="rId5" Type="http://schemas.openxmlformats.org/officeDocument/2006/relationships/image" Target="../../clipboard/media/image5.png"/><Relationship Id="rId4" Type="http://schemas.openxmlformats.org/officeDocument/2006/relationships/image" Target="../../clipboard/media/image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../clipboard/media/image8.png"/><Relationship Id="rId7" Type="http://schemas.openxmlformats.org/officeDocument/2006/relationships/image" Target="../../clipboard/media/image12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14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11.png"/><Relationship Id="rId11" Type="http://schemas.openxmlformats.org/officeDocument/2006/relationships/image" Target="../media/image18.png"/><Relationship Id="rId5" Type="http://schemas.openxmlformats.org/officeDocument/2006/relationships/image" Target="../../clipboard/media/image10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../clipboard/media/image9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10.png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00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10" Type="http://schemas.openxmlformats.org/officeDocument/2006/relationships/image" Target="../media/image440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43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13" Type="http://schemas.openxmlformats.org/officeDocument/2006/relationships/image" Target="../media/image34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10.png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00.png"/><Relationship Id="rId11" Type="http://schemas.openxmlformats.org/officeDocument/2006/relationships/image" Target="../media/image32.png"/><Relationship Id="rId5" Type="http://schemas.openxmlformats.org/officeDocument/2006/relationships/image" Target="../media/image9.wmf"/><Relationship Id="rId15" Type="http://schemas.openxmlformats.org/officeDocument/2006/relationships/image" Target="../media/image36.png"/><Relationship Id="rId10" Type="http://schemas.openxmlformats.org/officeDocument/2006/relationships/image" Target="../media/image440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430.png"/><Relationship Id="rId1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4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5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9.png"/><Relationship Id="rId5" Type="http://schemas.openxmlformats.org/officeDocument/2006/relationships/image" Target="../media/image12.wmf"/><Relationship Id="rId4" Type="http://schemas.openxmlformats.org/officeDocument/2006/relationships/oleObject" Target="../embeddings/oleObject6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1.png"/><Relationship Id="rId5" Type="http://schemas.openxmlformats.org/officeDocument/2006/relationships/image" Target="../media/image14.wmf"/><Relationship Id="rId4" Type="http://schemas.openxmlformats.org/officeDocument/2006/relationships/oleObject" Target="../embeddings/oleObject8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47" Type="http://schemas.openxmlformats.org/officeDocument/2006/relationships/image" Target="../media/image6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46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32.e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34.w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3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37.em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2.png"/><Relationship Id="rId7" Type="http://schemas.openxmlformats.org/officeDocument/2006/relationships/image" Target="../../clipboard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../clipboard/media/image5.png"/><Relationship Id="rId5" Type="http://schemas.openxmlformats.org/officeDocument/2006/relationships/image" Target="../../clipboard/media/image4.png"/><Relationship Id="rId4" Type="http://schemas.openxmlformats.org/officeDocument/2006/relationships/image" Target="../../clipboard/media/image3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3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41.emf"/><Relationship Id="rId5" Type="http://schemas.openxmlformats.org/officeDocument/2006/relationships/image" Target="../media/image38.e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40.emf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70.png"/><Relationship Id="rId4" Type="http://schemas.openxmlformats.org/officeDocument/2006/relationships/image" Target="../media/image56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Online Social Networks and Media 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13650" y="4293096"/>
            <a:ext cx="6512768" cy="550912"/>
          </a:xfrm>
        </p:spPr>
        <p:txBody>
          <a:bodyPr>
            <a:normAutofit lnSpcReduction="10000"/>
          </a:bodyPr>
          <a:lstStyle/>
          <a:p>
            <a:r>
              <a:rPr lang="en-US"/>
              <a:t>Link Analysis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536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US" dirty="0"/>
              <a:t>PageRank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255607"/>
                <a:ext cx="8589640" cy="502177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3300" dirty="0">
                    <a:solidFill>
                      <a:srgbClr val="009900"/>
                    </a:solidFill>
                  </a:rPr>
                  <a:t>Good</a:t>
                </a:r>
                <a:r>
                  <a:rPr lang="en-US" sz="3300" dirty="0"/>
                  <a:t> authorities should be pointed by </a:t>
                </a:r>
                <a:r>
                  <a:rPr lang="en-US" sz="3300" dirty="0">
                    <a:solidFill>
                      <a:srgbClr val="009900"/>
                    </a:solidFill>
                  </a:rPr>
                  <a:t>good</a:t>
                </a:r>
                <a:r>
                  <a:rPr lang="en-US" sz="3300" dirty="0"/>
                  <a:t> authorities</a:t>
                </a:r>
              </a:p>
              <a:p>
                <a:pPr lvl="1"/>
                <a:r>
                  <a:rPr lang="en-US" dirty="0"/>
                  <a:t>The value of a node is the value of the nodes that point to it.</a:t>
                </a:r>
                <a:endParaRPr lang="en-US" sz="3900" dirty="0"/>
              </a:p>
              <a:p>
                <a:r>
                  <a:rPr lang="en-US" sz="3300" dirty="0"/>
                  <a:t>How do we implement that?</a:t>
                </a:r>
              </a:p>
              <a:p>
                <a:pPr lvl="1"/>
                <a:r>
                  <a:rPr lang="en-US" dirty="0"/>
                  <a:t>Each node has an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authority weight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Each node </a:t>
                </a:r>
                <a:r>
                  <a:rPr lang="en-US" dirty="0">
                    <a:solidFill>
                      <a:srgbClr val="0070C0"/>
                    </a:solidFill>
                  </a:rPr>
                  <a:t>distributes</a:t>
                </a:r>
                <a:r>
                  <a:rPr lang="en-US" dirty="0"/>
                  <a:t> the authority value they have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to their neighbors</a:t>
                </a:r>
              </a:p>
              <a:p>
                <a:pPr lvl="1"/>
                <a:r>
                  <a:rPr lang="en-US" dirty="0"/>
                  <a:t>The authority value of each node is the sum of the </a:t>
                </a:r>
                <a:r>
                  <a:rPr lang="en-US" dirty="0">
                    <a:solidFill>
                      <a:srgbClr val="0070C0"/>
                    </a:solidFill>
                  </a:rPr>
                  <a:t>authority fractions </a:t>
                </a:r>
                <a:r>
                  <a:rPr lang="en-US" dirty="0"/>
                  <a:t>it collects from its neighbors.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  <m:r>
                            <a:rPr lang="en-US" i="1">
                              <a:latin typeface="Cambria Math"/>
                            </a:rPr>
                            <m:t>→</m:t>
                          </m:r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</m:d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255607"/>
                <a:ext cx="8589640" cy="5021775"/>
              </a:xfrm>
              <a:blipFill>
                <a:blip r:embed="rId2"/>
                <a:stretch>
                  <a:fillRect l="-1561" t="-3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40742" y="5877272"/>
                <a:ext cx="3703258" cy="400110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000" dirty="0"/>
                  <a:t> the </a:t>
                </a:r>
                <a:r>
                  <a:rPr lang="en-US" sz="2000" dirty="0">
                    <a:solidFill>
                      <a:srgbClr val="FF0000"/>
                    </a:solidFill>
                  </a:rPr>
                  <a:t>PageRank</a:t>
                </a:r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FF0000"/>
                    </a:solidFill>
                  </a:rPr>
                  <a:t>value</a:t>
                </a:r>
                <a:r>
                  <a:rPr lang="en-US" sz="2000" dirty="0"/>
                  <a:t> of node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0742" y="5877272"/>
                <a:ext cx="3703258" cy="400110"/>
              </a:xfrm>
              <a:prstGeom prst="rect">
                <a:avLst/>
              </a:prstGeom>
              <a:blipFill rotWithShape="0">
                <a:blip r:embed="rId3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440742" y="6359934"/>
            <a:ext cx="2036648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Recursive definition</a:t>
            </a:r>
          </a:p>
        </p:txBody>
      </p:sp>
    </p:spTree>
    <p:extLst>
      <p:ext uri="{BB962C8B-B14F-4D97-AF65-F5344CB8AC3E}">
        <p14:creationId xmlns:p14="http://schemas.microsoft.com/office/powerpoint/2010/main" val="2425898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01" y="4822380"/>
            <a:ext cx="8216199" cy="1785610"/>
          </a:xfrm>
        </p:spPr>
        <p:txBody>
          <a:bodyPr>
            <a:normAutofit/>
          </a:bodyPr>
          <a:lstStyle/>
          <a:p>
            <a:r>
              <a:rPr lang="en-US" dirty="0"/>
              <a:t>Solving the system of equations we get the authority values for the nodes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w</a:t>
            </a:r>
            <a:r>
              <a:rPr lang="en-US" b="1" dirty="0"/>
              <a:t> = ½  </a:t>
            </a:r>
            <a:r>
              <a:rPr lang="en-US" b="1" dirty="0">
                <a:solidFill>
                  <a:srgbClr val="00B0F0"/>
                </a:solidFill>
              </a:rPr>
              <a:t>w</a:t>
            </a:r>
            <a:r>
              <a:rPr lang="en-US" b="1" dirty="0"/>
              <a:t> = ¼  </a:t>
            </a:r>
            <a:r>
              <a:rPr lang="en-US" b="1" dirty="0">
                <a:solidFill>
                  <a:srgbClr val="92D050"/>
                </a:solidFill>
              </a:rPr>
              <a:t>w</a:t>
            </a:r>
            <a:r>
              <a:rPr lang="en-US" b="1" dirty="0"/>
              <a:t> = ¼ </a:t>
            </a:r>
          </a:p>
        </p:txBody>
      </p:sp>
      <p:sp>
        <p:nvSpPr>
          <p:cNvPr id="4" name="Oval 3"/>
          <p:cNvSpPr/>
          <p:nvPr/>
        </p:nvSpPr>
        <p:spPr>
          <a:xfrm>
            <a:off x="611560" y="3619725"/>
            <a:ext cx="685800" cy="6858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665822" y="3619725"/>
            <a:ext cx="685800" cy="6858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11560" y="1817621"/>
            <a:ext cx="685800" cy="6858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>
            <a:stCxn id="4" idx="0"/>
            <a:endCxn id="6" idx="4"/>
          </p:cNvCxnSpPr>
          <p:nvPr/>
        </p:nvCxnSpPr>
        <p:spPr>
          <a:xfrm flipV="1">
            <a:off x="954460" y="2503421"/>
            <a:ext cx="0" cy="1116304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" idx="6"/>
            <a:endCxn id="5" idx="2"/>
          </p:cNvCxnSpPr>
          <p:nvPr/>
        </p:nvCxnSpPr>
        <p:spPr>
          <a:xfrm>
            <a:off x="1297360" y="3962625"/>
            <a:ext cx="1368462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72359" y="4343889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826621" y="4343889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w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72359" y="1445661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w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580112" y="1817621"/>
            <a:ext cx="2206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</a:t>
            </a:r>
            <a:r>
              <a:rPr lang="en-US" sz="2400" b="1" dirty="0"/>
              <a:t> + </a:t>
            </a:r>
            <a:r>
              <a:rPr lang="en-US" sz="2400" b="1" dirty="0">
                <a:solidFill>
                  <a:srgbClr val="00B0F0"/>
                </a:solidFill>
              </a:rPr>
              <a:t>w</a:t>
            </a:r>
            <a:r>
              <a:rPr lang="en-US" sz="2400" b="1" dirty="0"/>
              <a:t> + </a:t>
            </a:r>
            <a:r>
              <a:rPr lang="en-US" sz="2400" b="1" dirty="0">
                <a:solidFill>
                  <a:srgbClr val="92D050"/>
                </a:solidFill>
              </a:rPr>
              <a:t>w</a:t>
            </a:r>
            <a:r>
              <a:rPr lang="en-US" sz="2400" b="1" dirty="0"/>
              <a:t> = 1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580112" y="2708533"/>
            <a:ext cx="1770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</a:t>
            </a:r>
            <a:r>
              <a:rPr lang="en-US" sz="2400" b="1" dirty="0"/>
              <a:t> =  </a:t>
            </a:r>
            <a:r>
              <a:rPr lang="en-US" sz="2400" b="1" dirty="0">
                <a:solidFill>
                  <a:srgbClr val="00B0F0"/>
                </a:solidFill>
              </a:rPr>
              <a:t>w</a:t>
            </a:r>
            <a:r>
              <a:rPr lang="en-US" sz="2400" b="1" dirty="0"/>
              <a:t> + </a:t>
            </a:r>
            <a:r>
              <a:rPr lang="en-US" sz="2400" b="1" dirty="0">
                <a:solidFill>
                  <a:srgbClr val="92D050"/>
                </a:solidFill>
              </a:rPr>
              <a:t>w</a:t>
            </a:r>
            <a:r>
              <a:rPr lang="en-US" sz="2400" b="1" dirty="0"/>
              <a:t>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580112" y="3170198"/>
            <a:ext cx="1353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w </a:t>
            </a:r>
            <a:r>
              <a:rPr lang="en-US" sz="2400" b="1" dirty="0"/>
              <a:t>= ½ </a:t>
            </a:r>
            <a:r>
              <a:rPr lang="en-US" sz="2400" b="1" dirty="0">
                <a:solidFill>
                  <a:srgbClr val="FF0000"/>
                </a:solidFill>
              </a:rPr>
              <a:t>w</a:t>
            </a:r>
            <a:endParaRPr lang="en-US" sz="24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5580112" y="3644805"/>
            <a:ext cx="1353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92D050"/>
                </a:solidFill>
              </a:rPr>
              <a:t>w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sz="2400" b="1" dirty="0"/>
              <a:t>= ½ </a:t>
            </a:r>
            <a:r>
              <a:rPr lang="en-US" sz="2400" b="1" dirty="0">
                <a:solidFill>
                  <a:srgbClr val="FF0000"/>
                </a:solidFill>
              </a:rPr>
              <a:t>w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77196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more complex example</a:t>
            </a:r>
          </a:p>
        </p:txBody>
      </p:sp>
      <p:sp>
        <p:nvSpPr>
          <p:cNvPr id="5130" name="Text Box 35"/>
          <p:cNvSpPr txBox="1">
            <a:spLocks noChangeArrowheads="1"/>
          </p:cNvSpPr>
          <p:nvPr/>
        </p:nvSpPr>
        <p:spPr bwMode="auto">
          <a:xfrm>
            <a:off x="823912" y="2447413"/>
            <a:ext cx="27142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>
                <a:latin typeface="Calibri" pitchFamily="34" charset="0"/>
              </a:rPr>
              <a:t> = 1/3 </a:t>
            </a:r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baseline="-25000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+ 1/2 </a:t>
            </a:r>
            <a:r>
              <a:rPr lang="en-US" sz="2400" dirty="0" err="1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1" name="Text Box 36"/>
          <p:cNvSpPr txBox="1">
            <a:spLocks noChangeArrowheads="1"/>
          </p:cNvSpPr>
          <p:nvPr/>
        </p:nvSpPr>
        <p:spPr bwMode="auto">
          <a:xfrm>
            <a:off x="841375" y="2896676"/>
            <a:ext cx="33297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dirty="0">
                <a:latin typeface="Calibri" pitchFamily="34" charset="0"/>
              </a:rPr>
              <a:t> = 1/2 </a:t>
            </a:r>
            <a:r>
              <a:rPr lang="en-US" sz="2400" dirty="0" err="1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>
                <a:latin typeface="Calibri" pitchFamily="34" charset="0"/>
              </a:rPr>
              <a:t> + </a:t>
            </a:r>
            <a:r>
              <a:rPr lang="en-US" sz="2400" dirty="0" err="1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baseline="-25000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+ 1/3 </a:t>
            </a:r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2" name="Text Box 37"/>
          <p:cNvSpPr txBox="1">
            <a:spLocks noChangeArrowheads="1"/>
          </p:cNvSpPr>
          <p:nvPr/>
        </p:nvSpPr>
        <p:spPr bwMode="auto">
          <a:xfrm>
            <a:off x="839787" y="3388801"/>
            <a:ext cx="27366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dirty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>
                <a:latin typeface="Calibri" pitchFamily="34" charset="0"/>
              </a:rPr>
              <a:t> + 1/3 </a:t>
            </a:r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3" name="Text Box 38"/>
          <p:cNvSpPr txBox="1">
            <a:spLocks noChangeArrowheads="1"/>
          </p:cNvSpPr>
          <p:nvPr/>
        </p:nvSpPr>
        <p:spPr bwMode="auto">
          <a:xfrm>
            <a:off x="842962" y="3812663"/>
            <a:ext cx="162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dirty="0">
                <a:latin typeface="Calibri" pitchFamily="34" charset="0"/>
              </a:rPr>
              <a:t> = 1/2 </a:t>
            </a:r>
            <a:r>
              <a:rPr lang="en-US" sz="2400" dirty="0" err="1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4" name="Text Box 39"/>
          <p:cNvSpPr txBox="1">
            <a:spLocks noChangeArrowheads="1"/>
          </p:cNvSpPr>
          <p:nvPr/>
        </p:nvSpPr>
        <p:spPr bwMode="auto">
          <a:xfrm>
            <a:off x="838200" y="4309551"/>
            <a:ext cx="1170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00FF"/>
                </a:solidFill>
                <a:latin typeface="Calibri" pitchFamily="34" charset="0"/>
              </a:rPr>
              <a:t>5</a:t>
            </a:r>
            <a:r>
              <a:rPr lang="en-US" sz="2400" dirty="0">
                <a:latin typeface="Calibri" pitchFamily="34" charset="0"/>
              </a:rPr>
              <a:t> = </a:t>
            </a:r>
            <a:r>
              <a:rPr lang="en-US" sz="2400" dirty="0" err="1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baseline="-25000" dirty="0">
                <a:solidFill>
                  <a:srgbClr val="FF3300"/>
                </a:solidFill>
                <a:latin typeface="Calibri" pitchFamily="34" charset="0"/>
              </a:rPr>
              <a:t> 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19200" y="5305919"/>
                <a:ext cx="3331532" cy="1137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→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</m:d>
                            </m:den>
                          </m:f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5305919"/>
                <a:ext cx="3331532" cy="113787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/>
          <p:cNvGrpSpPr/>
          <p:nvPr/>
        </p:nvGrpSpPr>
        <p:grpSpPr>
          <a:xfrm>
            <a:off x="5041900" y="1825588"/>
            <a:ext cx="3439729" cy="3227838"/>
            <a:chOff x="2492375" y="2467063"/>
            <a:chExt cx="3439729" cy="3227838"/>
          </a:xfrm>
        </p:grpSpPr>
        <p:grpSp>
          <p:nvGrpSpPr>
            <p:cNvPr id="40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8853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PageRank weights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simple way to compute the weights is by iterative updates </a:t>
            </a:r>
          </a:p>
          <a:p>
            <a:r>
              <a:rPr lang="en-US" dirty="0"/>
              <a:t>PageRank Algorithm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process converges</a:t>
            </a:r>
          </a:p>
          <a:p>
            <a:pPr marL="457200" lvl="1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75656" y="2996952"/>
                <a:ext cx="5884431" cy="2534220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Initialize all PageRank weights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3200" b="0" dirty="0"/>
              </a:p>
              <a:p>
                <a:r>
                  <a:rPr lang="en-US" sz="3200" dirty="0"/>
                  <a:t>Repeat:</a:t>
                </a:r>
              </a:p>
              <a:p>
                <a:r>
                  <a:rPr lang="en-US" sz="32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n-US" sz="32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32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𝑜𝑢𝑡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𝑢</m:t>
                                </m:r>
                              </m:e>
                            </m:d>
                          </m:den>
                        </m:f>
                        <m:sSub>
                          <m:sSubPr>
                            <m:ctrlPr>
                              <a:rPr lang="en-US" sz="32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𝑢</m:t>
                            </m:r>
                          </m:sub>
                        </m:sSub>
                      </m:e>
                    </m:nary>
                  </m:oMath>
                </a14:m>
                <a:endParaRPr lang="en-US" sz="3200" dirty="0"/>
              </a:p>
              <a:p>
                <a:r>
                  <a:rPr lang="en-US" sz="3200" dirty="0"/>
                  <a:t>Until the weights do not change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2996952"/>
                <a:ext cx="5884431" cy="2534220"/>
              </a:xfrm>
              <a:prstGeom prst="rect">
                <a:avLst/>
              </a:prstGeom>
              <a:blipFill rotWithShape="0">
                <a:blip r:embed="rId2"/>
                <a:stretch>
                  <a:fillRect l="-2371" b="-6429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6585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5130" name="Text Box 35"/>
          <p:cNvSpPr txBox="1">
            <a:spLocks noChangeArrowheads="1"/>
          </p:cNvSpPr>
          <p:nvPr/>
        </p:nvSpPr>
        <p:spPr bwMode="auto">
          <a:xfrm>
            <a:off x="304800" y="1905000"/>
            <a:ext cx="27142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>
                <a:latin typeface="Calibri" pitchFamily="34" charset="0"/>
              </a:rPr>
              <a:t> = 1/3 </a:t>
            </a:r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baseline="-25000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+ 1/2 </a:t>
            </a:r>
            <a:r>
              <a:rPr lang="en-US" sz="2400" dirty="0" err="1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1" name="Text Box 36"/>
          <p:cNvSpPr txBox="1">
            <a:spLocks noChangeArrowheads="1"/>
          </p:cNvSpPr>
          <p:nvPr/>
        </p:nvSpPr>
        <p:spPr bwMode="auto">
          <a:xfrm>
            <a:off x="322263" y="2354263"/>
            <a:ext cx="33297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dirty="0">
                <a:latin typeface="Calibri" pitchFamily="34" charset="0"/>
              </a:rPr>
              <a:t> = 1/2 </a:t>
            </a:r>
            <a:r>
              <a:rPr lang="en-US" sz="2400" dirty="0" err="1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>
                <a:latin typeface="Calibri" pitchFamily="34" charset="0"/>
              </a:rPr>
              <a:t> + </a:t>
            </a:r>
            <a:r>
              <a:rPr lang="en-US" sz="2400" dirty="0" err="1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baseline="-25000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+ 1/3 </a:t>
            </a:r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2" name="Text Box 37"/>
          <p:cNvSpPr txBox="1">
            <a:spLocks noChangeArrowheads="1"/>
          </p:cNvSpPr>
          <p:nvPr/>
        </p:nvSpPr>
        <p:spPr bwMode="auto">
          <a:xfrm>
            <a:off x="320675" y="2846388"/>
            <a:ext cx="27366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dirty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>
                <a:latin typeface="Calibri" pitchFamily="34" charset="0"/>
              </a:rPr>
              <a:t> + 1/3 </a:t>
            </a:r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3" name="Text Box 38"/>
          <p:cNvSpPr txBox="1">
            <a:spLocks noChangeArrowheads="1"/>
          </p:cNvSpPr>
          <p:nvPr/>
        </p:nvSpPr>
        <p:spPr bwMode="auto">
          <a:xfrm>
            <a:off x="323850" y="3270250"/>
            <a:ext cx="162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dirty="0">
                <a:latin typeface="Calibri" pitchFamily="34" charset="0"/>
              </a:rPr>
              <a:t> = 1/2 </a:t>
            </a:r>
            <a:r>
              <a:rPr lang="en-US" sz="2400" dirty="0" err="1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4" name="Text Box 39"/>
          <p:cNvSpPr txBox="1">
            <a:spLocks noChangeArrowheads="1"/>
          </p:cNvSpPr>
          <p:nvPr/>
        </p:nvSpPr>
        <p:spPr bwMode="auto">
          <a:xfrm>
            <a:off x="319088" y="3767138"/>
            <a:ext cx="1170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00FF"/>
                </a:solidFill>
                <a:latin typeface="Calibri" pitchFamily="34" charset="0"/>
              </a:rPr>
              <a:t>5</a:t>
            </a:r>
            <a:r>
              <a:rPr lang="en-US" sz="2400" dirty="0">
                <a:latin typeface="Calibri" pitchFamily="34" charset="0"/>
              </a:rPr>
              <a:t> = </a:t>
            </a:r>
            <a:r>
              <a:rPr lang="en-US" sz="2400" dirty="0" err="1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baseline="-25000" dirty="0">
                <a:solidFill>
                  <a:srgbClr val="FF3300"/>
                </a:solidFill>
                <a:latin typeface="Calibri" pitchFamily="34" charset="0"/>
              </a:rPr>
              <a:t> 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781424" y="1423805"/>
                <a:ext cx="2209801" cy="764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</m:d>
                            </m:den>
                          </m:f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424" y="1423805"/>
                <a:ext cx="2209801" cy="76450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/>
          <p:cNvGrpSpPr/>
          <p:nvPr/>
        </p:nvGrpSpPr>
        <p:grpSpPr>
          <a:xfrm>
            <a:off x="5041900" y="1825588"/>
            <a:ext cx="3439729" cy="3227838"/>
            <a:chOff x="2492375" y="2467063"/>
            <a:chExt cx="3439729" cy="3227838"/>
          </a:xfrm>
        </p:grpSpPr>
        <p:grpSp>
          <p:nvGrpSpPr>
            <p:cNvPr id="40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5174465"/>
                  </p:ext>
                </p:extLst>
              </p:nvPr>
            </p:nvGraphicFramePr>
            <p:xfrm>
              <a:off x="904344" y="4546642"/>
              <a:ext cx="4002336" cy="201168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670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10991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dirty="0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dirty="0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0991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t=0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10991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t=1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0.36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10991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t=2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10991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t=3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10991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t=4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3734606"/>
                  </p:ext>
                </p:extLst>
              </p:nvPr>
            </p:nvGraphicFramePr>
            <p:xfrm>
              <a:off x="904344" y="4546642"/>
              <a:ext cx="4002336" cy="201168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67056"/>
                    <a:gridCol w="667056"/>
                    <a:gridCol w="667056"/>
                    <a:gridCol w="667056"/>
                    <a:gridCol w="667056"/>
                    <a:gridCol w="667056"/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100917" t="-1818" r="-401835" b="-5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199091" t="-1818" r="-298182" b="-5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301835" t="-1818" r="-200917" b="-5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398182" t="-1818" r="-99091" b="-5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502752" t="-1818" b="-523636"/>
                          </a:stretch>
                        </a:blipFill>
                      </a:tcPr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t=0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t=1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0.16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0.36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0.16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t=2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0.13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0.28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0.36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t=3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0.18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0.28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t=4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0.27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0.17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0.14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0.22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TextBox 3"/>
          <p:cNvSpPr txBox="1"/>
          <p:nvPr/>
        </p:nvSpPr>
        <p:spPr>
          <a:xfrm>
            <a:off x="5143783" y="5364718"/>
            <a:ext cx="4000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Think of the weight as a </a:t>
            </a:r>
            <a:r>
              <a:rPr lang="en-US" dirty="0">
                <a:solidFill>
                  <a:srgbClr val="FF0000"/>
                </a:solidFill>
              </a:rPr>
              <a:t>fluid</a:t>
            </a:r>
            <a:r>
              <a:rPr lang="en-US" dirty="0"/>
              <a:t>: there is constant amount of it in the graph, but it moves around until it stabilizes</a:t>
            </a:r>
          </a:p>
        </p:txBody>
      </p:sp>
    </p:spTree>
    <p:extLst>
      <p:ext uri="{BB962C8B-B14F-4D97-AF65-F5344CB8AC3E}">
        <p14:creationId xmlns:p14="http://schemas.microsoft.com/office/powerpoint/2010/main" val="555284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reeform 78"/>
          <p:cNvSpPr/>
          <p:nvPr/>
        </p:nvSpPr>
        <p:spPr>
          <a:xfrm>
            <a:off x="8132898" y="2092894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6" name="Freeform 75"/>
          <p:cNvSpPr/>
          <p:nvPr/>
        </p:nvSpPr>
        <p:spPr>
          <a:xfrm>
            <a:off x="7250002" y="4706574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7" name="Freeform 76"/>
          <p:cNvSpPr/>
          <p:nvPr/>
        </p:nvSpPr>
        <p:spPr>
          <a:xfrm>
            <a:off x="4795826" y="4706574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Freeform 77"/>
          <p:cNvSpPr/>
          <p:nvPr/>
        </p:nvSpPr>
        <p:spPr>
          <a:xfrm>
            <a:off x="4113737" y="2763560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Freeform 73"/>
          <p:cNvSpPr/>
          <p:nvPr/>
        </p:nvSpPr>
        <p:spPr>
          <a:xfrm>
            <a:off x="6156654" y="2748592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1"/>
          <p:cNvSpPr/>
          <p:nvPr/>
        </p:nvSpPr>
        <p:spPr>
          <a:xfrm>
            <a:off x="8022993" y="1406112"/>
            <a:ext cx="935362" cy="910456"/>
          </a:xfrm>
          <a:prstGeom prst="ellipse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6064532" y="2076263"/>
            <a:ext cx="935362" cy="910456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4704037" y="4012352"/>
            <a:ext cx="935362" cy="910456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4024505" y="2077428"/>
            <a:ext cx="935362" cy="910456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7155920" y="4033250"/>
            <a:ext cx="935362" cy="910456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7028098" y="2033297"/>
            <a:ext cx="955871" cy="393192"/>
          </a:xfrm>
          <a:prstGeom prst="straightConnector1">
            <a:avLst/>
          </a:prstGeom>
          <a:ln w="152400">
            <a:solidFill>
              <a:schemeClr val="accent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7762066" y="2316567"/>
            <a:ext cx="530352" cy="168621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6832825" y="2986719"/>
            <a:ext cx="563481" cy="1046531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7" idx="2"/>
          </p:cNvCxnSpPr>
          <p:nvPr/>
        </p:nvCxnSpPr>
        <p:spPr>
          <a:xfrm flipV="1">
            <a:off x="5732098" y="4488478"/>
            <a:ext cx="1423822" cy="13318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4625674" y="2986719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046298" y="2555657"/>
            <a:ext cx="971587" cy="0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421202" y="2959649"/>
            <a:ext cx="795528" cy="1073601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4863418" y="1374540"/>
            <a:ext cx="3136392" cy="813824"/>
          </a:xfrm>
          <a:custGeom>
            <a:avLst/>
            <a:gdLst>
              <a:gd name="connsiteX0" fmla="*/ 0 w 4376928"/>
              <a:gd name="connsiteY0" fmla="*/ 1009059 h 1009059"/>
              <a:gd name="connsiteX1" fmla="*/ 2048256 w 4376928"/>
              <a:gd name="connsiteY1" fmla="*/ 9315 h 1009059"/>
              <a:gd name="connsiteX2" fmla="*/ 4376928 w 4376928"/>
              <a:gd name="connsiteY2" fmla="*/ 594531 h 1009059"/>
              <a:gd name="connsiteX0" fmla="*/ 0 w 4181856"/>
              <a:gd name="connsiteY0" fmla="*/ 1085098 h 1085098"/>
              <a:gd name="connsiteX1" fmla="*/ 1853184 w 4181856"/>
              <a:gd name="connsiteY1" fmla="*/ 12202 h 1085098"/>
              <a:gd name="connsiteX2" fmla="*/ 4181856 w 4181856"/>
              <a:gd name="connsiteY2" fmla="*/ 597418 h 108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856" h="1085098">
                <a:moveTo>
                  <a:pt x="0" y="1085098"/>
                </a:moveTo>
                <a:cubicBezTo>
                  <a:pt x="659384" y="619770"/>
                  <a:pt x="1156208" y="93482"/>
                  <a:pt x="1853184" y="12202"/>
                </a:cubicBezTo>
                <a:cubicBezTo>
                  <a:pt x="2550160" y="-69078"/>
                  <a:pt x="3382264" y="270266"/>
                  <a:pt x="4181856" y="597418"/>
                </a:cubicBezTo>
              </a:path>
            </a:pathLst>
          </a:cu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Freeform 46"/>
          <p:cNvSpPr/>
          <p:nvPr/>
        </p:nvSpPr>
        <p:spPr>
          <a:xfrm>
            <a:off x="4014121" y="2750752"/>
            <a:ext cx="3235881" cy="2931275"/>
          </a:xfrm>
          <a:custGeom>
            <a:avLst/>
            <a:gdLst>
              <a:gd name="connsiteX0" fmla="*/ 4821045 w 4821045"/>
              <a:gd name="connsiteY0" fmla="*/ 2706624 h 3706392"/>
              <a:gd name="connsiteX1" fmla="*/ 2126613 w 4821045"/>
              <a:gd name="connsiteY1" fmla="*/ 3706368 h 3706392"/>
              <a:gd name="connsiteX2" fmla="*/ 66165 w 4821045"/>
              <a:gd name="connsiteY2" fmla="*/ 2682240 h 3706392"/>
              <a:gd name="connsiteX3" fmla="*/ 468501 w 4821045"/>
              <a:gd name="connsiteY3" fmla="*/ 0 h 3706392"/>
              <a:gd name="connsiteX4" fmla="*/ 468501 w 4821045"/>
              <a:gd name="connsiteY4" fmla="*/ 0 h 3706392"/>
              <a:gd name="connsiteX0" fmla="*/ 4828610 w 4828610"/>
              <a:gd name="connsiteY0" fmla="*/ 2887289 h 3887057"/>
              <a:gd name="connsiteX1" fmla="*/ 2134178 w 4828610"/>
              <a:gd name="connsiteY1" fmla="*/ 3887033 h 3887057"/>
              <a:gd name="connsiteX2" fmla="*/ 73730 w 4828610"/>
              <a:gd name="connsiteY2" fmla="*/ 2862905 h 3887057"/>
              <a:gd name="connsiteX3" fmla="*/ 476066 w 4828610"/>
              <a:gd name="connsiteY3" fmla="*/ 180665 h 3887057"/>
              <a:gd name="connsiteX4" fmla="*/ 650471 w 4828610"/>
              <a:gd name="connsiteY4" fmla="*/ 253817 h 3887057"/>
              <a:gd name="connsiteX0" fmla="*/ 4649309 w 4649309"/>
              <a:gd name="connsiteY0" fmla="*/ 2907076 h 3912301"/>
              <a:gd name="connsiteX1" fmla="*/ 1954877 w 4649309"/>
              <a:gd name="connsiteY1" fmla="*/ 3906820 h 3912301"/>
              <a:gd name="connsiteX2" fmla="*/ 93749 w 4649309"/>
              <a:gd name="connsiteY2" fmla="*/ 3150916 h 3912301"/>
              <a:gd name="connsiteX3" fmla="*/ 296765 w 4649309"/>
              <a:gd name="connsiteY3" fmla="*/ 200452 h 3912301"/>
              <a:gd name="connsiteX4" fmla="*/ 471170 w 4649309"/>
              <a:gd name="connsiteY4" fmla="*/ 273604 h 3912301"/>
              <a:gd name="connsiteX0" fmla="*/ 4696925 w 4696925"/>
              <a:gd name="connsiteY0" fmla="*/ 2907076 h 3960282"/>
              <a:gd name="connsiteX1" fmla="*/ 2675197 w 4696925"/>
              <a:gd name="connsiteY1" fmla="*/ 3955588 h 3960282"/>
              <a:gd name="connsiteX2" fmla="*/ 141365 w 4696925"/>
              <a:gd name="connsiteY2" fmla="*/ 3150916 h 3960282"/>
              <a:gd name="connsiteX3" fmla="*/ 344381 w 4696925"/>
              <a:gd name="connsiteY3" fmla="*/ 200452 h 3960282"/>
              <a:gd name="connsiteX4" fmla="*/ 518786 w 4696925"/>
              <a:gd name="connsiteY4" fmla="*/ 273604 h 3960282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454254 w 4454254"/>
              <a:gd name="connsiteY0" fmla="*/ 2802344 h 3951864"/>
              <a:gd name="connsiteX1" fmla="*/ 2532186 w 4454254"/>
              <a:gd name="connsiteY1" fmla="*/ 3948392 h 3951864"/>
              <a:gd name="connsiteX2" fmla="*/ 172758 w 4454254"/>
              <a:gd name="connsiteY2" fmla="*/ 3046184 h 3951864"/>
              <a:gd name="connsiteX3" fmla="*/ 201370 w 4454254"/>
              <a:gd name="connsiteY3" fmla="*/ 193256 h 3951864"/>
              <a:gd name="connsiteX4" fmla="*/ 375775 w 4454254"/>
              <a:gd name="connsiteY4" fmla="*/ 266408 h 3951864"/>
              <a:gd name="connsiteX0" fmla="*/ 4451095 w 4451095"/>
              <a:gd name="connsiteY0" fmla="*/ 2744854 h 3894374"/>
              <a:gd name="connsiteX1" fmla="*/ 2529027 w 4451095"/>
              <a:gd name="connsiteY1" fmla="*/ 3890902 h 3894374"/>
              <a:gd name="connsiteX2" fmla="*/ 169599 w 4451095"/>
              <a:gd name="connsiteY2" fmla="*/ 2988694 h 3894374"/>
              <a:gd name="connsiteX3" fmla="*/ 198211 w 4451095"/>
              <a:gd name="connsiteY3" fmla="*/ 135766 h 3894374"/>
              <a:gd name="connsiteX4" fmla="*/ 285414 w 4451095"/>
              <a:gd name="connsiteY4" fmla="*/ 440566 h 3894374"/>
              <a:gd name="connsiteX0" fmla="*/ 4455635 w 4455635"/>
              <a:gd name="connsiteY0" fmla="*/ 2769278 h 3918798"/>
              <a:gd name="connsiteX1" fmla="*/ 2533567 w 4455635"/>
              <a:gd name="connsiteY1" fmla="*/ 3915326 h 3918798"/>
              <a:gd name="connsiteX2" fmla="*/ 174139 w 4455635"/>
              <a:gd name="connsiteY2" fmla="*/ 3013118 h 3918798"/>
              <a:gd name="connsiteX3" fmla="*/ 202751 w 4455635"/>
              <a:gd name="connsiteY3" fmla="*/ 160190 h 3918798"/>
              <a:gd name="connsiteX4" fmla="*/ 414529 w 4455635"/>
              <a:gd name="connsiteY4" fmla="*/ 355262 h 3918798"/>
              <a:gd name="connsiteX0" fmla="*/ 4556239 w 4556239"/>
              <a:gd name="connsiteY0" fmla="*/ 2765795 h 3913883"/>
              <a:gd name="connsiteX1" fmla="*/ 2634171 w 4556239"/>
              <a:gd name="connsiteY1" fmla="*/ 3911843 h 3913883"/>
              <a:gd name="connsiteX2" fmla="*/ 150168 w 4556239"/>
              <a:gd name="connsiteY2" fmla="*/ 2960867 h 3913883"/>
              <a:gd name="connsiteX3" fmla="*/ 303355 w 4556239"/>
              <a:gd name="connsiteY3" fmla="*/ 156707 h 3913883"/>
              <a:gd name="connsiteX4" fmla="*/ 515133 w 4556239"/>
              <a:gd name="connsiteY4" fmla="*/ 351779 h 3913883"/>
              <a:gd name="connsiteX0" fmla="*/ 4408457 w 4408457"/>
              <a:gd name="connsiteY0" fmla="*/ 2761445 h 3908366"/>
              <a:gd name="connsiteX1" fmla="*/ 2486389 w 4408457"/>
              <a:gd name="connsiteY1" fmla="*/ 3907493 h 3908366"/>
              <a:gd name="connsiteX2" fmla="*/ 189248 w 4408457"/>
              <a:gd name="connsiteY2" fmla="*/ 2895557 h 3908366"/>
              <a:gd name="connsiteX3" fmla="*/ 155573 w 4408457"/>
              <a:gd name="connsiteY3" fmla="*/ 152357 h 3908366"/>
              <a:gd name="connsiteX4" fmla="*/ 367351 w 4408457"/>
              <a:gd name="connsiteY4" fmla="*/ 347429 h 390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457" h="3908366">
                <a:moveTo>
                  <a:pt x="4408457" y="2761445"/>
                </a:moveTo>
                <a:cubicBezTo>
                  <a:pt x="3619428" y="3482805"/>
                  <a:pt x="3189591" y="3885141"/>
                  <a:pt x="2486389" y="3907493"/>
                </a:cubicBezTo>
                <a:cubicBezTo>
                  <a:pt x="1783188" y="3929845"/>
                  <a:pt x="577717" y="3521413"/>
                  <a:pt x="189248" y="2895557"/>
                </a:cubicBezTo>
                <a:cubicBezTo>
                  <a:pt x="-199221" y="2269701"/>
                  <a:pt x="125889" y="577045"/>
                  <a:pt x="155573" y="152357"/>
                </a:cubicBezTo>
                <a:cubicBezTo>
                  <a:pt x="185257" y="-272331"/>
                  <a:pt x="309216" y="323045"/>
                  <a:pt x="367351" y="347429"/>
                </a:cubicBezTo>
              </a:path>
            </a:pathLst>
          </a:cu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0" name="TextBox 69"/>
          <p:cNvSpPr txBox="1"/>
          <p:nvPr/>
        </p:nvSpPr>
        <p:spPr>
          <a:xfrm>
            <a:off x="163390" y="934878"/>
            <a:ext cx="486864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/>
              <a:t>The PageRank algorithm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17714" y="1942839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Think of the nodes in the graph as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containers</a:t>
            </a:r>
            <a:r>
              <a:rPr lang="en-US" sz="2400" dirty="0"/>
              <a:t> of capacity of 1 liter.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63390" y="3443100"/>
            <a:ext cx="37489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distribute a liter of liquid equally to all containers</a:t>
            </a:r>
          </a:p>
        </p:txBody>
      </p:sp>
    </p:spTree>
    <p:extLst>
      <p:ext uri="{BB962C8B-B14F-4D97-AF65-F5344CB8AC3E}">
        <p14:creationId xmlns:p14="http://schemas.microsoft.com/office/powerpoint/2010/main" val="522201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reeform 78"/>
          <p:cNvSpPr/>
          <p:nvPr/>
        </p:nvSpPr>
        <p:spPr>
          <a:xfrm>
            <a:off x="8132898" y="2092894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6" name="Freeform 75"/>
          <p:cNvSpPr/>
          <p:nvPr/>
        </p:nvSpPr>
        <p:spPr>
          <a:xfrm>
            <a:off x="7250002" y="4706574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7" name="Freeform 76"/>
          <p:cNvSpPr/>
          <p:nvPr/>
        </p:nvSpPr>
        <p:spPr>
          <a:xfrm>
            <a:off x="4795826" y="4706574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Freeform 77"/>
          <p:cNvSpPr/>
          <p:nvPr/>
        </p:nvSpPr>
        <p:spPr>
          <a:xfrm>
            <a:off x="4113737" y="2763560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Freeform 73"/>
          <p:cNvSpPr/>
          <p:nvPr/>
        </p:nvSpPr>
        <p:spPr>
          <a:xfrm>
            <a:off x="6156654" y="2748592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1"/>
          <p:cNvSpPr/>
          <p:nvPr/>
        </p:nvSpPr>
        <p:spPr>
          <a:xfrm>
            <a:off x="8022993" y="1406112"/>
            <a:ext cx="935362" cy="910456"/>
          </a:xfrm>
          <a:prstGeom prst="ellipse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6064532" y="2076263"/>
            <a:ext cx="935362" cy="910456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4704037" y="4012352"/>
            <a:ext cx="935362" cy="910456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/>
          <p:nvPr/>
        </p:nvSpPr>
        <p:spPr>
          <a:xfrm>
            <a:off x="4024505" y="2077428"/>
            <a:ext cx="935362" cy="910456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7155920" y="4033250"/>
            <a:ext cx="935362" cy="910456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7028098" y="2033297"/>
            <a:ext cx="955871" cy="393192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7762066" y="2316567"/>
            <a:ext cx="530352" cy="1686213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6832825" y="2986719"/>
            <a:ext cx="563481" cy="104653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7" idx="2"/>
          </p:cNvCxnSpPr>
          <p:nvPr/>
        </p:nvCxnSpPr>
        <p:spPr>
          <a:xfrm flipV="1">
            <a:off x="5732098" y="4488478"/>
            <a:ext cx="1423822" cy="13318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4625674" y="2986719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046298" y="2555657"/>
            <a:ext cx="971587" cy="0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421202" y="2959649"/>
            <a:ext cx="795528" cy="107360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4863418" y="1374540"/>
            <a:ext cx="3136392" cy="813824"/>
          </a:xfrm>
          <a:custGeom>
            <a:avLst/>
            <a:gdLst>
              <a:gd name="connsiteX0" fmla="*/ 0 w 4376928"/>
              <a:gd name="connsiteY0" fmla="*/ 1009059 h 1009059"/>
              <a:gd name="connsiteX1" fmla="*/ 2048256 w 4376928"/>
              <a:gd name="connsiteY1" fmla="*/ 9315 h 1009059"/>
              <a:gd name="connsiteX2" fmla="*/ 4376928 w 4376928"/>
              <a:gd name="connsiteY2" fmla="*/ 594531 h 1009059"/>
              <a:gd name="connsiteX0" fmla="*/ 0 w 4181856"/>
              <a:gd name="connsiteY0" fmla="*/ 1085098 h 1085098"/>
              <a:gd name="connsiteX1" fmla="*/ 1853184 w 4181856"/>
              <a:gd name="connsiteY1" fmla="*/ 12202 h 1085098"/>
              <a:gd name="connsiteX2" fmla="*/ 4181856 w 4181856"/>
              <a:gd name="connsiteY2" fmla="*/ 597418 h 108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856" h="1085098">
                <a:moveTo>
                  <a:pt x="0" y="1085098"/>
                </a:moveTo>
                <a:cubicBezTo>
                  <a:pt x="659384" y="619770"/>
                  <a:pt x="1156208" y="93482"/>
                  <a:pt x="1853184" y="12202"/>
                </a:cubicBezTo>
                <a:cubicBezTo>
                  <a:pt x="2550160" y="-69078"/>
                  <a:pt x="3382264" y="270266"/>
                  <a:pt x="4181856" y="597418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Freeform 46"/>
          <p:cNvSpPr/>
          <p:nvPr/>
        </p:nvSpPr>
        <p:spPr>
          <a:xfrm>
            <a:off x="4014121" y="2750752"/>
            <a:ext cx="3235881" cy="2931275"/>
          </a:xfrm>
          <a:custGeom>
            <a:avLst/>
            <a:gdLst>
              <a:gd name="connsiteX0" fmla="*/ 4821045 w 4821045"/>
              <a:gd name="connsiteY0" fmla="*/ 2706624 h 3706392"/>
              <a:gd name="connsiteX1" fmla="*/ 2126613 w 4821045"/>
              <a:gd name="connsiteY1" fmla="*/ 3706368 h 3706392"/>
              <a:gd name="connsiteX2" fmla="*/ 66165 w 4821045"/>
              <a:gd name="connsiteY2" fmla="*/ 2682240 h 3706392"/>
              <a:gd name="connsiteX3" fmla="*/ 468501 w 4821045"/>
              <a:gd name="connsiteY3" fmla="*/ 0 h 3706392"/>
              <a:gd name="connsiteX4" fmla="*/ 468501 w 4821045"/>
              <a:gd name="connsiteY4" fmla="*/ 0 h 3706392"/>
              <a:gd name="connsiteX0" fmla="*/ 4828610 w 4828610"/>
              <a:gd name="connsiteY0" fmla="*/ 2887289 h 3887057"/>
              <a:gd name="connsiteX1" fmla="*/ 2134178 w 4828610"/>
              <a:gd name="connsiteY1" fmla="*/ 3887033 h 3887057"/>
              <a:gd name="connsiteX2" fmla="*/ 73730 w 4828610"/>
              <a:gd name="connsiteY2" fmla="*/ 2862905 h 3887057"/>
              <a:gd name="connsiteX3" fmla="*/ 476066 w 4828610"/>
              <a:gd name="connsiteY3" fmla="*/ 180665 h 3887057"/>
              <a:gd name="connsiteX4" fmla="*/ 650471 w 4828610"/>
              <a:gd name="connsiteY4" fmla="*/ 253817 h 3887057"/>
              <a:gd name="connsiteX0" fmla="*/ 4649309 w 4649309"/>
              <a:gd name="connsiteY0" fmla="*/ 2907076 h 3912301"/>
              <a:gd name="connsiteX1" fmla="*/ 1954877 w 4649309"/>
              <a:gd name="connsiteY1" fmla="*/ 3906820 h 3912301"/>
              <a:gd name="connsiteX2" fmla="*/ 93749 w 4649309"/>
              <a:gd name="connsiteY2" fmla="*/ 3150916 h 3912301"/>
              <a:gd name="connsiteX3" fmla="*/ 296765 w 4649309"/>
              <a:gd name="connsiteY3" fmla="*/ 200452 h 3912301"/>
              <a:gd name="connsiteX4" fmla="*/ 471170 w 4649309"/>
              <a:gd name="connsiteY4" fmla="*/ 273604 h 3912301"/>
              <a:gd name="connsiteX0" fmla="*/ 4696925 w 4696925"/>
              <a:gd name="connsiteY0" fmla="*/ 2907076 h 3960282"/>
              <a:gd name="connsiteX1" fmla="*/ 2675197 w 4696925"/>
              <a:gd name="connsiteY1" fmla="*/ 3955588 h 3960282"/>
              <a:gd name="connsiteX2" fmla="*/ 141365 w 4696925"/>
              <a:gd name="connsiteY2" fmla="*/ 3150916 h 3960282"/>
              <a:gd name="connsiteX3" fmla="*/ 344381 w 4696925"/>
              <a:gd name="connsiteY3" fmla="*/ 200452 h 3960282"/>
              <a:gd name="connsiteX4" fmla="*/ 518786 w 4696925"/>
              <a:gd name="connsiteY4" fmla="*/ 273604 h 3960282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454254 w 4454254"/>
              <a:gd name="connsiteY0" fmla="*/ 2802344 h 3951864"/>
              <a:gd name="connsiteX1" fmla="*/ 2532186 w 4454254"/>
              <a:gd name="connsiteY1" fmla="*/ 3948392 h 3951864"/>
              <a:gd name="connsiteX2" fmla="*/ 172758 w 4454254"/>
              <a:gd name="connsiteY2" fmla="*/ 3046184 h 3951864"/>
              <a:gd name="connsiteX3" fmla="*/ 201370 w 4454254"/>
              <a:gd name="connsiteY3" fmla="*/ 193256 h 3951864"/>
              <a:gd name="connsiteX4" fmla="*/ 375775 w 4454254"/>
              <a:gd name="connsiteY4" fmla="*/ 266408 h 3951864"/>
              <a:gd name="connsiteX0" fmla="*/ 4451095 w 4451095"/>
              <a:gd name="connsiteY0" fmla="*/ 2744854 h 3894374"/>
              <a:gd name="connsiteX1" fmla="*/ 2529027 w 4451095"/>
              <a:gd name="connsiteY1" fmla="*/ 3890902 h 3894374"/>
              <a:gd name="connsiteX2" fmla="*/ 169599 w 4451095"/>
              <a:gd name="connsiteY2" fmla="*/ 2988694 h 3894374"/>
              <a:gd name="connsiteX3" fmla="*/ 198211 w 4451095"/>
              <a:gd name="connsiteY3" fmla="*/ 135766 h 3894374"/>
              <a:gd name="connsiteX4" fmla="*/ 285414 w 4451095"/>
              <a:gd name="connsiteY4" fmla="*/ 440566 h 3894374"/>
              <a:gd name="connsiteX0" fmla="*/ 4455635 w 4455635"/>
              <a:gd name="connsiteY0" fmla="*/ 2769278 h 3918798"/>
              <a:gd name="connsiteX1" fmla="*/ 2533567 w 4455635"/>
              <a:gd name="connsiteY1" fmla="*/ 3915326 h 3918798"/>
              <a:gd name="connsiteX2" fmla="*/ 174139 w 4455635"/>
              <a:gd name="connsiteY2" fmla="*/ 3013118 h 3918798"/>
              <a:gd name="connsiteX3" fmla="*/ 202751 w 4455635"/>
              <a:gd name="connsiteY3" fmla="*/ 160190 h 3918798"/>
              <a:gd name="connsiteX4" fmla="*/ 414529 w 4455635"/>
              <a:gd name="connsiteY4" fmla="*/ 355262 h 3918798"/>
              <a:gd name="connsiteX0" fmla="*/ 4556239 w 4556239"/>
              <a:gd name="connsiteY0" fmla="*/ 2765795 h 3913883"/>
              <a:gd name="connsiteX1" fmla="*/ 2634171 w 4556239"/>
              <a:gd name="connsiteY1" fmla="*/ 3911843 h 3913883"/>
              <a:gd name="connsiteX2" fmla="*/ 150168 w 4556239"/>
              <a:gd name="connsiteY2" fmla="*/ 2960867 h 3913883"/>
              <a:gd name="connsiteX3" fmla="*/ 303355 w 4556239"/>
              <a:gd name="connsiteY3" fmla="*/ 156707 h 3913883"/>
              <a:gd name="connsiteX4" fmla="*/ 515133 w 4556239"/>
              <a:gd name="connsiteY4" fmla="*/ 351779 h 3913883"/>
              <a:gd name="connsiteX0" fmla="*/ 4408457 w 4408457"/>
              <a:gd name="connsiteY0" fmla="*/ 2761445 h 3908366"/>
              <a:gd name="connsiteX1" fmla="*/ 2486389 w 4408457"/>
              <a:gd name="connsiteY1" fmla="*/ 3907493 h 3908366"/>
              <a:gd name="connsiteX2" fmla="*/ 189248 w 4408457"/>
              <a:gd name="connsiteY2" fmla="*/ 2895557 h 3908366"/>
              <a:gd name="connsiteX3" fmla="*/ 155573 w 4408457"/>
              <a:gd name="connsiteY3" fmla="*/ 152357 h 3908366"/>
              <a:gd name="connsiteX4" fmla="*/ 367351 w 4408457"/>
              <a:gd name="connsiteY4" fmla="*/ 347429 h 390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457" h="3908366">
                <a:moveTo>
                  <a:pt x="4408457" y="2761445"/>
                </a:moveTo>
                <a:cubicBezTo>
                  <a:pt x="3619428" y="3482805"/>
                  <a:pt x="3189591" y="3885141"/>
                  <a:pt x="2486389" y="3907493"/>
                </a:cubicBezTo>
                <a:cubicBezTo>
                  <a:pt x="1783188" y="3929845"/>
                  <a:pt x="577717" y="3521413"/>
                  <a:pt x="189248" y="2895557"/>
                </a:cubicBezTo>
                <a:cubicBezTo>
                  <a:pt x="-199221" y="2269701"/>
                  <a:pt x="125889" y="577045"/>
                  <a:pt x="155573" y="152357"/>
                </a:cubicBezTo>
                <a:cubicBezTo>
                  <a:pt x="185257" y="-272331"/>
                  <a:pt x="309216" y="323045"/>
                  <a:pt x="367351" y="347429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2" name="TextBox 71"/>
          <p:cNvSpPr txBox="1"/>
          <p:nvPr/>
        </p:nvSpPr>
        <p:spPr>
          <a:xfrm>
            <a:off x="217714" y="1942839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edges act like pipes that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transfer</a:t>
            </a:r>
            <a:r>
              <a:rPr lang="en-US" sz="2400" dirty="0"/>
              <a:t> liquid between nodes.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3390" y="934878"/>
            <a:ext cx="486864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/>
              <a:t>The PageRank algorithm</a:t>
            </a:r>
          </a:p>
        </p:txBody>
      </p:sp>
    </p:spTree>
    <p:extLst>
      <p:ext uri="{BB962C8B-B14F-4D97-AF65-F5344CB8AC3E}">
        <p14:creationId xmlns:p14="http://schemas.microsoft.com/office/powerpoint/2010/main" val="239008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0"/>
          <p:cNvSpPr/>
          <p:nvPr/>
        </p:nvSpPr>
        <p:spPr>
          <a:xfrm>
            <a:off x="8116296" y="2102529"/>
            <a:ext cx="766906" cy="180941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Freeform 29"/>
          <p:cNvSpPr/>
          <p:nvPr/>
        </p:nvSpPr>
        <p:spPr>
          <a:xfrm>
            <a:off x="7354749" y="4802044"/>
            <a:ext cx="617558" cy="103857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7" name="Freeform 76"/>
          <p:cNvSpPr/>
          <p:nvPr/>
        </p:nvSpPr>
        <p:spPr>
          <a:xfrm>
            <a:off x="4795826" y="4706574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Freeform 77"/>
          <p:cNvSpPr/>
          <p:nvPr/>
        </p:nvSpPr>
        <p:spPr>
          <a:xfrm>
            <a:off x="4096512" y="2773558"/>
            <a:ext cx="766906" cy="180941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Freeform 73"/>
          <p:cNvSpPr/>
          <p:nvPr/>
        </p:nvSpPr>
        <p:spPr>
          <a:xfrm>
            <a:off x="6064532" y="2562697"/>
            <a:ext cx="935361" cy="383876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1"/>
          <p:cNvSpPr/>
          <p:nvPr/>
        </p:nvSpPr>
        <p:spPr>
          <a:xfrm>
            <a:off x="8022993" y="1406112"/>
            <a:ext cx="935362" cy="910456"/>
          </a:xfrm>
          <a:prstGeom prst="ellipse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6064532" y="2076263"/>
            <a:ext cx="935362" cy="910456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4704037" y="4012352"/>
            <a:ext cx="935362" cy="910456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/>
          <p:nvPr/>
        </p:nvSpPr>
        <p:spPr>
          <a:xfrm>
            <a:off x="4024505" y="2077428"/>
            <a:ext cx="935362" cy="910456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7155920" y="4033250"/>
            <a:ext cx="935362" cy="910456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7028098" y="2033297"/>
            <a:ext cx="955871" cy="393192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7762066" y="2316567"/>
            <a:ext cx="530352" cy="1686213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6832825" y="2986719"/>
            <a:ext cx="563481" cy="104653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7" idx="2"/>
          </p:cNvCxnSpPr>
          <p:nvPr/>
        </p:nvCxnSpPr>
        <p:spPr>
          <a:xfrm flipV="1">
            <a:off x="5732098" y="4488478"/>
            <a:ext cx="1423822" cy="13318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4625674" y="2986719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046298" y="2555657"/>
            <a:ext cx="971587" cy="0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421202" y="2959649"/>
            <a:ext cx="795528" cy="107360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4863418" y="1374540"/>
            <a:ext cx="3136392" cy="813824"/>
          </a:xfrm>
          <a:custGeom>
            <a:avLst/>
            <a:gdLst>
              <a:gd name="connsiteX0" fmla="*/ 0 w 4376928"/>
              <a:gd name="connsiteY0" fmla="*/ 1009059 h 1009059"/>
              <a:gd name="connsiteX1" fmla="*/ 2048256 w 4376928"/>
              <a:gd name="connsiteY1" fmla="*/ 9315 h 1009059"/>
              <a:gd name="connsiteX2" fmla="*/ 4376928 w 4376928"/>
              <a:gd name="connsiteY2" fmla="*/ 594531 h 1009059"/>
              <a:gd name="connsiteX0" fmla="*/ 0 w 4181856"/>
              <a:gd name="connsiteY0" fmla="*/ 1085098 h 1085098"/>
              <a:gd name="connsiteX1" fmla="*/ 1853184 w 4181856"/>
              <a:gd name="connsiteY1" fmla="*/ 12202 h 1085098"/>
              <a:gd name="connsiteX2" fmla="*/ 4181856 w 4181856"/>
              <a:gd name="connsiteY2" fmla="*/ 597418 h 108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856" h="1085098">
                <a:moveTo>
                  <a:pt x="0" y="1085098"/>
                </a:moveTo>
                <a:cubicBezTo>
                  <a:pt x="659384" y="619770"/>
                  <a:pt x="1156208" y="93482"/>
                  <a:pt x="1853184" y="12202"/>
                </a:cubicBezTo>
                <a:cubicBezTo>
                  <a:pt x="2550160" y="-69078"/>
                  <a:pt x="3382264" y="270266"/>
                  <a:pt x="4181856" y="597418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Freeform 46"/>
          <p:cNvSpPr/>
          <p:nvPr/>
        </p:nvSpPr>
        <p:spPr>
          <a:xfrm>
            <a:off x="4014121" y="2750752"/>
            <a:ext cx="3235881" cy="2931275"/>
          </a:xfrm>
          <a:custGeom>
            <a:avLst/>
            <a:gdLst>
              <a:gd name="connsiteX0" fmla="*/ 4821045 w 4821045"/>
              <a:gd name="connsiteY0" fmla="*/ 2706624 h 3706392"/>
              <a:gd name="connsiteX1" fmla="*/ 2126613 w 4821045"/>
              <a:gd name="connsiteY1" fmla="*/ 3706368 h 3706392"/>
              <a:gd name="connsiteX2" fmla="*/ 66165 w 4821045"/>
              <a:gd name="connsiteY2" fmla="*/ 2682240 h 3706392"/>
              <a:gd name="connsiteX3" fmla="*/ 468501 w 4821045"/>
              <a:gd name="connsiteY3" fmla="*/ 0 h 3706392"/>
              <a:gd name="connsiteX4" fmla="*/ 468501 w 4821045"/>
              <a:gd name="connsiteY4" fmla="*/ 0 h 3706392"/>
              <a:gd name="connsiteX0" fmla="*/ 4828610 w 4828610"/>
              <a:gd name="connsiteY0" fmla="*/ 2887289 h 3887057"/>
              <a:gd name="connsiteX1" fmla="*/ 2134178 w 4828610"/>
              <a:gd name="connsiteY1" fmla="*/ 3887033 h 3887057"/>
              <a:gd name="connsiteX2" fmla="*/ 73730 w 4828610"/>
              <a:gd name="connsiteY2" fmla="*/ 2862905 h 3887057"/>
              <a:gd name="connsiteX3" fmla="*/ 476066 w 4828610"/>
              <a:gd name="connsiteY3" fmla="*/ 180665 h 3887057"/>
              <a:gd name="connsiteX4" fmla="*/ 650471 w 4828610"/>
              <a:gd name="connsiteY4" fmla="*/ 253817 h 3887057"/>
              <a:gd name="connsiteX0" fmla="*/ 4649309 w 4649309"/>
              <a:gd name="connsiteY0" fmla="*/ 2907076 h 3912301"/>
              <a:gd name="connsiteX1" fmla="*/ 1954877 w 4649309"/>
              <a:gd name="connsiteY1" fmla="*/ 3906820 h 3912301"/>
              <a:gd name="connsiteX2" fmla="*/ 93749 w 4649309"/>
              <a:gd name="connsiteY2" fmla="*/ 3150916 h 3912301"/>
              <a:gd name="connsiteX3" fmla="*/ 296765 w 4649309"/>
              <a:gd name="connsiteY3" fmla="*/ 200452 h 3912301"/>
              <a:gd name="connsiteX4" fmla="*/ 471170 w 4649309"/>
              <a:gd name="connsiteY4" fmla="*/ 273604 h 3912301"/>
              <a:gd name="connsiteX0" fmla="*/ 4696925 w 4696925"/>
              <a:gd name="connsiteY0" fmla="*/ 2907076 h 3960282"/>
              <a:gd name="connsiteX1" fmla="*/ 2675197 w 4696925"/>
              <a:gd name="connsiteY1" fmla="*/ 3955588 h 3960282"/>
              <a:gd name="connsiteX2" fmla="*/ 141365 w 4696925"/>
              <a:gd name="connsiteY2" fmla="*/ 3150916 h 3960282"/>
              <a:gd name="connsiteX3" fmla="*/ 344381 w 4696925"/>
              <a:gd name="connsiteY3" fmla="*/ 200452 h 3960282"/>
              <a:gd name="connsiteX4" fmla="*/ 518786 w 4696925"/>
              <a:gd name="connsiteY4" fmla="*/ 273604 h 3960282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454254 w 4454254"/>
              <a:gd name="connsiteY0" fmla="*/ 2802344 h 3951864"/>
              <a:gd name="connsiteX1" fmla="*/ 2532186 w 4454254"/>
              <a:gd name="connsiteY1" fmla="*/ 3948392 h 3951864"/>
              <a:gd name="connsiteX2" fmla="*/ 172758 w 4454254"/>
              <a:gd name="connsiteY2" fmla="*/ 3046184 h 3951864"/>
              <a:gd name="connsiteX3" fmla="*/ 201370 w 4454254"/>
              <a:gd name="connsiteY3" fmla="*/ 193256 h 3951864"/>
              <a:gd name="connsiteX4" fmla="*/ 375775 w 4454254"/>
              <a:gd name="connsiteY4" fmla="*/ 266408 h 3951864"/>
              <a:gd name="connsiteX0" fmla="*/ 4451095 w 4451095"/>
              <a:gd name="connsiteY0" fmla="*/ 2744854 h 3894374"/>
              <a:gd name="connsiteX1" fmla="*/ 2529027 w 4451095"/>
              <a:gd name="connsiteY1" fmla="*/ 3890902 h 3894374"/>
              <a:gd name="connsiteX2" fmla="*/ 169599 w 4451095"/>
              <a:gd name="connsiteY2" fmla="*/ 2988694 h 3894374"/>
              <a:gd name="connsiteX3" fmla="*/ 198211 w 4451095"/>
              <a:gd name="connsiteY3" fmla="*/ 135766 h 3894374"/>
              <a:gd name="connsiteX4" fmla="*/ 285414 w 4451095"/>
              <a:gd name="connsiteY4" fmla="*/ 440566 h 3894374"/>
              <a:gd name="connsiteX0" fmla="*/ 4455635 w 4455635"/>
              <a:gd name="connsiteY0" fmla="*/ 2769278 h 3918798"/>
              <a:gd name="connsiteX1" fmla="*/ 2533567 w 4455635"/>
              <a:gd name="connsiteY1" fmla="*/ 3915326 h 3918798"/>
              <a:gd name="connsiteX2" fmla="*/ 174139 w 4455635"/>
              <a:gd name="connsiteY2" fmla="*/ 3013118 h 3918798"/>
              <a:gd name="connsiteX3" fmla="*/ 202751 w 4455635"/>
              <a:gd name="connsiteY3" fmla="*/ 160190 h 3918798"/>
              <a:gd name="connsiteX4" fmla="*/ 414529 w 4455635"/>
              <a:gd name="connsiteY4" fmla="*/ 355262 h 3918798"/>
              <a:gd name="connsiteX0" fmla="*/ 4556239 w 4556239"/>
              <a:gd name="connsiteY0" fmla="*/ 2765795 h 3913883"/>
              <a:gd name="connsiteX1" fmla="*/ 2634171 w 4556239"/>
              <a:gd name="connsiteY1" fmla="*/ 3911843 h 3913883"/>
              <a:gd name="connsiteX2" fmla="*/ 150168 w 4556239"/>
              <a:gd name="connsiteY2" fmla="*/ 2960867 h 3913883"/>
              <a:gd name="connsiteX3" fmla="*/ 303355 w 4556239"/>
              <a:gd name="connsiteY3" fmla="*/ 156707 h 3913883"/>
              <a:gd name="connsiteX4" fmla="*/ 515133 w 4556239"/>
              <a:gd name="connsiteY4" fmla="*/ 351779 h 3913883"/>
              <a:gd name="connsiteX0" fmla="*/ 4408457 w 4408457"/>
              <a:gd name="connsiteY0" fmla="*/ 2761445 h 3908366"/>
              <a:gd name="connsiteX1" fmla="*/ 2486389 w 4408457"/>
              <a:gd name="connsiteY1" fmla="*/ 3907493 h 3908366"/>
              <a:gd name="connsiteX2" fmla="*/ 189248 w 4408457"/>
              <a:gd name="connsiteY2" fmla="*/ 2895557 h 3908366"/>
              <a:gd name="connsiteX3" fmla="*/ 155573 w 4408457"/>
              <a:gd name="connsiteY3" fmla="*/ 152357 h 3908366"/>
              <a:gd name="connsiteX4" fmla="*/ 367351 w 4408457"/>
              <a:gd name="connsiteY4" fmla="*/ 347429 h 390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457" h="3908366">
                <a:moveTo>
                  <a:pt x="4408457" y="2761445"/>
                </a:moveTo>
                <a:cubicBezTo>
                  <a:pt x="3619428" y="3482805"/>
                  <a:pt x="3189591" y="3885141"/>
                  <a:pt x="2486389" y="3907493"/>
                </a:cubicBezTo>
                <a:cubicBezTo>
                  <a:pt x="1783188" y="3929845"/>
                  <a:pt x="577717" y="3521413"/>
                  <a:pt x="189248" y="2895557"/>
                </a:cubicBezTo>
                <a:cubicBezTo>
                  <a:pt x="-199221" y="2269701"/>
                  <a:pt x="125889" y="577045"/>
                  <a:pt x="155573" y="152357"/>
                </a:cubicBezTo>
                <a:cubicBezTo>
                  <a:pt x="185257" y="-272331"/>
                  <a:pt x="309216" y="323045"/>
                  <a:pt x="367351" y="347429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TextBox 22"/>
          <p:cNvSpPr txBox="1"/>
          <p:nvPr/>
        </p:nvSpPr>
        <p:spPr>
          <a:xfrm>
            <a:off x="217714" y="3715188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contents of each node are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distributed</a:t>
            </a:r>
            <a:r>
              <a:rPr lang="en-US" sz="2400" dirty="0"/>
              <a:t> to its neighbors</a:t>
            </a:r>
            <a:r>
              <a:rPr lang="el-GR" sz="2400" dirty="0"/>
              <a:t>.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163390" y="934878"/>
            <a:ext cx="486864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/>
              <a:t>The PageRank algorithm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17714" y="1942839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edges act like pipes that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transfer</a:t>
            </a:r>
            <a:r>
              <a:rPr lang="en-US" sz="2400" dirty="0"/>
              <a:t> liquid between nodes. </a:t>
            </a:r>
          </a:p>
        </p:txBody>
      </p:sp>
    </p:spTree>
    <p:extLst>
      <p:ext uri="{BB962C8B-B14F-4D97-AF65-F5344CB8AC3E}">
        <p14:creationId xmlns:p14="http://schemas.microsoft.com/office/powerpoint/2010/main" val="3023980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7"/>
          <p:cNvSpPr/>
          <p:nvPr/>
        </p:nvSpPr>
        <p:spPr>
          <a:xfrm>
            <a:off x="4696700" y="4501796"/>
            <a:ext cx="935361" cy="407379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Freeform 30"/>
          <p:cNvSpPr/>
          <p:nvPr/>
        </p:nvSpPr>
        <p:spPr>
          <a:xfrm>
            <a:off x="8116297" y="2188364"/>
            <a:ext cx="722426" cy="95106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Freeform 29"/>
          <p:cNvSpPr/>
          <p:nvPr/>
        </p:nvSpPr>
        <p:spPr>
          <a:xfrm>
            <a:off x="7354749" y="4807458"/>
            <a:ext cx="617558" cy="98443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Freeform 77"/>
          <p:cNvSpPr/>
          <p:nvPr/>
        </p:nvSpPr>
        <p:spPr>
          <a:xfrm>
            <a:off x="4096512" y="2773558"/>
            <a:ext cx="766906" cy="180941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Freeform 73"/>
          <p:cNvSpPr/>
          <p:nvPr/>
        </p:nvSpPr>
        <p:spPr>
          <a:xfrm>
            <a:off x="6064531" y="2643592"/>
            <a:ext cx="935362" cy="295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1"/>
          <p:cNvSpPr/>
          <p:nvPr/>
        </p:nvSpPr>
        <p:spPr>
          <a:xfrm>
            <a:off x="8022993" y="1406112"/>
            <a:ext cx="935362" cy="910456"/>
          </a:xfrm>
          <a:prstGeom prst="ellipse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6064532" y="2076263"/>
            <a:ext cx="935362" cy="910456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4704037" y="4012352"/>
            <a:ext cx="935362" cy="910456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/>
          <p:nvPr/>
        </p:nvSpPr>
        <p:spPr>
          <a:xfrm>
            <a:off x="4024505" y="2077428"/>
            <a:ext cx="935362" cy="910456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7155920" y="4033250"/>
            <a:ext cx="935362" cy="910456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7028098" y="2033297"/>
            <a:ext cx="955871" cy="393192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7762066" y="2316567"/>
            <a:ext cx="530352" cy="1686213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6832825" y="2986719"/>
            <a:ext cx="563481" cy="104653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7" idx="2"/>
          </p:cNvCxnSpPr>
          <p:nvPr/>
        </p:nvCxnSpPr>
        <p:spPr>
          <a:xfrm flipV="1">
            <a:off x="5732098" y="4488478"/>
            <a:ext cx="1423822" cy="13318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4625674" y="2986719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046298" y="2555657"/>
            <a:ext cx="971587" cy="0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421202" y="2959649"/>
            <a:ext cx="795528" cy="107360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4863418" y="1374540"/>
            <a:ext cx="3136392" cy="813824"/>
          </a:xfrm>
          <a:custGeom>
            <a:avLst/>
            <a:gdLst>
              <a:gd name="connsiteX0" fmla="*/ 0 w 4376928"/>
              <a:gd name="connsiteY0" fmla="*/ 1009059 h 1009059"/>
              <a:gd name="connsiteX1" fmla="*/ 2048256 w 4376928"/>
              <a:gd name="connsiteY1" fmla="*/ 9315 h 1009059"/>
              <a:gd name="connsiteX2" fmla="*/ 4376928 w 4376928"/>
              <a:gd name="connsiteY2" fmla="*/ 594531 h 1009059"/>
              <a:gd name="connsiteX0" fmla="*/ 0 w 4181856"/>
              <a:gd name="connsiteY0" fmla="*/ 1085098 h 1085098"/>
              <a:gd name="connsiteX1" fmla="*/ 1853184 w 4181856"/>
              <a:gd name="connsiteY1" fmla="*/ 12202 h 1085098"/>
              <a:gd name="connsiteX2" fmla="*/ 4181856 w 4181856"/>
              <a:gd name="connsiteY2" fmla="*/ 597418 h 108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856" h="1085098">
                <a:moveTo>
                  <a:pt x="0" y="1085098"/>
                </a:moveTo>
                <a:cubicBezTo>
                  <a:pt x="659384" y="619770"/>
                  <a:pt x="1156208" y="93482"/>
                  <a:pt x="1853184" y="12202"/>
                </a:cubicBezTo>
                <a:cubicBezTo>
                  <a:pt x="2550160" y="-69078"/>
                  <a:pt x="3382264" y="270266"/>
                  <a:pt x="4181856" y="597418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Freeform 46"/>
          <p:cNvSpPr/>
          <p:nvPr/>
        </p:nvSpPr>
        <p:spPr>
          <a:xfrm>
            <a:off x="4014121" y="2750752"/>
            <a:ext cx="3235881" cy="2931275"/>
          </a:xfrm>
          <a:custGeom>
            <a:avLst/>
            <a:gdLst>
              <a:gd name="connsiteX0" fmla="*/ 4821045 w 4821045"/>
              <a:gd name="connsiteY0" fmla="*/ 2706624 h 3706392"/>
              <a:gd name="connsiteX1" fmla="*/ 2126613 w 4821045"/>
              <a:gd name="connsiteY1" fmla="*/ 3706368 h 3706392"/>
              <a:gd name="connsiteX2" fmla="*/ 66165 w 4821045"/>
              <a:gd name="connsiteY2" fmla="*/ 2682240 h 3706392"/>
              <a:gd name="connsiteX3" fmla="*/ 468501 w 4821045"/>
              <a:gd name="connsiteY3" fmla="*/ 0 h 3706392"/>
              <a:gd name="connsiteX4" fmla="*/ 468501 w 4821045"/>
              <a:gd name="connsiteY4" fmla="*/ 0 h 3706392"/>
              <a:gd name="connsiteX0" fmla="*/ 4828610 w 4828610"/>
              <a:gd name="connsiteY0" fmla="*/ 2887289 h 3887057"/>
              <a:gd name="connsiteX1" fmla="*/ 2134178 w 4828610"/>
              <a:gd name="connsiteY1" fmla="*/ 3887033 h 3887057"/>
              <a:gd name="connsiteX2" fmla="*/ 73730 w 4828610"/>
              <a:gd name="connsiteY2" fmla="*/ 2862905 h 3887057"/>
              <a:gd name="connsiteX3" fmla="*/ 476066 w 4828610"/>
              <a:gd name="connsiteY3" fmla="*/ 180665 h 3887057"/>
              <a:gd name="connsiteX4" fmla="*/ 650471 w 4828610"/>
              <a:gd name="connsiteY4" fmla="*/ 253817 h 3887057"/>
              <a:gd name="connsiteX0" fmla="*/ 4649309 w 4649309"/>
              <a:gd name="connsiteY0" fmla="*/ 2907076 h 3912301"/>
              <a:gd name="connsiteX1" fmla="*/ 1954877 w 4649309"/>
              <a:gd name="connsiteY1" fmla="*/ 3906820 h 3912301"/>
              <a:gd name="connsiteX2" fmla="*/ 93749 w 4649309"/>
              <a:gd name="connsiteY2" fmla="*/ 3150916 h 3912301"/>
              <a:gd name="connsiteX3" fmla="*/ 296765 w 4649309"/>
              <a:gd name="connsiteY3" fmla="*/ 200452 h 3912301"/>
              <a:gd name="connsiteX4" fmla="*/ 471170 w 4649309"/>
              <a:gd name="connsiteY4" fmla="*/ 273604 h 3912301"/>
              <a:gd name="connsiteX0" fmla="*/ 4696925 w 4696925"/>
              <a:gd name="connsiteY0" fmla="*/ 2907076 h 3960282"/>
              <a:gd name="connsiteX1" fmla="*/ 2675197 w 4696925"/>
              <a:gd name="connsiteY1" fmla="*/ 3955588 h 3960282"/>
              <a:gd name="connsiteX2" fmla="*/ 141365 w 4696925"/>
              <a:gd name="connsiteY2" fmla="*/ 3150916 h 3960282"/>
              <a:gd name="connsiteX3" fmla="*/ 344381 w 4696925"/>
              <a:gd name="connsiteY3" fmla="*/ 200452 h 3960282"/>
              <a:gd name="connsiteX4" fmla="*/ 518786 w 4696925"/>
              <a:gd name="connsiteY4" fmla="*/ 273604 h 3960282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454254 w 4454254"/>
              <a:gd name="connsiteY0" fmla="*/ 2802344 h 3951864"/>
              <a:gd name="connsiteX1" fmla="*/ 2532186 w 4454254"/>
              <a:gd name="connsiteY1" fmla="*/ 3948392 h 3951864"/>
              <a:gd name="connsiteX2" fmla="*/ 172758 w 4454254"/>
              <a:gd name="connsiteY2" fmla="*/ 3046184 h 3951864"/>
              <a:gd name="connsiteX3" fmla="*/ 201370 w 4454254"/>
              <a:gd name="connsiteY3" fmla="*/ 193256 h 3951864"/>
              <a:gd name="connsiteX4" fmla="*/ 375775 w 4454254"/>
              <a:gd name="connsiteY4" fmla="*/ 266408 h 3951864"/>
              <a:gd name="connsiteX0" fmla="*/ 4451095 w 4451095"/>
              <a:gd name="connsiteY0" fmla="*/ 2744854 h 3894374"/>
              <a:gd name="connsiteX1" fmla="*/ 2529027 w 4451095"/>
              <a:gd name="connsiteY1" fmla="*/ 3890902 h 3894374"/>
              <a:gd name="connsiteX2" fmla="*/ 169599 w 4451095"/>
              <a:gd name="connsiteY2" fmla="*/ 2988694 h 3894374"/>
              <a:gd name="connsiteX3" fmla="*/ 198211 w 4451095"/>
              <a:gd name="connsiteY3" fmla="*/ 135766 h 3894374"/>
              <a:gd name="connsiteX4" fmla="*/ 285414 w 4451095"/>
              <a:gd name="connsiteY4" fmla="*/ 440566 h 3894374"/>
              <a:gd name="connsiteX0" fmla="*/ 4455635 w 4455635"/>
              <a:gd name="connsiteY0" fmla="*/ 2769278 h 3918798"/>
              <a:gd name="connsiteX1" fmla="*/ 2533567 w 4455635"/>
              <a:gd name="connsiteY1" fmla="*/ 3915326 h 3918798"/>
              <a:gd name="connsiteX2" fmla="*/ 174139 w 4455635"/>
              <a:gd name="connsiteY2" fmla="*/ 3013118 h 3918798"/>
              <a:gd name="connsiteX3" fmla="*/ 202751 w 4455635"/>
              <a:gd name="connsiteY3" fmla="*/ 160190 h 3918798"/>
              <a:gd name="connsiteX4" fmla="*/ 414529 w 4455635"/>
              <a:gd name="connsiteY4" fmla="*/ 355262 h 3918798"/>
              <a:gd name="connsiteX0" fmla="*/ 4556239 w 4556239"/>
              <a:gd name="connsiteY0" fmla="*/ 2765795 h 3913883"/>
              <a:gd name="connsiteX1" fmla="*/ 2634171 w 4556239"/>
              <a:gd name="connsiteY1" fmla="*/ 3911843 h 3913883"/>
              <a:gd name="connsiteX2" fmla="*/ 150168 w 4556239"/>
              <a:gd name="connsiteY2" fmla="*/ 2960867 h 3913883"/>
              <a:gd name="connsiteX3" fmla="*/ 303355 w 4556239"/>
              <a:gd name="connsiteY3" fmla="*/ 156707 h 3913883"/>
              <a:gd name="connsiteX4" fmla="*/ 515133 w 4556239"/>
              <a:gd name="connsiteY4" fmla="*/ 351779 h 3913883"/>
              <a:gd name="connsiteX0" fmla="*/ 4408457 w 4408457"/>
              <a:gd name="connsiteY0" fmla="*/ 2761445 h 3908366"/>
              <a:gd name="connsiteX1" fmla="*/ 2486389 w 4408457"/>
              <a:gd name="connsiteY1" fmla="*/ 3907493 h 3908366"/>
              <a:gd name="connsiteX2" fmla="*/ 189248 w 4408457"/>
              <a:gd name="connsiteY2" fmla="*/ 2895557 h 3908366"/>
              <a:gd name="connsiteX3" fmla="*/ 155573 w 4408457"/>
              <a:gd name="connsiteY3" fmla="*/ 152357 h 3908366"/>
              <a:gd name="connsiteX4" fmla="*/ 367351 w 4408457"/>
              <a:gd name="connsiteY4" fmla="*/ 347429 h 390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457" h="3908366">
                <a:moveTo>
                  <a:pt x="4408457" y="2761445"/>
                </a:moveTo>
                <a:cubicBezTo>
                  <a:pt x="3619428" y="3482805"/>
                  <a:pt x="3189591" y="3885141"/>
                  <a:pt x="2486389" y="3907493"/>
                </a:cubicBezTo>
                <a:cubicBezTo>
                  <a:pt x="1783188" y="3929845"/>
                  <a:pt x="577717" y="3521413"/>
                  <a:pt x="189248" y="2895557"/>
                </a:cubicBezTo>
                <a:cubicBezTo>
                  <a:pt x="-199221" y="2269701"/>
                  <a:pt x="125889" y="577045"/>
                  <a:pt x="155573" y="152357"/>
                </a:cubicBezTo>
                <a:cubicBezTo>
                  <a:pt x="185257" y="-272331"/>
                  <a:pt x="309216" y="323045"/>
                  <a:pt x="367351" y="347429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4625674" y="2986719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17714" y="3715188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contents of each node are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distributed</a:t>
            </a:r>
            <a:r>
              <a:rPr lang="en-US" sz="2400" dirty="0"/>
              <a:t> to its neighbors</a:t>
            </a:r>
            <a:r>
              <a:rPr lang="el-GR" sz="2400" dirty="0"/>
              <a:t>.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163390" y="934878"/>
            <a:ext cx="486864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/>
              <a:t>The PageRank algorithm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17714" y="1942839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edges act like pipes that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transfer</a:t>
            </a:r>
            <a:r>
              <a:rPr lang="en-US" sz="2400" dirty="0"/>
              <a:t> liquid between nodes. </a:t>
            </a:r>
          </a:p>
        </p:txBody>
      </p:sp>
    </p:spTree>
    <p:extLst>
      <p:ext uri="{BB962C8B-B14F-4D97-AF65-F5344CB8AC3E}">
        <p14:creationId xmlns:p14="http://schemas.microsoft.com/office/powerpoint/2010/main" val="2249490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7"/>
          <p:cNvSpPr/>
          <p:nvPr/>
        </p:nvSpPr>
        <p:spPr>
          <a:xfrm>
            <a:off x="4696700" y="4501796"/>
            <a:ext cx="935361" cy="407378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Freeform 30"/>
          <p:cNvSpPr/>
          <p:nvPr/>
        </p:nvSpPr>
        <p:spPr>
          <a:xfrm>
            <a:off x="8116297" y="2188364"/>
            <a:ext cx="722426" cy="95106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Freeform 29"/>
          <p:cNvSpPr/>
          <p:nvPr/>
        </p:nvSpPr>
        <p:spPr>
          <a:xfrm>
            <a:off x="7205209" y="4593478"/>
            <a:ext cx="886073" cy="312422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Freeform 77"/>
          <p:cNvSpPr/>
          <p:nvPr/>
        </p:nvSpPr>
        <p:spPr>
          <a:xfrm>
            <a:off x="4105656" y="2677807"/>
            <a:ext cx="811517" cy="276692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Freeform 73"/>
          <p:cNvSpPr/>
          <p:nvPr/>
        </p:nvSpPr>
        <p:spPr>
          <a:xfrm>
            <a:off x="6064531" y="2643592"/>
            <a:ext cx="935362" cy="295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1"/>
          <p:cNvSpPr/>
          <p:nvPr/>
        </p:nvSpPr>
        <p:spPr>
          <a:xfrm>
            <a:off x="8022993" y="1406112"/>
            <a:ext cx="935362" cy="910456"/>
          </a:xfrm>
          <a:prstGeom prst="ellipse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6064532" y="2076263"/>
            <a:ext cx="935362" cy="910456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4704037" y="4012352"/>
            <a:ext cx="935362" cy="910456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/>
          <p:nvPr/>
        </p:nvSpPr>
        <p:spPr>
          <a:xfrm>
            <a:off x="4024505" y="2077428"/>
            <a:ext cx="935362" cy="910456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7155920" y="4033250"/>
            <a:ext cx="935362" cy="910456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7028098" y="2033297"/>
            <a:ext cx="955871" cy="393192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7762066" y="2316567"/>
            <a:ext cx="530352" cy="1686213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6832825" y="2986719"/>
            <a:ext cx="563481" cy="104653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7" idx="2"/>
          </p:cNvCxnSpPr>
          <p:nvPr/>
        </p:nvCxnSpPr>
        <p:spPr>
          <a:xfrm flipV="1">
            <a:off x="5732098" y="4488478"/>
            <a:ext cx="1423822" cy="13318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4625674" y="2986719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046298" y="2555657"/>
            <a:ext cx="971587" cy="0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421202" y="2959649"/>
            <a:ext cx="795528" cy="107360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4863418" y="1374540"/>
            <a:ext cx="3136392" cy="813824"/>
          </a:xfrm>
          <a:custGeom>
            <a:avLst/>
            <a:gdLst>
              <a:gd name="connsiteX0" fmla="*/ 0 w 4376928"/>
              <a:gd name="connsiteY0" fmla="*/ 1009059 h 1009059"/>
              <a:gd name="connsiteX1" fmla="*/ 2048256 w 4376928"/>
              <a:gd name="connsiteY1" fmla="*/ 9315 h 1009059"/>
              <a:gd name="connsiteX2" fmla="*/ 4376928 w 4376928"/>
              <a:gd name="connsiteY2" fmla="*/ 594531 h 1009059"/>
              <a:gd name="connsiteX0" fmla="*/ 0 w 4181856"/>
              <a:gd name="connsiteY0" fmla="*/ 1085098 h 1085098"/>
              <a:gd name="connsiteX1" fmla="*/ 1853184 w 4181856"/>
              <a:gd name="connsiteY1" fmla="*/ 12202 h 1085098"/>
              <a:gd name="connsiteX2" fmla="*/ 4181856 w 4181856"/>
              <a:gd name="connsiteY2" fmla="*/ 597418 h 108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856" h="1085098">
                <a:moveTo>
                  <a:pt x="0" y="1085098"/>
                </a:moveTo>
                <a:cubicBezTo>
                  <a:pt x="659384" y="619770"/>
                  <a:pt x="1156208" y="93482"/>
                  <a:pt x="1853184" y="12202"/>
                </a:cubicBezTo>
                <a:cubicBezTo>
                  <a:pt x="2550160" y="-69078"/>
                  <a:pt x="3382264" y="270266"/>
                  <a:pt x="4181856" y="597418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Freeform 46"/>
          <p:cNvSpPr/>
          <p:nvPr/>
        </p:nvSpPr>
        <p:spPr>
          <a:xfrm>
            <a:off x="4014121" y="2750752"/>
            <a:ext cx="3235881" cy="2931275"/>
          </a:xfrm>
          <a:custGeom>
            <a:avLst/>
            <a:gdLst>
              <a:gd name="connsiteX0" fmla="*/ 4821045 w 4821045"/>
              <a:gd name="connsiteY0" fmla="*/ 2706624 h 3706392"/>
              <a:gd name="connsiteX1" fmla="*/ 2126613 w 4821045"/>
              <a:gd name="connsiteY1" fmla="*/ 3706368 h 3706392"/>
              <a:gd name="connsiteX2" fmla="*/ 66165 w 4821045"/>
              <a:gd name="connsiteY2" fmla="*/ 2682240 h 3706392"/>
              <a:gd name="connsiteX3" fmla="*/ 468501 w 4821045"/>
              <a:gd name="connsiteY3" fmla="*/ 0 h 3706392"/>
              <a:gd name="connsiteX4" fmla="*/ 468501 w 4821045"/>
              <a:gd name="connsiteY4" fmla="*/ 0 h 3706392"/>
              <a:gd name="connsiteX0" fmla="*/ 4828610 w 4828610"/>
              <a:gd name="connsiteY0" fmla="*/ 2887289 h 3887057"/>
              <a:gd name="connsiteX1" fmla="*/ 2134178 w 4828610"/>
              <a:gd name="connsiteY1" fmla="*/ 3887033 h 3887057"/>
              <a:gd name="connsiteX2" fmla="*/ 73730 w 4828610"/>
              <a:gd name="connsiteY2" fmla="*/ 2862905 h 3887057"/>
              <a:gd name="connsiteX3" fmla="*/ 476066 w 4828610"/>
              <a:gd name="connsiteY3" fmla="*/ 180665 h 3887057"/>
              <a:gd name="connsiteX4" fmla="*/ 650471 w 4828610"/>
              <a:gd name="connsiteY4" fmla="*/ 253817 h 3887057"/>
              <a:gd name="connsiteX0" fmla="*/ 4649309 w 4649309"/>
              <a:gd name="connsiteY0" fmla="*/ 2907076 h 3912301"/>
              <a:gd name="connsiteX1" fmla="*/ 1954877 w 4649309"/>
              <a:gd name="connsiteY1" fmla="*/ 3906820 h 3912301"/>
              <a:gd name="connsiteX2" fmla="*/ 93749 w 4649309"/>
              <a:gd name="connsiteY2" fmla="*/ 3150916 h 3912301"/>
              <a:gd name="connsiteX3" fmla="*/ 296765 w 4649309"/>
              <a:gd name="connsiteY3" fmla="*/ 200452 h 3912301"/>
              <a:gd name="connsiteX4" fmla="*/ 471170 w 4649309"/>
              <a:gd name="connsiteY4" fmla="*/ 273604 h 3912301"/>
              <a:gd name="connsiteX0" fmla="*/ 4696925 w 4696925"/>
              <a:gd name="connsiteY0" fmla="*/ 2907076 h 3960282"/>
              <a:gd name="connsiteX1" fmla="*/ 2675197 w 4696925"/>
              <a:gd name="connsiteY1" fmla="*/ 3955588 h 3960282"/>
              <a:gd name="connsiteX2" fmla="*/ 141365 w 4696925"/>
              <a:gd name="connsiteY2" fmla="*/ 3150916 h 3960282"/>
              <a:gd name="connsiteX3" fmla="*/ 344381 w 4696925"/>
              <a:gd name="connsiteY3" fmla="*/ 200452 h 3960282"/>
              <a:gd name="connsiteX4" fmla="*/ 518786 w 4696925"/>
              <a:gd name="connsiteY4" fmla="*/ 273604 h 3960282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454254 w 4454254"/>
              <a:gd name="connsiteY0" fmla="*/ 2802344 h 3951864"/>
              <a:gd name="connsiteX1" fmla="*/ 2532186 w 4454254"/>
              <a:gd name="connsiteY1" fmla="*/ 3948392 h 3951864"/>
              <a:gd name="connsiteX2" fmla="*/ 172758 w 4454254"/>
              <a:gd name="connsiteY2" fmla="*/ 3046184 h 3951864"/>
              <a:gd name="connsiteX3" fmla="*/ 201370 w 4454254"/>
              <a:gd name="connsiteY3" fmla="*/ 193256 h 3951864"/>
              <a:gd name="connsiteX4" fmla="*/ 375775 w 4454254"/>
              <a:gd name="connsiteY4" fmla="*/ 266408 h 3951864"/>
              <a:gd name="connsiteX0" fmla="*/ 4451095 w 4451095"/>
              <a:gd name="connsiteY0" fmla="*/ 2744854 h 3894374"/>
              <a:gd name="connsiteX1" fmla="*/ 2529027 w 4451095"/>
              <a:gd name="connsiteY1" fmla="*/ 3890902 h 3894374"/>
              <a:gd name="connsiteX2" fmla="*/ 169599 w 4451095"/>
              <a:gd name="connsiteY2" fmla="*/ 2988694 h 3894374"/>
              <a:gd name="connsiteX3" fmla="*/ 198211 w 4451095"/>
              <a:gd name="connsiteY3" fmla="*/ 135766 h 3894374"/>
              <a:gd name="connsiteX4" fmla="*/ 285414 w 4451095"/>
              <a:gd name="connsiteY4" fmla="*/ 440566 h 3894374"/>
              <a:gd name="connsiteX0" fmla="*/ 4455635 w 4455635"/>
              <a:gd name="connsiteY0" fmla="*/ 2769278 h 3918798"/>
              <a:gd name="connsiteX1" fmla="*/ 2533567 w 4455635"/>
              <a:gd name="connsiteY1" fmla="*/ 3915326 h 3918798"/>
              <a:gd name="connsiteX2" fmla="*/ 174139 w 4455635"/>
              <a:gd name="connsiteY2" fmla="*/ 3013118 h 3918798"/>
              <a:gd name="connsiteX3" fmla="*/ 202751 w 4455635"/>
              <a:gd name="connsiteY3" fmla="*/ 160190 h 3918798"/>
              <a:gd name="connsiteX4" fmla="*/ 414529 w 4455635"/>
              <a:gd name="connsiteY4" fmla="*/ 355262 h 3918798"/>
              <a:gd name="connsiteX0" fmla="*/ 4556239 w 4556239"/>
              <a:gd name="connsiteY0" fmla="*/ 2765795 h 3913883"/>
              <a:gd name="connsiteX1" fmla="*/ 2634171 w 4556239"/>
              <a:gd name="connsiteY1" fmla="*/ 3911843 h 3913883"/>
              <a:gd name="connsiteX2" fmla="*/ 150168 w 4556239"/>
              <a:gd name="connsiteY2" fmla="*/ 2960867 h 3913883"/>
              <a:gd name="connsiteX3" fmla="*/ 303355 w 4556239"/>
              <a:gd name="connsiteY3" fmla="*/ 156707 h 3913883"/>
              <a:gd name="connsiteX4" fmla="*/ 515133 w 4556239"/>
              <a:gd name="connsiteY4" fmla="*/ 351779 h 3913883"/>
              <a:gd name="connsiteX0" fmla="*/ 4408457 w 4408457"/>
              <a:gd name="connsiteY0" fmla="*/ 2761445 h 3908366"/>
              <a:gd name="connsiteX1" fmla="*/ 2486389 w 4408457"/>
              <a:gd name="connsiteY1" fmla="*/ 3907493 h 3908366"/>
              <a:gd name="connsiteX2" fmla="*/ 189248 w 4408457"/>
              <a:gd name="connsiteY2" fmla="*/ 2895557 h 3908366"/>
              <a:gd name="connsiteX3" fmla="*/ 155573 w 4408457"/>
              <a:gd name="connsiteY3" fmla="*/ 152357 h 3908366"/>
              <a:gd name="connsiteX4" fmla="*/ 367351 w 4408457"/>
              <a:gd name="connsiteY4" fmla="*/ 347429 h 390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457" h="3908366">
                <a:moveTo>
                  <a:pt x="4408457" y="2761445"/>
                </a:moveTo>
                <a:cubicBezTo>
                  <a:pt x="3619428" y="3482805"/>
                  <a:pt x="3189591" y="3885141"/>
                  <a:pt x="2486389" y="3907493"/>
                </a:cubicBezTo>
                <a:cubicBezTo>
                  <a:pt x="1783188" y="3929845"/>
                  <a:pt x="577717" y="3521413"/>
                  <a:pt x="189248" y="2895557"/>
                </a:cubicBezTo>
                <a:cubicBezTo>
                  <a:pt x="-199221" y="2269701"/>
                  <a:pt x="125889" y="577045"/>
                  <a:pt x="155573" y="152357"/>
                </a:cubicBezTo>
                <a:cubicBezTo>
                  <a:pt x="185257" y="-272331"/>
                  <a:pt x="309216" y="323045"/>
                  <a:pt x="367351" y="347429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4625674" y="2986719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17714" y="3715188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contents of each node are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distributed</a:t>
            </a:r>
            <a:r>
              <a:rPr lang="en-US" sz="2400" dirty="0"/>
              <a:t> to its neighbors</a:t>
            </a:r>
            <a:r>
              <a:rPr lang="el-GR" sz="2400" dirty="0"/>
              <a:t>.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163390" y="934878"/>
            <a:ext cx="486864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/>
              <a:t>The PageRank algorithm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17714" y="1942839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edges act like pipes that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transfer</a:t>
            </a:r>
            <a:r>
              <a:rPr lang="en-US" sz="2400" dirty="0"/>
              <a:t> liquid between nodes. </a:t>
            </a:r>
          </a:p>
        </p:txBody>
      </p:sp>
    </p:spTree>
    <p:extLst>
      <p:ext uri="{BB962C8B-B14F-4D97-AF65-F5344CB8AC3E}">
        <p14:creationId xmlns:p14="http://schemas.microsoft.com/office/powerpoint/2010/main" val="1256900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301103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First try</a:t>
            </a:r>
            <a:r>
              <a:rPr lang="en-US" sz="2400" dirty="0"/>
              <a:t>: Human curated Web directories</a:t>
            </a:r>
          </a:p>
          <a:p>
            <a:pPr lvl="1"/>
            <a:r>
              <a:rPr lang="en-US" sz="2000" dirty="0"/>
              <a:t>Yahoo, DMOZ, </a:t>
            </a:r>
            <a:r>
              <a:rPr lang="en-US" sz="2000" dirty="0" err="1"/>
              <a:t>LookSmart</a:t>
            </a:r>
            <a:endParaRPr lang="en-US" sz="2000" dirty="0"/>
          </a:p>
          <a:p>
            <a:pPr lvl="1"/>
            <a:endParaRPr lang="en-US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81223"/>
            <a:ext cx="4562470" cy="299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029295"/>
            <a:ext cx="4501306" cy="371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1432" y="20174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How to Organize the Web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262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4"/>
          <p:cNvSpPr/>
          <p:nvPr/>
        </p:nvSpPr>
        <p:spPr>
          <a:xfrm>
            <a:off x="8104559" y="2102006"/>
            <a:ext cx="794601" cy="199326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Freeform 32"/>
          <p:cNvSpPr/>
          <p:nvPr/>
        </p:nvSpPr>
        <p:spPr>
          <a:xfrm>
            <a:off x="4715574" y="4515513"/>
            <a:ext cx="935362" cy="383875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Freeform 29"/>
          <p:cNvSpPr/>
          <p:nvPr/>
        </p:nvSpPr>
        <p:spPr>
          <a:xfrm>
            <a:off x="7205209" y="4706574"/>
            <a:ext cx="794601" cy="199326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Freeform 77"/>
          <p:cNvSpPr/>
          <p:nvPr/>
        </p:nvSpPr>
        <p:spPr>
          <a:xfrm>
            <a:off x="4105656" y="2691525"/>
            <a:ext cx="811517" cy="262974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Freeform 73"/>
          <p:cNvSpPr/>
          <p:nvPr/>
        </p:nvSpPr>
        <p:spPr>
          <a:xfrm>
            <a:off x="6064531" y="2565324"/>
            <a:ext cx="935362" cy="383875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1"/>
          <p:cNvSpPr/>
          <p:nvPr/>
        </p:nvSpPr>
        <p:spPr>
          <a:xfrm>
            <a:off x="8022993" y="1406112"/>
            <a:ext cx="935362" cy="910456"/>
          </a:xfrm>
          <a:prstGeom prst="ellipse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6064532" y="2076263"/>
            <a:ext cx="935362" cy="910456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4704037" y="4012352"/>
            <a:ext cx="935362" cy="910456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/>
          <p:nvPr/>
        </p:nvSpPr>
        <p:spPr>
          <a:xfrm>
            <a:off x="4024505" y="2077428"/>
            <a:ext cx="935362" cy="910456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7155920" y="4033250"/>
            <a:ext cx="935362" cy="910456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7028098" y="2033297"/>
            <a:ext cx="955871" cy="393192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7762066" y="2316567"/>
            <a:ext cx="530352" cy="1686213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6832825" y="2986719"/>
            <a:ext cx="563481" cy="104653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7" idx="2"/>
          </p:cNvCxnSpPr>
          <p:nvPr/>
        </p:nvCxnSpPr>
        <p:spPr>
          <a:xfrm flipV="1">
            <a:off x="5732098" y="4488478"/>
            <a:ext cx="1423822" cy="13318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4625674" y="2986719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046298" y="2555657"/>
            <a:ext cx="971587" cy="0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421202" y="2959649"/>
            <a:ext cx="795528" cy="107360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4863418" y="1374540"/>
            <a:ext cx="3136392" cy="813824"/>
          </a:xfrm>
          <a:custGeom>
            <a:avLst/>
            <a:gdLst>
              <a:gd name="connsiteX0" fmla="*/ 0 w 4376928"/>
              <a:gd name="connsiteY0" fmla="*/ 1009059 h 1009059"/>
              <a:gd name="connsiteX1" fmla="*/ 2048256 w 4376928"/>
              <a:gd name="connsiteY1" fmla="*/ 9315 h 1009059"/>
              <a:gd name="connsiteX2" fmla="*/ 4376928 w 4376928"/>
              <a:gd name="connsiteY2" fmla="*/ 594531 h 1009059"/>
              <a:gd name="connsiteX0" fmla="*/ 0 w 4181856"/>
              <a:gd name="connsiteY0" fmla="*/ 1085098 h 1085098"/>
              <a:gd name="connsiteX1" fmla="*/ 1853184 w 4181856"/>
              <a:gd name="connsiteY1" fmla="*/ 12202 h 1085098"/>
              <a:gd name="connsiteX2" fmla="*/ 4181856 w 4181856"/>
              <a:gd name="connsiteY2" fmla="*/ 597418 h 108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856" h="1085098">
                <a:moveTo>
                  <a:pt x="0" y="1085098"/>
                </a:moveTo>
                <a:cubicBezTo>
                  <a:pt x="659384" y="619770"/>
                  <a:pt x="1156208" y="93482"/>
                  <a:pt x="1853184" y="12202"/>
                </a:cubicBezTo>
                <a:cubicBezTo>
                  <a:pt x="2550160" y="-69078"/>
                  <a:pt x="3382264" y="270266"/>
                  <a:pt x="4181856" y="597418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Freeform 46"/>
          <p:cNvSpPr/>
          <p:nvPr/>
        </p:nvSpPr>
        <p:spPr>
          <a:xfrm>
            <a:off x="4014121" y="2750752"/>
            <a:ext cx="3235881" cy="2931275"/>
          </a:xfrm>
          <a:custGeom>
            <a:avLst/>
            <a:gdLst>
              <a:gd name="connsiteX0" fmla="*/ 4821045 w 4821045"/>
              <a:gd name="connsiteY0" fmla="*/ 2706624 h 3706392"/>
              <a:gd name="connsiteX1" fmla="*/ 2126613 w 4821045"/>
              <a:gd name="connsiteY1" fmla="*/ 3706368 h 3706392"/>
              <a:gd name="connsiteX2" fmla="*/ 66165 w 4821045"/>
              <a:gd name="connsiteY2" fmla="*/ 2682240 h 3706392"/>
              <a:gd name="connsiteX3" fmla="*/ 468501 w 4821045"/>
              <a:gd name="connsiteY3" fmla="*/ 0 h 3706392"/>
              <a:gd name="connsiteX4" fmla="*/ 468501 w 4821045"/>
              <a:gd name="connsiteY4" fmla="*/ 0 h 3706392"/>
              <a:gd name="connsiteX0" fmla="*/ 4828610 w 4828610"/>
              <a:gd name="connsiteY0" fmla="*/ 2887289 h 3887057"/>
              <a:gd name="connsiteX1" fmla="*/ 2134178 w 4828610"/>
              <a:gd name="connsiteY1" fmla="*/ 3887033 h 3887057"/>
              <a:gd name="connsiteX2" fmla="*/ 73730 w 4828610"/>
              <a:gd name="connsiteY2" fmla="*/ 2862905 h 3887057"/>
              <a:gd name="connsiteX3" fmla="*/ 476066 w 4828610"/>
              <a:gd name="connsiteY3" fmla="*/ 180665 h 3887057"/>
              <a:gd name="connsiteX4" fmla="*/ 650471 w 4828610"/>
              <a:gd name="connsiteY4" fmla="*/ 253817 h 3887057"/>
              <a:gd name="connsiteX0" fmla="*/ 4649309 w 4649309"/>
              <a:gd name="connsiteY0" fmla="*/ 2907076 h 3912301"/>
              <a:gd name="connsiteX1" fmla="*/ 1954877 w 4649309"/>
              <a:gd name="connsiteY1" fmla="*/ 3906820 h 3912301"/>
              <a:gd name="connsiteX2" fmla="*/ 93749 w 4649309"/>
              <a:gd name="connsiteY2" fmla="*/ 3150916 h 3912301"/>
              <a:gd name="connsiteX3" fmla="*/ 296765 w 4649309"/>
              <a:gd name="connsiteY3" fmla="*/ 200452 h 3912301"/>
              <a:gd name="connsiteX4" fmla="*/ 471170 w 4649309"/>
              <a:gd name="connsiteY4" fmla="*/ 273604 h 3912301"/>
              <a:gd name="connsiteX0" fmla="*/ 4696925 w 4696925"/>
              <a:gd name="connsiteY0" fmla="*/ 2907076 h 3960282"/>
              <a:gd name="connsiteX1" fmla="*/ 2675197 w 4696925"/>
              <a:gd name="connsiteY1" fmla="*/ 3955588 h 3960282"/>
              <a:gd name="connsiteX2" fmla="*/ 141365 w 4696925"/>
              <a:gd name="connsiteY2" fmla="*/ 3150916 h 3960282"/>
              <a:gd name="connsiteX3" fmla="*/ 344381 w 4696925"/>
              <a:gd name="connsiteY3" fmla="*/ 200452 h 3960282"/>
              <a:gd name="connsiteX4" fmla="*/ 518786 w 4696925"/>
              <a:gd name="connsiteY4" fmla="*/ 273604 h 3960282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454254 w 4454254"/>
              <a:gd name="connsiteY0" fmla="*/ 2802344 h 3951864"/>
              <a:gd name="connsiteX1" fmla="*/ 2532186 w 4454254"/>
              <a:gd name="connsiteY1" fmla="*/ 3948392 h 3951864"/>
              <a:gd name="connsiteX2" fmla="*/ 172758 w 4454254"/>
              <a:gd name="connsiteY2" fmla="*/ 3046184 h 3951864"/>
              <a:gd name="connsiteX3" fmla="*/ 201370 w 4454254"/>
              <a:gd name="connsiteY3" fmla="*/ 193256 h 3951864"/>
              <a:gd name="connsiteX4" fmla="*/ 375775 w 4454254"/>
              <a:gd name="connsiteY4" fmla="*/ 266408 h 3951864"/>
              <a:gd name="connsiteX0" fmla="*/ 4451095 w 4451095"/>
              <a:gd name="connsiteY0" fmla="*/ 2744854 h 3894374"/>
              <a:gd name="connsiteX1" fmla="*/ 2529027 w 4451095"/>
              <a:gd name="connsiteY1" fmla="*/ 3890902 h 3894374"/>
              <a:gd name="connsiteX2" fmla="*/ 169599 w 4451095"/>
              <a:gd name="connsiteY2" fmla="*/ 2988694 h 3894374"/>
              <a:gd name="connsiteX3" fmla="*/ 198211 w 4451095"/>
              <a:gd name="connsiteY3" fmla="*/ 135766 h 3894374"/>
              <a:gd name="connsiteX4" fmla="*/ 285414 w 4451095"/>
              <a:gd name="connsiteY4" fmla="*/ 440566 h 3894374"/>
              <a:gd name="connsiteX0" fmla="*/ 4455635 w 4455635"/>
              <a:gd name="connsiteY0" fmla="*/ 2769278 h 3918798"/>
              <a:gd name="connsiteX1" fmla="*/ 2533567 w 4455635"/>
              <a:gd name="connsiteY1" fmla="*/ 3915326 h 3918798"/>
              <a:gd name="connsiteX2" fmla="*/ 174139 w 4455635"/>
              <a:gd name="connsiteY2" fmla="*/ 3013118 h 3918798"/>
              <a:gd name="connsiteX3" fmla="*/ 202751 w 4455635"/>
              <a:gd name="connsiteY3" fmla="*/ 160190 h 3918798"/>
              <a:gd name="connsiteX4" fmla="*/ 414529 w 4455635"/>
              <a:gd name="connsiteY4" fmla="*/ 355262 h 3918798"/>
              <a:gd name="connsiteX0" fmla="*/ 4556239 w 4556239"/>
              <a:gd name="connsiteY0" fmla="*/ 2765795 h 3913883"/>
              <a:gd name="connsiteX1" fmla="*/ 2634171 w 4556239"/>
              <a:gd name="connsiteY1" fmla="*/ 3911843 h 3913883"/>
              <a:gd name="connsiteX2" fmla="*/ 150168 w 4556239"/>
              <a:gd name="connsiteY2" fmla="*/ 2960867 h 3913883"/>
              <a:gd name="connsiteX3" fmla="*/ 303355 w 4556239"/>
              <a:gd name="connsiteY3" fmla="*/ 156707 h 3913883"/>
              <a:gd name="connsiteX4" fmla="*/ 515133 w 4556239"/>
              <a:gd name="connsiteY4" fmla="*/ 351779 h 3913883"/>
              <a:gd name="connsiteX0" fmla="*/ 4408457 w 4408457"/>
              <a:gd name="connsiteY0" fmla="*/ 2761445 h 3908366"/>
              <a:gd name="connsiteX1" fmla="*/ 2486389 w 4408457"/>
              <a:gd name="connsiteY1" fmla="*/ 3907493 h 3908366"/>
              <a:gd name="connsiteX2" fmla="*/ 189248 w 4408457"/>
              <a:gd name="connsiteY2" fmla="*/ 2895557 h 3908366"/>
              <a:gd name="connsiteX3" fmla="*/ 155573 w 4408457"/>
              <a:gd name="connsiteY3" fmla="*/ 152357 h 3908366"/>
              <a:gd name="connsiteX4" fmla="*/ 367351 w 4408457"/>
              <a:gd name="connsiteY4" fmla="*/ 347429 h 390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457" h="3908366">
                <a:moveTo>
                  <a:pt x="4408457" y="2761445"/>
                </a:moveTo>
                <a:cubicBezTo>
                  <a:pt x="3619428" y="3482805"/>
                  <a:pt x="3189591" y="3885141"/>
                  <a:pt x="2486389" y="3907493"/>
                </a:cubicBezTo>
                <a:cubicBezTo>
                  <a:pt x="1783188" y="3929845"/>
                  <a:pt x="577717" y="3521413"/>
                  <a:pt x="189248" y="2895557"/>
                </a:cubicBezTo>
                <a:cubicBezTo>
                  <a:pt x="-199221" y="2269701"/>
                  <a:pt x="125889" y="577045"/>
                  <a:pt x="155573" y="152357"/>
                </a:cubicBezTo>
                <a:cubicBezTo>
                  <a:pt x="185257" y="-272331"/>
                  <a:pt x="309216" y="323045"/>
                  <a:pt x="367351" y="347429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2" name="TextBox 71"/>
          <p:cNvSpPr txBox="1"/>
          <p:nvPr/>
        </p:nvSpPr>
        <p:spPr>
          <a:xfrm>
            <a:off x="217714" y="1942838"/>
            <a:ext cx="35947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system will reach an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equilibrium</a:t>
            </a:r>
            <a:r>
              <a:rPr lang="en-US" sz="2400" dirty="0"/>
              <a:t> state where the amount of liquid in each node remains constant.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3390" y="934878"/>
            <a:ext cx="486864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/>
              <a:t>The PageRank algorithm</a:t>
            </a:r>
          </a:p>
        </p:txBody>
      </p:sp>
    </p:spTree>
    <p:extLst>
      <p:ext uri="{BB962C8B-B14F-4D97-AF65-F5344CB8AC3E}">
        <p14:creationId xmlns:p14="http://schemas.microsoft.com/office/powerpoint/2010/main" val="1578540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4"/>
          <p:cNvSpPr/>
          <p:nvPr/>
        </p:nvSpPr>
        <p:spPr>
          <a:xfrm>
            <a:off x="8104559" y="2102006"/>
            <a:ext cx="794601" cy="199326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Freeform 32"/>
          <p:cNvSpPr/>
          <p:nvPr/>
        </p:nvSpPr>
        <p:spPr>
          <a:xfrm>
            <a:off x="4715574" y="4515513"/>
            <a:ext cx="935362" cy="383875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Freeform 29"/>
          <p:cNvSpPr/>
          <p:nvPr/>
        </p:nvSpPr>
        <p:spPr>
          <a:xfrm>
            <a:off x="7205209" y="4706574"/>
            <a:ext cx="794601" cy="199326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Freeform 77"/>
          <p:cNvSpPr/>
          <p:nvPr/>
        </p:nvSpPr>
        <p:spPr>
          <a:xfrm>
            <a:off x="4105656" y="2691525"/>
            <a:ext cx="811517" cy="262974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Freeform 73"/>
          <p:cNvSpPr/>
          <p:nvPr/>
        </p:nvSpPr>
        <p:spPr>
          <a:xfrm>
            <a:off x="6064531" y="2565324"/>
            <a:ext cx="935362" cy="383875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1"/>
          <p:cNvSpPr/>
          <p:nvPr/>
        </p:nvSpPr>
        <p:spPr>
          <a:xfrm>
            <a:off x="8022993" y="1406112"/>
            <a:ext cx="935362" cy="910456"/>
          </a:xfrm>
          <a:prstGeom prst="ellipse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6064532" y="2076263"/>
            <a:ext cx="935362" cy="910456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4704037" y="4012352"/>
            <a:ext cx="935362" cy="910456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/>
          <p:nvPr/>
        </p:nvSpPr>
        <p:spPr>
          <a:xfrm>
            <a:off x="4024505" y="2077428"/>
            <a:ext cx="935362" cy="910456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7155920" y="4033250"/>
            <a:ext cx="935362" cy="910456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7028098" y="2033297"/>
            <a:ext cx="955871" cy="393192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7762066" y="2316567"/>
            <a:ext cx="530352" cy="1686213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6832825" y="2986719"/>
            <a:ext cx="563481" cy="104653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7" idx="2"/>
          </p:cNvCxnSpPr>
          <p:nvPr/>
        </p:nvCxnSpPr>
        <p:spPr>
          <a:xfrm flipV="1">
            <a:off x="5732098" y="4488478"/>
            <a:ext cx="1423822" cy="13318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4625674" y="2986719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046298" y="2555657"/>
            <a:ext cx="971587" cy="0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421202" y="2959649"/>
            <a:ext cx="795528" cy="107360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4863418" y="1374540"/>
            <a:ext cx="3136392" cy="813824"/>
          </a:xfrm>
          <a:custGeom>
            <a:avLst/>
            <a:gdLst>
              <a:gd name="connsiteX0" fmla="*/ 0 w 4376928"/>
              <a:gd name="connsiteY0" fmla="*/ 1009059 h 1009059"/>
              <a:gd name="connsiteX1" fmla="*/ 2048256 w 4376928"/>
              <a:gd name="connsiteY1" fmla="*/ 9315 h 1009059"/>
              <a:gd name="connsiteX2" fmla="*/ 4376928 w 4376928"/>
              <a:gd name="connsiteY2" fmla="*/ 594531 h 1009059"/>
              <a:gd name="connsiteX0" fmla="*/ 0 w 4181856"/>
              <a:gd name="connsiteY0" fmla="*/ 1085098 h 1085098"/>
              <a:gd name="connsiteX1" fmla="*/ 1853184 w 4181856"/>
              <a:gd name="connsiteY1" fmla="*/ 12202 h 1085098"/>
              <a:gd name="connsiteX2" fmla="*/ 4181856 w 4181856"/>
              <a:gd name="connsiteY2" fmla="*/ 597418 h 108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856" h="1085098">
                <a:moveTo>
                  <a:pt x="0" y="1085098"/>
                </a:moveTo>
                <a:cubicBezTo>
                  <a:pt x="659384" y="619770"/>
                  <a:pt x="1156208" y="93482"/>
                  <a:pt x="1853184" y="12202"/>
                </a:cubicBezTo>
                <a:cubicBezTo>
                  <a:pt x="2550160" y="-69078"/>
                  <a:pt x="3382264" y="270266"/>
                  <a:pt x="4181856" y="597418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Freeform 46"/>
          <p:cNvSpPr/>
          <p:nvPr/>
        </p:nvSpPr>
        <p:spPr>
          <a:xfrm>
            <a:off x="4014121" y="2750752"/>
            <a:ext cx="3235881" cy="2931275"/>
          </a:xfrm>
          <a:custGeom>
            <a:avLst/>
            <a:gdLst>
              <a:gd name="connsiteX0" fmla="*/ 4821045 w 4821045"/>
              <a:gd name="connsiteY0" fmla="*/ 2706624 h 3706392"/>
              <a:gd name="connsiteX1" fmla="*/ 2126613 w 4821045"/>
              <a:gd name="connsiteY1" fmla="*/ 3706368 h 3706392"/>
              <a:gd name="connsiteX2" fmla="*/ 66165 w 4821045"/>
              <a:gd name="connsiteY2" fmla="*/ 2682240 h 3706392"/>
              <a:gd name="connsiteX3" fmla="*/ 468501 w 4821045"/>
              <a:gd name="connsiteY3" fmla="*/ 0 h 3706392"/>
              <a:gd name="connsiteX4" fmla="*/ 468501 w 4821045"/>
              <a:gd name="connsiteY4" fmla="*/ 0 h 3706392"/>
              <a:gd name="connsiteX0" fmla="*/ 4828610 w 4828610"/>
              <a:gd name="connsiteY0" fmla="*/ 2887289 h 3887057"/>
              <a:gd name="connsiteX1" fmla="*/ 2134178 w 4828610"/>
              <a:gd name="connsiteY1" fmla="*/ 3887033 h 3887057"/>
              <a:gd name="connsiteX2" fmla="*/ 73730 w 4828610"/>
              <a:gd name="connsiteY2" fmla="*/ 2862905 h 3887057"/>
              <a:gd name="connsiteX3" fmla="*/ 476066 w 4828610"/>
              <a:gd name="connsiteY3" fmla="*/ 180665 h 3887057"/>
              <a:gd name="connsiteX4" fmla="*/ 650471 w 4828610"/>
              <a:gd name="connsiteY4" fmla="*/ 253817 h 3887057"/>
              <a:gd name="connsiteX0" fmla="*/ 4649309 w 4649309"/>
              <a:gd name="connsiteY0" fmla="*/ 2907076 h 3912301"/>
              <a:gd name="connsiteX1" fmla="*/ 1954877 w 4649309"/>
              <a:gd name="connsiteY1" fmla="*/ 3906820 h 3912301"/>
              <a:gd name="connsiteX2" fmla="*/ 93749 w 4649309"/>
              <a:gd name="connsiteY2" fmla="*/ 3150916 h 3912301"/>
              <a:gd name="connsiteX3" fmla="*/ 296765 w 4649309"/>
              <a:gd name="connsiteY3" fmla="*/ 200452 h 3912301"/>
              <a:gd name="connsiteX4" fmla="*/ 471170 w 4649309"/>
              <a:gd name="connsiteY4" fmla="*/ 273604 h 3912301"/>
              <a:gd name="connsiteX0" fmla="*/ 4696925 w 4696925"/>
              <a:gd name="connsiteY0" fmla="*/ 2907076 h 3960282"/>
              <a:gd name="connsiteX1" fmla="*/ 2675197 w 4696925"/>
              <a:gd name="connsiteY1" fmla="*/ 3955588 h 3960282"/>
              <a:gd name="connsiteX2" fmla="*/ 141365 w 4696925"/>
              <a:gd name="connsiteY2" fmla="*/ 3150916 h 3960282"/>
              <a:gd name="connsiteX3" fmla="*/ 344381 w 4696925"/>
              <a:gd name="connsiteY3" fmla="*/ 200452 h 3960282"/>
              <a:gd name="connsiteX4" fmla="*/ 518786 w 4696925"/>
              <a:gd name="connsiteY4" fmla="*/ 273604 h 3960282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454254 w 4454254"/>
              <a:gd name="connsiteY0" fmla="*/ 2802344 h 3951864"/>
              <a:gd name="connsiteX1" fmla="*/ 2532186 w 4454254"/>
              <a:gd name="connsiteY1" fmla="*/ 3948392 h 3951864"/>
              <a:gd name="connsiteX2" fmla="*/ 172758 w 4454254"/>
              <a:gd name="connsiteY2" fmla="*/ 3046184 h 3951864"/>
              <a:gd name="connsiteX3" fmla="*/ 201370 w 4454254"/>
              <a:gd name="connsiteY3" fmla="*/ 193256 h 3951864"/>
              <a:gd name="connsiteX4" fmla="*/ 375775 w 4454254"/>
              <a:gd name="connsiteY4" fmla="*/ 266408 h 3951864"/>
              <a:gd name="connsiteX0" fmla="*/ 4451095 w 4451095"/>
              <a:gd name="connsiteY0" fmla="*/ 2744854 h 3894374"/>
              <a:gd name="connsiteX1" fmla="*/ 2529027 w 4451095"/>
              <a:gd name="connsiteY1" fmla="*/ 3890902 h 3894374"/>
              <a:gd name="connsiteX2" fmla="*/ 169599 w 4451095"/>
              <a:gd name="connsiteY2" fmla="*/ 2988694 h 3894374"/>
              <a:gd name="connsiteX3" fmla="*/ 198211 w 4451095"/>
              <a:gd name="connsiteY3" fmla="*/ 135766 h 3894374"/>
              <a:gd name="connsiteX4" fmla="*/ 285414 w 4451095"/>
              <a:gd name="connsiteY4" fmla="*/ 440566 h 3894374"/>
              <a:gd name="connsiteX0" fmla="*/ 4455635 w 4455635"/>
              <a:gd name="connsiteY0" fmla="*/ 2769278 h 3918798"/>
              <a:gd name="connsiteX1" fmla="*/ 2533567 w 4455635"/>
              <a:gd name="connsiteY1" fmla="*/ 3915326 h 3918798"/>
              <a:gd name="connsiteX2" fmla="*/ 174139 w 4455635"/>
              <a:gd name="connsiteY2" fmla="*/ 3013118 h 3918798"/>
              <a:gd name="connsiteX3" fmla="*/ 202751 w 4455635"/>
              <a:gd name="connsiteY3" fmla="*/ 160190 h 3918798"/>
              <a:gd name="connsiteX4" fmla="*/ 414529 w 4455635"/>
              <a:gd name="connsiteY4" fmla="*/ 355262 h 3918798"/>
              <a:gd name="connsiteX0" fmla="*/ 4556239 w 4556239"/>
              <a:gd name="connsiteY0" fmla="*/ 2765795 h 3913883"/>
              <a:gd name="connsiteX1" fmla="*/ 2634171 w 4556239"/>
              <a:gd name="connsiteY1" fmla="*/ 3911843 h 3913883"/>
              <a:gd name="connsiteX2" fmla="*/ 150168 w 4556239"/>
              <a:gd name="connsiteY2" fmla="*/ 2960867 h 3913883"/>
              <a:gd name="connsiteX3" fmla="*/ 303355 w 4556239"/>
              <a:gd name="connsiteY3" fmla="*/ 156707 h 3913883"/>
              <a:gd name="connsiteX4" fmla="*/ 515133 w 4556239"/>
              <a:gd name="connsiteY4" fmla="*/ 351779 h 3913883"/>
              <a:gd name="connsiteX0" fmla="*/ 4408457 w 4408457"/>
              <a:gd name="connsiteY0" fmla="*/ 2761445 h 3908366"/>
              <a:gd name="connsiteX1" fmla="*/ 2486389 w 4408457"/>
              <a:gd name="connsiteY1" fmla="*/ 3907493 h 3908366"/>
              <a:gd name="connsiteX2" fmla="*/ 189248 w 4408457"/>
              <a:gd name="connsiteY2" fmla="*/ 2895557 h 3908366"/>
              <a:gd name="connsiteX3" fmla="*/ 155573 w 4408457"/>
              <a:gd name="connsiteY3" fmla="*/ 152357 h 3908366"/>
              <a:gd name="connsiteX4" fmla="*/ 367351 w 4408457"/>
              <a:gd name="connsiteY4" fmla="*/ 347429 h 390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457" h="3908366">
                <a:moveTo>
                  <a:pt x="4408457" y="2761445"/>
                </a:moveTo>
                <a:cubicBezTo>
                  <a:pt x="3619428" y="3482805"/>
                  <a:pt x="3189591" y="3885141"/>
                  <a:pt x="2486389" y="3907493"/>
                </a:cubicBezTo>
                <a:cubicBezTo>
                  <a:pt x="1783188" y="3929845"/>
                  <a:pt x="577717" y="3521413"/>
                  <a:pt x="189248" y="2895557"/>
                </a:cubicBezTo>
                <a:cubicBezTo>
                  <a:pt x="-199221" y="2269701"/>
                  <a:pt x="125889" y="577045"/>
                  <a:pt x="155573" y="152357"/>
                </a:cubicBezTo>
                <a:cubicBezTo>
                  <a:pt x="185257" y="-272331"/>
                  <a:pt x="309216" y="323045"/>
                  <a:pt x="367351" y="347429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2" name="TextBox 71"/>
          <p:cNvSpPr txBox="1"/>
          <p:nvPr/>
        </p:nvSpPr>
        <p:spPr>
          <a:xfrm>
            <a:off x="217714" y="1942838"/>
            <a:ext cx="35947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amount of liquid in each node determines the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importance</a:t>
            </a:r>
            <a:r>
              <a:rPr lang="en-US" sz="2400" dirty="0"/>
              <a:t> of the node</a:t>
            </a:r>
            <a:r>
              <a:rPr lang="el-GR" sz="2400" dirty="0"/>
              <a:t>.</a:t>
            </a:r>
          </a:p>
          <a:p>
            <a:endParaRPr lang="en-US" sz="2400" dirty="0"/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Large quantity </a:t>
            </a:r>
            <a:r>
              <a:rPr lang="en-US" sz="2400" dirty="0"/>
              <a:t>means large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incoming flow </a:t>
            </a:r>
            <a:r>
              <a:rPr lang="en-US" sz="2400" dirty="0"/>
              <a:t>from nodes with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large quantity </a:t>
            </a:r>
            <a:r>
              <a:rPr lang="en-US" sz="2400" dirty="0"/>
              <a:t>of liquid.</a:t>
            </a:r>
          </a:p>
          <a:p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163390" y="934878"/>
            <a:ext cx="486864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/>
              <a:t>The PageRank algorithm</a:t>
            </a:r>
          </a:p>
        </p:txBody>
      </p:sp>
    </p:spTree>
    <p:extLst>
      <p:ext uri="{BB962C8B-B14F-4D97-AF65-F5344CB8AC3E}">
        <p14:creationId xmlns:p14="http://schemas.microsoft.com/office/powerpoint/2010/main" val="1653714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5130" name="Text Box 35"/>
          <p:cNvSpPr txBox="1">
            <a:spLocks noChangeArrowheads="1"/>
          </p:cNvSpPr>
          <p:nvPr/>
        </p:nvSpPr>
        <p:spPr bwMode="auto">
          <a:xfrm>
            <a:off x="304800" y="1905000"/>
            <a:ext cx="27142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>
                <a:latin typeface="Calibri" pitchFamily="34" charset="0"/>
              </a:rPr>
              <a:t> = 1/3 </a:t>
            </a:r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baseline="-25000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+ 1/2 </a:t>
            </a:r>
            <a:r>
              <a:rPr lang="en-US" sz="2400" dirty="0" err="1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1" name="Text Box 36"/>
          <p:cNvSpPr txBox="1">
            <a:spLocks noChangeArrowheads="1"/>
          </p:cNvSpPr>
          <p:nvPr/>
        </p:nvSpPr>
        <p:spPr bwMode="auto">
          <a:xfrm>
            <a:off x="322263" y="2354263"/>
            <a:ext cx="33297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dirty="0">
                <a:latin typeface="Calibri" pitchFamily="34" charset="0"/>
              </a:rPr>
              <a:t> = 1/2 </a:t>
            </a:r>
            <a:r>
              <a:rPr lang="en-US" sz="2400" dirty="0" err="1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>
                <a:latin typeface="Calibri" pitchFamily="34" charset="0"/>
              </a:rPr>
              <a:t> + </a:t>
            </a:r>
            <a:r>
              <a:rPr lang="en-US" sz="2400" dirty="0" err="1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baseline="-25000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+ 1/3 </a:t>
            </a:r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2" name="Text Box 37"/>
          <p:cNvSpPr txBox="1">
            <a:spLocks noChangeArrowheads="1"/>
          </p:cNvSpPr>
          <p:nvPr/>
        </p:nvSpPr>
        <p:spPr bwMode="auto">
          <a:xfrm>
            <a:off x="320675" y="2846388"/>
            <a:ext cx="27366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dirty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>
                <a:latin typeface="Calibri" pitchFamily="34" charset="0"/>
              </a:rPr>
              <a:t> + 1/3 </a:t>
            </a:r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3" name="Text Box 38"/>
          <p:cNvSpPr txBox="1">
            <a:spLocks noChangeArrowheads="1"/>
          </p:cNvSpPr>
          <p:nvPr/>
        </p:nvSpPr>
        <p:spPr bwMode="auto">
          <a:xfrm>
            <a:off x="323850" y="3270250"/>
            <a:ext cx="162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dirty="0">
                <a:latin typeface="Calibri" pitchFamily="34" charset="0"/>
              </a:rPr>
              <a:t> = 1/2 </a:t>
            </a:r>
            <a:r>
              <a:rPr lang="en-US" sz="2400" dirty="0" err="1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4" name="Text Box 39"/>
          <p:cNvSpPr txBox="1">
            <a:spLocks noChangeArrowheads="1"/>
          </p:cNvSpPr>
          <p:nvPr/>
        </p:nvSpPr>
        <p:spPr bwMode="auto">
          <a:xfrm>
            <a:off x="319088" y="3767138"/>
            <a:ext cx="1170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00FF"/>
                </a:solidFill>
                <a:latin typeface="Calibri" pitchFamily="34" charset="0"/>
              </a:rPr>
              <a:t>5</a:t>
            </a:r>
            <a:r>
              <a:rPr lang="en-US" sz="2400" dirty="0">
                <a:latin typeface="Calibri" pitchFamily="34" charset="0"/>
              </a:rPr>
              <a:t> = </a:t>
            </a:r>
            <a:r>
              <a:rPr lang="en-US" sz="2400" dirty="0" err="1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baseline="-25000" dirty="0">
                <a:solidFill>
                  <a:srgbClr val="FF3300"/>
                </a:solidFill>
                <a:latin typeface="Calibri" pitchFamily="34" charset="0"/>
              </a:rPr>
              <a:t> 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781424" y="1423805"/>
                <a:ext cx="2209801" cy="764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</m:d>
                            </m:den>
                          </m:f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424" y="1423805"/>
                <a:ext cx="2209801" cy="76450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/>
          <p:cNvGrpSpPr/>
          <p:nvPr/>
        </p:nvGrpSpPr>
        <p:grpSpPr>
          <a:xfrm>
            <a:off x="5041900" y="1825588"/>
            <a:ext cx="3439729" cy="3227838"/>
            <a:chOff x="2492375" y="2467063"/>
            <a:chExt cx="3439729" cy="3227838"/>
          </a:xfrm>
        </p:grpSpPr>
        <p:grpSp>
          <p:nvGrpSpPr>
            <p:cNvPr id="40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0283326"/>
                  </p:ext>
                </p:extLst>
              </p:nvPr>
            </p:nvGraphicFramePr>
            <p:xfrm>
              <a:off x="762000" y="5029438"/>
              <a:ext cx="4002336" cy="670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670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10991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dirty="0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dirty="0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0991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t=25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4128666"/>
                  </p:ext>
                </p:extLst>
              </p:nvPr>
            </p:nvGraphicFramePr>
            <p:xfrm>
              <a:off x="762000" y="5029438"/>
              <a:ext cx="4002336" cy="670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67056"/>
                    <a:gridCol w="667056"/>
                    <a:gridCol w="667056"/>
                    <a:gridCol w="667056"/>
                    <a:gridCol w="667056"/>
                    <a:gridCol w="667056"/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100917" r="-401835" b="-1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199091" r="-298182" b="-1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301835" r="-200917" b="-1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398182" r="-99091" b="-1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502752" b="-123636"/>
                          </a:stretch>
                        </a:blipFill>
                      </a:tcPr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t=25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0.18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0.27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0.13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0.13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0.27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TextBox 3"/>
          <p:cNvSpPr txBox="1"/>
          <p:nvPr/>
        </p:nvSpPr>
        <p:spPr>
          <a:xfrm>
            <a:off x="5143783" y="5364718"/>
            <a:ext cx="4000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Think of the weight as a </a:t>
            </a:r>
            <a:r>
              <a:rPr lang="en-US" dirty="0">
                <a:solidFill>
                  <a:srgbClr val="FF0000"/>
                </a:solidFill>
              </a:rPr>
              <a:t>fluid</a:t>
            </a:r>
            <a:r>
              <a:rPr lang="en-US" dirty="0"/>
              <a:t>: there is constant amount of it in the graph, but it moves around until it </a:t>
            </a:r>
            <a:r>
              <a:rPr lang="en-US" dirty="0">
                <a:solidFill>
                  <a:srgbClr val="FF0000"/>
                </a:solidFill>
              </a:rPr>
              <a:t>stabilizes</a:t>
            </a:r>
          </a:p>
        </p:txBody>
      </p:sp>
    </p:spTree>
    <p:extLst>
      <p:ext uri="{BB962C8B-B14F-4D97-AF65-F5344CB8AC3E}">
        <p14:creationId xmlns:p14="http://schemas.microsoft.com/office/powerpoint/2010/main" val="1646056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Walks on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600200"/>
                <a:ext cx="8363272" cy="4781128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The algorithm defines a </a:t>
                </a:r>
                <a:r>
                  <a:rPr lang="en-US" dirty="0">
                    <a:solidFill>
                      <a:srgbClr val="FF0000"/>
                    </a:solidFill>
                  </a:rPr>
                  <a:t>random walk</a:t>
                </a:r>
                <a:r>
                  <a:rPr lang="en-US" dirty="0"/>
                  <a:t> on the graph</a:t>
                </a:r>
              </a:p>
              <a:p>
                <a:endParaRPr lang="en-US" dirty="0"/>
              </a:p>
              <a:p>
                <a:r>
                  <a:rPr lang="en-US" dirty="0"/>
                  <a:t>Random walk: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Start</a:t>
                </a:r>
                <a:r>
                  <a:rPr lang="en-US" dirty="0"/>
                  <a:t> from a node chosen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uniformly at random </a:t>
                </a:r>
                <a:r>
                  <a:rPr lang="en-US" dirty="0"/>
                  <a:t>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Pick</a:t>
                </a:r>
                <a:r>
                  <a:rPr lang="en-US" dirty="0"/>
                  <a:t> one of the </a:t>
                </a:r>
                <a:r>
                  <a:rPr lang="en-US" dirty="0">
                    <a:solidFill>
                      <a:srgbClr val="0070C0"/>
                    </a:solidFill>
                  </a:rPr>
                  <a:t>outgoing edges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uniformly at random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Move</a:t>
                </a:r>
                <a:r>
                  <a:rPr lang="en-US" dirty="0"/>
                  <a:t> to the destination of the edge</a:t>
                </a:r>
              </a:p>
              <a:p>
                <a:pPr lvl="1"/>
                <a:r>
                  <a:rPr lang="en-US" dirty="0"/>
                  <a:t>Repeat.</a:t>
                </a:r>
              </a:p>
              <a:p>
                <a:endParaRPr lang="en-US" dirty="0"/>
              </a:p>
              <a:p>
                <a:r>
                  <a:rPr lang="en-US" dirty="0"/>
                  <a:t>The PageRank of node v is the probability that the random walk is at node v after a very large number of steps.</a:t>
                </a:r>
                <a:endParaRPr lang="el-GR" dirty="0"/>
              </a:p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rgbClr val="FF0000"/>
                    </a:solidFill>
                  </a:rPr>
                  <a:t>Random Surfer </a:t>
                </a:r>
                <a:r>
                  <a:rPr lang="en-US" dirty="0"/>
                  <a:t>model</a:t>
                </a:r>
              </a:p>
              <a:p>
                <a:pPr lvl="1"/>
                <a:r>
                  <a:rPr lang="en-US" dirty="0"/>
                  <a:t>Users wander on the web, following links.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600200"/>
                <a:ext cx="8363272" cy="4781128"/>
              </a:xfrm>
              <a:blipFill>
                <a:blip r:embed="rId2"/>
                <a:stretch>
                  <a:fillRect l="-1020" t="-2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59671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0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18563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0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rgbClr val="FF3B3B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208687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36102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59610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2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832901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2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6582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organize the web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000" dirty="0">
                <a:solidFill>
                  <a:schemeClr val="accent6">
                    <a:lumMod val="50000"/>
                  </a:schemeClr>
                </a:solidFill>
              </a:rPr>
              <a:t>Second try</a:t>
            </a:r>
            <a:r>
              <a:rPr lang="en-US" sz="3000" dirty="0"/>
              <a:t>: 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</a:rPr>
              <a:t>Web Search</a:t>
            </a:r>
          </a:p>
          <a:p>
            <a:pPr lvl="1"/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Information Retrieval investigates:</a:t>
            </a:r>
          </a:p>
          <a:p>
            <a:pPr lvl="2"/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Find relevant docs in a small and trusted set e.g., Newspaper articles, Patents, etc. (“needle-in-a-haystack”)</a:t>
            </a:r>
          </a:p>
          <a:p>
            <a:pPr lvl="2"/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Limitation of keywords (synonyms, polysemy, </a:t>
            </a:r>
            <a:r>
              <a:rPr lang="en-US" sz="2600" dirty="0" err="1">
                <a:solidFill>
                  <a:schemeClr val="tx2">
                    <a:lumMod val="50000"/>
                  </a:schemeClr>
                </a:solidFill>
              </a:rPr>
              <a:t>etc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en-US" sz="3000" dirty="0"/>
              <a:t>    </a:t>
            </a: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But</a:t>
            </a:r>
            <a:r>
              <a:rPr lang="en-US" sz="3000" dirty="0"/>
              <a:t>: 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Web is huge, full of untrusted documents, random 	things, web spam, etc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 Everyone can create a web page of high production value</a:t>
            </a:r>
          </a:p>
          <a:p>
            <a:pPr lvl="1">
              <a:buFont typeface="Wingdings" pitchFamily="2" charset="2"/>
              <a:buChar char="§"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 Rich diversity of people issuing queries</a:t>
            </a:r>
            <a:endParaRPr lang="en-US" sz="2600" dirty="0">
              <a:solidFill>
                <a:schemeClr val="accent4">
                  <a:lumMod val="75000"/>
                </a:schemeClr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 Dynamic and constantly-changing nature of web content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823020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3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0166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3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209811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4…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458628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walk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Question: what is the probability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dirty="0"/>
                  <a:t> of being at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steps?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0">
                <a:blip r:embed="rId2"/>
                <a:stretch>
                  <a:fillRect l="-1704" t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/>
          <p:cNvGrpSpPr/>
          <p:nvPr/>
        </p:nvGrpSpPr>
        <p:grpSpPr>
          <a:xfrm>
            <a:off x="5596767" y="2390254"/>
            <a:ext cx="3439729" cy="3227838"/>
            <a:chOff x="2492375" y="2467063"/>
            <a:chExt cx="3439729" cy="3227838"/>
          </a:xfrm>
        </p:grpSpPr>
        <p:grpSp>
          <p:nvGrpSpPr>
            <p:cNvPr id="42" name="Group 41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8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37"/>
              <p:cNvSpPr txBox="1">
                <a:spLocks noChangeArrowheads="1"/>
              </p:cNvSpPr>
              <p:nvPr/>
            </p:nvSpPr>
            <p:spPr bwMode="auto">
              <a:xfrm>
                <a:off x="394069" y="4627993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2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4069" y="4627993"/>
                <a:ext cx="968598" cy="67050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38"/>
              <p:cNvSpPr txBox="1">
                <a:spLocks noChangeArrowheads="1"/>
              </p:cNvSpPr>
              <p:nvPr/>
            </p:nvSpPr>
            <p:spPr bwMode="auto">
              <a:xfrm>
                <a:off x="392886" y="5374879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3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886" y="5374879"/>
                <a:ext cx="968598" cy="67050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39"/>
              <p:cNvSpPr txBox="1">
                <a:spLocks noChangeArrowheads="1"/>
              </p:cNvSpPr>
              <p:nvPr/>
            </p:nvSpPr>
            <p:spPr bwMode="auto">
              <a:xfrm>
                <a:off x="399883" y="6087531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4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883" y="6087531"/>
                <a:ext cx="968598" cy="67050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35"/>
              <p:cNvSpPr txBox="1">
                <a:spLocks noChangeArrowheads="1"/>
              </p:cNvSpPr>
              <p:nvPr/>
            </p:nvSpPr>
            <p:spPr bwMode="auto">
              <a:xfrm>
                <a:off x="1917182" y="3178170"/>
                <a:ext cx="2521459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5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3178170"/>
                <a:ext cx="2521459" cy="67056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36"/>
              <p:cNvSpPr txBox="1">
                <a:spLocks noChangeArrowheads="1"/>
              </p:cNvSpPr>
              <p:nvPr/>
            </p:nvSpPr>
            <p:spPr bwMode="auto">
              <a:xfrm>
                <a:off x="1917182" y="3868031"/>
                <a:ext cx="3361626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6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3868031"/>
                <a:ext cx="3361626" cy="67056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37"/>
              <p:cNvSpPr txBox="1">
                <a:spLocks noChangeArrowheads="1"/>
              </p:cNvSpPr>
              <p:nvPr/>
            </p:nvSpPr>
            <p:spPr bwMode="auto">
              <a:xfrm>
                <a:off x="1917182" y="4620499"/>
                <a:ext cx="2583528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solidFill>
                            <a:srgbClr val="0033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7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4620499"/>
                <a:ext cx="2583528" cy="670568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38"/>
              <p:cNvSpPr txBox="1">
                <a:spLocks noChangeArrowheads="1"/>
              </p:cNvSpPr>
              <p:nvPr/>
            </p:nvSpPr>
            <p:spPr bwMode="auto">
              <a:xfrm>
                <a:off x="1917182" y="5374879"/>
                <a:ext cx="1542795" cy="668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8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5374879"/>
                <a:ext cx="1542795" cy="66851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39"/>
              <p:cNvSpPr txBox="1">
                <a:spLocks noChangeArrowheads="1"/>
              </p:cNvSpPr>
              <p:nvPr/>
            </p:nvSpPr>
            <p:spPr bwMode="auto">
              <a:xfrm>
                <a:off x="1917182" y="6197174"/>
                <a:ext cx="1452192" cy="411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 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solidFill>
                            <a:srgbClr val="FF33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9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6197174"/>
                <a:ext cx="1452192" cy="411588"/>
              </a:xfrm>
              <a:prstGeom prst="rect">
                <a:avLst/>
              </a:prstGeom>
              <a:blipFill rotWithShape="0">
                <a:blip r:embed="rId15"/>
                <a:stretch>
                  <a:fillRect b="-746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 Box 35"/>
              <p:cNvSpPr txBox="1">
                <a:spLocks noChangeArrowheads="1"/>
              </p:cNvSpPr>
              <p:nvPr/>
            </p:nvSpPr>
            <p:spPr bwMode="auto">
              <a:xfrm>
                <a:off x="398694" y="3178170"/>
                <a:ext cx="1024704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0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8694" y="3178170"/>
                <a:ext cx="1024704" cy="67050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 Box 36"/>
              <p:cNvSpPr txBox="1">
                <a:spLocks noChangeArrowheads="1"/>
              </p:cNvSpPr>
              <p:nvPr/>
            </p:nvSpPr>
            <p:spPr bwMode="auto">
              <a:xfrm>
                <a:off x="399883" y="3851202"/>
                <a:ext cx="1024704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2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883" y="3851202"/>
                <a:ext cx="1024704" cy="67050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666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6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/>
              <a:t>Markov chains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35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196752"/>
                <a:ext cx="8229600" cy="5400600"/>
              </a:xfrm>
            </p:spPr>
            <p:txBody>
              <a:bodyPr>
                <a:normAutofit fontScale="62500" lnSpcReduction="200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/>
                  <a:t>A Markov chain describes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discrete time stochastic process </a:t>
                </a:r>
                <a:r>
                  <a:rPr lang="en-US" dirty="0"/>
                  <a:t>over a set of states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={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,…,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90000"/>
                  </a:lnSpc>
                  <a:buNone/>
                </a:pPr>
                <a:r>
                  <a:rPr lang="en-US" dirty="0"/>
                  <a:t>    according to a transition probability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={</m:t>
                    </m:r>
                    <m:r>
                      <a:rPr lang="en-US" i="1" dirty="0" err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i="1" baseline="-25000" dirty="0" err="1">
                        <a:solidFill>
                          <a:srgbClr val="0070C0"/>
                        </a:solidFill>
                        <a:latin typeface="Cambria Math"/>
                      </a:rPr>
                      <m:t>𝑖𝑗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}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i="1" baseline="-25000" dirty="0" err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i="1" baseline="-25000" dirty="0" smtClean="0">
                        <a:solidFill>
                          <a:srgbClr val="0070C0"/>
                        </a:solidFill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=</a:t>
                </a:r>
                <a:r>
                  <a:rPr lang="en-US" dirty="0">
                    <a:solidFill>
                      <a:srgbClr val="0066FF"/>
                    </a:solidFill>
                  </a:rPr>
                  <a:t> </a:t>
                </a:r>
                <a:r>
                  <a:rPr lang="en-US" dirty="0"/>
                  <a:t>probability of moving to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rgbClr val="0066FF"/>
                    </a:solidFill>
                  </a:rPr>
                  <a:t> </a:t>
                </a:r>
                <a:r>
                  <a:rPr lang="en-US" dirty="0"/>
                  <a:t>when at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endParaRPr lang="en-US" dirty="0"/>
              </a:p>
              <a:p>
                <a:r>
                  <a:rPr lang="en-US" dirty="0"/>
                  <a:t>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/>
                  <a:t> has the property that the entries of all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rows sum to 1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A matrix with this property is called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stochastic</a:t>
                </a:r>
              </a:p>
              <a:p>
                <a:pPr marL="0" indent="0">
                  <a:buNone/>
                </a:pPr>
                <a:endParaRPr lang="en-US" sz="13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State probability distribution</a:t>
                </a:r>
                <a:r>
                  <a:rPr lang="en-US" dirty="0"/>
                  <a:t>: The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i="1" baseline="30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 = (</m:t>
                    </m:r>
                    <m:sSubSup>
                      <m:sSub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i="1" dirty="0" err="1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, … ,</m:t>
                    </m:r>
                    <m:sSubSup>
                      <m:sSub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that stores the probability of being at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after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i="1" dirty="0">
                    <a:solidFill>
                      <a:srgbClr val="0070C0"/>
                    </a:solidFill>
                    <a:latin typeface="Cambria Math"/>
                  </a:rPr>
                  <a:t> </a:t>
                </a:r>
                <a:r>
                  <a:rPr lang="en-US" dirty="0"/>
                  <a:t>steps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sz="1300" dirty="0"/>
              </a:p>
              <a:p>
                <a:pPr>
                  <a:lnSpc>
                    <a:spcPct val="90000"/>
                  </a:lnSpc>
                </a:pPr>
                <a:r>
                  <a:rPr lang="en-US" sz="3100" dirty="0" err="1">
                    <a:solidFill>
                      <a:schemeClr val="accent6">
                        <a:lumMod val="75000"/>
                      </a:schemeClr>
                    </a:solidFill>
                  </a:rPr>
                  <a:t>Memorylessness</a:t>
                </a:r>
                <a:r>
                  <a:rPr lang="en-US" sz="3100" dirty="0">
                    <a:solidFill>
                      <a:schemeClr val="accent6">
                        <a:lumMod val="75000"/>
                      </a:schemeClr>
                    </a:solidFill>
                  </a:rPr>
                  <a:t> property: </a:t>
                </a:r>
                <a:r>
                  <a:rPr lang="en-US" sz="3100" dirty="0"/>
                  <a:t>The </a:t>
                </a:r>
                <a:r>
                  <a:rPr lang="en-US" sz="3100" dirty="0">
                    <a:solidFill>
                      <a:srgbClr val="0070C0"/>
                    </a:solidFill>
                  </a:rPr>
                  <a:t>next state </a:t>
                </a:r>
                <a:r>
                  <a:rPr lang="en-US" sz="3100" dirty="0"/>
                  <a:t>of the chain </a:t>
                </a:r>
                <a:r>
                  <a:rPr lang="en-US" sz="3100" dirty="0">
                    <a:solidFill>
                      <a:srgbClr val="0070C0"/>
                    </a:solidFill>
                  </a:rPr>
                  <a:t>depends only at the current state</a:t>
                </a:r>
                <a:r>
                  <a:rPr lang="en-US" sz="3100" dirty="0"/>
                  <a:t> and not on the past of the process (</a:t>
                </a:r>
                <a:r>
                  <a:rPr lang="en-US" sz="3100" dirty="0">
                    <a:solidFill>
                      <a:schemeClr val="accent6">
                        <a:lumMod val="75000"/>
                      </a:schemeClr>
                    </a:solidFill>
                  </a:rPr>
                  <a:t>first order </a:t>
                </a:r>
                <a:r>
                  <a:rPr lang="en-US" sz="3100" dirty="0"/>
                  <a:t>MC)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700" dirty="0">
                    <a:solidFill>
                      <a:schemeClr val="accent6">
                        <a:lumMod val="75000"/>
                      </a:schemeClr>
                    </a:solidFill>
                  </a:rPr>
                  <a:t>Higher order </a:t>
                </a:r>
                <a:r>
                  <a:rPr lang="en-US" sz="2700" dirty="0"/>
                  <a:t>MCs are also possible</a:t>
                </a:r>
              </a:p>
              <a:p>
                <a:pPr>
                  <a:lnSpc>
                    <a:spcPct val="90000"/>
                  </a:lnSpc>
                </a:pPr>
                <a:endParaRPr lang="en-US" sz="1300" dirty="0"/>
              </a:p>
              <a:p>
                <a:pPr>
                  <a:lnSpc>
                    <a:spcPct val="90000"/>
                  </a:lnSpc>
                </a:pPr>
                <a:r>
                  <a:rPr lang="en-US" sz="3100" dirty="0">
                    <a:solidFill>
                      <a:schemeClr val="accent6">
                        <a:lumMod val="75000"/>
                      </a:schemeClr>
                    </a:solidFill>
                  </a:rPr>
                  <a:t>Markov Chain Theory</a:t>
                </a:r>
                <a:r>
                  <a:rPr lang="en-US" sz="3100" dirty="0"/>
                  <a:t>: After infinite steps the </a:t>
                </a:r>
                <a:r>
                  <a:rPr lang="en-US" sz="3100" dirty="0">
                    <a:solidFill>
                      <a:srgbClr val="0070C0"/>
                    </a:solidFill>
                  </a:rPr>
                  <a:t>state probability vector </a:t>
                </a:r>
                <a:r>
                  <a:rPr lang="en-US" sz="3100" dirty="0">
                    <a:solidFill>
                      <a:srgbClr val="FF0000"/>
                    </a:solidFill>
                  </a:rPr>
                  <a:t>converges </a:t>
                </a:r>
                <a:r>
                  <a:rPr lang="en-US" sz="3000" dirty="0"/>
                  <a:t>to a </a:t>
                </a:r>
                <a:r>
                  <a:rPr lang="en-US" sz="3000" dirty="0">
                    <a:solidFill>
                      <a:srgbClr val="0070C0"/>
                    </a:solidFill>
                  </a:rPr>
                  <a:t>unique</a:t>
                </a:r>
                <a:r>
                  <a:rPr lang="en-US" sz="3000" dirty="0"/>
                  <a:t> distribution </a:t>
                </a:r>
                <a:r>
                  <a:rPr lang="en-US" sz="3100" dirty="0"/>
                  <a:t>if the chain is </a:t>
                </a:r>
                <a:r>
                  <a:rPr lang="en-US" sz="3100" dirty="0">
                    <a:solidFill>
                      <a:schemeClr val="accent6">
                        <a:lumMod val="75000"/>
                      </a:schemeClr>
                    </a:solidFill>
                  </a:rPr>
                  <a:t>irreducible </a:t>
                </a:r>
                <a:r>
                  <a:rPr lang="en-US" sz="2700" dirty="0"/>
                  <a:t>(possible to get from any state to any other state) </a:t>
                </a:r>
                <a:r>
                  <a:rPr lang="en-US" sz="3100" dirty="0"/>
                  <a:t>and </a:t>
                </a:r>
                <a:r>
                  <a:rPr lang="en-US" sz="3100" dirty="0">
                    <a:solidFill>
                      <a:schemeClr val="accent6">
                        <a:lumMod val="75000"/>
                      </a:schemeClr>
                    </a:solidFill>
                  </a:rPr>
                  <a:t>aperiodic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700" dirty="0"/>
                  <a:t>These are the PageRank values</a:t>
                </a:r>
              </a:p>
            </p:txBody>
          </p:sp>
        </mc:Choice>
        <mc:Fallback xmlns="">
          <p:sp>
            <p:nvSpPr>
              <p:cNvPr id="4935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196752"/>
                <a:ext cx="8229600" cy="5400600"/>
              </a:xfrm>
              <a:blipFill rotWithShape="1">
                <a:blip r:embed="rId3"/>
                <a:stretch>
                  <a:fillRect l="-593" t="-2032" r="-667" b="-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53979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 walks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561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Random walks on graphs correspond to Markov Chains</a:t>
                </a:r>
              </a:p>
              <a:p>
                <a:pPr lvl="1"/>
                <a:r>
                  <a:rPr lang="en-US" dirty="0"/>
                  <a:t>The set of states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is the set of nodes of the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</m:oMath>
                </a14:m>
                <a:endParaRPr lang="en-US" dirty="0">
                  <a:solidFill>
                    <a:srgbClr val="0066FF"/>
                  </a:solidFill>
                </a:endParaRPr>
              </a:p>
              <a:p>
                <a:pPr lvl="1"/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transition probability matrix </a:t>
                </a:r>
                <a:r>
                  <a:rPr lang="en-US" dirty="0"/>
                  <a:t>is the probability that we follow an edge from one node to another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d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𝑜𝑢𝑡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We can compute the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C00FF"/>
                        </a:solidFill>
                        <a:latin typeface="Cambria Math"/>
                      </a:rPr>
                      <m:t>𝑝</m:t>
                    </m:r>
                    <m:r>
                      <a:rPr lang="en-US" i="1" baseline="30000" dirty="0" err="1">
                        <a:solidFill>
                          <a:srgbClr val="CC00FF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at step t using a vector-matrix multiplication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CC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C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CC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rgbClr val="CC00FF"/>
                              </a:solidFill>
                              <a:latin typeface="Cambria Math"/>
                            </a:rPr>
                            <m:t>+1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CC00FF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CC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C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CC00FF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956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1481" t="-2695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7903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example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7005145"/>
              </p:ext>
            </p:extLst>
          </p:nvPr>
        </p:nvGraphicFramePr>
        <p:xfrm>
          <a:off x="914400" y="4211310"/>
          <a:ext cx="3482975" cy="2222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" name="Εξίσωση" r:id="rId4" imgW="1790640" imgH="1143000" progId="Equation.3">
                  <p:embed/>
                </p:oleObj>
              </mc:Choice>
              <mc:Fallback>
                <p:oleObj name="Εξίσωση" r:id="rId4" imgW="179064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211310"/>
                        <a:ext cx="3482975" cy="22228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5237532" y="1684322"/>
            <a:ext cx="3439729" cy="3227838"/>
            <a:chOff x="2492375" y="2467063"/>
            <a:chExt cx="3439729" cy="3227838"/>
          </a:xfrm>
        </p:grpSpPr>
        <p:grpSp>
          <p:nvGrpSpPr>
            <p:cNvPr id="40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0" name="Rectangle 44"/>
          <p:cNvSpPr>
            <a:spLocks noChangeArrowheads="1"/>
          </p:cNvSpPr>
          <p:nvPr/>
        </p:nvSpPr>
        <p:spPr bwMode="auto">
          <a:xfrm>
            <a:off x="2040595" y="3556285"/>
            <a:ext cx="2039937" cy="290512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" name="Rectangle 41"/>
          <p:cNvSpPr>
            <a:spLocks noChangeArrowheads="1"/>
          </p:cNvSpPr>
          <p:nvPr/>
        </p:nvSpPr>
        <p:spPr bwMode="auto">
          <a:xfrm>
            <a:off x="2048532" y="2676810"/>
            <a:ext cx="2058988" cy="325437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" name="Rectangle 40"/>
          <p:cNvSpPr>
            <a:spLocks noChangeArrowheads="1"/>
          </p:cNvSpPr>
          <p:nvPr/>
        </p:nvSpPr>
        <p:spPr bwMode="auto">
          <a:xfrm>
            <a:off x="2050120" y="2246597"/>
            <a:ext cx="2030412" cy="33337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3" name="Rectangle 39"/>
          <p:cNvSpPr>
            <a:spLocks noChangeArrowheads="1"/>
          </p:cNvSpPr>
          <p:nvPr/>
        </p:nvSpPr>
        <p:spPr bwMode="auto">
          <a:xfrm>
            <a:off x="2058057" y="1832260"/>
            <a:ext cx="2022475" cy="307975"/>
          </a:xfrm>
          <a:prstGeom prst="rect">
            <a:avLst/>
          </a:prstGeom>
          <a:solidFill>
            <a:srgbClr val="F0C6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5" name="Rectangle 43"/>
          <p:cNvSpPr>
            <a:spLocks noChangeArrowheads="1"/>
          </p:cNvSpPr>
          <p:nvPr/>
        </p:nvSpPr>
        <p:spPr bwMode="auto">
          <a:xfrm>
            <a:off x="2058057" y="3126072"/>
            <a:ext cx="2032000" cy="288925"/>
          </a:xfrm>
          <a:prstGeom prst="rect">
            <a:avLst/>
          </a:prstGeom>
          <a:solidFill>
            <a:srgbClr val="008000">
              <a:alpha val="6588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255286"/>
              </p:ext>
            </p:extLst>
          </p:nvPr>
        </p:nvGraphicFramePr>
        <p:xfrm>
          <a:off x="1475656" y="1760651"/>
          <a:ext cx="2741613" cy="222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" name="Εξίσωση" r:id="rId11" imgW="1409400" imgH="1143000" progId="Equation.3">
                  <p:embed/>
                </p:oleObj>
              </mc:Choice>
              <mc:Fallback>
                <p:oleObj name="Εξίσωση" r:id="rId11" imgW="1409400" imgH="1143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1760651"/>
                        <a:ext cx="2741613" cy="222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26673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example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334123"/>
              </p:ext>
            </p:extLst>
          </p:nvPr>
        </p:nvGraphicFramePr>
        <p:xfrm>
          <a:off x="611560" y="1340768"/>
          <a:ext cx="3625850" cy="2313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Εξίσωση" r:id="rId4" imgW="1790640" imgH="1143000" progId="Equation.3">
                  <p:embed/>
                </p:oleObj>
              </mc:Choice>
              <mc:Fallback>
                <p:oleObj name="Εξίσωση" r:id="rId4" imgW="179064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340768"/>
                        <a:ext cx="3625850" cy="23136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5237532" y="1684322"/>
            <a:ext cx="3439729" cy="3227838"/>
            <a:chOff x="2492375" y="2467063"/>
            <a:chExt cx="3439729" cy="3227838"/>
          </a:xfrm>
        </p:grpSpPr>
        <p:grpSp>
          <p:nvGrpSpPr>
            <p:cNvPr id="40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35"/>
              <p:cNvSpPr txBox="1">
                <a:spLocks noChangeArrowheads="1"/>
              </p:cNvSpPr>
              <p:nvPr/>
            </p:nvSpPr>
            <p:spPr bwMode="auto">
              <a:xfrm>
                <a:off x="753174" y="3861048"/>
                <a:ext cx="2521459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5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3861048"/>
                <a:ext cx="2521459" cy="67056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36"/>
              <p:cNvSpPr txBox="1">
                <a:spLocks noChangeArrowheads="1"/>
              </p:cNvSpPr>
              <p:nvPr/>
            </p:nvSpPr>
            <p:spPr bwMode="auto">
              <a:xfrm>
                <a:off x="753174" y="4500482"/>
                <a:ext cx="3361626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6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4500482"/>
                <a:ext cx="3361626" cy="670568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37"/>
              <p:cNvSpPr txBox="1">
                <a:spLocks noChangeArrowheads="1"/>
              </p:cNvSpPr>
              <p:nvPr/>
            </p:nvSpPr>
            <p:spPr bwMode="auto">
              <a:xfrm>
                <a:off x="753174" y="5165767"/>
                <a:ext cx="2583528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solidFill>
                            <a:srgbClr val="0033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7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5165767"/>
                <a:ext cx="2583528" cy="670568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38"/>
              <p:cNvSpPr txBox="1">
                <a:spLocks noChangeArrowheads="1"/>
              </p:cNvSpPr>
              <p:nvPr/>
            </p:nvSpPr>
            <p:spPr bwMode="auto">
              <a:xfrm>
                <a:off x="753174" y="5756678"/>
                <a:ext cx="1542795" cy="668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8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5756678"/>
                <a:ext cx="1542795" cy="668516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39"/>
              <p:cNvSpPr txBox="1">
                <a:spLocks noChangeArrowheads="1"/>
              </p:cNvSpPr>
              <p:nvPr/>
            </p:nvSpPr>
            <p:spPr bwMode="auto">
              <a:xfrm>
                <a:off x="753174" y="6398918"/>
                <a:ext cx="1452192" cy="411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 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solidFill>
                            <a:srgbClr val="FF33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0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6398918"/>
                <a:ext cx="1452192" cy="411588"/>
              </a:xfrm>
              <a:prstGeom prst="rect">
                <a:avLst/>
              </a:prstGeom>
              <a:blipFill rotWithShape="1">
                <a:blip r:embed="rId15"/>
                <a:stretch>
                  <a:fillRect b="-746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203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6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Stationary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363272" cy="4997152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stationary distribution </a:t>
                </a:r>
                <a:r>
                  <a:rPr lang="en-US" dirty="0"/>
                  <a:t>of a random walk with transition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/>
                  <a:t>, is a probability distribution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fi-FI" dirty="0"/>
                  <a:t>, </a:t>
                </a:r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 = 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𝑃</m:t>
                    </m:r>
                  </m:oMath>
                </a14:m>
                <a:endParaRPr lang="en-US" dirty="0">
                  <a:solidFill>
                    <a:srgbClr val="0066FF"/>
                  </a:solidFill>
                </a:endParaRPr>
              </a:p>
              <a:p>
                <a:pPr>
                  <a:lnSpc>
                    <a:spcPct val="80000"/>
                  </a:lnSpc>
                </a:pPr>
                <a:endParaRPr lang="en-US" dirty="0"/>
              </a:p>
              <a:p>
                <a:pPr>
                  <a:lnSpc>
                    <a:spcPct val="80000"/>
                  </a:lnSpc>
                </a:pPr>
                <a:r>
                  <a:rPr lang="en-US" dirty="0"/>
                  <a:t>The stationary distribution is an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eigenvector</a:t>
                </a:r>
                <a:r>
                  <a:rPr lang="en-US" dirty="0"/>
                  <a:t> of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𝑃</m:t>
                    </m:r>
                  </m:oMath>
                </a14:m>
                <a:endParaRPr lang="en-US" dirty="0">
                  <a:solidFill>
                    <a:srgbClr val="0066FF"/>
                  </a:solidFill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principal left eigenvector </a:t>
                </a:r>
                <a:r>
                  <a:rPr lang="en-US" dirty="0"/>
                  <a:t>of </a:t>
                </a:r>
                <a:r>
                  <a:rPr lang="en-US" dirty="0">
                    <a:solidFill>
                      <a:srgbClr val="0066FF"/>
                    </a:solidFill>
                  </a:rPr>
                  <a:t>P</a:t>
                </a:r>
                <a:r>
                  <a:rPr lang="en-US" dirty="0"/>
                  <a:t> – stochastic matrices have maximum eigenvalue 1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dirty="0">
                  <a:solidFill>
                    <a:srgbClr val="0066FF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Markov Chain Theory</a:t>
                </a:r>
                <a:r>
                  <a:rPr lang="en-US" dirty="0"/>
                  <a:t>: The random walk converges to a </a:t>
                </a:r>
                <a:r>
                  <a:rPr lang="en-US" dirty="0">
                    <a:solidFill>
                      <a:srgbClr val="FF0000"/>
                    </a:solidFill>
                  </a:rPr>
                  <a:t>unique stationary distribution </a:t>
                </a:r>
                <a:r>
                  <a:rPr lang="en-US" dirty="0">
                    <a:solidFill>
                      <a:srgbClr val="0070C0"/>
                    </a:solidFill>
                  </a:rPr>
                  <a:t>independent of the initial vector</a:t>
                </a:r>
                <a:r>
                  <a:rPr lang="en-US" dirty="0"/>
                  <a:t> if the graph is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strongly connected</a:t>
                </a:r>
                <a:r>
                  <a:rPr lang="en-US" dirty="0"/>
                  <a:t>, and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not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bipartite</a:t>
                </a:r>
                <a:r>
                  <a:rPr lang="en-US" dirty="0"/>
                  <a:t>. 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dirty="0"/>
                  <a:t>In our case these are the PageRank values.</a:t>
                </a:r>
              </a:p>
              <a:p>
                <a:pPr>
                  <a:lnSpc>
                    <a:spcPct val="80000"/>
                  </a:lnSpc>
                </a:pPr>
                <a:endParaRPr lang="en-US" dirty="0">
                  <a:solidFill>
                    <a:srgbClr val="0066FF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501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363272" cy="4997152"/>
              </a:xfrm>
              <a:blipFill>
                <a:blip r:embed="rId3"/>
                <a:stretch>
                  <a:fillRect l="-1458" t="-3907" r="-2551" b="-3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562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Computing the stationary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0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3528" y="1556792"/>
                <a:ext cx="8640960" cy="4525963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Power Method</a:t>
                </a:r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After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many</a:t>
                </a:r>
                <a:r>
                  <a:rPr lang="en-US" dirty="0"/>
                  <a:t> iterations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→</m:t>
                    </m:r>
                    <m:r>
                      <a:rPr lang="el-GR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regardless of the initial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endParaRPr lang="en-US" b="0" dirty="0"/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Power method because it computes</a:t>
                </a:r>
                <a:r>
                  <a:rPr lang="en-US" dirty="0">
                    <a:solidFill>
                      <a:srgbClr val="00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i="1" baseline="30000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i="1" baseline="30000" dirty="0" smtClean="0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i="1" baseline="30000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US" baseline="30000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90000"/>
                  </a:lnSpc>
                </a:pPr>
                <a:endParaRPr lang="el-GR" sz="2800" dirty="0"/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Rate of convergence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/>
                  <a:t>determined by the second eigenvalue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l-GR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𝜆</m:t>
                        </m:r>
                        <m:r>
                          <a:rPr lang="el-GR" b="0" i="1" baseline="-25000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l-GR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|</m:t>
                        </m:r>
                      </m:num>
                      <m:den>
                        <m:r>
                          <a:rPr lang="el-GR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l-GR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𝜆</m:t>
                        </m:r>
                        <m:r>
                          <a:rPr lang="el-GR" b="0" i="1" baseline="-25000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l-GR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|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12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3528" y="1556792"/>
                <a:ext cx="8640960" cy="4525963"/>
              </a:xfrm>
              <a:blipFill>
                <a:blip r:embed="rId3"/>
                <a:stretch>
                  <a:fillRect l="-987" t="-3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63688" y="2060848"/>
                <a:ext cx="4702954" cy="1421928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Initialize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sz="2400" i="1" baseline="30000" dirty="0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to some distribution </a:t>
                </a:r>
                <a:endParaRPr lang="en-US" sz="2400" dirty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/>
                  <a:t>Repeat 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0070C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sz="2400" i="1" baseline="30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/>
                  <a:t>Until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convergence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060848"/>
                <a:ext cx="4702954" cy="1421928"/>
              </a:xfrm>
              <a:prstGeom prst="rect">
                <a:avLst/>
              </a:prstGeom>
              <a:blipFill rotWithShape="1">
                <a:blip r:embed="rId4"/>
                <a:stretch>
                  <a:fillRect t="-5508" r="-903" b="-8051"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0291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9"/>
            <a:ext cx="7749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Size of the Search Index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764704"/>
            <a:ext cx="4201077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067944" y="6453336"/>
            <a:ext cx="4464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http://www.worldwidewebsize.com/</a:t>
            </a:r>
            <a:endParaRPr lang="el-G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908720"/>
            <a:ext cx="381270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3861048"/>
            <a:ext cx="3960440" cy="27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08254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stationary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25144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What is the meaning of the stationary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of a random walk?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: </a:t>
                </a:r>
                <a:r>
                  <a:rPr lang="en-US" dirty="0"/>
                  <a:t>the probability of being at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after very large (infinite) number of steps, or, the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the</m:t>
                    </m:r>
                    <m:r>
                      <m:rPr>
                        <m:nor/>
                      </m:rPr>
                      <a:rPr lang="fi-FI" dirty="0"/>
                      <m:t> </m:t>
                    </m:r>
                    <m:r>
                      <m:rPr>
                        <m:nor/>
                      </m:rPr>
                      <a:rPr lang="en-US" dirty="0"/>
                      <m:t>fraction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of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times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that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we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visited</m:t>
                    </m:r>
                    <m:r>
                      <m:rPr>
                        <m:nor/>
                      </m:rPr>
                      <a:rPr lang="en-US" dirty="0"/>
                      <m:t>  </m:t>
                    </m:r>
                    <m:r>
                      <m:rPr>
                        <m:nor/>
                      </m:rPr>
                      <a:rPr lang="en-US" dirty="0"/>
                      <m:t>state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𝑖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66FF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dirty="0"/>
                      <m:t>as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66FF"/>
                        </a:solidFill>
                      </a:rPr>
                      <m:t> </m:t>
                    </m:r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 → ∞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𝜋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∞</m:t>
                        </m:r>
                      </m:sup>
                    </m:sSup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/>
                  <a:t> is the transition matrix,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the original vector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: probability of going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in one step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𝑗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: </a:t>
                </a:r>
                <a:r>
                  <a:rPr lang="en-US" dirty="0"/>
                  <a:t>probability of going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in two steps (probability of all paths of length 2)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∞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𝜋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𝑗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: </a:t>
                </a:r>
                <a:r>
                  <a:rPr lang="en-US" dirty="0"/>
                  <a:t>probability of going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in infinite steps – same 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starting point does not matter.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25144"/>
              </a:xfrm>
              <a:blipFill>
                <a:blip r:embed="rId2"/>
                <a:stretch>
                  <a:fillRect l="-1259" t="-1983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23510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PageRank random walk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Vanilla random walk</a:t>
            </a:r>
          </a:p>
          <a:p>
            <a:pPr lvl="1"/>
            <a:r>
              <a:rPr lang="en-US"/>
              <a:t>make the adjacency matrix stochastic and run a random walk</a:t>
            </a:r>
          </a:p>
        </p:txBody>
      </p:sp>
      <p:grpSp>
        <p:nvGrpSpPr>
          <p:cNvPr id="6149" name="Group 4"/>
          <p:cNvGrpSpPr>
            <a:grpSpLocks/>
          </p:cNvGrpSpPr>
          <p:nvPr/>
        </p:nvGrpSpPr>
        <p:grpSpPr bwMode="auto">
          <a:xfrm>
            <a:off x="5300663" y="2989263"/>
            <a:ext cx="3556000" cy="3090862"/>
            <a:chOff x="3004" y="981"/>
            <a:chExt cx="2688" cy="2256"/>
          </a:xfrm>
        </p:grpSpPr>
        <p:sp>
          <p:nvSpPr>
            <p:cNvPr id="6150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1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3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4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5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5" name="Line 20"/>
            <p:cNvSpPr>
              <a:spLocks noChangeShapeType="1"/>
            </p:cNvSpPr>
            <p:nvPr/>
          </p:nvSpPr>
          <p:spPr bwMode="auto">
            <a:xfrm flipH="1">
              <a:off x="3532" y="1653"/>
              <a:ext cx="816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069975" y="3678238"/>
          <a:ext cx="3502025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" name="Equation" r:id="rId4" imgW="1854000" imgH="1143000" progId="Equation.3">
                  <p:embed/>
                </p:oleObj>
              </mc:Choice>
              <mc:Fallback>
                <p:oleObj name="Equation" r:id="rId4" imgW="18540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975" y="3678238"/>
                        <a:ext cx="3502025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71091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9"/>
          <p:cNvSpPr>
            <a:spLocks noChangeArrowheads="1"/>
          </p:cNvSpPr>
          <p:nvPr/>
        </p:nvSpPr>
        <p:spPr bwMode="auto">
          <a:xfrm>
            <a:off x="1573213" y="4141788"/>
            <a:ext cx="2911475" cy="333375"/>
          </a:xfrm>
          <a:prstGeom prst="rect">
            <a:avLst/>
          </a:prstGeom>
          <a:solidFill>
            <a:srgbClr val="FF3300">
              <a:alpha val="6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PageRank random walk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about </a:t>
            </a:r>
            <a:r>
              <a:rPr lang="en-US">
                <a:solidFill>
                  <a:srgbClr val="FF6600"/>
                </a:solidFill>
              </a:rPr>
              <a:t>sink </a:t>
            </a:r>
            <a:r>
              <a:rPr lang="en-US"/>
              <a:t>nodes?</a:t>
            </a:r>
          </a:p>
          <a:p>
            <a:pPr lvl="1"/>
            <a:r>
              <a:rPr lang="en-US"/>
              <a:t>what happens when the random walk moves to a node without any outgoing inks?</a:t>
            </a: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5257800" y="3686175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5575300" y="5330825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6" name="Rectangle 7"/>
          <p:cNvSpPr>
            <a:spLocks noChangeArrowheads="1"/>
          </p:cNvSpPr>
          <p:nvPr/>
        </p:nvSpPr>
        <p:spPr bwMode="auto">
          <a:xfrm>
            <a:off x="7670800" y="5461000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7" name="Rectangle 8"/>
          <p:cNvSpPr>
            <a:spLocks noChangeArrowheads="1"/>
          </p:cNvSpPr>
          <p:nvPr/>
        </p:nvSpPr>
        <p:spPr bwMode="auto">
          <a:xfrm>
            <a:off x="8242300" y="3949700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8" name="Rectangle 9"/>
          <p:cNvSpPr>
            <a:spLocks noChangeArrowheads="1"/>
          </p:cNvSpPr>
          <p:nvPr/>
        </p:nvSpPr>
        <p:spPr bwMode="auto">
          <a:xfrm>
            <a:off x="6972300" y="3225800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9" name="Line 10"/>
          <p:cNvSpPr>
            <a:spLocks noChangeShapeType="1"/>
          </p:cNvSpPr>
          <p:nvPr/>
        </p:nvSpPr>
        <p:spPr bwMode="auto">
          <a:xfrm>
            <a:off x="5448300" y="4410075"/>
            <a:ext cx="254000" cy="1588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0" name="Line 11"/>
          <p:cNvSpPr>
            <a:spLocks noChangeShapeType="1"/>
          </p:cNvSpPr>
          <p:nvPr/>
        </p:nvSpPr>
        <p:spPr bwMode="auto">
          <a:xfrm>
            <a:off x="5384800" y="4081463"/>
            <a:ext cx="254000" cy="0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1" name="Line 12"/>
          <p:cNvSpPr>
            <a:spLocks noChangeShapeType="1"/>
          </p:cNvSpPr>
          <p:nvPr/>
        </p:nvSpPr>
        <p:spPr bwMode="auto">
          <a:xfrm>
            <a:off x="7797800" y="5856288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2" name="Line 13"/>
          <p:cNvSpPr>
            <a:spLocks noChangeShapeType="1"/>
          </p:cNvSpPr>
          <p:nvPr/>
        </p:nvSpPr>
        <p:spPr bwMode="auto">
          <a:xfrm>
            <a:off x="7797800" y="5659438"/>
            <a:ext cx="254000" cy="1587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3" name="Line 14"/>
          <p:cNvSpPr>
            <a:spLocks noChangeShapeType="1"/>
          </p:cNvSpPr>
          <p:nvPr/>
        </p:nvSpPr>
        <p:spPr bwMode="auto">
          <a:xfrm>
            <a:off x="8369300" y="4211638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4" name="Line 15"/>
          <p:cNvSpPr>
            <a:spLocks noChangeShapeType="1"/>
          </p:cNvSpPr>
          <p:nvPr/>
        </p:nvSpPr>
        <p:spPr bwMode="auto">
          <a:xfrm>
            <a:off x="7861300" y="6053138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5" name="Line 16"/>
          <p:cNvSpPr>
            <a:spLocks noChangeShapeType="1"/>
          </p:cNvSpPr>
          <p:nvPr/>
        </p:nvSpPr>
        <p:spPr bwMode="auto">
          <a:xfrm>
            <a:off x="5702300" y="5856288"/>
            <a:ext cx="254000" cy="1587"/>
          </a:xfrm>
          <a:prstGeom prst="line">
            <a:avLst/>
          </a:prstGeom>
          <a:noFill/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6" name="Line 17"/>
          <p:cNvSpPr>
            <a:spLocks noChangeShapeType="1"/>
          </p:cNvSpPr>
          <p:nvPr/>
        </p:nvSpPr>
        <p:spPr bwMode="auto">
          <a:xfrm>
            <a:off x="5702300" y="5592763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8" name="Line 19"/>
          <p:cNvSpPr>
            <a:spLocks noChangeShapeType="1"/>
          </p:cNvSpPr>
          <p:nvPr/>
        </p:nvSpPr>
        <p:spPr bwMode="auto">
          <a:xfrm>
            <a:off x="6273800" y="5791200"/>
            <a:ext cx="1270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 flipH="1" flipV="1">
            <a:off x="5575300" y="4672013"/>
            <a:ext cx="190500" cy="59213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 flipV="1">
            <a:off x="5956300" y="3817938"/>
            <a:ext cx="952500" cy="26352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>
            <a:off x="5892800" y="4410075"/>
            <a:ext cx="2222500" cy="1588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 flipH="1" flipV="1">
            <a:off x="7607300" y="3621088"/>
            <a:ext cx="571500" cy="59055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 flipH="1" flipV="1">
            <a:off x="7289800" y="4146550"/>
            <a:ext cx="571500" cy="12493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 flipV="1">
            <a:off x="8051800" y="4870450"/>
            <a:ext cx="381000" cy="5254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 flipH="1" flipV="1">
            <a:off x="5956300" y="4606925"/>
            <a:ext cx="1651000" cy="105251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069975" y="3678238"/>
          <a:ext cx="3502025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2" name="Equation" r:id="rId4" imgW="1854000" imgH="1143000" progId="Equation.3">
                  <p:embed/>
                </p:oleObj>
              </mc:Choice>
              <mc:Fallback>
                <p:oleObj name="Equation" r:id="rId4" imgW="18540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975" y="3678238"/>
                        <a:ext cx="3502025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83521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1458913" y="3663950"/>
            <a:ext cx="3165475" cy="333375"/>
          </a:xfrm>
          <a:prstGeom prst="rect">
            <a:avLst/>
          </a:prstGeom>
          <a:solidFill>
            <a:srgbClr val="FF3300">
              <a:alpha val="6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903149"/>
              </p:ext>
            </p:extLst>
          </p:nvPr>
        </p:nvGraphicFramePr>
        <p:xfrm>
          <a:off x="950913" y="3200400"/>
          <a:ext cx="3741737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" name="Equation" r:id="rId4" imgW="1981080" imgH="1143000" progId="Equation.3">
                  <p:embed/>
                </p:oleObj>
              </mc:Choice>
              <mc:Fallback>
                <p:oleObj name="Equation" r:id="rId4" imgW="198108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913" y="3200400"/>
                        <a:ext cx="3741737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PageRank random walk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8" name="Rectangle 4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Replace these row vectors with a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𝑣</m:t>
                    </m:r>
                  </m:oMath>
                </a14:m>
                <a:endParaRPr lang="en-US" dirty="0">
                  <a:solidFill>
                    <a:srgbClr val="0066FF"/>
                  </a:solidFill>
                </a:endParaRPr>
              </a:p>
              <a:p>
                <a:pPr lvl="1"/>
                <a:r>
                  <a:rPr lang="en-US" dirty="0"/>
                  <a:t>typically, the uniform vector</a:t>
                </a:r>
              </a:p>
            </p:txBody>
          </p:sp>
        </mc:Choice>
        <mc:Fallback xmlns="">
          <p:sp>
            <p:nvSpPr>
              <p:cNvPr id="8198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6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5257800" y="3686175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5575300" y="5330825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1" name="Rectangle 7"/>
          <p:cNvSpPr>
            <a:spLocks noChangeArrowheads="1"/>
          </p:cNvSpPr>
          <p:nvPr/>
        </p:nvSpPr>
        <p:spPr bwMode="auto">
          <a:xfrm>
            <a:off x="7670800" y="5461000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2" name="Rectangle 8"/>
          <p:cNvSpPr>
            <a:spLocks noChangeArrowheads="1"/>
          </p:cNvSpPr>
          <p:nvPr/>
        </p:nvSpPr>
        <p:spPr bwMode="auto">
          <a:xfrm>
            <a:off x="8242300" y="3949700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3" name="Rectangle 9"/>
          <p:cNvSpPr>
            <a:spLocks noChangeArrowheads="1"/>
          </p:cNvSpPr>
          <p:nvPr/>
        </p:nvSpPr>
        <p:spPr bwMode="auto">
          <a:xfrm>
            <a:off x="6972300" y="3225800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4" name="Line 10"/>
          <p:cNvSpPr>
            <a:spLocks noChangeShapeType="1"/>
          </p:cNvSpPr>
          <p:nvPr/>
        </p:nvSpPr>
        <p:spPr bwMode="auto">
          <a:xfrm>
            <a:off x="5448300" y="4410075"/>
            <a:ext cx="254000" cy="1588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5" name="Line 11"/>
          <p:cNvSpPr>
            <a:spLocks noChangeShapeType="1"/>
          </p:cNvSpPr>
          <p:nvPr/>
        </p:nvSpPr>
        <p:spPr bwMode="auto">
          <a:xfrm>
            <a:off x="5384800" y="4081463"/>
            <a:ext cx="254000" cy="0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6" name="Line 12"/>
          <p:cNvSpPr>
            <a:spLocks noChangeShapeType="1"/>
          </p:cNvSpPr>
          <p:nvPr/>
        </p:nvSpPr>
        <p:spPr bwMode="auto">
          <a:xfrm>
            <a:off x="7797800" y="5856288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7" name="Line 13"/>
          <p:cNvSpPr>
            <a:spLocks noChangeShapeType="1"/>
          </p:cNvSpPr>
          <p:nvPr/>
        </p:nvSpPr>
        <p:spPr bwMode="auto">
          <a:xfrm>
            <a:off x="7797800" y="5659438"/>
            <a:ext cx="254000" cy="1587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8" name="Line 14"/>
          <p:cNvSpPr>
            <a:spLocks noChangeShapeType="1"/>
          </p:cNvSpPr>
          <p:nvPr/>
        </p:nvSpPr>
        <p:spPr bwMode="auto">
          <a:xfrm>
            <a:off x="8369300" y="4211638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9" name="Line 15"/>
          <p:cNvSpPr>
            <a:spLocks noChangeShapeType="1"/>
          </p:cNvSpPr>
          <p:nvPr/>
        </p:nvSpPr>
        <p:spPr bwMode="auto">
          <a:xfrm>
            <a:off x="7861300" y="6053138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0" name="Line 16"/>
          <p:cNvSpPr>
            <a:spLocks noChangeShapeType="1"/>
          </p:cNvSpPr>
          <p:nvPr/>
        </p:nvSpPr>
        <p:spPr bwMode="auto">
          <a:xfrm>
            <a:off x="5702300" y="5856288"/>
            <a:ext cx="254000" cy="1587"/>
          </a:xfrm>
          <a:prstGeom prst="line">
            <a:avLst/>
          </a:prstGeom>
          <a:noFill/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1" name="Line 17"/>
          <p:cNvSpPr>
            <a:spLocks noChangeShapeType="1"/>
          </p:cNvSpPr>
          <p:nvPr/>
        </p:nvSpPr>
        <p:spPr bwMode="auto">
          <a:xfrm>
            <a:off x="5702300" y="5592763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" name="Line 19"/>
          <p:cNvSpPr>
            <a:spLocks noChangeShapeType="1"/>
          </p:cNvSpPr>
          <p:nvPr/>
        </p:nvSpPr>
        <p:spPr bwMode="auto">
          <a:xfrm>
            <a:off x="6273800" y="5791200"/>
            <a:ext cx="1270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4" name="Line 20"/>
          <p:cNvSpPr>
            <a:spLocks noChangeShapeType="1"/>
          </p:cNvSpPr>
          <p:nvPr/>
        </p:nvSpPr>
        <p:spPr bwMode="auto">
          <a:xfrm flipH="1" flipV="1">
            <a:off x="5575300" y="4672013"/>
            <a:ext cx="190500" cy="59213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5" name="Line 21"/>
          <p:cNvSpPr>
            <a:spLocks noChangeShapeType="1"/>
          </p:cNvSpPr>
          <p:nvPr/>
        </p:nvSpPr>
        <p:spPr bwMode="auto">
          <a:xfrm flipV="1">
            <a:off x="5956300" y="3817938"/>
            <a:ext cx="952500" cy="26352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6" name="Line 22"/>
          <p:cNvSpPr>
            <a:spLocks noChangeShapeType="1"/>
          </p:cNvSpPr>
          <p:nvPr/>
        </p:nvSpPr>
        <p:spPr bwMode="auto">
          <a:xfrm>
            <a:off x="5892800" y="4410075"/>
            <a:ext cx="2222500" cy="1588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7" name="Line 23"/>
          <p:cNvSpPr>
            <a:spLocks noChangeShapeType="1"/>
          </p:cNvSpPr>
          <p:nvPr/>
        </p:nvSpPr>
        <p:spPr bwMode="auto">
          <a:xfrm flipH="1" flipV="1">
            <a:off x="7607300" y="3621088"/>
            <a:ext cx="571500" cy="59055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8" name="Line 24"/>
          <p:cNvSpPr>
            <a:spLocks noChangeShapeType="1"/>
          </p:cNvSpPr>
          <p:nvPr/>
        </p:nvSpPr>
        <p:spPr bwMode="auto">
          <a:xfrm flipH="1" flipV="1">
            <a:off x="7289800" y="4146550"/>
            <a:ext cx="571500" cy="12493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9" name="Line 25"/>
          <p:cNvSpPr>
            <a:spLocks noChangeShapeType="1"/>
          </p:cNvSpPr>
          <p:nvPr/>
        </p:nvSpPr>
        <p:spPr bwMode="auto">
          <a:xfrm flipV="1">
            <a:off x="8051800" y="4870450"/>
            <a:ext cx="381000" cy="5254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0" name="Line 26"/>
          <p:cNvSpPr>
            <a:spLocks noChangeShapeType="1"/>
          </p:cNvSpPr>
          <p:nvPr/>
        </p:nvSpPr>
        <p:spPr bwMode="auto">
          <a:xfrm flipH="1" flipV="1">
            <a:off x="5956300" y="4606925"/>
            <a:ext cx="1651000" cy="105251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1" name="Line 28"/>
          <p:cNvSpPr>
            <a:spLocks noChangeShapeType="1"/>
          </p:cNvSpPr>
          <p:nvPr/>
        </p:nvSpPr>
        <p:spPr bwMode="auto">
          <a:xfrm flipH="1">
            <a:off x="5916613" y="3578225"/>
            <a:ext cx="976312" cy="32543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2" name="Line 29"/>
          <p:cNvSpPr>
            <a:spLocks noChangeShapeType="1"/>
          </p:cNvSpPr>
          <p:nvPr/>
        </p:nvSpPr>
        <p:spPr bwMode="auto">
          <a:xfrm flipH="1">
            <a:off x="6219825" y="4162425"/>
            <a:ext cx="879475" cy="12477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3" name="Line 30"/>
          <p:cNvSpPr>
            <a:spLocks noChangeShapeType="1"/>
          </p:cNvSpPr>
          <p:nvPr/>
        </p:nvSpPr>
        <p:spPr bwMode="auto">
          <a:xfrm>
            <a:off x="7170738" y="4165600"/>
            <a:ext cx="520700" cy="12477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4" name="Line 31"/>
          <p:cNvSpPr>
            <a:spLocks noChangeShapeType="1"/>
          </p:cNvSpPr>
          <p:nvPr/>
        </p:nvSpPr>
        <p:spPr bwMode="auto">
          <a:xfrm>
            <a:off x="7605713" y="3852863"/>
            <a:ext cx="530225" cy="4730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5" name="Text Box 32"/>
          <p:cNvSpPr txBox="1">
            <a:spLocks noChangeArrowheads="1"/>
          </p:cNvSpPr>
          <p:nvPr/>
        </p:nvSpPr>
        <p:spPr bwMode="auto">
          <a:xfrm>
            <a:off x="507124" y="5888831"/>
            <a:ext cx="175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P’ = P + </a:t>
            </a:r>
            <a:r>
              <a:rPr lang="en-US" sz="2400" dirty="0" err="1">
                <a:latin typeface="Calibri" pitchFamily="34" charset="0"/>
              </a:rPr>
              <a:t>dv</a:t>
            </a:r>
            <a:r>
              <a:rPr lang="en-US" sz="2400" baseline="30000" dirty="0" err="1">
                <a:latin typeface="Calibri" pitchFamily="34" charset="0"/>
              </a:rPr>
              <a:t>T</a:t>
            </a:r>
            <a:endParaRPr lang="en-US" sz="2400" dirty="0">
              <a:latin typeface="Calibri" pitchFamily="34" charset="0"/>
            </a:endParaRP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75450"/>
              </p:ext>
            </p:extLst>
          </p:nvPr>
        </p:nvGraphicFramePr>
        <p:xfrm>
          <a:off x="2514600" y="5726906"/>
          <a:ext cx="2468513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3" name="Equation" r:id="rId7" imgW="1231560" imgH="457200" progId="Equation.3">
                  <p:embed/>
                </p:oleObj>
              </mc:Choice>
              <mc:Fallback>
                <p:oleObj name="Equation" r:id="rId7" imgW="1231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726906"/>
                        <a:ext cx="2468513" cy="9159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llout: Bent Line 1">
            <a:extLst>
              <a:ext uri="{FF2B5EF4-FFF2-40B4-BE49-F238E27FC236}">
                <a16:creationId xmlns:a16="http://schemas.microsoft.com/office/drawing/2014/main" id="{C06DC460-10CE-4A6C-BCCC-D7D919AD4697}"/>
              </a:ext>
            </a:extLst>
          </p:cNvPr>
          <p:cNvSpPr/>
          <p:nvPr/>
        </p:nvSpPr>
        <p:spPr>
          <a:xfrm flipH="1">
            <a:off x="107504" y="6459289"/>
            <a:ext cx="1563986" cy="36720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6941"/>
              <a:gd name="adj6" fmla="val -629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Outer product </a:t>
            </a:r>
          </a:p>
        </p:txBody>
      </p:sp>
    </p:spTree>
    <p:extLst>
      <p:ext uri="{BB962C8B-B14F-4D97-AF65-F5344CB8AC3E}">
        <p14:creationId xmlns:p14="http://schemas.microsoft.com/office/powerpoint/2010/main" val="39071840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PageRank random walk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about loops?</a:t>
            </a:r>
          </a:p>
          <a:p>
            <a:pPr lvl="1"/>
            <a:r>
              <a:rPr lang="en-US" dirty="0"/>
              <a:t>Spider traps</a:t>
            </a:r>
          </a:p>
        </p:txBody>
      </p:sp>
      <p:grpSp>
        <p:nvGrpSpPr>
          <p:cNvPr id="6149" name="Group 4"/>
          <p:cNvGrpSpPr>
            <a:grpSpLocks/>
          </p:cNvGrpSpPr>
          <p:nvPr/>
        </p:nvGrpSpPr>
        <p:grpSpPr bwMode="auto">
          <a:xfrm>
            <a:off x="3184634" y="3285196"/>
            <a:ext cx="3556000" cy="3090862"/>
            <a:chOff x="3004" y="981"/>
            <a:chExt cx="2688" cy="2256"/>
          </a:xfrm>
        </p:grpSpPr>
        <p:sp>
          <p:nvSpPr>
            <p:cNvPr id="6150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1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3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4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5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4893002" y="1605455"/>
            <a:ext cx="571500" cy="854919"/>
          </a:xfrm>
          <a:prstGeom prst="rect">
            <a:avLst/>
          </a:prstGeom>
          <a:solidFill>
            <a:srgbClr val="FFFFFF"/>
          </a:solidFill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" name="Line 22"/>
          <p:cNvSpPr>
            <a:spLocks noChangeShapeType="1"/>
          </p:cNvSpPr>
          <p:nvPr/>
        </p:nvSpPr>
        <p:spPr bwMode="auto">
          <a:xfrm flipV="1">
            <a:off x="5075620" y="2480202"/>
            <a:ext cx="0" cy="731432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" name="Line 22"/>
          <p:cNvSpPr>
            <a:spLocks noChangeShapeType="1"/>
          </p:cNvSpPr>
          <p:nvPr/>
        </p:nvSpPr>
        <p:spPr bwMode="auto">
          <a:xfrm flipV="1">
            <a:off x="5343634" y="2480202"/>
            <a:ext cx="0" cy="731432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arrow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" name="Line 14"/>
          <p:cNvSpPr>
            <a:spLocks noChangeShapeType="1"/>
          </p:cNvSpPr>
          <p:nvPr/>
        </p:nvSpPr>
        <p:spPr bwMode="auto">
          <a:xfrm>
            <a:off x="5075620" y="2032914"/>
            <a:ext cx="254000" cy="1370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030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261938" y="3679825"/>
          <a:ext cx="8199437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1" name="Equation" r:id="rId4" imgW="4343400" imgH="1143000" progId="Equation.3">
                  <p:embed/>
                </p:oleObj>
              </mc:Choice>
              <mc:Fallback>
                <p:oleObj name="Equation" r:id="rId4" imgW="43434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8" y="3679825"/>
                        <a:ext cx="8199437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PageRank random walk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0" name="Rectangle 5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79512" y="1412776"/>
                <a:ext cx="8507288" cy="4713387"/>
              </a:xfrm>
            </p:spPr>
            <p:txBody>
              <a:bodyPr/>
              <a:lstStyle/>
              <a:p>
                <a:r>
                  <a:rPr lang="en-US" dirty="0"/>
                  <a:t>Add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random jump </a:t>
                </a:r>
                <a:r>
                  <a:rPr lang="en-US" dirty="0"/>
                  <a:t>to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 with </a:t>
                </a:r>
                <a:r>
                  <a:rPr lang="en-US" dirty="0" err="1"/>
                  <a:t>prob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el-GR" i="1" dirty="0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l-GR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endParaRPr lang="fi-FI" dirty="0">
                  <a:solidFill>
                    <a:srgbClr val="0070C0"/>
                  </a:solidFill>
                  <a:cs typeface="Times New Roman" pitchFamily="18" charset="0"/>
                </a:endParaRPr>
              </a:p>
              <a:p>
                <a:pPr lvl="1"/>
                <a:r>
                  <a:rPr lang="en-US" dirty="0">
                    <a:cs typeface="Times New Roman" pitchFamily="18" charset="0"/>
                  </a:rPr>
                  <a:t>typically, to a uniform vector</a:t>
                </a:r>
              </a:p>
              <a:p>
                <a:r>
                  <a:rPr lang="en-US" dirty="0">
                    <a:cs typeface="Times New Roman" pitchFamily="18" charset="0"/>
                  </a:rPr>
                  <a:t>Restarts after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1/(1−</m:t>
                    </m:r>
                    <m:r>
                      <a:rPr lang="el-GR" i="1" dirty="0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𝛼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  <m:r>
                      <a:rPr lang="el-GR" i="1" dirty="0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steps in expectation</a:t>
                </a:r>
              </a:p>
              <a:p>
                <a:pPr lvl="1"/>
                <a:r>
                  <a:rPr lang="en-US" dirty="0">
                    <a:cs typeface="Times New Roman" pitchFamily="18" charset="0"/>
                  </a:rPr>
                  <a:t>Guarantees irreducibility, convergence</a:t>
                </a:r>
                <a:r>
                  <a:rPr lang="en-US" dirty="0">
                    <a:latin typeface="Tahoma" pitchFamily="34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220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79512" y="1412776"/>
                <a:ext cx="8507288" cy="4713387"/>
              </a:xfrm>
              <a:blipFill rotWithShape="1">
                <a:blip r:embed="rId6"/>
                <a:stretch>
                  <a:fillRect l="-1576" t="-1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1" name="Text Box 33"/>
          <p:cNvSpPr txBox="1">
            <a:spLocks noChangeArrowheads="1"/>
          </p:cNvSpPr>
          <p:nvPr/>
        </p:nvSpPr>
        <p:spPr bwMode="auto">
          <a:xfrm>
            <a:off x="467544" y="6111606"/>
            <a:ext cx="53485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66FF"/>
                </a:solidFill>
                <a:latin typeface="Calibri" pitchFamily="34" charset="0"/>
              </a:rPr>
              <a:t>P’’ = αP’ + (1-α)</a:t>
            </a:r>
            <a:r>
              <a:rPr lang="en-US" sz="2000" dirty="0" err="1">
                <a:solidFill>
                  <a:srgbClr val="0066FF"/>
                </a:solidFill>
                <a:latin typeface="Calibri" pitchFamily="34" charset="0"/>
              </a:rPr>
              <a:t>uv</a:t>
            </a:r>
            <a:r>
              <a:rPr lang="en-US" sz="2000" baseline="30000" dirty="0" err="1">
                <a:solidFill>
                  <a:srgbClr val="0066FF"/>
                </a:solidFill>
                <a:latin typeface="Calibri" pitchFamily="34" charset="0"/>
              </a:rPr>
              <a:t>T</a:t>
            </a:r>
            <a:r>
              <a:rPr lang="en-US" sz="2000" dirty="0">
                <a:latin typeface="Calibri" pitchFamily="34" charset="0"/>
              </a:rPr>
              <a:t>,  where u is the vector of all 1s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35310" y="6334977"/>
            <a:ext cx="3190297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Random walk with restarts</a:t>
            </a:r>
          </a:p>
        </p:txBody>
      </p:sp>
    </p:spTree>
    <p:extLst>
      <p:ext uri="{BB962C8B-B14F-4D97-AF65-F5344CB8AC3E}">
        <p14:creationId xmlns:p14="http://schemas.microsoft.com/office/powerpoint/2010/main" val="6548140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PageRank algorithm [BP98]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6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600200"/>
                <a:ext cx="5122912" cy="4997152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The Random Surfer model</a:t>
                </a:r>
              </a:p>
              <a:p>
                <a:pPr lvl="1"/>
                <a:r>
                  <a:rPr lang="en-US" sz="2000" dirty="0"/>
                  <a:t>pick a page at random</a:t>
                </a:r>
              </a:p>
              <a:p>
                <a:pPr lvl="1"/>
                <a:r>
                  <a:rPr lang="en-US" sz="2000" dirty="0">
                    <a:cs typeface="Times New Roman" pitchFamily="18" charset="0"/>
                  </a:rPr>
                  <a:t>with probability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1− </m:t>
                    </m:r>
                    <m:r>
                      <a:rPr lang="el-GR" sz="2000" i="1" dirty="0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𝛼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>
                    <a:cs typeface="Times New Roman" pitchFamily="18" charset="0"/>
                  </a:rPr>
                  <a:t>jump to a random page</a:t>
                </a:r>
              </a:p>
              <a:p>
                <a:pPr lvl="1"/>
                <a:r>
                  <a:rPr lang="en-US" sz="2000" dirty="0"/>
                  <a:t>with probability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𝛼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cs typeface="Times New Roman" pitchFamily="18" charset="0"/>
                  </a:rPr>
                  <a:t>follow a random outgoing link</a:t>
                </a:r>
              </a:p>
              <a:p>
                <a:r>
                  <a:rPr lang="en-US" sz="2400" dirty="0">
                    <a:cs typeface="Times New Roman" pitchFamily="18" charset="0"/>
                  </a:rPr>
                  <a:t>Rank according to the stationary distribution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n-US" sz="2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𝑜𝑢𝑡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𝑢</m:t>
                                </m:r>
                              </m:e>
                            </m:d>
                          </m:den>
                        </m:f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𝑢</m:t>
                            </m:r>
                          </m:sub>
                        </m:sSub>
                      </m:e>
                    </m:nary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+(1−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endParaRPr lang="en-US" sz="2400" dirty="0">
                  <a:cs typeface="Times New Roman" pitchFamily="18" charset="0"/>
                </a:endParaRPr>
              </a:p>
              <a:p>
                <a:endParaRPr lang="en-US" sz="2400" dirty="0">
                  <a:cs typeface="Times New Roman" pitchFamily="18" charset="0"/>
                </a:endParaRPr>
              </a:p>
              <a:p>
                <a:r>
                  <a:rPr lang="en-US" sz="2400" dirty="0">
                    <a:cs typeface="Times New Roman" pitchFamily="18" charset="0"/>
                  </a:rPr>
                  <a:t>We repeat this computation until convergence</a:t>
                </a:r>
                <a:endParaRPr lang="el-GR" sz="2400" dirty="0">
                  <a:cs typeface="Times New Roman" pitchFamily="18" charset="0"/>
                </a:endParaRPr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307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600200"/>
                <a:ext cx="5122912" cy="4997152"/>
              </a:xfrm>
              <a:blipFill>
                <a:blip r:embed="rId3"/>
                <a:stretch>
                  <a:fillRect l="-1737" t="-1015" b="-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77" name="Group 4"/>
          <p:cNvGrpSpPr>
            <a:grpSpLocks/>
          </p:cNvGrpSpPr>
          <p:nvPr/>
        </p:nvGrpSpPr>
        <p:grpSpPr bwMode="auto">
          <a:xfrm>
            <a:off x="5776913" y="1557338"/>
            <a:ext cx="2755900" cy="2519362"/>
            <a:chOff x="3004" y="981"/>
            <a:chExt cx="2688" cy="2256"/>
          </a:xfrm>
        </p:grpSpPr>
        <p:sp>
          <p:nvSpPr>
            <p:cNvPr id="3079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0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1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2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3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4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Line 20"/>
            <p:cNvSpPr>
              <a:spLocks noChangeShapeType="1"/>
            </p:cNvSpPr>
            <p:nvPr/>
          </p:nvSpPr>
          <p:spPr bwMode="auto">
            <a:xfrm flipH="1">
              <a:off x="3532" y="1653"/>
              <a:ext cx="816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8" name="Text Box 28"/>
          <p:cNvSpPr txBox="1">
            <a:spLocks noChangeArrowheads="1"/>
          </p:cNvSpPr>
          <p:nvPr/>
        </p:nvSpPr>
        <p:spPr bwMode="auto">
          <a:xfrm>
            <a:off x="6084888" y="4292600"/>
            <a:ext cx="2266967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000" b="1" dirty="0">
                <a:solidFill>
                  <a:srgbClr val="FF3300"/>
                </a:solidFill>
                <a:latin typeface="Tahoma" pitchFamily="34" charset="0"/>
              </a:rPr>
              <a:t>Red Page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000" b="1" dirty="0">
                <a:solidFill>
                  <a:srgbClr val="FF33CC"/>
                </a:solidFill>
                <a:latin typeface="Tahoma" pitchFamily="34" charset="0"/>
              </a:rPr>
              <a:t>Purple Page</a:t>
            </a:r>
            <a:r>
              <a:rPr kumimoji="1" lang="en-US" sz="2000" b="1" dirty="0">
                <a:solidFill>
                  <a:srgbClr val="F5B603"/>
                </a:solidFill>
                <a:latin typeface="Tahoma" pitchFamily="34" charset="0"/>
              </a:rPr>
              <a:t> 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000" b="1" dirty="0">
                <a:solidFill>
                  <a:srgbClr val="F5B603"/>
                </a:solidFill>
                <a:latin typeface="Tahoma" pitchFamily="34" charset="0"/>
              </a:rPr>
              <a:t>Yellow Page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000" b="1" dirty="0">
                <a:solidFill>
                  <a:srgbClr val="3366FF"/>
                </a:solidFill>
                <a:latin typeface="Tahoma" pitchFamily="34" charset="0"/>
              </a:rPr>
              <a:t>Blue Page</a:t>
            </a:r>
            <a:endParaRPr kumimoji="1" lang="en-US" sz="2000" b="1" dirty="0">
              <a:solidFill>
                <a:srgbClr val="FF33CC"/>
              </a:solidFill>
              <a:latin typeface="Tahoma" pitchFamily="34" charset="0"/>
            </a:endParaRP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000" b="1" dirty="0">
                <a:solidFill>
                  <a:srgbClr val="009900"/>
                </a:solidFill>
                <a:latin typeface="Tahoma" pitchFamily="34" charset="0"/>
              </a:rPr>
              <a:t>Green Page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71600" y="5301208"/>
                <a:ext cx="25211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= 0.85  </m:t>
                    </m:r>
                  </m:oMath>
                </a14:m>
                <a:r>
                  <a:rPr lang="en-US" dirty="0"/>
                  <a:t>in most cases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301208"/>
                <a:ext cx="2521139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333" r="-1449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1229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7749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</a:rPr>
              <a:t>PageRank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: Example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413" y="1206835"/>
            <a:ext cx="7559947" cy="518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96372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Stationary distribution with random jump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53136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dirty="0">
                    <a:solidFill>
                      <a:srgbClr val="0070C0"/>
                    </a:solidFill>
                  </a:rPr>
                  <a:t>jump vector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′+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1−</m:t>
                        </m:r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</a:rPr>
                      <m:t>𝑣𝑃</m:t>
                    </m:r>
                    <m:r>
                      <a:rPr lang="en-US" b="0" i="1" smtClean="0">
                        <a:latin typeface="Cambria Math"/>
                      </a:rPr>
                      <m:t>′+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1−</m:t>
                        </m:r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′+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1−</m:t>
                        </m:r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𝑣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1−</m:t>
                        </m:r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′+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1−</m:t>
                        </m:r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𝑣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⋮</m:t>
                    </m:r>
                  </m:oMath>
                </a14:m>
                <a:endParaRPr lang="en-US" b="0" dirty="0">
                  <a:ea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∞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𝛼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+ 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⋯</m:t>
                    </m:r>
                    <m:r>
                      <a:rPr lang="el-GR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/>
                      </a:rPr>
                      <m:t>  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1−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/>
                      </a:rPr>
                      <m:t>𝑣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𝐼</m:t>
                            </m:r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𝑃</m:t>
                            </m:r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b="0" dirty="0">
                  <a:ea typeface="Cambria Math"/>
                </a:endParaRPr>
              </a:p>
              <a:p>
                <a:r>
                  <a:rPr lang="en-US" b="0" dirty="0" err="1"/>
                  <a:t>Pagerank</a:t>
                </a:r>
                <a:r>
                  <a:rPr lang="en-US" b="0" dirty="0"/>
                  <a:t> vector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p>
                  </m:oMath>
                </a14:m>
                <a:endParaRPr lang="en-US" b="0" dirty="0"/>
              </a:p>
              <a:p>
                <a:endParaRPr lang="en-US" b="0" dirty="0"/>
              </a:p>
              <a:p>
                <a:r>
                  <a:rPr lang="en-US" b="0" dirty="0"/>
                  <a:t>With the random jump the </a:t>
                </a:r>
                <a:r>
                  <a:rPr lang="en-US" b="0" dirty="0">
                    <a:solidFill>
                      <a:srgbClr val="0070C0"/>
                    </a:solidFill>
                  </a:rPr>
                  <a:t>shorter paths </a:t>
                </a:r>
                <a:r>
                  <a:rPr lang="en-US" b="0" dirty="0"/>
                  <a:t>are more important, since the weight decreases </a:t>
                </a:r>
                <a:r>
                  <a:rPr lang="en-US" b="0" dirty="0">
                    <a:solidFill>
                      <a:schemeClr val="accent6">
                        <a:lumMod val="75000"/>
                      </a:schemeClr>
                    </a:solidFill>
                  </a:rPr>
                  <a:t>exponentially</a:t>
                </a:r>
              </a:p>
              <a:p>
                <a:pPr lvl="1"/>
                <a:r>
                  <a:rPr lang="en-US" b="0" dirty="0"/>
                  <a:t>makes sense when thought of as a restart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53136"/>
              </a:xfrm>
              <a:blipFill>
                <a:blip r:embed="rId2"/>
                <a:stretch>
                  <a:fillRect l="-1037" t="-2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51110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walks with restarts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not uniform</a:t>
                </a:r>
                <a:r>
                  <a:rPr lang="en-US" dirty="0"/>
                  <a:t>, we can bias the random walk towards the nodes that are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close</a:t>
                </a:r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Personalized </a:t>
                </a:r>
                <a:r>
                  <a:rPr lang="en-US" dirty="0"/>
                  <a:t>PageRank:</a:t>
                </a:r>
              </a:p>
              <a:p>
                <a:pPr lvl="1"/>
                <a:r>
                  <a:rPr lang="en-US" dirty="0"/>
                  <a:t>Restart the random walk from a specific node x</a:t>
                </a:r>
              </a:p>
              <a:p>
                <a:pPr lvl="1"/>
                <a:r>
                  <a:rPr lang="en-US" dirty="0"/>
                  <a:t>All nodes are ranked according to their closeness to x </a:t>
                </a:r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Topic-Specific </a:t>
                </a:r>
                <a:r>
                  <a:rPr lang="en-US" dirty="0" err="1"/>
                  <a:t>Pagerank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Restart the random walk from a specific set of nodes (e.g., nodes about a topic)</a:t>
                </a:r>
              </a:p>
              <a:p>
                <a:pPr lvl="1"/>
                <a:r>
                  <a:rPr lang="en-US" dirty="0"/>
                  <a:t>All nodes are ranked according to their closeness to the topic.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Random Walks with restarts </a:t>
                </a:r>
                <a:r>
                  <a:rPr lang="en-US" dirty="0"/>
                  <a:t>is a general technique for measuring closeness on graphs.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695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1795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organize the 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Third try (the Google era): using the web graph</a:t>
            </a:r>
          </a:p>
          <a:p>
            <a:pPr lvl="1"/>
            <a:r>
              <a:rPr lang="en-US" dirty="0"/>
              <a:t>Shift from relevance to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authoritativeness</a:t>
            </a:r>
          </a:p>
          <a:p>
            <a:pPr lvl="1"/>
            <a:r>
              <a:rPr lang="en-US" dirty="0"/>
              <a:t>It is not only important that a page is relevant, but that it is also important on the web</a:t>
            </a:r>
          </a:p>
          <a:p>
            <a:r>
              <a:rPr lang="en-US" dirty="0"/>
              <a:t>For example, what kind of results would we like to get for the query “</a:t>
            </a:r>
            <a:r>
              <a:rPr lang="en-US" dirty="0" err="1"/>
              <a:t>greek</a:t>
            </a:r>
            <a:r>
              <a:rPr lang="en-US" dirty="0"/>
              <a:t> newspapers”?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8180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164F7-80E0-4965-B068-B45B5C14B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Personalized </a:t>
            </a:r>
            <a:r>
              <a:rPr lang="en-US" dirty="0" err="1"/>
              <a:t>Pagerank</a:t>
            </a:r>
            <a:r>
              <a:rPr lang="en-US" dirty="0"/>
              <a:t>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F0A86-7ED6-48A9-83B0-86E89C60E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137" y="4112647"/>
            <a:ext cx="8229600" cy="2527384"/>
          </a:xfrm>
        </p:spPr>
        <p:txBody>
          <a:bodyPr>
            <a:normAutofit/>
          </a:bodyPr>
          <a:lstStyle/>
          <a:p>
            <a:r>
              <a:rPr lang="en-US" sz="2400" dirty="0"/>
              <a:t>Global </a:t>
            </a:r>
            <a:r>
              <a:rPr lang="en-US" sz="2400" dirty="0" err="1"/>
              <a:t>Pagerank</a:t>
            </a:r>
            <a:r>
              <a:rPr lang="en-US" sz="2400" dirty="0"/>
              <a:t> vector (jump vector [1/5,1/5,1/5,1/5,1/5])</a:t>
            </a:r>
          </a:p>
          <a:p>
            <a:pPr marL="457200" lvl="1" indent="0">
              <a:buNone/>
            </a:pPr>
            <a:r>
              <a:rPr lang="en-US" sz="2000" dirty="0"/>
              <a:t>[0.13, 0.18, 0.24, 0.18, 0.13, 0.13]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F82B08C-64A5-4063-B675-F7B38F4A647F}"/>
              </a:ext>
            </a:extLst>
          </p:cNvPr>
          <p:cNvGrpSpPr/>
          <p:nvPr/>
        </p:nvGrpSpPr>
        <p:grpSpPr>
          <a:xfrm>
            <a:off x="1929627" y="1299232"/>
            <a:ext cx="4887877" cy="2628754"/>
            <a:chOff x="1929627" y="1299232"/>
            <a:chExt cx="4887877" cy="262875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DF21154-5989-43F1-8EEC-50FDEC0A9AFF}"/>
                </a:ext>
              </a:extLst>
            </p:cNvPr>
            <p:cNvSpPr/>
            <p:nvPr/>
          </p:nvSpPr>
          <p:spPr>
            <a:xfrm>
              <a:off x="1929627" y="230894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6681D9D-AA03-4EDF-85A3-79E3EB2C0549}"/>
                </a:ext>
              </a:extLst>
            </p:cNvPr>
            <p:cNvSpPr/>
            <p:nvPr/>
          </p:nvSpPr>
          <p:spPr>
            <a:xfrm>
              <a:off x="3203848" y="1302355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B6DA202-2481-4404-A831-7F7C1B15891E}"/>
                </a:ext>
              </a:extLst>
            </p:cNvPr>
            <p:cNvSpPr/>
            <p:nvPr/>
          </p:nvSpPr>
          <p:spPr>
            <a:xfrm>
              <a:off x="5113675" y="331791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C750652-0A45-41DC-98B2-7ECE493BEFD2}"/>
                </a:ext>
              </a:extLst>
            </p:cNvPr>
            <p:cNvSpPr/>
            <p:nvPr/>
          </p:nvSpPr>
          <p:spPr>
            <a:xfrm>
              <a:off x="5004048" y="129923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3AD6C3A-C933-454D-815B-3DAF64CC9EC0}"/>
                </a:ext>
              </a:extLst>
            </p:cNvPr>
            <p:cNvSpPr/>
            <p:nvPr/>
          </p:nvSpPr>
          <p:spPr>
            <a:xfrm>
              <a:off x="3062907" y="3319946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F59A95C-D16E-4FC6-88F6-ABBE7E1C3822}"/>
                </a:ext>
              </a:extLst>
            </p:cNvPr>
            <p:cNvSpPr/>
            <p:nvPr/>
          </p:nvSpPr>
          <p:spPr>
            <a:xfrm>
              <a:off x="6228184" y="230894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51271FC-1B20-4ECF-ADFF-DAF15A9CCB53}"/>
                </a:ext>
              </a:extLst>
            </p:cNvPr>
            <p:cNvCxnSpPr>
              <a:stCxn id="4" idx="7"/>
              <a:endCxn id="28" idx="3"/>
            </p:cNvCxnSpPr>
            <p:nvPr/>
          </p:nvCxnSpPr>
          <p:spPr>
            <a:xfrm flipV="1">
              <a:off x="2432643" y="1821350"/>
              <a:ext cx="857509" cy="57663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8CF510E-8A10-4EC0-A7D3-5F6A5D76F081}"/>
                </a:ext>
              </a:extLst>
            </p:cNvPr>
            <p:cNvCxnSpPr>
              <a:cxnSpLocks/>
              <a:stCxn id="4" idx="5"/>
              <a:endCxn id="31" idx="1"/>
            </p:cNvCxnSpPr>
            <p:nvPr/>
          </p:nvCxnSpPr>
          <p:spPr>
            <a:xfrm>
              <a:off x="2432643" y="2827937"/>
              <a:ext cx="716568" cy="58105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CEB8FAB-1AD8-483D-9017-D2289C6A92F4}"/>
                </a:ext>
              </a:extLst>
            </p:cNvPr>
            <p:cNvCxnSpPr>
              <a:cxnSpLocks/>
              <a:stCxn id="30" idx="3"/>
              <a:endCxn id="31" idx="7"/>
            </p:cNvCxnSpPr>
            <p:nvPr/>
          </p:nvCxnSpPr>
          <p:spPr>
            <a:xfrm flipH="1">
              <a:off x="3565923" y="1818227"/>
              <a:ext cx="1524429" cy="159076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47B26DE-BDF0-4469-8910-0376F706BDC2}"/>
                </a:ext>
              </a:extLst>
            </p:cNvPr>
            <p:cNvCxnSpPr>
              <a:cxnSpLocks/>
              <a:stCxn id="31" idx="0"/>
              <a:endCxn id="28" idx="4"/>
            </p:cNvCxnSpPr>
            <p:nvPr/>
          </p:nvCxnSpPr>
          <p:spPr>
            <a:xfrm flipV="1">
              <a:off x="3357567" y="1910395"/>
              <a:ext cx="140941" cy="140955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1F324E4-FBFC-47E9-9217-2FFEEF3B7791}"/>
                </a:ext>
              </a:extLst>
            </p:cNvPr>
            <p:cNvCxnSpPr>
              <a:cxnSpLocks/>
              <a:stCxn id="30" idx="2"/>
              <a:endCxn id="28" idx="6"/>
            </p:cNvCxnSpPr>
            <p:nvPr/>
          </p:nvCxnSpPr>
          <p:spPr>
            <a:xfrm flipH="1">
              <a:off x="3793168" y="1603252"/>
              <a:ext cx="1210880" cy="31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BAB9CEE-C555-46CD-A294-18E6E656D68C}"/>
                </a:ext>
              </a:extLst>
            </p:cNvPr>
            <p:cNvCxnSpPr>
              <a:cxnSpLocks/>
              <a:stCxn id="29" idx="2"/>
              <a:endCxn id="31" idx="6"/>
            </p:cNvCxnSpPr>
            <p:nvPr/>
          </p:nvCxnSpPr>
          <p:spPr>
            <a:xfrm flipH="1">
              <a:off x="3652227" y="3621932"/>
              <a:ext cx="1461448" cy="20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F1B40E7-4679-4D6F-A8F9-826EB63DD4C4}"/>
                </a:ext>
              </a:extLst>
            </p:cNvPr>
            <p:cNvCxnSpPr>
              <a:cxnSpLocks/>
              <a:stCxn id="29" idx="7"/>
              <a:endCxn id="32" idx="3"/>
            </p:cNvCxnSpPr>
            <p:nvPr/>
          </p:nvCxnSpPr>
          <p:spPr>
            <a:xfrm flipV="1">
              <a:off x="5616691" y="2827937"/>
              <a:ext cx="697797" cy="57902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6912502-4D4D-4608-8610-27426C68EFF3}"/>
                </a:ext>
              </a:extLst>
            </p:cNvPr>
            <p:cNvCxnSpPr>
              <a:cxnSpLocks/>
              <a:stCxn id="30" idx="5"/>
              <a:endCxn id="32" idx="1"/>
            </p:cNvCxnSpPr>
            <p:nvPr/>
          </p:nvCxnSpPr>
          <p:spPr>
            <a:xfrm>
              <a:off x="5507064" y="1818227"/>
              <a:ext cx="807424" cy="57976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183391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164F7-80E0-4965-B068-B45B5C14B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Personalized </a:t>
            </a:r>
            <a:r>
              <a:rPr lang="en-US" dirty="0" err="1"/>
              <a:t>Pagerank</a:t>
            </a:r>
            <a:r>
              <a:rPr lang="en-US" dirty="0"/>
              <a:t>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F0A86-7ED6-48A9-83B0-86E89C60E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513" y="4011874"/>
            <a:ext cx="8229600" cy="2556912"/>
          </a:xfrm>
        </p:spPr>
        <p:txBody>
          <a:bodyPr>
            <a:normAutofit/>
          </a:bodyPr>
          <a:lstStyle/>
          <a:p>
            <a:r>
              <a:rPr lang="en-US" sz="2400" dirty="0"/>
              <a:t>Global </a:t>
            </a:r>
            <a:r>
              <a:rPr lang="en-US" sz="2400" dirty="0" err="1"/>
              <a:t>Pagerank</a:t>
            </a:r>
            <a:r>
              <a:rPr lang="en-US" sz="2400" dirty="0"/>
              <a:t> vector (jump vector [1/5,1/5,1/5,1/5,1/5]) :</a:t>
            </a:r>
          </a:p>
          <a:p>
            <a:pPr marL="457200" lvl="1" indent="0">
              <a:buNone/>
            </a:pPr>
            <a:r>
              <a:rPr lang="en-US" sz="2000" dirty="0"/>
              <a:t>[0.13, 0.18, 0.24, 0.18, 0.13, 0.13]</a:t>
            </a:r>
          </a:p>
          <a:p>
            <a:r>
              <a:rPr lang="en-US" sz="2400" dirty="0">
                <a:solidFill>
                  <a:srgbClr val="FF0000"/>
                </a:solidFill>
              </a:rPr>
              <a:t>Personalized </a:t>
            </a:r>
            <a:r>
              <a:rPr lang="en-US" sz="2400" dirty="0" err="1">
                <a:solidFill>
                  <a:srgbClr val="FF0000"/>
                </a:solidFill>
              </a:rPr>
              <a:t>Pagerank</a:t>
            </a:r>
            <a:r>
              <a:rPr lang="en-US" sz="2400" dirty="0">
                <a:solidFill>
                  <a:srgbClr val="FF0000"/>
                </a:solidFill>
              </a:rPr>
              <a:t> for node 1 (jump vector [1,0,0,0,0]):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[0.26, 0.20, 0.24, 0.14, 0.08, 0.07]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98905FD-96A6-4C0A-9B77-A2C94C0FC44C}"/>
                  </a:ext>
                </a:extLst>
              </p14:cNvPr>
              <p14:cNvContentPartPr/>
              <p14:nvPr/>
            </p14:nvContentPartPr>
            <p14:xfrm>
              <a:off x="-914783" y="1466542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98905FD-96A6-4C0A-9B77-A2C94C0FC44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-932423" y="1358902"/>
                <a:ext cx="3600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5BB7C61F-423B-49FF-A409-58E95E2BC858}"/>
              </a:ext>
            </a:extLst>
          </p:cNvPr>
          <p:cNvGrpSpPr/>
          <p:nvPr/>
        </p:nvGrpSpPr>
        <p:grpSpPr>
          <a:xfrm>
            <a:off x="1929627" y="1299232"/>
            <a:ext cx="4887877" cy="2628754"/>
            <a:chOff x="1929627" y="1299232"/>
            <a:chExt cx="4887877" cy="2628754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FE11525-270C-40FF-A72D-06D009C84AC9}"/>
                </a:ext>
              </a:extLst>
            </p:cNvPr>
            <p:cNvSpPr/>
            <p:nvPr/>
          </p:nvSpPr>
          <p:spPr>
            <a:xfrm>
              <a:off x="1929627" y="2308942"/>
              <a:ext cx="589320" cy="6080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9AE5ABD-E697-48F4-8D0D-6158851E90CB}"/>
                </a:ext>
              </a:extLst>
            </p:cNvPr>
            <p:cNvSpPr/>
            <p:nvPr/>
          </p:nvSpPr>
          <p:spPr>
            <a:xfrm>
              <a:off x="3203848" y="1302355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D2B95DD-04D7-4FF1-8605-18AE966160D1}"/>
                </a:ext>
              </a:extLst>
            </p:cNvPr>
            <p:cNvSpPr/>
            <p:nvPr/>
          </p:nvSpPr>
          <p:spPr>
            <a:xfrm>
              <a:off x="5113675" y="331791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44C5948-20F5-4649-AA01-5AE49C71458A}"/>
                </a:ext>
              </a:extLst>
            </p:cNvPr>
            <p:cNvSpPr/>
            <p:nvPr/>
          </p:nvSpPr>
          <p:spPr>
            <a:xfrm>
              <a:off x="5004048" y="129923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09D5AEA-FC3A-4190-95F8-0E6F7201774C}"/>
                </a:ext>
              </a:extLst>
            </p:cNvPr>
            <p:cNvSpPr/>
            <p:nvPr/>
          </p:nvSpPr>
          <p:spPr>
            <a:xfrm>
              <a:off x="3062907" y="3319946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A1D01F7-A843-4E20-8F86-C4B409ABDE74}"/>
                </a:ext>
              </a:extLst>
            </p:cNvPr>
            <p:cNvSpPr/>
            <p:nvPr/>
          </p:nvSpPr>
          <p:spPr>
            <a:xfrm>
              <a:off x="6228184" y="230894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78B6A3A-26DE-4E74-A1A0-02DCA89E00A3}"/>
                </a:ext>
              </a:extLst>
            </p:cNvPr>
            <p:cNvCxnSpPr>
              <a:stCxn id="34" idx="7"/>
              <a:endCxn id="35" idx="3"/>
            </p:cNvCxnSpPr>
            <p:nvPr/>
          </p:nvCxnSpPr>
          <p:spPr>
            <a:xfrm flipV="1">
              <a:off x="2432643" y="1821350"/>
              <a:ext cx="857509" cy="57663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22C0315-A277-4383-90D3-BF42957224B7}"/>
                </a:ext>
              </a:extLst>
            </p:cNvPr>
            <p:cNvCxnSpPr>
              <a:cxnSpLocks/>
              <a:stCxn id="34" idx="5"/>
              <a:endCxn id="38" idx="1"/>
            </p:cNvCxnSpPr>
            <p:nvPr/>
          </p:nvCxnSpPr>
          <p:spPr>
            <a:xfrm>
              <a:off x="2432643" y="2827937"/>
              <a:ext cx="716568" cy="58105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7BA245E-ED95-4E0F-B710-D4EEA39B440B}"/>
                </a:ext>
              </a:extLst>
            </p:cNvPr>
            <p:cNvCxnSpPr>
              <a:cxnSpLocks/>
              <a:stCxn id="37" idx="3"/>
              <a:endCxn id="38" idx="7"/>
            </p:cNvCxnSpPr>
            <p:nvPr/>
          </p:nvCxnSpPr>
          <p:spPr>
            <a:xfrm flipH="1">
              <a:off x="3565923" y="1818227"/>
              <a:ext cx="1524429" cy="159076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0DC175C-3280-41D7-9205-5F6791CC1431}"/>
                </a:ext>
              </a:extLst>
            </p:cNvPr>
            <p:cNvCxnSpPr>
              <a:cxnSpLocks/>
              <a:stCxn id="38" idx="0"/>
              <a:endCxn id="35" idx="4"/>
            </p:cNvCxnSpPr>
            <p:nvPr/>
          </p:nvCxnSpPr>
          <p:spPr>
            <a:xfrm flipV="1">
              <a:off x="3357567" y="1910395"/>
              <a:ext cx="140941" cy="140955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77B162E-E865-4F4A-9255-7A408FD63CF2}"/>
                </a:ext>
              </a:extLst>
            </p:cNvPr>
            <p:cNvCxnSpPr>
              <a:cxnSpLocks/>
              <a:stCxn id="37" idx="2"/>
              <a:endCxn id="35" idx="6"/>
            </p:cNvCxnSpPr>
            <p:nvPr/>
          </p:nvCxnSpPr>
          <p:spPr>
            <a:xfrm flipH="1">
              <a:off x="3793168" y="1603252"/>
              <a:ext cx="1210880" cy="31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35E34C4-BE3A-4CA0-96E4-514998ED4259}"/>
                </a:ext>
              </a:extLst>
            </p:cNvPr>
            <p:cNvCxnSpPr>
              <a:cxnSpLocks/>
              <a:stCxn id="36" idx="2"/>
              <a:endCxn id="38" idx="6"/>
            </p:cNvCxnSpPr>
            <p:nvPr/>
          </p:nvCxnSpPr>
          <p:spPr>
            <a:xfrm flipH="1">
              <a:off x="3652227" y="3621932"/>
              <a:ext cx="1461448" cy="20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EE19B7A-77A1-447E-BD24-FC85F837DD13}"/>
                </a:ext>
              </a:extLst>
            </p:cNvPr>
            <p:cNvCxnSpPr>
              <a:cxnSpLocks/>
              <a:stCxn id="36" idx="7"/>
              <a:endCxn id="39" idx="3"/>
            </p:cNvCxnSpPr>
            <p:nvPr/>
          </p:nvCxnSpPr>
          <p:spPr>
            <a:xfrm flipV="1">
              <a:off x="5616691" y="2827937"/>
              <a:ext cx="697797" cy="57902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0629C09-24F6-4098-8416-376C6B07E863}"/>
                </a:ext>
              </a:extLst>
            </p:cNvPr>
            <p:cNvCxnSpPr>
              <a:cxnSpLocks/>
              <a:stCxn id="37" idx="5"/>
              <a:endCxn id="39" idx="1"/>
            </p:cNvCxnSpPr>
            <p:nvPr/>
          </p:nvCxnSpPr>
          <p:spPr>
            <a:xfrm>
              <a:off x="5507064" y="1818227"/>
              <a:ext cx="807424" cy="57976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737031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164F7-80E0-4965-B068-B45B5C14B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Personalized </a:t>
            </a:r>
            <a:r>
              <a:rPr lang="en-US" dirty="0" err="1"/>
              <a:t>Pagerank</a:t>
            </a:r>
            <a:r>
              <a:rPr lang="en-US" dirty="0"/>
              <a:t> Example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CFFBE1AD-D2CC-4E7B-9AF7-C327C3BA4094}"/>
              </a:ext>
            </a:extLst>
          </p:cNvPr>
          <p:cNvSpPr txBox="1">
            <a:spLocks/>
          </p:cNvSpPr>
          <p:nvPr/>
        </p:nvSpPr>
        <p:spPr>
          <a:xfrm>
            <a:off x="611560" y="4141095"/>
            <a:ext cx="8229600" cy="255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 dirty="0"/>
              <a:t>Global </a:t>
            </a:r>
            <a:r>
              <a:rPr lang="en-US" sz="3300" dirty="0" err="1"/>
              <a:t>Pagerank</a:t>
            </a:r>
            <a:r>
              <a:rPr lang="en-US" sz="3300" dirty="0"/>
              <a:t> vector (jump vector [1/5,1/5,1/5,1/5,1/5]) :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dirty="0"/>
              <a:t>[0.13, 0.18, 0.24, 0.18, 0.13, 0.13]</a:t>
            </a:r>
          </a:p>
          <a:p>
            <a:r>
              <a:rPr lang="en-US" sz="3300" dirty="0"/>
              <a:t>Personalized </a:t>
            </a:r>
            <a:r>
              <a:rPr lang="en-US" sz="3300" dirty="0" err="1"/>
              <a:t>Pagerank</a:t>
            </a:r>
            <a:r>
              <a:rPr lang="en-US" sz="3300" dirty="0"/>
              <a:t> from node 1 (jump vector [1,0,0,0,0]):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dirty="0"/>
              <a:t>[0.26, 0.20, 0.24, 0.14, 0.08, 0.07]</a:t>
            </a:r>
          </a:p>
          <a:p>
            <a:r>
              <a:rPr lang="en-US" sz="3300" dirty="0">
                <a:solidFill>
                  <a:srgbClr val="FF0000"/>
                </a:solidFill>
              </a:rPr>
              <a:t>Personalized </a:t>
            </a:r>
            <a:r>
              <a:rPr lang="en-US" sz="3300" dirty="0" err="1">
                <a:solidFill>
                  <a:srgbClr val="FF0000"/>
                </a:solidFill>
              </a:rPr>
              <a:t>Pagerank</a:t>
            </a:r>
            <a:r>
              <a:rPr lang="en-US" sz="3300" dirty="0">
                <a:solidFill>
                  <a:srgbClr val="FF0000"/>
                </a:solidFill>
              </a:rPr>
              <a:t> for node 6 (jump vector [0,0,0,0,1]):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[0.07, 0.13, 0.19, 0.19, 0.15, 0.27]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89FF6ED-F369-4758-B6B6-E1BFC8A89BF7}"/>
              </a:ext>
            </a:extLst>
          </p:cNvPr>
          <p:cNvGrpSpPr/>
          <p:nvPr/>
        </p:nvGrpSpPr>
        <p:grpSpPr>
          <a:xfrm>
            <a:off x="1929627" y="1299232"/>
            <a:ext cx="4887877" cy="2628754"/>
            <a:chOff x="1929627" y="1299232"/>
            <a:chExt cx="4887877" cy="2628754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1C25DD6-9714-49EA-B603-508C2820152B}"/>
                </a:ext>
              </a:extLst>
            </p:cNvPr>
            <p:cNvSpPr/>
            <p:nvPr/>
          </p:nvSpPr>
          <p:spPr>
            <a:xfrm>
              <a:off x="1929627" y="230894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2ACB867-5305-4216-82E2-F3F2C43CB959}"/>
                </a:ext>
              </a:extLst>
            </p:cNvPr>
            <p:cNvSpPr/>
            <p:nvPr/>
          </p:nvSpPr>
          <p:spPr>
            <a:xfrm>
              <a:off x="3203848" y="1302355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6CEC792-57F5-47E9-B22A-921CE1061294}"/>
                </a:ext>
              </a:extLst>
            </p:cNvPr>
            <p:cNvSpPr/>
            <p:nvPr/>
          </p:nvSpPr>
          <p:spPr>
            <a:xfrm>
              <a:off x="5113675" y="331791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80921B2-D983-4C13-BCBE-C0ACF735F6B7}"/>
                </a:ext>
              </a:extLst>
            </p:cNvPr>
            <p:cNvSpPr/>
            <p:nvPr/>
          </p:nvSpPr>
          <p:spPr>
            <a:xfrm>
              <a:off x="5004048" y="129923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7D9C6EB-E434-49F6-AA39-45B09AFCF740}"/>
                </a:ext>
              </a:extLst>
            </p:cNvPr>
            <p:cNvSpPr/>
            <p:nvPr/>
          </p:nvSpPr>
          <p:spPr>
            <a:xfrm>
              <a:off x="3062907" y="3319946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979968D-0A84-4767-8D22-25C31479AA63}"/>
                </a:ext>
              </a:extLst>
            </p:cNvPr>
            <p:cNvSpPr/>
            <p:nvPr/>
          </p:nvSpPr>
          <p:spPr>
            <a:xfrm>
              <a:off x="6228184" y="2308942"/>
              <a:ext cx="589320" cy="6080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458B018-8796-4EDF-B512-8A769AA8AAC3}"/>
                </a:ext>
              </a:extLst>
            </p:cNvPr>
            <p:cNvCxnSpPr>
              <a:stCxn id="31" idx="7"/>
              <a:endCxn id="32" idx="3"/>
            </p:cNvCxnSpPr>
            <p:nvPr/>
          </p:nvCxnSpPr>
          <p:spPr>
            <a:xfrm flipV="1">
              <a:off x="2432643" y="1821350"/>
              <a:ext cx="857509" cy="57663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8D3A1E4-359D-40EB-AE62-4673622560E8}"/>
                </a:ext>
              </a:extLst>
            </p:cNvPr>
            <p:cNvCxnSpPr>
              <a:cxnSpLocks/>
              <a:stCxn id="31" idx="5"/>
              <a:endCxn id="35" idx="1"/>
            </p:cNvCxnSpPr>
            <p:nvPr/>
          </p:nvCxnSpPr>
          <p:spPr>
            <a:xfrm>
              <a:off x="2432643" y="2827937"/>
              <a:ext cx="716568" cy="58105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2DFEF92-B6E9-41B9-8A69-1C2EF15B9F67}"/>
                </a:ext>
              </a:extLst>
            </p:cNvPr>
            <p:cNvCxnSpPr>
              <a:cxnSpLocks/>
              <a:stCxn id="34" idx="3"/>
              <a:endCxn id="35" idx="7"/>
            </p:cNvCxnSpPr>
            <p:nvPr/>
          </p:nvCxnSpPr>
          <p:spPr>
            <a:xfrm flipH="1">
              <a:off x="3565923" y="1818227"/>
              <a:ext cx="1524429" cy="159076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318A394-D9B1-4797-AE51-5030B45AF56F}"/>
                </a:ext>
              </a:extLst>
            </p:cNvPr>
            <p:cNvCxnSpPr>
              <a:cxnSpLocks/>
              <a:stCxn id="35" idx="0"/>
              <a:endCxn id="32" idx="4"/>
            </p:cNvCxnSpPr>
            <p:nvPr/>
          </p:nvCxnSpPr>
          <p:spPr>
            <a:xfrm flipV="1">
              <a:off x="3357567" y="1910395"/>
              <a:ext cx="140941" cy="140955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5BD74C3-E990-4DF4-8CE7-066EA1380AAC}"/>
                </a:ext>
              </a:extLst>
            </p:cNvPr>
            <p:cNvCxnSpPr>
              <a:cxnSpLocks/>
              <a:stCxn id="34" idx="2"/>
              <a:endCxn id="32" idx="6"/>
            </p:cNvCxnSpPr>
            <p:nvPr/>
          </p:nvCxnSpPr>
          <p:spPr>
            <a:xfrm flipH="1">
              <a:off x="3793168" y="1603252"/>
              <a:ext cx="1210880" cy="31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789CCB9-4070-4C9E-BD53-C47F2396B197}"/>
                </a:ext>
              </a:extLst>
            </p:cNvPr>
            <p:cNvCxnSpPr>
              <a:cxnSpLocks/>
              <a:stCxn id="33" idx="2"/>
              <a:endCxn id="35" idx="6"/>
            </p:cNvCxnSpPr>
            <p:nvPr/>
          </p:nvCxnSpPr>
          <p:spPr>
            <a:xfrm flipH="1">
              <a:off x="3652227" y="3621932"/>
              <a:ext cx="1461448" cy="20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5443D2A-905A-408C-93DC-6E7177E5BF7D}"/>
                </a:ext>
              </a:extLst>
            </p:cNvPr>
            <p:cNvCxnSpPr>
              <a:cxnSpLocks/>
              <a:stCxn id="33" idx="7"/>
              <a:endCxn id="36" idx="3"/>
            </p:cNvCxnSpPr>
            <p:nvPr/>
          </p:nvCxnSpPr>
          <p:spPr>
            <a:xfrm flipV="1">
              <a:off x="5616691" y="2827937"/>
              <a:ext cx="697797" cy="57902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13A34ED-C031-4501-89FB-8E6860D66FE0}"/>
                </a:ext>
              </a:extLst>
            </p:cNvPr>
            <p:cNvCxnSpPr>
              <a:cxnSpLocks/>
              <a:stCxn id="34" idx="5"/>
              <a:endCxn id="36" idx="1"/>
            </p:cNvCxnSpPr>
            <p:nvPr/>
          </p:nvCxnSpPr>
          <p:spPr>
            <a:xfrm>
              <a:off x="5507064" y="1818227"/>
              <a:ext cx="807424" cy="57976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184791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164F7-80E0-4965-B068-B45B5C14B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Personalized </a:t>
            </a:r>
            <a:r>
              <a:rPr lang="en-US" dirty="0" err="1"/>
              <a:t>Pagerank</a:t>
            </a:r>
            <a:r>
              <a:rPr lang="en-US" dirty="0"/>
              <a:t> Example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CFFBE1AD-D2CC-4E7B-9AF7-C327C3BA4094}"/>
              </a:ext>
            </a:extLst>
          </p:cNvPr>
          <p:cNvSpPr txBox="1">
            <a:spLocks/>
          </p:cNvSpPr>
          <p:nvPr/>
        </p:nvSpPr>
        <p:spPr>
          <a:xfrm>
            <a:off x="655060" y="4033282"/>
            <a:ext cx="8229600" cy="255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300" dirty="0"/>
              <a:t>Global </a:t>
            </a:r>
            <a:r>
              <a:rPr lang="en-US" sz="3300" dirty="0" err="1"/>
              <a:t>Pagerank</a:t>
            </a:r>
            <a:r>
              <a:rPr lang="en-US" sz="3300" dirty="0"/>
              <a:t> vector (jump vector [1/5,1/5,1/5,1/5,1/5]) :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dirty="0"/>
              <a:t>[0.14, 0.17, 0.21, 0.18, 0.15, 0.15]</a:t>
            </a:r>
          </a:p>
          <a:p>
            <a:r>
              <a:rPr lang="en-US" sz="3300" dirty="0"/>
              <a:t>Personalized </a:t>
            </a:r>
            <a:r>
              <a:rPr lang="en-US" sz="3300" dirty="0" err="1"/>
              <a:t>Pagerank</a:t>
            </a:r>
            <a:r>
              <a:rPr lang="en-US" sz="3300" dirty="0"/>
              <a:t> from node 1 (jump vector [1,0,0,0,0]):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dirty="0">
                <a:solidFill>
                  <a:srgbClr val="FF0000"/>
                </a:solidFill>
              </a:rPr>
              <a:t>[0.55, 0.17, 0.18, 0.05, 0.03, 0.02]</a:t>
            </a:r>
          </a:p>
          <a:p>
            <a:r>
              <a:rPr lang="en-US" sz="3300" dirty="0"/>
              <a:t>Personalized </a:t>
            </a:r>
            <a:r>
              <a:rPr lang="en-US" sz="3300" dirty="0" err="1"/>
              <a:t>Pagerank</a:t>
            </a:r>
            <a:r>
              <a:rPr lang="en-US" sz="3300" dirty="0"/>
              <a:t> for node 6 (jump vector [0,0,0,0,1]):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[0.02, 0.04, 0.07, 0.16, 0.15, 0.56]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3B7F15-19CE-4AF1-875E-01B0FE67D140}"/>
                  </a:ext>
                </a:extLst>
              </p:cNvPr>
              <p:cNvSpPr txBox="1"/>
              <p:nvPr/>
            </p:nvSpPr>
            <p:spPr>
              <a:xfrm>
                <a:off x="6945817" y="2997384"/>
                <a:ext cx="1944216" cy="461665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3B7F15-19CE-4AF1-875E-01B0FE67D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5817" y="2997384"/>
                <a:ext cx="1944216" cy="461665"/>
              </a:xfrm>
              <a:prstGeom prst="rect">
                <a:avLst/>
              </a:prstGeom>
              <a:blipFill>
                <a:blip r:embed="rId46"/>
                <a:stretch>
                  <a:fillRect l="-4702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A611F058-A9AC-4BE2-BB3F-518C5A37C213}"/>
              </a:ext>
            </a:extLst>
          </p:cNvPr>
          <p:cNvGrpSpPr/>
          <p:nvPr/>
        </p:nvGrpSpPr>
        <p:grpSpPr>
          <a:xfrm>
            <a:off x="1929627" y="1299232"/>
            <a:ext cx="4887877" cy="2628754"/>
            <a:chOff x="1929627" y="1299232"/>
            <a:chExt cx="4887877" cy="2628754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38F1BE3-1B3A-4CB6-A558-0788067E7D2E}"/>
                </a:ext>
              </a:extLst>
            </p:cNvPr>
            <p:cNvSpPr/>
            <p:nvPr/>
          </p:nvSpPr>
          <p:spPr>
            <a:xfrm>
              <a:off x="1929627" y="230894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808DB21-448E-4EB4-AFD9-CC757274C298}"/>
                </a:ext>
              </a:extLst>
            </p:cNvPr>
            <p:cNvSpPr/>
            <p:nvPr/>
          </p:nvSpPr>
          <p:spPr>
            <a:xfrm>
              <a:off x="3203848" y="1302355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51B1739-49E9-4273-A060-344AE028CFBB}"/>
                </a:ext>
              </a:extLst>
            </p:cNvPr>
            <p:cNvSpPr/>
            <p:nvPr/>
          </p:nvSpPr>
          <p:spPr>
            <a:xfrm>
              <a:off x="5113675" y="331791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B154332A-9B3F-4189-9D5E-B9EC02E308CC}"/>
                </a:ext>
              </a:extLst>
            </p:cNvPr>
            <p:cNvSpPr/>
            <p:nvPr/>
          </p:nvSpPr>
          <p:spPr>
            <a:xfrm>
              <a:off x="5004048" y="129923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0863C98D-02EC-45BC-9B0A-AFCD664477B2}"/>
                </a:ext>
              </a:extLst>
            </p:cNvPr>
            <p:cNvSpPr/>
            <p:nvPr/>
          </p:nvSpPr>
          <p:spPr>
            <a:xfrm>
              <a:off x="3062907" y="3319946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43756C0-455F-48F2-AA1B-FC215878E736}"/>
                </a:ext>
              </a:extLst>
            </p:cNvPr>
            <p:cNvSpPr/>
            <p:nvPr/>
          </p:nvSpPr>
          <p:spPr>
            <a:xfrm>
              <a:off x="6228184" y="230894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8EFD63E-6AA1-4C4F-B8F1-173AAE4632D6}"/>
                </a:ext>
              </a:extLst>
            </p:cNvPr>
            <p:cNvCxnSpPr>
              <a:stCxn id="42" idx="7"/>
              <a:endCxn id="43" idx="3"/>
            </p:cNvCxnSpPr>
            <p:nvPr/>
          </p:nvCxnSpPr>
          <p:spPr>
            <a:xfrm flipV="1">
              <a:off x="2432643" y="1821350"/>
              <a:ext cx="857509" cy="57663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1279FCA-EC0E-41AA-A823-775FF7A97ED5}"/>
                </a:ext>
              </a:extLst>
            </p:cNvPr>
            <p:cNvCxnSpPr>
              <a:cxnSpLocks/>
              <a:stCxn id="42" idx="5"/>
              <a:endCxn id="48" idx="1"/>
            </p:cNvCxnSpPr>
            <p:nvPr/>
          </p:nvCxnSpPr>
          <p:spPr>
            <a:xfrm>
              <a:off x="2432643" y="2827937"/>
              <a:ext cx="716568" cy="58105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D40D4E3-AB78-4157-8775-1C6080835460}"/>
                </a:ext>
              </a:extLst>
            </p:cNvPr>
            <p:cNvCxnSpPr>
              <a:cxnSpLocks/>
              <a:stCxn id="47" idx="3"/>
              <a:endCxn id="48" idx="7"/>
            </p:cNvCxnSpPr>
            <p:nvPr/>
          </p:nvCxnSpPr>
          <p:spPr>
            <a:xfrm flipH="1">
              <a:off x="3565923" y="1818227"/>
              <a:ext cx="1524429" cy="159076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F2962A5-2B3A-4F2C-84FF-215EAFDC8E28}"/>
                </a:ext>
              </a:extLst>
            </p:cNvPr>
            <p:cNvCxnSpPr>
              <a:cxnSpLocks/>
              <a:stCxn id="48" idx="0"/>
              <a:endCxn id="43" idx="4"/>
            </p:cNvCxnSpPr>
            <p:nvPr/>
          </p:nvCxnSpPr>
          <p:spPr>
            <a:xfrm flipV="1">
              <a:off x="3357567" y="1910395"/>
              <a:ext cx="140941" cy="140955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E233FF8A-12A3-4326-B1B4-847B6EB6461F}"/>
                </a:ext>
              </a:extLst>
            </p:cNvPr>
            <p:cNvCxnSpPr>
              <a:cxnSpLocks/>
              <a:stCxn id="47" idx="2"/>
              <a:endCxn id="43" idx="6"/>
            </p:cNvCxnSpPr>
            <p:nvPr/>
          </p:nvCxnSpPr>
          <p:spPr>
            <a:xfrm flipH="1">
              <a:off x="3793168" y="1603252"/>
              <a:ext cx="1210880" cy="31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8FDE408-DD88-4840-8E6B-3B58AB8670CC}"/>
                </a:ext>
              </a:extLst>
            </p:cNvPr>
            <p:cNvCxnSpPr>
              <a:cxnSpLocks/>
              <a:stCxn id="45" idx="2"/>
              <a:endCxn id="48" idx="6"/>
            </p:cNvCxnSpPr>
            <p:nvPr/>
          </p:nvCxnSpPr>
          <p:spPr>
            <a:xfrm flipH="1">
              <a:off x="3652227" y="3621932"/>
              <a:ext cx="1461448" cy="20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CC8DC4F4-1F86-4D40-9A16-E01F2E7D42F8}"/>
                </a:ext>
              </a:extLst>
            </p:cNvPr>
            <p:cNvCxnSpPr>
              <a:cxnSpLocks/>
              <a:stCxn id="45" idx="7"/>
              <a:endCxn id="50" idx="3"/>
            </p:cNvCxnSpPr>
            <p:nvPr/>
          </p:nvCxnSpPr>
          <p:spPr>
            <a:xfrm flipV="1">
              <a:off x="5616691" y="2827937"/>
              <a:ext cx="697797" cy="57902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865E3E5-4AE4-4A53-8C6B-BD09AD802939}"/>
                </a:ext>
              </a:extLst>
            </p:cNvPr>
            <p:cNvCxnSpPr>
              <a:cxnSpLocks/>
              <a:stCxn id="47" idx="5"/>
              <a:endCxn id="50" idx="1"/>
            </p:cNvCxnSpPr>
            <p:nvPr/>
          </p:nvCxnSpPr>
          <p:spPr>
            <a:xfrm>
              <a:off x="5507064" y="1818227"/>
              <a:ext cx="807424" cy="57976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34938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Effects of random jump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22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Guarantees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convergence </a:t>
                </a:r>
                <a:r>
                  <a:rPr lang="en-US" dirty="0"/>
                  <a:t>to unique distribution</a:t>
                </a:r>
              </a:p>
              <a:p>
                <a:r>
                  <a:rPr lang="en-US" dirty="0"/>
                  <a:t>Motivated by the concept of </a:t>
                </a:r>
                <a:r>
                  <a:rPr lang="en-US" dirty="0">
                    <a:solidFill>
                      <a:srgbClr val="0070C0"/>
                    </a:solidFill>
                  </a:rPr>
                  <a:t>random surfer</a:t>
                </a:r>
              </a:p>
              <a:p>
                <a:r>
                  <a:rPr lang="en-US" dirty="0"/>
                  <a:t>Offers additional flexibility </a:t>
                </a:r>
              </a:p>
              <a:p>
                <a:pPr lvl="1"/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personalization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anti-spam</a:t>
                </a:r>
              </a:p>
              <a:p>
                <a:r>
                  <a:rPr lang="en-US" dirty="0"/>
                  <a:t>Controls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rate of convergence</a:t>
                </a:r>
              </a:p>
              <a:p>
                <a:pPr lvl="1"/>
                <a:r>
                  <a:rPr lang="en-US" dirty="0"/>
                  <a:t>the second eigenvalue of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′′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𝛼</m:t>
                    </m:r>
                  </m:oMath>
                </a14:m>
                <a:endParaRPr lang="en-US" dirty="0">
                  <a:solidFill>
                    <a:srgbClr val="0070C0"/>
                  </a:solidFill>
                  <a:latin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22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1630" t="-1752" b="-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212111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Random walks on undirected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For </a:t>
            </a:r>
            <a:r>
              <a:rPr lang="en-US" dirty="0">
                <a:solidFill>
                  <a:srgbClr val="0070C0"/>
                </a:solidFill>
              </a:rPr>
              <a:t>undirected</a:t>
            </a:r>
            <a:r>
              <a:rPr lang="en-US" dirty="0"/>
              <a:t> graphs, the stationary distribution of a </a:t>
            </a:r>
            <a:r>
              <a:rPr lang="en-US" dirty="0">
                <a:solidFill>
                  <a:srgbClr val="0070C0"/>
                </a:solidFill>
              </a:rPr>
              <a:t>random walk </a:t>
            </a:r>
            <a:r>
              <a:rPr lang="en-US" dirty="0"/>
              <a:t>is proportional to the degrees of the nodes</a:t>
            </a:r>
          </a:p>
          <a:p>
            <a:pPr lvl="1"/>
            <a:r>
              <a:rPr lang="en-US" dirty="0"/>
              <a:t>Thus in this case a random walk is the same as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degree popularity</a:t>
            </a:r>
          </a:p>
          <a:p>
            <a:pPr lvl="1"/>
            <a:endParaRPr lang="en-US" dirty="0"/>
          </a:p>
          <a:p>
            <a:r>
              <a:rPr lang="en-US" dirty="0"/>
              <a:t>This is </a:t>
            </a:r>
            <a:r>
              <a:rPr lang="en-US" dirty="0">
                <a:solidFill>
                  <a:srgbClr val="FF0000"/>
                </a:solidFill>
              </a:rPr>
              <a:t>not longer true </a:t>
            </a:r>
            <a:r>
              <a:rPr lang="en-US" dirty="0"/>
              <a:t>if we do </a:t>
            </a:r>
            <a:r>
              <a:rPr lang="en-US" dirty="0">
                <a:solidFill>
                  <a:srgbClr val="0070C0"/>
                </a:solidFill>
              </a:rPr>
              <a:t>random jumps</a:t>
            </a:r>
          </a:p>
          <a:p>
            <a:pPr lvl="1"/>
            <a:r>
              <a:rPr lang="en-US" dirty="0"/>
              <a:t>Now the short paths play a greater role, and the previous distribution does not hold.</a:t>
            </a:r>
          </a:p>
          <a:p>
            <a:pPr lvl="1"/>
            <a:r>
              <a:rPr lang="en-US" dirty="0"/>
              <a:t>Random walks with restarts to a single node are commonly used on undirected graphs for measuring similarity between nodes</a:t>
            </a:r>
          </a:p>
        </p:txBody>
      </p:sp>
    </p:spTree>
    <p:extLst>
      <p:ext uri="{BB962C8B-B14F-4D97-AF65-F5344CB8AC3E}">
        <p14:creationId xmlns:p14="http://schemas.microsoft.com/office/powerpoint/2010/main" val="84173916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PageRank implementation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Store the graph as a list of edges</a:t>
                </a:r>
              </a:p>
              <a:p>
                <a:r>
                  <a:rPr lang="en-US" dirty="0"/>
                  <a:t>Keep current </a:t>
                </a:r>
                <a:r>
                  <a:rPr lang="en-US" dirty="0" err="1"/>
                  <a:t>pagerank</a:t>
                </a:r>
                <a:r>
                  <a:rPr lang="en-US" dirty="0"/>
                  <a:t> values and new </a:t>
                </a:r>
                <a:r>
                  <a:rPr lang="en-US" dirty="0" err="1"/>
                  <a:t>pagerank</a:t>
                </a:r>
                <a:r>
                  <a:rPr lang="en-US" dirty="0"/>
                  <a:t> values</a:t>
                </a:r>
              </a:p>
              <a:p>
                <a:r>
                  <a:rPr lang="en-US" dirty="0"/>
                  <a:t>Go through edges and update the values of the destination nodes.</a:t>
                </a:r>
              </a:p>
              <a:p>
                <a:r>
                  <a:rPr lang="en-US" dirty="0"/>
                  <a:t>Repeat until the difference between the pagerank vectors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difference) is below some small value </a:t>
                </a:r>
                <a:r>
                  <a:rPr lang="el-GR" dirty="0"/>
                  <a:t>ε.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75013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(</a:t>
            </a:r>
            <a:r>
              <a:rPr lang="en-US" dirty="0" err="1"/>
              <a:t>Matlab</a:t>
            </a:r>
            <a:r>
              <a:rPr lang="en-US" dirty="0"/>
              <a:t>-friendly) PageRank algorithm</a:t>
            </a:r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Performing vanilla power method is now too expensive – the matrix is not sparse</a:t>
            </a:r>
          </a:p>
        </p:txBody>
      </p:sp>
      <p:sp>
        <p:nvSpPr>
          <p:cNvPr id="507908" name="Text Box 4"/>
          <p:cNvSpPr txBox="1">
            <a:spLocks noChangeArrowheads="1"/>
          </p:cNvSpPr>
          <p:nvPr/>
        </p:nvSpPr>
        <p:spPr bwMode="auto">
          <a:xfrm>
            <a:off x="831850" y="2832100"/>
            <a:ext cx="2012950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q</a:t>
            </a:r>
            <a:r>
              <a:rPr lang="en-US" sz="2800" baseline="30000"/>
              <a:t>0 </a:t>
            </a:r>
            <a:r>
              <a:rPr lang="en-US" sz="2800"/>
              <a:t>= v</a:t>
            </a:r>
          </a:p>
          <a:p>
            <a:r>
              <a:rPr lang="en-US" sz="2800"/>
              <a:t>t = 1</a:t>
            </a:r>
          </a:p>
          <a:p>
            <a:r>
              <a:rPr lang="en-US" sz="2800">
                <a:solidFill>
                  <a:schemeClr val="folHlink"/>
                </a:solidFill>
              </a:rPr>
              <a:t>repeat</a:t>
            </a:r>
          </a:p>
          <a:p>
            <a:r>
              <a:rPr lang="en-US" sz="2800"/>
              <a:t>	</a:t>
            </a:r>
          </a:p>
          <a:p>
            <a:r>
              <a:rPr lang="en-US" sz="2800"/>
              <a:t>	</a:t>
            </a:r>
          </a:p>
          <a:p>
            <a:r>
              <a:rPr lang="en-US" sz="2800"/>
              <a:t>     </a:t>
            </a:r>
            <a:r>
              <a:rPr lang="en-US" sz="2800">
                <a:latin typeface="Helvetica" pitchFamily="34" charset="0"/>
              </a:rPr>
              <a:t>t = t +1</a:t>
            </a:r>
            <a:r>
              <a:rPr lang="en-US" sz="2800"/>
              <a:t>	</a:t>
            </a:r>
          </a:p>
          <a:p>
            <a:r>
              <a:rPr lang="fi-FI" sz="2800">
                <a:solidFill>
                  <a:schemeClr val="folHlink"/>
                </a:solidFill>
              </a:rPr>
              <a:t>until</a:t>
            </a:r>
            <a:r>
              <a:rPr lang="fi-FI" sz="2800"/>
              <a:t> </a:t>
            </a:r>
            <a:r>
              <a:rPr lang="el-GR" sz="2800"/>
              <a:t>δ</a:t>
            </a:r>
            <a:r>
              <a:rPr lang="fi-FI" sz="2800"/>
              <a:t> &lt; </a:t>
            </a:r>
            <a:r>
              <a:rPr lang="el-GR" sz="2800"/>
              <a:t>ε</a:t>
            </a:r>
            <a:endParaRPr lang="en-US" sz="2800"/>
          </a:p>
        </p:txBody>
      </p:sp>
      <p:graphicFrame>
        <p:nvGraphicFramePr>
          <p:cNvPr id="507909" name="Object 5"/>
          <p:cNvGraphicFramePr>
            <a:graphicFrameLocks noChangeAspect="1"/>
          </p:cNvGraphicFramePr>
          <p:nvPr/>
        </p:nvGraphicFramePr>
        <p:xfrm>
          <a:off x="1327150" y="4068763"/>
          <a:ext cx="185261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6" name="Equation" r:id="rId4" imgW="876240" imgH="241200" progId="Equation.3">
                  <p:embed/>
                </p:oleObj>
              </mc:Choice>
              <mc:Fallback>
                <p:oleObj name="Equation" r:id="rId4" imgW="876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7150" y="4068763"/>
                        <a:ext cx="1852613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7910" name="Object 6"/>
          <p:cNvGraphicFramePr>
            <a:graphicFrameLocks noChangeAspect="1"/>
          </p:cNvGraphicFramePr>
          <p:nvPr/>
        </p:nvGraphicFramePr>
        <p:xfrm>
          <a:off x="1330325" y="4522788"/>
          <a:ext cx="180657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7" name="Equation" r:id="rId6" imgW="863280" imgH="279360" progId="Equation.3">
                  <p:embed/>
                </p:oleObj>
              </mc:Choice>
              <mc:Fallback>
                <p:oleObj name="Equation" r:id="rId6" imgW="8632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325" y="4522788"/>
                        <a:ext cx="1806575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7911" name="Rectangle 7"/>
          <p:cNvSpPr>
            <a:spLocks noChangeArrowheads="1"/>
          </p:cNvSpPr>
          <p:nvPr/>
        </p:nvSpPr>
        <p:spPr bwMode="auto">
          <a:xfrm>
            <a:off x="500063" y="2781300"/>
            <a:ext cx="2994025" cy="34369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7912" name="Text Box 8"/>
          <p:cNvSpPr txBox="1">
            <a:spLocks noChangeArrowheads="1"/>
          </p:cNvSpPr>
          <p:nvPr/>
        </p:nvSpPr>
        <p:spPr bwMode="auto">
          <a:xfrm>
            <a:off x="3778250" y="2806700"/>
            <a:ext cx="4838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Efficient computation of </a:t>
            </a:r>
            <a:r>
              <a:rPr lang="en-US" sz="2400">
                <a:solidFill>
                  <a:srgbClr val="0066FF"/>
                </a:solidFill>
              </a:rPr>
              <a:t>y = (P’’)</a:t>
            </a:r>
            <a:r>
              <a:rPr lang="en-US" sz="2400" baseline="30000">
                <a:solidFill>
                  <a:srgbClr val="0066FF"/>
                </a:solidFill>
              </a:rPr>
              <a:t>T</a:t>
            </a:r>
            <a:r>
              <a:rPr lang="en-US" sz="2400">
                <a:solidFill>
                  <a:srgbClr val="0066FF"/>
                </a:solidFill>
              </a:rPr>
              <a:t> x</a:t>
            </a:r>
          </a:p>
        </p:txBody>
      </p:sp>
      <p:graphicFrame>
        <p:nvGraphicFramePr>
          <p:cNvPr id="5079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732537"/>
              </p:ext>
            </p:extLst>
          </p:nvPr>
        </p:nvGraphicFramePr>
        <p:xfrm>
          <a:off x="4532313" y="3586163"/>
          <a:ext cx="1808162" cy="151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8" name="Εξίσωση" r:id="rId8" imgW="863280" imgH="723600" progId="Equation.3">
                  <p:embed/>
                </p:oleObj>
              </mc:Choice>
              <mc:Fallback>
                <p:oleObj name="Εξίσωση" r:id="rId8" imgW="86328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2313" y="3586163"/>
                        <a:ext cx="1808162" cy="151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7914" name="Rectangle 10"/>
          <p:cNvSpPr>
            <a:spLocks noChangeArrowheads="1"/>
          </p:cNvSpPr>
          <p:nvPr/>
        </p:nvSpPr>
        <p:spPr bwMode="auto">
          <a:xfrm>
            <a:off x="4379913" y="3425825"/>
            <a:ext cx="2347912" cy="2012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7915" name="Text Box 11"/>
          <p:cNvSpPr txBox="1">
            <a:spLocks noChangeArrowheads="1"/>
          </p:cNvSpPr>
          <p:nvPr/>
        </p:nvSpPr>
        <p:spPr bwMode="auto">
          <a:xfrm>
            <a:off x="3767138" y="5551488"/>
            <a:ext cx="3492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FF"/>
                </a:solidFill>
              </a:rPr>
              <a:t>P</a:t>
            </a:r>
            <a:r>
              <a:rPr lang="en-US"/>
              <a:t> = normalized adjacency matrix</a:t>
            </a:r>
          </a:p>
        </p:txBody>
      </p:sp>
      <p:sp>
        <p:nvSpPr>
          <p:cNvPr id="507916" name="Text Box 12"/>
          <p:cNvSpPr txBox="1">
            <a:spLocks noChangeArrowheads="1"/>
          </p:cNvSpPr>
          <p:nvPr/>
        </p:nvSpPr>
        <p:spPr bwMode="auto">
          <a:xfrm>
            <a:off x="3741738" y="6370638"/>
            <a:ext cx="52657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FF"/>
                </a:solidFill>
              </a:rPr>
              <a:t>P’’ = αP’ + (1-α)uv</a:t>
            </a:r>
            <a:r>
              <a:rPr lang="en-US" baseline="30000">
                <a:solidFill>
                  <a:srgbClr val="0066FF"/>
                </a:solidFill>
              </a:rPr>
              <a:t>T</a:t>
            </a:r>
            <a:r>
              <a:rPr lang="en-US"/>
              <a:t>,  where </a:t>
            </a:r>
            <a:r>
              <a:rPr lang="en-US">
                <a:solidFill>
                  <a:srgbClr val="0066FF"/>
                </a:solidFill>
              </a:rPr>
              <a:t>u</a:t>
            </a:r>
            <a:r>
              <a:rPr lang="en-US"/>
              <a:t> is the vector of all 1s</a:t>
            </a:r>
          </a:p>
        </p:txBody>
      </p:sp>
      <p:sp>
        <p:nvSpPr>
          <p:cNvPr id="507917" name="Text Box 13"/>
          <p:cNvSpPr txBox="1">
            <a:spLocks noChangeArrowheads="1"/>
          </p:cNvSpPr>
          <p:nvPr/>
        </p:nvSpPr>
        <p:spPr bwMode="auto">
          <a:xfrm>
            <a:off x="3768725" y="5946775"/>
            <a:ext cx="489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FF"/>
                </a:solidFill>
              </a:rPr>
              <a:t>P’ = P + dv</a:t>
            </a:r>
            <a:r>
              <a:rPr lang="en-US" baseline="30000">
                <a:solidFill>
                  <a:srgbClr val="0066FF"/>
                </a:solidFill>
              </a:rPr>
              <a:t>T</a:t>
            </a:r>
            <a:r>
              <a:rPr lang="en-US"/>
              <a:t>, where </a:t>
            </a:r>
            <a:r>
              <a:rPr lang="en-US">
                <a:solidFill>
                  <a:srgbClr val="0066FF"/>
                </a:solidFill>
              </a:rPr>
              <a:t>d</a:t>
            </a:r>
            <a:r>
              <a:rPr lang="en-US" baseline="-25000">
                <a:solidFill>
                  <a:srgbClr val="0066FF"/>
                </a:solidFill>
              </a:rPr>
              <a:t>i</a:t>
            </a:r>
            <a:r>
              <a:rPr lang="en-US"/>
              <a:t> is 1 if </a:t>
            </a:r>
            <a:r>
              <a:rPr lang="en-US">
                <a:solidFill>
                  <a:srgbClr val="0066FF"/>
                </a:solidFill>
              </a:rPr>
              <a:t>i</a:t>
            </a:r>
            <a:r>
              <a:rPr lang="en-US"/>
              <a:t> is sink and 0 o.w.</a:t>
            </a:r>
            <a:endParaRPr lang="en-US">
              <a:solidFill>
                <a:srgbClr val="0066FF"/>
              </a:solidFill>
            </a:endParaRPr>
          </a:p>
        </p:txBody>
      </p:sp>
      <p:sp>
        <p:nvSpPr>
          <p:cNvPr id="507918" name="Rectangle 14"/>
          <p:cNvSpPr>
            <a:spLocks noChangeArrowheads="1"/>
          </p:cNvSpPr>
          <p:nvPr/>
        </p:nvSpPr>
        <p:spPr bwMode="auto">
          <a:xfrm>
            <a:off x="3744913" y="5548313"/>
            <a:ext cx="5232400" cy="11779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7919" name="Line 15"/>
          <p:cNvSpPr>
            <a:spLocks noChangeShapeType="1"/>
          </p:cNvSpPr>
          <p:nvPr/>
        </p:nvSpPr>
        <p:spPr bwMode="auto">
          <a:xfrm flipV="1">
            <a:off x="3203575" y="3429000"/>
            <a:ext cx="1152525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7920" name="Line 16"/>
          <p:cNvSpPr>
            <a:spLocks noChangeShapeType="1"/>
          </p:cNvSpPr>
          <p:nvPr/>
        </p:nvSpPr>
        <p:spPr bwMode="auto">
          <a:xfrm>
            <a:off x="3203575" y="4437063"/>
            <a:ext cx="1152525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6808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PageRank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Huge advantage for Google in the early days</a:t>
            </a:r>
          </a:p>
          <a:p>
            <a:pPr lvl="1"/>
            <a:r>
              <a:rPr lang="en-US" dirty="0"/>
              <a:t>It gave a way to get an idea for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value of a page</a:t>
            </a:r>
            <a:r>
              <a:rPr lang="en-US" dirty="0"/>
              <a:t>, which was useful in many different ways</a:t>
            </a:r>
          </a:p>
          <a:p>
            <a:pPr lvl="2"/>
            <a:r>
              <a:rPr lang="en-US" dirty="0"/>
              <a:t>Put an </a:t>
            </a:r>
            <a:r>
              <a:rPr lang="en-US" dirty="0">
                <a:solidFill>
                  <a:srgbClr val="0070C0"/>
                </a:solidFill>
              </a:rPr>
              <a:t>order to the web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After a while it became clear that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anchor text </a:t>
            </a:r>
            <a:r>
              <a:rPr lang="en-US" dirty="0"/>
              <a:t>was probably more important for ranking</a:t>
            </a:r>
          </a:p>
          <a:p>
            <a:pPr lvl="1"/>
            <a:r>
              <a:rPr lang="en-US" dirty="0"/>
              <a:t>Also,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link spam </a:t>
            </a:r>
            <a:r>
              <a:rPr lang="en-US" dirty="0"/>
              <a:t>became a new (dark) art</a:t>
            </a:r>
          </a:p>
          <a:p>
            <a:r>
              <a:rPr lang="en-US" dirty="0"/>
              <a:t>Flood of research</a:t>
            </a:r>
          </a:p>
          <a:p>
            <a:pPr lvl="1"/>
            <a:r>
              <a:rPr lang="en-US" dirty="0"/>
              <a:t>Numerical analysis got rejuvenated</a:t>
            </a:r>
          </a:p>
          <a:p>
            <a:pPr lvl="1"/>
            <a:r>
              <a:rPr lang="en-US" dirty="0"/>
              <a:t>Huge number of variations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Efficiency</a:t>
            </a:r>
            <a:r>
              <a:rPr lang="en-US" dirty="0"/>
              <a:t> became a great issue.</a:t>
            </a:r>
          </a:p>
          <a:p>
            <a:pPr lvl="1"/>
            <a:r>
              <a:rPr lang="en-US" dirty="0"/>
              <a:t>Huge number of applications in different fields </a:t>
            </a:r>
          </a:p>
          <a:p>
            <a:pPr lvl="2"/>
            <a:r>
              <a:rPr lang="en-US" dirty="0"/>
              <a:t>Random walk is often referred to as PageRank.</a:t>
            </a:r>
          </a:p>
        </p:txBody>
      </p:sp>
    </p:spTree>
    <p:extLst>
      <p:ext uri="{BB962C8B-B14F-4D97-AF65-F5344CB8AC3E}">
        <p14:creationId xmlns:p14="http://schemas.microsoft.com/office/powerpoint/2010/main" val="33495427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HITS ALGORITHM</a:t>
            </a:r>
          </a:p>
        </p:txBody>
      </p:sp>
    </p:spTree>
    <p:extLst>
      <p:ext uri="{BB962C8B-B14F-4D97-AF65-F5344CB8AC3E}">
        <p14:creationId xmlns:p14="http://schemas.microsoft.com/office/powerpoint/2010/main" val="378424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3451884"/>
            <a:ext cx="42862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Link Analysis</a:t>
            </a:r>
            <a:br>
              <a:rPr lang="en-US" sz="4000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Not all web pages are created equal on the web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dirty="0"/>
              <a:t>The links act as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endorsements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When page </a:t>
            </a:r>
            <a:r>
              <a:rPr lang="en-US" i="1" dirty="0"/>
              <a:t>p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links</a:t>
            </a:r>
            <a:r>
              <a:rPr lang="en-US" dirty="0"/>
              <a:t> to </a:t>
            </a:r>
            <a:r>
              <a:rPr lang="en-US" i="1" dirty="0"/>
              <a:t>q</a:t>
            </a:r>
            <a:r>
              <a:rPr lang="en-US" dirty="0"/>
              <a:t> it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endorses</a:t>
            </a:r>
            <a:r>
              <a:rPr lang="en-US" dirty="0"/>
              <a:t> the content of the content of </a:t>
            </a:r>
            <a:r>
              <a:rPr lang="en-US" i="1" dirty="0"/>
              <a:t>q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4221088"/>
            <a:ext cx="453650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is the simplest way to measure importance of a page on the web?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86197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HITS algorithm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algorithm proposed around the same time as PageRank for using the hyperlinks to rank pages</a:t>
            </a:r>
          </a:p>
          <a:p>
            <a:pPr lvl="1"/>
            <a:r>
              <a:rPr lang="en-US" dirty="0"/>
              <a:t>Kleinberg: then an intern at IBM </a:t>
            </a:r>
            <a:r>
              <a:rPr lang="en-US" dirty="0" err="1"/>
              <a:t>Almaden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IBM never made anything out of it</a:t>
            </a:r>
          </a:p>
        </p:txBody>
      </p:sp>
    </p:spTree>
    <p:extLst>
      <p:ext uri="{BB962C8B-B14F-4D97-AF65-F5344CB8AC3E}">
        <p14:creationId xmlns:p14="http://schemas.microsoft.com/office/powerpoint/2010/main" val="203153432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46787" name="Oval 3"/>
          <p:cNvSpPr>
            <a:spLocks noChangeArrowheads="1"/>
          </p:cNvSpPr>
          <p:nvPr/>
        </p:nvSpPr>
        <p:spPr bwMode="auto">
          <a:xfrm>
            <a:off x="3492500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88" name="Oval 4"/>
          <p:cNvSpPr>
            <a:spLocks noChangeArrowheads="1"/>
          </p:cNvSpPr>
          <p:nvPr/>
        </p:nvSpPr>
        <p:spPr bwMode="auto">
          <a:xfrm>
            <a:off x="4284663" y="33575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89" name="Oval 5"/>
          <p:cNvSpPr>
            <a:spLocks noChangeArrowheads="1"/>
          </p:cNvSpPr>
          <p:nvPr/>
        </p:nvSpPr>
        <p:spPr bwMode="auto">
          <a:xfrm>
            <a:off x="3851275" y="39338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0" name="Oval 6"/>
          <p:cNvSpPr>
            <a:spLocks noChangeArrowheads="1"/>
          </p:cNvSpPr>
          <p:nvPr/>
        </p:nvSpPr>
        <p:spPr bwMode="auto">
          <a:xfrm>
            <a:off x="4716463" y="37893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1" name="Oval 7"/>
          <p:cNvSpPr>
            <a:spLocks noChangeArrowheads="1"/>
          </p:cNvSpPr>
          <p:nvPr/>
        </p:nvSpPr>
        <p:spPr bwMode="auto">
          <a:xfrm>
            <a:off x="4643438" y="47244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2" name="Oval 8"/>
          <p:cNvSpPr>
            <a:spLocks noChangeArrowheads="1"/>
          </p:cNvSpPr>
          <p:nvPr/>
        </p:nvSpPr>
        <p:spPr bwMode="auto">
          <a:xfrm>
            <a:off x="3995738" y="45085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3" name="Line 9"/>
          <p:cNvSpPr>
            <a:spLocks noChangeShapeType="1"/>
          </p:cNvSpPr>
          <p:nvPr/>
        </p:nvSpPr>
        <p:spPr bwMode="auto">
          <a:xfrm flipH="1">
            <a:off x="3995738" y="3500438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4" name="Oval 10"/>
          <p:cNvSpPr>
            <a:spLocks noChangeArrowheads="1"/>
          </p:cNvSpPr>
          <p:nvPr/>
        </p:nvSpPr>
        <p:spPr bwMode="auto">
          <a:xfrm>
            <a:off x="4572000" y="42211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5" name="Oval 11"/>
          <p:cNvSpPr>
            <a:spLocks noChangeArrowheads="1"/>
          </p:cNvSpPr>
          <p:nvPr/>
        </p:nvSpPr>
        <p:spPr bwMode="auto">
          <a:xfrm>
            <a:off x="4284663" y="49418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6" name="Line 12"/>
          <p:cNvSpPr>
            <a:spLocks noChangeShapeType="1"/>
          </p:cNvSpPr>
          <p:nvPr/>
        </p:nvSpPr>
        <p:spPr bwMode="auto">
          <a:xfrm>
            <a:off x="4140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7" name="Line 13"/>
          <p:cNvSpPr>
            <a:spLocks noChangeShapeType="1"/>
          </p:cNvSpPr>
          <p:nvPr/>
        </p:nvSpPr>
        <p:spPr bwMode="auto">
          <a:xfrm>
            <a:off x="3995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8" name="Line 14"/>
          <p:cNvSpPr>
            <a:spLocks noChangeShapeType="1"/>
          </p:cNvSpPr>
          <p:nvPr/>
        </p:nvSpPr>
        <p:spPr bwMode="auto">
          <a:xfrm flipV="1">
            <a:off x="4356100" y="4365625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9" name="Text Box 15"/>
          <p:cNvSpPr txBox="1">
            <a:spLocks noChangeArrowheads="1"/>
          </p:cNvSpPr>
          <p:nvPr/>
        </p:nvSpPr>
        <p:spPr bwMode="auto">
          <a:xfrm>
            <a:off x="3903663" y="5461000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75906" y="2318266"/>
            <a:ext cx="6273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Root set obtained from a text-only search engine</a:t>
            </a:r>
          </a:p>
        </p:txBody>
      </p:sp>
    </p:spTree>
    <p:extLst>
      <p:ext uri="{BB962C8B-B14F-4D97-AF65-F5344CB8AC3E}">
        <p14:creationId xmlns:p14="http://schemas.microsoft.com/office/powerpoint/2010/main" val="170421799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Oval 2"/>
          <p:cNvSpPr>
            <a:spLocks noChangeArrowheads="1"/>
          </p:cNvSpPr>
          <p:nvPr/>
        </p:nvSpPr>
        <p:spPr bwMode="auto">
          <a:xfrm>
            <a:off x="5508625" y="2420938"/>
            <a:ext cx="1655763" cy="3095625"/>
          </a:xfrm>
          <a:prstGeom prst="ellipse">
            <a:avLst/>
          </a:prstGeom>
          <a:solidFill>
            <a:srgbClr val="95CA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5" name="Oval 3"/>
          <p:cNvSpPr>
            <a:spLocks noChangeArrowheads="1"/>
          </p:cNvSpPr>
          <p:nvPr/>
        </p:nvSpPr>
        <p:spPr bwMode="auto">
          <a:xfrm>
            <a:off x="1547813" y="2565400"/>
            <a:ext cx="1655762" cy="3095625"/>
          </a:xfrm>
          <a:prstGeom prst="ellipse">
            <a:avLst/>
          </a:prstGeom>
          <a:solidFill>
            <a:srgbClr val="FFE16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48837" name="Oval 5"/>
          <p:cNvSpPr>
            <a:spLocks noChangeArrowheads="1"/>
          </p:cNvSpPr>
          <p:nvPr/>
        </p:nvSpPr>
        <p:spPr bwMode="auto">
          <a:xfrm>
            <a:off x="3492500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8" name="Oval 6"/>
          <p:cNvSpPr>
            <a:spLocks noChangeArrowheads="1"/>
          </p:cNvSpPr>
          <p:nvPr/>
        </p:nvSpPr>
        <p:spPr bwMode="auto">
          <a:xfrm>
            <a:off x="4284663" y="33575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9" name="Oval 7"/>
          <p:cNvSpPr>
            <a:spLocks noChangeArrowheads="1"/>
          </p:cNvSpPr>
          <p:nvPr/>
        </p:nvSpPr>
        <p:spPr bwMode="auto">
          <a:xfrm>
            <a:off x="3851275" y="39338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0" name="Oval 8"/>
          <p:cNvSpPr>
            <a:spLocks noChangeArrowheads="1"/>
          </p:cNvSpPr>
          <p:nvPr/>
        </p:nvSpPr>
        <p:spPr bwMode="auto">
          <a:xfrm>
            <a:off x="4716463" y="37893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1" name="Oval 9"/>
          <p:cNvSpPr>
            <a:spLocks noChangeArrowheads="1"/>
          </p:cNvSpPr>
          <p:nvPr/>
        </p:nvSpPr>
        <p:spPr bwMode="auto">
          <a:xfrm>
            <a:off x="4643438" y="47244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2" name="Oval 10"/>
          <p:cNvSpPr>
            <a:spLocks noChangeArrowheads="1"/>
          </p:cNvSpPr>
          <p:nvPr/>
        </p:nvSpPr>
        <p:spPr bwMode="auto">
          <a:xfrm>
            <a:off x="3995738" y="45085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3" name="Line 11"/>
          <p:cNvSpPr>
            <a:spLocks noChangeShapeType="1"/>
          </p:cNvSpPr>
          <p:nvPr/>
        </p:nvSpPr>
        <p:spPr bwMode="auto">
          <a:xfrm flipH="1">
            <a:off x="3995738" y="3500438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4" name="Oval 12"/>
          <p:cNvSpPr>
            <a:spLocks noChangeArrowheads="1"/>
          </p:cNvSpPr>
          <p:nvPr/>
        </p:nvSpPr>
        <p:spPr bwMode="auto">
          <a:xfrm>
            <a:off x="4572000" y="42211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5" name="Oval 13"/>
          <p:cNvSpPr>
            <a:spLocks noChangeArrowheads="1"/>
          </p:cNvSpPr>
          <p:nvPr/>
        </p:nvSpPr>
        <p:spPr bwMode="auto">
          <a:xfrm>
            <a:off x="4284663" y="49418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6" name="Line 14"/>
          <p:cNvSpPr>
            <a:spLocks noChangeShapeType="1"/>
          </p:cNvSpPr>
          <p:nvPr/>
        </p:nvSpPr>
        <p:spPr bwMode="auto">
          <a:xfrm>
            <a:off x="4140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7" name="Line 15"/>
          <p:cNvSpPr>
            <a:spLocks noChangeShapeType="1"/>
          </p:cNvSpPr>
          <p:nvPr/>
        </p:nvSpPr>
        <p:spPr bwMode="auto">
          <a:xfrm>
            <a:off x="3995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8" name="Line 16"/>
          <p:cNvSpPr>
            <a:spLocks noChangeShapeType="1"/>
          </p:cNvSpPr>
          <p:nvPr/>
        </p:nvSpPr>
        <p:spPr bwMode="auto">
          <a:xfrm flipV="1">
            <a:off x="4356100" y="4365625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9" name="Line 17"/>
          <p:cNvSpPr>
            <a:spLocks noChangeShapeType="1"/>
          </p:cNvSpPr>
          <p:nvPr/>
        </p:nvSpPr>
        <p:spPr bwMode="auto">
          <a:xfrm>
            <a:off x="2484438" y="2852738"/>
            <a:ext cx="18002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0" name="Oval 18"/>
          <p:cNvSpPr>
            <a:spLocks noChangeArrowheads="1"/>
          </p:cNvSpPr>
          <p:nvPr/>
        </p:nvSpPr>
        <p:spPr bwMode="auto">
          <a:xfrm>
            <a:off x="2339975" y="27813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1" name="Line 19"/>
          <p:cNvSpPr>
            <a:spLocks noChangeShapeType="1"/>
          </p:cNvSpPr>
          <p:nvPr/>
        </p:nvSpPr>
        <p:spPr bwMode="auto">
          <a:xfrm>
            <a:off x="4427538" y="3429000"/>
            <a:ext cx="22320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2" name="Line 20"/>
          <p:cNvSpPr>
            <a:spLocks noChangeShapeType="1"/>
          </p:cNvSpPr>
          <p:nvPr/>
        </p:nvSpPr>
        <p:spPr bwMode="auto">
          <a:xfrm flipV="1">
            <a:off x="4427538" y="2924175"/>
            <a:ext cx="18002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3" name="Line 21"/>
          <p:cNvSpPr>
            <a:spLocks noChangeShapeType="1"/>
          </p:cNvSpPr>
          <p:nvPr/>
        </p:nvSpPr>
        <p:spPr bwMode="auto">
          <a:xfrm flipV="1">
            <a:off x="4716463" y="4076700"/>
            <a:ext cx="1511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4" name="Line 22"/>
          <p:cNvSpPr>
            <a:spLocks noChangeShapeType="1"/>
          </p:cNvSpPr>
          <p:nvPr/>
        </p:nvSpPr>
        <p:spPr bwMode="auto">
          <a:xfrm flipV="1">
            <a:off x="4787900" y="4508500"/>
            <a:ext cx="18002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5" name="Line 23"/>
          <p:cNvSpPr>
            <a:spLocks noChangeShapeType="1"/>
          </p:cNvSpPr>
          <p:nvPr/>
        </p:nvSpPr>
        <p:spPr bwMode="auto">
          <a:xfrm>
            <a:off x="4427538" y="5013325"/>
            <a:ext cx="19446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6" name="Line 24"/>
          <p:cNvSpPr>
            <a:spLocks noChangeShapeType="1"/>
          </p:cNvSpPr>
          <p:nvPr/>
        </p:nvSpPr>
        <p:spPr bwMode="auto">
          <a:xfrm>
            <a:off x="4859338" y="3860800"/>
            <a:ext cx="13684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7" name="Oval 25"/>
          <p:cNvSpPr>
            <a:spLocks noChangeArrowheads="1"/>
          </p:cNvSpPr>
          <p:nvPr/>
        </p:nvSpPr>
        <p:spPr bwMode="auto">
          <a:xfrm>
            <a:off x="6227763" y="28527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8" name="Oval 26"/>
          <p:cNvSpPr>
            <a:spLocks noChangeArrowheads="1"/>
          </p:cNvSpPr>
          <p:nvPr/>
        </p:nvSpPr>
        <p:spPr bwMode="auto">
          <a:xfrm>
            <a:off x="6659563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9" name="Oval 27"/>
          <p:cNvSpPr>
            <a:spLocks noChangeArrowheads="1"/>
          </p:cNvSpPr>
          <p:nvPr/>
        </p:nvSpPr>
        <p:spPr bwMode="auto">
          <a:xfrm>
            <a:off x="6227763" y="40052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0" name="Oval 28"/>
          <p:cNvSpPr>
            <a:spLocks noChangeArrowheads="1"/>
          </p:cNvSpPr>
          <p:nvPr/>
        </p:nvSpPr>
        <p:spPr bwMode="auto">
          <a:xfrm>
            <a:off x="6372225" y="51577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1" name="Oval 29"/>
          <p:cNvSpPr>
            <a:spLocks noChangeArrowheads="1"/>
          </p:cNvSpPr>
          <p:nvPr/>
        </p:nvSpPr>
        <p:spPr bwMode="auto">
          <a:xfrm>
            <a:off x="6588125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2" name="Line 30"/>
          <p:cNvSpPr>
            <a:spLocks noChangeShapeType="1"/>
          </p:cNvSpPr>
          <p:nvPr/>
        </p:nvSpPr>
        <p:spPr bwMode="auto">
          <a:xfrm flipV="1">
            <a:off x="2268538" y="3429000"/>
            <a:ext cx="20161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3" name="Line 31"/>
          <p:cNvSpPr>
            <a:spLocks noChangeShapeType="1"/>
          </p:cNvSpPr>
          <p:nvPr/>
        </p:nvSpPr>
        <p:spPr bwMode="auto">
          <a:xfrm>
            <a:off x="2555875" y="3789363"/>
            <a:ext cx="1295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4" name="Line 32"/>
          <p:cNvSpPr>
            <a:spLocks noChangeShapeType="1"/>
          </p:cNvSpPr>
          <p:nvPr/>
        </p:nvSpPr>
        <p:spPr bwMode="auto">
          <a:xfrm flipV="1">
            <a:off x="2484438" y="4581525"/>
            <a:ext cx="15113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5" name="Oval 33"/>
          <p:cNvSpPr>
            <a:spLocks noChangeArrowheads="1"/>
          </p:cNvSpPr>
          <p:nvPr/>
        </p:nvSpPr>
        <p:spPr bwMode="auto">
          <a:xfrm>
            <a:off x="2411413" y="37163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6" name="Oval 34"/>
          <p:cNvSpPr>
            <a:spLocks noChangeArrowheads="1"/>
          </p:cNvSpPr>
          <p:nvPr/>
        </p:nvSpPr>
        <p:spPr bwMode="auto">
          <a:xfrm>
            <a:off x="2124075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7" name="Oval 35"/>
          <p:cNvSpPr>
            <a:spLocks noChangeArrowheads="1"/>
          </p:cNvSpPr>
          <p:nvPr/>
        </p:nvSpPr>
        <p:spPr bwMode="auto">
          <a:xfrm>
            <a:off x="2339975" y="52292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8" name="Line 36"/>
          <p:cNvSpPr>
            <a:spLocks noChangeShapeType="1"/>
          </p:cNvSpPr>
          <p:nvPr/>
        </p:nvSpPr>
        <p:spPr bwMode="auto">
          <a:xfrm flipV="1">
            <a:off x="2484438" y="5013325"/>
            <a:ext cx="18002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9" name="Oval 37"/>
          <p:cNvSpPr>
            <a:spLocks noChangeArrowheads="1"/>
          </p:cNvSpPr>
          <p:nvPr/>
        </p:nvSpPr>
        <p:spPr bwMode="auto">
          <a:xfrm>
            <a:off x="2627313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70" name="Line 38"/>
          <p:cNvSpPr>
            <a:spLocks noChangeShapeType="1"/>
          </p:cNvSpPr>
          <p:nvPr/>
        </p:nvSpPr>
        <p:spPr bwMode="auto">
          <a:xfrm flipV="1">
            <a:off x="2771775" y="4292600"/>
            <a:ext cx="18002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71" name="Line 39"/>
          <p:cNvSpPr>
            <a:spLocks noChangeShapeType="1"/>
          </p:cNvSpPr>
          <p:nvPr/>
        </p:nvSpPr>
        <p:spPr bwMode="auto">
          <a:xfrm flipV="1">
            <a:off x="2124075" y="4005263"/>
            <a:ext cx="16557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72" name="Oval 40"/>
          <p:cNvSpPr>
            <a:spLocks noChangeArrowheads="1"/>
          </p:cNvSpPr>
          <p:nvPr/>
        </p:nvSpPr>
        <p:spPr bwMode="auto">
          <a:xfrm>
            <a:off x="1979613" y="42926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73" name="Text Box 41"/>
          <p:cNvSpPr txBox="1">
            <a:spLocks noChangeArrowheads="1"/>
          </p:cNvSpPr>
          <p:nvPr/>
        </p:nvSpPr>
        <p:spPr bwMode="auto">
          <a:xfrm>
            <a:off x="3903663" y="5461000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48874" name="Text Box 42"/>
          <p:cNvSpPr txBox="1">
            <a:spLocks noChangeArrowheads="1"/>
          </p:cNvSpPr>
          <p:nvPr/>
        </p:nvSpPr>
        <p:spPr bwMode="auto">
          <a:xfrm>
            <a:off x="2176463" y="5748338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IN</a:t>
            </a:r>
          </a:p>
        </p:txBody>
      </p:sp>
      <p:sp>
        <p:nvSpPr>
          <p:cNvPr id="248875" name="Text Box 43"/>
          <p:cNvSpPr txBox="1">
            <a:spLocks noChangeArrowheads="1"/>
          </p:cNvSpPr>
          <p:nvPr/>
        </p:nvSpPr>
        <p:spPr bwMode="auto">
          <a:xfrm>
            <a:off x="6135688" y="56769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OUT</a:t>
            </a:r>
          </a:p>
        </p:txBody>
      </p:sp>
    </p:spTree>
    <p:extLst>
      <p:ext uri="{BB962C8B-B14F-4D97-AF65-F5344CB8AC3E}">
        <p14:creationId xmlns:p14="http://schemas.microsoft.com/office/powerpoint/2010/main" val="23445739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Oval 2"/>
          <p:cNvSpPr>
            <a:spLocks noChangeArrowheads="1"/>
          </p:cNvSpPr>
          <p:nvPr/>
        </p:nvSpPr>
        <p:spPr bwMode="auto">
          <a:xfrm>
            <a:off x="5508625" y="2420938"/>
            <a:ext cx="1655763" cy="3095625"/>
          </a:xfrm>
          <a:prstGeom prst="ellipse">
            <a:avLst/>
          </a:prstGeom>
          <a:solidFill>
            <a:srgbClr val="95CA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3" name="Oval 3"/>
          <p:cNvSpPr>
            <a:spLocks noChangeArrowheads="1"/>
          </p:cNvSpPr>
          <p:nvPr/>
        </p:nvSpPr>
        <p:spPr bwMode="auto">
          <a:xfrm>
            <a:off x="1547813" y="2565400"/>
            <a:ext cx="1655762" cy="3095625"/>
          </a:xfrm>
          <a:prstGeom prst="ellipse">
            <a:avLst/>
          </a:prstGeom>
          <a:solidFill>
            <a:srgbClr val="FFE16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50885" name="Oval 5"/>
          <p:cNvSpPr>
            <a:spLocks noChangeArrowheads="1"/>
          </p:cNvSpPr>
          <p:nvPr/>
        </p:nvSpPr>
        <p:spPr bwMode="auto">
          <a:xfrm>
            <a:off x="3492500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6" name="Oval 6"/>
          <p:cNvSpPr>
            <a:spLocks noChangeArrowheads="1"/>
          </p:cNvSpPr>
          <p:nvPr/>
        </p:nvSpPr>
        <p:spPr bwMode="auto">
          <a:xfrm>
            <a:off x="4284663" y="33575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7" name="Oval 7"/>
          <p:cNvSpPr>
            <a:spLocks noChangeArrowheads="1"/>
          </p:cNvSpPr>
          <p:nvPr/>
        </p:nvSpPr>
        <p:spPr bwMode="auto">
          <a:xfrm>
            <a:off x="3851275" y="39338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8" name="Oval 8"/>
          <p:cNvSpPr>
            <a:spLocks noChangeArrowheads="1"/>
          </p:cNvSpPr>
          <p:nvPr/>
        </p:nvSpPr>
        <p:spPr bwMode="auto">
          <a:xfrm>
            <a:off x="4716463" y="37893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9" name="Oval 9"/>
          <p:cNvSpPr>
            <a:spLocks noChangeArrowheads="1"/>
          </p:cNvSpPr>
          <p:nvPr/>
        </p:nvSpPr>
        <p:spPr bwMode="auto">
          <a:xfrm>
            <a:off x="4643438" y="47244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0" name="Oval 10"/>
          <p:cNvSpPr>
            <a:spLocks noChangeArrowheads="1"/>
          </p:cNvSpPr>
          <p:nvPr/>
        </p:nvSpPr>
        <p:spPr bwMode="auto">
          <a:xfrm>
            <a:off x="3995738" y="45085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1" name="Line 11"/>
          <p:cNvSpPr>
            <a:spLocks noChangeShapeType="1"/>
          </p:cNvSpPr>
          <p:nvPr/>
        </p:nvSpPr>
        <p:spPr bwMode="auto">
          <a:xfrm flipH="1">
            <a:off x="3995738" y="3500438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2" name="Oval 12"/>
          <p:cNvSpPr>
            <a:spLocks noChangeArrowheads="1"/>
          </p:cNvSpPr>
          <p:nvPr/>
        </p:nvSpPr>
        <p:spPr bwMode="auto">
          <a:xfrm>
            <a:off x="4572000" y="42211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3" name="Oval 13"/>
          <p:cNvSpPr>
            <a:spLocks noChangeArrowheads="1"/>
          </p:cNvSpPr>
          <p:nvPr/>
        </p:nvSpPr>
        <p:spPr bwMode="auto">
          <a:xfrm>
            <a:off x="4284663" y="49418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4" name="Line 14"/>
          <p:cNvSpPr>
            <a:spLocks noChangeShapeType="1"/>
          </p:cNvSpPr>
          <p:nvPr/>
        </p:nvSpPr>
        <p:spPr bwMode="auto">
          <a:xfrm>
            <a:off x="4140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5" name="Line 15"/>
          <p:cNvSpPr>
            <a:spLocks noChangeShapeType="1"/>
          </p:cNvSpPr>
          <p:nvPr/>
        </p:nvSpPr>
        <p:spPr bwMode="auto">
          <a:xfrm>
            <a:off x="3995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6" name="Line 16"/>
          <p:cNvSpPr>
            <a:spLocks noChangeShapeType="1"/>
          </p:cNvSpPr>
          <p:nvPr/>
        </p:nvSpPr>
        <p:spPr bwMode="auto">
          <a:xfrm flipV="1">
            <a:off x="4356100" y="4365625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7" name="Line 17"/>
          <p:cNvSpPr>
            <a:spLocks noChangeShapeType="1"/>
          </p:cNvSpPr>
          <p:nvPr/>
        </p:nvSpPr>
        <p:spPr bwMode="auto">
          <a:xfrm>
            <a:off x="2484438" y="2852738"/>
            <a:ext cx="18002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8" name="Oval 18"/>
          <p:cNvSpPr>
            <a:spLocks noChangeArrowheads="1"/>
          </p:cNvSpPr>
          <p:nvPr/>
        </p:nvSpPr>
        <p:spPr bwMode="auto">
          <a:xfrm>
            <a:off x="2339975" y="27813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9" name="Line 19"/>
          <p:cNvSpPr>
            <a:spLocks noChangeShapeType="1"/>
          </p:cNvSpPr>
          <p:nvPr/>
        </p:nvSpPr>
        <p:spPr bwMode="auto">
          <a:xfrm>
            <a:off x="4427538" y="3429000"/>
            <a:ext cx="22320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0" name="Line 20"/>
          <p:cNvSpPr>
            <a:spLocks noChangeShapeType="1"/>
          </p:cNvSpPr>
          <p:nvPr/>
        </p:nvSpPr>
        <p:spPr bwMode="auto">
          <a:xfrm flipV="1">
            <a:off x="4427538" y="2924175"/>
            <a:ext cx="18002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1" name="Line 21"/>
          <p:cNvSpPr>
            <a:spLocks noChangeShapeType="1"/>
          </p:cNvSpPr>
          <p:nvPr/>
        </p:nvSpPr>
        <p:spPr bwMode="auto">
          <a:xfrm flipV="1">
            <a:off x="4716463" y="4076700"/>
            <a:ext cx="1511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2" name="Line 22"/>
          <p:cNvSpPr>
            <a:spLocks noChangeShapeType="1"/>
          </p:cNvSpPr>
          <p:nvPr/>
        </p:nvSpPr>
        <p:spPr bwMode="auto">
          <a:xfrm flipV="1">
            <a:off x="4787900" y="4508500"/>
            <a:ext cx="18002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3" name="Line 23"/>
          <p:cNvSpPr>
            <a:spLocks noChangeShapeType="1"/>
          </p:cNvSpPr>
          <p:nvPr/>
        </p:nvSpPr>
        <p:spPr bwMode="auto">
          <a:xfrm>
            <a:off x="4427538" y="5013325"/>
            <a:ext cx="19446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4" name="Line 24"/>
          <p:cNvSpPr>
            <a:spLocks noChangeShapeType="1"/>
          </p:cNvSpPr>
          <p:nvPr/>
        </p:nvSpPr>
        <p:spPr bwMode="auto">
          <a:xfrm>
            <a:off x="4859338" y="3860800"/>
            <a:ext cx="13684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5" name="Oval 25"/>
          <p:cNvSpPr>
            <a:spLocks noChangeArrowheads="1"/>
          </p:cNvSpPr>
          <p:nvPr/>
        </p:nvSpPr>
        <p:spPr bwMode="auto">
          <a:xfrm>
            <a:off x="6227763" y="28527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6" name="Oval 26"/>
          <p:cNvSpPr>
            <a:spLocks noChangeArrowheads="1"/>
          </p:cNvSpPr>
          <p:nvPr/>
        </p:nvSpPr>
        <p:spPr bwMode="auto">
          <a:xfrm>
            <a:off x="6659563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7" name="Oval 27"/>
          <p:cNvSpPr>
            <a:spLocks noChangeArrowheads="1"/>
          </p:cNvSpPr>
          <p:nvPr/>
        </p:nvSpPr>
        <p:spPr bwMode="auto">
          <a:xfrm>
            <a:off x="6227763" y="40052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8" name="Oval 28"/>
          <p:cNvSpPr>
            <a:spLocks noChangeArrowheads="1"/>
          </p:cNvSpPr>
          <p:nvPr/>
        </p:nvSpPr>
        <p:spPr bwMode="auto">
          <a:xfrm>
            <a:off x="6372225" y="51577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9" name="Oval 29"/>
          <p:cNvSpPr>
            <a:spLocks noChangeArrowheads="1"/>
          </p:cNvSpPr>
          <p:nvPr/>
        </p:nvSpPr>
        <p:spPr bwMode="auto">
          <a:xfrm>
            <a:off x="6588125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0" name="Line 30"/>
          <p:cNvSpPr>
            <a:spLocks noChangeShapeType="1"/>
          </p:cNvSpPr>
          <p:nvPr/>
        </p:nvSpPr>
        <p:spPr bwMode="auto">
          <a:xfrm flipV="1">
            <a:off x="2268538" y="3429000"/>
            <a:ext cx="20161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1" name="Line 31"/>
          <p:cNvSpPr>
            <a:spLocks noChangeShapeType="1"/>
          </p:cNvSpPr>
          <p:nvPr/>
        </p:nvSpPr>
        <p:spPr bwMode="auto">
          <a:xfrm>
            <a:off x="2555875" y="3789363"/>
            <a:ext cx="1295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2" name="Line 32"/>
          <p:cNvSpPr>
            <a:spLocks noChangeShapeType="1"/>
          </p:cNvSpPr>
          <p:nvPr/>
        </p:nvSpPr>
        <p:spPr bwMode="auto">
          <a:xfrm flipV="1">
            <a:off x="2484438" y="4581525"/>
            <a:ext cx="15113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3" name="Oval 33"/>
          <p:cNvSpPr>
            <a:spLocks noChangeArrowheads="1"/>
          </p:cNvSpPr>
          <p:nvPr/>
        </p:nvSpPr>
        <p:spPr bwMode="auto">
          <a:xfrm>
            <a:off x="2411413" y="37163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4" name="Oval 34"/>
          <p:cNvSpPr>
            <a:spLocks noChangeArrowheads="1"/>
          </p:cNvSpPr>
          <p:nvPr/>
        </p:nvSpPr>
        <p:spPr bwMode="auto">
          <a:xfrm>
            <a:off x="2124075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5" name="Oval 35"/>
          <p:cNvSpPr>
            <a:spLocks noChangeArrowheads="1"/>
          </p:cNvSpPr>
          <p:nvPr/>
        </p:nvSpPr>
        <p:spPr bwMode="auto">
          <a:xfrm>
            <a:off x="2339975" y="52292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6" name="Line 36"/>
          <p:cNvSpPr>
            <a:spLocks noChangeShapeType="1"/>
          </p:cNvSpPr>
          <p:nvPr/>
        </p:nvSpPr>
        <p:spPr bwMode="auto">
          <a:xfrm flipV="1">
            <a:off x="2484438" y="5013325"/>
            <a:ext cx="18002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7" name="Oval 37"/>
          <p:cNvSpPr>
            <a:spLocks noChangeArrowheads="1"/>
          </p:cNvSpPr>
          <p:nvPr/>
        </p:nvSpPr>
        <p:spPr bwMode="auto">
          <a:xfrm>
            <a:off x="2627313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8" name="Line 38"/>
          <p:cNvSpPr>
            <a:spLocks noChangeShapeType="1"/>
          </p:cNvSpPr>
          <p:nvPr/>
        </p:nvSpPr>
        <p:spPr bwMode="auto">
          <a:xfrm flipV="1">
            <a:off x="2771775" y="4292600"/>
            <a:ext cx="18002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9" name="Line 39"/>
          <p:cNvSpPr>
            <a:spLocks noChangeShapeType="1"/>
          </p:cNvSpPr>
          <p:nvPr/>
        </p:nvSpPr>
        <p:spPr bwMode="auto">
          <a:xfrm flipV="1">
            <a:off x="2124075" y="4005263"/>
            <a:ext cx="16557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0" name="Oval 40"/>
          <p:cNvSpPr>
            <a:spLocks noChangeArrowheads="1"/>
          </p:cNvSpPr>
          <p:nvPr/>
        </p:nvSpPr>
        <p:spPr bwMode="auto">
          <a:xfrm>
            <a:off x="1979613" y="42926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21" name="Text Box 41"/>
          <p:cNvSpPr txBox="1">
            <a:spLocks noChangeArrowheads="1"/>
          </p:cNvSpPr>
          <p:nvPr/>
        </p:nvSpPr>
        <p:spPr bwMode="auto">
          <a:xfrm>
            <a:off x="3903663" y="5461000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50922" name="Text Box 42"/>
          <p:cNvSpPr txBox="1">
            <a:spLocks noChangeArrowheads="1"/>
          </p:cNvSpPr>
          <p:nvPr/>
        </p:nvSpPr>
        <p:spPr bwMode="auto">
          <a:xfrm>
            <a:off x="2176463" y="5748338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IN</a:t>
            </a:r>
          </a:p>
        </p:txBody>
      </p:sp>
      <p:sp>
        <p:nvSpPr>
          <p:cNvPr id="250923" name="Text Box 43"/>
          <p:cNvSpPr txBox="1">
            <a:spLocks noChangeArrowheads="1"/>
          </p:cNvSpPr>
          <p:nvPr/>
        </p:nvSpPr>
        <p:spPr bwMode="auto">
          <a:xfrm>
            <a:off x="6135688" y="56769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OUT</a:t>
            </a:r>
          </a:p>
        </p:txBody>
      </p:sp>
      <p:sp>
        <p:nvSpPr>
          <p:cNvPr id="250924" name="Line 44"/>
          <p:cNvSpPr>
            <a:spLocks noChangeShapeType="1"/>
          </p:cNvSpPr>
          <p:nvPr/>
        </p:nvSpPr>
        <p:spPr bwMode="auto">
          <a:xfrm>
            <a:off x="2268538" y="3573463"/>
            <a:ext cx="215900" cy="2159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5" name="Line 45"/>
          <p:cNvSpPr>
            <a:spLocks noChangeShapeType="1"/>
          </p:cNvSpPr>
          <p:nvPr/>
        </p:nvSpPr>
        <p:spPr bwMode="auto">
          <a:xfrm flipH="1" flipV="1">
            <a:off x="2124075" y="4365625"/>
            <a:ext cx="503238" cy="14287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6" name="Line 46"/>
          <p:cNvSpPr>
            <a:spLocks noChangeShapeType="1"/>
          </p:cNvSpPr>
          <p:nvPr/>
        </p:nvSpPr>
        <p:spPr bwMode="auto">
          <a:xfrm>
            <a:off x="2484438" y="2852738"/>
            <a:ext cx="3743325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7" name="Line 47"/>
          <p:cNvSpPr>
            <a:spLocks noChangeShapeType="1"/>
          </p:cNvSpPr>
          <p:nvPr/>
        </p:nvSpPr>
        <p:spPr bwMode="auto">
          <a:xfrm flipH="1">
            <a:off x="2484438" y="5300663"/>
            <a:ext cx="3887787" cy="730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8" name="Line 48"/>
          <p:cNvSpPr>
            <a:spLocks noChangeShapeType="1"/>
          </p:cNvSpPr>
          <p:nvPr/>
        </p:nvSpPr>
        <p:spPr bwMode="auto">
          <a:xfrm flipV="1">
            <a:off x="6300788" y="3500438"/>
            <a:ext cx="358775" cy="5048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9" name="Line 49"/>
          <p:cNvSpPr>
            <a:spLocks noChangeShapeType="1"/>
          </p:cNvSpPr>
          <p:nvPr/>
        </p:nvSpPr>
        <p:spPr bwMode="auto">
          <a:xfrm flipH="1">
            <a:off x="6443663" y="4581525"/>
            <a:ext cx="215900" cy="576263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2742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Oval 2"/>
          <p:cNvSpPr>
            <a:spLocks noChangeArrowheads="1"/>
          </p:cNvSpPr>
          <p:nvPr/>
        </p:nvSpPr>
        <p:spPr bwMode="auto">
          <a:xfrm>
            <a:off x="539750" y="1844675"/>
            <a:ext cx="7488238" cy="4824413"/>
          </a:xfrm>
          <a:prstGeom prst="ellipse">
            <a:avLst/>
          </a:prstGeom>
          <a:solidFill>
            <a:srgbClr val="F2AEF2">
              <a:alpha val="49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>
              <a:latin typeface="Tahoma" pitchFamily="34" charset="0"/>
            </a:endParaRPr>
          </a:p>
        </p:txBody>
      </p:sp>
      <p:sp>
        <p:nvSpPr>
          <p:cNvPr id="252931" name="Oval 3"/>
          <p:cNvSpPr>
            <a:spLocks noChangeArrowheads="1"/>
          </p:cNvSpPr>
          <p:nvPr/>
        </p:nvSpPr>
        <p:spPr bwMode="auto">
          <a:xfrm>
            <a:off x="5508625" y="2420938"/>
            <a:ext cx="1655763" cy="3095625"/>
          </a:xfrm>
          <a:prstGeom prst="ellipse">
            <a:avLst/>
          </a:prstGeom>
          <a:solidFill>
            <a:srgbClr val="95CA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2" name="Oval 4"/>
          <p:cNvSpPr>
            <a:spLocks noChangeArrowheads="1"/>
          </p:cNvSpPr>
          <p:nvPr/>
        </p:nvSpPr>
        <p:spPr bwMode="auto">
          <a:xfrm>
            <a:off x="1547813" y="2565400"/>
            <a:ext cx="1655762" cy="3095625"/>
          </a:xfrm>
          <a:prstGeom prst="ellipse">
            <a:avLst/>
          </a:prstGeom>
          <a:solidFill>
            <a:srgbClr val="FFE16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52934" name="Oval 6"/>
          <p:cNvSpPr>
            <a:spLocks noChangeArrowheads="1"/>
          </p:cNvSpPr>
          <p:nvPr/>
        </p:nvSpPr>
        <p:spPr bwMode="auto">
          <a:xfrm>
            <a:off x="3492500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5" name="Oval 7"/>
          <p:cNvSpPr>
            <a:spLocks noChangeArrowheads="1"/>
          </p:cNvSpPr>
          <p:nvPr/>
        </p:nvSpPr>
        <p:spPr bwMode="auto">
          <a:xfrm>
            <a:off x="4284663" y="33575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6" name="Oval 8"/>
          <p:cNvSpPr>
            <a:spLocks noChangeArrowheads="1"/>
          </p:cNvSpPr>
          <p:nvPr/>
        </p:nvSpPr>
        <p:spPr bwMode="auto">
          <a:xfrm>
            <a:off x="3851275" y="39338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7" name="Oval 9"/>
          <p:cNvSpPr>
            <a:spLocks noChangeArrowheads="1"/>
          </p:cNvSpPr>
          <p:nvPr/>
        </p:nvSpPr>
        <p:spPr bwMode="auto">
          <a:xfrm>
            <a:off x="4716463" y="37893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8" name="Oval 10"/>
          <p:cNvSpPr>
            <a:spLocks noChangeArrowheads="1"/>
          </p:cNvSpPr>
          <p:nvPr/>
        </p:nvSpPr>
        <p:spPr bwMode="auto">
          <a:xfrm>
            <a:off x="4643438" y="47244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9" name="Oval 11"/>
          <p:cNvSpPr>
            <a:spLocks noChangeArrowheads="1"/>
          </p:cNvSpPr>
          <p:nvPr/>
        </p:nvSpPr>
        <p:spPr bwMode="auto">
          <a:xfrm>
            <a:off x="3995738" y="45085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0" name="Line 12"/>
          <p:cNvSpPr>
            <a:spLocks noChangeShapeType="1"/>
          </p:cNvSpPr>
          <p:nvPr/>
        </p:nvSpPr>
        <p:spPr bwMode="auto">
          <a:xfrm flipH="1">
            <a:off x="3995738" y="3500438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1" name="Oval 13"/>
          <p:cNvSpPr>
            <a:spLocks noChangeArrowheads="1"/>
          </p:cNvSpPr>
          <p:nvPr/>
        </p:nvSpPr>
        <p:spPr bwMode="auto">
          <a:xfrm>
            <a:off x="4572000" y="42211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2" name="Oval 14"/>
          <p:cNvSpPr>
            <a:spLocks noChangeArrowheads="1"/>
          </p:cNvSpPr>
          <p:nvPr/>
        </p:nvSpPr>
        <p:spPr bwMode="auto">
          <a:xfrm>
            <a:off x="4284663" y="49418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3" name="Line 15"/>
          <p:cNvSpPr>
            <a:spLocks noChangeShapeType="1"/>
          </p:cNvSpPr>
          <p:nvPr/>
        </p:nvSpPr>
        <p:spPr bwMode="auto">
          <a:xfrm>
            <a:off x="4140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4" name="Line 16"/>
          <p:cNvSpPr>
            <a:spLocks noChangeShapeType="1"/>
          </p:cNvSpPr>
          <p:nvPr/>
        </p:nvSpPr>
        <p:spPr bwMode="auto">
          <a:xfrm>
            <a:off x="3995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5" name="Line 17"/>
          <p:cNvSpPr>
            <a:spLocks noChangeShapeType="1"/>
          </p:cNvSpPr>
          <p:nvPr/>
        </p:nvSpPr>
        <p:spPr bwMode="auto">
          <a:xfrm flipV="1">
            <a:off x="4356100" y="4365625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6" name="Line 18"/>
          <p:cNvSpPr>
            <a:spLocks noChangeShapeType="1"/>
          </p:cNvSpPr>
          <p:nvPr/>
        </p:nvSpPr>
        <p:spPr bwMode="auto">
          <a:xfrm>
            <a:off x="2484438" y="2852738"/>
            <a:ext cx="18002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7" name="Oval 19"/>
          <p:cNvSpPr>
            <a:spLocks noChangeArrowheads="1"/>
          </p:cNvSpPr>
          <p:nvPr/>
        </p:nvSpPr>
        <p:spPr bwMode="auto">
          <a:xfrm>
            <a:off x="2339975" y="27813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8" name="Line 20"/>
          <p:cNvSpPr>
            <a:spLocks noChangeShapeType="1"/>
          </p:cNvSpPr>
          <p:nvPr/>
        </p:nvSpPr>
        <p:spPr bwMode="auto">
          <a:xfrm>
            <a:off x="4427538" y="3429000"/>
            <a:ext cx="22320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9" name="Line 21"/>
          <p:cNvSpPr>
            <a:spLocks noChangeShapeType="1"/>
          </p:cNvSpPr>
          <p:nvPr/>
        </p:nvSpPr>
        <p:spPr bwMode="auto">
          <a:xfrm flipV="1">
            <a:off x="4427538" y="2924175"/>
            <a:ext cx="18002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0" name="Line 22"/>
          <p:cNvSpPr>
            <a:spLocks noChangeShapeType="1"/>
          </p:cNvSpPr>
          <p:nvPr/>
        </p:nvSpPr>
        <p:spPr bwMode="auto">
          <a:xfrm flipV="1">
            <a:off x="4716463" y="4076700"/>
            <a:ext cx="1511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1" name="Line 23"/>
          <p:cNvSpPr>
            <a:spLocks noChangeShapeType="1"/>
          </p:cNvSpPr>
          <p:nvPr/>
        </p:nvSpPr>
        <p:spPr bwMode="auto">
          <a:xfrm flipV="1">
            <a:off x="4787900" y="4508500"/>
            <a:ext cx="18002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2" name="Line 24"/>
          <p:cNvSpPr>
            <a:spLocks noChangeShapeType="1"/>
          </p:cNvSpPr>
          <p:nvPr/>
        </p:nvSpPr>
        <p:spPr bwMode="auto">
          <a:xfrm>
            <a:off x="4427538" y="5013325"/>
            <a:ext cx="19446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3" name="Line 25"/>
          <p:cNvSpPr>
            <a:spLocks noChangeShapeType="1"/>
          </p:cNvSpPr>
          <p:nvPr/>
        </p:nvSpPr>
        <p:spPr bwMode="auto">
          <a:xfrm>
            <a:off x="4859338" y="3860800"/>
            <a:ext cx="13684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4" name="Oval 26"/>
          <p:cNvSpPr>
            <a:spLocks noChangeArrowheads="1"/>
          </p:cNvSpPr>
          <p:nvPr/>
        </p:nvSpPr>
        <p:spPr bwMode="auto">
          <a:xfrm>
            <a:off x="6227763" y="28527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5" name="Oval 27"/>
          <p:cNvSpPr>
            <a:spLocks noChangeArrowheads="1"/>
          </p:cNvSpPr>
          <p:nvPr/>
        </p:nvSpPr>
        <p:spPr bwMode="auto">
          <a:xfrm>
            <a:off x="6659563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6" name="Oval 28"/>
          <p:cNvSpPr>
            <a:spLocks noChangeArrowheads="1"/>
          </p:cNvSpPr>
          <p:nvPr/>
        </p:nvSpPr>
        <p:spPr bwMode="auto">
          <a:xfrm>
            <a:off x="6227763" y="40052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7" name="Oval 29"/>
          <p:cNvSpPr>
            <a:spLocks noChangeArrowheads="1"/>
          </p:cNvSpPr>
          <p:nvPr/>
        </p:nvSpPr>
        <p:spPr bwMode="auto">
          <a:xfrm>
            <a:off x="6372225" y="51577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8" name="Oval 30"/>
          <p:cNvSpPr>
            <a:spLocks noChangeArrowheads="1"/>
          </p:cNvSpPr>
          <p:nvPr/>
        </p:nvSpPr>
        <p:spPr bwMode="auto">
          <a:xfrm>
            <a:off x="6588125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9" name="Line 31"/>
          <p:cNvSpPr>
            <a:spLocks noChangeShapeType="1"/>
          </p:cNvSpPr>
          <p:nvPr/>
        </p:nvSpPr>
        <p:spPr bwMode="auto">
          <a:xfrm flipV="1">
            <a:off x="2268538" y="3429000"/>
            <a:ext cx="20161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0" name="Line 32"/>
          <p:cNvSpPr>
            <a:spLocks noChangeShapeType="1"/>
          </p:cNvSpPr>
          <p:nvPr/>
        </p:nvSpPr>
        <p:spPr bwMode="auto">
          <a:xfrm>
            <a:off x="2555875" y="3789363"/>
            <a:ext cx="1295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1" name="Line 33"/>
          <p:cNvSpPr>
            <a:spLocks noChangeShapeType="1"/>
          </p:cNvSpPr>
          <p:nvPr/>
        </p:nvSpPr>
        <p:spPr bwMode="auto">
          <a:xfrm flipV="1">
            <a:off x="2484438" y="4581525"/>
            <a:ext cx="15113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2" name="Oval 34"/>
          <p:cNvSpPr>
            <a:spLocks noChangeArrowheads="1"/>
          </p:cNvSpPr>
          <p:nvPr/>
        </p:nvSpPr>
        <p:spPr bwMode="auto">
          <a:xfrm>
            <a:off x="2411413" y="37163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3" name="Oval 35"/>
          <p:cNvSpPr>
            <a:spLocks noChangeArrowheads="1"/>
          </p:cNvSpPr>
          <p:nvPr/>
        </p:nvSpPr>
        <p:spPr bwMode="auto">
          <a:xfrm>
            <a:off x="2124075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4" name="Oval 36"/>
          <p:cNvSpPr>
            <a:spLocks noChangeArrowheads="1"/>
          </p:cNvSpPr>
          <p:nvPr/>
        </p:nvSpPr>
        <p:spPr bwMode="auto">
          <a:xfrm>
            <a:off x="2339975" y="52292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5" name="Line 37"/>
          <p:cNvSpPr>
            <a:spLocks noChangeShapeType="1"/>
          </p:cNvSpPr>
          <p:nvPr/>
        </p:nvSpPr>
        <p:spPr bwMode="auto">
          <a:xfrm flipV="1">
            <a:off x="2484438" y="5013325"/>
            <a:ext cx="18002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6" name="Oval 38"/>
          <p:cNvSpPr>
            <a:spLocks noChangeArrowheads="1"/>
          </p:cNvSpPr>
          <p:nvPr/>
        </p:nvSpPr>
        <p:spPr bwMode="auto">
          <a:xfrm>
            <a:off x="2627313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7" name="Line 39"/>
          <p:cNvSpPr>
            <a:spLocks noChangeShapeType="1"/>
          </p:cNvSpPr>
          <p:nvPr/>
        </p:nvSpPr>
        <p:spPr bwMode="auto">
          <a:xfrm flipV="1">
            <a:off x="2771775" y="4292600"/>
            <a:ext cx="18002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8" name="Line 40"/>
          <p:cNvSpPr>
            <a:spLocks noChangeShapeType="1"/>
          </p:cNvSpPr>
          <p:nvPr/>
        </p:nvSpPr>
        <p:spPr bwMode="auto">
          <a:xfrm flipV="1">
            <a:off x="2124075" y="4005263"/>
            <a:ext cx="16557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9" name="Oval 41"/>
          <p:cNvSpPr>
            <a:spLocks noChangeArrowheads="1"/>
          </p:cNvSpPr>
          <p:nvPr/>
        </p:nvSpPr>
        <p:spPr bwMode="auto">
          <a:xfrm>
            <a:off x="1979613" y="42926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70" name="Text Box 42"/>
          <p:cNvSpPr txBox="1">
            <a:spLocks noChangeArrowheads="1"/>
          </p:cNvSpPr>
          <p:nvPr/>
        </p:nvSpPr>
        <p:spPr bwMode="auto">
          <a:xfrm>
            <a:off x="3903663" y="5461000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52971" name="Text Box 43"/>
          <p:cNvSpPr txBox="1">
            <a:spLocks noChangeArrowheads="1"/>
          </p:cNvSpPr>
          <p:nvPr/>
        </p:nvSpPr>
        <p:spPr bwMode="auto">
          <a:xfrm>
            <a:off x="2176463" y="5748338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IN</a:t>
            </a:r>
          </a:p>
        </p:txBody>
      </p:sp>
      <p:sp>
        <p:nvSpPr>
          <p:cNvPr id="252972" name="Text Box 44"/>
          <p:cNvSpPr txBox="1">
            <a:spLocks noChangeArrowheads="1"/>
          </p:cNvSpPr>
          <p:nvPr/>
        </p:nvSpPr>
        <p:spPr bwMode="auto">
          <a:xfrm>
            <a:off x="6135688" y="56769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OUT</a:t>
            </a:r>
          </a:p>
        </p:txBody>
      </p:sp>
      <p:sp>
        <p:nvSpPr>
          <p:cNvPr id="252973" name="Line 45"/>
          <p:cNvSpPr>
            <a:spLocks noChangeShapeType="1"/>
          </p:cNvSpPr>
          <p:nvPr/>
        </p:nvSpPr>
        <p:spPr bwMode="auto">
          <a:xfrm>
            <a:off x="2268538" y="3573463"/>
            <a:ext cx="215900" cy="2159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4" name="Line 46"/>
          <p:cNvSpPr>
            <a:spLocks noChangeShapeType="1"/>
          </p:cNvSpPr>
          <p:nvPr/>
        </p:nvSpPr>
        <p:spPr bwMode="auto">
          <a:xfrm flipH="1" flipV="1">
            <a:off x="2124075" y="4365625"/>
            <a:ext cx="503238" cy="14287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5" name="Line 47"/>
          <p:cNvSpPr>
            <a:spLocks noChangeShapeType="1"/>
          </p:cNvSpPr>
          <p:nvPr/>
        </p:nvSpPr>
        <p:spPr bwMode="auto">
          <a:xfrm>
            <a:off x="2484438" y="2852738"/>
            <a:ext cx="3743325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6" name="Line 48"/>
          <p:cNvSpPr>
            <a:spLocks noChangeShapeType="1"/>
          </p:cNvSpPr>
          <p:nvPr/>
        </p:nvSpPr>
        <p:spPr bwMode="auto">
          <a:xfrm flipH="1">
            <a:off x="2484438" y="5300663"/>
            <a:ext cx="3887787" cy="730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7" name="Line 49"/>
          <p:cNvSpPr>
            <a:spLocks noChangeShapeType="1"/>
          </p:cNvSpPr>
          <p:nvPr/>
        </p:nvSpPr>
        <p:spPr bwMode="auto">
          <a:xfrm flipV="1">
            <a:off x="6300788" y="3500438"/>
            <a:ext cx="358775" cy="5048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8" name="Line 50"/>
          <p:cNvSpPr>
            <a:spLocks noChangeShapeType="1"/>
          </p:cNvSpPr>
          <p:nvPr/>
        </p:nvSpPr>
        <p:spPr bwMode="auto">
          <a:xfrm flipH="1">
            <a:off x="6443663" y="4581525"/>
            <a:ext cx="215900" cy="576263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9" name="Text Box 51"/>
          <p:cNvSpPr txBox="1">
            <a:spLocks noChangeArrowheads="1"/>
          </p:cNvSpPr>
          <p:nvPr/>
        </p:nvSpPr>
        <p:spPr bwMode="auto">
          <a:xfrm>
            <a:off x="3563938" y="1989138"/>
            <a:ext cx="128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Tahoma" pitchFamily="34" charset="0"/>
              </a:rPr>
              <a:t>Base Set</a:t>
            </a:r>
          </a:p>
        </p:txBody>
      </p:sp>
    </p:spTree>
    <p:extLst>
      <p:ext uri="{BB962C8B-B14F-4D97-AF65-F5344CB8AC3E}">
        <p14:creationId xmlns:p14="http://schemas.microsoft.com/office/powerpoint/2010/main" val="86962136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Hubs and Authorities [K98]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700213"/>
            <a:ext cx="4603750" cy="45259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Authority is not necessarily transferred directly between authorities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Pages have double identity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66FF"/>
                </a:solidFill>
              </a:rPr>
              <a:t>hub</a:t>
            </a:r>
            <a:r>
              <a:rPr lang="en-US" sz="2400" dirty="0"/>
              <a:t> identity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authority </a:t>
            </a:r>
            <a:r>
              <a:rPr lang="en-US" sz="2400" dirty="0"/>
              <a:t>identity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70C0"/>
                </a:solidFill>
              </a:rPr>
              <a:t>Good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/>
              <a:t>hubs point to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good </a:t>
            </a:r>
            <a:r>
              <a:rPr lang="en-US" sz="2800" dirty="0"/>
              <a:t>authorities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Good </a:t>
            </a:r>
            <a:r>
              <a:rPr lang="en-US" sz="2800" dirty="0"/>
              <a:t>authorities are pointed by </a:t>
            </a:r>
            <a:r>
              <a:rPr lang="en-US" sz="2800" dirty="0">
                <a:solidFill>
                  <a:srgbClr val="0070C0"/>
                </a:solidFill>
              </a:rPr>
              <a:t>good</a:t>
            </a:r>
            <a:r>
              <a:rPr lang="en-US" sz="2800" dirty="0">
                <a:solidFill>
                  <a:srgbClr val="009900"/>
                </a:solidFill>
              </a:rPr>
              <a:t> </a:t>
            </a:r>
            <a:r>
              <a:rPr lang="en-US" sz="2800" dirty="0"/>
              <a:t>hubs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grpSp>
        <p:nvGrpSpPr>
          <p:cNvPr id="289796" name="Group 4"/>
          <p:cNvGrpSpPr>
            <a:grpSpLocks/>
          </p:cNvGrpSpPr>
          <p:nvPr/>
        </p:nvGrpSpPr>
        <p:grpSpPr bwMode="auto">
          <a:xfrm>
            <a:off x="5632450" y="1557338"/>
            <a:ext cx="2755900" cy="2519362"/>
            <a:chOff x="3004" y="981"/>
            <a:chExt cx="2688" cy="2256"/>
          </a:xfrm>
        </p:grpSpPr>
        <p:sp>
          <p:nvSpPr>
            <p:cNvPr id="289797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798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799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00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01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02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3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4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5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6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7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8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9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0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1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2" name="Line 20"/>
            <p:cNvSpPr>
              <a:spLocks noChangeShapeType="1"/>
            </p:cNvSpPr>
            <p:nvPr/>
          </p:nvSpPr>
          <p:spPr bwMode="auto">
            <a:xfrm flipH="1">
              <a:off x="3532" y="1653"/>
              <a:ext cx="816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3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4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5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6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7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8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9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9820" name="Rectangle 28"/>
          <p:cNvSpPr>
            <a:spLocks noChangeArrowheads="1"/>
          </p:cNvSpPr>
          <p:nvPr/>
        </p:nvSpPr>
        <p:spPr bwMode="auto">
          <a:xfrm>
            <a:off x="6156325" y="6021388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1" name="Rectangle 29"/>
          <p:cNvSpPr>
            <a:spLocks noChangeArrowheads="1"/>
          </p:cNvSpPr>
          <p:nvPr/>
        </p:nvSpPr>
        <p:spPr bwMode="auto">
          <a:xfrm>
            <a:off x="6156325" y="5589588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2" name="Rectangle 30"/>
          <p:cNvSpPr>
            <a:spLocks noChangeArrowheads="1"/>
          </p:cNvSpPr>
          <p:nvPr/>
        </p:nvSpPr>
        <p:spPr bwMode="auto">
          <a:xfrm>
            <a:off x="6156325" y="5157788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3" name="Rectangle 31"/>
          <p:cNvSpPr>
            <a:spLocks noChangeArrowheads="1"/>
          </p:cNvSpPr>
          <p:nvPr/>
        </p:nvSpPr>
        <p:spPr bwMode="auto">
          <a:xfrm>
            <a:off x="6156325" y="429260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4" name="Rectangle 32"/>
          <p:cNvSpPr>
            <a:spLocks noChangeArrowheads="1"/>
          </p:cNvSpPr>
          <p:nvPr/>
        </p:nvSpPr>
        <p:spPr bwMode="auto">
          <a:xfrm>
            <a:off x="6156325" y="472440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5" name="Rectangle 33"/>
          <p:cNvSpPr>
            <a:spLocks noChangeArrowheads="1"/>
          </p:cNvSpPr>
          <p:nvPr/>
        </p:nvSpPr>
        <p:spPr bwMode="auto">
          <a:xfrm>
            <a:off x="7380288" y="472440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6" name="Rectangle 34"/>
          <p:cNvSpPr>
            <a:spLocks noChangeArrowheads="1"/>
          </p:cNvSpPr>
          <p:nvPr/>
        </p:nvSpPr>
        <p:spPr bwMode="auto">
          <a:xfrm>
            <a:off x="7380288" y="5157788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7" name="Rectangle 35"/>
          <p:cNvSpPr>
            <a:spLocks noChangeArrowheads="1"/>
          </p:cNvSpPr>
          <p:nvPr/>
        </p:nvSpPr>
        <p:spPr bwMode="auto">
          <a:xfrm>
            <a:off x="7380288" y="6021388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8" name="Rectangle 36"/>
          <p:cNvSpPr>
            <a:spLocks noChangeArrowheads="1"/>
          </p:cNvSpPr>
          <p:nvPr/>
        </p:nvSpPr>
        <p:spPr bwMode="auto">
          <a:xfrm>
            <a:off x="7380288" y="4292600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9" name="Rectangle 37"/>
          <p:cNvSpPr>
            <a:spLocks noChangeArrowheads="1"/>
          </p:cNvSpPr>
          <p:nvPr/>
        </p:nvSpPr>
        <p:spPr bwMode="auto">
          <a:xfrm>
            <a:off x="7380288" y="5589588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30" name="Line 38"/>
          <p:cNvSpPr>
            <a:spLocks noChangeShapeType="1"/>
          </p:cNvSpPr>
          <p:nvPr/>
        </p:nvSpPr>
        <p:spPr bwMode="auto">
          <a:xfrm>
            <a:off x="6443663" y="44370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1" name="Line 39"/>
          <p:cNvSpPr>
            <a:spLocks noChangeShapeType="1"/>
          </p:cNvSpPr>
          <p:nvPr/>
        </p:nvSpPr>
        <p:spPr bwMode="auto">
          <a:xfrm flipV="1">
            <a:off x="6443663" y="4437063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2" name="Line 40"/>
          <p:cNvSpPr>
            <a:spLocks noChangeShapeType="1"/>
          </p:cNvSpPr>
          <p:nvPr/>
        </p:nvSpPr>
        <p:spPr bwMode="auto">
          <a:xfrm>
            <a:off x="6443663" y="494188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3" name="Line 41"/>
          <p:cNvSpPr>
            <a:spLocks noChangeShapeType="1"/>
          </p:cNvSpPr>
          <p:nvPr/>
        </p:nvSpPr>
        <p:spPr bwMode="auto">
          <a:xfrm>
            <a:off x="6443663" y="537368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4" name="Line 42"/>
          <p:cNvSpPr>
            <a:spLocks noChangeShapeType="1"/>
          </p:cNvSpPr>
          <p:nvPr/>
        </p:nvSpPr>
        <p:spPr bwMode="auto">
          <a:xfrm flipV="1">
            <a:off x="6443663" y="4941888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5" name="Line 43"/>
          <p:cNvSpPr>
            <a:spLocks noChangeShapeType="1"/>
          </p:cNvSpPr>
          <p:nvPr/>
        </p:nvSpPr>
        <p:spPr bwMode="auto">
          <a:xfrm flipV="1">
            <a:off x="6443663" y="4508500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6" name="Line 44"/>
          <p:cNvSpPr>
            <a:spLocks noChangeShapeType="1"/>
          </p:cNvSpPr>
          <p:nvPr/>
        </p:nvSpPr>
        <p:spPr bwMode="auto">
          <a:xfrm>
            <a:off x="6443663" y="5734050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7" name="Line 45"/>
          <p:cNvSpPr>
            <a:spLocks noChangeShapeType="1"/>
          </p:cNvSpPr>
          <p:nvPr/>
        </p:nvSpPr>
        <p:spPr bwMode="auto">
          <a:xfrm flipV="1">
            <a:off x="6443663" y="5373688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8" name="Line 46"/>
          <p:cNvSpPr>
            <a:spLocks noChangeShapeType="1"/>
          </p:cNvSpPr>
          <p:nvPr/>
        </p:nvSpPr>
        <p:spPr bwMode="auto">
          <a:xfrm>
            <a:off x="6443663" y="6165850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9" name="Text Box 47"/>
          <p:cNvSpPr txBox="1">
            <a:spLocks noChangeArrowheads="1"/>
          </p:cNvSpPr>
          <p:nvPr/>
        </p:nvSpPr>
        <p:spPr bwMode="auto">
          <a:xfrm>
            <a:off x="5919788" y="6396038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89840" name="Text Box 48"/>
          <p:cNvSpPr txBox="1">
            <a:spLocks noChangeArrowheads="1"/>
          </p:cNvSpPr>
          <p:nvPr/>
        </p:nvSpPr>
        <p:spPr bwMode="auto">
          <a:xfrm>
            <a:off x="7216775" y="6375400"/>
            <a:ext cx="124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</p:spTree>
    <p:extLst>
      <p:ext uri="{BB962C8B-B14F-4D97-AF65-F5344CB8AC3E}">
        <p14:creationId xmlns:p14="http://schemas.microsoft.com/office/powerpoint/2010/main" val="187088199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Hubs and Authorities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Two kind of weights: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Hub weight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Authority weight</a:t>
            </a:r>
          </a:p>
          <a:p>
            <a:pPr lvl="1"/>
            <a:endParaRPr lang="en-US" dirty="0"/>
          </a:p>
          <a:p>
            <a:r>
              <a:rPr lang="en-US" dirty="0"/>
              <a:t>The </a:t>
            </a:r>
            <a:r>
              <a:rPr lang="en-US" dirty="0">
                <a:solidFill>
                  <a:srgbClr val="0070C0"/>
                </a:solidFill>
              </a:rPr>
              <a:t>hub weight </a:t>
            </a:r>
            <a:r>
              <a:rPr lang="en-US" dirty="0"/>
              <a:t>is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sum of the authority weights</a:t>
            </a:r>
            <a:r>
              <a:rPr lang="en-US" dirty="0"/>
              <a:t> of the authorities pointed to by the hub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authority weight </a:t>
            </a:r>
            <a:r>
              <a:rPr lang="en-US" dirty="0"/>
              <a:t>is the </a:t>
            </a:r>
            <a:r>
              <a:rPr lang="en-US" dirty="0">
                <a:solidFill>
                  <a:srgbClr val="0070C0"/>
                </a:solidFill>
              </a:rPr>
              <a:t>sum of the hub weights </a:t>
            </a:r>
            <a:r>
              <a:rPr lang="en-US" dirty="0"/>
              <a:t>that point to this authority.</a:t>
            </a:r>
          </a:p>
        </p:txBody>
      </p:sp>
    </p:spTree>
    <p:extLst>
      <p:ext uri="{BB962C8B-B14F-4D97-AF65-F5344CB8AC3E}">
        <p14:creationId xmlns:p14="http://schemas.microsoft.com/office/powerpoint/2010/main" val="357806526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HITS Algorithm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844675"/>
            <a:ext cx="8640763" cy="44323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Initialize all weights to 1.</a:t>
            </a:r>
          </a:p>
          <a:p>
            <a:pPr>
              <a:lnSpc>
                <a:spcPct val="90000"/>
              </a:lnSpc>
            </a:pPr>
            <a:r>
              <a:rPr lang="en-US" sz="2800"/>
              <a:t>Repeat until convergence</a:t>
            </a:r>
            <a:endParaRPr lang="en-US" sz="3600"/>
          </a:p>
          <a:p>
            <a:pPr lvl="1">
              <a:lnSpc>
                <a:spcPct val="90000"/>
              </a:lnSpc>
            </a:pPr>
            <a:r>
              <a:rPr lang="en-US" sz="2200" b="1" i="1">
                <a:latin typeface="Palatino Linotype" pitchFamily="18" charset="0"/>
              </a:rPr>
              <a:t>O</a:t>
            </a:r>
            <a:r>
              <a:rPr lang="en-US" sz="2200"/>
              <a:t> operation : hubs collect the weight of the authorities</a:t>
            </a:r>
            <a:endParaRPr lang="en-US" sz="2400"/>
          </a:p>
          <a:p>
            <a:pPr lvl="1">
              <a:lnSpc>
                <a:spcPct val="90000"/>
              </a:lnSpc>
            </a:pPr>
            <a:endParaRPr lang="en-US" sz="2200" b="1" i="1">
              <a:latin typeface="Palatino Linotype" pitchFamily="18" charset="0"/>
            </a:endParaRPr>
          </a:p>
          <a:p>
            <a:pPr lvl="1">
              <a:lnSpc>
                <a:spcPct val="90000"/>
              </a:lnSpc>
            </a:pPr>
            <a:endParaRPr lang="en-US" sz="2200" b="1" i="1">
              <a:latin typeface="Palatino Linotype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200" b="1" i="1">
                <a:latin typeface="Palatino Linotype" pitchFamily="18" charset="0"/>
              </a:rPr>
              <a:t>I</a:t>
            </a:r>
            <a:r>
              <a:rPr lang="en-US" sz="2200" b="1" i="1"/>
              <a:t> </a:t>
            </a:r>
            <a:r>
              <a:rPr lang="en-US" sz="2200"/>
              <a:t>operation: authorities collect the weight of the hubs</a:t>
            </a:r>
            <a:endParaRPr lang="en-US" sz="2400"/>
          </a:p>
          <a:p>
            <a:pPr lvl="1">
              <a:lnSpc>
                <a:spcPct val="90000"/>
              </a:lnSpc>
            </a:pPr>
            <a:endParaRPr lang="en-US" sz="2400" b="1" i="1"/>
          </a:p>
          <a:p>
            <a:pPr lvl="1">
              <a:lnSpc>
                <a:spcPct val="90000"/>
              </a:lnSpc>
            </a:pPr>
            <a:endParaRPr lang="en-US" sz="2200"/>
          </a:p>
          <a:p>
            <a:pPr lvl="1">
              <a:lnSpc>
                <a:spcPct val="90000"/>
              </a:lnSpc>
            </a:pPr>
            <a:r>
              <a:rPr lang="en-US" sz="2200"/>
              <a:t>Normalize weights under some norm</a:t>
            </a:r>
          </a:p>
          <a:p>
            <a:pPr lvl="1">
              <a:lnSpc>
                <a:spcPct val="90000"/>
              </a:lnSpc>
            </a:pPr>
            <a:endParaRPr lang="en-US" sz="2200"/>
          </a:p>
        </p:txBody>
      </p:sp>
      <p:graphicFrame>
        <p:nvGraphicFramePr>
          <p:cNvPr id="291844" name="Object 4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0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1845" name="Rectangle 5"/>
          <p:cNvSpPr>
            <a:spLocks noChangeArrowheads="1"/>
          </p:cNvSpPr>
          <p:nvPr/>
        </p:nvSpPr>
        <p:spPr bwMode="auto">
          <a:xfrm>
            <a:off x="323850" y="1628775"/>
            <a:ext cx="8280400" cy="38877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91846" name="Object 6"/>
          <p:cNvGraphicFramePr>
            <a:graphicFrameLocks noChangeAspect="1"/>
          </p:cNvGraphicFramePr>
          <p:nvPr/>
        </p:nvGraphicFramePr>
        <p:xfrm>
          <a:off x="2916238" y="3141663"/>
          <a:ext cx="1584325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1" name="Equation" r:id="rId6" imgW="672840" imgH="355320" progId="Equation.3">
                  <p:embed/>
                </p:oleObj>
              </mc:Choice>
              <mc:Fallback>
                <p:oleObj name="Equation" r:id="rId6" imgW="67284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3141663"/>
                        <a:ext cx="1584325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1847" name="Object 7"/>
          <p:cNvGraphicFramePr>
            <a:graphicFrameLocks noChangeAspect="1"/>
          </p:cNvGraphicFramePr>
          <p:nvPr/>
        </p:nvGraphicFramePr>
        <p:xfrm>
          <a:off x="2903538" y="4267200"/>
          <a:ext cx="152400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2" name="Equation" r:id="rId8" imgW="660240" imgH="355320" progId="Equation.3">
                  <p:embed/>
                </p:oleObj>
              </mc:Choice>
              <mc:Fallback>
                <p:oleObj name="Equation" r:id="rId8" imgW="66024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3538" y="4267200"/>
                        <a:ext cx="1524000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1719409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61760" y="275979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61760" y="318631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61760" y="36361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61760" y="405598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261760" y="4452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62000" y="205740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Initialize</a:t>
            </a:r>
          </a:p>
        </p:txBody>
      </p:sp>
    </p:spTree>
    <p:extLst>
      <p:ext uri="{BB962C8B-B14F-4D97-AF65-F5344CB8AC3E}">
        <p14:creationId xmlns:p14="http://schemas.microsoft.com/office/powerpoint/2010/main" val="377131686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68217" y="27504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68217" y="31769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68217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68217" y="40466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268217" y="44430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1: O operation</a:t>
            </a:r>
          </a:p>
        </p:txBody>
      </p:sp>
    </p:spTree>
    <p:extLst>
      <p:ext uri="{BB962C8B-B14F-4D97-AF65-F5344CB8AC3E}">
        <p14:creationId xmlns:p14="http://schemas.microsoft.com/office/powerpoint/2010/main" val="2227446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 by Popularity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Rank pages according to the number of incoming edges 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in-degree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degree centrality</a:t>
            </a:r>
            <a:r>
              <a:rPr lang="en-US" dirty="0"/>
              <a:t>)</a:t>
            </a:r>
          </a:p>
        </p:txBody>
      </p:sp>
      <p:sp>
        <p:nvSpPr>
          <p:cNvPr id="257028" name="Text Box 4"/>
          <p:cNvSpPr txBox="1">
            <a:spLocks noChangeArrowheads="1"/>
          </p:cNvSpPr>
          <p:nvPr/>
        </p:nvSpPr>
        <p:spPr bwMode="auto">
          <a:xfrm>
            <a:off x="6156325" y="3171825"/>
            <a:ext cx="2516188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FF3300"/>
                </a:solidFill>
                <a:latin typeface="Tahoma" pitchFamily="34" charset="0"/>
              </a:rPr>
              <a:t>Red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F5B603"/>
                </a:solidFill>
                <a:latin typeface="Tahoma" pitchFamily="34" charset="0"/>
              </a:rPr>
              <a:t>Yellow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3366FF"/>
                </a:solidFill>
                <a:latin typeface="Tahoma" pitchFamily="34" charset="0"/>
              </a:rPr>
              <a:t>Blue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FF33CC"/>
                </a:solidFill>
                <a:latin typeface="Tahoma" pitchFamily="34" charset="0"/>
              </a:rPr>
              <a:t>Purple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009900"/>
                </a:solidFill>
                <a:latin typeface="Tahoma" pitchFamily="34" charset="0"/>
              </a:rPr>
              <a:t>Green Page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447800" y="2959618"/>
            <a:ext cx="3439729" cy="3227838"/>
            <a:chOff x="2492375" y="2467063"/>
            <a:chExt cx="3439729" cy="3227838"/>
          </a:xfrm>
        </p:grpSpPr>
        <p:grpSp>
          <p:nvGrpSpPr>
            <p:cNvPr id="34" name="Group 33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0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4352287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68217" y="27504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68217" y="31769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68217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68217" y="40466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268217" y="44430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1: I operation</a:t>
            </a:r>
          </a:p>
        </p:txBody>
      </p:sp>
    </p:spTree>
    <p:extLst>
      <p:ext uri="{BB962C8B-B14F-4D97-AF65-F5344CB8AC3E}">
        <p14:creationId xmlns:p14="http://schemas.microsoft.com/office/powerpoint/2010/main" val="323264993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5/6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5/6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2/6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68217" y="275044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68217" y="317695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2/3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68217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68217" y="404663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2/3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268217" y="44430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363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1: Normalization (Max norm)</a:t>
            </a:r>
          </a:p>
        </p:txBody>
      </p:sp>
    </p:spTree>
    <p:extLst>
      <p:ext uri="{BB962C8B-B14F-4D97-AF65-F5344CB8AC3E}">
        <p14:creationId xmlns:p14="http://schemas.microsoft.com/office/powerpoint/2010/main" val="363194338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5/6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5/6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2/6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68217" y="27504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57097" y="3176959"/>
            <a:ext cx="616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11/6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148536" y="362684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16/6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172036" y="403959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7/6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212656" y="44430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2: O step</a:t>
            </a:r>
          </a:p>
        </p:txBody>
      </p:sp>
    </p:spTree>
    <p:extLst>
      <p:ext uri="{BB962C8B-B14F-4D97-AF65-F5344CB8AC3E}">
        <p14:creationId xmlns:p14="http://schemas.microsoft.com/office/powerpoint/2010/main" val="342465524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33/6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27/6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23/6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7/6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68217" y="27504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57097" y="3176959"/>
            <a:ext cx="616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11/6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148536" y="362684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16/6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172036" y="403959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7/6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212656" y="44430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2: I step</a:t>
            </a:r>
          </a:p>
        </p:txBody>
      </p:sp>
    </p:spTree>
    <p:extLst>
      <p:ext uri="{BB962C8B-B14F-4D97-AF65-F5344CB8AC3E}">
        <p14:creationId xmlns:p14="http://schemas.microsoft.com/office/powerpoint/2010/main" val="219489353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27/33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23/33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7/33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1/33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107915" y="275044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6/16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3296" y="3184088"/>
            <a:ext cx="744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11/16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148536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59918" y="403255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7/16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068724" y="444309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1/16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2: Normalization</a:t>
            </a:r>
          </a:p>
        </p:txBody>
      </p:sp>
    </p:spTree>
    <p:extLst>
      <p:ext uri="{BB962C8B-B14F-4D97-AF65-F5344CB8AC3E}">
        <p14:creationId xmlns:p14="http://schemas.microsoft.com/office/powerpoint/2010/main" val="152164966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94212" y="3184253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107915" y="275044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3296" y="318408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0.75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148536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59918" y="403255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148536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Convergence</a:t>
            </a:r>
          </a:p>
        </p:txBody>
      </p:sp>
    </p:spTree>
    <p:extLst>
      <p:ext uri="{BB962C8B-B14F-4D97-AF65-F5344CB8AC3E}">
        <p14:creationId xmlns:p14="http://schemas.microsoft.com/office/powerpoint/2010/main" val="156500920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HITS and eigenvectors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389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sz="2800" dirty="0"/>
                  <a:t>The HITS algorithm is a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power-method</a:t>
                </a:r>
                <a:r>
                  <a:rPr lang="en-US" sz="2800" dirty="0"/>
                  <a:t> eigenvector computation</a:t>
                </a:r>
              </a:p>
              <a:p>
                <a:r>
                  <a:rPr lang="en-US" sz="2800" dirty="0"/>
                  <a:t>In vector terms </a:t>
                </a:r>
                <a:endParaRPr lang="en-US" sz="2800" i="1" dirty="0">
                  <a:solidFill>
                    <a:srgbClr val="0066FF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𝑎</m:t>
                    </m:r>
                    <m:r>
                      <a:rPr lang="en-US" sz="2400" i="1" baseline="30000" dirty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/>
                      </a:rPr>
                      <m:t> = 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err="1">
                            <a:solidFill>
                              <a:srgbClr val="0066FF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4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h</m:t>
                    </m:r>
                    <m:r>
                      <a:rPr lang="en-US" sz="2400" i="1" baseline="30000" dirty="0" err="1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/>
                      </a:rPr>
                      <m:t> = </m:t>
                    </m:r>
                    <m:r>
                      <a:rPr lang="en-US" sz="2400" i="1" dirty="0" err="1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err="1">
                            <a:solidFill>
                              <a:srgbClr val="0066FF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0066FF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= </m:t>
                    </m:r>
                    <m:r>
                      <a:rPr lang="en-US" sz="2400" i="1" dirty="0" err="1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r>
                      <a:rPr lang="en-US" sz="2400" i="1" baseline="30000" dirty="0" err="1">
                        <a:solidFill>
                          <a:srgbClr val="0066FF"/>
                        </a:solidFill>
                        <a:latin typeface="Cambria Math"/>
                      </a:rPr>
                      <m:t>𝑇</m:t>
                    </m:r>
                    <m:r>
                      <a:rPr lang="en-US" sz="2400" i="1" dirty="0" err="1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err="1">
                            <a:solidFill>
                              <a:srgbClr val="0066FF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and</a:t>
                </a:r>
                <a:r>
                  <a:rPr lang="en-US" sz="2400" dirty="0">
                    <a:solidFill>
                      <a:srgbClr val="00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h</m:t>
                    </m:r>
                    <m:r>
                      <a:rPr lang="en-US" sz="2400" i="1" baseline="30000" dirty="0" err="1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/>
                      </a:rPr>
                      <m:t> = </m:t>
                    </m:r>
                    <m:r>
                      <a:rPr lang="en-US" sz="2400" i="1" dirty="0" err="1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err="1">
                            <a:solidFill>
                              <a:srgbClr val="0066FF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0066FF"/>
                  </a:solidFill>
                </a:endParaRPr>
              </a:p>
              <a:p>
                <a:pPr lvl="1"/>
                <a:r>
                  <a:rPr lang="en-US" sz="2400" dirty="0"/>
                  <a:t>Repeated iterations will converge to the eigenvectors</a:t>
                </a:r>
              </a:p>
              <a:p>
                <a:r>
                  <a:rPr lang="en-US" sz="2800" dirty="0"/>
                  <a:t>The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authority</a:t>
                </a:r>
                <a:r>
                  <a:rPr lang="en-US" sz="2800" dirty="0"/>
                  <a:t> weight vector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sz="2800" dirty="0">
                    <a:solidFill>
                      <a:srgbClr val="0066FF"/>
                    </a:solidFill>
                  </a:rPr>
                  <a:t> </a:t>
                </a:r>
                <a:r>
                  <a:rPr lang="en-US" sz="2800" dirty="0"/>
                  <a:t>is the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eigenvector</a:t>
                </a:r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r>
                      <a:rPr lang="en-US" sz="2800" i="1" baseline="30000" dirty="0">
                        <a:solidFill>
                          <a:srgbClr val="0066FF"/>
                        </a:solidFill>
                        <a:latin typeface="Cambria Math"/>
                      </a:rPr>
                      <m:t>𝑇</m:t>
                    </m:r>
                    <m:r>
                      <a:rPr lang="en-US" sz="2800" i="1" dirty="0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r>
                      <a:rPr lang="en-US" sz="28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/>
                  <a:t>and the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hub</a:t>
                </a:r>
                <a:r>
                  <a:rPr lang="en-US" sz="2800" dirty="0"/>
                  <a:t> weight vector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h</m:t>
                    </m:r>
                  </m:oMath>
                </a14:m>
                <a:r>
                  <a:rPr lang="en-US" sz="2800" dirty="0"/>
                  <a:t> is the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eigenvector</a:t>
                </a:r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𝐴𝐴</m:t>
                    </m:r>
                    <m:r>
                      <a:rPr lang="en-US" sz="2800" i="1" baseline="30000" dirty="0">
                        <a:solidFill>
                          <a:srgbClr val="0066FF"/>
                        </a:solidFill>
                        <a:latin typeface="Cambria Math"/>
                      </a:rPr>
                      <m:t>𝑇</m:t>
                    </m:r>
                  </m:oMath>
                </a14:m>
                <a:endParaRPr lang="en-US" sz="2800" baseline="30000" dirty="0">
                  <a:solidFill>
                    <a:srgbClr val="0066FF"/>
                  </a:solidFill>
                </a:endParaRPr>
              </a:p>
              <a:p>
                <a:endParaRPr lang="en-US" sz="2800" dirty="0"/>
              </a:p>
              <a:p>
                <a:r>
                  <a:rPr lang="en-US" sz="2800" dirty="0"/>
                  <a:t>The vectors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h</m:t>
                    </m:r>
                  </m:oMath>
                </a14:m>
                <a:r>
                  <a:rPr lang="en-US" sz="2800" dirty="0"/>
                  <a:t> are called the </a:t>
                </a:r>
                <a:r>
                  <a:rPr lang="en-US" sz="2800" dirty="0">
                    <a:solidFill>
                      <a:srgbClr val="FF6600"/>
                    </a:solidFill>
                  </a:rPr>
                  <a:t>singular vectors</a:t>
                </a:r>
                <a:r>
                  <a:rPr lang="en-US" sz="2800" dirty="0"/>
                  <a:t> of the matrix </a:t>
                </a:r>
                <a:r>
                  <a:rPr lang="en-US" sz="2800" dirty="0">
                    <a:solidFill>
                      <a:srgbClr val="0066FF"/>
                    </a:solidFill>
                  </a:rPr>
                  <a:t>A</a:t>
                </a:r>
              </a:p>
            </p:txBody>
          </p:sp>
        </mc:Choice>
        <mc:Fallback xmlns="">
          <p:sp>
            <p:nvSpPr>
              <p:cNvPr id="2938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1111" t="-2695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842534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Singular Value Decomposition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150" y="1844675"/>
            <a:ext cx="8810625" cy="475297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en-US" sz="2200" i="1" dirty="0">
              <a:latin typeface="Palatino Linotype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en-US" sz="2200" i="1" dirty="0">
              <a:latin typeface="Palatino Linotype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sz="2200" b="1" dirty="0">
                <a:solidFill>
                  <a:srgbClr val="009900"/>
                </a:solidFill>
              </a:rPr>
              <a:t>r</a:t>
            </a:r>
            <a:r>
              <a:rPr lang="en-US" altLang="en-US" sz="2200" b="1" dirty="0">
                <a:solidFill>
                  <a:schemeClr val="folHlink"/>
                </a:solidFill>
                <a:latin typeface="Palatino Linotype" pitchFamily="18" charset="0"/>
              </a:rPr>
              <a:t> </a:t>
            </a:r>
            <a:r>
              <a:rPr lang="en-US" altLang="en-US" sz="2200" dirty="0"/>
              <a:t>: rank of matrix </a:t>
            </a:r>
            <a:r>
              <a:rPr lang="en-US" altLang="en-US" sz="2200" dirty="0">
                <a:solidFill>
                  <a:srgbClr val="0066FF"/>
                </a:solidFill>
              </a:rPr>
              <a:t>A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fi-FI" altLang="en-US" sz="2200" b="1" dirty="0">
              <a:solidFill>
                <a:srgbClr val="FF3300"/>
              </a:solidFill>
              <a:latin typeface="Palatino Linotype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l-GR" alt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altLang="en-US" sz="2200" b="1" baseline="-25000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1</a:t>
            </a:r>
            <a:r>
              <a:rPr lang="en-US" alt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≥ </a:t>
            </a:r>
            <a:r>
              <a:rPr lang="el-GR" alt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altLang="en-US" sz="2200" b="1" baseline="-25000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2</a:t>
            </a:r>
            <a:r>
              <a:rPr lang="en-US" alt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≥ … ≥</a:t>
            </a:r>
            <a:r>
              <a:rPr lang="el-GR" alt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altLang="en-US" sz="2200" b="1" baseline="-25000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r</a:t>
            </a:r>
            <a:r>
              <a:rPr lang="en-US" altLang="en-US" sz="2200" i="1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altLang="en-US" sz="2200" dirty="0">
                <a:cs typeface="Times New Roman" pitchFamily="18" charset="0"/>
              </a:rPr>
              <a:t>: singular values (square roots of </a:t>
            </a:r>
            <a:r>
              <a:rPr lang="en-US" altLang="en-US" sz="2200" dirty="0" err="1">
                <a:cs typeface="Times New Roman" pitchFamily="18" charset="0"/>
              </a:rPr>
              <a:t>eig-vals</a:t>
            </a:r>
            <a:r>
              <a:rPr lang="en-US" altLang="en-US" sz="2200" dirty="0">
                <a:cs typeface="Times New Roman" pitchFamily="18" charset="0"/>
              </a:rPr>
              <a:t> 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AA</a:t>
            </a:r>
            <a:r>
              <a:rPr lang="en-US" alt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, A</a:t>
            </a:r>
            <a:r>
              <a:rPr lang="en-US" alt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altLang="en-US" sz="2200" dirty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200" i="1" dirty="0">
                <a:latin typeface="Palatino Linotype" pitchFamily="18" charset="0"/>
                <a:cs typeface="Times New Roman" pitchFamily="18" charset="0"/>
              </a:rPr>
              <a:t>                     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sz="2200" dirty="0">
                <a:cs typeface="Times New Roman" pitchFamily="18" charset="0"/>
              </a:rPr>
              <a:t>                   : left singular vectors (</a:t>
            </a:r>
            <a:r>
              <a:rPr lang="en-US" altLang="en-US" sz="2200" dirty="0" err="1">
                <a:cs typeface="Times New Roman" pitchFamily="18" charset="0"/>
              </a:rPr>
              <a:t>eig</a:t>
            </a:r>
            <a:r>
              <a:rPr lang="en-US" altLang="en-US" sz="2200" dirty="0">
                <a:cs typeface="Times New Roman" pitchFamily="18" charset="0"/>
              </a:rPr>
              <a:t>-vectors of 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AA</a:t>
            </a:r>
            <a:r>
              <a:rPr lang="en-US" alt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altLang="en-US" sz="2200" dirty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200" dirty="0">
                <a:latin typeface="Palatino Linotype" pitchFamily="18" charset="0"/>
                <a:cs typeface="Times New Roman" pitchFamily="18" charset="0"/>
              </a:rPr>
              <a:t>       </a:t>
            </a:r>
            <a:r>
              <a:rPr lang="en-US" altLang="en-US" sz="2200" dirty="0">
                <a:cs typeface="Times New Roman" pitchFamily="18" charset="0"/>
              </a:rPr>
              <a:t>             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sz="2200" dirty="0">
                <a:cs typeface="Times New Roman" pitchFamily="18" charset="0"/>
              </a:rPr>
              <a:t>                    : right singular vectors (</a:t>
            </a:r>
            <a:r>
              <a:rPr lang="en-US" altLang="en-US" sz="2200" dirty="0" err="1">
                <a:cs typeface="Times New Roman" pitchFamily="18" charset="0"/>
              </a:rPr>
              <a:t>eig</a:t>
            </a:r>
            <a:r>
              <a:rPr lang="en-US" altLang="en-US" sz="2200" dirty="0">
                <a:cs typeface="Times New Roman" pitchFamily="18" charset="0"/>
              </a:rPr>
              <a:t>-vectors of 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alt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altLang="en-US" sz="2200" dirty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en-US" sz="2200" dirty="0"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spcBef>
                <a:spcPct val="10000"/>
              </a:spcBef>
              <a:buNone/>
            </a:pPr>
            <a:r>
              <a:rPr lang="en-US" altLang="en-US" sz="2200" dirty="0">
                <a:cs typeface="Times New Roman" pitchFamily="18" charset="0"/>
              </a:rPr>
              <a:t>  </a:t>
            </a:r>
          </a:p>
        </p:txBody>
      </p:sp>
      <p:grpSp>
        <p:nvGrpSpPr>
          <p:cNvPr id="295940" name="Group 4"/>
          <p:cNvGrpSpPr>
            <a:grpSpLocks/>
          </p:cNvGrpSpPr>
          <p:nvPr/>
        </p:nvGrpSpPr>
        <p:grpSpPr bwMode="auto">
          <a:xfrm>
            <a:off x="841375" y="1530350"/>
            <a:ext cx="7667625" cy="1955800"/>
            <a:chOff x="442" y="864"/>
            <a:chExt cx="4830" cy="1232"/>
          </a:xfrm>
        </p:grpSpPr>
        <p:graphicFrame>
          <p:nvGraphicFramePr>
            <p:cNvPr id="295941" name="Object 5"/>
            <p:cNvGraphicFramePr>
              <a:graphicFrameLocks noChangeAspect="1"/>
            </p:cNvGraphicFramePr>
            <p:nvPr/>
          </p:nvGraphicFramePr>
          <p:xfrm>
            <a:off x="442" y="864"/>
            <a:ext cx="4830" cy="1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58" name="Equation" r:id="rId4" imgW="3682800" imgH="939600" progId="Equation.3">
                    <p:embed/>
                  </p:oleObj>
                </mc:Choice>
                <mc:Fallback>
                  <p:oleObj name="Equation" r:id="rId4" imgW="3682800" imgH="939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" y="864"/>
                          <a:ext cx="4830" cy="12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5942" name="Text Box 6"/>
            <p:cNvSpPr txBox="1">
              <a:spLocks noChangeArrowheads="1"/>
            </p:cNvSpPr>
            <p:nvPr/>
          </p:nvSpPr>
          <p:spPr bwMode="auto">
            <a:xfrm>
              <a:off x="576" y="1680"/>
              <a:ext cx="4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altLang="en-US" sz="2000">
                  <a:latin typeface="Times New Roman" pitchFamily="18" charset="0"/>
                </a:rPr>
                <a:t>[</a:t>
              </a:r>
              <a:r>
                <a:rPr kumimoji="1" lang="en-US" altLang="en-US" sz="2000" i="1">
                  <a:latin typeface="Times New Roman" pitchFamily="18" charset="0"/>
                </a:rPr>
                <a:t>n</a:t>
              </a:r>
              <a:r>
                <a:rPr kumimoji="1" lang="en-US" altLang="en-US" sz="2000" i="1">
                  <a:latin typeface="Times New Roman" pitchFamily="18" charset="0"/>
                  <a:cs typeface="Times New Roman" pitchFamily="18" charset="0"/>
                </a:rPr>
                <a:t>×r</a:t>
              </a:r>
              <a:r>
                <a:rPr kumimoji="1" lang="en-US" altLang="en-US" sz="200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  <p:sp>
          <p:nvSpPr>
            <p:cNvPr id="295943" name="Text Box 7"/>
            <p:cNvSpPr txBox="1">
              <a:spLocks noChangeArrowheads="1"/>
            </p:cNvSpPr>
            <p:nvPr/>
          </p:nvSpPr>
          <p:spPr bwMode="auto">
            <a:xfrm>
              <a:off x="960" y="1680"/>
              <a:ext cx="4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altLang="en-US" sz="2000">
                  <a:latin typeface="Times New Roman" pitchFamily="18" charset="0"/>
                </a:rPr>
                <a:t>[</a:t>
              </a:r>
              <a:r>
                <a:rPr kumimoji="1" lang="en-US" altLang="en-US" sz="2000" i="1">
                  <a:latin typeface="Times New Roman" pitchFamily="18" charset="0"/>
                </a:rPr>
                <a:t>r</a:t>
              </a:r>
              <a:r>
                <a:rPr kumimoji="1" lang="en-US" altLang="en-US" sz="2000" i="1">
                  <a:latin typeface="Times New Roman" pitchFamily="18" charset="0"/>
                  <a:cs typeface="Times New Roman" pitchFamily="18" charset="0"/>
                </a:rPr>
                <a:t>×r</a:t>
              </a:r>
              <a:r>
                <a:rPr kumimoji="1" lang="en-US" altLang="en-US" sz="200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  <p:sp>
          <p:nvSpPr>
            <p:cNvPr id="295944" name="Text Box 8"/>
            <p:cNvSpPr txBox="1">
              <a:spLocks noChangeArrowheads="1"/>
            </p:cNvSpPr>
            <p:nvPr/>
          </p:nvSpPr>
          <p:spPr bwMode="auto">
            <a:xfrm>
              <a:off x="1344" y="1680"/>
              <a:ext cx="4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altLang="en-US" sz="2000">
                  <a:latin typeface="Times New Roman" pitchFamily="18" charset="0"/>
                </a:rPr>
                <a:t>[</a:t>
              </a:r>
              <a:r>
                <a:rPr kumimoji="1" lang="en-US" altLang="en-US" sz="2000" i="1">
                  <a:latin typeface="Times New Roman" pitchFamily="18" charset="0"/>
                </a:rPr>
                <a:t>r</a:t>
              </a:r>
              <a:r>
                <a:rPr kumimoji="1" lang="en-US" altLang="en-US" sz="2000" i="1">
                  <a:latin typeface="Times New Roman" pitchFamily="18" charset="0"/>
                  <a:cs typeface="Times New Roman" pitchFamily="18" charset="0"/>
                </a:rPr>
                <a:t>×n</a:t>
              </a:r>
              <a:r>
                <a:rPr kumimoji="1" lang="en-US" altLang="en-US" sz="200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</p:grpSp>
      <p:graphicFrame>
        <p:nvGraphicFramePr>
          <p:cNvPr id="2959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1408536"/>
              </p:ext>
            </p:extLst>
          </p:nvPr>
        </p:nvGraphicFramePr>
        <p:xfrm>
          <a:off x="467544" y="4844832"/>
          <a:ext cx="1355253" cy="378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9" name="Equation" r:id="rId6" imgW="774360" imgH="215640" progId="Equation.3">
                  <p:embed/>
                </p:oleObj>
              </mc:Choice>
              <mc:Fallback>
                <p:oleObj name="Equation" r:id="rId6" imgW="7743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4844832"/>
                        <a:ext cx="1355253" cy="3780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594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7488805"/>
              </p:ext>
            </p:extLst>
          </p:nvPr>
        </p:nvGraphicFramePr>
        <p:xfrm>
          <a:off x="467544" y="5405784"/>
          <a:ext cx="1479554" cy="399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0" name="Equation" r:id="rId8" imgW="799920" imgH="215640" progId="Equation.3">
                  <p:embed/>
                </p:oleObj>
              </mc:Choice>
              <mc:Fallback>
                <p:oleObj name="Equation" r:id="rId8" imgW="7999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5405784"/>
                        <a:ext cx="1479554" cy="399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594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736831"/>
              </p:ext>
            </p:extLst>
          </p:nvPr>
        </p:nvGraphicFramePr>
        <p:xfrm>
          <a:off x="2273300" y="5877272"/>
          <a:ext cx="4681537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1" name="Equation" r:id="rId10" imgW="2145960" imgH="228600" progId="Equation.3">
                  <p:embed/>
                </p:oleObj>
              </mc:Choice>
              <mc:Fallback>
                <p:oleObj name="Equation" r:id="rId10" imgW="2145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3300" y="5877272"/>
                        <a:ext cx="4681537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835085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does the Power Method work?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If a matrix R is real and symmetric, it has real eigenvalues and eigenvectors: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l-GR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l-GR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, …, (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 is the rank of the matrix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r>
                          <a:rPr lang="en-US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≥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≥⋯≥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For any matrix R, the eigenvectors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 of R define a </a:t>
                </a:r>
                <a:r>
                  <a:rPr lang="en-US" dirty="0">
                    <a:solidFill>
                      <a:srgbClr val="0070C0"/>
                    </a:solidFill>
                  </a:rPr>
                  <a:t>basis</a:t>
                </a:r>
                <a:r>
                  <a:rPr lang="en-US" dirty="0"/>
                  <a:t> of the vector space</a:t>
                </a:r>
              </a:p>
              <a:p>
                <a:pPr lvl="1"/>
                <a:r>
                  <a:rPr lang="en-US" dirty="0"/>
                  <a:t>For any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𝑅𝑥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+⋯+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After t multiplications we have: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+⋯+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sup>
                        </m:sSubSup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Normalizing (divide by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l-GR" dirty="0"/>
                  <a:t>) </a:t>
                </a:r>
                <a:r>
                  <a:rPr lang="en-US" dirty="0"/>
                  <a:t>leaves only the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2426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398874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The SALSA algorithm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844675"/>
            <a:ext cx="5903913" cy="4752975"/>
          </a:xfrm>
        </p:spPr>
        <p:txBody>
          <a:bodyPr/>
          <a:lstStyle/>
          <a:p>
            <a:r>
              <a:rPr lang="en-US" altLang="en-US" sz="2800" dirty="0"/>
              <a:t>Perform a random walk on the bipartite graph of hubs and authorities alternating between the two</a:t>
            </a:r>
          </a:p>
          <a:p>
            <a:endParaRPr lang="en-US" altLang="en-US" sz="2800" dirty="0">
              <a:cs typeface="Tahoma" pitchFamily="34" charset="0"/>
            </a:endParaRPr>
          </a:p>
        </p:txBody>
      </p:sp>
      <p:sp>
        <p:nvSpPr>
          <p:cNvPr id="338948" name="Rectangle 4"/>
          <p:cNvSpPr>
            <a:spLocks noChangeArrowheads="1"/>
          </p:cNvSpPr>
          <p:nvPr/>
        </p:nvSpPr>
        <p:spPr bwMode="auto">
          <a:xfrm>
            <a:off x="6537325" y="3630613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49" name="Rectangle 5"/>
          <p:cNvSpPr>
            <a:spLocks noChangeArrowheads="1"/>
          </p:cNvSpPr>
          <p:nvPr/>
        </p:nvSpPr>
        <p:spPr bwMode="auto">
          <a:xfrm>
            <a:off x="6537325" y="31988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0" name="Rectangle 6"/>
          <p:cNvSpPr>
            <a:spLocks noChangeArrowheads="1"/>
          </p:cNvSpPr>
          <p:nvPr/>
        </p:nvSpPr>
        <p:spPr bwMode="auto">
          <a:xfrm>
            <a:off x="6537325" y="2767013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1" name="Rectangle 7"/>
          <p:cNvSpPr>
            <a:spLocks noChangeArrowheads="1"/>
          </p:cNvSpPr>
          <p:nvPr/>
        </p:nvSpPr>
        <p:spPr bwMode="auto">
          <a:xfrm>
            <a:off x="6537325" y="19018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2" name="Rectangle 8"/>
          <p:cNvSpPr>
            <a:spLocks noChangeArrowheads="1"/>
          </p:cNvSpPr>
          <p:nvPr/>
        </p:nvSpPr>
        <p:spPr bwMode="auto">
          <a:xfrm>
            <a:off x="6537325" y="23336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3" name="Rectangle 9"/>
          <p:cNvSpPr>
            <a:spLocks noChangeArrowheads="1"/>
          </p:cNvSpPr>
          <p:nvPr/>
        </p:nvSpPr>
        <p:spPr bwMode="auto">
          <a:xfrm>
            <a:off x="7761288" y="23336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4" name="Rectangle 10"/>
          <p:cNvSpPr>
            <a:spLocks noChangeArrowheads="1"/>
          </p:cNvSpPr>
          <p:nvPr/>
        </p:nvSpPr>
        <p:spPr bwMode="auto">
          <a:xfrm>
            <a:off x="7761288" y="2767013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5" name="Rectangle 11"/>
          <p:cNvSpPr>
            <a:spLocks noChangeArrowheads="1"/>
          </p:cNvSpPr>
          <p:nvPr/>
        </p:nvSpPr>
        <p:spPr bwMode="auto">
          <a:xfrm>
            <a:off x="7761288" y="36306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6" name="Rectangle 12"/>
          <p:cNvSpPr>
            <a:spLocks noChangeArrowheads="1"/>
          </p:cNvSpPr>
          <p:nvPr/>
        </p:nvSpPr>
        <p:spPr bwMode="auto">
          <a:xfrm>
            <a:off x="7761288" y="1901825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7" name="Rectangle 13"/>
          <p:cNvSpPr>
            <a:spLocks noChangeArrowheads="1"/>
          </p:cNvSpPr>
          <p:nvPr/>
        </p:nvSpPr>
        <p:spPr bwMode="auto">
          <a:xfrm>
            <a:off x="7761288" y="3198813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8" name="Line 14"/>
          <p:cNvSpPr>
            <a:spLocks noChangeShapeType="1"/>
          </p:cNvSpPr>
          <p:nvPr/>
        </p:nvSpPr>
        <p:spPr bwMode="auto">
          <a:xfrm>
            <a:off x="6824663" y="204628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59" name="Line 15"/>
          <p:cNvSpPr>
            <a:spLocks noChangeShapeType="1"/>
          </p:cNvSpPr>
          <p:nvPr/>
        </p:nvSpPr>
        <p:spPr bwMode="auto">
          <a:xfrm flipV="1">
            <a:off x="6824663" y="2046288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0" name="Line 16"/>
          <p:cNvSpPr>
            <a:spLocks noChangeShapeType="1"/>
          </p:cNvSpPr>
          <p:nvPr/>
        </p:nvSpPr>
        <p:spPr bwMode="auto">
          <a:xfrm>
            <a:off x="6824663" y="25511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1" name="Line 17"/>
          <p:cNvSpPr>
            <a:spLocks noChangeShapeType="1"/>
          </p:cNvSpPr>
          <p:nvPr/>
        </p:nvSpPr>
        <p:spPr bwMode="auto">
          <a:xfrm>
            <a:off x="6824663" y="29829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2" name="Line 18"/>
          <p:cNvSpPr>
            <a:spLocks noChangeShapeType="1"/>
          </p:cNvSpPr>
          <p:nvPr/>
        </p:nvSpPr>
        <p:spPr bwMode="auto">
          <a:xfrm flipV="1">
            <a:off x="6824663" y="2551113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3" name="Line 19"/>
          <p:cNvSpPr>
            <a:spLocks noChangeShapeType="1"/>
          </p:cNvSpPr>
          <p:nvPr/>
        </p:nvSpPr>
        <p:spPr bwMode="auto">
          <a:xfrm flipV="1">
            <a:off x="6824663" y="2117725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4" name="Line 20"/>
          <p:cNvSpPr>
            <a:spLocks noChangeShapeType="1"/>
          </p:cNvSpPr>
          <p:nvPr/>
        </p:nvSpPr>
        <p:spPr bwMode="auto">
          <a:xfrm>
            <a:off x="6824663" y="33432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5" name="Line 21"/>
          <p:cNvSpPr>
            <a:spLocks noChangeShapeType="1"/>
          </p:cNvSpPr>
          <p:nvPr/>
        </p:nvSpPr>
        <p:spPr bwMode="auto">
          <a:xfrm flipV="1">
            <a:off x="6824663" y="2982913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6" name="Line 22"/>
          <p:cNvSpPr>
            <a:spLocks noChangeShapeType="1"/>
          </p:cNvSpPr>
          <p:nvPr/>
        </p:nvSpPr>
        <p:spPr bwMode="auto">
          <a:xfrm>
            <a:off x="6824663" y="37750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7" name="Text Box 23"/>
          <p:cNvSpPr txBox="1">
            <a:spLocks noChangeArrowheads="1"/>
          </p:cNvSpPr>
          <p:nvPr/>
        </p:nvSpPr>
        <p:spPr bwMode="auto">
          <a:xfrm>
            <a:off x="6300788" y="4005263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hubs</a:t>
            </a:r>
          </a:p>
        </p:txBody>
      </p:sp>
      <p:sp>
        <p:nvSpPr>
          <p:cNvPr id="338968" name="Text Box 24"/>
          <p:cNvSpPr txBox="1">
            <a:spLocks noChangeArrowheads="1"/>
          </p:cNvSpPr>
          <p:nvPr/>
        </p:nvSpPr>
        <p:spPr bwMode="auto">
          <a:xfrm>
            <a:off x="7597775" y="3998913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authorities</a:t>
            </a:r>
          </a:p>
        </p:txBody>
      </p:sp>
    </p:spTree>
    <p:extLst>
      <p:ext uri="{BB962C8B-B14F-4D97-AF65-F5344CB8AC3E}">
        <p14:creationId xmlns:p14="http://schemas.microsoft.com/office/powerpoint/2010/main" val="3447548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It is not important only </a:t>
            </a:r>
            <a:r>
              <a:rPr lang="en-US" dirty="0">
                <a:solidFill>
                  <a:srgbClr val="0070C0"/>
                </a:solidFill>
              </a:rPr>
              <a:t>how many </a:t>
            </a:r>
            <a:r>
              <a:rPr lang="en-US" dirty="0"/>
              <a:t>link to you, but also </a:t>
            </a:r>
            <a:r>
              <a:rPr lang="en-US" dirty="0">
                <a:solidFill>
                  <a:srgbClr val="0070C0"/>
                </a:solidFill>
              </a:rPr>
              <a:t>how important </a:t>
            </a:r>
            <a:r>
              <a:rPr lang="en-US" dirty="0"/>
              <a:t>are the people that link to you.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Good </a:t>
            </a:r>
            <a:r>
              <a:rPr lang="en-US" dirty="0"/>
              <a:t>authorities are pointed by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good </a:t>
            </a:r>
            <a:r>
              <a:rPr lang="en-US" dirty="0"/>
              <a:t>authorities</a:t>
            </a:r>
          </a:p>
          <a:p>
            <a:pPr lvl="1"/>
            <a:r>
              <a:rPr lang="en-US" dirty="0"/>
              <a:t>Recursive definition of importance</a:t>
            </a:r>
          </a:p>
        </p:txBody>
      </p:sp>
      <p:grpSp>
        <p:nvGrpSpPr>
          <p:cNvPr id="16" name="Group 15"/>
          <p:cNvGrpSpPr/>
          <p:nvPr/>
        </p:nvGrpSpPr>
        <p:grpSpPr>
          <a:xfrm rot="5400000">
            <a:off x="3732486" y="1357132"/>
            <a:ext cx="2286000" cy="3124200"/>
            <a:chOff x="2839107" y="1981200"/>
            <a:chExt cx="2286000" cy="3124200"/>
          </a:xfrm>
        </p:grpSpPr>
        <p:sp>
          <p:nvSpPr>
            <p:cNvPr id="4" name="Oval 3"/>
            <p:cNvSpPr/>
            <p:nvPr/>
          </p:nvSpPr>
          <p:spPr>
            <a:xfrm>
              <a:off x="3905907" y="2590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839107" y="19812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839107" y="2590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882462" y="3146534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820307" y="337116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>
              <a:stCxn id="7" idx="7"/>
              <a:endCxn id="4" idx="3"/>
            </p:cNvCxnSpPr>
            <p:nvPr/>
          </p:nvCxnSpPr>
          <p:spPr>
            <a:xfrm flipV="1">
              <a:off x="3142625" y="2850963"/>
              <a:ext cx="807919" cy="3402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6" idx="6"/>
              <a:endCxn id="4" idx="2"/>
            </p:cNvCxnSpPr>
            <p:nvPr/>
          </p:nvCxnSpPr>
          <p:spPr>
            <a:xfrm>
              <a:off x="3143907" y="2743200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5" idx="5"/>
              <a:endCxn id="4" idx="1"/>
            </p:cNvCxnSpPr>
            <p:nvPr/>
          </p:nvCxnSpPr>
          <p:spPr>
            <a:xfrm>
              <a:off x="3099270" y="2241363"/>
              <a:ext cx="851274" cy="3940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1"/>
              <a:endCxn id="4" idx="5"/>
            </p:cNvCxnSpPr>
            <p:nvPr/>
          </p:nvCxnSpPr>
          <p:spPr>
            <a:xfrm rot="16200000" flipV="1">
              <a:off x="4233090" y="2783944"/>
              <a:ext cx="564835" cy="698874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3950544" y="421202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883744" y="360242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883744" y="421202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912647" y="48006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/>
            <p:cNvCxnSpPr>
              <a:stCxn id="28" idx="7"/>
              <a:endCxn id="22" idx="3"/>
            </p:cNvCxnSpPr>
            <p:nvPr/>
          </p:nvCxnSpPr>
          <p:spPr>
            <a:xfrm flipV="1">
              <a:off x="3172810" y="4472184"/>
              <a:ext cx="822371" cy="37305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6" idx="6"/>
              <a:endCxn id="22" idx="2"/>
            </p:cNvCxnSpPr>
            <p:nvPr/>
          </p:nvCxnSpPr>
          <p:spPr>
            <a:xfrm>
              <a:off x="3188544" y="4364421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4" idx="5"/>
              <a:endCxn id="22" idx="1"/>
            </p:cNvCxnSpPr>
            <p:nvPr/>
          </p:nvCxnSpPr>
          <p:spPr>
            <a:xfrm>
              <a:off x="3143907" y="3862584"/>
              <a:ext cx="851274" cy="3940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9" idx="3"/>
              <a:endCxn id="22" idx="7"/>
            </p:cNvCxnSpPr>
            <p:nvPr/>
          </p:nvCxnSpPr>
          <p:spPr>
            <a:xfrm rot="16200000" flipH="1" flipV="1">
              <a:off x="4225159" y="3616873"/>
              <a:ext cx="625334" cy="654237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2391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The SALSA algorithm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844675"/>
            <a:ext cx="5903913" cy="4752975"/>
          </a:xfrm>
        </p:spPr>
        <p:txBody>
          <a:bodyPr/>
          <a:lstStyle/>
          <a:p>
            <a:r>
              <a:rPr lang="en-US" altLang="en-US" sz="2400"/>
              <a:t>Start from an authority chosen uniformly at random</a:t>
            </a:r>
          </a:p>
          <a:p>
            <a:pPr lvl="1"/>
            <a:r>
              <a:rPr lang="en-US" altLang="en-US" sz="2000"/>
              <a:t>e.g. the red authority</a:t>
            </a:r>
          </a:p>
          <a:p>
            <a:pPr lvl="1"/>
            <a:endParaRPr lang="en-US" altLang="en-US" sz="2000"/>
          </a:p>
        </p:txBody>
      </p:sp>
      <p:sp>
        <p:nvSpPr>
          <p:cNvPr id="340996" name="Rectangle 4"/>
          <p:cNvSpPr>
            <a:spLocks noChangeArrowheads="1"/>
          </p:cNvSpPr>
          <p:nvPr/>
        </p:nvSpPr>
        <p:spPr bwMode="auto">
          <a:xfrm>
            <a:off x="6537325" y="3630613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997" name="Rectangle 5"/>
          <p:cNvSpPr>
            <a:spLocks noChangeArrowheads="1"/>
          </p:cNvSpPr>
          <p:nvPr/>
        </p:nvSpPr>
        <p:spPr bwMode="auto">
          <a:xfrm>
            <a:off x="6537325" y="31988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998" name="Rectangle 6"/>
          <p:cNvSpPr>
            <a:spLocks noChangeArrowheads="1"/>
          </p:cNvSpPr>
          <p:nvPr/>
        </p:nvSpPr>
        <p:spPr bwMode="auto">
          <a:xfrm>
            <a:off x="6537325" y="2767013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999" name="Rectangle 7"/>
          <p:cNvSpPr>
            <a:spLocks noChangeArrowheads="1"/>
          </p:cNvSpPr>
          <p:nvPr/>
        </p:nvSpPr>
        <p:spPr bwMode="auto">
          <a:xfrm>
            <a:off x="6537325" y="19018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0" name="Rectangle 8"/>
          <p:cNvSpPr>
            <a:spLocks noChangeArrowheads="1"/>
          </p:cNvSpPr>
          <p:nvPr/>
        </p:nvSpPr>
        <p:spPr bwMode="auto">
          <a:xfrm>
            <a:off x="6537325" y="23336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1" name="Rectangle 9"/>
          <p:cNvSpPr>
            <a:spLocks noChangeArrowheads="1"/>
          </p:cNvSpPr>
          <p:nvPr/>
        </p:nvSpPr>
        <p:spPr bwMode="auto">
          <a:xfrm>
            <a:off x="7761288" y="23336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2" name="Rectangle 10"/>
          <p:cNvSpPr>
            <a:spLocks noChangeArrowheads="1"/>
          </p:cNvSpPr>
          <p:nvPr/>
        </p:nvSpPr>
        <p:spPr bwMode="auto">
          <a:xfrm>
            <a:off x="7761288" y="2767013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3" name="Rectangle 11"/>
          <p:cNvSpPr>
            <a:spLocks noChangeArrowheads="1"/>
          </p:cNvSpPr>
          <p:nvPr/>
        </p:nvSpPr>
        <p:spPr bwMode="auto">
          <a:xfrm>
            <a:off x="7761288" y="36306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4" name="Rectangle 12"/>
          <p:cNvSpPr>
            <a:spLocks noChangeArrowheads="1"/>
          </p:cNvSpPr>
          <p:nvPr/>
        </p:nvSpPr>
        <p:spPr bwMode="auto">
          <a:xfrm>
            <a:off x="7761288" y="1901825"/>
            <a:ext cx="217487" cy="288925"/>
          </a:xfrm>
          <a:prstGeom prst="rect">
            <a:avLst/>
          </a:prstGeom>
          <a:solidFill>
            <a:schemeClr val="hlink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5" name="Rectangle 13"/>
          <p:cNvSpPr>
            <a:spLocks noChangeArrowheads="1"/>
          </p:cNvSpPr>
          <p:nvPr/>
        </p:nvSpPr>
        <p:spPr bwMode="auto">
          <a:xfrm>
            <a:off x="7761288" y="3198813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6" name="Line 14"/>
          <p:cNvSpPr>
            <a:spLocks noChangeShapeType="1"/>
          </p:cNvSpPr>
          <p:nvPr/>
        </p:nvSpPr>
        <p:spPr bwMode="auto">
          <a:xfrm>
            <a:off x="6824663" y="204628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07" name="Line 15"/>
          <p:cNvSpPr>
            <a:spLocks noChangeShapeType="1"/>
          </p:cNvSpPr>
          <p:nvPr/>
        </p:nvSpPr>
        <p:spPr bwMode="auto">
          <a:xfrm flipV="1">
            <a:off x="6824663" y="2046288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08" name="Line 16"/>
          <p:cNvSpPr>
            <a:spLocks noChangeShapeType="1"/>
          </p:cNvSpPr>
          <p:nvPr/>
        </p:nvSpPr>
        <p:spPr bwMode="auto">
          <a:xfrm>
            <a:off x="6824663" y="25511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09" name="Line 17"/>
          <p:cNvSpPr>
            <a:spLocks noChangeShapeType="1"/>
          </p:cNvSpPr>
          <p:nvPr/>
        </p:nvSpPr>
        <p:spPr bwMode="auto">
          <a:xfrm>
            <a:off x="6824663" y="29829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10" name="Line 18"/>
          <p:cNvSpPr>
            <a:spLocks noChangeShapeType="1"/>
          </p:cNvSpPr>
          <p:nvPr/>
        </p:nvSpPr>
        <p:spPr bwMode="auto">
          <a:xfrm flipV="1">
            <a:off x="6824663" y="2551113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11" name="Line 19"/>
          <p:cNvSpPr>
            <a:spLocks noChangeShapeType="1"/>
          </p:cNvSpPr>
          <p:nvPr/>
        </p:nvSpPr>
        <p:spPr bwMode="auto">
          <a:xfrm flipV="1">
            <a:off x="6824663" y="2117725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12" name="Line 20"/>
          <p:cNvSpPr>
            <a:spLocks noChangeShapeType="1"/>
          </p:cNvSpPr>
          <p:nvPr/>
        </p:nvSpPr>
        <p:spPr bwMode="auto">
          <a:xfrm>
            <a:off x="6824663" y="33432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13" name="Line 21"/>
          <p:cNvSpPr>
            <a:spLocks noChangeShapeType="1"/>
          </p:cNvSpPr>
          <p:nvPr/>
        </p:nvSpPr>
        <p:spPr bwMode="auto">
          <a:xfrm flipV="1">
            <a:off x="6824663" y="2982913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14" name="Line 22"/>
          <p:cNvSpPr>
            <a:spLocks noChangeShapeType="1"/>
          </p:cNvSpPr>
          <p:nvPr/>
        </p:nvSpPr>
        <p:spPr bwMode="auto">
          <a:xfrm>
            <a:off x="6824663" y="37750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15" name="Text Box 23"/>
          <p:cNvSpPr txBox="1">
            <a:spLocks noChangeArrowheads="1"/>
          </p:cNvSpPr>
          <p:nvPr/>
        </p:nvSpPr>
        <p:spPr bwMode="auto">
          <a:xfrm>
            <a:off x="6300788" y="4005263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hubs</a:t>
            </a:r>
          </a:p>
        </p:txBody>
      </p:sp>
      <p:sp>
        <p:nvSpPr>
          <p:cNvPr id="341016" name="Text Box 24"/>
          <p:cNvSpPr txBox="1">
            <a:spLocks noChangeArrowheads="1"/>
          </p:cNvSpPr>
          <p:nvPr/>
        </p:nvSpPr>
        <p:spPr bwMode="auto">
          <a:xfrm>
            <a:off x="7597775" y="3998913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authorities</a:t>
            </a:r>
          </a:p>
        </p:txBody>
      </p:sp>
    </p:spTree>
    <p:extLst>
      <p:ext uri="{BB962C8B-B14F-4D97-AF65-F5344CB8AC3E}">
        <p14:creationId xmlns:p14="http://schemas.microsoft.com/office/powerpoint/2010/main" val="88945887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844675"/>
            <a:ext cx="5903913" cy="4752975"/>
          </a:xfrm>
        </p:spPr>
        <p:txBody>
          <a:bodyPr/>
          <a:lstStyle/>
          <a:p>
            <a:r>
              <a:rPr lang="en-US" altLang="en-US" sz="2400"/>
              <a:t>Start from an authority chosen uniformly at random</a:t>
            </a:r>
          </a:p>
          <a:p>
            <a:pPr lvl="1"/>
            <a:r>
              <a:rPr lang="en-US" altLang="en-US" sz="2000"/>
              <a:t>e.g. the red authority</a:t>
            </a:r>
          </a:p>
          <a:p>
            <a:r>
              <a:rPr lang="en-US" altLang="en-US" sz="2400"/>
              <a:t>Choose one of the in-coming links uniformly at random and move to a hub</a:t>
            </a:r>
          </a:p>
          <a:p>
            <a:pPr lvl="1"/>
            <a:r>
              <a:rPr lang="en-US" altLang="en-US" sz="2000"/>
              <a:t>e.g. move to the yellow authority with probability 1/3</a:t>
            </a:r>
          </a:p>
          <a:p>
            <a:pPr lvl="1"/>
            <a:endParaRPr lang="en-US" altLang="en-US" sz="2400"/>
          </a:p>
        </p:txBody>
      </p:sp>
      <p:sp>
        <p:nvSpPr>
          <p:cNvPr id="343044" name="Rectangle 4"/>
          <p:cNvSpPr>
            <a:spLocks noChangeArrowheads="1"/>
          </p:cNvSpPr>
          <p:nvPr/>
        </p:nvSpPr>
        <p:spPr bwMode="auto">
          <a:xfrm>
            <a:off x="6537325" y="3630613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45" name="Rectangle 5"/>
          <p:cNvSpPr>
            <a:spLocks noChangeArrowheads="1"/>
          </p:cNvSpPr>
          <p:nvPr/>
        </p:nvSpPr>
        <p:spPr bwMode="auto">
          <a:xfrm>
            <a:off x="6537325" y="31988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46" name="Rectangle 6"/>
          <p:cNvSpPr>
            <a:spLocks noChangeArrowheads="1"/>
          </p:cNvSpPr>
          <p:nvPr/>
        </p:nvSpPr>
        <p:spPr bwMode="auto">
          <a:xfrm>
            <a:off x="6537325" y="2767013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47" name="Rectangle 7"/>
          <p:cNvSpPr>
            <a:spLocks noChangeArrowheads="1"/>
          </p:cNvSpPr>
          <p:nvPr/>
        </p:nvSpPr>
        <p:spPr bwMode="auto">
          <a:xfrm>
            <a:off x="6537325" y="19018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48" name="Rectangle 8"/>
          <p:cNvSpPr>
            <a:spLocks noChangeArrowheads="1"/>
          </p:cNvSpPr>
          <p:nvPr/>
        </p:nvSpPr>
        <p:spPr bwMode="auto">
          <a:xfrm>
            <a:off x="6537325" y="2333625"/>
            <a:ext cx="215900" cy="288925"/>
          </a:xfrm>
          <a:prstGeom prst="rect">
            <a:avLst/>
          </a:prstGeom>
          <a:solidFill>
            <a:schemeClr val="hlink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49" name="Rectangle 9"/>
          <p:cNvSpPr>
            <a:spLocks noChangeArrowheads="1"/>
          </p:cNvSpPr>
          <p:nvPr/>
        </p:nvSpPr>
        <p:spPr bwMode="auto">
          <a:xfrm>
            <a:off x="7761288" y="23336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50" name="Rectangle 10"/>
          <p:cNvSpPr>
            <a:spLocks noChangeArrowheads="1"/>
          </p:cNvSpPr>
          <p:nvPr/>
        </p:nvSpPr>
        <p:spPr bwMode="auto">
          <a:xfrm>
            <a:off x="7761288" y="2767013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51" name="Rectangle 11"/>
          <p:cNvSpPr>
            <a:spLocks noChangeArrowheads="1"/>
          </p:cNvSpPr>
          <p:nvPr/>
        </p:nvSpPr>
        <p:spPr bwMode="auto">
          <a:xfrm>
            <a:off x="7761288" y="36306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52" name="Rectangle 12"/>
          <p:cNvSpPr>
            <a:spLocks noChangeArrowheads="1"/>
          </p:cNvSpPr>
          <p:nvPr/>
        </p:nvSpPr>
        <p:spPr bwMode="auto">
          <a:xfrm>
            <a:off x="7761288" y="1901825"/>
            <a:ext cx="217487" cy="288925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53" name="Rectangle 13"/>
          <p:cNvSpPr>
            <a:spLocks noChangeArrowheads="1"/>
          </p:cNvSpPr>
          <p:nvPr/>
        </p:nvSpPr>
        <p:spPr bwMode="auto">
          <a:xfrm>
            <a:off x="7761288" y="3198813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54" name="Line 14"/>
          <p:cNvSpPr>
            <a:spLocks noChangeShapeType="1"/>
          </p:cNvSpPr>
          <p:nvPr/>
        </p:nvSpPr>
        <p:spPr bwMode="auto">
          <a:xfrm>
            <a:off x="6824663" y="204628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55" name="Line 15"/>
          <p:cNvSpPr>
            <a:spLocks noChangeShapeType="1"/>
          </p:cNvSpPr>
          <p:nvPr/>
        </p:nvSpPr>
        <p:spPr bwMode="auto">
          <a:xfrm flipV="1">
            <a:off x="6824663" y="2046288"/>
            <a:ext cx="865187" cy="5048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56" name="Line 16"/>
          <p:cNvSpPr>
            <a:spLocks noChangeShapeType="1"/>
          </p:cNvSpPr>
          <p:nvPr/>
        </p:nvSpPr>
        <p:spPr bwMode="auto">
          <a:xfrm>
            <a:off x="6824663" y="25511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57" name="Line 17"/>
          <p:cNvSpPr>
            <a:spLocks noChangeShapeType="1"/>
          </p:cNvSpPr>
          <p:nvPr/>
        </p:nvSpPr>
        <p:spPr bwMode="auto">
          <a:xfrm>
            <a:off x="6824663" y="29829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58" name="Line 18"/>
          <p:cNvSpPr>
            <a:spLocks noChangeShapeType="1"/>
          </p:cNvSpPr>
          <p:nvPr/>
        </p:nvSpPr>
        <p:spPr bwMode="auto">
          <a:xfrm flipV="1">
            <a:off x="6824663" y="2551113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59" name="Line 19"/>
          <p:cNvSpPr>
            <a:spLocks noChangeShapeType="1"/>
          </p:cNvSpPr>
          <p:nvPr/>
        </p:nvSpPr>
        <p:spPr bwMode="auto">
          <a:xfrm flipV="1">
            <a:off x="6824663" y="2117725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60" name="Line 20"/>
          <p:cNvSpPr>
            <a:spLocks noChangeShapeType="1"/>
          </p:cNvSpPr>
          <p:nvPr/>
        </p:nvSpPr>
        <p:spPr bwMode="auto">
          <a:xfrm>
            <a:off x="6824663" y="33432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61" name="Line 21"/>
          <p:cNvSpPr>
            <a:spLocks noChangeShapeType="1"/>
          </p:cNvSpPr>
          <p:nvPr/>
        </p:nvSpPr>
        <p:spPr bwMode="auto">
          <a:xfrm flipV="1">
            <a:off x="6824663" y="2982913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62" name="Line 22"/>
          <p:cNvSpPr>
            <a:spLocks noChangeShapeType="1"/>
          </p:cNvSpPr>
          <p:nvPr/>
        </p:nvSpPr>
        <p:spPr bwMode="auto">
          <a:xfrm>
            <a:off x="6824663" y="37750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63" name="Text Box 23"/>
          <p:cNvSpPr txBox="1">
            <a:spLocks noChangeArrowheads="1"/>
          </p:cNvSpPr>
          <p:nvPr/>
        </p:nvSpPr>
        <p:spPr bwMode="auto">
          <a:xfrm>
            <a:off x="6300788" y="4005263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hubs</a:t>
            </a:r>
          </a:p>
        </p:txBody>
      </p:sp>
      <p:sp>
        <p:nvSpPr>
          <p:cNvPr id="343064" name="Text Box 24"/>
          <p:cNvSpPr txBox="1">
            <a:spLocks noChangeArrowheads="1"/>
          </p:cNvSpPr>
          <p:nvPr/>
        </p:nvSpPr>
        <p:spPr bwMode="auto">
          <a:xfrm>
            <a:off x="7597775" y="3998913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authorities</a:t>
            </a: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609600" y="274638"/>
            <a:ext cx="75438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>
                <a:solidFill>
                  <a:schemeClr val="accent6">
                    <a:lumMod val="75000"/>
                  </a:schemeClr>
                </a:solidFill>
              </a:rPr>
              <a:t>The SALSA algorithm</a:t>
            </a:r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47555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844675"/>
            <a:ext cx="5903913" cy="4752975"/>
          </a:xfrm>
        </p:spPr>
        <p:txBody>
          <a:bodyPr/>
          <a:lstStyle/>
          <a:p>
            <a:r>
              <a:rPr lang="en-US" altLang="en-US" sz="2400"/>
              <a:t>Start from an authority chosen uniformly at random</a:t>
            </a:r>
          </a:p>
          <a:p>
            <a:pPr lvl="1"/>
            <a:r>
              <a:rPr lang="en-US" altLang="en-US" sz="2000"/>
              <a:t>e.g. the red authority</a:t>
            </a:r>
          </a:p>
          <a:p>
            <a:r>
              <a:rPr lang="en-US" altLang="en-US" sz="2400"/>
              <a:t>Choose one of the in-coming links uniformly at random and move to a hub</a:t>
            </a:r>
          </a:p>
          <a:p>
            <a:pPr lvl="1"/>
            <a:r>
              <a:rPr lang="en-US" altLang="en-US" sz="2000"/>
              <a:t>e.g. move to the yellow authority with probability 1/3</a:t>
            </a:r>
          </a:p>
          <a:p>
            <a:r>
              <a:rPr lang="en-US" altLang="en-US" sz="2400"/>
              <a:t>Choose one of the out-going links uniformly at random and move to an authority</a:t>
            </a:r>
          </a:p>
          <a:p>
            <a:pPr lvl="1"/>
            <a:r>
              <a:rPr lang="en-US" altLang="en-US" sz="2000"/>
              <a:t>e.g. move to the blue authority with probability 1/2</a:t>
            </a:r>
          </a:p>
          <a:p>
            <a:pPr lvl="1"/>
            <a:endParaRPr lang="en-US" altLang="en-US" sz="2000"/>
          </a:p>
        </p:txBody>
      </p:sp>
      <p:sp>
        <p:nvSpPr>
          <p:cNvPr id="345092" name="Rectangle 4"/>
          <p:cNvSpPr>
            <a:spLocks noChangeArrowheads="1"/>
          </p:cNvSpPr>
          <p:nvPr/>
        </p:nvSpPr>
        <p:spPr bwMode="auto">
          <a:xfrm>
            <a:off x="6537325" y="3630613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3" name="Rectangle 5"/>
          <p:cNvSpPr>
            <a:spLocks noChangeArrowheads="1"/>
          </p:cNvSpPr>
          <p:nvPr/>
        </p:nvSpPr>
        <p:spPr bwMode="auto">
          <a:xfrm>
            <a:off x="6537325" y="31988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4" name="Rectangle 6"/>
          <p:cNvSpPr>
            <a:spLocks noChangeArrowheads="1"/>
          </p:cNvSpPr>
          <p:nvPr/>
        </p:nvSpPr>
        <p:spPr bwMode="auto">
          <a:xfrm>
            <a:off x="6537325" y="2767013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5" name="Rectangle 7"/>
          <p:cNvSpPr>
            <a:spLocks noChangeArrowheads="1"/>
          </p:cNvSpPr>
          <p:nvPr/>
        </p:nvSpPr>
        <p:spPr bwMode="auto">
          <a:xfrm>
            <a:off x="6537325" y="19018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6" name="Rectangle 8"/>
          <p:cNvSpPr>
            <a:spLocks noChangeArrowheads="1"/>
          </p:cNvSpPr>
          <p:nvPr/>
        </p:nvSpPr>
        <p:spPr bwMode="auto">
          <a:xfrm>
            <a:off x="6537325" y="2333625"/>
            <a:ext cx="215900" cy="288925"/>
          </a:xfrm>
          <a:prstGeom prst="rect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7" name="Rectangle 9"/>
          <p:cNvSpPr>
            <a:spLocks noChangeArrowheads="1"/>
          </p:cNvSpPr>
          <p:nvPr/>
        </p:nvSpPr>
        <p:spPr bwMode="auto">
          <a:xfrm>
            <a:off x="7761288" y="2333625"/>
            <a:ext cx="215900" cy="288925"/>
          </a:xfrm>
          <a:prstGeom prst="rect">
            <a:avLst/>
          </a:prstGeom>
          <a:solidFill>
            <a:schemeClr val="hlink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8" name="Rectangle 10"/>
          <p:cNvSpPr>
            <a:spLocks noChangeArrowheads="1"/>
          </p:cNvSpPr>
          <p:nvPr/>
        </p:nvSpPr>
        <p:spPr bwMode="auto">
          <a:xfrm>
            <a:off x="7761288" y="2767013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9" name="Rectangle 11"/>
          <p:cNvSpPr>
            <a:spLocks noChangeArrowheads="1"/>
          </p:cNvSpPr>
          <p:nvPr/>
        </p:nvSpPr>
        <p:spPr bwMode="auto">
          <a:xfrm>
            <a:off x="7761288" y="36306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100" name="Rectangle 12"/>
          <p:cNvSpPr>
            <a:spLocks noChangeArrowheads="1"/>
          </p:cNvSpPr>
          <p:nvPr/>
        </p:nvSpPr>
        <p:spPr bwMode="auto">
          <a:xfrm>
            <a:off x="7761288" y="1901825"/>
            <a:ext cx="217487" cy="288925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101" name="Rectangle 13"/>
          <p:cNvSpPr>
            <a:spLocks noChangeArrowheads="1"/>
          </p:cNvSpPr>
          <p:nvPr/>
        </p:nvSpPr>
        <p:spPr bwMode="auto">
          <a:xfrm>
            <a:off x="7761288" y="3198813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102" name="Line 14"/>
          <p:cNvSpPr>
            <a:spLocks noChangeShapeType="1"/>
          </p:cNvSpPr>
          <p:nvPr/>
        </p:nvSpPr>
        <p:spPr bwMode="auto">
          <a:xfrm>
            <a:off x="6824663" y="204628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3" name="Line 15"/>
          <p:cNvSpPr>
            <a:spLocks noChangeShapeType="1"/>
          </p:cNvSpPr>
          <p:nvPr/>
        </p:nvSpPr>
        <p:spPr bwMode="auto">
          <a:xfrm flipV="1">
            <a:off x="6824663" y="2046288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4" name="Line 16"/>
          <p:cNvSpPr>
            <a:spLocks noChangeShapeType="1"/>
          </p:cNvSpPr>
          <p:nvPr/>
        </p:nvSpPr>
        <p:spPr bwMode="auto">
          <a:xfrm>
            <a:off x="6824663" y="2551113"/>
            <a:ext cx="8651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5" name="Line 17"/>
          <p:cNvSpPr>
            <a:spLocks noChangeShapeType="1"/>
          </p:cNvSpPr>
          <p:nvPr/>
        </p:nvSpPr>
        <p:spPr bwMode="auto">
          <a:xfrm>
            <a:off x="6824663" y="29829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6" name="Line 18"/>
          <p:cNvSpPr>
            <a:spLocks noChangeShapeType="1"/>
          </p:cNvSpPr>
          <p:nvPr/>
        </p:nvSpPr>
        <p:spPr bwMode="auto">
          <a:xfrm flipV="1">
            <a:off x="6824663" y="2551113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7" name="Line 19"/>
          <p:cNvSpPr>
            <a:spLocks noChangeShapeType="1"/>
          </p:cNvSpPr>
          <p:nvPr/>
        </p:nvSpPr>
        <p:spPr bwMode="auto">
          <a:xfrm flipV="1">
            <a:off x="6824663" y="2117725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8" name="Line 20"/>
          <p:cNvSpPr>
            <a:spLocks noChangeShapeType="1"/>
          </p:cNvSpPr>
          <p:nvPr/>
        </p:nvSpPr>
        <p:spPr bwMode="auto">
          <a:xfrm>
            <a:off x="6824663" y="33432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9" name="Line 21"/>
          <p:cNvSpPr>
            <a:spLocks noChangeShapeType="1"/>
          </p:cNvSpPr>
          <p:nvPr/>
        </p:nvSpPr>
        <p:spPr bwMode="auto">
          <a:xfrm flipV="1">
            <a:off x="6824663" y="2982913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10" name="Line 22"/>
          <p:cNvSpPr>
            <a:spLocks noChangeShapeType="1"/>
          </p:cNvSpPr>
          <p:nvPr/>
        </p:nvSpPr>
        <p:spPr bwMode="auto">
          <a:xfrm>
            <a:off x="6824663" y="37750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11" name="Text Box 23"/>
          <p:cNvSpPr txBox="1">
            <a:spLocks noChangeArrowheads="1"/>
          </p:cNvSpPr>
          <p:nvPr/>
        </p:nvSpPr>
        <p:spPr bwMode="auto">
          <a:xfrm>
            <a:off x="6300788" y="4005263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hubs</a:t>
            </a:r>
          </a:p>
        </p:txBody>
      </p:sp>
      <p:sp>
        <p:nvSpPr>
          <p:cNvPr id="345112" name="Text Box 24"/>
          <p:cNvSpPr txBox="1">
            <a:spLocks noChangeArrowheads="1"/>
          </p:cNvSpPr>
          <p:nvPr/>
        </p:nvSpPr>
        <p:spPr bwMode="auto">
          <a:xfrm>
            <a:off x="7597775" y="3998913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authorities</a:t>
            </a: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The SALSA algorithm</a:t>
            </a:r>
          </a:p>
        </p:txBody>
      </p:sp>
    </p:spTree>
    <p:extLst>
      <p:ext uri="{BB962C8B-B14F-4D97-AF65-F5344CB8AC3E}">
        <p14:creationId xmlns:p14="http://schemas.microsoft.com/office/powerpoint/2010/main" val="409560340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SALSA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Formally we have probabilities: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: probability of being at authority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: probability of being at hub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probability of being at authority </a:t>
                </a:r>
                <a:r>
                  <a:rPr lang="en-US" dirty="0" err="1"/>
                  <a:t>i</a:t>
                </a:r>
                <a:r>
                  <a:rPr lang="en-US" dirty="0"/>
                  <a:t> is computed as: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</m:d>
                            </m:den>
                          </m:f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probability of being at hub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/>
                  <a:t> is computed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</m:den>
                          </m:f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Repeated </a:t>
                </a:r>
                <a:r>
                  <a:rPr lang="en-US"/>
                  <a:t>computation converges</a:t>
                </a: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2521" b="-24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594544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SALSA algorithm [LM00]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713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23850" y="1844675"/>
                <a:ext cx="5903913" cy="4752975"/>
              </a:xfrm>
            </p:spPr>
            <p:txBody>
              <a:bodyPr>
                <a:normAutofit/>
              </a:bodyPr>
              <a:lstStyle/>
              <a:p>
                <a:r>
                  <a:rPr lang="en-US" altLang="en-US" sz="2400" dirty="0">
                    <a:cs typeface="Tahoma" pitchFamily="34" charset="0"/>
                  </a:rPr>
                  <a:t>In matrix terms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  <m:r>
                      <a:rPr lang="en-US" altLang="en-US" sz="2000" i="1" baseline="-25000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𝑐</m:t>
                    </m:r>
                  </m:oMath>
                </a14:m>
                <a:r>
                  <a:rPr lang="en-US" altLang="en-US" sz="2000" dirty="0">
                    <a:cs typeface="Tahoma" pitchFamily="34" charset="0"/>
                  </a:rPr>
                  <a:t> = the matrix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</m:oMath>
                </a14:m>
                <a:r>
                  <a:rPr lang="en-US" altLang="en-US" sz="2000" dirty="0">
                    <a:cs typeface="Tahoma" pitchFamily="34" charset="0"/>
                  </a:rPr>
                  <a:t> where </a:t>
                </a:r>
                <a:r>
                  <a:rPr lang="en-US" altLang="en-US" sz="2000" dirty="0">
                    <a:solidFill>
                      <a:srgbClr val="FF9900"/>
                    </a:solidFill>
                    <a:cs typeface="Tahoma" pitchFamily="34" charset="0"/>
                  </a:rPr>
                  <a:t>columns</a:t>
                </a:r>
                <a:r>
                  <a:rPr lang="en-US" altLang="en-US" sz="2000" dirty="0">
                    <a:cs typeface="Tahoma" pitchFamily="34" charset="0"/>
                  </a:rPr>
                  <a:t> are normalized to sum to 1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  <m:r>
                      <a:rPr lang="en-US" altLang="en-US" sz="2000" i="1" baseline="-25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𝑟</m:t>
                    </m:r>
                  </m:oMath>
                </a14:m>
                <a:r>
                  <a:rPr lang="en-US" altLang="en-US" sz="2000" dirty="0">
                    <a:cs typeface="Tahoma" pitchFamily="34" charset="0"/>
                  </a:rPr>
                  <a:t> = the matrix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</m:oMath>
                </a14:m>
                <a:r>
                  <a:rPr lang="en-US" altLang="en-US" sz="2000" dirty="0">
                    <a:cs typeface="Tahoma" pitchFamily="34" charset="0"/>
                  </a:rPr>
                  <a:t> where </a:t>
                </a:r>
                <a:r>
                  <a:rPr lang="en-US" altLang="en-US" sz="2000" dirty="0">
                    <a:solidFill>
                      <a:srgbClr val="FF9900"/>
                    </a:solidFill>
                    <a:cs typeface="Tahoma" pitchFamily="34" charset="0"/>
                  </a:rPr>
                  <a:t>rows</a:t>
                </a:r>
                <a:r>
                  <a:rPr lang="en-US" altLang="en-US" sz="2000" dirty="0">
                    <a:cs typeface="Tahoma" pitchFamily="34" charset="0"/>
                  </a:rPr>
                  <a:t> are normalized to sum to 1</a:t>
                </a:r>
              </a:p>
              <a:p>
                <a:r>
                  <a:rPr lang="en-US" altLang="en-US" sz="2400" dirty="0">
                    <a:cs typeface="Tahoma" pitchFamily="34" charset="0"/>
                  </a:rPr>
                  <a:t>The hub computation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h</m:t>
                    </m:r>
                    <m:r>
                      <a:rPr lang="en-US" altLang="en-US" sz="200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  <m:r>
                      <a:rPr lang="en-US" altLang="en-US" sz="2000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= </m:t>
                    </m:r>
                    <m:sSub>
                      <m:sSubPr>
                        <m:ctrlPr>
                          <a:rPr lang="en-US" altLang="en-US" sz="2000" b="0" i="1" dirty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altLang="en-US" sz="2000" i="1" dirty="0">
                            <a:solidFill>
                              <a:srgbClr val="0066FF"/>
                            </a:solidFill>
                            <a:latin typeface="Cambria Math"/>
                            <a:cs typeface="Tahoma" pitchFamily="34" charset="0"/>
                          </a:rPr>
                          <m:t>𝐴</m:t>
                        </m:r>
                      </m:e>
                      <m:sub>
                        <m:r>
                          <a:rPr lang="en-US" altLang="en-US" sz="2000" i="1" dirty="0">
                            <a:solidFill>
                              <a:srgbClr val="0066FF"/>
                            </a:solidFill>
                            <a:latin typeface="Cambria Math"/>
                            <a:cs typeface="Tahoma" pitchFamily="34" charset="0"/>
                          </a:rPr>
                          <m:t>𝑐</m:t>
                        </m:r>
                      </m:sub>
                    </m:sSub>
                    <m:r>
                      <a:rPr lang="en-US" altLang="en-US" sz="2000" i="1" baseline="-25000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  <m:r>
                      <a:rPr lang="en-US" altLang="en-US" sz="2000" b="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𝑎</m:t>
                    </m:r>
                  </m:oMath>
                </a14:m>
                <a:endParaRPr lang="en-US" altLang="en-US" sz="2400" dirty="0">
                  <a:cs typeface="Tahoma" pitchFamily="34" charset="0"/>
                </a:endParaRPr>
              </a:p>
              <a:p>
                <a:r>
                  <a:rPr lang="en-US" altLang="en-US" sz="2400" dirty="0">
                    <a:cs typeface="Tahoma" pitchFamily="34" charset="0"/>
                  </a:rPr>
                  <a:t>The authority computation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𝑎</m:t>
                    </m:r>
                    <m:r>
                      <a:rPr lang="en-US" altLang="en-US" sz="200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  <m:r>
                      <a:rPr lang="en-US" altLang="en-US" sz="2000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= </m:t>
                    </m:r>
                    <m:r>
                      <a:rPr lang="en-US" altLang="en-US" sz="2000" i="1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  <m:r>
                      <a:rPr lang="en-US" altLang="en-US" sz="2000" i="1" baseline="-25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𝑟</m:t>
                    </m:r>
                    <m:r>
                      <a:rPr lang="en-US" altLang="en-US" sz="2000" i="1" baseline="30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𝑇</m:t>
                    </m:r>
                    <m:r>
                      <a:rPr lang="en-US" altLang="en-US" sz="2000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  <m:r>
                      <a:rPr lang="en-US" altLang="en-US" sz="2000" b="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h</m:t>
                    </m:r>
                    <m:r>
                      <a:rPr lang="en-US" altLang="en-US" sz="2000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= </m:t>
                    </m:r>
                    <m:r>
                      <a:rPr lang="en-US" altLang="en-US" sz="2000" i="1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  <m:r>
                      <a:rPr lang="en-US" altLang="en-US" sz="2000" i="1" baseline="-25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𝑟</m:t>
                    </m:r>
                    <m:r>
                      <a:rPr lang="en-US" altLang="en-US" sz="2000" i="1" baseline="30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𝑇</m:t>
                    </m:r>
                    <m:r>
                      <a:rPr lang="en-US" altLang="en-US" sz="2000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  <m:r>
                      <a:rPr lang="en-US" altLang="en-US" sz="2000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𝐴𝑐</m:t>
                    </m:r>
                    <m:r>
                      <a:rPr lang="en-US" altLang="en-US" sz="2000" i="1" baseline="-25000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  <m:r>
                      <a:rPr lang="en-US" altLang="en-US" sz="2000" b="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𝑎</m:t>
                    </m:r>
                  </m:oMath>
                </a14:m>
                <a:endParaRPr lang="en-US" altLang="en-US" sz="2000" b="0" dirty="0">
                  <a:solidFill>
                    <a:srgbClr val="0066FF"/>
                  </a:solidFill>
                  <a:cs typeface="Tahoma" pitchFamily="34" charset="0"/>
                </a:endParaRPr>
              </a:p>
              <a:p>
                <a:r>
                  <a:rPr lang="en-US" altLang="en-US" sz="2400" dirty="0">
                    <a:cs typeface="Tahoma" pitchFamily="34" charset="0"/>
                  </a:rPr>
                  <a:t>In MC terms the transition matrix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𝑃</m:t>
                    </m:r>
                    <m:r>
                      <a:rPr lang="en-US" altLang="en-US" sz="2000" i="1" dirty="0" smtClean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= </m:t>
                    </m:r>
                    <m:r>
                      <a:rPr lang="en-US" altLang="en-US" sz="2000" i="1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  <m:r>
                      <a:rPr lang="en-US" altLang="en-US" sz="2000" i="1" baseline="-25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𝑟</m:t>
                    </m:r>
                    <m:r>
                      <a:rPr lang="en-US" altLang="en-US" sz="2000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  <m:r>
                      <a:rPr lang="en-US" altLang="en-US" sz="2000" i="1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  <m:r>
                      <a:rPr lang="en-US" altLang="en-US" sz="2000" i="1" baseline="-25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𝑐</m:t>
                    </m:r>
                    <m:r>
                      <a:rPr lang="en-US" altLang="en-US" sz="2000" i="1" baseline="30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𝑇</m:t>
                    </m:r>
                    <m:r>
                      <a:rPr lang="en-US" altLang="en-US" sz="2000" i="1" baseline="-25000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</m:oMath>
                </a14:m>
                <a:endParaRPr lang="en-US" altLang="en-US" sz="2000" baseline="-25000" dirty="0">
                  <a:solidFill>
                    <a:srgbClr val="0066FF"/>
                  </a:solidFill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471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23850" y="1844675"/>
                <a:ext cx="5903913" cy="4752975"/>
              </a:xfrm>
              <a:blipFill rotWithShape="1">
                <a:blip r:embed="rId3"/>
                <a:stretch>
                  <a:fillRect l="-1342" t="-1027" r="-1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7140" name="Rectangle 4"/>
          <p:cNvSpPr>
            <a:spLocks noChangeArrowheads="1"/>
          </p:cNvSpPr>
          <p:nvPr/>
        </p:nvSpPr>
        <p:spPr bwMode="auto">
          <a:xfrm>
            <a:off x="6537325" y="3630613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1" name="Rectangle 5"/>
          <p:cNvSpPr>
            <a:spLocks noChangeArrowheads="1"/>
          </p:cNvSpPr>
          <p:nvPr/>
        </p:nvSpPr>
        <p:spPr bwMode="auto">
          <a:xfrm>
            <a:off x="6537325" y="31988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2" name="Rectangle 6"/>
          <p:cNvSpPr>
            <a:spLocks noChangeArrowheads="1"/>
          </p:cNvSpPr>
          <p:nvPr/>
        </p:nvSpPr>
        <p:spPr bwMode="auto">
          <a:xfrm>
            <a:off x="6537325" y="2767013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3" name="Rectangle 7"/>
          <p:cNvSpPr>
            <a:spLocks noChangeArrowheads="1"/>
          </p:cNvSpPr>
          <p:nvPr/>
        </p:nvSpPr>
        <p:spPr bwMode="auto">
          <a:xfrm>
            <a:off x="6537325" y="19018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4" name="Rectangle 8"/>
          <p:cNvSpPr>
            <a:spLocks noChangeArrowheads="1"/>
          </p:cNvSpPr>
          <p:nvPr/>
        </p:nvSpPr>
        <p:spPr bwMode="auto">
          <a:xfrm>
            <a:off x="6537325" y="23336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5" name="Rectangle 9"/>
          <p:cNvSpPr>
            <a:spLocks noChangeArrowheads="1"/>
          </p:cNvSpPr>
          <p:nvPr/>
        </p:nvSpPr>
        <p:spPr bwMode="auto">
          <a:xfrm>
            <a:off x="7761288" y="23336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6" name="Rectangle 10"/>
          <p:cNvSpPr>
            <a:spLocks noChangeArrowheads="1"/>
          </p:cNvSpPr>
          <p:nvPr/>
        </p:nvSpPr>
        <p:spPr bwMode="auto">
          <a:xfrm>
            <a:off x="7761288" y="2767013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7" name="Rectangle 11"/>
          <p:cNvSpPr>
            <a:spLocks noChangeArrowheads="1"/>
          </p:cNvSpPr>
          <p:nvPr/>
        </p:nvSpPr>
        <p:spPr bwMode="auto">
          <a:xfrm>
            <a:off x="7761288" y="36306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8" name="Rectangle 12"/>
          <p:cNvSpPr>
            <a:spLocks noChangeArrowheads="1"/>
          </p:cNvSpPr>
          <p:nvPr/>
        </p:nvSpPr>
        <p:spPr bwMode="auto">
          <a:xfrm>
            <a:off x="7761288" y="1901825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9" name="Rectangle 13"/>
          <p:cNvSpPr>
            <a:spLocks noChangeArrowheads="1"/>
          </p:cNvSpPr>
          <p:nvPr/>
        </p:nvSpPr>
        <p:spPr bwMode="auto">
          <a:xfrm>
            <a:off x="7761288" y="3198813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50" name="Line 14"/>
          <p:cNvSpPr>
            <a:spLocks noChangeShapeType="1"/>
          </p:cNvSpPr>
          <p:nvPr/>
        </p:nvSpPr>
        <p:spPr bwMode="auto">
          <a:xfrm>
            <a:off x="6824663" y="204628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1" name="Line 15"/>
          <p:cNvSpPr>
            <a:spLocks noChangeShapeType="1"/>
          </p:cNvSpPr>
          <p:nvPr/>
        </p:nvSpPr>
        <p:spPr bwMode="auto">
          <a:xfrm flipV="1">
            <a:off x="6824663" y="2046288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2" name="Line 16"/>
          <p:cNvSpPr>
            <a:spLocks noChangeShapeType="1"/>
          </p:cNvSpPr>
          <p:nvPr/>
        </p:nvSpPr>
        <p:spPr bwMode="auto">
          <a:xfrm>
            <a:off x="6824663" y="25511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3" name="Line 17"/>
          <p:cNvSpPr>
            <a:spLocks noChangeShapeType="1"/>
          </p:cNvSpPr>
          <p:nvPr/>
        </p:nvSpPr>
        <p:spPr bwMode="auto">
          <a:xfrm>
            <a:off x="6824663" y="29829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4" name="Line 18"/>
          <p:cNvSpPr>
            <a:spLocks noChangeShapeType="1"/>
          </p:cNvSpPr>
          <p:nvPr/>
        </p:nvSpPr>
        <p:spPr bwMode="auto">
          <a:xfrm flipV="1">
            <a:off x="6824663" y="2551113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5" name="Line 19"/>
          <p:cNvSpPr>
            <a:spLocks noChangeShapeType="1"/>
          </p:cNvSpPr>
          <p:nvPr/>
        </p:nvSpPr>
        <p:spPr bwMode="auto">
          <a:xfrm flipV="1">
            <a:off x="6824663" y="2117725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6" name="Line 20"/>
          <p:cNvSpPr>
            <a:spLocks noChangeShapeType="1"/>
          </p:cNvSpPr>
          <p:nvPr/>
        </p:nvSpPr>
        <p:spPr bwMode="auto">
          <a:xfrm>
            <a:off x="6824663" y="33432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7" name="Line 21"/>
          <p:cNvSpPr>
            <a:spLocks noChangeShapeType="1"/>
          </p:cNvSpPr>
          <p:nvPr/>
        </p:nvSpPr>
        <p:spPr bwMode="auto">
          <a:xfrm flipV="1">
            <a:off x="6824663" y="2982913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8" name="Line 22"/>
          <p:cNvSpPr>
            <a:spLocks noChangeShapeType="1"/>
          </p:cNvSpPr>
          <p:nvPr/>
        </p:nvSpPr>
        <p:spPr bwMode="auto">
          <a:xfrm>
            <a:off x="6824663" y="37750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9" name="Text Box 23"/>
          <p:cNvSpPr txBox="1">
            <a:spLocks noChangeArrowheads="1"/>
          </p:cNvSpPr>
          <p:nvPr/>
        </p:nvSpPr>
        <p:spPr bwMode="auto">
          <a:xfrm>
            <a:off x="6300788" y="4005263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hubs</a:t>
            </a:r>
          </a:p>
        </p:txBody>
      </p:sp>
      <p:sp>
        <p:nvSpPr>
          <p:cNvPr id="347160" name="Text Box 24"/>
          <p:cNvSpPr txBox="1">
            <a:spLocks noChangeArrowheads="1"/>
          </p:cNvSpPr>
          <p:nvPr/>
        </p:nvSpPr>
        <p:spPr bwMode="auto">
          <a:xfrm>
            <a:off x="7597775" y="3998913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authorities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7161" name="Text Box 25"/>
              <p:cNvSpPr txBox="1">
                <a:spLocks noChangeArrowheads="1"/>
              </p:cNvSpPr>
              <p:nvPr/>
            </p:nvSpPr>
            <p:spPr bwMode="auto">
              <a:xfrm>
                <a:off x="5670550" y="5284788"/>
                <a:ext cx="3581622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altLang="en-US" sz="2000" b="1" i="1" baseline="-2500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= </m:t>
                      </m:r>
                      <m:r>
                        <a:rPr lang="en-US" altLang="en-US" sz="2000" b="1" i="1" dirty="0" smtClean="0">
                          <a:solidFill>
                            <a:srgbClr val="0066FF"/>
                          </a:solidFill>
                          <a:latin typeface="Cambria Math"/>
                        </a:rPr>
                        <m:t>𝒉</m:t>
                      </m:r>
                      <m:r>
                        <a:rPr lang="en-US" altLang="en-US" sz="2000" b="1" i="1" baseline="-25000" dirty="0" smtClean="0">
                          <a:solidFill>
                            <a:srgbClr val="0066FF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 smtClean="0"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+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/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𝟐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𝒉</m:t>
                      </m:r>
                      <m:r>
                        <a:rPr lang="en-US" altLang="en-US" sz="2000" b="1" i="1" baseline="-25000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altLang="en-US" sz="2000" b="1" i="1" dirty="0" smtClean="0"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+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/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𝟑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 smtClean="0">
                          <a:solidFill>
                            <a:srgbClr val="009900"/>
                          </a:solidFill>
                          <a:latin typeface="Cambria Math"/>
                        </a:rPr>
                        <m:t>𝒉</m:t>
                      </m:r>
                      <m:r>
                        <a:rPr lang="en-US" altLang="en-US" sz="2000" b="1" i="1" baseline="-25000" dirty="0" smtClean="0">
                          <a:solidFill>
                            <a:srgbClr val="009900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US" altLang="en-US" sz="2000" dirty="0">
                  <a:solidFill>
                    <a:srgbClr val="0099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47161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70550" y="5284788"/>
                <a:ext cx="3581622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7162" name="Text Box 26"/>
              <p:cNvSpPr txBox="1">
                <a:spLocks noChangeArrowheads="1"/>
              </p:cNvSpPr>
              <p:nvPr/>
            </p:nvSpPr>
            <p:spPr bwMode="auto">
              <a:xfrm>
                <a:off x="6040438" y="4751388"/>
                <a:ext cx="2895344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1" i="1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𝒉</m:t>
                      </m:r>
                      <m:r>
                        <a:rPr lang="en-US" altLang="en-US" sz="2000" b="1" i="1" baseline="-25000" dirty="0" smtClean="0">
                          <a:solidFill>
                            <a:srgbClr val="FF99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altLang="en-US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=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/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𝟑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altLang="en-US" sz="2000" b="1" i="1" baseline="-25000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 smtClean="0"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+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/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𝟐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 smtClean="0">
                          <a:solidFill>
                            <a:srgbClr val="0066FF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altLang="en-US" sz="2000" b="1" i="1" baseline="-25000" dirty="0" smtClean="0">
                          <a:solidFill>
                            <a:srgbClr val="0066FF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altLang="en-US" sz="2000" dirty="0">
                  <a:solidFill>
                    <a:srgbClr val="0066FF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47162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40438" y="4751388"/>
                <a:ext cx="2895344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265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61" grpId="0"/>
      <p:bldP spid="3471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PageRank ALGORITHM</a:t>
            </a:r>
          </a:p>
        </p:txBody>
      </p:sp>
    </p:spTree>
    <p:extLst>
      <p:ext uri="{BB962C8B-B14F-4D97-AF65-F5344CB8AC3E}">
        <p14:creationId xmlns:p14="http://schemas.microsoft.com/office/powerpoint/2010/main" val="3841206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8393</TotalTime>
  <Words>3524</Words>
  <Application>Microsoft Office PowerPoint</Application>
  <PresentationFormat>On-screen Show (4:3)</PresentationFormat>
  <Paragraphs>786</Paragraphs>
  <Slides>84</Slides>
  <Notes>37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84</vt:i4>
      </vt:variant>
    </vt:vector>
  </HeadingPairs>
  <TitlesOfParts>
    <vt:vector size="95" baseType="lpstr">
      <vt:lpstr>Arial</vt:lpstr>
      <vt:lpstr>Calibri</vt:lpstr>
      <vt:lpstr>Cambria Math</vt:lpstr>
      <vt:lpstr>Helvetica</vt:lpstr>
      <vt:lpstr>Palatino Linotype</vt:lpstr>
      <vt:lpstr>Tahoma</vt:lpstr>
      <vt:lpstr>Times New Roman</vt:lpstr>
      <vt:lpstr>Wingdings</vt:lpstr>
      <vt:lpstr>Office Theme</vt:lpstr>
      <vt:lpstr>Εξίσωση</vt:lpstr>
      <vt:lpstr>Equation</vt:lpstr>
      <vt:lpstr>Online Social Networks and Media </vt:lpstr>
      <vt:lpstr>How to Organize the Web</vt:lpstr>
      <vt:lpstr>How to organize the web</vt:lpstr>
      <vt:lpstr>PowerPoint Presentation</vt:lpstr>
      <vt:lpstr>How to organize the web</vt:lpstr>
      <vt:lpstr>Link Analysis </vt:lpstr>
      <vt:lpstr>Rank by Popularity</vt:lpstr>
      <vt:lpstr>Popularity</vt:lpstr>
      <vt:lpstr>THE PageRank ALGORITHM</vt:lpstr>
      <vt:lpstr>PageRank</vt:lpstr>
      <vt:lpstr>A simple example</vt:lpstr>
      <vt:lpstr>A more complex example</vt:lpstr>
      <vt:lpstr>Computing PageRank weights</vt:lpstr>
      <vt:lpstr>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</vt:lpstr>
      <vt:lpstr>Random Walks on Graphs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Random walk</vt:lpstr>
      <vt:lpstr>Markov chains</vt:lpstr>
      <vt:lpstr>Random walks</vt:lpstr>
      <vt:lpstr>An example</vt:lpstr>
      <vt:lpstr>An example</vt:lpstr>
      <vt:lpstr>Stationary distribution</vt:lpstr>
      <vt:lpstr>Computing the stationary distribution</vt:lpstr>
      <vt:lpstr>The stationary distribution</vt:lpstr>
      <vt:lpstr>The PageRank random walk</vt:lpstr>
      <vt:lpstr>The PageRank random walk</vt:lpstr>
      <vt:lpstr>The PageRank random walk</vt:lpstr>
      <vt:lpstr>The PageRank random walk</vt:lpstr>
      <vt:lpstr>The PageRank random walk</vt:lpstr>
      <vt:lpstr>PageRank algorithm [BP98]</vt:lpstr>
      <vt:lpstr>PowerPoint Presentation</vt:lpstr>
      <vt:lpstr>Stationary distribution with random jump</vt:lpstr>
      <vt:lpstr>Random walks with restarts</vt:lpstr>
      <vt:lpstr>Personalized Pagerank Example</vt:lpstr>
      <vt:lpstr>Personalized Pagerank Example</vt:lpstr>
      <vt:lpstr>Personalized Pagerank Example</vt:lpstr>
      <vt:lpstr>Personalized Pagerank Example</vt:lpstr>
      <vt:lpstr>Effects of random jump</vt:lpstr>
      <vt:lpstr>Random walks on undirected graphs</vt:lpstr>
      <vt:lpstr>PageRank implementation</vt:lpstr>
      <vt:lpstr>A (Matlab-friendly) PageRank algorithm</vt:lpstr>
      <vt:lpstr>PageRank history</vt:lpstr>
      <vt:lpstr>THE HITS ALGORITHM</vt:lpstr>
      <vt:lpstr>The HITS algorithm </vt:lpstr>
      <vt:lpstr>Query dependent input</vt:lpstr>
      <vt:lpstr>Query dependent input</vt:lpstr>
      <vt:lpstr>Query dependent input</vt:lpstr>
      <vt:lpstr>Query dependent input</vt:lpstr>
      <vt:lpstr>Hubs and Authorities [K98]</vt:lpstr>
      <vt:lpstr>Hubs and Authorities</vt:lpstr>
      <vt:lpstr>HITS Algorithm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HITS and eigenvectors</vt:lpstr>
      <vt:lpstr>Singular Value Decomposition</vt:lpstr>
      <vt:lpstr>Why does the Power Method work?</vt:lpstr>
      <vt:lpstr>The SALSA algorithm</vt:lpstr>
      <vt:lpstr>The SALSA algorithm</vt:lpstr>
      <vt:lpstr>PowerPoint Presentation</vt:lpstr>
      <vt:lpstr>The SALSA algorithm</vt:lpstr>
      <vt:lpstr>The SALSA algorithm</vt:lpstr>
      <vt:lpstr>The SALSA algorithm [LM00]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pitoura</dc:creator>
  <cp:lastModifiedBy>Panayiotis Tsaparas</cp:lastModifiedBy>
  <cp:revision>210</cp:revision>
  <dcterms:created xsi:type="dcterms:W3CDTF">2012-10-10T06:53:19Z</dcterms:created>
  <dcterms:modified xsi:type="dcterms:W3CDTF">2019-10-30T11:27:06Z</dcterms:modified>
</cp:coreProperties>
</file>