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431" r:id="rId2"/>
    <p:sldId id="478" r:id="rId3"/>
    <p:sldId id="482" r:id="rId4"/>
    <p:sldId id="483" r:id="rId5"/>
    <p:sldId id="484" r:id="rId6"/>
    <p:sldId id="485" r:id="rId7"/>
    <p:sldId id="494" r:id="rId8"/>
    <p:sldId id="486" r:id="rId9"/>
    <p:sldId id="487" r:id="rId10"/>
    <p:sldId id="749" r:id="rId11"/>
    <p:sldId id="481" r:id="rId12"/>
    <p:sldId id="491" r:id="rId13"/>
    <p:sldId id="891" r:id="rId14"/>
    <p:sldId id="488" r:id="rId15"/>
    <p:sldId id="489" r:id="rId16"/>
    <p:sldId id="490" r:id="rId17"/>
    <p:sldId id="480" r:id="rId18"/>
    <p:sldId id="495" r:id="rId19"/>
    <p:sldId id="753" r:id="rId20"/>
    <p:sldId id="895" r:id="rId21"/>
    <p:sldId id="497" r:id="rId22"/>
    <p:sldId id="499" r:id="rId23"/>
    <p:sldId id="500" r:id="rId24"/>
    <p:sldId id="501" r:id="rId25"/>
    <p:sldId id="503" r:id="rId26"/>
    <p:sldId id="892" r:id="rId27"/>
    <p:sldId id="506" r:id="rId28"/>
    <p:sldId id="504" r:id="rId29"/>
    <p:sldId id="507" r:id="rId30"/>
    <p:sldId id="508" r:id="rId31"/>
    <p:sldId id="717" r:id="rId32"/>
    <p:sldId id="510" r:id="rId33"/>
    <p:sldId id="616" r:id="rId34"/>
    <p:sldId id="750" r:id="rId35"/>
    <p:sldId id="513" r:id="rId36"/>
    <p:sldId id="884" r:id="rId37"/>
    <p:sldId id="518" r:id="rId38"/>
    <p:sldId id="885" r:id="rId39"/>
    <p:sldId id="534" r:id="rId40"/>
    <p:sldId id="532" r:id="rId41"/>
    <p:sldId id="536" r:id="rId42"/>
    <p:sldId id="875" r:id="rId43"/>
    <p:sldId id="876" r:id="rId44"/>
    <p:sldId id="877" r:id="rId45"/>
    <p:sldId id="878" r:id="rId46"/>
    <p:sldId id="879" r:id="rId47"/>
    <p:sldId id="880" r:id="rId48"/>
    <p:sldId id="557" r:id="rId49"/>
    <p:sldId id="887" r:id="rId50"/>
    <p:sldId id="920" r:id="rId51"/>
    <p:sldId id="905" r:id="rId52"/>
    <p:sldId id="906" r:id="rId53"/>
    <p:sldId id="907" r:id="rId54"/>
    <p:sldId id="908" r:id="rId55"/>
    <p:sldId id="909" r:id="rId56"/>
    <p:sldId id="910" r:id="rId57"/>
    <p:sldId id="911" r:id="rId58"/>
    <p:sldId id="912" r:id="rId59"/>
    <p:sldId id="913" r:id="rId60"/>
    <p:sldId id="914" r:id="rId61"/>
    <p:sldId id="915" r:id="rId62"/>
    <p:sldId id="916" r:id="rId63"/>
    <p:sldId id="917" r:id="rId64"/>
    <p:sldId id="558" r:id="rId65"/>
    <p:sldId id="919" r:id="rId66"/>
    <p:sldId id="888" r:id="rId67"/>
    <p:sldId id="730" r:id="rId68"/>
    <p:sldId id="731" r:id="rId69"/>
    <p:sldId id="732" r:id="rId70"/>
    <p:sldId id="733" r:id="rId71"/>
    <p:sldId id="898" r:id="rId72"/>
    <p:sldId id="921" r:id="rId73"/>
    <p:sldId id="922" r:id="rId74"/>
    <p:sldId id="617" r:id="rId75"/>
    <p:sldId id="896" r:id="rId76"/>
    <p:sldId id="365" r:id="rId77"/>
    <p:sldId id="701" r:id="rId78"/>
    <p:sldId id="413" r:id="rId79"/>
    <p:sldId id="376" r:id="rId80"/>
    <p:sldId id="705" r:id="rId81"/>
    <p:sldId id="415" r:id="rId82"/>
    <p:sldId id="706" r:id="rId83"/>
    <p:sldId id="440" r:id="rId84"/>
    <p:sldId id="707" r:id="rId85"/>
    <p:sldId id="441" r:id="rId86"/>
    <p:sldId id="442" r:id="rId87"/>
    <p:sldId id="443" r:id="rId88"/>
    <p:sldId id="688" r:id="rId89"/>
    <p:sldId id="444" r:id="rId90"/>
    <p:sldId id="445" r:id="rId91"/>
    <p:sldId id="446" r:id="rId92"/>
    <p:sldId id="690" r:id="rId93"/>
    <p:sldId id="689" r:id="rId94"/>
    <p:sldId id="708" r:id="rId95"/>
    <p:sldId id="419" r:id="rId96"/>
    <p:sldId id="420" r:id="rId97"/>
    <p:sldId id="421" r:id="rId98"/>
    <p:sldId id="422" r:id="rId99"/>
    <p:sldId id="423" r:id="rId100"/>
    <p:sldId id="424" r:id="rId101"/>
    <p:sldId id="425" r:id="rId102"/>
    <p:sldId id="426" r:id="rId103"/>
    <p:sldId id="427" r:id="rId104"/>
    <p:sldId id="428" r:id="rId105"/>
    <p:sldId id="900" r:id="rId106"/>
    <p:sldId id="871" r:id="rId107"/>
    <p:sldId id="751" r:id="rId108"/>
    <p:sldId id="697" r:id="rId109"/>
    <p:sldId id="698" r:id="rId110"/>
    <p:sldId id="711" r:id="rId111"/>
    <p:sldId id="699" r:id="rId112"/>
    <p:sldId id="712" r:id="rId113"/>
    <p:sldId id="700" r:id="rId114"/>
    <p:sldId id="713" r:id="rId115"/>
    <p:sldId id="924" r:id="rId116"/>
    <p:sldId id="492" r:id="rId117"/>
    <p:sldId id="493" r:id="rId118"/>
    <p:sldId id="716" r:id="rId119"/>
    <p:sldId id="715" r:id="rId120"/>
    <p:sldId id="721" r:id="rId121"/>
    <p:sldId id="723" r:id="rId122"/>
    <p:sldId id="722" r:id="rId123"/>
    <p:sldId id="720" r:id="rId124"/>
    <p:sldId id="714" r:id="rId125"/>
    <p:sldId id="496" r:id="rId126"/>
    <p:sldId id="923" r:id="rId127"/>
    <p:sldId id="752" r:id="rId128"/>
    <p:sldId id="477" r:id="rId129"/>
    <p:sldId id="724" r:id="rId1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51" autoAdjust="0"/>
  </p:normalViewPr>
  <p:slideViewPr>
    <p:cSldViewPr>
      <p:cViewPr varScale="1">
        <p:scale>
          <a:sx n="88" d="100"/>
          <a:sy n="88" d="100"/>
        </p:scale>
        <p:origin x="144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0600"/>
    </p:cViewPr>
  </p:sorterViewPr>
  <p:notesViewPr>
    <p:cSldViewPr>
      <p:cViewPr varScale="1">
        <p:scale>
          <a:sx n="98" d="100"/>
          <a:sy n="98" d="100"/>
        </p:scale>
        <p:origin x="3516"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1-01T23:32:17.9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365 8 2,'-118'-4'3,"-4"1"-3,-3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10/30/2019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Medoids"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en.wikipedia.org/wiki/Norm_(mathematics)#Taxicab_norm_or_Manhattan_nor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554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492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610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l-GR" dirty="0" smtClean="0"/>
              <a:t>Φαίνεται ότι</a:t>
            </a:r>
            <a:r>
              <a:rPr lang="el-GR" baseline="0" dirty="0" smtClean="0"/>
              <a:t> στο δεξιά όλοι </a:t>
            </a:r>
            <a:r>
              <a:rPr lang="en-US" baseline="0" dirty="0" smtClean="0"/>
              <a:t>maximal – </a:t>
            </a:r>
            <a:r>
              <a:rPr lang="el-GR" baseline="0" dirty="0" smtClean="0"/>
              <a:t>καλό παράδειγμα για τον αλγόριθμο που θέλει </a:t>
            </a:r>
            <a:r>
              <a:rPr lang="en-US" baseline="0" dirty="0" smtClean="0"/>
              <a:t>enumeration</a:t>
            </a:r>
            <a:endParaRPr lang="en-US" dirty="0" smtClean="0"/>
          </a:p>
          <a:p>
            <a:endParaRPr lang="en-US" dirty="0"/>
          </a:p>
        </p:txBody>
      </p:sp>
    </p:spTree>
    <p:extLst>
      <p:ext uri="{BB962C8B-B14F-4D97-AF65-F5344CB8AC3E}">
        <p14:creationId xmlns:p14="http://schemas.microsoft.com/office/powerpoint/2010/main" val="336482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The algorithm starts with an empty stack of cliques. This stack is Initialized with the node </a:t>
            </a:r>
            <a:r>
              <a:rPr lang="en-US" sz="1200" b="0" i="0" u="none" strike="noStrike" kern="1200" baseline="0" dirty="0" err="1" smtClean="0">
                <a:solidFill>
                  <a:schemeClr val="tx1"/>
                </a:solidFill>
                <a:latin typeface="+mn-lt"/>
                <a:ea typeface="+mn-ea"/>
                <a:cs typeface="+mn-cs"/>
              </a:rPr>
              <a:t>vx</a:t>
            </a:r>
            <a:r>
              <a:rPr lang="en-US" sz="1200" b="0" i="0" u="none" strike="noStrike" kern="1200" baseline="0" dirty="0" smtClean="0">
                <a:solidFill>
                  <a:schemeClr val="tx1"/>
                </a:solidFill>
                <a:latin typeface="+mn-lt"/>
                <a:ea typeface="+mn-ea"/>
                <a:cs typeface="+mn-cs"/>
              </a:rPr>
              <a:t> that is being analyzed (a clique of size 1). Then, from the stack, a clique is popped (C). The last node added to clique C is selected (</a:t>
            </a:r>
            <a:r>
              <a:rPr lang="en-US" sz="1200" b="0" i="0" u="none" strike="noStrike" kern="1200" baseline="0" dirty="0" err="1" smtClean="0">
                <a:solidFill>
                  <a:schemeClr val="tx1"/>
                </a:solidFill>
                <a:latin typeface="+mn-lt"/>
                <a:ea typeface="+mn-ea"/>
                <a:cs typeface="+mn-cs"/>
              </a:rPr>
              <a:t>vlast</a:t>
            </a:r>
            <a:r>
              <a:rPr lang="en-US" sz="1200" b="0" i="0" u="none" strike="noStrike" kern="1200" baseline="0" dirty="0" smtClean="0">
                <a:solidFill>
                  <a:schemeClr val="tx1"/>
                </a:solidFill>
                <a:latin typeface="+mn-lt"/>
                <a:ea typeface="+mn-ea"/>
                <a:cs typeface="+mn-cs"/>
              </a:rPr>
              <a:t>). All the neighbors of </a:t>
            </a:r>
            <a:r>
              <a:rPr lang="en-US" sz="1200" b="0" i="0" u="none" strike="noStrike" kern="1200" baseline="0" dirty="0" err="1" smtClean="0">
                <a:solidFill>
                  <a:schemeClr val="tx1"/>
                </a:solidFill>
                <a:latin typeface="+mn-lt"/>
                <a:ea typeface="+mn-ea"/>
                <a:cs typeface="+mn-cs"/>
              </a:rPr>
              <a:t>vlast</a:t>
            </a:r>
            <a:r>
              <a:rPr lang="en-US" sz="1200" b="0" i="0" u="none" strike="noStrike" kern="1200" baseline="0" dirty="0" smtClean="0">
                <a:solidFill>
                  <a:schemeClr val="tx1"/>
                </a:solidFill>
                <a:latin typeface="+mn-lt"/>
                <a:ea typeface="+mn-ea"/>
                <a:cs typeface="+mn-cs"/>
              </a:rPr>
              <a:t> are added to the popped clique C sequentially, and if the new set of nodes creates a larger clique (i.e., the newly added node is connected to all of the other members), then the new clique is pushed back into the stack. This procedure is followed until nodes can no longer be added.</a:t>
            </a:r>
          </a:p>
          <a:p>
            <a:r>
              <a:rPr lang="en-US" sz="1200" b="0" i="0" u="none" strike="noStrike" kern="1200" baseline="0" dirty="0" smtClean="0">
                <a:solidFill>
                  <a:schemeClr val="tx1"/>
                </a:solidFill>
                <a:latin typeface="+mn-lt"/>
                <a:ea typeface="+mn-ea"/>
                <a:cs typeface="+mn-cs"/>
              </a:rPr>
              <a:t>Generate cliques in alphabetic order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Classic paper is </a:t>
            </a:r>
            <a:r>
              <a:rPr lang="en-US" sz="1200" b="1" i="0" kern="1200" dirty="0" smtClean="0">
                <a:solidFill>
                  <a:schemeClr val="tx1"/>
                </a:solidFill>
                <a:effectLst/>
                <a:latin typeface="+mn-lt"/>
                <a:ea typeface="+mn-ea"/>
                <a:cs typeface="+mn-cs"/>
              </a:rPr>
              <a:t>Algorithm 457: finding all cliques of an undirected graph</a:t>
            </a:r>
          </a:p>
          <a:p>
            <a:r>
              <a:rPr lang="en-US" dirty="0" smtClean="0"/>
              <a:t>https://dl.acm.org/citation.cfm?id=362367</a:t>
            </a:r>
            <a:endParaRPr lang="en-US" dirty="0"/>
          </a:p>
        </p:txBody>
      </p:sp>
    </p:spTree>
    <p:extLst>
      <p:ext uri="{BB962C8B-B14F-4D97-AF65-F5344CB8AC3E}">
        <p14:creationId xmlns:p14="http://schemas.microsoft.com/office/powerpoint/2010/main" val="7655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456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a clique of size k is a 1-plex</a:t>
            </a:r>
            <a:endParaRPr lang="en-US" dirty="0"/>
          </a:p>
        </p:txBody>
      </p:sp>
    </p:spTree>
    <p:extLst>
      <p:ext uri="{BB962C8B-B14F-4D97-AF65-F5344CB8AC3E}">
        <p14:creationId xmlns:p14="http://schemas.microsoft.com/office/powerpoint/2010/main" val="352428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dirty="0" smtClean="0"/>
              <a:t>Hierarchical</a:t>
            </a:r>
            <a:r>
              <a:rPr lang="en-US" baseline="0" dirty="0" smtClean="0"/>
              <a:t> slides – take the example</a:t>
            </a:r>
            <a:endParaRPr lang="en-US" dirty="0"/>
          </a:p>
        </p:txBody>
      </p:sp>
    </p:spTree>
    <p:extLst>
      <p:ext uri="{BB962C8B-B14F-4D97-AF65-F5344CB8AC3E}">
        <p14:creationId xmlns:p14="http://schemas.microsoft.com/office/powerpoint/2010/main" val="3524284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332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0821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87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Examples of explicit communities in well-known social media </a:t>
            </a:r>
            <a:r>
              <a:rPr lang="en-GB" sz="1200" b="0" i="0" u="none" strike="noStrike" kern="1200" baseline="0" dirty="0" smtClean="0">
                <a:solidFill>
                  <a:schemeClr val="tx1"/>
                </a:solidFill>
                <a:latin typeface="+mn-lt"/>
                <a:ea typeface="+mn-ea"/>
                <a:cs typeface="+mn-cs"/>
              </a:rPr>
              <a:t>sites include the following:</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Facebook. </a:t>
            </a:r>
            <a:r>
              <a:rPr lang="en-US" sz="1200" b="0" i="0" u="none" strike="noStrike" kern="1200" baseline="0" dirty="0" smtClean="0">
                <a:solidFill>
                  <a:schemeClr val="tx1"/>
                </a:solidFill>
                <a:latin typeface="+mn-lt"/>
                <a:ea typeface="+mn-ea"/>
                <a:cs typeface="+mn-cs"/>
              </a:rPr>
              <a:t>In Facebook, there exist a variety of explicit communities, such as groups and communities. In these communities, users can post</a:t>
            </a:r>
          </a:p>
          <a:p>
            <a:r>
              <a:rPr lang="en-US" sz="1200" b="0" i="0" u="none" strike="noStrike" kern="1200" baseline="0" dirty="0" smtClean="0">
                <a:solidFill>
                  <a:schemeClr val="tx1"/>
                </a:solidFill>
                <a:latin typeface="+mn-lt"/>
                <a:ea typeface="+mn-ea"/>
                <a:cs typeface="+mn-cs"/>
              </a:rPr>
              <a:t>messages and images, comment on other messages, like posts, and</a:t>
            </a:r>
          </a:p>
          <a:p>
            <a:r>
              <a:rPr lang="en-GB" sz="1200" b="0" i="0" u="none" strike="noStrike" kern="1200" baseline="0" dirty="0" smtClean="0">
                <a:solidFill>
                  <a:schemeClr val="tx1"/>
                </a:solidFill>
                <a:latin typeface="+mn-lt"/>
                <a:ea typeface="+mn-ea"/>
                <a:cs typeface="+mn-cs"/>
              </a:rPr>
              <a:t>view activities of others.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Yahoo! Groups</a:t>
            </a:r>
            <a:r>
              <a:rPr lang="en-US" sz="1200" b="0" i="0" u="none" strike="noStrike" kern="1200" baseline="0" dirty="0" smtClean="0">
                <a:solidFill>
                  <a:schemeClr val="tx1"/>
                </a:solidFill>
                <a:latin typeface="+mn-lt"/>
                <a:ea typeface="+mn-ea"/>
                <a:cs typeface="+mn-cs"/>
              </a:rPr>
              <a:t>. In Yahoo! groups, individuals join a group mailing</a:t>
            </a:r>
          </a:p>
          <a:p>
            <a:r>
              <a:rPr lang="en-US" sz="1200" b="0" i="0" u="none" strike="noStrike" kern="1200" baseline="0" dirty="0" smtClean="0">
                <a:solidFill>
                  <a:schemeClr val="tx1"/>
                </a:solidFill>
                <a:latin typeface="+mn-lt"/>
                <a:ea typeface="+mn-ea"/>
                <a:cs typeface="+mn-cs"/>
              </a:rPr>
              <a:t>list where they can receive emails from all or a selection of group</a:t>
            </a:r>
          </a:p>
          <a:p>
            <a:r>
              <a:rPr lang="en-GB" sz="1200" b="0" i="0" u="none" strike="noStrike" kern="1200" baseline="0" dirty="0" smtClean="0">
                <a:solidFill>
                  <a:schemeClr val="tx1"/>
                </a:solidFill>
                <a:latin typeface="+mn-lt"/>
                <a:ea typeface="+mn-ea"/>
                <a:cs typeface="+mn-cs"/>
              </a:rPr>
              <a:t>members (administrators) directly.</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LinkedIn. </a:t>
            </a:r>
            <a:r>
              <a:rPr lang="en-US" sz="1200" b="0" i="0" u="none" strike="noStrike" kern="1200" baseline="0" dirty="0" smtClean="0">
                <a:solidFill>
                  <a:schemeClr val="tx1"/>
                </a:solidFill>
                <a:latin typeface="+mn-lt"/>
                <a:ea typeface="+mn-ea"/>
                <a:cs typeface="+mn-cs"/>
              </a:rPr>
              <a:t>LinkedIn provides its users with a feature called Groups</a:t>
            </a:r>
          </a:p>
          <a:p>
            <a:r>
              <a:rPr lang="en-US" sz="1200" b="0" i="0" u="none" strike="noStrike" kern="1200" baseline="0" dirty="0" smtClean="0">
                <a:solidFill>
                  <a:schemeClr val="tx1"/>
                </a:solidFill>
                <a:latin typeface="+mn-lt"/>
                <a:ea typeface="+mn-ea"/>
                <a:cs typeface="+mn-cs"/>
              </a:rPr>
              <a:t>and Associations. Users can join professional groups where they can</a:t>
            </a:r>
          </a:p>
          <a:p>
            <a:r>
              <a:rPr lang="en-US" sz="1200" b="0" i="0" u="none" strike="noStrike" kern="1200" baseline="0" dirty="0" smtClean="0">
                <a:solidFill>
                  <a:schemeClr val="tx1"/>
                </a:solidFill>
                <a:latin typeface="+mn-lt"/>
                <a:ea typeface="+mn-ea"/>
                <a:cs typeface="+mn-cs"/>
              </a:rPr>
              <a:t>post and share information related to the group.</a:t>
            </a:r>
            <a:endParaRPr lang="en-US" dirty="0"/>
          </a:p>
        </p:txBody>
      </p:sp>
    </p:spTree>
    <p:extLst>
      <p:ext uri="{BB962C8B-B14F-4D97-AF65-F5344CB8AC3E}">
        <p14:creationId xmlns:p14="http://schemas.microsoft.com/office/powerpoint/2010/main" val="263056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8741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682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3789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lIns="91432" tIns="45716" rIns="91432" bIns="45716"/>
          <a:lstStyle/>
          <a:p>
            <a:fld id="{A76CC3C5-CBBF-408B-BDA1-19EDB5143399}" type="slidenum">
              <a:rPr lang="en-US"/>
              <a:pPr/>
              <a:t>33</a:t>
            </a:fld>
            <a:endParaRPr lang="en-US" dirty="0"/>
          </a:p>
        </p:txBody>
      </p:sp>
      <p:sp>
        <p:nvSpPr>
          <p:cNvPr id="10242" name="Rectangle 2"/>
          <p:cNvSpPr>
            <a:spLocks noGrp="1" noRot="1" noChangeAspect="1" noChangeArrowheads="1" noTextEdit="1"/>
          </p:cNvSpPr>
          <p:nvPr>
            <p:ph type="sldImg"/>
          </p:nvPr>
        </p:nvSpPr>
        <p:spPr>
          <a:xfrm>
            <a:off x="1144588" y="685800"/>
            <a:ext cx="4570412"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1283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In contrast to the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-means algorithm,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medoids</a:t>
            </a:r>
            <a:r>
              <a:rPr lang="en-US" sz="1200" b="0" i="0" kern="1200" dirty="0" smtClean="0">
                <a:solidFill>
                  <a:schemeClr val="tx1"/>
                </a:solidFill>
                <a:effectLst/>
                <a:latin typeface="+mn-lt"/>
                <a:ea typeface="+mn-ea"/>
                <a:cs typeface="+mn-cs"/>
              </a:rPr>
              <a:t> chooses </a:t>
            </a:r>
            <a:r>
              <a:rPr lang="en-US" sz="1200" b="0" i="0" kern="1200" dirty="0" err="1" smtClean="0">
                <a:solidFill>
                  <a:schemeClr val="tx1"/>
                </a:solidFill>
                <a:effectLst/>
                <a:latin typeface="+mn-lt"/>
                <a:ea typeface="+mn-ea"/>
                <a:cs typeface="+mn-cs"/>
              </a:rPr>
              <a:t>datapoints</a:t>
            </a:r>
            <a:r>
              <a:rPr lang="en-US" sz="1200" b="0" i="0" kern="1200" dirty="0" smtClean="0">
                <a:solidFill>
                  <a:schemeClr val="tx1"/>
                </a:solidFill>
                <a:effectLst/>
                <a:latin typeface="+mn-lt"/>
                <a:ea typeface="+mn-ea"/>
                <a:cs typeface="+mn-cs"/>
              </a:rPr>
              <a:t> as centers (</a:t>
            </a:r>
            <a:r>
              <a:rPr lang="en-US" sz="1200" b="0" i="0" u="none" strike="noStrike" kern="1200" dirty="0" err="1" smtClean="0">
                <a:solidFill>
                  <a:schemeClr val="tx1"/>
                </a:solidFill>
                <a:effectLst/>
                <a:latin typeface="+mn-lt"/>
                <a:ea typeface="+mn-ea"/>
                <a:cs typeface="+mn-cs"/>
                <a:hlinkClick r:id="rId3" tooltip="Medoids"/>
              </a:rPr>
              <a:t>medoids</a:t>
            </a:r>
            <a:r>
              <a:rPr lang="en-US" sz="1200" b="0" i="0" kern="1200" dirty="0" smtClean="0">
                <a:solidFill>
                  <a:schemeClr val="tx1"/>
                </a:solidFill>
                <a:effectLst/>
                <a:latin typeface="+mn-lt"/>
                <a:ea typeface="+mn-ea"/>
                <a:cs typeface="+mn-cs"/>
              </a:rPr>
              <a:t> or exemplars) and works with a generalization of the </a:t>
            </a:r>
            <a:r>
              <a:rPr lang="en-US" sz="1200" b="0" i="0" u="none" strike="noStrike" kern="1200" dirty="0" smtClean="0">
                <a:solidFill>
                  <a:schemeClr val="tx1"/>
                </a:solidFill>
                <a:effectLst/>
                <a:latin typeface="+mn-lt"/>
                <a:ea typeface="+mn-ea"/>
                <a:cs typeface="+mn-cs"/>
                <a:hlinkClick r:id="rId4" tooltip="Norm (mathematics)"/>
              </a:rPr>
              <a:t>Manhattan Norm</a:t>
            </a:r>
            <a:r>
              <a:rPr lang="en-US" sz="1200" b="0" i="0" kern="1200" dirty="0" smtClean="0">
                <a:solidFill>
                  <a:schemeClr val="tx1"/>
                </a:solidFill>
                <a:effectLst/>
                <a:latin typeface="+mn-lt"/>
                <a:ea typeface="+mn-ea"/>
                <a:cs typeface="+mn-cs"/>
              </a:rPr>
              <a:t> to define distance between </a:t>
            </a:r>
            <a:r>
              <a:rPr lang="en-US" sz="1200" b="0" i="0" kern="1200" dirty="0" err="1" smtClean="0">
                <a:solidFill>
                  <a:schemeClr val="tx1"/>
                </a:solidFill>
                <a:effectLst/>
                <a:latin typeface="+mn-lt"/>
                <a:ea typeface="+mn-ea"/>
                <a:cs typeface="+mn-cs"/>
              </a:rPr>
              <a:t>datapoints</a:t>
            </a:r>
            <a:r>
              <a:rPr lang="en-US" sz="1200" b="0" i="0" kern="1200" dirty="0" smtClean="0">
                <a:solidFill>
                  <a:schemeClr val="tx1"/>
                </a:solidFill>
                <a:effectLst/>
                <a:latin typeface="+mn-lt"/>
                <a:ea typeface="+mn-ea"/>
                <a:cs typeface="+mn-cs"/>
              </a:rPr>
              <a:t> instead of l2</a:t>
            </a:r>
          </a:p>
          <a:p>
            <a:r>
              <a:rPr lang="en-US" sz="1200" b="0" i="0" kern="1200" dirty="0" err="1" smtClean="0">
                <a:solidFill>
                  <a:schemeClr val="tx1"/>
                </a:solidFill>
                <a:effectLst/>
                <a:latin typeface="+mn-lt"/>
                <a:ea typeface="+mn-ea"/>
                <a:cs typeface="+mn-cs"/>
              </a:rPr>
              <a:t>Medoid</a:t>
            </a:r>
            <a:r>
              <a:rPr lang="en-US" sz="1200" b="0" i="0" kern="1200" dirty="0" smtClean="0">
                <a:solidFill>
                  <a:schemeClr val="tx1"/>
                </a:solidFill>
                <a:effectLst/>
                <a:latin typeface="+mn-lt"/>
                <a:ea typeface="+mn-ea"/>
                <a:cs typeface="+mn-cs"/>
              </a:rPr>
              <a:t> point with the minimal</a:t>
            </a:r>
            <a:r>
              <a:rPr lang="en-US" sz="1200" b="0" i="0" kern="1200" baseline="0" dirty="0" smtClean="0">
                <a:solidFill>
                  <a:schemeClr val="tx1"/>
                </a:solidFill>
                <a:effectLst/>
                <a:latin typeface="+mn-lt"/>
                <a:ea typeface="+mn-ea"/>
                <a:cs typeface="+mn-cs"/>
              </a:rPr>
              <a:t> average dissimilarity</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41</a:t>
            </a:fld>
            <a:endParaRPr lang="en-US"/>
          </a:p>
        </p:txBody>
      </p:sp>
    </p:spTree>
    <p:extLst>
      <p:ext uri="{BB962C8B-B14F-4D97-AF65-F5344CB8AC3E}">
        <p14:creationId xmlns:p14="http://schemas.microsoft.com/office/powerpoint/2010/main" val="25789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4808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l-GR" dirty="0" smtClean="0"/>
              <a:t>Η διαίρεση για να αντιμετωπίσει</a:t>
            </a:r>
            <a:r>
              <a:rPr lang="el-GR" baseline="0" dirty="0" smtClean="0"/>
              <a:t> πχ πολύ δημοφιλείς</a:t>
            </a:r>
          </a:p>
          <a:p>
            <a:r>
              <a:rPr lang="el-GR" baseline="0" dirty="0" smtClean="0"/>
              <a:t>Διαφορετικό 3 κοινούς με κάποιον που έχει 1000 και με κάποιον που έχει μόνο 5</a:t>
            </a:r>
          </a:p>
        </p:txBody>
      </p:sp>
    </p:spTree>
    <p:extLst>
      <p:ext uri="{BB962C8B-B14F-4D97-AF65-F5344CB8AC3E}">
        <p14:creationId xmlns:p14="http://schemas.microsoft.com/office/powerpoint/2010/main" val="170387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854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183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Proteins that are involved in the same disease tend to interact with each other </a:t>
            </a:r>
          </a:p>
          <a:p>
            <a:r>
              <a:rPr lang="en-US" sz="1200" b="0" i="0" kern="1200" dirty="0" smtClean="0">
                <a:solidFill>
                  <a:schemeClr val="tx1"/>
                </a:solidFill>
                <a:effectLst/>
                <a:latin typeface="+mn-lt"/>
                <a:ea typeface="+mn-ea"/>
                <a:cs typeface="+mn-cs"/>
              </a:rPr>
              <a:t>inspired the disease module hypothesis [14], stating that each disease can be linked to a well-defined neighborhood of the cellular network.</a:t>
            </a:r>
          </a:p>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5</a:t>
            </a:fld>
            <a:endParaRPr lang="en-US"/>
          </a:p>
        </p:txBody>
      </p:sp>
    </p:spTree>
    <p:extLst>
      <p:ext uri="{BB962C8B-B14F-4D97-AF65-F5344CB8AC3E}">
        <p14:creationId xmlns:p14="http://schemas.microsoft.com/office/powerpoint/2010/main" val="3994332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7765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0828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0A34B8B-8757-46A7-9F1D-08CB55C0337A}" type="slidenum">
              <a:t>65</a:t>
            </a:fld>
            <a:endParaRPr lang="en-US" sz="1400" b="0" i="0" u="none" strike="noStrike" kern="1200" cap="none" spc="0" baseline="0">
              <a:solidFill>
                <a:srgbClr val="000000"/>
              </a:solidFill>
              <a:uFillTx/>
              <a:latin typeface="Liberation Serif" pitchFamily="18"/>
              <a:ea typeface="DejaVu Sans" pitchFamily="2"/>
              <a:cs typeface="DejaVu Sans"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l-GR"/>
          </a:p>
        </p:txBody>
      </p:sp>
    </p:spTree>
    <p:extLst>
      <p:ext uri="{BB962C8B-B14F-4D97-AF65-F5344CB8AC3E}">
        <p14:creationId xmlns:p14="http://schemas.microsoft.com/office/powerpoint/2010/main" val="2668828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75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76</a:t>
            </a:fld>
            <a:endParaRPr lang="en-US"/>
          </a:p>
        </p:txBody>
      </p:sp>
    </p:spTree>
    <p:extLst>
      <p:ext uri="{BB962C8B-B14F-4D97-AF65-F5344CB8AC3E}">
        <p14:creationId xmlns:p14="http://schemas.microsoft.com/office/powerpoint/2010/main" val="3868043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78</a:t>
            </a:fld>
            <a:endParaRPr lang="en-US"/>
          </a:p>
        </p:txBody>
      </p:sp>
    </p:spTree>
    <p:extLst>
      <p:ext uri="{BB962C8B-B14F-4D97-AF65-F5344CB8AC3E}">
        <p14:creationId xmlns:p14="http://schemas.microsoft.com/office/powerpoint/2010/main" val="4175840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79</a:t>
            </a:fld>
            <a:endParaRPr lang="en-US"/>
          </a:p>
        </p:txBody>
      </p:sp>
    </p:spTree>
    <p:extLst>
      <p:ext uri="{BB962C8B-B14F-4D97-AF65-F5344CB8AC3E}">
        <p14:creationId xmlns:p14="http://schemas.microsoft.com/office/powerpoint/2010/main" val="4265029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7.5 </a:t>
            </a:r>
            <a:r>
              <a:rPr lang="el-GR" dirty="0" smtClean="0"/>
              <a:t>είναι</a:t>
            </a:r>
            <a:r>
              <a:rPr lang="el-GR" baseline="0" dirty="0" smtClean="0"/>
              <a:t> </a:t>
            </a:r>
          </a:p>
          <a:p>
            <a:r>
              <a:rPr lang="el-GR" baseline="0" dirty="0" smtClean="0"/>
              <a:t>Για το δεξί άκρο</a:t>
            </a:r>
          </a:p>
          <a:p>
            <a:r>
              <a:rPr lang="el-GR" baseline="0" dirty="0" smtClean="0"/>
              <a:t>όλοι οι </a:t>
            </a:r>
            <a:r>
              <a:rPr lang="el-GR" baseline="0" dirty="0" err="1" smtClean="0"/>
              <a:t>αριστεροι</a:t>
            </a:r>
            <a:r>
              <a:rPr lang="el-GR" baseline="0" dirty="0" smtClean="0"/>
              <a:t> + το αριστερό άκρο = 5</a:t>
            </a:r>
          </a:p>
          <a:p>
            <a:r>
              <a:rPr lang="el-GR" baseline="0" dirty="0" smtClean="0"/>
              <a:t>+ ο πάνω δεξιά με αυτούς του 5 δια 2</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81</a:t>
            </a:fld>
            <a:endParaRPr lang="en-US"/>
          </a:p>
        </p:txBody>
      </p:sp>
    </p:spTree>
    <p:extLst>
      <p:ext uri="{BB962C8B-B14F-4D97-AF65-F5344CB8AC3E}">
        <p14:creationId xmlns:p14="http://schemas.microsoft.com/office/powerpoint/2010/main" val="3786971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82</a:t>
            </a:fld>
            <a:endParaRPr lang="en-US"/>
          </a:p>
        </p:txBody>
      </p:sp>
    </p:spTree>
    <p:extLst>
      <p:ext uri="{BB962C8B-B14F-4D97-AF65-F5344CB8AC3E}">
        <p14:creationId xmlns:p14="http://schemas.microsoft.com/office/powerpoint/2010/main" val="2017816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95</a:t>
            </a:fld>
            <a:endParaRPr lang="en-US"/>
          </a:p>
        </p:txBody>
      </p:sp>
    </p:spTree>
    <p:extLst>
      <p:ext uri="{BB962C8B-B14F-4D97-AF65-F5344CB8AC3E}">
        <p14:creationId xmlns:p14="http://schemas.microsoft.com/office/powerpoint/2010/main" val="276515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96</a:t>
            </a:fld>
            <a:endParaRPr lang="en-US"/>
          </a:p>
        </p:txBody>
      </p:sp>
    </p:spTree>
    <p:extLst>
      <p:ext uri="{BB962C8B-B14F-4D97-AF65-F5344CB8AC3E}">
        <p14:creationId xmlns:p14="http://schemas.microsoft.com/office/powerpoint/2010/main" val="1732043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97</a:t>
            </a:fld>
            <a:endParaRPr lang="en-US"/>
          </a:p>
        </p:txBody>
      </p:sp>
    </p:spTree>
    <p:extLst>
      <p:ext uri="{BB962C8B-B14F-4D97-AF65-F5344CB8AC3E}">
        <p14:creationId xmlns:p14="http://schemas.microsoft.com/office/powerpoint/2010/main" val="3361391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98</a:t>
            </a:fld>
            <a:endParaRPr lang="en-US"/>
          </a:p>
        </p:txBody>
      </p:sp>
    </p:spTree>
    <p:extLst>
      <p:ext uri="{BB962C8B-B14F-4D97-AF65-F5344CB8AC3E}">
        <p14:creationId xmlns:p14="http://schemas.microsoft.com/office/powerpoint/2010/main" val="3883522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99</a:t>
            </a:fld>
            <a:endParaRPr lang="en-US"/>
          </a:p>
        </p:txBody>
      </p:sp>
    </p:spTree>
    <p:extLst>
      <p:ext uri="{BB962C8B-B14F-4D97-AF65-F5344CB8AC3E}">
        <p14:creationId xmlns:p14="http://schemas.microsoft.com/office/powerpoint/2010/main" val="1642270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100</a:t>
            </a:fld>
            <a:endParaRPr lang="en-US"/>
          </a:p>
        </p:txBody>
      </p:sp>
    </p:spTree>
    <p:extLst>
      <p:ext uri="{BB962C8B-B14F-4D97-AF65-F5344CB8AC3E}">
        <p14:creationId xmlns:p14="http://schemas.microsoft.com/office/powerpoint/2010/main" val="325862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101</a:t>
            </a:fld>
            <a:endParaRPr lang="en-US"/>
          </a:p>
        </p:txBody>
      </p:sp>
    </p:spTree>
    <p:extLst>
      <p:ext uri="{BB962C8B-B14F-4D97-AF65-F5344CB8AC3E}">
        <p14:creationId xmlns:p14="http://schemas.microsoft.com/office/powerpoint/2010/main" val="548104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102</a:t>
            </a:fld>
            <a:endParaRPr lang="en-US"/>
          </a:p>
        </p:txBody>
      </p:sp>
    </p:spTree>
    <p:extLst>
      <p:ext uri="{BB962C8B-B14F-4D97-AF65-F5344CB8AC3E}">
        <p14:creationId xmlns:p14="http://schemas.microsoft.com/office/powerpoint/2010/main" val="2399575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103</a:t>
            </a:fld>
            <a:endParaRPr lang="en-US"/>
          </a:p>
        </p:txBody>
      </p:sp>
    </p:spTree>
    <p:extLst>
      <p:ext uri="{BB962C8B-B14F-4D97-AF65-F5344CB8AC3E}">
        <p14:creationId xmlns:p14="http://schemas.microsoft.com/office/powerpoint/2010/main" val="1064754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104</a:t>
            </a:fld>
            <a:endParaRPr lang="en-US"/>
          </a:p>
        </p:txBody>
      </p:sp>
    </p:spTree>
    <p:extLst>
      <p:ext uri="{BB962C8B-B14F-4D97-AF65-F5344CB8AC3E}">
        <p14:creationId xmlns:p14="http://schemas.microsoft.com/office/powerpoint/2010/main" val="272896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107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39339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dj</a:t>
            </a:r>
            <a:r>
              <a:rPr lang="en-US" baseline="0" dirty="0" smtClean="0"/>
              <a:t> / sum of all di</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109</a:t>
            </a:fld>
            <a:endParaRPr lang="en-US"/>
          </a:p>
        </p:txBody>
      </p:sp>
    </p:spTree>
    <p:extLst>
      <p:ext uri="{BB962C8B-B14F-4D97-AF65-F5344CB8AC3E}">
        <p14:creationId xmlns:p14="http://schemas.microsoft.com/office/powerpoint/2010/main" val="4275249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a:t>
            </a:r>
            <a:r>
              <a:rPr lang="en-US" baseline="0" dirty="0" smtClean="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113</a:t>
            </a:fld>
            <a:endParaRPr lang="en-US"/>
          </a:p>
        </p:txBody>
      </p:sp>
    </p:spTree>
    <p:extLst>
      <p:ext uri="{BB962C8B-B14F-4D97-AF65-F5344CB8AC3E}">
        <p14:creationId xmlns:p14="http://schemas.microsoft.com/office/powerpoint/2010/main" val="38163606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a:t>
            </a:r>
            <a:r>
              <a:rPr lang="en-US" baseline="0" dirty="0" smtClean="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114</a:t>
            </a:fld>
            <a:endParaRPr lang="en-US"/>
          </a:p>
        </p:txBody>
      </p:sp>
    </p:spTree>
    <p:extLst>
      <p:ext uri="{BB962C8B-B14F-4D97-AF65-F5344CB8AC3E}">
        <p14:creationId xmlns:p14="http://schemas.microsoft.com/office/powerpoint/2010/main" val="3640904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115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21234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116</a:t>
            </a:fld>
            <a:endParaRPr lang="en-US"/>
          </a:p>
        </p:txBody>
      </p:sp>
    </p:spTree>
    <p:extLst>
      <p:ext uri="{BB962C8B-B14F-4D97-AF65-F5344CB8AC3E}">
        <p14:creationId xmlns:p14="http://schemas.microsoft.com/office/powerpoint/2010/main" val="3160793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117</a:t>
            </a:fld>
            <a:endParaRPr lang="en-US"/>
          </a:p>
        </p:txBody>
      </p:sp>
    </p:spTree>
    <p:extLst>
      <p:ext uri="{BB962C8B-B14F-4D97-AF65-F5344CB8AC3E}">
        <p14:creationId xmlns:p14="http://schemas.microsoft.com/office/powerpoint/2010/main" val="40429944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118</a:t>
            </a:fld>
            <a:endParaRPr lang="en-US"/>
          </a:p>
        </p:txBody>
      </p:sp>
    </p:spTree>
    <p:extLst>
      <p:ext uri="{BB962C8B-B14F-4D97-AF65-F5344CB8AC3E}">
        <p14:creationId xmlns:p14="http://schemas.microsoft.com/office/powerpoint/2010/main" val="3565826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119</a:t>
            </a:fld>
            <a:endParaRPr lang="en-US"/>
          </a:p>
        </p:txBody>
      </p:sp>
    </p:spTree>
    <p:extLst>
      <p:ext uri="{BB962C8B-B14F-4D97-AF65-F5344CB8AC3E}">
        <p14:creationId xmlns:p14="http://schemas.microsoft.com/office/powerpoint/2010/main" val="17921928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120</a:t>
            </a:fld>
            <a:endParaRPr lang="en-US"/>
          </a:p>
        </p:txBody>
      </p:sp>
    </p:spTree>
    <p:extLst>
      <p:ext uri="{BB962C8B-B14F-4D97-AF65-F5344CB8AC3E}">
        <p14:creationId xmlns:p14="http://schemas.microsoft.com/office/powerpoint/2010/main" val="198949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121</a:t>
            </a:fld>
            <a:endParaRPr lang="en-US"/>
          </a:p>
        </p:txBody>
      </p:sp>
    </p:spTree>
    <p:extLst>
      <p:ext uri="{BB962C8B-B14F-4D97-AF65-F5344CB8AC3E}">
        <p14:creationId xmlns:p14="http://schemas.microsoft.com/office/powerpoint/2010/main" val="424458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Communities extracted from the call pattern of the consumers of the largest Belgian mobile phone company. The network has about two million mobile phone users. The nodes correspond to communities, the size of each node being proportional to the number of individuals in the corresponding community. The color of each community on a red–green scale represents the language spoken in the particular community, red for French and green for Dutch. Only communities of more than 100 individuals are shown. The community that connects the two main clusters consists of several smaller communities with less obvious language separation, capturing the culturally mixed Brussels, the country’s capital. After [2].</a:t>
            </a:r>
            <a:endParaRPr lang="el-GR" dirty="0" smtClean="0"/>
          </a:p>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13</a:t>
            </a:fld>
            <a:endParaRPr lang="en-US"/>
          </a:p>
        </p:txBody>
      </p:sp>
    </p:spTree>
    <p:extLst>
      <p:ext uri="{BB962C8B-B14F-4D97-AF65-F5344CB8AC3E}">
        <p14:creationId xmlns:p14="http://schemas.microsoft.com/office/powerpoint/2010/main" val="552877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122</a:t>
            </a:fld>
            <a:endParaRPr lang="en-US"/>
          </a:p>
        </p:txBody>
      </p:sp>
    </p:spTree>
    <p:extLst>
      <p:ext uri="{BB962C8B-B14F-4D97-AF65-F5344CB8AC3E}">
        <p14:creationId xmlns:p14="http://schemas.microsoft.com/office/powerpoint/2010/main" val="2720601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123</a:t>
            </a:fld>
            <a:endParaRPr lang="en-US"/>
          </a:p>
        </p:txBody>
      </p:sp>
    </p:spTree>
    <p:extLst>
      <p:ext uri="{BB962C8B-B14F-4D97-AF65-F5344CB8AC3E}">
        <p14:creationId xmlns:p14="http://schemas.microsoft.com/office/powerpoint/2010/main" val="1486680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125</a:t>
            </a:fld>
            <a:endParaRPr lang="en-US"/>
          </a:p>
        </p:txBody>
      </p:sp>
    </p:spTree>
    <p:extLst>
      <p:ext uri="{BB962C8B-B14F-4D97-AF65-F5344CB8AC3E}">
        <p14:creationId xmlns:p14="http://schemas.microsoft.com/office/powerpoint/2010/main" val="9370618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126</a:t>
            </a:fld>
            <a:endParaRPr lang="en-US"/>
          </a:p>
        </p:txBody>
      </p:sp>
    </p:spTree>
    <p:extLst>
      <p:ext uri="{BB962C8B-B14F-4D97-AF65-F5344CB8AC3E}">
        <p14:creationId xmlns:p14="http://schemas.microsoft.com/office/powerpoint/2010/main" val="1813002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127</a:t>
            </a:fld>
            <a:endParaRPr lang="en-US"/>
          </a:p>
        </p:txBody>
      </p:sp>
    </p:spTree>
    <p:extLst>
      <p:ext uri="{BB962C8B-B14F-4D97-AF65-F5344CB8AC3E}">
        <p14:creationId xmlns:p14="http://schemas.microsoft.com/office/powerpoint/2010/main" val="9370618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128</a:t>
            </a:fld>
            <a:endParaRPr lang="en-US"/>
          </a:p>
        </p:txBody>
      </p:sp>
    </p:spTree>
    <p:extLst>
      <p:ext uri="{BB962C8B-B14F-4D97-AF65-F5344CB8AC3E}">
        <p14:creationId xmlns:p14="http://schemas.microsoft.com/office/powerpoint/2010/main" val="42495323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129</a:t>
            </a:fld>
            <a:endParaRPr lang="en-US"/>
          </a:p>
        </p:txBody>
      </p:sp>
    </p:spTree>
    <p:extLst>
      <p:ext uri="{BB962C8B-B14F-4D97-AF65-F5344CB8AC3E}">
        <p14:creationId xmlns:p14="http://schemas.microsoft.com/office/powerpoint/2010/main" val="237658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760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711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kern="1200" dirty="0" smtClean="0">
                <a:solidFill>
                  <a:schemeClr val="tx1"/>
                </a:solidFill>
                <a:effectLst/>
                <a:latin typeface="+mn-lt"/>
                <a:ea typeface="+mn-ea"/>
                <a:cs typeface="+mn-cs"/>
              </a:rPr>
              <a:t>The number of partitions of a network of size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is provided by the Bell number (9.6). The figure compares the Bell number to an exponential function, illustrating that the number of possible partitions grows faster than exponentially. Given that there are over 1040 partitions for a network of size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=50, brute-force approaches that aim to identify communities by inspecting all possible partitions are computationally infeasible.</a:t>
            </a:r>
            <a:endParaRPr lang="en-US" dirty="0"/>
          </a:p>
        </p:txBody>
      </p:sp>
    </p:spTree>
    <p:extLst>
      <p:ext uri="{BB962C8B-B14F-4D97-AF65-F5344CB8AC3E}">
        <p14:creationId xmlns:p14="http://schemas.microsoft.com/office/powerpoint/2010/main" val="179492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BCFAF46-5F13-4FA7-8D7F-5BE019ACC508}" type="datetime1">
              <a:rPr lang="el-GR" smtClean="0"/>
              <a:pPr/>
              <a:t>30/10/2019</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EDAF76F-C91B-4DB4-9A2E-946356BF481F}" type="datetime1">
              <a:rPr lang="el-GR" smtClean="0"/>
              <a:pPr/>
              <a:t>30/10/2019</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13916CF-C378-4382-B6F4-EE6E4F196E45}" type="datetime1">
              <a:rPr lang="el-GR" smtClean="0"/>
              <a:pPr/>
              <a:t>30/10/2019</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590D5C4-C286-4976-84AE-5F3CEE477752}" type="datetime1">
              <a:rPr lang="el-GR" smtClean="0"/>
              <a:pPr/>
              <a:t>30/10/2019</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22110-7191-45B7-A1D9-A73CA24F0E54}" type="datetime1">
              <a:rPr lang="el-GR" smtClean="0"/>
              <a:pPr/>
              <a:t>30/10/2019</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2BEE004-93E2-45E3-AAF4-B8EBEA8D684D}" type="datetime1">
              <a:rPr lang="el-GR" smtClean="0"/>
              <a:pPr/>
              <a:t>30/10/2019</a:t>
            </a:fld>
            <a:endParaRPr lang="el-G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AEAF6F-E8F6-4D39-8B53-3F26FD3379DC}" type="datetime1">
              <a:rPr lang="el-GR" smtClean="0"/>
              <a:pPr/>
              <a:t>30/10/2019</a:t>
            </a:fld>
            <a:endParaRPr lang="el-GR"/>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80A0D64-FC33-44C0-A45C-D6D0DD18F240}" type="datetime1">
              <a:rPr lang="el-GR" smtClean="0"/>
              <a:pPr/>
              <a:t>30/10/2019</a:t>
            </a:fld>
            <a:endParaRPr lang="el-G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D1DD6-A7E5-4D3F-9FF3-69D8F22926E3}" type="datetime1">
              <a:rPr lang="el-GR" smtClean="0"/>
              <a:pPr/>
              <a:t>30/10/2019</a:t>
            </a:fld>
            <a:endParaRPr lang="el-G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AB382-A905-43CD-945F-78A79883D167}" type="datetime1">
              <a:rPr lang="el-GR" smtClean="0"/>
              <a:pPr/>
              <a:t>30/10/2019</a:t>
            </a:fld>
            <a:endParaRPr lang="el-G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25ACB-E921-49CB-B949-9FFF0E636751}" type="datetime1">
              <a:rPr lang="el-GR" smtClean="0"/>
              <a:pPr/>
              <a:t>30/10/2019</a:t>
            </a:fld>
            <a:endParaRPr lang="el-G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203D5-999C-4BE9-A02B-09F921A261A1}" type="datetime1">
              <a:rPr lang="el-GR" smtClean="0"/>
              <a:pPr/>
              <a:t>30/10/2019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2.wmf"/><Relationship Id="rId5" Type="http://schemas.openxmlformats.org/officeDocument/2006/relationships/oleObject" Target="../embeddings/oleObject7.bin"/><Relationship Id="rId4" Type="http://schemas.openxmlformats.org/officeDocument/2006/relationships/image" Target="../media/image90.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0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7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90.png"/><Relationship Id="rId4" Type="http://schemas.openxmlformats.org/officeDocument/2006/relationships/image" Target="../media/image88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12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1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0.wmf"/><Relationship Id="rId5" Type="http://schemas.openxmlformats.org/officeDocument/2006/relationships/oleObject" Target="../embeddings/oleObject9.bin"/><Relationship Id="rId4" Type="http://schemas.openxmlformats.org/officeDocument/2006/relationships/image" Target="../media/image109.wmf"/></Relationships>
</file>

<file path=ppt/slides/_rels/slide12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dmml.asu.edu/users/reza"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users.cs.umn.edu/~kumar/dmbook/index.php"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0.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6.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1.wmf"/><Relationship Id="rId5" Type="http://schemas.openxmlformats.org/officeDocument/2006/relationships/oleObject" Target="../embeddings/oleObject5.bin"/><Relationship Id="rId4" Type="http://schemas.openxmlformats.org/officeDocument/2006/relationships/image" Target="../media/image6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78.png"/></Relationships>
</file>

<file path=ppt/slides/_rels/slide8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customXml" Target="../ink/ink1.xml"/></Relationships>
</file>

<file path=ppt/slides/_rels/slide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10.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9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1.wmf"/><Relationship Id="rId5" Type="http://schemas.openxmlformats.org/officeDocument/2006/relationships/oleObject" Target="../embeddings/oleObject6.bin"/><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smtClean="0">
                <a:solidFill>
                  <a:schemeClr val="accent6">
                    <a:lumMod val="50000"/>
                  </a:schemeClr>
                </a:solidFill>
              </a:rPr>
              <a:t>Online Social Networks and Media </a:t>
            </a:r>
            <a:endParaRPr lang="en-US" dirty="0">
              <a:solidFill>
                <a:schemeClr val="accent6">
                  <a:lumMod val="50000"/>
                </a:schemeClr>
              </a:solidFill>
            </a:endParaRPr>
          </a:p>
        </p:txBody>
      </p:sp>
      <p:sp>
        <p:nvSpPr>
          <p:cNvPr id="4" name="Subtitle 3"/>
          <p:cNvSpPr>
            <a:spLocks noGrp="1"/>
          </p:cNvSpPr>
          <p:nvPr>
            <p:ph type="subTitle" idx="1"/>
          </p:nvPr>
        </p:nvSpPr>
        <p:spPr>
          <a:xfrm>
            <a:off x="1259632" y="4365104"/>
            <a:ext cx="6512768" cy="550912"/>
          </a:xfrm>
        </p:spPr>
        <p:txBody>
          <a:bodyPr>
            <a:normAutofit lnSpcReduction="10000"/>
          </a:bodyPr>
          <a:lstStyle/>
          <a:p>
            <a:r>
              <a:rPr lang="en-US" smtClean="0"/>
              <a:t>Community detection</a:t>
            </a:r>
            <a:endParaRPr lang="el-GR"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a:t>
            </a:fld>
            <a:endParaRPr lang="el-GR"/>
          </a:p>
        </p:txBody>
      </p:sp>
    </p:spTree>
    <p:extLst>
      <p:ext uri="{BB962C8B-B14F-4D97-AF65-F5344CB8AC3E}">
        <p14:creationId xmlns:p14="http://schemas.microsoft.com/office/powerpoint/2010/main" val="376536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42" y="0"/>
            <a:ext cx="8229600" cy="1143000"/>
          </a:xfrm>
        </p:spPr>
        <p:txBody>
          <a:bodyPr>
            <a:normAutofit/>
          </a:bodyPr>
          <a:lstStyle/>
          <a:p>
            <a:r>
              <a:rPr lang="en-US" sz="4000" dirty="0">
                <a:solidFill>
                  <a:schemeClr val="accent6">
                    <a:lumMod val="75000"/>
                  </a:schemeClr>
                </a:solidFill>
              </a:rPr>
              <a:t>Twitter &amp; Facebook</a:t>
            </a:r>
          </a:p>
        </p:txBody>
      </p:sp>
      <p:sp>
        <p:nvSpPr>
          <p:cNvPr id="3" name="Content Placeholder 2"/>
          <p:cNvSpPr>
            <a:spLocks noGrp="1"/>
          </p:cNvSpPr>
          <p:nvPr>
            <p:ph idx="1"/>
          </p:nvPr>
        </p:nvSpPr>
        <p:spPr>
          <a:xfrm>
            <a:off x="467544" y="5886092"/>
            <a:ext cx="7355160" cy="381000"/>
          </a:xfrm>
        </p:spPr>
        <p:txBody>
          <a:bodyPr>
            <a:normAutofit fontScale="70000" lnSpcReduction="20000"/>
          </a:bodyPr>
          <a:lstStyle/>
          <a:p>
            <a:pPr marL="0" indent="0">
              <a:buNone/>
            </a:pPr>
            <a:r>
              <a:rPr lang="en-US" dirty="0" smtClean="0">
                <a:solidFill>
                  <a:schemeClr val="tx1">
                    <a:lumMod val="95000"/>
                    <a:lumOff val="5000"/>
                  </a:schemeClr>
                </a:solidFill>
              </a:rPr>
              <a:t>social circles, circles of trust</a:t>
            </a:r>
            <a:endParaRPr lang="en-US" dirty="0">
              <a:solidFill>
                <a:schemeClr val="tx1">
                  <a:lumMod val="95000"/>
                  <a:lumOff val="5000"/>
                </a:scheme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7905750" cy="44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spTree>
    <p:extLst>
      <p:ext uri="{BB962C8B-B14F-4D97-AF65-F5344CB8AC3E}">
        <p14:creationId xmlns:p14="http://schemas.microsoft.com/office/powerpoint/2010/main" val="3708751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4" cstate="print"/>
          <a:srcRect/>
          <a:stretch>
            <a:fillRect/>
          </a:stretch>
        </p:blipFill>
        <p:spPr bwMode="auto">
          <a:xfrm>
            <a:off x="252214" y="1420714"/>
            <a:ext cx="4895850" cy="3409950"/>
          </a:xfrm>
          <a:prstGeom prst="rect">
            <a:avLst/>
          </a:prstGeom>
          <a:noFill/>
          <a:ln w="9525">
            <a:noFill/>
            <a:miter lim="800000"/>
            <a:headEnd/>
            <a:tailEnd/>
          </a:ln>
        </p:spPr>
      </p:pic>
      <p:sp>
        <p:nvSpPr>
          <p:cNvPr id="4" name="TextBox 3"/>
          <p:cNvSpPr txBox="1"/>
          <p:nvPr/>
        </p:nvSpPr>
        <p:spPr>
          <a:xfrm>
            <a:off x="5148064" y="2276872"/>
            <a:ext cx="2160240" cy="646331"/>
          </a:xfrm>
          <a:prstGeom prst="rect">
            <a:avLst/>
          </a:prstGeom>
          <a:noFill/>
        </p:spPr>
        <p:txBody>
          <a:bodyPr wrap="square" rtlCol="0">
            <a:spAutoFit/>
          </a:bodyPr>
          <a:lstStyle/>
          <a:p>
            <a:r>
              <a:rPr lang="en-US" dirty="0" smtClean="0"/>
              <a:t>(X, Y)</a:t>
            </a:r>
          </a:p>
          <a:p>
            <a:endParaRPr lang="el-GR" dirty="0"/>
          </a:p>
        </p:txBody>
      </p:sp>
      <p:sp>
        <p:nvSpPr>
          <p:cNvPr id="8" name="Oval 7"/>
          <p:cNvSpPr/>
          <p:nvPr/>
        </p:nvSpPr>
        <p:spPr>
          <a:xfrm>
            <a:off x="6516216" y="234888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l-GR" dirty="0"/>
          </a:p>
        </p:txBody>
      </p:sp>
      <p:sp>
        <p:nvSpPr>
          <p:cNvPr id="9" name="Oval 8"/>
          <p:cNvSpPr/>
          <p:nvPr/>
        </p:nvSpPr>
        <p:spPr>
          <a:xfrm>
            <a:off x="6516216" y="32129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l-GR" dirty="0"/>
          </a:p>
        </p:txBody>
      </p:sp>
      <p:cxnSp>
        <p:nvCxnSpPr>
          <p:cNvPr id="11" name="Straight Connector 10"/>
          <p:cNvCxnSpPr>
            <a:stCxn id="8" idx="4"/>
            <a:endCxn id="9" idx="0"/>
          </p:cNvCxnSpPr>
          <p:nvPr/>
        </p:nvCxnSpPr>
        <p:spPr>
          <a:xfrm>
            <a:off x="6732240" y="2708920"/>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288" y="2276872"/>
            <a:ext cx="792088" cy="369332"/>
          </a:xfrm>
          <a:prstGeom prst="rect">
            <a:avLst/>
          </a:prstGeom>
          <a:noFill/>
        </p:spPr>
        <p:txBody>
          <a:bodyPr wrap="square" rtlCol="0">
            <a:spAutoFit/>
          </a:bodyPr>
          <a:lstStyle/>
          <a:p>
            <a:r>
              <a:rPr lang="en-US" dirty="0" err="1" smtClean="0"/>
              <a:t>p</a:t>
            </a:r>
            <a:r>
              <a:rPr lang="en-US" baseline="-25000" dirty="0" err="1" smtClean="0"/>
              <a:t>X</a:t>
            </a:r>
            <a:endParaRPr lang="el-GR" baseline="-25000" dirty="0"/>
          </a:p>
        </p:txBody>
      </p:sp>
      <p:sp>
        <p:nvSpPr>
          <p:cNvPr id="13" name="TextBox 12"/>
          <p:cNvSpPr txBox="1"/>
          <p:nvPr/>
        </p:nvSpPr>
        <p:spPr>
          <a:xfrm>
            <a:off x="7236296" y="3284984"/>
            <a:ext cx="792088" cy="369332"/>
          </a:xfrm>
          <a:prstGeom prst="rect">
            <a:avLst/>
          </a:prstGeom>
          <a:noFill/>
        </p:spPr>
        <p:txBody>
          <a:bodyPr wrap="square" rtlCol="0">
            <a:spAutoFit/>
          </a:bodyPr>
          <a:lstStyle/>
          <a:p>
            <a:r>
              <a:rPr lang="en-US" dirty="0" err="1" smtClean="0"/>
              <a:t>p</a:t>
            </a:r>
            <a:r>
              <a:rPr lang="en-US" baseline="-25000" dirty="0" err="1" smtClean="0"/>
              <a:t>Y</a:t>
            </a:r>
            <a:endParaRPr lang="el-GR" baseline="-25000" dirty="0" smtClean="0"/>
          </a:p>
        </p:txBody>
      </p:sp>
      <p:graphicFrame>
        <p:nvGraphicFramePr>
          <p:cNvPr id="136194" name="Object 3"/>
          <p:cNvGraphicFramePr>
            <a:graphicFrameLocks noChangeAspect="1"/>
          </p:cNvGraphicFramePr>
          <p:nvPr>
            <p:extLst>
              <p:ext uri="{D42A27DB-BD31-4B8C-83A1-F6EECF244321}">
                <p14:modId xmlns:p14="http://schemas.microsoft.com/office/powerpoint/2010/main" val="2328608379"/>
              </p:ext>
            </p:extLst>
          </p:nvPr>
        </p:nvGraphicFramePr>
        <p:xfrm>
          <a:off x="2137141" y="5113113"/>
          <a:ext cx="6107267" cy="1103225"/>
        </p:xfrm>
        <a:graphic>
          <a:graphicData uri="http://schemas.openxmlformats.org/presentationml/2006/ole">
            <mc:AlternateContent xmlns:mc="http://schemas.openxmlformats.org/markup-compatibility/2006">
              <mc:Choice xmlns:v="urn:schemas-microsoft-com:vml" Requires="v">
                <p:oleObj spid="_x0000_s84127" name="Equation" r:id="rId5" imgW="2806560" imgH="380880" progId="Equation.3">
                  <p:embed/>
                </p:oleObj>
              </mc:Choice>
              <mc:Fallback>
                <p:oleObj name="Equation" r:id="rId5" imgW="2806560" imgH="380880" progId="Equation.3">
                  <p:embed/>
                  <p:pic>
                    <p:nvPicPr>
                      <p:cNvPr id="0" name="Picture 69"/>
                      <p:cNvPicPr>
                        <a:picLocks noChangeAspect="1" noChangeArrowheads="1"/>
                      </p:cNvPicPr>
                      <p:nvPr/>
                    </p:nvPicPr>
                    <p:blipFill>
                      <a:blip r:embed="rId6"/>
                      <a:srcRect/>
                      <a:stretch>
                        <a:fillRect/>
                      </a:stretch>
                    </p:blipFill>
                    <p:spPr bwMode="auto">
                      <a:xfrm>
                        <a:off x="2137141" y="5113113"/>
                        <a:ext cx="6107267" cy="1103225"/>
                      </a:xfrm>
                      <a:prstGeom prst="rect">
                        <a:avLst/>
                      </a:prstGeom>
                      <a:noFill/>
                      <a:extLst/>
                    </p:spPr>
                  </p:pic>
                </p:oleObj>
              </mc:Fallback>
            </mc:AlternateContent>
          </a:graphicData>
        </a:graphic>
      </p:graphicFrame>
      <p:cxnSp>
        <p:nvCxnSpPr>
          <p:cNvPr id="16" name="Straight Connector 15"/>
          <p:cNvCxnSpPr/>
          <p:nvPr/>
        </p:nvCxnSpPr>
        <p:spPr>
          <a:xfrm flipH="1">
            <a:off x="5868144" y="3645024"/>
            <a:ext cx="79208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4248" y="3645024"/>
            <a:ext cx="576064"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2200" y="3933056"/>
            <a:ext cx="648072" cy="369332"/>
          </a:xfrm>
          <a:prstGeom prst="rect">
            <a:avLst/>
          </a:prstGeom>
          <a:noFill/>
        </p:spPr>
        <p:txBody>
          <a:bodyPr wrap="square" rtlCol="0">
            <a:spAutoFit/>
          </a:bodyPr>
          <a:lstStyle/>
          <a:p>
            <a:r>
              <a:rPr lang="en-US" dirty="0" smtClean="0">
                <a:solidFill>
                  <a:schemeClr val="tx2">
                    <a:lumMod val="75000"/>
                  </a:schemeClr>
                </a:solidFill>
              </a:rPr>
              <a:t>.. .</a:t>
            </a:r>
            <a:endParaRPr lang="el-GR" dirty="0">
              <a:solidFill>
                <a:schemeClr val="tx2">
                  <a:lumMod val="75000"/>
                </a:schemeClr>
              </a:solidFill>
            </a:endParaRPr>
          </a:p>
        </p:txBody>
      </p:sp>
      <p:sp>
        <p:nvSpPr>
          <p:cNvPr id="22" name="TextBox 21"/>
          <p:cNvSpPr txBox="1"/>
          <p:nvPr/>
        </p:nvSpPr>
        <p:spPr>
          <a:xfrm>
            <a:off x="5220072" y="4221088"/>
            <a:ext cx="864096" cy="369332"/>
          </a:xfrm>
          <a:prstGeom prst="rect">
            <a:avLst/>
          </a:prstGeom>
          <a:noFill/>
        </p:spPr>
        <p:txBody>
          <a:bodyPr wrap="square" rtlCol="0">
            <a:spAutoFit/>
          </a:bodyPr>
          <a:lstStyle/>
          <a:p>
            <a:r>
              <a:rPr lang="en-US" dirty="0" smtClean="0"/>
              <a:t>Y</a:t>
            </a:r>
            <a:r>
              <a:rPr lang="en-US" baseline="-25000" dirty="0" smtClean="0"/>
              <a:t>1</a:t>
            </a:r>
            <a:endParaRPr lang="el-GR" baseline="-25000" dirty="0"/>
          </a:p>
        </p:txBody>
      </p:sp>
      <p:sp>
        <p:nvSpPr>
          <p:cNvPr id="23" name="TextBox 22"/>
          <p:cNvSpPr txBox="1"/>
          <p:nvPr/>
        </p:nvSpPr>
        <p:spPr>
          <a:xfrm>
            <a:off x="7164288" y="4221088"/>
            <a:ext cx="864096" cy="369332"/>
          </a:xfrm>
          <a:prstGeom prst="rect">
            <a:avLst/>
          </a:prstGeom>
          <a:noFill/>
        </p:spPr>
        <p:txBody>
          <a:bodyPr wrap="square" rtlCol="0">
            <a:spAutoFit/>
          </a:bodyPr>
          <a:lstStyle/>
          <a:p>
            <a:r>
              <a:rPr lang="en-US" dirty="0" err="1" smtClean="0"/>
              <a:t>Y</a:t>
            </a:r>
            <a:r>
              <a:rPr lang="en-US" baseline="-25000" dirty="0" err="1" smtClean="0"/>
              <a:t>m</a:t>
            </a:r>
            <a:endParaRPr lang="el-GR" baseline="-250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100</a:t>
            </a:fld>
            <a:endParaRPr lang="el-GR"/>
          </a:p>
        </p:txBody>
      </p:sp>
      <p:sp>
        <p:nvSpPr>
          <p:cNvPr id="19" name="TextBox 18"/>
          <p:cNvSpPr txBox="1"/>
          <p:nvPr/>
        </p:nvSpPr>
        <p:spPr>
          <a:xfrm>
            <a:off x="1142976" y="285728"/>
            <a:ext cx="7101432" cy="707886"/>
          </a:xfrm>
          <a:prstGeom prst="rect">
            <a:avLst/>
          </a:prstGeom>
          <a:noFill/>
        </p:spPr>
        <p:txBody>
          <a:bodyPr wrap="square" rtlCol="0">
            <a:spAutoFit/>
          </a:bodyPr>
          <a:lstStyle/>
          <a:p>
            <a:pPr algn="ctr"/>
            <a:r>
              <a:rPr lang="en-US" sz="4000" dirty="0" smtClean="0">
                <a:solidFill>
                  <a:schemeClr val="accent6">
                    <a:lumMod val="75000"/>
                  </a:schemeClr>
                </a:solidFill>
              </a:rPr>
              <a:t>Computing </a:t>
            </a:r>
            <a:r>
              <a:rPr lang="en-US" sz="4000" dirty="0" err="1" smtClean="0">
                <a:solidFill>
                  <a:schemeClr val="accent6">
                    <a:lumMod val="75000"/>
                  </a:schemeClr>
                </a:solidFill>
              </a:rPr>
              <a:t>Betweenness</a:t>
            </a:r>
            <a:r>
              <a:rPr lang="en-US" sz="4000" dirty="0" smtClean="0">
                <a:solidFill>
                  <a:schemeClr val="accent6">
                    <a:lumMod val="75000"/>
                  </a:schemeClr>
                </a:solidFill>
              </a:rPr>
              <a:t>: step 3</a:t>
            </a:r>
            <a:endParaRPr lang="en-US" sz="40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smtClean="0">
                <a:solidFill>
                  <a:schemeClr val="accent6">
                    <a:lumMod val="75000"/>
                  </a:schemeClr>
                </a:solidFill>
              </a:rPr>
              <a:t>Computing </a:t>
            </a:r>
            <a:r>
              <a:rPr lang="en-US" sz="4800" dirty="0" err="1" smtClean="0">
                <a:solidFill>
                  <a:schemeClr val="accent6">
                    <a:lumMod val="75000"/>
                  </a:schemeClr>
                </a:solidFill>
              </a:rPr>
              <a:t>Betweenness</a:t>
            </a:r>
            <a:endParaRPr lang="en-US" sz="4800" dirty="0">
              <a:solidFill>
                <a:schemeClr val="accent6">
                  <a:lumMod val="75000"/>
                </a:schemeClr>
              </a:solidFill>
            </a:endParaRPr>
          </a:p>
        </p:txBody>
      </p:sp>
      <p:sp>
        <p:nvSpPr>
          <p:cNvPr id="4" name="TextBox 3"/>
          <p:cNvSpPr txBox="1"/>
          <p:nvPr/>
        </p:nvSpPr>
        <p:spPr>
          <a:xfrm>
            <a:off x="1043608" y="1901833"/>
            <a:ext cx="6408712" cy="1754326"/>
          </a:xfrm>
          <a:prstGeom prst="rect">
            <a:avLst/>
          </a:prstGeom>
          <a:noFill/>
        </p:spPr>
        <p:txBody>
          <a:bodyPr wrap="square" rtlCol="0">
            <a:spAutoFit/>
          </a:bodyPr>
          <a:lstStyle/>
          <a:p>
            <a:r>
              <a:rPr lang="en-US" sz="3600" dirty="0" smtClean="0"/>
              <a:t>Repeat the process for all nodes</a:t>
            </a:r>
          </a:p>
          <a:p>
            <a:endParaRPr lang="en-US" sz="3600" dirty="0" smtClean="0"/>
          </a:p>
          <a:p>
            <a:r>
              <a:rPr lang="en-US" sz="3600" dirty="0" smtClean="0"/>
              <a:t>Sum over all BFSs</a:t>
            </a:r>
            <a:endParaRPr lang="el-GR" sz="36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101</a:t>
            </a:fld>
            <a:endParaRPr lang="el-G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188640"/>
            <a:ext cx="6500858" cy="769441"/>
          </a:xfrm>
          <a:prstGeom prst="rect">
            <a:avLst/>
          </a:prstGeom>
          <a:noFill/>
        </p:spPr>
        <p:txBody>
          <a:bodyPr wrap="square" rtlCol="0">
            <a:spAutoFit/>
          </a:bodyPr>
          <a:lstStyle/>
          <a:p>
            <a:pPr algn="ctr"/>
            <a:r>
              <a:rPr lang="en-US" sz="4400" dirty="0" smtClean="0">
                <a:solidFill>
                  <a:schemeClr val="accent6">
                    <a:lumMod val="75000"/>
                  </a:schemeClr>
                </a:solidFill>
              </a:rPr>
              <a:t>Example</a:t>
            </a:r>
            <a:endParaRPr lang="en-US" sz="4400" dirty="0">
              <a:solidFill>
                <a:schemeClr val="accent6">
                  <a:lumMod val="75000"/>
                </a:schemeClr>
              </a:solidFill>
            </a:endParaRPr>
          </a:p>
        </p:txBody>
      </p:sp>
      <p:pic>
        <p:nvPicPr>
          <p:cNvPr id="137219" name="Picture 3"/>
          <p:cNvPicPr>
            <a:picLocks noChangeAspect="1" noChangeArrowheads="1"/>
          </p:cNvPicPr>
          <p:nvPr/>
        </p:nvPicPr>
        <p:blipFill>
          <a:blip r:embed="rId3" cstate="print"/>
          <a:srcRect/>
          <a:stretch>
            <a:fillRect/>
          </a:stretch>
        </p:blipFill>
        <p:spPr bwMode="auto">
          <a:xfrm>
            <a:off x="1547664" y="2060848"/>
            <a:ext cx="3438525" cy="2095500"/>
          </a:xfrm>
          <a:prstGeom prst="rect">
            <a:avLst/>
          </a:prstGeom>
          <a:noFill/>
          <a:ln w="9525">
            <a:noFill/>
            <a:miter lim="800000"/>
            <a:headEnd/>
            <a:tailEnd/>
          </a:ln>
        </p:spPr>
      </p:pic>
      <p:pic>
        <p:nvPicPr>
          <p:cNvPr id="137220" name="Picture 4"/>
          <p:cNvPicPr>
            <a:picLocks noChangeAspect="1" noChangeArrowheads="1"/>
          </p:cNvPicPr>
          <p:nvPr/>
        </p:nvPicPr>
        <p:blipFill>
          <a:blip r:embed="rId4" cstate="print"/>
          <a:srcRect/>
          <a:stretch>
            <a:fillRect/>
          </a:stretch>
        </p:blipFill>
        <p:spPr bwMode="auto">
          <a:xfrm>
            <a:off x="5220072" y="2276872"/>
            <a:ext cx="2505075" cy="1943100"/>
          </a:xfrm>
          <a:prstGeom prst="rect">
            <a:avLst/>
          </a:prstGeom>
          <a:noFill/>
          <a:ln w="9525">
            <a:noFill/>
            <a:miter lim="800000"/>
            <a:headEnd/>
            <a:tailEnd/>
          </a:ln>
        </p:spPr>
      </p:pic>
      <p:pic>
        <p:nvPicPr>
          <p:cNvPr id="137221" name="Picture 5"/>
          <p:cNvPicPr>
            <a:picLocks noChangeAspect="1" noChangeArrowheads="1"/>
          </p:cNvPicPr>
          <p:nvPr/>
        </p:nvPicPr>
        <p:blipFill>
          <a:blip r:embed="rId5" cstate="print"/>
          <a:srcRect/>
          <a:stretch>
            <a:fillRect/>
          </a:stretch>
        </p:blipFill>
        <p:spPr bwMode="auto">
          <a:xfrm>
            <a:off x="3419872" y="4437112"/>
            <a:ext cx="2924175" cy="1933575"/>
          </a:xfrm>
          <a:prstGeom prst="rect">
            <a:avLst/>
          </a:prstGeom>
          <a:noFill/>
          <a:ln w="9525">
            <a:noFill/>
            <a:miter lim="800000"/>
            <a:headEnd/>
            <a:tailEnd/>
          </a:ln>
        </p:spPr>
      </p:pic>
      <p:pic>
        <p:nvPicPr>
          <p:cNvPr id="173058" name="Picture 2"/>
          <p:cNvPicPr>
            <a:picLocks noChangeAspect="1" noChangeArrowheads="1"/>
          </p:cNvPicPr>
          <p:nvPr/>
        </p:nvPicPr>
        <p:blipFill>
          <a:blip r:embed="rId6" cstate="print"/>
          <a:srcRect/>
          <a:stretch>
            <a:fillRect/>
          </a:stretch>
        </p:blipFill>
        <p:spPr bwMode="auto">
          <a:xfrm>
            <a:off x="395536" y="980728"/>
            <a:ext cx="3067487" cy="122111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102</a:t>
            </a:fld>
            <a:endParaRPr lang="el-G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smtClean="0">
                <a:solidFill>
                  <a:schemeClr val="accent6">
                    <a:lumMod val="75000"/>
                  </a:schemeClr>
                </a:solidFill>
              </a:rPr>
              <a:t>Example</a:t>
            </a:r>
            <a:endParaRPr lang="en-US" sz="4400" dirty="0">
              <a:solidFill>
                <a:schemeClr val="accent6">
                  <a:lumMod val="75000"/>
                </a:schemeClr>
              </a:solidFill>
            </a:endParaRPr>
          </a:p>
        </p:txBody>
      </p:sp>
      <p:pic>
        <p:nvPicPr>
          <p:cNvPr id="138242" name="Picture 2"/>
          <p:cNvPicPr>
            <a:picLocks noChangeAspect="1" noChangeArrowheads="1"/>
          </p:cNvPicPr>
          <p:nvPr/>
        </p:nvPicPr>
        <p:blipFill>
          <a:blip r:embed="rId3" cstate="print"/>
          <a:srcRect/>
          <a:stretch>
            <a:fillRect/>
          </a:stretch>
        </p:blipFill>
        <p:spPr bwMode="auto">
          <a:xfrm>
            <a:off x="611560" y="1700808"/>
            <a:ext cx="3676650" cy="1304925"/>
          </a:xfrm>
          <a:prstGeom prst="rect">
            <a:avLst/>
          </a:prstGeom>
          <a:noFill/>
          <a:ln w="9525">
            <a:noFill/>
            <a:miter lim="800000"/>
            <a:headEnd/>
            <a:tailEnd/>
          </a:ln>
        </p:spPr>
      </p:pic>
      <p:pic>
        <p:nvPicPr>
          <p:cNvPr id="138243" name="Picture 3"/>
          <p:cNvPicPr>
            <a:picLocks noChangeAspect="1" noChangeArrowheads="1"/>
          </p:cNvPicPr>
          <p:nvPr/>
        </p:nvPicPr>
        <p:blipFill>
          <a:blip r:embed="rId4" cstate="print"/>
          <a:srcRect/>
          <a:stretch>
            <a:fillRect/>
          </a:stretch>
        </p:blipFill>
        <p:spPr bwMode="auto">
          <a:xfrm>
            <a:off x="3851920" y="3356992"/>
            <a:ext cx="3657600" cy="1219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103</a:t>
            </a:fld>
            <a:endParaRPr lang="el-G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smtClean="0">
                <a:solidFill>
                  <a:schemeClr val="accent6">
                    <a:lumMod val="75000"/>
                  </a:schemeClr>
                </a:solidFill>
              </a:rPr>
              <a:t>Computing </a:t>
            </a:r>
            <a:r>
              <a:rPr lang="en-US" sz="4400" dirty="0" err="1" smtClean="0">
                <a:solidFill>
                  <a:schemeClr val="accent6">
                    <a:lumMod val="75000"/>
                  </a:schemeClr>
                </a:solidFill>
              </a:rPr>
              <a:t>Betweenness</a:t>
            </a:r>
            <a:endParaRPr lang="en-US" sz="4400" dirty="0">
              <a:solidFill>
                <a:schemeClr val="accent6">
                  <a:lumMod val="75000"/>
                </a:schemeClr>
              </a:solidFill>
            </a:endParaRPr>
          </a:p>
        </p:txBody>
      </p:sp>
      <p:sp>
        <p:nvSpPr>
          <p:cNvPr id="5" name="TextBox 4"/>
          <p:cNvSpPr txBox="1"/>
          <p:nvPr/>
        </p:nvSpPr>
        <p:spPr>
          <a:xfrm>
            <a:off x="755576" y="1484784"/>
            <a:ext cx="8064896" cy="4154984"/>
          </a:xfrm>
          <a:prstGeom prst="rect">
            <a:avLst/>
          </a:prstGeom>
          <a:noFill/>
        </p:spPr>
        <p:txBody>
          <a:bodyPr wrap="square" rtlCol="0">
            <a:spAutoFit/>
          </a:bodyPr>
          <a:lstStyle/>
          <a:p>
            <a:r>
              <a:rPr lang="en-US" sz="3200" dirty="0" smtClean="0"/>
              <a:t>Issues</a:t>
            </a:r>
          </a:p>
          <a:p>
            <a:pPr marL="457200" indent="-457200">
              <a:buFont typeface="Wingdings" panose="05000000000000000000" pitchFamily="2" charset="2"/>
              <a:buChar char="§"/>
            </a:pPr>
            <a:endParaRPr lang="en-US" sz="800" dirty="0" smtClean="0"/>
          </a:p>
          <a:p>
            <a:pPr marL="457200" indent="-457200">
              <a:buFont typeface="Wingdings" panose="05000000000000000000" pitchFamily="2" charset="2"/>
              <a:buChar char="§"/>
            </a:pPr>
            <a:r>
              <a:rPr lang="en-US" sz="3200" dirty="0" smtClean="0"/>
              <a:t> Test for connectivity?</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 Re-compute all paths, or only those affected</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 Parallel computation</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 Sampling</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104</a:t>
            </a:fld>
            <a:endParaRPr lang="el-G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105</a:t>
            </a:fld>
            <a:endParaRPr lang="el-GR"/>
          </a:p>
        </p:txBody>
      </p:sp>
      <p:sp>
        <p:nvSpPr>
          <p:cNvPr id="5" name="TextBox 4"/>
          <p:cNvSpPr txBox="1"/>
          <p:nvPr/>
        </p:nvSpPr>
        <p:spPr>
          <a:xfrm>
            <a:off x="323528" y="476672"/>
            <a:ext cx="8280920" cy="1800200"/>
          </a:xfrm>
          <a:prstGeom prst="rect">
            <a:avLst/>
          </a:prstGeom>
          <a:noFill/>
        </p:spPr>
        <p:txBody>
          <a:bodyPr wrap="square" rtlCol="0">
            <a:spAutoFit/>
          </a:bodyPr>
          <a:lstStyle/>
          <a:p>
            <a:endParaRPr lang="el-GR" dirty="0"/>
          </a:p>
        </p:txBody>
      </p:sp>
      <p:sp>
        <p:nvSpPr>
          <p:cNvPr id="8" name="Title 1"/>
          <p:cNvSpPr txBox="1">
            <a:spLocks/>
          </p:cNvSpPr>
          <p:nvPr/>
        </p:nvSpPr>
        <p:spPr>
          <a:xfrm>
            <a:off x="457200" y="116632"/>
            <a:ext cx="8229600" cy="6435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Centrality measures</a:t>
            </a:r>
            <a:endParaRPr lang="en-US" dirty="0">
              <a:solidFill>
                <a:schemeClr val="accent6">
                  <a:lumMod val="75000"/>
                </a:schemeClr>
              </a:solidFill>
            </a:endParaRPr>
          </a:p>
        </p:txBody>
      </p:sp>
      <p:pic>
        <p:nvPicPr>
          <p:cNvPr id="4" name="Picture 3"/>
          <p:cNvPicPr>
            <a:picLocks noChangeAspect="1"/>
          </p:cNvPicPr>
          <p:nvPr/>
        </p:nvPicPr>
        <p:blipFill>
          <a:blip r:embed="rId2"/>
          <a:stretch>
            <a:fillRect/>
          </a:stretch>
        </p:blipFill>
        <p:spPr>
          <a:xfrm>
            <a:off x="1403648" y="2941709"/>
            <a:ext cx="5688632" cy="1233071"/>
          </a:xfrm>
          <a:prstGeom prst="rect">
            <a:avLst/>
          </a:prstGeom>
        </p:spPr>
      </p:pic>
      <p:sp>
        <p:nvSpPr>
          <p:cNvPr id="2" name="TextBox 1"/>
          <p:cNvSpPr txBox="1"/>
          <p:nvPr/>
        </p:nvSpPr>
        <p:spPr>
          <a:xfrm>
            <a:off x="1691680" y="2320541"/>
            <a:ext cx="5005536" cy="461665"/>
          </a:xfrm>
          <a:prstGeom prst="rect">
            <a:avLst/>
          </a:prstGeom>
          <a:noFill/>
        </p:spPr>
        <p:txBody>
          <a:bodyPr wrap="square" rtlCol="0">
            <a:spAutoFit/>
          </a:bodyPr>
          <a:lstStyle/>
          <a:p>
            <a:r>
              <a:rPr lang="en-US" sz="2400" dirty="0" smtClean="0"/>
              <a:t>Degree centrality</a:t>
            </a:r>
            <a:endParaRPr lang="el-GR" sz="2400" dirty="0"/>
          </a:p>
        </p:txBody>
      </p:sp>
    </p:spTree>
    <p:extLst>
      <p:ext uri="{BB962C8B-B14F-4D97-AF65-F5344CB8AC3E}">
        <p14:creationId xmlns:p14="http://schemas.microsoft.com/office/powerpoint/2010/main" val="36041154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106</a:t>
            </a:fld>
            <a:endParaRPr lang="el-GR"/>
          </a:p>
        </p:txBody>
      </p:sp>
      <p:pic>
        <p:nvPicPr>
          <p:cNvPr id="3" name="Picture 2"/>
          <p:cNvPicPr>
            <a:picLocks noChangeAspect="1"/>
          </p:cNvPicPr>
          <p:nvPr/>
        </p:nvPicPr>
        <p:blipFill>
          <a:blip r:embed="rId2"/>
          <a:stretch>
            <a:fillRect/>
          </a:stretch>
        </p:blipFill>
        <p:spPr>
          <a:xfrm>
            <a:off x="251520" y="1268760"/>
            <a:ext cx="8634977" cy="4896544"/>
          </a:xfrm>
          <a:prstGeom prst="rect">
            <a:avLst/>
          </a:prstGeom>
        </p:spPr>
      </p:pic>
    </p:spTree>
    <p:extLst>
      <p:ext uri="{BB962C8B-B14F-4D97-AF65-F5344CB8AC3E}">
        <p14:creationId xmlns:p14="http://schemas.microsoft.com/office/powerpoint/2010/main" val="40585936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Cliques and vertex similarity</a:t>
            </a:r>
          </a:p>
          <a:p>
            <a:pPr marL="514350" indent="-514350">
              <a:buFont typeface="+mj-lt"/>
              <a:buAutoNum type="arabicPeriod"/>
            </a:pPr>
            <a:endParaRPr lang="en-US" sz="800" dirty="0" smtClean="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Background: </a:t>
            </a:r>
            <a:r>
              <a:rPr lang="en-US" sz="2800" dirty="0">
                <a:solidFill>
                  <a:schemeClr val="bg1">
                    <a:lumMod val="65000"/>
                  </a:schemeClr>
                </a:solidFill>
              </a:rPr>
              <a:t>C</a:t>
            </a:r>
            <a:r>
              <a:rPr lang="en-US" sz="2800" dirty="0" smtClean="0">
                <a:solidFill>
                  <a:schemeClr val="bg1">
                    <a:lumMod val="65000"/>
                  </a:schemeClr>
                </a:solidFill>
              </a:rPr>
              <a:t>luster analysis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err="1" smtClean="0">
                <a:solidFill>
                  <a:schemeClr val="bg1">
                    <a:lumMod val="65000"/>
                  </a:schemeClr>
                </a:solidFill>
              </a:rPr>
              <a:t>Betweeness</a:t>
            </a:r>
            <a:r>
              <a:rPr lang="en-US" sz="2800" dirty="0" smtClean="0">
                <a:solidFill>
                  <a:schemeClr val="bg1">
                    <a:lumMod val="65000"/>
                  </a:schemeClr>
                </a:solidFill>
              </a:rPr>
              <a:t> centrality</a:t>
            </a:r>
          </a:p>
          <a:p>
            <a:pPr marL="514350" indent="-514350">
              <a:buFont typeface="+mj-lt"/>
              <a:buAutoNum type="arabicPeriod"/>
            </a:pPr>
            <a:endParaRPr lang="en-US" sz="800" dirty="0" smtClean="0"/>
          </a:p>
          <a:p>
            <a:pPr marL="514350" indent="-514350">
              <a:buFont typeface="+mj-lt"/>
              <a:buAutoNum type="arabicPeriod"/>
            </a:pPr>
            <a:r>
              <a:rPr lang="en-US" sz="2800" dirty="0" smtClean="0">
                <a:solidFill>
                  <a:srgbClr val="FF0000"/>
                </a:solidFill>
              </a:rPr>
              <a:t>Modularity</a:t>
            </a:r>
          </a:p>
          <a:p>
            <a:pPr marL="514350" indent="-514350">
              <a:buFont typeface="+mj-lt"/>
              <a:buAutoNum type="arabicPeriod"/>
            </a:pPr>
            <a:endParaRPr lang="en-US" sz="800" dirty="0" smtClean="0"/>
          </a:p>
          <a:p>
            <a:pPr marL="514350" indent="-514350">
              <a:buFont typeface="+mj-lt"/>
              <a:buAutoNum type="arabicPeriod"/>
            </a:pPr>
            <a:r>
              <a:rPr lang="en-US" sz="2800" dirty="0" smtClean="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107</a:t>
            </a:fld>
            <a:endParaRPr lang="el-GR"/>
          </a:p>
        </p:txBody>
      </p:sp>
    </p:spTree>
    <p:extLst>
      <p:ext uri="{BB962C8B-B14F-4D97-AF65-F5344CB8AC3E}">
        <p14:creationId xmlns:p14="http://schemas.microsoft.com/office/powerpoint/2010/main" val="35867158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normAutofit/>
          </a:bodyPr>
          <a:lstStyle/>
          <a:p>
            <a:r>
              <a:rPr lang="en-US" dirty="0" smtClean="0">
                <a:solidFill>
                  <a:schemeClr val="accent6">
                    <a:lumMod val="75000"/>
                  </a:schemeClr>
                </a:solidFill>
              </a:rPr>
              <a:t>Modularity</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764704"/>
                <a:ext cx="8521480" cy="5430217"/>
              </a:xfrm>
            </p:spPr>
            <p:txBody>
              <a:bodyPr>
                <a:normAutofit/>
              </a:bodyPr>
              <a:lstStyle/>
              <a:p>
                <a:r>
                  <a:rPr lang="en-US" dirty="0" smtClean="0"/>
                  <a:t>Communities</a:t>
                </a:r>
                <a:r>
                  <a:rPr lang="en-US" b="1" dirty="0" smtClean="0"/>
                  <a:t>:</a:t>
                </a:r>
                <a:r>
                  <a:rPr lang="en-US" dirty="0" smtClean="0">
                    <a:solidFill>
                      <a:schemeClr val="accent3"/>
                    </a:solidFill>
                  </a:rPr>
                  <a:t> </a:t>
                </a:r>
                <a:r>
                  <a:rPr lang="en-US" dirty="0" smtClean="0">
                    <a:solidFill>
                      <a:schemeClr val="tx2">
                        <a:lumMod val="60000"/>
                        <a:lumOff val="40000"/>
                      </a:schemeClr>
                    </a:solidFill>
                  </a:rPr>
                  <a:t>sets of </a:t>
                </a:r>
                <a:br>
                  <a:rPr lang="en-US" dirty="0" smtClean="0">
                    <a:solidFill>
                      <a:schemeClr val="tx2">
                        <a:lumMod val="60000"/>
                        <a:lumOff val="40000"/>
                      </a:schemeClr>
                    </a:solidFill>
                  </a:rPr>
                </a:br>
                <a:r>
                  <a:rPr lang="en-US" b="1" dirty="0" smtClean="0">
                    <a:solidFill>
                      <a:schemeClr val="tx2">
                        <a:lumMod val="60000"/>
                        <a:lumOff val="40000"/>
                      </a:schemeClr>
                    </a:solidFill>
                  </a:rPr>
                  <a:t>tightly connected nodes</a:t>
                </a:r>
              </a:p>
              <a:p>
                <a:r>
                  <a:rPr lang="en-US" u="sng" dirty="0"/>
                  <a:t>Define</a:t>
                </a:r>
                <a:r>
                  <a:rPr lang="en-US" u="sng" dirty="0" smtClean="0"/>
                  <a:t>:</a:t>
                </a:r>
                <a:r>
                  <a:rPr lang="en-US" dirty="0" smtClean="0"/>
                  <a:t> </a:t>
                </a:r>
                <a:r>
                  <a:rPr lang="en-US" b="1" dirty="0" smtClean="0">
                    <a:solidFill>
                      <a:schemeClr val="accent6">
                        <a:lumMod val="75000"/>
                      </a:schemeClr>
                    </a:solidFill>
                  </a:rPr>
                  <a:t>Modularity </a:t>
                </a:r>
                <a14:m>
                  <m:oMath xmlns:m="http://schemas.openxmlformats.org/officeDocument/2006/math">
                    <m:r>
                      <a:rPr lang="en-US" b="1" i="1" dirty="0" smtClean="0">
                        <a:solidFill>
                          <a:schemeClr val="accent6">
                            <a:lumMod val="75000"/>
                          </a:schemeClr>
                        </a:solidFill>
                        <a:latin typeface="Cambria Math"/>
                      </a:rPr>
                      <m:t>𝑸</m:t>
                    </m:r>
                  </m:oMath>
                </a14:m>
                <a:endParaRPr lang="en-US" b="1" dirty="0" smtClean="0">
                  <a:solidFill>
                    <a:schemeClr val="accent6">
                      <a:lumMod val="75000"/>
                    </a:schemeClr>
                  </a:solidFill>
                </a:endParaRPr>
              </a:p>
              <a:p>
                <a:pPr lvl="1"/>
                <a:r>
                  <a:rPr lang="en-US" dirty="0" smtClean="0"/>
                  <a:t>A measure of how well </a:t>
                </a:r>
                <a:br>
                  <a:rPr lang="en-US" dirty="0" smtClean="0"/>
                </a:br>
                <a:r>
                  <a:rPr lang="en-US" dirty="0" smtClean="0"/>
                  <a:t>a network is partitioned </a:t>
                </a:r>
                <a:br>
                  <a:rPr lang="en-US" dirty="0" smtClean="0"/>
                </a:br>
                <a:r>
                  <a:rPr lang="en-US" dirty="0" smtClean="0"/>
                  <a:t>into communities</a:t>
                </a:r>
              </a:p>
              <a:p>
                <a:pPr lvl="1"/>
                <a:r>
                  <a:rPr lang="en-US" dirty="0" smtClean="0"/>
                  <a:t>Given a partitioning of the </a:t>
                </a:r>
                <a:br>
                  <a:rPr lang="en-US" dirty="0" smtClean="0"/>
                </a:br>
                <a:r>
                  <a:rPr lang="en-US" dirty="0" smtClean="0"/>
                  <a:t>network into groups </a:t>
                </a:r>
                <a14:m>
                  <m:oMath xmlns:m="http://schemas.openxmlformats.org/officeDocument/2006/math">
                    <m:r>
                      <a:rPr lang="en-US" b="0" i="1" dirty="0" smtClean="0">
                        <a:latin typeface="Cambria Math"/>
                      </a:rPr>
                      <m:t>𝑠</m:t>
                    </m:r>
                    <m:r>
                      <a:rPr lang="en-US" b="0" i="1" baseline="-25000" dirty="0" smtClean="0">
                        <a:latin typeface="Cambria Math"/>
                        <a:cs typeface="Times New Roman" pitchFamily="18" charset="0"/>
                        <a:sym typeface="Symbol"/>
                      </a:rPr>
                      <m:t> </m:t>
                    </m:r>
                    <m:r>
                      <a:rPr lang="en-US" b="0" i="1" dirty="0">
                        <a:latin typeface="Cambria Math"/>
                        <a:sym typeface="Symbol"/>
                      </a:rPr>
                      <m:t> </m:t>
                    </m:r>
                    <m:r>
                      <a:rPr lang="en-US" b="0" i="1" dirty="0" smtClean="0">
                        <a:latin typeface="Cambria Math"/>
                      </a:rPr>
                      <m:t>𝑆</m:t>
                    </m:r>
                  </m:oMath>
                </a14:m>
                <a:r>
                  <a:rPr lang="en-US" dirty="0" smtClean="0"/>
                  <a:t>:</a:t>
                </a:r>
                <a:endParaRPr lang="en-US" dirty="0"/>
              </a:p>
              <a:p>
                <a:pPr marL="457200" lvl="1" indent="0">
                  <a:buNone/>
                </a:pPr>
                <a:r>
                  <a:rPr lang="en-US" b="1"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t>
                </a:r>
                <a:r>
                  <a:rPr lang="en-US" i="1" baseline="-25000"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sym typeface="Symbol"/>
                  </a:rPr>
                  <a:t> S</a:t>
                </a:r>
                <a:r>
                  <a:rPr lang="en-US" dirty="0" smtClean="0">
                    <a:latin typeface="Times New Roman" pitchFamily="18" charset="0"/>
                    <a:cs typeface="Times New Roman" pitchFamily="18" charset="0"/>
                  </a:rPr>
                  <a:t> [ (# edges </a:t>
                </a:r>
                <a:r>
                  <a:rPr lang="en-US" dirty="0">
                    <a:latin typeface="Times New Roman" pitchFamily="18" charset="0"/>
                    <a:cs typeface="Times New Roman" pitchFamily="18" charset="0"/>
                  </a:rPr>
                  <a:t>within </a:t>
                </a:r>
                <a:r>
                  <a:rPr lang="en-US" dirty="0" smtClean="0">
                    <a:latin typeface="Times New Roman" pitchFamily="18" charset="0"/>
                    <a:cs typeface="Times New Roman" pitchFamily="18" charset="0"/>
                  </a:rPr>
                  <a:t>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expected </a:t>
                </a:r>
                <a:r>
                  <a:rPr lang="en-US" dirty="0" smtClean="0">
                    <a:latin typeface="Times New Roman" pitchFamily="18" charset="0"/>
                    <a:cs typeface="Times New Roman" pitchFamily="18" charset="0"/>
                  </a:rPr>
                  <a:t># edges </a:t>
                </a:r>
                <a:r>
                  <a:rPr lang="en-US" dirty="0">
                    <a:latin typeface="Times New Roman" pitchFamily="18" charset="0"/>
                    <a:cs typeface="Times New Roman" pitchFamily="18" charset="0"/>
                  </a:rPr>
                  <a:t>within </a:t>
                </a:r>
                <a:r>
                  <a:rPr lang="en-US" dirty="0" smtClean="0">
                    <a:latin typeface="Times New Roman" pitchFamily="18" charset="0"/>
                    <a:cs typeface="Times New Roman" pitchFamily="18" charset="0"/>
                  </a:rPr>
                  <a:t>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764704"/>
                <a:ext cx="8521480" cy="5430217"/>
              </a:xfrm>
              <a:blipFill rotWithShape="1">
                <a:blip r:embed="rId2" cstate="print"/>
                <a:stretch>
                  <a:fillRect l="-1645" t="-1459"/>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15AB6305-BFD0-42C3-8F9D-A5F86760B416}" type="slidenum">
              <a:rPr lang="en-US" smtClean="0"/>
              <a:pPr/>
              <a:t>108</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809491" y="980728"/>
            <a:ext cx="2940323" cy="2819400"/>
          </a:xfrm>
          <a:prstGeom prst="rect">
            <a:avLst/>
          </a:prstGeom>
          <a:noFill/>
          <a:ln w="9525">
            <a:noFill/>
            <a:miter lim="800000"/>
            <a:headEnd/>
            <a:tailEnd/>
          </a:ln>
          <a:effectLst/>
        </p:spPr>
      </p:pic>
      <p:sp>
        <p:nvSpPr>
          <p:cNvPr id="4" name="Left Brace 3"/>
          <p:cNvSpPr/>
          <p:nvPr/>
        </p:nvSpPr>
        <p:spPr>
          <a:xfrm rot="16200000">
            <a:off x="5722817" y="3166169"/>
            <a:ext cx="133350" cy="51816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5" name="TextBox 4"/>
          <p:cNvSpPr txBox="1"/>
          <p:nvPr/>
        </p:nvSpPr>
        <p:spPr>
          <a:xfrm>
            <a:off x="5976693" y="5800407"/>
            <a:ext cx="2236510" cy="369332"/>
          </a:xfrm>
          <a:prstGeom prst="rect">
            <a:avLst/>
          </a:prstGeom>
          <a:noFill/>
        </p:spPr>
        <p:txBody>
          <a:bodyPr wrap="none" rtlCol="0">
            <a:spAutoFit/>
          </a:bodyPr>
          <a:lstStyle/>
          <a:p>
            <a:r>
              <a:rPr lang="en-US" b="1" dirty="0" smtClean="0">
                <a:solidFill>
                  <a:schemeClr val="accent3">
                    <a:lumMod val="75000"/>
                  </a:schemeClr>
                </a:solidFill>
                <a:latin typeface="Arial" pitchFamily="34" charset="0"/>
                <a:cs typeface="Arial" pitchFamily="34" charset="0"/>
              </a:rPr>
              <a:t>Need a </a:t>
            </a:r>
            <a:r>
              <a:rPr lang="en-US" b="1" dirty="0" smtClean="0">
                <a:solidFill>
                  <a:schemeClr val="accent6">
                    <a:lumMod val="75000"/>
                  </a:schemeClr>
                </a:solidFill>
                <a:latin typeface="Arial" pitchFamily="34" charset="0"/>
                <a:cs typeface="Arial" pitchFamily="34" charset="0"/>
              </a:rPr>
              <a:t>null model</a:t>
            </a:r>
            <a:r>
              <a:rPr lang="en-US" b="1" dirty="0" smtClean="0">
                <a:solidFill>
                  <a:schemeClr val="accent3">
                    <a:lumMod val="75000"/>
                  </a:schemeClr>
                </a:solidFill>
                <a:latin typeface="Arial" pitchFamily="34" charset="0"/>
                <a:cs typeface="Arial" pitchFamily="34" charset="0"/>
              </a:rPr>
              <a:t>!</a:t>
            </a:r>
          </a:p>
        </p:txBody>
      </p:sp>
      <p:sp>
        <p:nvSpPr>
          <p:cNvPr id="6" name="TextBox 5"/>
          <p:cNvSpPr txBox="1"/>
          <p:nvPr/>
        </p:nvSpPr>
        <p:spPr>
          <a:xfrm>
            <a:off x="111632" y="5985073"/>
            <a:ext cx="5677860" cy="646331"/>
          </a:xfrm>
          <a:prstGeom prst="rect">
            <a:avLst/>
          </a:prstGeom>
          <a:noFill/>
        </p:spPr>
        <p:txBody>
          <a:bodyPr wrap="square" rtlCol="0">
            <a:spAutoFit/>
          </a:bodyPr>
          <a:lstStyle/>
          <a:p>
            <a:r>
              <a:rPr lang="en-US" b="1" i="1" dirty="0">
                <a:solidFill>
                  <a:schemeClr val="accent3">
                    <a:lumMod val="75000"/>
                  </a:schemeClr>
                </a:solidFill>
              </a:rPr>
              <a:t>a copy of the original graph keeping some of </a:t>
            </a:r>
            <a:r>
              <a:rPr lang="en-US" b="1" i="1" dirty="0" smtClean="0">
                <a:solidFill>
                  <a:schemeClr val="accent3">
                    <a:lumMod val="75000"/>
                  </a:schemeClr>
                </a:solidFill>
              </a:rPr>
              <a:t>its structural </a:t>
            </a:r>
            <a:r>
              <a:rPr lang="en-US" b="1" i="1" dirty="0">
                <a:solidFill>
                  <a:schemeClr val="accent3">
                    <a:lumMod val="75000"/>
                  </a:schemeClr>
                </a:solidFill>
              </a:rPr>
              <a:t>properties but without community structure</a:t>
            </a:r>
          </a:p>
        </p:txBody>
      </p:sp>
    </p:spTree>
    <p:extLst>
      <p:ext uri="{BB962C8B-B14F-4D97-AF65-F5344CB8AC3E}">
        <p14:creationId xmlns:p14="http://schemas.microsoft.com/office/powerpoint/2010/main" val="1245335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solidFill>
                  <a:schemeClr val="accent6">
                    <a:lumMod val="75000"/>
                  </a:schemeClr>
                </a:solidFill>
              </a:rPr>
              <a:t>Null Model: Configuration Model</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1409" y="1125488"/>
                <a:ext cx="8568952" cy="4149824"/>
              </a:xfrm>
            </p:spPr>
            <p:txBody>
              <a:bodyPr>
                <a:normAutofit/>
              </a:bodyPr>
              <a:lstStyle/>
              <a:p>
                <a:r>
                  <a:rPr lang="en-US" dirty="0" smtClean="0">
                    <a:solidFill>
                      <a:schemeClr val="tx1"/>
                    </a:solidFill>
                  </a:rPr>
                  <a:t>Given real </a:t>
                </a:r>
                <a14:m>
                  <m:oMath xmlns:m="http://schemas.openxmlformats.org/officeDocument/2006/math">
                    <m:r>
                      <a:rPr lang="en-US" b="0" i="1" dirty="0" smtClean="0">
                        <a:solidFill>
                          <a:schemeClr val="tx1"/>
                        </a:solidFill>
                        <a:latin typeface="Cambria Math"/>
                      </a:rPr>
                      <m:t>𝐺</m:t>
                    </m:r>
                  </m:oMath>
                </a14:m>
                <a:r>
                  <a:rPr lang="en-US" dirty="0" smtClean="0">
                    <a:solidFill>
                      <a:schemeClr val="tx1"/>
                    </a:solidFill>
                  </a:rPr>
                  <a:t> on </a:t>
                </a:r>
                <a14:m>
                  <m:oMath xmlns:m="http://schemas.openxmlformats.org/officeDocument/2006/math">
                    <m:r>
                      <a:rPr lang="en-US" b="0" i="1" dirty="0" smtClean="0">
                        <a:solidFill>
                          <a:schemeClr val="tx1"/>
                        </a:solidFill>
                        <a:latin typeface="Cambria Math"/>
                      </a:rPr>
                      <m:t>𝑛</m:t>
                    </m:r>
                  </m:oMath>
                </a14:m>
                <a:r>
                  <a:rPr lang="en-US" dirty="0" smtClean="0">
                    <a:solidFill>
                      <a:schemeClr val="tx1"/>
                    </a:solidFill>
                  </a:rPr>
                  <a:t> nodes and </a:t>
                </a:r>
                <a14:m>
                  <m:oMath xmlns:m="http://schemas.openxmlformats.org/officeDocument/2006/math">
                    <m:r>
                      <a:rPr lang="en-US" b="0" i="1" dirty="0" smtClean="0">
                        <a:solidFill>
                          <a:schemeClr val="tx1"/>
                        </a:solidFill>
                        <a:latin typeface="Cambria Math"/>
                      </a:rPr>
                      <m:t>𝑚</m:t>
                    </m:r>
                  </m:oMath>
                </a14:m>
                <a:r>
                  <a:rPr lang="en-US" dirty="0" smtClean="0">
                    <a:solidFill>
                      <a:schemeClr val="tx1"/>
                    </a:solidFill>
                  </a:rPr>
                  <a:t> edges, </a:t>
                </a:r>
                <a:br>
                  <a:rPr lang="en-US" dirty="0" smtClean="0">
                    <a:solidFill>
                      <a:schemeClr val="tx1"/>
                    </a:solidFill>
                  </a:rPr>
                </a:br>
                <a:r>
                  <a:rPr lang="en-US" dirty="0" smtClean="0">
                    <a:solidFill>
                      <a:schemeClr val="tx1"/>
                    </a:solidFill>
                  </a:rPr>
                  <a:t>construct rewired network </a:t>
                </a:r>
                <a14:m>
                  <m:oMath xmlns:m="http://schemas.openxmlformats.org/officeDocument/2006/math">
                    <m:r>
                      <a:rPr lang="en-US" b="0" i="1" dirty="0" smtClean="0">
                        <a:solidFill>
                          <a:schemeClr val="tx1"/>
                        </a:solidFill>
                        <a:latin typeface="Cambria Math"/>
                      </a:rPr>
                      <m:t>𝐺</m:t>
                    </m:r>
                    <m:r>
                      <a:rPr lang="en-US" b="0" i="1" dirty="0" smtClean="0">
                        <a:solidFill>
                          <a:schemeClr val="tx1"/>
                        </a:solidFill>
                        <a:latin typeface="Cambria Math"/>
                      </a:rPr>
                      <m:t>’</m:t>
                    </m:r>
                  </m:oMath>
                </a14:m>
                <a:endParaRPr lang="en-US" dirty="0" smtClean="0">
                  <a:solidFill>
                    <a:schemeClr val="tx1"/>
                  </a:solidFill>
                </a:endParaRPr>
              </a:p>
              <a:p>
                <a:pPr lvl="1"/>
                <a:r>
                  <a:rPr lang="en-US" i="1" dirty="0" smtClean="0"/>
                  <a:t>Same degree distribution </a:t>
                </a:r>
                <a:r>
                  <a:rPr lang="en-US" dirty="0" smtClean="0"/>
                  <a:t>but </a:t>
                </a:r>
                <a:br>
                  <a:rPr lang="en-US" dirty="0" smtClean="0"/>
                </a:br>
                <a:r>
                  <a:rPr lang="en-US" dirty="0" smtClean="0"/>
                  <a:t>random connections</a:t>
                </a:r>
              </a:p>
              <a:p>
                <a:pPr lvl="1"/>
                <a:r>
                  <a:rPr lang="en-US" dirty="0" smtClean="0"/>
                  <a:t>Consider </a:t>
                </a:r>
                <a14:m>
                  <m:oMath xmlns:m="http://schemas.openxmlformats.org/officeDocument/2006/math">
                    <m:r>
                      <a:rPr lang="en-US" b="1" i="1" dirty="0" smtClean="0">
                        <a:latin typeface="Cambria Math"/>
                      </a:rPr>
                      <m:t>𝑮</m:t>
                    </m:r>
                    <m:r>
                      <a:rPr lang="en-US" b="1" i="1" dirty="0" smtClean="0">
                        <a:latin typeface="Cambria Math"/>
                      </a:rPr>
                      <m:t>’</m:t>
                    </m:r>
                  </m:oMath>
                </a14:m>
                <a:r>
                  <a:rPr lang="en-US" dirty="0" smtClean="0"/>
                  <a:t> as a </a:t>
                </a:r>
                <a:r>
                  <a:rPr lang="en-US" dirty="0" err="1" smtClean="0">
                    <a:solidFill>
                      <a:schemeClr val="tx2">
                        <a:lumMod val="60000"/>
                        <a:lumOff val="40000"/>
                      </a:schemeClr>
                    </a:solidFill>
                  </a:rPr>
                  <a:t>multigraph</a:t>
                </a:r>
                <a:endParaRPr lang="en-US" dirty="0" smtClean="0">
                  <a:solidFill>
                    <a:schemeClr val="tx2">
                      <a:lumMod val="60000"/>
                      <a:lumOff val="40000"/>
                    </a:schemeClr>
                  </a:solidFill>
                </a:endParaRPr>
              </a:p>
              <a:p>
                <a:pPr lvl="1"/>
                <a:r>
                  <a:rPr lang="en-US" dirty="0" smtClean="0"/>
                  <a:t>The expected number of edges between nodes </a:t>
                </a:r>
                <a:br>
                  <a:rPr lang="en-US" dirty="0" smtClean="0"/>
                </a:br>
                <a14:m>
                  <m:oMath xmlns:m="http://schemas.openxmlformats.org/officeDocument/2006/math">
                    <m:r>
                      <a:rPr lang="en-US" b="0" i="1" dirty="0" smtClean="0">
                        <a:latin typeface="Cambria Math"/>
                      </a:rPr>
                      <m:t>𝑖</m:t>
                    </m:r>
                  </m:oMath>
                </a14:m>
                <a:r>
                  <a:rPr lang="en-US" dirty="0" smtClean="0"/>
                  <a:t> and </a:t>
                </a:r>
                <a14:m>
                  <m:oMath xmlns:m="http://schemas.openxmlformats.org/officeDocument/2006/math">
                    <m:r>
                      <a:rPr lang="en-US" b="0" i="1" dirty="0" smtClean="0">
                        <a:latin typeface="Cambria Math"/>
                      </a:rPr>
                      <m:t>𝑗</m:t>
                    </m:r>
                  </m:oMath>
                </a14:m>
                <a:r>
                  <a:rPr lang="en-US" dirty="0" smtClean="0"/>
                  <a:t> of degrees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a:latin typeface="Cambria Math"/>
                      </a:rPr>
                      <m:t> </m:t>
                    </m:r>
                  </m:oMath>
                </a14:m>
                <a:r>
                  <a:rPr lang="en-US" dirty="0" smtClean="0"/>
                  <a:t>and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oMath>
                </a14:m>
                <a:r>
                  <a:rPr lang="en-US" b="1" dirty="0" smtClean="0"/>
                  <a:t> </a:t>
                </a:r>
                <a:r>
                  <a:rPr lang="en-US" dirty="0" smtClean="0"/>
                  <a:t>equals to: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smtClean="0">
                        <a:latin typeface="Cambria Math"/>
                      </a:rPr>
                      <m:t>⋅</m:t>
                    </m:r>
                    <m:f>
                      <m:fPr>
                        <m:ctrlPr>
                          <a:rPr lang="en-US" b="1" i="1" dirty="0" smtClean="0">
                            <a:latin typeface="Cambria Math" panose="02040503050406030204" pitchFamily="18" charset="0"/>
                          </a:rPr>
                        </m:ctrlPr>
                      </m:fPr>
                      <m:num>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num>
                      <m:den>
                        <m:r>
                          <a:rPr lang="en-US" b="1" i="1" dirty="0" smtClean="0">
                            <a:latin typeface="Cambria Math"/>
                          </a:rPr>
                          <m:t>𝟐</m:t>
                        </m:r>
                        <m:r>
                          <a:rPr lang="en-US" b="1" i="1" dirty="0" smtClean="0">
                            <a:latin typeface="Cambria Math"/>
                          </a:rPr>
                          <m:t>𝒎</m:t>
                        </m:r>
                      </m:den>
                    </m:f>
                    <m:r>
                      <a:rPr lang="en-US" b="1" i="1" dirty="0" smtClean="0">
                        <a:latin typeface="Cambria Math"/>
                      </a:rPr>
                      <m:t>=</m:t>
                    </m:r>
                    <m:f>
                      <m:fPr>
                        <m:ctrlPr>
                          <a:rPr lang="en-US" b="1" i="1" dirty="0" smtClean="0">
                            <a:solidFill>
                              <a:srgbClr val="0000FF"/>
                            </a:solidFill>
                            <a:latin typeface="Cambria Math" panose="02040503050406030204" pitchFamily="18" charset="0"/>
                          </a:rPr>
                        </m:ctrlPr>
                      </m:fPr>
                      <m:num>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𝒊</m:t>
                            </m:r>
                          </m:sub>
                        </m:sSub>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𝒋</m:t>
                            </m:r>
                          </m:sub>
                        </m:sSub>
                      </m:num>
                      <m:den>
                        <m:r>
                          <a:rPr lang="en-US" b="1" i="1" dirty="0" smtClean="0">
                            <a:solidFill>
                              <a:srgbClr val="0000FF"/>
                            </a:solidFill>
                            <a:latin typeface="Cambria Math"/>
                          </a:rPr>
                          <m:t>𝟐</m:t>
                        </m:r>
                        <m:r>
                          <a:rPr lang="en-US" b="1" i="1" dirty="0" smtClean="0">
                            <a:solidFill>
                              <a:srgbClr val="0000FF"/>
                            </a:solidFill>
                            <a:latin typeface="Cambria Math"/>
                          </a:rPr>
                          <m:t>𝒎</m:t>
                        </m:r>
                      </m:den>
                    </m:f>
                  </m:oMath>
                </a14:m>
                <a:endParaRPr lang="en-US" b="1" dirty="0" smtClean="0"/>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1409" y="1125488"/>
                <a:ext cx="8568952" cy="4149824"/>
              </a:xfrm>
              <a:blipFill rotWithShape="0">
                <a:blip r:embed="rId3"/>
                <a:stretch>
                  <a:fillRect l="-1637" t="-1765"/>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109</a:t>
            </a:fld>
            <a:endParaRPr lang="en-US"/>
          </a:p>
        </p:txBody>
      </p:sp>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7541943" y="5779166"/>
                <a:ext cx="1375313"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dirty="0" smtClean="0">
                              <a:solidFill>
                                <a:srgbClr val="008000"/>
                              </a:solidFill>
                              <a:latin typeface="Cambria Math" panose="02040503050406030204" pitchFamily="18" charset="0"/>
                            </a:rPr>
                          </m:ctrlPr>
                        </m:naryPr>
                        <m:sub>
                          <m:r>
                            <m:rPr>
                              <m:brk m:alnAt="7"/>
                            </m:rPr>
                            <a:rPr lang="en-US" sz="1600" b="0" i="1" dirty="0" smtClean="0">
                              <a:solidFill>
                                <a:srgbClr val="008000"/>
                              </a:solidFill>
                              <a:latin typeface="Cambria Math"/>
                            </a:rPr>
                            <m:t>𝑢</m:t>
                          </m:r>
                          <m:r>
                            <a:rPr lang="en-US" sz="1600" b="0" i="1" dirty="0" smtClean="0">
                              <a:solidFill>
                                <a:srgbClr val="008000"/>
                              </a:solidFill>
                              <a:latin typeface="Cambria Math"/>
                            </a:rPr>
                            <m:t>∈</m:t>
                          </m:r>
                          <m:r>
                            <a:rPr lang="en-US" sz="1600" b="0" i="1" dirty="0" smtClean="0">
                              <a:solidFill>
                                <a:srgbClr val="008000"/>
                              </a:solidFill>
                              <a:latin typeface="Cambria Math"/>
                            </a:rPr>
                            <m:t>𝑁</m:t>
                          </m:r>
                        </m:sub>
                        <m:sup/>
                        <m:e>
                          <m:sSub>
                            <m:sSubPr>
                              <m:ctrlPr>
                                <a:rPr lang="en-US" sz="1600" i="1" dirty="0">
                                  <a:solidFill>
                                    <a:srgbClr val="008000"/>
                                  </a:solidFill>
                                  <a:latin typeface="Cambria Math" panose="02040503050406030204" pitchFamily="18" charset="0"/>
                                </a:rPr>
                              </m:ctrlPr>
                            </m:sSubPr>
                            <m:e>
                              <m:r>
                                <a:rPr lang="en-US" sz="1600" b="0" i="1" dirty="0" smtClean="0">
                                  <a:solidFill>
                                    <a:srgbClr val="008000"/>
                                  </a:solidFill>
                                  <a:latin typeface="Cambria Math" panose="02040503050406030204" pitchFamily="18" charset="0"/>
                                </a:rPr>
                                <m:t>𝑑</m:t>
                              </m:r>
                            </m:e>
                            <m:sub>
                              <m:r>
                                <a:rPr lang="en-US" sz="1600" b="0" i="1" dirty="0">
                                  <a:solidFill>
                                    <a:srgbClr val="008000"/>
                                  </a:solidFill>
                                  <a:latin typeface="Cambria Math"/>
                                </a:rPr>
                                <m:t>𝑢</m:t>
                              </m:r>
                            </m:sub>
                          </m:sSub>
                        </m:e>
                      </m:nary>
                      <m:r>
                        <a:rPr lang="en-US" sz="1600" b="0" i="1" dirty="0" smtClean="0">
                          <a:solidFill>
                            <a:srgbClr val="008000"/>
                          </a:solidFill>
                          <a:latin typeface="Cambria Math"/>
                        </a:rPr>
                        <m:t>=2</m:t>
                      </m:r>
                      <m:r>
                        <a:rPr lang="en-US" sz="1600" b="0" i="1" dirty="0" smtClean="0">
                          <a:solidFill>
                            <a:srgbClr val="008000"/>
                          </a:solidFill>
                          <a:latin typeface="Cambria Math"/>
                        </a:rPr>
                        <m:t>𝑚</m:t>
                      </m:r>
                    </m:oMath>
                  </m:oMathPara>
                </a14:m>
                <a:endParaRPr lang="en-US" sz="1600" dirty="0">
                  <a:solidFill>
                    <a:srgbClr val="008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541943" y="5779166"/>
                <a:ext cx="1375313" cy="689676"/>
              </a:xfrm>
              <a:prstGeom prst="rect">
                <a:avLst/>
              </a:prstGeom>
              <a:blipFill rotWithShape="0">
                <a:blip r:embed="rId4"/>
                <a:stretch>
                  <a:fillRect/>
                </a:stretch>
              </a:blipFill>
            </p:spPr>
            <p:txBody>
              <a:bodyPr/>
              <a:lstStyle/>
              <a:p>
                <a:r>
                  <a:rPr lang="el-GR">
                    <a:noFill/>
                  </a:rPr>
                  <a:t> </a:t>
                </a:r>
              </a:p>
            </p:txBody>
          </p:sp>
        </mc:Fallback>
      </mc:AlternateContent>
      <p:sp>
        <p:nvSpPr>
          <p:cNvPr id="25" name="TextBox 24"/>
          <p:cNvSpPr txBox="1"/>
          <p:nvPr/>
        </p:nvSpPr>
        <p:spPr>
          <a:xfrm>
            <a:off x="7594850" y="5316691"/>
            <a:ext cx="736099"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Note:</a:t>
            </a:r>
          </a:p>
        </p:txBody>
      </p:sp>
      <mc:AlternateContent xmlns:mc="http://schemas.openxmlformats.org/markup-compatibility/2006" xmlns:a14="http://schemas.microsoft.com/office/drawing/2010/main">
        <mc:Choice Requires="a14">
          <p:sp>
            <p:nvSpPr>
              <p:cNvPr id="4" name="TextBox 3"/>
              <p:cNvSpPr txBox="1"/>
              <p:nvPr/>
            </p:nvSpPr>
            <p:spPr>
              <a:xfrm>
                <a:off x="329553" y="4912862"/>
                <a:ext cx="6656705" cy="1176989"/>
              </a:xfrm>
              <a:prstGeom prst="rect">
                <a:avLst/>
              </a:prstGeom>
              <a:noFill/>
            </p:spPr>
            <p:txBody>
              <a:bodyPr wrap="square" rtlCol="0">
                <a:spAutoFit/>
              </a:bodyPr>
              <a:lstStyle/>
              <a:p>
                <a:r>
                  <a:rPr lang="en-US" sz="2000" i="1" dirty="0" smtClean="0">
                    <a:solidFill>
                      <a:schemeClr val="tx2">
                        <a:lumMod val="75000"/>
                      </a:schemeClr>
                    </a:solidFill>
                  </a:rPr>
                  <a:t>For any edge going out of </a:t>
                </a:r>
                <a:r>
                  <a:rPr lang="en-US" sz="2000" i="1" dirty="0" err="1" smtClean="0">
                    <a:solidFill>
                      <a:schemeClr val="tx2">
                        <a:lumMod val="75000"/>
                      </a:schemeClr>
                    </a:solidFill>
                  </a:rPr>
                  <a:t>i</a:t>
                </a:r>
                <a:r>
                  <a:rPr lang="en-US" sz="2000" i="1" dirty="0" smtClean="0">
                    <a:solidFill>
                      <a:schemeClr val="tx2">
                        <a:lumMod val="75000"/>
                      </a:schemeClr>
                    </a:solidFill>
                  </a:rPr>
                  <a:t> </a:t>
                </a:r>
                <a:r>
                  <a:rPr lang="en-US" sz="2000" i="1" dirty="0">
                    <a:solidFill>
                      <a:schemeClr val="tx2">
                        <a:lumMod val="75000"/>
                      </a:schemeClr>
                    </a:solidFill>
                  </a:rPr>
                  <a:t>randomly, </a:t>
                </a:r>
                <a:r>
                  <a:rPr lang="en-US" sz="2000" i="1" dirty="0" smtClean="0">
                    <a:solidFill>
                      <a:schemeClr val="tx2">
                        <a:lumMod val="75000"/>
                      </a:schemeClr>
                    </a:solidFill>
                  </a:rPr>
                  <a:t>the probability </a:t>
                </a:r>
                <a:r>
                  <a:rPr lang="en-US" sz="2000" i="1" dirty="0">
                    <a:solidFill>
                      <a:schemeClr val="tx2">
                        <a:lumMod val="75000"/>
                      </a:schemeClr>
                    </a:solidFill>
                  </a:rPr>
                  <a:t>of this edge getting connected to node </a:t>
                </a:r>
                <a:r>
                  <a:rPr lang="en-US" sz="2000" i="1" dirty="0" smtClean="0">
                    <a:solidFill>
                      <a:schemeClr val="tx2">
                        <a:lumMod val="75000"/>
                      </a:schemeClr>
                    </a:solidFill>
                  </a:rPr>
                  <a:t>j is </a:t>
                </a:r>
                <a14:m>
                  <m:oMath xmlns:m="http://schemas.openxmlformats.org/officeDocument/2006/math">
                    <m:f>
                      <m:fPr>
                        <m:ctrlPr>
                          <a:rPr lang="en-US" sz="2000" b="1" i="1" dirty="0">
                            <a:solidFill>
                              <a:schemeClr val="tx2">
                                <a:lumMod val="75000"/>
                              </a:schemeClr>
                            </a:solidFill>
                            <a:latin typeface="Cambria Math" panose="02040503050406030204" pitchFamily="18" charset="0"/>
                          </a:rPr>
                        </m:ctrlPr>
                      </m:fPr>
                      <m:num>
                        <m:sSub>
                          <m:sSubPr>
                            <m:ctrlPr>
                              <a:rPr lang="en-US" sz="2000" b="1" i="1" dirty="0">
                                <a:solidFill>
                                  <a:schemeClr val="tx2">
                                    <a:lumMod val="75000"/>
                                  </a:schemeClr>
                                </a:solidFill>
                                <a:latin typeface="Cambria Math" panose="02040503050406030204" pitchFamily="18" charset="0"/>
                              </a:rPr>
                            </m:ctrlPr>
                          </m:sSubPr>
                          <m:e>
                            <m:r>
                              <a:rPr lang="en-US" sz="2000" b="1" i="1" dirty="0" smtClean="0">
                                <a:solidFill>
                                  <a:schemeClr val="tx2">
                                    <a:lumMod val="75000"/>
                                  </a:schemeClr>
                                </a:solidFill>
                                <a:latin typeface="Cambria Math" panose="02040503050406030204" pitchFamily="18" charset="0"/>
                              </a:rPr>
                              <m:t>𝒅</m:t>
                            </m:r>
                          </m:e>
                          <m:sub>
                            <m:r>
                              <a:rPr lang="en-US" sz="2000" b="1" i="1" dirty="0">
                                <a:solidFill>
                                  <a:schemeClr val="tx2">
                                    <a:lumMod val="75000"/>
                                  </a:schemeClr>
                                </a:solidFill>
                                <a:latin typeface="Cambria Math"/>
                              </a:rPr>
                              <m:t>𝒋</m:t>
                            </m:r>
                          </m:sub>
                        </m:sSub>
                      </m:num>
                      <m:den>
                        <m:r>
                          <a:rPr lang="en-US" sz="2000" b="1" i="1" dirty="0">
                            <a:solidFill>
                              <a:schemeClr val="tx2">
                                <a:lumMod val="75000"/>
                              </a:schemeClr>
                            </a:solidFill>
                            <a:latin typeface="Cambria Math"/>
                          </a:rPr>
                          <m:t>𝟐</m:t>
                        </m:r>
                        <m:r>
                          <a:rPr lang="en-US" sz="2000" b="1" i="1" dirty="0">
                            <a:solidFill>
                              <a:schemeClr val="tx2">
                                <a:lumMod val="75000"/>
                              </a:schemeClr>
                            </a:solidFill>
                            <a:latin typeface="Cambria Math"/>
                          </a:rPr>
                          <m:t>𝒎</m:t>
                        </m:r>
                      </m:den>
                    </m:f>
                  </m:oMath>
                </a14:m>
                <a:endParaRPr lang="en-US" sz="2000" i="1" dirty="0">
                  <a:solidFill>
                    <a:schemeClr val="tx2">
                      <a:lumMod val="75000"/>
                    </a:schemeClr>
                  </a:solidFill>
                </a:endParaRPr>
              </a:p>
              <a:p>
                <a:r>
                  <a:rPr lang="en-US" sz="2000" i="1" dirty="0" smtClean="0">
                    <a:solidFill>
                      <a:schemeClr val="tx2">
                        <a:lumMod val="75000"/>
                      </a:schemeClr>
                    </a:solidFill>
                  </a:rPr>
                  <a:t>Because </a:t>
                </a:r>
                <a:r>
                  <a:rPr lang="en-US" sz="2000" i="1" dirty="0">
                    <a:solidFill>
                      <a:schemeClr val="tx2">
                        <a:lumMod val="75000"/>
                      </a:schemeClr>
                    </a:solidFill>
                  </a:rPr>
                  <a:t>the degree for </a:t>
                </a:r>
                <a:r>
                  <a:rPr lang="en-US" sz="2000" i="1" dirty="0" err="1" smtClean="0">
                    <a:solidFill>
                      <a:schemeClr val="tx2">
                        <a:lumMod val="75000"/>
                      </a:schemeClr>
                    </a:solidFill>
                  </a:rPr>
                  <a:t>i</a:t>
                </a:r>
                <a:r>
                  <a:rPr lang="en-US" sz="2000" i="1" dirty="0" smtClean="0">
                    <a:solidFill>
                      <a:schemeClr val="tx2">
                        <a:lumMod val="75000"/>
                      </a:schemeClr>
                    </a:solidFill>
                  </a:rPr>
                  <a:t> </a:t>
                </a:r>
                <a:r>
                  <a:rPr lang="en-US" sz="2000" i="1" dirty="0">
                    <a:solidFill>
                      <a:schemeClr val="tx2">
                        <a:lumMod val="75000"/>
                      </a:schemeClr>
                    </a:solidFill>
                  </a:rPr>
                  <a:t>is </a:t>
                </a:r>
                <a:r>
                  <a:rPr lang="en-US" sz="2000" i="1" dirty="0" smtClean="0">
                    <a:solidFill>
                      <a:schemeClr val="tx2">
                        <a:lumMod val="75000"/>
                      </a:schemeClr>
                    </a:solidFill>
                  </a:rPr>
                  <a:t>d</a:t>
                </a:r>
                <a:r>
                  <a:rPr lang="en-US" sz="2000" i="1" baseline="-25000" dirty="0" smtClean="0">
                    <a:solidFill>
                      <a:schemeClr val="tx2">
                        <a:lumMod val="75000"/>
                      </a:schemeClr>
                    </a:solidFill>
                  </a:rPr>
                  <a:t>i</a:t>
                </a:r>
                <a:r>
                  <a:rPr lang="en-US" sz="2000" i="1" dirty="0">
                    <a:solidFill>
                      <a:schemeClr val="tx2">
                        <a:lumMod val="75000"/>
                      </a:schemeClr>
                    </a:solidFill>
                  </a:rPr>
                  <a:t>, we have </a:t>
                </a:r>
                <a:r>
                  <a:rPr lang="en-US" sz="2000" i="1" dirty="0" smtClean="0">
                    <a:solidFill>
                      <a:schemeClr val="tx2">
                        <a:lumMod val="75000"/>
                      </a:schemeClr>
                    </a:solidFill>
                  </a:rPr>
                  <a:t>d</a:t>
                </a:r>
                <a:r>
                  <a:rPr lang="en-US" sz="2000" i="1" baseline="-25000" dirty="0" smtClean="0">
                    <a:solidFill>
                      <a:schemeClr val="tx2">
                        <a:lumMod val="75000"/>
                      </a:schemeClr>
                    </a:solidFill>
                  </a:rPr>
                  <a:t>i </a:t>
                </a:r>
                <a:r>
                  <a:rPr lang="en-US" sz="2000" i="1" dirty="0">
                    <a:solidFill>
                      <a:schemeClr val="tx2">
                        <a:lumMod val="75000"/>
                      </a:schemeClr>
                    </a:solidFill>
                  </a:rPr>
                  <a:t>number of such </a:t>
                </a:r>
                <a:r>
                  <a:rPr lang="en-US" sz="2000" i="1" dirty="0" smtClean="0">
                    <a:solidFill>
                      <a:schemeClr val="tx2">
                        <a:lumMod val="75000"/>
                      </a:schemeClr>
                    </a:solidFill>
                  </a:rPr>
                  <a:t>edges</a:t>
                </a:r>
                <a:endParaRPr lang="en-US" sz="2000" i="1" dirty="0">
                  <a:solidFill>
                    <a:schemeClr val="tx2">
                      <a:lumMod val="7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9553" y="4912862"/>
                <a:ext cx="6656705" cy="1176989"/>
              </a:xfrm>
              <a:prstGeom prst="rect">
                <a:avLst/>
              </a:prstGeom>
              <a:blipFill rotWithShape="0">
                <a:blip r:embed="rId5"/>
                <a:stretch>
                  <a:fillRect l="-916" t="-3109" b="-8290"/>
                </a:stretch>
              </a:blipFill>
            </p:spPr>
            <p:txBody>
              <a:bodyPr/>
              <a:lstStyle/>
              <a:p>
                <a:r>
                  <a:rPr lang="el-GR">
                    <a:noFill/>
                  </a:rPr>
                  <a:t> </a:t>
                </a:r>
              </a:p>
            </p:txBody>
          </p:sp>
        </mc:Fallback>
      </mc:AlternateContent>
    </p:spTree>
    <p:extLst>
      <p:ext uri="{BB962C8B-B14F-4D97-AF65-F5344CB8AC3E}">
        <p14:creationId xmlns:p14="http://schemas.microsoft.com/office/powerpoint/2010/main" val="1794064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647" y="749598"/>
            <a:ext cx="8438933" cy="5693866"/>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t>Introduction: what, why, types?</a:t>
            </a:r>
          </a:p>
          <a:p>
            <a:pPr marL="514350" indent="-514350">
              <a:buFont typeface="+mj-lt"/>
              <a:buAutoNum type="arabicPeriod"/>
            </a:pPr>
            <a:endParaRPr lang="en-US" sz="800" dirty="0"/>
          </a:p>
          <a:p>
            <a:pPr marL="514350" indent="-514350">
              <a:buFont typeface="+mj-lt"/>
              <a:buAutoNum type="arabicPeriod"/>
            </a:pPr>
            <a:r>
              <a:rPr lang="en-US" sz="2800" dirty="0" smtClean="0"/>
              <a:t>Cliques</a:t>
            </a:r>
          </a:p>
          <a:p>
            <a:pPr marL="514350" indent="-514350">
              <a:buFont typeface="+mj-lt"/>
              <a:buAutoNum type="arabicPeriod"/>
            </a:pPr>
            <a:endParaRPr lang="en-US" sz="800" dirty="0" smtClean="0"/>
          </a:p>
          <a:p>
            <a:pPr marL="514350" indent="-514350">
              <a:buFont typeface="+mj-lt"/>
              <a:buAutoNum type="arabicPeriod"/>
            </a:pPr>
            <a:r>
              <a:rPr lang="en-US" sz="2800" dirty="0" smtClean="0"/>
              <a:t>Background: How it relates to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err="1" smtClean="0"/>
              <a:t>Betweeness</a:t>
            </a:r>
            <a:r>
              <a:rPr lang="en-US" sz="2800" dirty="0" smtClean="0"/>
              <a:t> centrality</a:t>
            </a:r>
          </a:p>
          <a:p>
            <a:pPr marL="514350" indent="-514350">
              <a:buFont typeface="+mj-lt"/>
              <a:buAutoNum type="arabicPeriod"/>
            </a:pPr>
            <a:endParaRPr lang="en-US" sz="800" dirty="0" smtClean="0"/>
          </a:p>
          <a:p>
            <a:pPr marL="514350" indent="-514350">
              <a:buFont typeface="+mj-lt"/>
              <a:buAutoNum type="arabicPeriod"/>
            </a:pPr>
            <a:r>
              <a:rPr lang="en-US" sz="2800" dirty="0" smtClean="0"/>
              <a:t>Modularity</a:t>
            </a:r>
          </a:p>
          <a:p>
            <a:pPr marL="514350" indent="-514350">
              <a:buFont typeface="+mj-lt"/>
              <a:buAutoNum type="arabicPeriod"/>
            </a:pPr>
            <a:endParaRPr lang="en-US" sz="800" dirty="0" smtClean="0"/>
          </a:p>
          <a:p>
            <a:pPr marL="514350" indent="-514350">
              <a:buFont typeface="+mj-lt"/>
              <a:buAutoNum type="arabicPeriod"/>
            </a:pPr>
            <a:r>
              <a:rPr lang="en-US" sz="2800" i="1" dirty="0">
                <a:solidFill>
                  <a:schemeClr val="bg1">
                    <a:lumMod val="50000"/>
                  </a:schemeClr>
                </a:solidFill>
              </a:rPr>
              <a:t>How to </a:t>
            </a:r>
            <a:r>
              <a:rPr lang="en-US" sz="2800" i="1" dirty="0" smtClean="0">
                <a:solidFill>
                  <a:schemeClr val="bg1">
                    <a:lumMod val="50000"/>
                  </a:schemeClr>
                </a:solidFill>
              </a:rPr>
              <a:t>evaluate</a:t>
            </a:r>
          </a:p>
          <a:p>
            <a:r>
              <a:rPr lang="en-US" sz="3600" dirty="0">
                <a:solidFill>
                  <a:schemeClr val="accent6">
                    <a:lumMod val="75000"/>
                  </a:schemeClr>
                </a:solidFill>
              </a:rPr>
              <a:t>PART II</a:t>
            </a:r>
          </a:p>
          <a:p>
            <a:r>
              <a:rPr lang="en-US" sz="2800" dirty="0" smtClean="0"/>
              <a:t>Cuts, Spectral clustering, Denser subgraphs, community evolution</a:t>
            </a:r>
          </a:p>
        </p:txBody>
      </p:sp>
      <p:sp>
        <p:nvSpPr>
          <p:cNvPr id="3" name="Title 1"/>
          <p:cNvSpPr txBox="1">
            <a:spLocks/>
          </p:cNvSpPr>
          <p:nvPr/>
        </p:nvSpPr>
        <p:spPr>
          <a:xfrm>
            <a:off x="427314" y="29939"/>
            <a:ext cx="8229600" cy="806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11</a:t>
            </a:fld>
            <a:endParaRPr lang="el-GR"/>
          </a:p>
        </p:txBody>
      </p:sp>
    </p:spTree>
    <p:extLst>
      <p:ext uri="{BB962C8B-B14F-4D97-AF65-F5344CB8AC3E}">
        <p14:creationId xmlns:p14="http://schemas.microsoft.com/office/powerpoint/2010/main" val="25741073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solidFill>
                  <a:schemeClr val="accent6">
                    <a:lumMod val="75000"/>
                  </a:schemeClr>
                </a:solidFill>
              </a:rPr>
              <a:t>Null Model: Configuration Model</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7288" y="2379393"/>
                <a:ext cx="7848600" cy="2781672"/>
              </a:xfrm>
            </p:spPr>
            <p:txBody>
              <a:bodyPr>
                <a:normAutofit/>
              </a:bodyPr>
              <a:lstStyle/>
              <a:p>
                <a:endParaRPr lang="en-US" b="1" dirty="0" smtClean="0"/>
              </a:p>
              <a:p>
                <a:pPr lvl="2"/>
                <a:r>
                  <a:rPr lang="en-US" dirty="0" smtClean="0"/>
                  <a:t>The expected number of edges in (</a:t>
                </a:r>
                <a:r>
                  <a:rPr lang="en-US" dirty="0" err="1" smtClean="0"/>
                  <a:t>multigraph</a:t>
                </a:r>
                <a:r>
                  <a:rPr lang="en-US" dirty="0" smtClean="0"/>
                  <a:t>) </a:t>
                </a:r>
                <a:r>
                  <a:rPr lang="en-US" b="1" dirty="0" smtClean="0"/>
                  <a:t>G’</a:t>
                </a:r>
                <a:r>
                  <a:rPr lang="en-US" dirty="0" smtClean="0"/>
                  <a:t>:</a:t>
                </a:r>
              </a:p>
              <a:p>
                <a:pPr lvl="3"/>
                <a14:m>
                  <m:oMath xmlns:m="http://schemas.openxmlformats.org/officeDocument/2006/math">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𝒊</m:t>
                        </m:r>
                        <m:r>
                          <a:rPr lang="en-US" b="1" i="1" dirty="0" smtClean="0">
                            <a:latin typeface="Cambria Math"/>
                          </a:rPr>
                          <m:t>∈</m:t>
                        </m:r>
                        <m:r>
                          <a:rPr lang="en-US" b="1" i="1" dirty="0" smtClean="0">
                            <a:latin typeface="Cambria Math"/>
                          </a:rPr>
                          <m:t>𝑵</m:t>
                        </m:r>
                      </m:sub>
                      <m:sup/>
                      <m:e>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𝒋</m:t>
                            </m:r>
                            <m:r>
                              <a:rPr lang="en-US" b="1" i="1" dirty="0">
                                <a:latin typeface="Cambria Math"/>
                              </a:rPr>
                              <m:t>∈</m:t>
                            </m:r>
                            <m:r>
                              <a:rPr lang="en-US" b="1" i="1" dirty="0">
                                <a:latin typeface="Cambria Math"/>
                              </a:rPr>
                              <m:t>𝑵</m:t>
                            </m:r>
                          </m:sub>
                          <m:sup/>
                          <m:e>
                            <m:f>
                              <m:fPr>
                                <m:ctrlPr>
                                  <a:rPr lang="en-US" b="1" i="1" dirty="0">
                                    <a:latin typeface="Cambria Math" panose="02040503050406030204" pitchFamily="18" charset="0"/>
                                  </a:rPr>
                                </m:ctrlPr>
                              </m:fPr>
                              <m:num>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𝒊</m:t>
                                    </m:r>
                                  </m:sub>
                                </m:sSub>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𝒋</m:t>
                                    </m:r>
                                  </m:sub>
                                </m:sSub>
                              </m:num>
                              <m:den>
                                <m:r>
                                  <a:rPr lang="en-US" b="1" i="1" dirty="0">
                                    <a:latin typeface="Cambria Math"/>
                                  </a:rPr>
                                  <m:t>𝟐</m:t>
                                </m:r>
                                <m:r>
                                  <a:rPr lang="en-US" b="1" i="1" dirty="0">
                                    <a:latin typeface="Cambria Math"/>
                                  </a:rPr>
                                  <m:t>𝒎</m:t>
                                </m:r>
                              </m:den>
                            </m:f>
                          </m:e>
                        </m:nary>
                      </m:e>
                    </m:nary>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r>
                          <a:rPr lang="en-US" b="1" i="1" dirty="0" smtClean="0">
                            <a:latin typeface="Cambria Math"/>
                          </a:rPr>
                          <m:t>𝒎</m:t>
                        </m:r>
                      </m:den>
                    </m:f>
                    <m:nary>
                      <m:naryPr>
                        <m:chr m:val="∑"/>
                        <m:supHide m:val="on"/>
                        <m:ctrlPr>
                          <a:rPr lang="en-US" b="1" i="1" dirty="0">
                            <a:latin typeface="Cambria Math" panose="02040503050406030204" pitchFamily="18" charset="0"/>
                          </a:rPr>
                        </m:ctrlPr>
                      </m:naryPr>
                      <m:sub>
                        <m:r>
                          <m:rPr>
                            <m:brk m:alnAt="7"/>
                          </m:rPr>
                          <a:rPr lang="en-US" b="1" i="1" dirty="0">
                            <a:latin typeface="Cambria Math"/>
                          </a:rPr>
                          <m:t>𝒊</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d>
                          <m:dPr>
                            <m:ctrlPr>
                              <a:rPr lang="en-US" b="1" i="1" dirty="0" smtClean="0">
                                <a:latin typeface="Cambria Math" panose="02040503050406030204" pitchFamily="18" charset="0"/>
                              </a:rPr>
                            </m:ctrlPr>
                          </m:dPr>
                          <m:e>
                            <m:nary>
                              <m:naryPr>
                                <m:chr m:val="∑"/>
                                <m:supHide m:val="on"/>
                                <m:ctrlPr>
                                  <a:rPr lang="en-US" b="1" i="1" dirty="0">
                                    <a:latin typeface="Cambria Math" panose="02040503050406030204" pitchFamily="18" charset="0"/>
                                  </a:rPr>
                                </m:ctrlPr>
                              </m:naryPr>
                              <m:sub>
                                <m:r>
                                  <m:rPr>
                                    <m:brk m:alnAt="7"/>
                                  </m:rPr>
                                  <a:rPr lang="en-US" b="1" i="1" dirty="0">
                                    <a:latin typeface="Cambria Math"/>
                                  </a:rPr>
                                  <m:t>𝒋</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e>
                            </m:nary>
                          </m:e>
                        </m:d>
                      </m:e>
                    </m:nary>
                    <m:r>
                      <a:rPr lang="en-US" b="1" i="1" dirty="0" smtClean="0">
                        <a:latin typeface="Cambria Math"/>
                      </a:rPr>
                      <m:t>=</m:t>
                    </m:r>
                  </m:oMath>
                </a14:m>
                <a:endParaRPr lang="en-US" b="1" i="1" dirty="0" smtClean="0">
                  <a:latin typeface="Cambria Math"/>
                </a:endParaRPr>
              </a:p>
              <a:p>
                <a:pPr lvl="3"/>
                <a14:m>
                  <m:oMath xmlns:m="http://schemas.openxmlformats.org/officeDocument/2006/math">
                    <m:r>
                      <a:rPr lang="en-US" b="1" i="0" dirty="0" smtClean="0">
                        <a:latin typeface="Cambria Math"/>
                      </a:rPr>
                      <m:t> </m:t>
                    </m:r>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𝟒</m:t>
                        </m:r>
                        <m:r>
                          <a:rPr lang="en-US" b="1" i="1" dirty="0" smtClean="0">
                            <a:latin typeface="Cambria Math"/>
                          </a:rPr>
                          <m:t>𝒎</m:t>
                        </m:r>
                      </m:den>
                    </m:f>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𝒎</m:t>
                    </m:r>
                  </m:oMath>
                </a14:m>
                <a:endParaRPr lang="en-US" b="1" dirty="0"/>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7288" y="2379393"/>
                <a:ext cx="7848600" cy="2781672"/>
              </a:xfrm>
              <a:blipFill rotWithShape="0">
                <a:blip r:embed="rId2"/>
                <a:stretch>
                  <a:fillRect/>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110</a:t>
            </a:fld>
            <a:endParaRPr lang="en-US"/>
          </a:p>
        </p:txBody>
      </p:sp>
      <p:grpSp>
        <p:nvGrpSpPr>
          <p:cNvPr id="4" name="Group 3"/>
          <p:cNvGrpSpPr/>
          <p:nvPr/>
        </p:nvGrpSpPr>
        <p:grpSpPr>
          <a:xfrm>
            <a:off x="6164556" y="1556792"/>
            <a:ext cx="1688471" cy="952500"/>
            <a:chOff x="6617329" y="2628900"/>
            <a:chExt cx="1688471" cy="952500"/>
          </a:xfrm>
        </p:grpSpPr>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grpSp>
    </p:spTree>
    <p:extLst>
      <p:ext uri="{BB962C8B-B14F-4D97-AF65-F5344CB8AC3E}">
        <p14:creationId xmlns:p14="http://schemas.microsoft.com/office/powerpoint/2010/main" val="400533595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Modularity</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Modularity of partitioning S of graph G:</a:t>
                </a:r>
              </a:p>
              <a:p>
                <a:pPr lvl="1"/>
                <a:r>
                  <a:rPr lang="en-US" dirty="0" smtClean="0">
                    <a:latin typeface="Times New Roman" pitchFamily="18" charset="0"/>
                    <a:cs typeface="Times New Roman" pitchFamily="18" charset="0"/>
                  </a:rPr>
                  <a:t>Q </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t>
                </a:r>
                <a:r>
                  <a:rPr lang="en-US" i="1" baseline="-25000"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sym typeface="Symbol"/>
                  </a:rPr>
                  <a:t> S</a:t>
                </a:r>
                <a:r>
                  <a:rPr lang="en-US" dirty="0" smtClean="0">
                    <a:latin typeface="Times New Roman" pitchFamily="18" charset="0"/>
                    <a:cs typeface="Times New Roman" pitchFamily="18" charset="0"/>
                  </a:rPr>
                  <a:t> [ (# edges within 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(expected # edges within 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p>
              <a:p>
                <a:pPr lvl="1"/>
                <a14:m>
                  <m:oMath xmlns:m="http://schemas.openxmlformats.org/officeDocument/2006/math">
                    <m:r>
                      <a:rPr lang="en-US" b="0" i="1" smtClean="0">
                        <a:latin typeface="Cambria Math"/>
                      </a:rPr>
                      <m:t>𝑄</m:t>
                    </m:r>
                    <m:d>
                      <m:dPr>
                        <m:ctrlPr>
                          <a:rPr lang="en-US" i="1" smtClean="0">
                            <a:latin typeface="Cambria Math" panose="02040503050406030204" pitchFamily="18" charset="0"/>
                          </a:rPr>
                        </m:ctrlPr>
                      </m:dPr>
                      <m:e>
                        <m:r>
                          <a:rPr lang="en-US" b="0" i="1" smtClean="0">
                            <a:latin typeface="Cambria Math"/>
                          </a:rPr>
                          <m:t>𝐺</m:t>
                        </m:r>
                        <m:r>
                          <a:rPr lang="en-US" b="0" i="1" smtClean="0">
                            <a:latin typeface="Cambria Math"/>
                          </a:rPr>
                          <m:t>,</m:t>
                        </m:r>
                        <m:r>
                          <a:rPr lang="en-US" b="0" i="1" smtClean="0">
                            <a:latin typeface="Cambria Math"/>
                          </a:rPr>
                          <m:t>𝑆</m:t>
                        </m:r>
                      </m:e>
                    </m:d>
                    <m:r>
                      <a:rPr lang="en-US" b="0" i="1" smtClean="0">
                        <a:latin typeface="Cambria Math"/>
                      </a:rPr>
                      <m:t>=</m:t>
                    </m: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r>
                          <a:rPr lang="en-US" b="0" i="1" smtClean="0">
                            <a:latin typeface="Cambria Math"/>
                          </a:rPr>
                          <m:t>𝑚</m:t>
                        </m:r>
                      </m:den>
                    </m:f>
                    <m:nary>
                      <m:naryPr>
                        <m:chr m:val="∑"/>
                        <m:supHide m:val="on"/>
                        <m:ctrlPr>
                          <a:rPr lang="en-US" i="1" smtClean="0">
                            <a:latin typeface="Cambria Math" panose="02040503050406030204" pitchFamily="18" charset="0"/>
                          </a:rPr>
                        </m:ctrlPr>
                      </m:naryPr>
                      <m:sub>
                        <m:r>
                          <m:rPr>
                            <m:brk m:alnAt="7"/>
                          </m:rPr>
                          <a:rPr lang="en-US" b="0" i="1" smtClean="0">
                            <a:latin typeface="Cambria Math"/>
                          </a:rPr>
                          <m:t>𝑠</m:t>
                        </m:r>
                        <m:r>
                          <a:rPr lang="en-US" b="0" i="1" smtClean="0">
                            <a:latin typeface="Cambria Math"/>
                          </a:rPr>
                          <m:t>∈</m:t>
                        </m:r>
                        <m:r>
                          <a:rPr lang="en-US" b="0" i="1" smtClean="0">
                            <a:latin typeface="Cambria Math"/>
                          </a:rPr>
                          <m:t>𝑆</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𝑖</m:t>
                            </m:r>
                            <m:r>
                              <a:rPr lang="en-US" b="0" i="1" smtClean="0">
                                <a:latin typeface="Cambria Math"/>
                              </a:rPr>
                              <m:t>∈</m:t>
                            </m:r>
                            <m:r>
                              <a:rPr lang="en-US" b="0" i="1" smtClean="0">
                                <a:latin typeface="Cambria Math"/>
                              </a:rPr>
                              <m:t>𝑠</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𝑗</m:t>
                                </m:r>
                                <m:r>
                                  <a:rPr lang="en-US" b="0" i="1" smtClean="0">
                                    <a:latin typeface="Cambria Math"/>
                                  </a:rPr>
                                  <m:t>∈</m:t>
                                </m:r>
                                <m:r>
                                  <a:rPr lang="en-US" b="0" i="1" smtClean="0">
                                    <a:latin typeface="Cambria Math"/>
                                  </a:rPr>
                                  <m:t>𝑠</m:t>
                                </m:r>
                              </m:sub>
                              <m:sup/>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a:rPr>
                                          <m:t>𝐴</m:t>
                                        </m:r>
                                      </m:e>
                                      <m:sub>
                                        <m:r>
                                          <a:rPr lang="en-US" b="0" i="1">
                                            <a:latin typeface="Cambria Math"/>
                                          </a:rPr>
                                          <m:t>𝑖𝑗</m:t>
                                        </m:r>
                                      </m:sub>
                                    </m:sSub>
                                    <m:r>
                                      <a:rPr lang="en-US" b="0"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𝑗</m:t>
                                            </m:r>
                                          </m:sub>
                                        </m:sSub>
                                      </m:num>
                                      <m:den>
                                        <m:r>
                                          <a:rPr lang="en-US" b="0" i="1">
                                            <a:latin typeface="Cambria Math"/>
                                          </a:rPr>
                                          <m:t>2</m:t>
                                        </m:r>
                                        <m:r>
                                          <a:rPr lang="en-US" b="0" i="1">
                                            <a:latin typeface="Cambria Math"/>
                                          </a:rPr>
                                          <m:t>𝑚</m:t>
                                        </m:r>
                                      </m:den>
                                    </m:f>
                                  </m:e>
                                </m:d>
                              </m:e>
                            </m:nary>
                          </m:e>
                        </m:nary>
                      </m:e>
                    </m:nary>
                  </m:oMath>
                </a14:m>
                <a:endParaRPr lang="en-US" i="1" dirty="0" smtClean="0">
                  <a:latin typeface="Cambria Math"/>
                </a:endParaRPr>
              </a:p>
              <a:p>
                <a:pPr lvl="8"/>
                <a:endParaRPr lang="en-US" dirty="0" smtClean="0"/>
              </a:p>
              <a:p>
                <a:pPr lvl="8"/>
                <a:endParaRPr lang="en-US" dirty="0" smtClean="0">
                  <a:solidFill>
                    <a:schemeClr val="accent4"/>
                  </a:solidFill>
                </a:endParaRPr>
              </a:p>
              <a:p>
                <a:r>
                  <a:rPr lang="en-US" dirty="0" smtClean="0">
                    <a:solidFill>
                      <a:schemeClr val="tx2">
                        <a:lumMod val="60000"/>
                        <a:lumOff val="40000"/>
                      </a:schemeClr>
                    </a:solidFill>
                  </a:rPr>
                  <a:t>Modularity values take range </a:t>
                </a:r>
                <a:r>
                  <a:rPr lang="en-US" dirty="0">
                    <a:solidFill>
                      <a:schemeClr val="tx2">
                        <a:lumMod val="60000"/>
                        <a:lumOff val="40000"/>
                      </a:schemeClr>
                    </a:solidFill>
                  </a:rPr>
                  <a:t>[−1</a:t>
                </a:r>
                <a:r>
                  <a:rPr lang="en-US" dirty="0" smtClean="0">
                    <a:solidFill>
                      <a:schemeClr val="tx2">
                        <a:lumMod val="60000"/>
                        <a:lumOff val="40000"/>
                      </a:schemeClr>
                    </a:solidFill>
                  </a:rPr>
                  <a:t>, 1</a:t>
                </a:r>
                <a:r>
                  <a:rPr lang="en-US" dirty="0">
                    <a:solidFill>
                      <a:schemeClr val="tx2">
                        <a:lumMod val="60000"/>
                        <a:lumOff val="40000"/>
                      </a:schemeClr>
                    </a:solidFill>
                  </a:rPr>
                  <a:t>]</a:t>
                </a:r>
              </a:p>
              <a:p>
                <a:pPr lvl="1"/>
                <a:r>
                  <a:rPr lang="en-US" dirty="0"/>
                  <a:t>It is positive if the number of edges within </a:t>
                </a:r>
                <a:r>
                  <a:rPr lang="en-US" dirty="0" smtClean="0"/>
                  <a:t/>
                </a:r>
                <a:br>
                  <a:rPr lang="en-US" dirty="0" smtClean="0"/>
                </a:br>
                <a:r>
                  <a:rPr lang="en-US" dirty="0" smtClean="0"/>
                  <a:t>groups </a:t>
                </a:r>
                <a:r>
                  <a:rPr lang="en-US" dirty="0"/>
                  <a:t>exceeds the expected number</a:t>
                </a:r>
              </a:p>
              <a:p>
                <a:pPr lvl="1"/>
                <a:r>
                  <a:rPr lang="en-US" dirty="0" smtClean="0"/>
                  <a:t>0.3-0.7 &lt; Q </a:t>
                </a:r>
                <a:r>
                  <a:rPr lang="en-US" dirty="0"/>
                  <a:t>means significant community </a:t>
                </a:r>
                <a:r>
                  <a:rPr lang="en-US" dirty="0" smtClean="0"/>
                  <a:t>structure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2695" b="-539"/>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111</a:t>
            </a:fld>
            <a:endParaRPr lang="en-US"/>
          </a:p>
        </p:txBody>
      </p:sp>
      <p:sp>
        <p:nvSpPr>
          <p:cNvPr id="12" name="TextBox 11"/>
          <p:cNvSpPr txBox="1"/>
          <p:nvPr/>
        </p:nvSpPr>
        <p:spPr>
          <a:xfrm>
            <a:off x="7236296" y="3409836"/>
            <a:ext cx="1499128" cy="646331"/>
          </a:xfrm>
          <a:prstGeom prst="rect">
            <a:avLst/>
          </a:prstGeom>
          <a:noFill/>
        </p:spPr>
        <p:txBody>
          <a:bodyPr wrap="none" rtlCol="0">
            <a:spAutoFit/>
          </a:bodyPr>
          <a:lstStyle/>
          <a:p>
            <a:r>
              <a:rPr lang="en-US" dirty="0" err="1" smtClean="0">
                <a:solidFill>
                  <a:schemeClr val="accent3">
                    <a:lumMod val="75000"/>
                  </a:schemeClr>
                </a:solidFill>
                <a:latin typeface="Arial" pitchFamily="34" charset="0"/>
                <a:cs typeface="Arial" pitchFamily="34" charset="0"/>
              </a:rPr>
              <a:t>A</a:t>
            </a:r>
            <a:r>
              <a:rPr lang="en-US" baseline="-25000" dirty="0" err="1" smtClean="0">
                <a:solidFill>
                  <a:schemeClr val="accent3">
                    <a:lumMod val="75000"/>
                  </a:schemeClr>
                </a:solidFill>
                <a:latin typeface="Arial" pitchFamily="34" charset="0"/>
                <a:cs typeface="Arial" pitchFamily="34" charset="0"/>
              </a:rPr>
              <a:t>ij</a:t>
            </a:r>
            <a:r>
              <a:rPr lang="en-US" dirty="0" smtClean="0">
                <a:solidFill>
                  <a:schemeClr val="accent3">
                    <a:lumMod val="75000"/>
                  </a:schemeClr>
                </a:solidFill>
                <a:latin typeface="Arial" pitchFamily="34" charset="0"/>
                <a:cs typeface="Arial" pitchFamily="34" charset="0"/>
              </a:rPr>
              <a:t> = 1 if </a:t>
            </a:r>
            <a:r>
              <a:rPr lang="en-US" dirty="0" err="1" smtClean="0">
                <a:solidFill>
                  <a:schemeClr val="accent3">
                    <a:lumMod val="75000"/>
                  </a:schemeClr>
                </a:solidFill>
                <a:latin typeface="Arial" pitchFamily="34" charset="0"/>
                <a:cs typeface="Arial" pitchFamily="34" charset="0"/>
              </a:rPr>
              <a:t>i</a:t>
            </a:r>
            <a:r>
              <a:rPr lang="en-US" dirty="0" err="1" smtClean="0">
                <a:solidFill>
                  <a:schemeClr val="accent3">
                    <a:lumMod val="75000"/>
                  </a:schemeClr>
                </a:solidFill>
                <a:latin typeface="Arial" pitchFamily="34" charset="0"/>
                <a:cs typeface="Arial" pitchFamily="34" charset="0"/>
                <a:sym typeface="Symbol"/>
              </a:rPr>
              <a:t>j</a:t>
            </a:r>
            <a:r>
              <a:rPr lang="en-US" dirty="0" smtClean="0">
                <a:solidFill>
                  <a:schemeClr val="accent3">
                    <a:lumMod val="75000"/>
                  </a:schemeClr>
                </a:solidFill>
                <a:latin typeface="Arial" pitchFamily="34" charset="0"/>
                <a:cs typeface="Arial" pitchFamily="34" charset="0"/>
                <a:sym typeface="Symbol"/>
              </a:rPr>
              <a:t>, </a:t>
            </a:r>
            <a:r>
              <a:rPr lang="en-US" dirty="0">
                <a:solidFill>
                  <a:schemeClr val="accent3">
                    <a:lumMod val="75000"/>
                  </a:schemeClr>
                </a:solidFill>
                <a:latin typeface="Arial" pitchFamily="34" charset="0"/>
                <a:cs typeface="Arial" pitchFamily="34" charset="0"/>
                <a:sym typeface="Symbol"/>
              </a:rPr>
              <a:t/>
            </a:r>
            <a:br>
              <a:rPr lang="en-US" dirty="0">
                <a:solidFill>
                  <a:schemeClr val="accent3">
                    <a:lumMod val="75000"/>
                  </a:schemeClr>
                </a:solidFill>
                <a:latin typeface="Arial" pitchFamily="34" charset="0"/>
                <a:cs typeface="Arial" pitchFamily="34" charset="0"/>
                <a:sym typeface="Symbol"/>
              </a:rPr>
            </a:br>
            <a:r>
              <a:rPr lang="en-US" dirty="0" smtClean="0">
                <a:solidFill>
                  <a:schemeClr val="accent3">
                    <a:lumMod val="75000"/>
                  </a:schemeClr>
                </a:solidFill>
                <a:latin typeface="Arial" pitchFamily="34" charset="0"/>
                <a:cs typeface="Arial" pitchFamily="34" charset="0"/>
                <a:sym typeface="Symbol"/>
              </a:rPr>
              <a:t>        0 else</a:t>
            </a:r>
            <a:endParaRPr lang="en-US" dirty="0" smtClean="0">
              <a:solidFill>
                <a:schemeClr val="accent3">
                  <a:lumMod val="75000"/>
                </a:schemeClr>
              </a:solidFill>
              <a:latin typeface="Arial" pitchFamily="34" charset="0"/>
              <a:cs typeface="Arial" pitchFamily="34" charset="0"/>
            </a:endParaRPr>
          </a:p>
        </p:txBody>
      </p:sp>
      <p:sp>
        <p:nvSpPr>
          <p:cNvPr id="14" name="Left Brace 13"/>
          <p:cNvSpPr/>
          <p:nvPr/>
        </p:nvSpPr>
        <p:spPr>
          <a:xfrm rot="16200000">
            <a:off x="2827809" y="3410240"/>
            <a:ext cx="133350" cy="5334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15" name="TextBox 14"/>
          <p:cNvSpPr txBox="1"/>
          <p:nvPr/>
        </p:nvSpPr>
        <p:spPr>
          <a:xfrm>
            <a:off x="1403648" y="3717328"/>
            <a:ext cx="2864887" cy="369332"/>
          </a:xfrm>
          <a:prstGeom prst="rect">
            <a:avLst/>
          </a:prstGeom>
          <a:noFill/>
        </p:spPr>
        <p:txBody>
          <a:bodyPr wrap="none" rtlCol="0">
            <a:spAutoFit/>
          </a:bodyPr>
          <a:lstStyle/>
          <a:p>
            <a:r>
              <a:rPr lang="en-US" dirty="0" smtClean="0">
                <a:solidFill>
                  <a:schemeClr val="accent3">
                    <a:lumMod val="75000"/>
                  </a:schemeClr>
                </a:solidFill>
                <a:latin typeface="Arial" pitchFamily="34" charset="0"/>
                <a:cs typeface="Arial" pitchFamily="34" charset="0"/>
              </a:rPr>
              <a:t>Normalizing cost.: -1&lt;Q&lt;1</a:t>
            </a:r>
          </a:p>
        </p:txBody>
      </p:sp>
      <p:sp>
        <p:nvSpPr>
          <p:cNvPr id="5" name="Rectangle 4"/>
          <p:cNvSpPr/>
          <p:nvPr/>
        </p:nvSpPr>
        <p:spPr>
          <a:xfrm>
            <a:off x="3851920" y="2852936"/>
            <a:ext cx="3024336" cy="890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189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01" y="116632"/>
            <a:ext cx="8229600" cy="1143000"/>
          </a:xfrm>
        </p:spPr>
        <p:txBody>
          <a:bodyPr/>
          <a:lstStyle/>
          <a:p>
            <a:r>
              <a:rPr lang="en-US" dirty="0" smtClean="0">
                <a:solidFill>
                  <a:schemeClr val="accent6">
                    <a:lumMod val="75000"/>
                  </a:schemeClr>
                </a:solidFill>
              </a:rPr>
              <a:t>Modularity</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112</a:t>
            </a:fld>
            <a:endParaRPr lang="en-US"/>
          </a:p>
        </p:txBody>
      </p:sp>
      <p:sp>
        <p:nvSpPr>
          <p:cNvPr id="7" name="TextBox 6"/>
          <p:cNvSpPr txBox="1"/>
          <p:nvPr/>
        </p:nvSpPr>
        <p:spPr>
          <a:xfrm>
            <a:off x="467544" y="1052736"/>
            <a:ext cx="7776864" cy="3785652"/>
          </a:xfrm>
          <a:prstGeom prst="rect">
            <a:avLst/>
          </a:prstGeom>
          <a:noFill/>
        </p:spPr>
        <p:txBody>
          <a:bodyPr wrap="square" rtlCol="0">
            <a:spAutoFit/>
          </a:bodyPr>
          <a:lstStyle/>
          <a:p>
            <a:r>
              <a:rPr lang="en-US" sz="2800" dirty="0" smtClean="0"/>
              <a:t>Greedy method of Newman (one of the many ways to use modularity)</a:t>
            </a:r>
          </a:p>
          <a:p>
            <a:endParaRPr lang="en-US" sz="800" dirty="0" smtClean="0"/>
          </a:p>
          <a:p>
            <a:r>
              <a:rPr lang="en-US" sz="2800" i="1" dirty="0">
                <a:solidFill>
                  <a:schemeClr val="tx2">
                    <a:lumMod val="60000"/>
                    <a:lumOff val="40000"/>
                  </a:schemeClr>
                </a:solidFill>
              </a:rPr>
              <a:t>A</a:t>
            </a:r>
            <a:r>
              <a:rPr lang="en-US" sz="2800" i="1" dirty="0" smtClean="0">
                <a:solidFill>
                  <a:schemeClr val="tx2">
                    <a:lumMod val="60000"/>
                    <a:lumOff val="40000"/>
                  </a:schemeClr>
                </a:solidFill>
              </a:rPr>
              <a:t>gglomerative </a:t>
            </a:r>
            <a:r>
              <a:rPr lang="en-US" sz="2800" i="1" dirty="0">
                <a:solidFill>
                  <a:schemeClr val="tx2">
                    <a:lumMod val="60000"/>
                    <a:lumOff val="40000"/>
                  </a:schemeClr>
                </a:solidFill>
              </a:rPr>
              <a:t>hierarchical clustering </a:t>
            </a:r>
            <a:r>
              <a:rPr lang="en-US" sz="2800" i="1" dirty="0" smtClean="0">
                <a:solidFill>
                  <a:schemeClr val="tx2">
                    <a:lumMod val="60000"/>
                    <a:lumOff val="40000"/>
                  </a:schemeClr>
                </a:solidFill>
              </a:rPr>
              <a:t>method </a:t>
            </a:r>
          </a:p>
          <a:p>
            <a:endParaRPr lang="en-US" sz="800" dirty="0"/>
          </a:p>
          <a:p>
            <a:pPr marL="514350" indent="-514350">
              <a:buFont typeface="+mj-lt"/>
              <a:buAutoNum type="arabicPeriod"/>
            </a:pPr>
            <a:r>
              <a:rPr lang="en-US" sz="2800" dirty="0" smtClean="0"/>
              <a:t>Start with </a:t>
            </a:r>
            <a:r>
              <a:rPr lang="en-US" sz="2800" dirty="0"/>
              <a:t>a state in which </a:t>
            </a:r>
            <a:r>
              <a:rPr lang="en-US" sz="2800" dirty="0" smtClean="0"/>
              <a:t>each </a:t>
            </a:r>
            <a:r>
              <a:rPr lang="en-US" sz="2800" dirty="0"/>
              <a:t>vertex is the sole member </a:t>
            </a:r>
            <a:r>
              <a:rPr lang="en-US" sz="2800" dirty="0" smtClean="0"/>
              <a:t>of one </a:t>
            </a:r>
            <a:r>
              <a:rPr lang="en-US" sz="2800" dirty="0"/>
              <a:t>of </a:t>
            </a:r>
            <a:r>
              <a:rPr lang="en-US" sz="2800" i="1" dirty="0"/>
              <a:t>n</a:t>
            </a:r>
            <a:r>
              <a:rPr lang="en-US" sz="2800" dirty="0"/>
              <a:t> </a:t>
            </a:r>
            <a:r>
              <a:rPr lang="en-US" sz="2800" dirty="0" smtClean="0"/>
              <a:t>communities</a:t>
            </a:r>
          </a:p>
          <a:p>
            <a:pPr marL="514350" indent="-514350">
              <a:buFont typeface="+mj-lt"/>
              <a:buAutoNum type="arabicPeriod"/>
            </a:pPr>
            <a:r>
              <a:rPr lang="en-US" sz="2800" dirty="0"/>
              <a:t>R</a:t>
            </a:r>
            <a:r>
              <a:rPr lang="en-US" sz="2800" dirty="0" smtClean="0"/>
              <a:t>epeatedly </a:t>
            </a:r>
            <a:r>
              <a:rPr lang="en-US" sz="2800" dirty="0"/>
              <a:t>join </a:t>
            </a:r>
            <a:r>
              <a:rPr lang="en-US" sz="2800" dirty="0" smtClean="0"/>
              <a:t>communities together </a:t>
            </a:r>
            <a:r>
              <a:rPr lang="en-US" sz="2800" dirty="0">
                <a:solidFill>
                  <a:schemeClr val="tx2">
                    <a:lumMod val="60000"/>
                    <a:lumOff val="40000"/>
                  </a:schemeClr>
                </a:solidFill>
              </a:rPr>
              <a:t>in pairs</a:t>
            </a:r>
            <a:r>
              <a:rPr lang="en-US" sz="2800" dirty="0"/>
              <a:t>, choosing at each step the join that </a:t>
            </a:r>
            <a:r>
              <a:rPr lang="en-US" sz="2800" dirty="0" smtClean="0"/>
              <a:t>results in </a:t>
            </a:r>
            <a:r>
              <a:rPr lang="en-US" sz="2800" dirty="0"/>
              <a:t>the </a:t>
            </a:r>
            <a:r>
              <a:rPr lang="en-US" sz="2800" dirty="0">
                <a:solidFill>
                  <a:schemeClr val="tx2">
                    <a:lumMod val="60000"/>
                    <a:lumOff val="40000"/>
                  </a:schemeClr>
                </a:solidFill>
              </a:rPr>
              <a:t>greatest increase </a:t>
            </a:r>
            <a:r>
              <a:rPr lang="en-US" sz="2800" dirty="0"/>
              <a:t>(or smallest decrease) in Q.</a:t>
            </a:r>
          </a:p>
        </p:txBody>
      </p:sp>
      <p:sp>
        <p:nvSpPr>
          <p:cNvPr id="8" name="TextBox 7"/>
          <p:cNvSpPr txBox="1"/>
          <p:nvPr/>
        </p:nvSpPr>
        <p:spPr>
          <a:xfrm>
            <a:off x="359099" y="4869160"/>
            <a:ext cx="8064896" cy="1323439"/>
          </a:xfrm>
          <a:prstGeom prst="rect">
            <a:avLst/>
          </a:prstGeom>
          <a:noFill/>
        </p:spPr>
        <p:txBody>
          <a:bodyPr wrap="square" rtlCol="0">
            <a:spAutoFit/>
          </a:bodyPr>
          <a:lstStyle/>
          <a:p>
            <a:pPr algn="just"/>
            <a:r>
              <a:rPr lang="en-US" sz="2000" dirty="0">
                <a:solidFill>
                  <a:schemeClr val="accent3">
                    <a:lumMod val="75000"/>
                  </a:schemeClr>
                </a:solidFill>
              </a:rPr>
              <a:t>Since the joining of a pair of communities </a:t>
            </a:r>
            <a:r>
              <a:rPr lang="en-US" sz="2000" dirty="0" smtClean="0">
                <a:solidFill>
                  <a:schemeClr val="accent3">
                    <a:lumMod val="75000"/>
                  </a:schemeClr>
                </a:solidFill>
              </a:rPr>
              <a:t>between which </a:t>
            </a:r>
            <a:r>
              <a:rPr lang="en-US" sz="2000" dirty="0">
                <a:solidFill>
                  <a:schemeClr val="accent3">
                    <a:lumMod val="75000"/>
                  </a:schemeClr>
                </a:solidFill>
              </a:rPr>
              <a:t>there are no edges </a:t>
            </a:r>
            <a:r>
              <a:rPr lang="en-US" sz="2000" dirty="0" smtClean="0">
                <a:solidFill>
                  <a:schemeClr val="accent3">
                    <a:lumMod val="75000"/>
                  </a:schemeClr>
                </a:solidFill>
              </a:rPr>
              <a:t>can </a:t>
            </a:r>
            <a:r>
              <a:rPr lang="en-US" sz="2000" dirty="0">
                <a:solidFill>
                  <a:schemeClr val="accent3">
                    <a:lumMod val="75000"/>
                  </a:schemeClr>
                </a:solidFill>
              </a:rPr>
              <a:t>never result in </a:t>
            </a:r>
            <a:r>
              <a:rPr lang="en-US" sz="2000" dirty="0" smtClean="0">
                <a:solidFill>
                  <a:schemeClr val="accent3">
                    <a:lumMod val="75000"/>
                  </a:schemeClr>
                </a:solidFill>
              </a:rPr>
              <a:t>an increase </a:t>
            </a:r>
            <a:r>
              <a:rPr lang="en-US" sz="2000" dirty="0">
                <a:solidFill>
                  <a:schemeClr val="accent3">
                    <a:lumMod val="75000"/>
                  </a:schemeClr>
                </a:solidFill>
              </a:rPr>
              <a:t>in </a:t>
            </a:r>
            <a:r>
              <a:rPr lang="en-US" sz="2000" dirty="0" smtClean="0">
                <a:solidFill>
                  <a:schemeClr val="accent3">
                    <a:lumMod val="75000"/>
                  </a:schemeClr>
                </a:solidFill>
              </a:rPr>
              <a:t>modularity, we </a:t>
            </a:r>
            <a:r>
              <a:rPr lang="en-US" sz="2000" b="1" i="1" dirty="0">
                <a:solidFill>
                  <a:schemeClr val="accent3">
                    <a:lumMod val="75000"/>
                  </a:schemeClr>
                </a:solidFill>
              </a:rPr>
              <a:t>need only consider those pairs </a:t>
            </a:r>
            <a:r>
              <a:rPr lang="en-US" sz="2000" b="1" i="1" dirty="0" smtClean="0">
                <a:solidFill>
                  <a:schemeClr val="accent3">
                    <a:lumMod val="75000"/>
                  </a:schemeClr>
                </a:solidFill>
              </a:rPr>
              <a:t>between which </a:t>
            </a:r>
            <a:r>
              <a:rPr lang="en-US" sz="2000" b="1" i="1" dirty="0">
                <a:solidFill>
                  <a:schemeClr val="accent3">
                    <a:lumMod val="75000"/>
                  </a:schemeClr>
                </a:solidFill>
              </a:rPr>
              <a:t>there are edges</a:t>
            </a:r>
            <a:r>
              <a:rPr lang="en-US" sz="2000" dirty="0">
                <a:solidFill>
                  <a:schemeClr val="accent3">
                    <a:lumMod val="75000"/>
                  </a:schemeClr>
                </a:solidFill>
              </a:rPr>
              <a:t>, of which there will at any </a:t>
            </a:r>
            <a:r>
              <a:rPr lang="en-US" sz="2000" dirty="0" smtClean="0">
                <a:solidFill>
                  <a:schemeClr val="accent3">
                    <a:lumMod val="75000"/>
                  </a:schemeClr>
                </a:solidFill>
              </a:rPr>
              <a:t>time be </a:t>
            </a:r>
            <a:r>
              <a:rPr lang="en-US" sz="2000" dirty="0">
                <a:solidFill>
                  <a:schemeClr val="accent3">
                    <a:lumMod val="75000"/>
                  </a:schemeClr>
                </a:solidFill>
              </a:rPr>
              <a:t>at most </a:t>
            </a:r>
            <a:r>
              <a:rPr lang="en-US" sz="2000" dirty="0" smtClean="0">
                <a:solidFill>
                  <a:schemeClr val="accent3">
                    <a:lumMod val="75000"/>
                  </a:schemeClr>
                </a:solidFill>
              </a:rPr>
              <a:t>m</a:t>
            </a:r>
            <a:endParaRPr lang="en-US" sz="2000" dirty="0">
              <a:solidFill>
                <a:schemeClr val="accent3">
                  <a:lumMod val="75000"/>
                </a:schemeClr>
              </a:solidFill>
            </a:endParaRPr>
          </a:p>
        </p:txBody>
      </p:sp>
    </p:spTree>
    <p:extLst>
      <p:ext uri="{BB962C8B-B14F-4D97-AF65-F5344CB8AC3E}">
        <p14:creationId xmlns:p14="http://schemas.microsoft.com/office/powerpoint/2010/main" val="14852754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rot="5400000">
            <a:off x="2783590" y="-533795"/>
            <a:ext cx="3810000" cy="891082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solidFill>
                  <a:schemeClr val="accent6">
                    <a:lumMod val="75000"/>
                  </a:schemeClr>
                </a:solidFill>
              </a:rPr>
              <a:t>Modularity: Number of clusters</a:t>
            </a:r>
            <a:endParaRPr lang="en-US" dirty="0">
              <a:solidFill>
                <a:schemeClr val="accent6">
                  <a:lumMod val="75000"/>
                </a:schemeClr>
              </a:solidFill>
            </a:endParaRPr>
          </a:p>
        </p:txBody>
      </p:sp>
      <p:sp>
        <p:nvSpPr>
          <p:cNvPr id="3" name="Content Placeholder 2"/>
          <p:cNvSpPr>
            <a:spLocks noGrp="1"/>
          </p:cNvSpPr>
          <p:nvPr>
            <p:ph idx="1"/>
          </p:nvPr>
        </p:nvSpPr>
        <p:spPr>
          <a:xfrm>
            <a:off x="457200" y="1295401"/>
            <a:ext cx="8229600" cy="1447800"/>
          </a:xfrm>
        </p:spPr>
        <p:txBody>
          <a:bodyPr/>
          <a:lstStyle/>
          <a:p>
            <a:r>
              <a:rPr lang="en-US" dirty="0" smtClean="0"/>
              <a:t>Modularity is useful for selecting the </a:t>
            </a:r>
            <a:br>
              <a:rPr lang="en-US" dirty="0" smtClean="0"/>
            </a:br>
            <a:r>
              <a:rPr lang="en-US" dirty="0" smtClean="0"/>
              <a:t>number of clusters:</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113</a:t>
            </a:fld>
            <a:endParaRPr lang="en-US"/>
          </a:p>
        </p:txBody>
      </p:sp>
      <p:sp>
        <p:nvSpPr>
          <p:cNvPr id="7" name="TextBox 6"/>
          <p:cNvSpPr txBox="1"/>
          <p:nvPr/>
        </p:nvSpPr>
        <p:spPr>
          <a:xfrm>
            <a:off x="7696200" y="1905000"/>
            <a:ext cx="383438" cy="400110"/>
          </a:xfrm>
          <a:prstGeom prst="rect">
            <a:avLst/>
          </a:prstGeom>
          <a:noFill/>
        </p:spPr>
        <p:txBody>
          <a:bodyPr wrap="none" rtlCol="0">
            <a:spAutoFit/>
          </a:bodyPr>
          <a:lstStyle/>
          <a:p>
            <a:r>
              <a:rPr lang="en-US" sz="2000" b="1" dirty="0" smtClean="0">
                <a:latin typeface="Arial" pitchFamily="34" charset="0"/>
                <a:cs typeface="Arial" pitchFamily="34" charset="0"/>
              </a:rPr>
              <a:t>Q</a:t>
            </a:r>
          </a:p>
        </p:txBody>
      </p:sp>
    </p:spTree>
    <p:extLst>
      <p:ext uri="{BB962C8B-B14F-4D97-AF65-F5344CB8AC3E}">
        <p14:creationId xmlns:p14="http://schemas.microsoft.com/office/powerpoint/2010/main" val="40841469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Modularity: Cluster quality</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114</a:t>
            </a:fld>
            <a:endParaRPr lang="en-US"/>
          </a:p>
        </p:txBody>
      </p:sp>
      <p:sp>
        <p:nvSpPr>
          <p:cNvPr id="5" name="TextBox 4"/>
          <p:cNvSpPr txBox="1"/>
          <p:nvPr/>
        </p:nvSpPr>
        <p:spPr>
          <a:xfrm>
            <a:off x="755576" y="2132856"/>
            <a:ext cx="7848872" cy="2062103"/>
          </a:xfrm>
          <a:prstGeom prst="rect">
            <a:avLst/>
          </a:prstGeom>
          <a:noFill/>
        </p:spPr>
        <p:txBody>
          <a:bodyPr wrap="square" rtlCol="0">
            <a:spAutoFit/>
          </a:bodyPr>
          <a:lstStyle/>
          <a:p>
            <a:r>
              <a:rPr lang="en-US" sz="3200" dirty="0" smtClean="0"/>
              <a:t>When a given clustering is “good”?</a:t>
            </a:r>
          </a:p>
          <a:p>
            <a:endParaRPr lang="en-US" sz="3200" dirty="0" smtClean="0"/>
          </a:p>
          <a:p>
            <a:r>
              <a:rPr lang="en-US" sz="3200" dirty="0" smtClean="0"/>
              <a:t>Also, it is both a local (per individual cluster) and global measure</a:t>
            </a:r>
            <a:endParaRPr lang="en-US" sz="3200" dirty="0"/>
          </a:p>
        </p:txBody>
      </p:sp>
    </p:spTree>
    <p:extLst>
      <p:ext uri="{BB962C8B-B14F-4D97-AF65-F5344CB8AC3E}">
        <p14:creationId xmlns:p14="http://schemas.microsoft.com/office/powerpoint/2010/main" val="32200410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Cliques</a:t>
            </a:r>
            <a:endParaRPr lang="en-US" sz="800" dirty="0" smtClean="0"/>
          </a:p>
          <a:p>
            <a:pPr marL="514350" indent="-514350">
              <a:buFont typeface="+mj-lt"/>
              <a:buAutoNum type="arabicPeriod"/>
            </a:pPr>
            <a:r>
              <a:rPr lang="en-US" sz="2800" dirty="0" smtClean="0">
                <a:solidFill>
                  <a:schemeClr val="bg1">
                    <a:lumMod val="65000"/>
                  </a:schemeClr>
                </a:solidFill>
              </a:rPr>
              <a:t>Background: cluster analysis (node/edge similarity)</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Hierarchical clustering (</a:t>
            </a:r>
            <a:r>
              <a:rPr lang="en-US" sz="2800" dirty="0" err="1" smtClean="0">
                <a:solidFill>
                  <a:schemeClr val="bg1">
                    <a:lumMod val="65000"/>
                  </a:schemeClr>
                </a:solidFill>
              </a:rPr>
              <a:t>betweenness</a:t>
            </a:r>
            <a:r>
              <a:rPr lang="en-US" sz="2800" dirty="0" smtClean="0">
                <a:solidFill>
                  <a:schemeClr val="bg1">
                    <a:lumMod val="65000"/>
                  </a:schemeClr>
                </a:solidFill>
              </a:rPr>
              <a:t>)</a:t>
            </a:r>
          </a:p>
          <a:p>
            <a:pPr marL="514350" indent="-514350">
              <a:buFont typeface="+mj-lt"/>
              <a:buAutoNum type="arabicPeriod"/>
            </a:pPr>
            <a:endParaRPr lang="en-US" sz="800" dirty="0" smtClean="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Modularity</a:t>
            </a:r>
          </a:p>
          <a:p>
            <a:pPr marL="514350" indent="-514350">
              <a:buFont typeface="+mj-lt"/>
              <a:buAutoNum type="arabicPeriod"/>
            </a:pPr>
            <a:endParaRPr lang="en-US" sz="800" dirty="0" smtClean="0"/>
          </a:p>
          <a:p>
            <a:pPr marL="514350" indent="-514350">
              <a:buFont typeface="+mj-lt"/>
              <a:buAutoNum type="arabicPeriod"/>
            </a:pPr>
            <a:r>
              <a:rPr lang="en-US" sz="2800" dirty="0" smtClean="0">
                <a:solidFill>
                  <a:srgbClr val="FF0000"/>
                </a:solidFill>
              </a:rPr>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115</a:t>
            </a:fld>
            <a:endParaRPr lang="el-GR"/>
          </a:p>
        </p:txBody>
      </p:sp>
    </p:spTree>
    <p:extLst>
      <p:ext uri="{BB962C8B-B14F-4D97-AF65-F5344CB8AC3E}">
        <p14:creationId xmlns:p14="http://schemas.microsoft.com/office/powerpoint/2010/main" val="19176245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476672"/>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Community Evaluation</a:t>
            </a:r>
          </a:p>
        </p:txBody>
      </p:sp>
      <p:sp>
        <p:nvSpPr>
          <p:cNvPr id="2" name="TextBox 1"/>
          <p:cNvSpPr txBox="1"/>
          <p:nvPr/>
        </p:nvSpPr>
        <p:spPr>
          <a:xfrm>
            <a:off x="827584" y="2060848"/>
            <a:ext cx="7869560" cy="1569660"/>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With ground truth</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Without ground truth</a:t>
            </a:r>
            <a:endParaRPr lang="en-US" sz="3200"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116</a:t>
            </a:fld>
            <a:endParaRPr lang="el-GR"/>
          </a:p>
        </p:txBody>
      </p:sp>
    </p:spTree>
    <p:extLst>
      <p:ext uri="{BB962C8B-B14F-4D97-AF65-F5344CB8AC3E}">
        <p14:creationId xmlns:p14="http://schemas.microsoft.com/office/powerpoint/2010/main" val="5130429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850" y="1738313"/>
            <a:ext cx="46863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 ground truth</a:t>
            </a:r>
          </a:p>
        </p:txBody>
      </p:sp>
      <p:sp>
        <p:nvSpPr>
          <p:cNvPr id="2" name="TextBox 1"/>
          <p:cNvSpPr txBox="1"/>
          <p:nvPr/>
        </p:nvSpPr>
        <p:spPr>
          <a:xfrm>
            <a:off x="323528" y="5301208"/>
            <a:ext cx="8568952" cy="1015663"/>
          </a:xfrm>
          <a:prstGeom prst="rect">
            <a:avLst/>
          </a:prstGeom>
          <a:noFill/>
        </p:spPr>
        <p:txBody>
          <a:bodyPr wrap="square" rtlCol="0">
            <a:spAutoFit/>
          </a:bodyPr>
          <a:lstStyle/>
          <a:p>
            <a:pPr algn="ctr"/>
            <a:r>
              <a:rPr lang="en-US" sz="3200" dirty="0" smtClean="0"/>
              <a:t>Zachary’s Karate Club</a:t>
            </a:r>
          </a:p>
          <a:p>
            <a:r>
              <a:rPr lang="en-US" sz="2800" dirty="0" smtClean="0"/>
              <a:t>Club president (34) (circles) and instructor (1) (rectangles)</a:t>
            </a:r>
            <a:endParaRPr lang="en-US" sz="28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117</a:t>
            </a:fld>
            <a:endParaRPr lang="el-GR"/>
          </a:p>
        </p:txBody>
      </p:sp>
    </p:spTree>
    <p:extLst>
      <p:ext uri="{BB962C8B-B14F-4D97-AF65-F5344CB8AC3E}">
        <p14:creationId xmlns:p14="http://schemas.microsoft.com/office/powerpoint/2010/main" val="41263851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purity</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118</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08" y="4005064"/>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048" y="2371884"/>
            <a:ext cx="4838159" cy="140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1196752"/>
            <a:ext cx="8208912" cy="954107"/>
          </a:xfrm>
          <a:prstGeom prst="rect">
            <a:avLst/>
          </a:prstGeom>
          <a:noFill/>
        </p:spPr>
        <p:txBody>
          <a:bodyPr wrap="square" rtlCol="0">
            <a:spAutoFit/>
          </a:bodyPr>
          <a:lstStyle/>
          <a:p>
            <a:r>
              <a:rPr lang="en-US" sz="2800" dirty="0" smtClean="0"/>
              <a:t>the </a:t>
            </a:r>
            <a:r>
              <a:rPr lang="en-US" sz="2800" dirty="0"/>
              <a:t>fraction of instances that have labels equal to </a:t>
            </a:r>
            <a:r>
              <a:rPr lang="en-US" sz="2800" dirty="0" smtClean="0"/>
              <a:t>the label of the community’s majority </a:t>
            </a:r>
            <a:endParaRPr lang="en-US" sz="2800" dirty="0"/>
          </a:p>
        </p:txBody>
      </p:sp>
      <p:sp>
        <p:nvSpPr>
          <p:cNvPr id="5" name="TextBox 4"/>
          <p:cNvSpPr txBox="1"/>
          <p:nvPr/>
        </p:nvSpPr>
        <p:spPr>
          <a:xfrm>
            <a:off x="755576" y="6176764"/>
            <a:ext cx="3672408" cy="369332"/>
          </a:xfrm>
          <a:prstGeom prst="rect">
            <a:avLst/>
          </a:prstGeom>
          <a:noFill/>
        </p:spPr>
        <p:txBody>
          <a:bodyPr wrap="square" rtlCol="0">
            <a:spAutoFit/>
          </a:bodyPr>
          <a:lstStyle/>
          <a:p>
            <a:r>
              <a:rPr lang="en-US" dirty="0" smtClean="0"/>
              <a:t>(5+6+4)/20 </a:t>
            </a:r>
            <a:r>
              <a:rPr lang="en-US" dirty="0"/>
              <a:t>= </a:t>
            </a:r>
            <a:r>
              <a:rPr lang="en-US" dirty="0" smtClean="0"/>
              <a:t>0.75</a:t>
            </a:r>
            <a:endParaRPr lang="en-US" dirty="0"/>
          </a:p>
        </p:txBody>
      </p:sp>
    </p:spTree>
    <p:extLst>
      <p:ext uri="{BB962C8B-B14F-4D97-AF65-F5344CB8AC3E}">
        <p14:creationId xmlns:p14="http://schemas.microsoft.com/office/powerpoint/2010/main" val="78887770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119</a:t>
            </a:fld>
            <a:endParaRPr lang="el-GR"/>
          </a:p>
        </p:txBody>
      </p:sp>
      <p:sp>
        <p:nvSpPr>
          <p:cNvPr id="2" name="TextBox 1"/>
          <p:cNvSpPr txBox="1"/>
          <p:nvPr/>
        </p:nvSpPr>
        <p:spPr>
          <a:xfrm>
            <a:off x="467544" y="1052736"/>
            <a:ext cx="8136904" cy="1200329"/>
          </a:xfrm>
          <a:prstGeom prst="rect">
            <a:avLst/>
          </a:prstGeom>
          <a:noFill/>
        </p:spPr>
        <p:txBody>
          <a:bodyPr wrap="square" rtlCol="0">
            <a:spAutoFit/>
          </a:bodyPr>
          <a:lstStyle/>
          <a:p>
            <a:pPr algn="just"/>
            <a:r>
              <a:rPr lang="en-US" sz="2400" dirty="0">
                <a:solidFill>
                  <a:schemeClr val="accent6">
                    <a:lumMod val="75000"/>
                  </a:schemeClr>
                </a:solidFill>
              </a:rPr>
              <a:t>B</a:t>
            </a:r>
            <a:r>
              <a:rPr lang="en-US" sz="2400" dirty="0" smtClean="0">
                <a:solidFill>
                  <a:schemeClr val="accent6">
                    <a:lumMod val="75000"/>
                  </a:schemeClr>
                </a:solidFill>
              </a:rPr>
              <a:t>ased </a:t>
            </a:r>
            <a:r>
              <a:rPr lang="en-US" sz="2400" dirty="0">
                <a:solidFill>
                  <a:schemeClr val="accent6">
                    <a:lumMod val="75000"/>
                  </a:schemeClr>
                </a:solidFill>
              </a:rPr>
              <a:t>on pair </a:t>
            </a:r>
            <a:r>
              <a:rPr lang="en-US" sz="2400" dirty="0" smtClean="0">
                <a:solidFill>
                  <a:schemeClr val="accent6">
                    <a:lumMod val="75000"/>
                  </a:schemeClr>
                </a:solidFill>
              </a:rPr>
              <a:t>counting</a:t>
            </a:r>
            <a:r>
              <a:rPr lang="en-US" sz="2400" dirty="0" smtClean="0"/>
              <a:t>: the number of </a:t>
            </a:r>
            <a:r>
              <a:rPr lang="en-US" sz="2400" dirty="0"/>
              <a:t>pairs of vertices which are </a:t>
            </a:r>
            <a:r>
              <a:rPr lang="en-US" sz="2400" dirty="0" smtClean="0"/>
              <a:t>classified </a:t>
            </a:r>
            <a:r>
              <a:rPr lang="en-US" sz="2400" dirty="0"/>
              <a:t>in the </a:t>
            </a:r>
            <a:r>
              <a:rPr lang="en-US" sz="2400" dirty="0" smtClean="0"/>
              <a:t>same (different</a:t>
            </a:r>
            <a:r>
              <a:rPr lang="en-US" sz="2400" dirty="0"/>
              <a:t>) clusters in the two partitions.</a:t>
            </a:r>
          </a:p>
        </p:txBody>
      </p:sp>
      <p:sp>
        <p:nvSpPr>
          <p:cNvPr id="5" name="TextBox 4"/>
          <p:cNvSpPr txBox="1"/>
          <p:nvPr/>
        </p:nvSpPr>
        <p:spPr>
          <a:xfrm>
            <a:off x="683568" y="2420886"/>
            <a:ext cx="8013576" cy="4154984"/>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accent6">
                    <a:lumMod val="75000"/>
                  </a:schemeClr>
                </a:solidFill>
              </a:rPr>
              <a:t>True Positive (</a:t>
            </a:r>
            <a:r>
              <a:rPr lang="en-US" sz="2400" b="1" dirty="0">
                <a:solidFill>
                  <a:schemeClr val="accent6">
                    <a:lumMod val="75000"/>
                  </a:schemeClr>
                </a:solidFill>
              </a:rPr>
              <a:t>TP</a:t>
            </a:r>
            <a:r>
              <a:rPr lang="en-US" sz="2400" dirty="0">
                <a:solidFill>
                  <a:schemeClr val="accent6">
                    <a:lumMod val="75000"/>
                  </a:schemeClr>
                </a:solidFill>
              </a:rPr>
              <a:t>) Assignment</a:t>
            </a:r>
            <a:r>
              <a:rPr lang="en-US" sz="2400" dirty="0"/>
              <a:t>: when </a:t>
            </a:r>
            <a:r>
              <a:rPr lang="en-US" sz="2400" dirty="0">
                <a:solidFill>
                  <a:schemeClr val="tx2">
                    <a:lumMod val="60000"/>
                    <a:lumOff val="40000"/>
                  </a:schemeClr>
                </a:solidFill>
              </a:rPr>
              <a:t>similar members </a:t>
            </a:r>
            <a:r>
              <a:rPr lang="en-US" sz="2400" dirty="0"/>
              <a:t>are </a:t>
            </a:r>
            <a:r>
              <a:rPr lang="en-US" sz="2400" dirty="0" smtClean="0"/>
              <a:t>assigned to </a:t>
            </a:r>
            <a:r>
              <a:rPr lang="en-US" sz="2400" dirty="0"/>
              <a:t>the </a:t>
            </a:r>
            <a:r>
              <a:rPr lang="en-US" sz="2400" dirty="0">
                <a:solidFill>
                  <a:schemeClr val="tx2">
                    <a:lumMod val="60000"/>
                    <a:lumOff val="40000"/>
                  </a:schemeClr>
                </a:solidFill>
              </a:rPr>
              <a:t>same community</a:t>
            </a:r>
            <a:r>
              <a:rPr lang="en-US" sz="2400" dirty="0"/>
              <a:t>. This is a correct decision.</a:t>
            </a:r>
          </a:p>
          <a:p>
            <a:pPr marL="342900" indent="-342900" algn="just">
              <a:buFont typeface="Wingdings" panose="05000000000000000000" pitchFamily="2" charset="2"/>
              <a:buChar char="§"/>
            </a:pPr>
            <a:r>
              <a:rPr lang="en-US" sz="2400" dirty="0" smtClean="0">
                <a:solidFill>
                  <a:schemeClr val="accent6">
                    <a:lumMod val="75000"/>
                  </a:schemeClr>
                </a:solidFill>
              </a:rPr>
              <a:t>True </a:t>
            </a:r>
            <a:r>
              <a:rPr lang="en-US" sz="2400" dirty="0">
                <a:solidFill>
                  <a:schemeClr val="accent6">
                    <a:lumMod val="75000"/>
                  </a:schemeClr>
                </a:solidFill>
              </a:rPr>
              <a:t>Negative (</a:t>
            </a:r>
            <a:r>
              <a:rPr lang="en-US" sz="2400" b="1" dirty="0">
                <a:solidFill>
                  <a:schemeClr val="accent6">
                    <a:lumMod val="75000"/>
                  </a:schemeClr>
                </a:solidFill>
              </a:rPr>
              <a:t>TN</a:t>
            </a:r>
            <a:r>
              <a:rPr lang="en-US" sz="2400" dirty="0">
                <a:solidFill>
                  <a:schemeClr val="accent6">
                    <a:lumMod val="75000"/>
                  </a:schemeClr>
                </a:solidFill>
              </a:rPr>
              <a:t>) Assignment</a:t>
            </a:r>
            <a:r>
              <a:rPr lang="en-US" sz="2400" dirty="0"/>
              <a:t>: when </a:t>
            </a:r>
            <a:r>
              <a:rPr lang="en-US" sz="2400" dirty="0">
                <a:solidFill>
                  <a:schemeClr val="tx2">
                    <a:lumMod val="60000"/>
                    <a:lumOff val="40000"/>
                  </a:schemeClr>
                </a:solidFill>
              </a:rPr>
              <a:t>dissimilar members </a:t>
            </a:r>
            <a:r>
              <a:rPr lang="en-US" sz="2400" dirty="0"/>
              <a:t>are </a:t>
            </a:r>
            <a:r>
              <a:rPr lang="en-US" sz="2400" dirty="0" smtClean="0"/>
              <a:t>assigned to </a:t>
            </a:r>
            <a:r>
              <a:rPr lang="en-US" sz="2400" dirty="0" smtClean="0">
                <a:solidFill>
                  <a:schemeClr val="tx2">
                    <a:lumMod val="60000"/>
                    <a:lumOff val="40000"/>
                  </a:schemeClr>
                </a:solidFill>
              </a:rPr>
              <a:t>different </a:t>
            </a:r>
            <a:r>
              <a:rPr lang="en-US" sz="2400" dirty="0">
                <a:solidFill>
                  <a:schemeClr val="tx2">
                    <a:lumMod val="60000"/>
                    <a:lumOff val="40000"/>
                  </a:schemeClr>
                </a:solidFill>
              </a:rPr>
              <a:t>communities</a:t>
            </a:r>
            <a:r>
              <a:rPr lang="en-US" sz="2400" dirty="0"/>
              <a:t>. This is a correct decision</a:t>
            </a:r>
            <a:r>
              <a:rPr lang="en-US" sz="2400" dirty="0" smtClean="0"/>
              <a:t>.</a:t>
            </a:r>
            <a:endParaRPr lang="en-US" sz="2400" dirty="0">
              <a:solidFill>
                <a:schemeClr val="accent6">
                  <a:lumMod val="75000"/>
                </a:schemeClr>
              </a:solidFill>
            </a:endParaRPr>
          </a:p>
          <a:p>
            <a:pPr marL="342900" indent="-342900" algn="just">
              <a:buFont typeface="Wingdings" panose="05000000000000000000" pitchFamily="2" charset="2"/>
              <a:buChar char="§"/>
            </a:pPr>
            <a:r>
              <a:rPr lang="en-US" sz="2400" dirty="0" smtClean="0">
                <a:solidFill>
                  <a:schemeClr val="accent6">
                    <a:lumMod val="75000"/>
                  </a:schemeClr>
                </a:solidFill>
              </a:rPr>
              <a:t>False </a:t>
            </a:r>
            <a:r>
              <a:rPr lang="en-US" sz="2400" dirty="0">
                <a:solidFill>
                  <a:schemeClr val="accent6">
                    <a:lumMod val="75000"/>
                  </a:schemeClr>
                </a:solidFill>
              </a:rPr>
              <a:t>Negative (</a:t>
            </a:r>
            <a:r>
              <a:rPr lang="en-US" sz="2400" b="1" dirty="0">
                <a:solidFill>
                  <a:schemeClr val="accent6">
                    <a:lumMod val="75000"/>
                  </a:schemeClr>
                </a:solidFill>
              </a:rPr>
              <a:t>FN</a:t>
            </a:r>
            <a:r>
              <a:rPr lang="en-US" sz="2400" dirty="0">
                <a:solidFill>
                  <a:schemeClr val="accent6">
                    <a:lumMod val="75000"/>
                  </a:schemeClr>
                </a:solidFill>
              </a:rPr>
              <a:t>) Assignment</a:t>
            </a:r>
            <a:r>
              <a:rPr lang="en-US" sz="2400" dirty="0"/>
              <a:t>: when </a:t>
            </a:r>
            <a:r>
              <a:rPr lang="en-US" sz="2400" dirty="0">
                <a:solidFill>
                  <a:schemeClr val="tx2">
                    <a:lumMod val="60000"/>
                    <a:lumOff val="40000"/>
                  </a:schemeClr>
                </a:solidFill>
              </a:rPr>
              <a:t>similar members </a:t>
            </a:r>
            <a:r>
              <a:rPr lang="en-US" sz="2400" dirty="0"/>
              <a:t>are </a:t>
            </a:r>
            <a:r>
              <a:rPr lang="en-US" sz="2400" dirty="0" smtClean="0"/>
              <a:t>assigned to </a:t>
            </a:r>
            <a:r>
              <a:rPr lang="en-US" sz="2400" dirty="0" smtClean="0">
                <a:solidFill>
                  <a:schemeClr val="tx2">
                    <a:lumMod val="60000"/>
                    <a:lumOff val="40000"/>
                  </a:schemeClr>
                </a:solidFill>
              </a:rPr>
              <a:t>different </a:t>
            </a:r>
            <a:r>
              <a:rPr lang="en-US" sz="2400" dirty="0">
                <a:solidFill>
                  <a:schemeClr val="tx2">
                    <a:lumMod val="60000"/>
                    <a:lumOff val="40000"/>
                  </a:schemeClr>
                </a:solidFill>
              </a:rPr>
              <a:t>communities</a:t>
            </a:r>
            <a:r>
              <a:rPr lang="en-US" sz="2400" dirty="0"/>
              <a:t>. This is an incorrect decision.</a:t>
            </a:r>
          </a:p>
          <a:p>
            <a:pPr marL="342900" indent="-342900" algn="just">
              <a:buFont typeface="Wingdings" panose="05000000000000000000" pitchFamily="2" charset="2"/>
              <a:buChar char="§"/>
            </a:pPr>
            <a:r>
              <a:rPr lang="en-US" sz="2400" dirty="0" smtClean="0">
                <a:solidFill>
                  <a:schemeClr val="accent6">
                    <a:lumMod val="75000"/>
                  </a:schemeClr>
                </a:solidFill>
              </a:rPr>
              <a:t>False </a:t>
            </a:r>
            <a:r>
              <a:rPr lang="en-US" sz="2400" dirty="0">
                <a:solidFill>
                  <a:schemeClr val="accent6">
                    <a:lumMod val="75000"/>
                  </a:schemeClr>
                </a:solidFill>
              </a:rPr>
              <a:t>Positive (</a:t>
            </a:r>
            <a:r>
              <a:rPr lang="en-US" sz="2400" b="1" dirty="0">
                <a:solidFill>
                  <a:schemeClr val="accent6">
                    <a:lumMod val="75000"/>
                  </a:schemeClr>
                </a:solidFill>
              </a:rPr>
              <a:t>FP</a:t>
            </a:r>
            <a:r>
              <a:rPr lang="en-US" sz="2400" dirty="0">
                <a:solidFill>
                  <a:schemeClr val="accent6">
                    <a:lumMod val="75000"/>
                  </a:schemeClr>
                </a:solidFill>
              </a:rPr>
              <a:t>)</a:t>
            </a:r>
            <a:r>
              <a:rPr lang="en-US" sz="2400" dirty="0"/>
              <a:t> </a:t>
            </a:r>
            <a:r>
              <a:rPr lang="en-US" sz="2400" dirty="0">
                <a:solidFill>
                  <a:schemeClr val="accent6">
                    <a:lumMod val="75000"/>
                  </a:schemeClr>
                </a:solidFill>
              </a:rPr>
              <a:t>Assignment</a:t>
            </a:r>
            <a:r>
              <a:rPr lang="en-US" sz="2400" dirty="0"/>
              <a:t>: when </a:t>
            </a:r>
            <a:r>
              <a:rPr lang="en-US" sz="2400" dirty="0">
                <a:solidFill>
                  <a:schemeClr val="tx2">
                    <a:lumMod val="60000"/>
                    <a:lumOff val="40000"/>
                  </a:schemeClr>
                </a:solidFill>
              </a:rPr>
              <a:t>dissimilar members </a:t>
            </a:r>
            <a:r>
              <a:rPr lang="en-US" sz="2400" dirty="0"/>
              <a:t>are </a:t>
            </a:r>
            <a:r>
              <a:rPr lang="en-US" sz="2400" dirty="0" smtClean="0"/>
              <a:t>assigned to </a:t>
            </a:r>
            <a:r>
              <a:rPr lang="en-US" sz="2400" dirty="0"/>
              <a:t>the </a:t>
            </a:r>
            <a:r>
              <a:rPr lang="en-US" sz="2400" dirty="0">
                <a:solidFill>
                  <a:schemeClr val="tx2">
                    <a:lumMod val="60000"/>
                    <a:lumOff val="40000"/>
                  </a:schemeClr>
                </a:solidFill>
              </a:rPr>
              <a:t>same community</a:t>
            </a:r>
            <a:r>
              <a:rPr lang="en-US" sz="2400" dirty="0"/>
              <a:t>. This is an incorrect decision.</a:t>
            </a:r>
          </a:p>
        </p:txBody>
      </p:sp>
    </p:spTree>
    <p:extLst>
      <p:ext uri="{BB962C8B-B14F-4D97-AF65-F5344CB8AC3E}">
        <p14:creationId xmlns:p14="http://schemas.microsoft.com/office/powerpoint/2010/main" val="350369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Why? (some applications)</a:t>
            </a:r>
            <a:endParaRPr lang="en-US" dirty="0">
              <a:solidFill>
                <a:schemeClr val="accent6">
                  <a:lumMod val="75000"/>
                </a:schemeClr>
              </a:solidFill>
            </a:endParaRPr>
          </a:p>
        </p:txBody>
      </p:sp>
      <p:sp>
        <p:nvSpPr>
          <p:cNvPr id="2" name="TextBox 1"/>
          <p:cNvSpPr txBox="1"/>
          <p:nvPr/>
        </p:nvSpPr>
        <p:spPr>
          <a:xfrm>
            <a:off x="408108" y="1176653"/>
            <a:ext cx="7961110" cy="5278368"/>
          </a:xfrm>
          <a:prstGeom prst="rect">
            <a:avLst/>
          </a:prstGeom>
          <a:noFill/>
        </p:spPr>
        <p:txBody>
          <a:bodyPr wrap="square" rtlCol="0">
            <a:spAutoFit/>
          </a:bodyPr>
          <a:lstStyle/>
          <a:p>
            <a:pPr marL="457200" indent="-457200">
              <a:buFont typeface="Wingdings" panose="05000000000000000000" pitchFamily="2" charset="2"/>
              <a:buChar char="§"/>
            </a:pPr>
            <a:r>
              <a:rPr lang="en-US" sz="2800" i="1" dirty="0" smtClean="0">
                <a:solidFill>
                  <a:schemeClr val="accent6">
                    <a:lumMod val="75000"/>
                  </a:schemeClr>
                </a:solidFill>
              </a:rPr>
              <a:t>Knowledge discovery</a:t>
            </a:r>
          </a:p>
          <a:p>
            <a:pPr marL="457200" indent="-457200">
              <a:buFont typeface="Wingdings" panose="05000000000000000000" pitchFamily="2" charset="2"/>
              <a:buChar char="§"/>
            </a:pPr>
            <a:endParaRPr lang="en-US" sz="900" dirty="0" smtClean="0"/>
          </a:p>
          <a:p>
            <a:pPr marL="457200" indent="-457200">
              <a:buFont typeface="Wingdings" panose="05000000000000000000" pitchFamily="2" charset="2"/>
              <a:buChar char="§"/>
            </a:pPr>
            <a:r>
              <a:rPr lang="en-US" sz="2800" dirty="0" smtClean="0"/>
              <a:t>Groups based on common interests, behavior, </a:t>
            </a:r>
            <a:r>
              <a:rPr lang="en-US" sz="2800" dirty="0" err="1" smtClean="0"/>
              <a:t>etc</a:t>
            </a:r>
            <a:r>
              <a:rPr lang="en-US" sz="2800" dirty="0"/>
              <a:t> </a:t>
            </a:r>
            <a:r>
              <a:rPr lang="en-US" sz="2000" dirty="0" smtClean="0"/>
              <a:t>(e.g., Canadians who call USA, readings tastes, </a:t>
            </a:r>
            <a:r>
              <a:rPr lang="en-US" sz="2000" dirty="0" err="1" smtClean="0"/>
              <a:t>etc</a:t>
            </a:r>
            <a:r>
              <a:rPr lang="en-US" sz="2000" dirty="0" smtClean="0"/>
              <a:t>)</a:t>
            </a:r>
          </a:p>
          <a:p>
            <a:pPr marL="914400" lvl="1" indent="-457200">
              <a:buFont typeface="Wingdings" panose="05000000000000000000" pitchFamily="2" charset="2"/>
              <a:buChar char="§"/>
            </a:pPr>
            <a:r>
              <a:rPr lang="en-US" sz="2800" i="1" dirty="0" smtClean="0">
                <a:solidFill>
                  <a:schemeClr val="accent6">
                    <a:lumMod val="75000"/>
                  </a:schemeClr>
                </a:solidFill>
              </a:rPr>
              <a:t>Recommendations, marketing</a:t>
            </a:r>
          </a:p>
          <a:p>
            <a:pPr marL="914400" lvl="1" indent="-457200">
              <a:buFont typeface="Wingdings" panose="05000000000000000000" pitchFamily="2" charset="2"/>
              <a:buChar char="§"/>
            </a:pPr>
            <a:endParaRPr lang="en-US" sz="900" dirty="0" smtClean="0"/>
          </a:p>
          <a:p>
            <a:pPr marL="457200" indent="-457200">
              <a:buFont typeface="Wingdings" panose="05000000000000000000" pitchFamily="2" charset="2"/>
              <a:buChar char="§"/>
            </a:pPr>
            <a:r>
              <a:rPr lang="en-US" sz="2800" i="1" dirty="0" smtClean="0">
                <a:solidFill>
                  <a:schemeClr val="accent6">
                    <a:lumMod val="75000"/>
                  </a:schemeClr>
                </a:solidFill>
              </a:rPr>
              <a:t>Collective behavior </a:t>
            </a:r>
            <a:r>
              <a:rPr lang="en-US" sz="2800" dirty="0" smtClean="0"/>
              <a:t>(observable at the group, not the individual level, local view is noisy and ad hoc)</a:t>
            </a:r>
          </a:p>
          <a:p>
            <a:pPr marL="457200" indent="-457200">
              <a:buFont typeface="Wingdings" panose="05000000000000000000" pitchFamily="2" charset="2"/>
              <a:buChar char="§"/>
            </a:pPr>
            <a:endParaRPr lang="en-US" sz="900" dirty="0" smtClean="0"/>
          </a:p>
          <a:p>
            <a:pPr marL="457200" indent="-457200">
              <a:buFont typeface="Wingdings" panose="05000000000000000000" pitchFamily="2" charset="2"/>
              <a:buChar char="§"/>
            </a:pPr>
            <a:r>
              <a:rPr lang="en-US" sz="2800" i="1" dirty="0" smtClean="0">
                <a:solidFill>
                  <a:schemeClr val="accent6">
                    <a:lumMod val="75000"/>
                  </a:schemeClr>
                </a:solidFill>
              </a:rPr>
              <a:t>Performance-wise</a:t>
            </a:r>
            <a:r>
              <a:rPr lang="en-US" sz="2800" dirty="0" smtClean="0"/>
              <a:t> </a:t>
            </a:r>
            <a:r>
              <a:rPr lang="en-US" sz="2000" dirty="0" smtClean="0"/>
              <a:t>(partition a large graph into many machines, assigning web clients to web servers, routing in ad hoc networks, </a:t>
            </a:r>
            <a:r>
              <a:rPr lang="en-US" sz="2000" dirty="0" err="1" smtClean="0"/>
              <a:t>etc</a:t>
            </a:r>
            <a:r>
              <a:rPr lang="en-US" sz="2000" dirty="0" smtClean="0"/>
              <a:t>)</a:t>
            </a:r>
          </a:p>
          <a:p>
            <a:pPr marL="457200" indent="-457200">
              <a:buFont typeface="Wingdings" panose="05000000000000000000" pitchFamily="2" charset="2"/>
              <a:buChar char="§"/>
            </a:pPr>
            <a:endParaRPr lang="en-US" sz="900" dirty="0"/>
          </a:p>
          <a:p>
            <a:pPr marL="457200" indent="-457200">
              <a:buFont typeface="Wingdings" panose="05000000000000000000" pitchFamily="2" charset="2"/>
              <a:buChar char="§"/>
            </a:pPr>
            <a:r>
              <a:rPr lang="en-US" sz="2800" i="1" dirty="0" smtClean="0">
                <a:solidFill>
                  <a:schemeClr val="accent6">
                    <a:lumMod val="75000"/>
                  </a:schemeClr>
                </a:solidFill>
              </a:rPr>
              <a:t>Classification of the nodes </a:t>
            </a:r>
            <a:r>
              <a:rPr lang="en-US" sz="2800" dirty="0" smtClean="0"/>
              <a:t>(by identifying modules and their boundaries)</a:t>
            </a:r>
          </a:p>
          <a:p>
            <a:pPr marL="457200" indent="-457200">
              <a:buFont typeface="Wingdings" panose="05000000000000000000" pitchFamily="2" charset="2"/>
              <a:buChar char="§"/>
            </a:pPr>
            <a:endParaRPr lang="en-US" sz="900" dirty="0"/>
          </a:p>
          <a:p>
            <a:pPr marL="457200" indent="-457200">
              <a:buFont typeface="Wingdings" panose="05000000000000000000" pitchFamily="2" charset="2"/>
              <a:buChar char="§"/>
            </a:pPr>
            <a:r>
              <a:rPr lang="en-US" sz="2800" dirty="0" smtClean="0"/>
              <a:t>Summary, visual </a:t>
            </a:r>
            <a:r>
              <a:rPr lang="en-US" sz="2800" i="1" dirty="0" smtClean="0">
                <a:solidFill>
                  <a:schemeClr val="accent6">
                    <a:lumMod val="75000"/>
                  </a:schemeClr>
                </a:solidFill>
              </a:rPr>
              <a:t>representation</a:t>
            </a:r>
            <a:r>
              <a:rPr lang="en-US" sz="2800" dirty="0" smtClean="0"/>
              <a:t> of the graph</a:t>
            </a:r>
            <a:endParaRPr lang="en-US" sz="28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12</a:t>
            </a:fld>
            <a:endParaRPr lang="el-GR"/>
          </a:p>
        </p:txBody>
      </p:sp>
    </p:spTree>
    <p:extLst>
      <p:ext uri="{BB962C8B-B14F-4D97-AF65-F5344CB8AC3E}">
        <p14:creationId xmlns:p14="http://schemas.microsoft.com/office/powerpoint/2010/main" val="66691899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120</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340768"/>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8679" y="4653136"/>
            <a:ext cx="59817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43608" y="3717032"/>
            <a:ext cx="7344816" cy="830997"/>
          </a:xfrm>
          <a:prstGeom prst="rect">
            <a:avLst/>
          </a:prstGeom>
          <a:noFill/>
        </p:spPr>
        <p:txBody>
          <a:bodyPr wrap="square" rtlCol="0">
            <a:spAutoFit/>
          </a:bodyPr>
          <a:lstStyle/>
          <a:p>
            <a:r>
              <a:rPr lang="en-US" sz="2400" dirty="0">
                <a:solidFill>
                  <a:schemeClr val="accent6">
                    <a:lumMod val="75000"/>
                  </a:schemeClr>
                </a:solidFill>
              </a:rPr>
              <a:t>For TP</a:t>
            </a:r>
            <a:r>
              <a:rPr lang="en-US" sz="2400" dirty="0"/>
              <a:t>, we need </a:t>
            </a:r>
            <a:r>
              <a:rPr lang="en-US" sz="2400" dirty="0" smtClean="0"/>
              <a:t>to compute </a:t>
            </a:r>
            <a:r>
              <a:rPr lang="en-US" sz="2400" dirty="0"/>
              <a:t>the number of pairs with the same label that are in the same community</a:t>
            </a:r>
          </a:p>
        </p:txBody>
      </p:sp>
    </p:spTree>
    <p:extLst>
      <p:ext uri="{BB962C8B-B14F-4D97-AF65-F5344CB8AC3E}">
        <p14:creationId xmlns:p14="http://schemas.microsoft.com/office/powerpoint/2010/main" val="314228755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188640"/>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121</a:t>
            </a:fld>
            <a:endParaRPr lang="el-GR"/>
          </a:p>
        </p:txBody>
      </p:sp>
      <p:pic>
        <p:nvPicPr>
          <p:cNvPr id="1863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732628"/>
            <a:ext cx="51911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284536"/>
            <a:ext cx="4726111" cy="174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3501008"/>
            <a:ext cx="3898776" cy="1815882"/>
          </a:xfrm>
          <a:prstGeom prst="rect">
            <a:avLst/>
          </a:prstGeom>
          <a:noFill/>
        </p:spPr>
        <p:txBody>
          <a:bodyPr wrap="square" rtlCol="0">
            <a:spAutoFit/>
          </a:bodyPr>
          <a:lstStyle/>
          <a:p>
            <a:r>
              <a:rPr lang="en-US" sz="2800" dirty="0" smtClean="0">
                <a:solidFill>
                  <a:schemeClr val="accent6">
                    <a:lumMod val="75000"/>
                  </a:schemeClr>
                </a:solidFill>
              </a:rPr>
              <a:t>For TN</a:t>
            </a:r>
            <a:r>
              <a:rPr lang="en-US" sz="2800" dirty="0" smtClean="0"/>
              <a:t>: compute </a:t>
            </a:r>
            <a:r>
              <a:rPr lang="en-US" sz="2800" dirty="0"/>
              <a:t>the number of dissimilar pairs in dissimilar communities</a:t>
            </a:r>
          </a:p>
        </p:txBody>
      </p:sp>
    </p:spTree>
    <p:extLst>
      <p:ext uri="{BB962C8B-B14F-4D97-AF65-F5344CB8AC3E}">
        <p14:creationId xmlns:p14="http://schemas.microsoft.com/office/powerpoint/2010/main" val="33677903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116632"/>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122</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8"/>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3886266"/>
            <a:ext cx="6762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816" y="5589240"/>
            <a:ext cx="53054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3200689"/>
            <a:ext cx="8856984" cy="461665"/>
          </a:xfrm>
          <a:prstGeom prst="rect">
            <a:avLst/>
          </a:prstGeom>
          <a:noFill/>
        </p:spPr>
        <p:txBody>
          <a:bodyPr wrap="square" rtlCol="0">
            <a:spAutoFit/>
          </a:bodyPr>
          <a:lstStyle/>
          <a:p>
            <a:r>
              <a:rPr lang="en-US" sz="2400" dirty="0">
                <a:solidFill>
                  <a:schemeClr val="accent6">
                    <a:lumMod val="75000"/>
                  </a:schemeClr>
                </a:solidFill>
              </a:rPr>
              <a:t>For FP</a:t>
            </a:r>
            <a:r>
              <a:rPr lang="en-US" sz="2400" dirty="0"/>
              <a:t>, </a:t>
            </a:r>
            <a:r>
              <a:rPr lang="en-US" sz="2400" dirty="0" smtClean="0"/>
              <a:t>compute </a:t>
            </a:r>
            <a:r>
              <a:rPr lang="en-US" sz="2400" dirty="0"/>
              <a:t>dissimilar pairs that are in the same community.</a:t>
            </a:r>
          </a:p>
        </p:txBody>
      </p:sp>
      <p:sp>
        <p:nvSpPr>
          <p:cNvPr id="5" name="TextBox 4"/>
          <p:cNvSpPr txBox="1"/>
          <p:nvPr/>
        </p:nvSpPr>
        <p:spPr>
          <a:xfrm>
            <a:off x="225860" y="4941168"/>
            <a:ext cx="8712968" cy="461665"/>
          </a:xfrm>
          <a:prstGeom prst="rect">
            <a:avLst/>
          </a:prstGeom>
          <a:noFill/>
        </p:spPr>
        <p:txBody>
          <a:bodyPr wrap="square" rtlCol="0">
            <a:spAutoFit/>
          </a:bodyPr>
          <a:lstStyle/>
          <a:p>
            <a:r>
              <a:rPr lang="en-US" sz="2400" dirty="0" smtClean="0">
                <a:solidFill>
                  <a:schemeClr val="accent6">
                    <a:lumMod val="75000"/>
                  </a:schemeClr>
                </a:solidFill>
              </a:rPr>
              <a:t>For FN</a:t>
            </a:r>
            <a:r>
              <a:rPr lang="en-US" sz="2400" dirty="0" smtClean="0"/>
              <a:t>, compute </a:t>
            </a:r>
            <a:r>
              <a:rPr lang="en-US" sz="2400" dirty="0"/>
              <a:t>similar members that are in </a:t>
            </a:r>
            <a:r>
              <a:rPr lang="en-US" sz="2400" dirty="0" smtClean="0"/>
              <a:t>different </a:t>
            </a:r>
            <a:r>
              <a:rPr lang="en-US" sz="2400" dirty="0"/>
              <a:t>communities.</a:t>
            </a:r>
          </a:p>
        </p:txBody>
      </p:sp>
    </p:spTree>
    <p:extLst>
      <p:ext uri="{BB962C8B-B14F-4D97-AF65-F5344CB8AC3E}">
        <p14:creationId xmlns:p14="http://schemas.microsoft.com/office/powerpoint/2010/main" val="311889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123</a:t>
            </a:fld>
            <a:endParaRPr lang="el-GR"/>
          </a:p>
        </p:txBody>
      </p:sp>
      <p:sp>
        <p:nvSpPr>
          <p:cNvPr id="2" name="TextBox 1"/>
          <p:cNvSpPr txBox="1"/>
          <p:nvPr/>
        </p:nvSpPr>
        <p:spPr>
          <a:xfrm>
            <a:off x="403884" y="1196752"/>
            <a:ext cx="8275252" cy="5078313"/>
          </a:xfrm>
          <a:prstGeom prst="rect">
            <a:avLst/>
          </a:prstGeom>
          <a:noFill/>
        </p:spPr>
        <p:txBody>
          <a:bodyPr wrap="square" rtlCol="0">
            <a:spAutoFit/>
          </a:bodyPr>
          <a:lstStyle/>
          <a:p>
            <a:pPr algn="just"/>
            <a:r>
              <a:rPr lang="en-US" sz="2800" dirty="0" smtClean="0">
                <a:solidFill>
                  <a:schemeClr val="accent6">
                    <a:lumMod val="75000"/>
                  </a:schemeClr>
                </a:solidFill>
              </a:rPr>
              <a:t>Precision (P):</a:t>
            </a:r>
            <a:r>
              <a:rPr lang="en-US" sz="2800" dirty="0" smtClean="0"/>
              <a:t> the </a:t>
            </a:r>
            <a:r>
              <a:rPr lang="en-US" sz="2800" dirty="0"/>
              <a:t>fraction of pairs that have been correctly </a:t>
            </a:r>
            <a:r>
              <a:rPr lang="en-US" sz="2800" dirty="0" smtClean="0"/>
              <a:t>assigned to </a:t>
            </a:r>
            <a:r>
              <a:rPr lang="en-US" sz="2800" dirty="0"/>
              <a:t>the same community. </a:t>
            </a:r>
            <a:endParaRPr lang="en-US" sz="2800" dirty="0" smtClean="0"/>
          </a:p>
          <a:p>
            <a:pPr algn="just"/>
            <a:endParaRPr lang="en-US" sz="800" dirty="0"/>
          </a:p>
          <a:p>
            <a:pPr algn="ctr"/>
            <a:r>
              <a:rPr lang="en-US" sz="2800" dirty="0" smtClean="0"/>
              <a:t>TP/(TP+FP)</a:t>
            </a:r>
          </a:p>
          <a:p>
            <a:pPr algn="just"/>
            <a:endParaRPr lang="en-US" sz="2800" dirty="0"/>
          </a:p>
          <a:p>
            <a:pPr algn="just"/>
            <a:r>
              <a:rPr lang="en-US" sz="2800" dirty="0" smtClean="0">
                <a:solidFill>
                  <a:schemeClr val="accent6">
                    <a:lumMod val="75000"/>
                  </a:schemeClr>
                </a:solidFill>
              </a:rPr>
              <a:t>Recall (R):</a:t>
            </a:r>
            <a:r>
              <a:rPr lang="en-US" sz="2800" dirty="0" smtClean="0"/>
              <a:t> the </a:t>
            </a:r>
            <a:r>
              <a:rPr lang="en-US" sz="2800" dirty="0"/>
              <a:t>fraction of pairs </a:t>
            </a:r>
            <a:r>
              <a:rPr lang="en-US" sz="2800" dirty="0" smtClean="0"/>
              <a:t>assigned </a:t>
            </a:r>
            <a:r>
              <a:rPr lang="en-US" sz="2800" dirty="0"/>
              <a:t>to the same community of all </a:t>
            </a:r>
            <a:r>
              <a:rPr lang="en-US" sz="2800" dirty="0" smtClean="0"/>
              <a:t>the pairs </a:t>
            </a:r>
            <a:r>
              <a:rPr lang="en-US" sz="2800" dirty="0"/>
              <a:t>that should have been in the same community.</a:t>
            </a:r>
          </a:p>
          <a:p>
            <a:pPr algn="just"/>
            <a:endParaRPr lang="en-US" sz="800" dirty="0" smtClean="0"/>
          </a:p>
          <a:p>
            <a:pPr algn="ctr"/>
            <a:r>
              <a:rPr lang="en-US" sz="2800" dirty="0" smtClean="0"/>
              <a:t>TP/(TP+FN)</a:t>
            </a:r>
          </a:p>
          <a:p>
            <a:pPr algn="just"/>
            <a:endParaRPr lang="en-US" sz="2800" dirty="0"/>
          </a:p>
          <a:p>
            <a:pPr algn="just"/>
            <a:r>
              <a:rPr lang="en-US" sz="2800" dirty="0" smtClean="0">
                <a:solidFill>
                  <a:schemeClr val="accent6">
                    <a:lumMod val="75000"/>
                  </a:schemeClr>
                </a:solidFill>
              </a:rPr>
              <a:t>F-measure</a:t>
            </a:r>
          </a:p>
          <a:p>
            <a:pPr algn="ctr"/>
            <a:r>
              <a:rPr lang="en-US" sz="2800" dirty="0" smtClean="0"/>
              <a:t>2PR/(P+R)</a:t>
            </a:r>
            <a:endParaRPr lang="en-US" sz="2800" dirty="0"/>
          </a:p>
        </p:txBody>
      </p:sp>
    </p:spTree>
    <p:extLst>
      <p:ext uri="{BB962C8B-B14F-4D97-AF65-F5344CB8AC3E}">
        <p14:creationId xmlns:p14="http://schemas.microsoft.com/office/powerpoint/2010/main" val="2837214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body" idx="1"/>
          </p:nvPr>
        </p:nvSpPr>
        <p:spPr>
          <a:xfrm>
            <a:off x="457200" y="990600"/>
            <a:ext cx="8458200" cy="5486400"/>
          </a:xfrm>
        </p:spPr>
        <p:txBody>
          <a:bodyPr/>
          <a:lstStyle/>
          <a:p>
            <a:pPr marL="342900" indent="-342900">
              <a:spcBef>
                <a:spcPct val="0"/>
              </a:spcBef>
            </a:pPr>
            <a:r>
              <a:rPr lang="en-US" altLang="en-US" dirty="0">
                <a:solidFill>
                  <a:schemeClr val="accent6">
                    <a:lumMod val="75000"/>
                  </a:schemeClr>
                </a:solidFill>
              </a:rPr>
              <a:t>Cluster Cohesion</a:t>
            </a:r>
            <a:r>
              <a:rPr lang="en-US" altLang="en-US" dirty="0">
                <a:solidFill>
                  <a:srgbClr val="FF9900"/>
                </a:solidFill>
              </a:rPr>
              <a:t>:</a:t>
            </a:r>
            <a:r>
              <a:rPr lang="en-US" altLang="en-US" dirty="0"/>
              <a:t> Measures how closely related are objects in a </a:t>
            </a:r>
            <a:r>
              <a:rPr lang="en-US" altLang="en-US" dirty="0" smtClean="0"/>
              <a:t>cluster</a:t>
            </a:r>
            <a:endParaRPr lang="en-US" altLang="en-US" dirty="0"/>
          </a:p>
          <a:p>
            <a:pPr marL="342900" indent="-342900">
              <a:spcBef>
                <a:spcPct val="0"/>
              </a:spcBef>
            </a:pPr>
            <a:r>
              <a:rPr lang="en-US" altLang="en-US" dirty="0" smtClean="0">
                <a:solidFill>
                  <a:schemeClr val="accent6">
                    <a:lumMod val="75000"/>
                  </a:schemeClr>
                </a:solidFill>
              </a:rPr>
              <a:t>Cluster </a:t>
            </a:r>
            <a:r>
              <a:rPr lang="en-US" altLang="en-US" dirty="0">
                <a:solidFill>
                  <a:schemeClr val="accent6">
                    <a:lumMod val="75000"/>
                  </a:schemeClr>
                </a:solidFill>
              </a:rPr>
              <a:t>Separation</a:t>
            </a:r>
            <a:r>
              <a:rPr lang="en-US" altLang="en-US" dirty="0"/>
              <a:t>: Measure how distinct or well-separated a cluster is from other clusters</a:t>
            </a:r>
          </a:p>
          <a:p>
            <a:pPr marL="342900" indent="-342900"/>
            <a:r>
              <a:rPr lang="en-US" altLang="en-US" sz="2400" dirty="0"/>
              <a:t>Example: Squared Error</a:t>
            </a:r>
          </a:p>
          <a:p>
            <a:pPr marL="742950" lvl="1" indent="-285750"/>
            <a:r>
              <a:rPr lang="en-US" altLang="en-US" sz="2000" dirty="0"/>
              <a:t>Cohesion is measured by the within cluster sum of squares (SSE)</a:t>
            </a:r>
          </a:p>
          <a:p>
            <a:pPr marL="742950" lvl="1" indent="-285750"/>
            <a:endParaRPr lang="en-US" altLang="en-US" sz="2000" dirty="0"/>
          </a:p>
          <a:p>
            <a:pPr marL="742950" lvl="1" indent="-285750"/>
            <a:endParaRPr lang="en-US" altLang="en-US" sz="2000" dirty="0"/>
          </a:p>
          <a:p>
            <a:pPr marL="742950" lvl="1" indent="-285750"/>
            <a:r>
              <a:rPr lang="en-US" altLang="en-US" sz="2000" dirty="0"/>
              <a:t>Separation is measured by the between cluster sum of </a:t>
            </a:r>
            <a:r>
              <a:rPr lang="en-US" altLang="en-US" sz="2000" dirty="0" smtClean="0"/>
              <a:t>squares</a:t>
            </a:r>
            <a:endParaRPr lang="en-US" altLang="en-US" sz="2000" dirty="0"/>
          </a:p>
          <a:p>
            <a:pPr marL="1143000" lvl="2" indent="-228600"/>
            <a:endParaRPr lang="en-US" altLang="en-US" sz="1800" dirty="0" smtClean="0"/>
          </a:p>
          <a:p>
            <a:pPr marL="1143000" lvl="2" indent="-228600"/>
            <a:endParaRPr lang="en-US" altLang="en-US" sz="1800" dirty="0"/>
          </a:p>
          <a:p>
            <a:pPr marL="1143000" lvl="2" indent="-228600"/>
            <a:endParaRPr lang="en-US" altLang="en-US" sz="1800" dirty="0"/>
          </a:p>
          <a:p>
            <a:pPr lvl="3"/>
            <a:r>
              <a:rPr lang="en-US" altLang="en-US" sz="1800" dirty="0"/>
              <a:t>Where |C</a:t>
            </a:r>
            <a:r>
              <a:rPr lang="en-US" altLang="en-US" sz="1800" baseline="-25000" dirty="0"/>
              <a:t>i</a:t>
            </a:r>
            <a:r>
              <a:rPr lang="en-US" altLang="en-US" sz="1800" dirty="0"/>
              <a:t>| is the size of cluster </a:t>
            </a:r>
            <a:r>
              <a:rPr lang="en-US" altLang="en-US" sz="1800" dirty="0" err="1"/>
              <a:t>i</a:t>
            </a:r>
            <a:r>
              <a:rPr lang="en-US" altLang="en-US" sz="1800" dirty="0"/>
              <a:t> </a:t>
            </a:r>
          </a:p>
          <a:p>
            <a:pPr marL="742950" lvl="1" indent="-285750">
              <a:buFont typeface="Arial" charset="0"/>
              <a:buNone/>
            </a:pPr>
            <a:endParaRPr lang="en-US" altLang="en-US" sz="2000" dirty="0"/>
          </a:p>
        </p:txBody>
      </p:sp>
      <p:graphicFrame>
        <p:nvGraphicFramePr>
          <p:cNvPr id="1673220" name="Object 4"/>
          <p:cNvGraphicFramePr>
            <a:graphicFrameLocks noChangeAspect="1"/>
          </p:cNvGraphicFramePr>
          <p:nvPr>
            <p:extLst>
              <p:ext uri="{D42A27DB-BD31-4B8C-83A1-F6EECF244321}">
                <p14:modId xmlns:p14="http://schemas.microsoft.com/office/powerpoint/2010/main" val="2628372001"/>
              </p:ext>
            </p:extLst>
          </p:nvPr>
        </p:nvGraphicFramePr>
        <p:xfrm>
          <a:off x="1763688" y="3861048"/>
          <a:ext cx="3294063" cy="906462"/>
        </p:xfrm>
        <a:graphic>
          <a:graphicData uri="http://schemas.openxmlformats.org/presentationml/2006/ole">
            <mc:AlternateContent xmlns:mc="http://schemas.openxmlformats.org/markup-compatibility/2006">
              <mc:Choice xmlns:v="urn:schemas-microsoft-com:vml" Requires="v">
                <p:oleObj spid="_x0000_s183496" name="Equation" r:id="rId3" imgW="1384300" imgH="381000" progId="Equation.3">
                  <p:embed/>
                </p:oleObj>
              </mc:Choice>
              <mc:Fallback>
                <p:oleObj name="Equation" r:id="rId3" imgW="1384300" imgH="3810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861048"/>
                        <a:ext cx="3294063"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3221" name="Object 5"/>
          <p:cNvGraphicFramePr>
            <a:graphicFrameLocks noChangeAspect="1"/>
          </p:cNvGraphicFramePr>
          <p:nvPr>
            <p:extLst>
              <p:ext uri="{D42A27DB-BD31-4B8C-83A1-F6EECF244321}">
                <p14:modId xmlns:p14="http://schemas.microsoft.com/office/powerpoint/2010/main" val="3957447821"/>
              </p:ext>
            </p:extLst>
          </p:nvPr>
        </p:nvGraphicFramePr>
        <p:xfrm>
          <a:off x="2123728" y="4941168"/>
          <a:ext cx="3322637" cy="815975"/>
        </p:xfrm>
        <a:graphic>
          <a:graphicData uri="http://schemas.openxmlformats.org/presentationml/2006/ole">
            <mc:AlternateContent xmlns:mc="http://schemas.openxmlformats.org/markup-compatibility/2006">
              <mc:Choice xmlns:v="urn:schemas-microsoft-com:vml" Requires="v">
                <p:oleObj spid="_x0000_s183497" name="Equation" r:id="rId5" imgW="1396394" imgH="342751" progId="Equation.3">
                  <p:embed/>
                </p:oleObj>
              </mc:Choice>
              <mc:Fallback>
                <p:oleObj name="Equation" r:id="rId5" imgW="1396394" imgH="342751"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941168"/>
                        <a:ext cx="332263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124</a:t>
            </a:fld>
            <a:endParaRPr lang="el-GR"/>
          </a:p>
        </p:txBody>
      </p:sp>
      <p:sp>
        <p:nvSpPr>
          <p:cNvPr id="7" name="Rectangle 2"/>
          <p:cNvSpPr txBox="1">
            <a:spLocks noChangeArrowheads="1"/>
          </p:cNvSpPr>
          <p:nvPr/>
        </p:nvSpPr>
        <p:spPr>
          <a:xfrm>
            <a:off x="457200" y="17126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without ground truth</a:t>
            </a:r>
          </a:p>
        </p:txBody>
      </p:sp>
    </p:spTree>
    <p:extLst>
      <p:ext uri="{BB962C8B-B14F-4D97-AF65-F5344CB8AC3E}">
        <p14:creationId xmlns:p14="http://schemas.microsoft.com/office/powerpoint/2010/main" val="16188902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without ground truth</a:t>
            </a:r>
          </a:p>
        </p:txBody>
      </p:sp>
      <p:pic>
        <p:nvPicPr>
          <p:cNvPr id="146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705678"/>
            <a:ext cx="4861520" cy="170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606362"/>
            <a:ext cx="626137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78E0B35-C73E-49DE-9EA0-4D9F6C87E107}" type="slidenum">
              <a:rPr lang="el-GR" smtClean="0"/>
              <a:pPr/>
              <a:t>125</a:t>
            </a:fld>
            <a:endParaRPr lang="el-GR"/>
          </a:p>
        </p:txBody>
      </p:sp>
    </p:spTree>
    <p:extLst>
      <p:ext uri="{BB962C8B-B14F-4D97-AF65-F5344CB8AC3E}">
        <p14:creationId xmlns:p14="http://schemas.microsoft.com/office/powerpoint/2010/main" val="35523079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without ground truth</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126</a:t>
            </a:fld>
            <a:endParaRPr lang="el-GR"/>
          </a:p>
        </p:txBody>
      </p:sp>
      <p:sp>
        <p:nvSpPr>
          <p:cNvPr id="5" name="TextBox 4"/>
          <p:cNvSpPr txBox="1"/>
          <p:nvPr/>
        </p:nvSpPr>
        <p:spPr>
          <a:xfrm>
            <a:off x="468670" y="1628800"/>
            <a:ext cx="7848872" cy="2062103"/>
          </a:xfrm>
          <a:prstGeom prst="rect">
            <a:avLst/>
          </a:prstGeom>
          <a:noFill/>
        </p:spPr>
        <p:txBody>
          <a:bodyPr wrap="square" rtlCol="0">
            <a:spAutoFit/>
          </a:bodyPr>
          <a:lstStyle/>
          <a:p>
            <a:r>
              <a:rPr lang="en-US" sz="3200" dirty="0" smtClean="0">
                <a:solidFill>
                  <a:schemeClr val="accent6">
                    <a:lumMod val="75000"/>
                  </a:schemeClr>
                </a:solidFill>
              </a:rPr>
              <a:t>Modularity</a:t>
            </a:r>
          </a:p>
          <a:p>
            <a:endParaRPr lang="en-US" sz="3200" dirty="0" smtClean="0"/>
          </a:p>
          <a:p>
            <a:r>
              <a:rPr lang="en-US" sz="3200" dirty="0" smtClean="0"/>
              <a:t>Both as a local (per individual community) and as a global measure</a:t>
            </a:r>
            <a:endParaRPr lang="en-US" sz="3200" dirty="0"/>
          </a:p>
        </p:txBody>
      </p:sp>
    </p:spTree>
    <p:extLst>
      <p:ext uri="{BB962C8B-B14F-4D97-AF65-F5344CB8AC3E}">
        <p14:creationId xmlns:p14="http://schemas.microsoft.com/office/powerpoint/2010/main" val="39414299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without ground truth</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127</a:t>
            </a:fld>
            <a:endParaRPr lang="el-GR"/>
          </a:p>
        </p:txBody>
      </p:sp>
      <p:sp>
        <p:nvSpPr>
          <p:cNvPr id="4" name="TextBox 3"/>
          <p:cNvSpPr txBox="1"/>
          <p:nvPr/>
        </p:nvSpPr>
        <p:spPr>
          <a:xfrm>
            <a:off x="467544" y="1115235"/>
            <a:ext cx="7992888" cy="2800767"/>
          </a:xfrm>
          <a:prstGeom prst="rect">
            <a:avLst/>
          </a:prstGeom>
          <a:noFill/>
        </p:spPr>
        <p:txBody>
          <a:bodyPr wrap="square" rtlCol="0">
            <a:spAutoFit/>
          </a:bodyPr>
          <a:lstStyle/>
          <a:p>
            <a:r>
              <a:rPr lang="en-US" sz="2800" dirty="0" smtClean="0"/>
              <a:t>With semantics:</a:t>
            </a:r>
          </a:p>
          <a:p>
            <a:endParaRPr lang="en-US" sz="800" dirty="0"/>
          </a:p>
          <a:p>
            <a:pPr marL="457200" indent="-457200">
              <a:buFont typeface="Wingdings" panose="05000000000000000000" pitchFamily="2" charset="2"/>
              <a:buChar char="§"/>
            </a:pPr>
            <a:r>
              <a:rPr lang="en-US" sz="2800" dirty="0" smtClean="0"/>
              <a:t>(ad hoc) analyze other attributes (e.g., profile, content generated) for coherence</a:t>
            </a:r>
          </a:p>
          <a:p>
            <a:pPr marL="457200" indent="-457200">
              <a:buFont typeface="Wingdings" panose="05000000000000000000" pitchFamily="2" charset="2"/>
              <a:buChar char="§"/>
            </a:pPr>
            <a:r>
              <a:rPr lang="en-US" sz="2800" dirty="0" smtClean="0"/>
              <a:t>human subjects (user study) Mechanical Turk</a:t>
            </a:r>
          </a:p>
          <a:p>
            <a:r>
              <a:rPr lang="en-US" sz="2800" dirty="0" smtClean="0">
                <a:solidFill>
                  <a:srgbClr val="FF0000"/>
                </a:solidFill>
              </a:rPr>
              <a:t>Visual representation </a:t>
            </a:r>
            <a:r>
              <a:rPr lang="en-US" sz="2800" dirty="0" smtClean="0"/>
              <a:t>(similarity/adjacency matric, word clouds, </a:t>
            </a:r>
            <a:r>
              <a:rPr lang="en-US" sz="2800" dirty="0" err="1" smtClean="0"/>
              <a:t>etc</a:t>
            </a:r>
            <a:r>
              <a:rPr lang="en-US" sz="2800" dirty="0" smtClean="0"/>
              <a:t>)</a:t>
            </a:r>
          </a:p>
        </p:txBody>
      </p:sp>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55" y="4058231"/>
            <a:ext cx="78676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3359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128</a:t>
            </a:fld>
            <a:endParaRPr lang="el-GR"/>
          </a:p>
        </p:txBody>
      </p:sp>
      <p:sp>
        <p:nvSpPr>
          <p:cNvPr id="4" name="TextBox 3"/>
          <p:cNvSpPr txBox="1"/>
          <p:nvPr/>
        </p:nvSpPr>
        <p:spPr>
          <a:xfrm>
            <a:off x="432148" y="1484784"/>
            <a:ext cx="8460332" cy="4708981"/>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solidFill>
                  <a:schemeClr val="tx1">
                    <a:lumMod val="95000"/>
                    <a:lumOff val="5000"/>
                  </a:schemeClr>
                </a:solidFill>
              </a:rPr>
              <a:t>Jure </a:t>
            </a:r>
            <a:r>
              <a:rPr lang="en-US" sz="2000" dirty="0" err="1" smtClean="0">
                <a:solidFill>
                  <a:schemeClr val="tx1">
                    <a:lumMod val="95000"/>
                    <a:lumOff val="5000"/>
                  </a:schemeClr>
                </a:solidFill>
              </a:rPr>
              <a:t>Leskovec</a:t>
            </a:r>
            <a:r>
              <a:rPr lang="en-US" sz="2000" dirty="0">
                <a:solidFill>
                  <a:schemeClr val="tx1">
                    <a:lumMod val="95000"/>
                    <a:lumOff val="5000"/>
                  </a:schemeClr>
                </a:solidFill>
              </a:rPr>
              <a:t>, </a:t>
            </a:r>
            <a:r>
              <a:rPr lang="en-US" sz="2000" dirty="0" err="1">
                <a:solidFill>
                  <a:schemeClr val="tx1">
                    <a:lumMod val="95000"/>
                    <a:lumOff val="5000"/>
                  </a:schemeClr>
                </a:solidFill>
              </a:rPr>
              <a:t>Anand</a:t>
            </a:r>
            <a:r>
              <a:rPr lang="en-US" sz="2000" dirty="0">
                <a:solidFill>
                  <a:schemeClr val="tx1">
                    <a:lumMod val="95000"/>
                    <a:lumOff val="5000"/>
                  </a:schemeClr>
                </a:solidFill>
              </a:rPr>
              <a:t> </a:t>
            </a:r>
            <a:r>
              <a:rPr lang="en-US" sz="2000" dirty="0" err="1">
                <a:solidFill>
                  <a:schemeClr val="tx1">
                    <a:lumMod val="95000"/>
                    <a:lumOff val="5000"/>
                  </a:schemeClr>
                </a:solidFill>
              </a:rPr>
              <a:t>Rajaraman</a:t>
            </a:r>
            <a:r>
              <a:rPr lang="en-US" sz="2000" dirty="0">
                <a:solidFill>
                  <a:schemeClr val="tx1">
                    <a:lumMod val="95000"/>
                    <a:lumOff val="5000"/>
                  </a:schemeClr>
                </a:solidFill>
              </a:rPr>
              <a:t>, Jeff </a:t>
            </a:r>
            <a:r>
              <a:rPr lang="en-US" sz="2000" dirty="0" smtClean="0">
                <a:solidFill>
                  <a:schemeClr val="tx1">
                    <a:lumMod val="95000"/>
                    <a:lumOff val="5000"/>
                  </a:schemeClr>
                </a:solidFill>
              </a:rPr>
              <a:t>Ullman, Mining </a:t>
            </a:r>
            <a:r>
              <a:rPr lang="en-US" sz="2000" dirty="0">
                <a:solidFill>
                  <a:schemeClr val="tx1">
                    <a:lumMod val="95000"/>
                    <a:lumOff val="5000"/>
                  </a:schemeClr>
                </a:solidFill>
              </a:rPr>
              <a:t>of Massive </a:t>
            </a:r>
            <a:r>
              <a:rPr lang="en-US" sz="2000" dirty="0" smtClean="0">
                <a:solidFill>
                  <a:schemeClr val="tx1">
                    <a:lumMod val="95000"/>
                    <a:lumOff val="5000"/>
                  </a:schemeClr>
                </a:solidFill>
              </a:rPr>
              <a:t>Datasets,  Chapter 10, http</a:t>
            </a:r>
            <a:r>
              <a:rPr lang="en-US" sz="2000" dirty="0">
                <a:solidFill>
                  <a:schemeClr val="tx1">
                    <a:lumMod val="95000"/>
                    <a:lumOff val="5000"/>
                  </a:schemeClr>
                </a:solidFill>
              </a:rPr>
              <a:t>://www.mmds.org/</a:t>
            </a:r>
          </a:p>
          <a:p>
            <a:pPr marL="342900" indent="-342900" fontAlgn="base">
              <a:buFont typeface="Wingdings" panose="05000000000000000000" pitchFamily="2" charset="2"/>
              <a:buChar char="§"/>
            </a:pPr>
            <a:endParaRPr lang="en-US" sz="2000" dirty="0" smtClean="0">
              <a:solidFill>
                <a:schemeClr val="tx1">
                  <a:lumMod val="95000"/>
                  <a:lumOff val="5000"/>
                </a:schemeClr>
              </a:solidFill>
              <a:hlinkClick r:id="rId3"/>
            </a:endParaRPr>
          </a:p>
          <a:p>
            <a:pPr marL="342900" indent="-342900" fontAlgn="base">
              <a:buFont typeface="Wingdings" panose="05000000000000000000" pitchFamily="2" charset="2"/>
              <a:buChar char="§"/>
            </a:pPr>
            <a:r>
              <a:rPr lang="en-US" sz="2000" dirty="0" smtClean="0">
                <a:solidFill>
                  <a:schemeClr val="tx1">
                    <a:lumMod val="95000"/>
                    <a:lumOff val="5000"/>
                  </a:schemeClr>
                </a:solidFill>
              </a:rPr>
              <a:t>Reza </a:t>
            </a:r>
            <a:r>
              <a:rPr lang="en-US" sz="2000" dirty="0" err="1" smtClean="0">
                <a:solidFill>
                  <a:schemeClr val="tx1">
                    <a:lumMod val="95000"/>
                    <a:lumOff val="5000"/>
                  </a:schemeClr>
                </a:solidFill>
              </a:rPr>
              <a:t>Zafarani</a:t>
            </a:r>
            <a:r>
              <a:rPr lang="en-US" sz="2000" dirty="0" smtClean="0">
                <a:solidFill>
                  <a:schemeClr val="tx1">
                    <a:lumMod val="95000"/>
                    <a:lumOff val="5000"/>
                  </a:schemeClr>
                </a:solidFill>
              </a:rPr>
              <a:t>, Mohammad </a:t>
            </a:r>
            <a:r>
              <a:rPr lang="en-US" sz="2000" dirty="0">
                <a:solidFill>
                  <a:schemeClr val="tx1">
                    <a:lumMod val="95000"/>
                    <a:lumOff val="5000"/>
                  </a:schemeClr>
                </a:solidFill>
              </a:rPr>
              <a:t>Ali </a:t>
            </a:r>
            <a:r>
              <a:rPr lang="en-US" sz="2000" dirty="0" err="1" smtClean="0">
                <a:solidFill>
                  <a:schemeClr val="tx1">
                    <a:lumMod val="95000"/>
                    <a:lumOff val="5000"/>
                  </a:schemeClr>
                </a:solidFill>
              </a:rPr>
              <a:t>Abbasi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Huan</a:t>
            </a:r>
            <a:r>
              <a:rPr lang="en-US" sz="2000" dirty="0" smtClean="0">
                <a:solidFill>
                  <a:schemeClr val="tx1">
                    <a:lumMod val="95000"/>
                    <a:lumOff val="5000"/>
                  </a:schemeClr>
                </a:solidFill>
              </a:rPr>
              <a:t> Liu, Social </a:t>
            </a:r>
            <a:r>
              <a:rPr lang="en-US" sz="2000" dirty="0">
                <a:solidFill>
                  <a:schemeClr val="tx1">
                    <a:lumMod val="95000"/>
                    <a:lumOff val="5000"/>
                  </a:schemeClr>
                </a:solidFill>
              </a:rPr>
              <a:t>Media </a:t>
            </a:r>
            <a:r>
              <a:rPr lang="en-US" sz="2000" dirty="0" smtClean="0">
                <a:solidFill>
                  <a:schemeClr val="tx1">
                    <a:lumMod val="95000"/>
                    <a:lumOff val="5000"/>
                  </a:schemeClr>
                </a:solidFill>
              </a:rPr>
              <a:t>Mining: An Introduction</a:t>
            </a:r>
            <a:r>
              <a:rPr lang="en-US" sz="2000" dirty="0">
                <a:solidFill>
                  <a:schemeClr val="tx1">
                    <a:lumMod val="95000"/>
                    <a:lumOff val="5000"/>
                  </a:schemeClr>
                </a:solidFill>
              </a:rPr>
              <a:t>, Chapter 6, http://dmml.asu.edu/smm/</a:t>
            </a: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smtClean="0">
                <a:solidFill>
                  <a:schemeClr val="tx1">
                    <a:lumMod val="95000"/>
                    <a:lumOff val="5000"/>
                  </a:schemeClr>
                </a:solidFill>
              </a:rPr>
              <a:t>Santo </a:t>
            </a:r>
            <a:r>
              <a:rPr lang="en-US" sz="2000" dirty="0">
                <a:solidFill>
                  <a:schemeClr val="tx1">
                    <a:lumMod val="95000"/>
                    <a:lumOff val="5000"/>
                  </a:schemeClr>
                </a:solidFill>
              </a:rPr>
              <a:t>Fortunato: Community detection in graphs. </a:t>
            </a:r>
            <a:r>
              <a:rPr lang="en-US" sz="2000" dirty="0" err="1">
                <a:solidFill>
                  <a:schemeClr val="tx1">
                    <a:lumMod val="95000"/>
                    <a:lumOff val="5000"/>
                  </a:schemeClr>
                </a:solidFill>
              </a:rPr>
              <a:t>CoRR</a:t>
            </a:r>
            <a:r>
              <a:rPr lang="en-US" sz="2000" dirty="0">
                <a:solidFill>
                  <a:schemeClr val="tx1">
                    <a:lumMod val="95000"/>
                    <a:lumOff val="5000"/>
                  </a:schemeClr>
                </a:solidFill>
              </a:rPr>
              <a:t> </a:t>
            </a:r>
            <a:r>
              <a:rPr lang="en-US" sz="2000" dirty="0" smtClean="0">
                <a:solidFill>
                  <a:schemeClr val="tx1">
                    <a:lumMod val="95000"/>
                    <a:lumOff val="5000"/>
                  </a:schemeClr>
                </a:solidFill>
              </a:rPr>
              <a:t>abs/0906.0612v2</a:t>
            </a:r>
            <a:r>
              <a:rPr lang="en-US" sz="2000" dirty="0">
                <a:solidFill>
                  <a:schemeClr val="tx1">
                    <a:lumMod val="95000"/>
                    <a:lumOff val="5000"/>
                  </a:schemeClr>
                </a:solidFill>
              </a:rPr>
              <a:t> (2010)</a:t>
            </a: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solidFill>
                  <a:schemeClr val="tx1">
                    <a:lumMod val="95000"/>
                    <a:lumOff val="5000"/>
                  </a:schemeClr>
                </a:solidFill>
              </a:rPr>
              <a:t>Pang-Ning </a:t>
            </a:r>
            <a:r>
              <a:rPr lang="en-US" sz="2000" dirty="0" smtClean="0">
                <a:solidFill>
                  <a:schemeClr val="tx1">
                    <a:lumMod val="95000"/>
                    <a:lumOff val="5000"/>
                  </a:schemeClr>
                </a:solidFill>
              </a:rPr>
              <a:t>Tan, Michael Steinbach, </a:t>
            </a:r>
            <a:r>
              <a:rPr lang="en-US" sz="2000" dirty="0" err="1" smtClean="0">
                <a:solidFill>
                  <a:schemeClr val="tx1">
                    <a:lumMod val="95000"/>
                    <a:lumOff val="5000"/>
                  </a:schemeClr>
                </a:solidFill>
              </a:rPr>
              <a:t>Vipin</a:t>
            </a:r>
            <a:r>
              <a:rPr lang="en-US" sz="2000" dirty="0" smtClean="0">
                <a:solidFill>
                  <a:schemeClr val="tx1">
                    <a:lumMod val="95000"/>
                    <a:lumOff val="5000"/>
                  </a:schemeClr>
                </a:solidFill>
              </a:rPr>
              <a:t> Kumar,  Introduction to Data Mining</a:t>
            </a:r>
            <a:r>
              <a:rPr lang="en-US" sz="2000" dirty="0">
                <a:solidFill>
                  <a:schemeClr val="tx1">
                    <a:lumMod val="95000"/>
                    <a:lumOff val="5000"/>
                  </a:schemeClr>
                </a:solidFill>
              </a:rPr>
              <a:t>, Chapter 8, </a:t>
            </a:r>
            <a:r>
              <a:rPr lang="en-US" sz="2000" dirty="0">
                <a:solidFill>
                  <a:schemeClr val="tx1">
                    <a:lumMod val="95000"/>
                    <a:lumOff val="5000"/>
                  </a:schemeClr>
                </a:solidFill>
                <a:hlinkClick r:id="rId4"/>
              </a:rPr>
              <a:t>http://</a:t>
            </a:r>
            <a:r>
              <a:rPr lang="en-US" sz="2000" dirty="0" smtClean="0">
                <a:solidFill>
                  <a:schemeClr val="tx1">
                    <a:lumMod val="95000"/>
                    <a:lumOff val="5000"/>
                  </a:schemeClr>
                </a:solidFill>
                <a:hlinkClick r:id="rId4"/>
              </a:rPr>
              <a:t>www.users.cs.umn.edu</a:t>
            </a:r>
            <a:r>
              <a:rPr lang="en-US" sz="2000" dirty="0">
                <a:solidFill>
                  <a:schemeClr val="tx1">
                    <a:lumMod val="95000"/>
                    <a:lumOff val="5000"/>
                  </a:schemeClr>
                </a:solidFill>
                <a:hlinkClick r:id="rId4"/>
              </a:rPr>
              <a:t>/~</a:t>
            </a:r>
            <a:r>
              <a:rPr lang="en-US" sz="2000" dirty="0" smtClean="0">
                <a:solidFill>
                  <a:schemeClr val="tx1">
                    <a:lumMod val="95000"/>
                    <a:lumOff val="5000"/>
                  </a:schemeClr>
                </a:solidFill>
                <a:hlinkClick r:id="rId4"/>
              </a:rPr>
              <a:t>kumar/dmbook/index.php</a:t>
            </a:r>
            <a:endParaRPr lang="en-US" sz="2000" dirty="0" smtClean="0">
              <a:solidFill>
                <a:schemeClr val="tx1">
                  <a:lumMod val="95000"/>
                  <a:lumOff val="5000"/>
                </a:schemeClr>
              </a:solidFill>
            </a:endParaRP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smtClean="0"/>
              <a:t>Albert-</a:t>
            </a:r>
            <a:r>
              <a:rPr lang="en-US" sz="2000" dirty="0" err="1" smtClean="0"/>
              <a:t>László</a:t>
            </a:r>
            <a:r>
              <a:rPr lang="en-US" sz="2000" dirty="0" smtClean="0"/>
              <a:t> </a:t>
            </a:r>
            <a:r>
              <a:rPr lang="en-US" sz="2000" dirty="0" err="1" smtClean="0">
                <a:solidFill>
                  <a:schemeClr val="tx1">
                    <a:lumMod val="95000"/>
                    <a:lumOff val="5000"/>
                  </a:schemeClr>
                </a:solidFill>
              </a:rPr>
              <a:t>Barabasi</a:t>
            </a:r>
            <a:r>
              <a:rPr lang="en-US" sz="2000" dirty="0" smtClean="0">
                <a:solidFill>
                  <a:schemeClr val="tx1">
                    <a:lumMod val="95000"/>
                    <a:lumOff val="5000"/>
                  </a:schemeClr>
                </a:solidFill>
              </a:rPr>
              <a:t>, Network Science, Chapter 9, http</a:t>
            </a:r>
            <a:r>
              <a:rPr lang="en-US" sz="2000" dirty="0">
                <a:solidFill>
                  <a:schemeClr val="tx1">
                    <a:lumMod val="95000"/>
                    <a:lumOff val="5000"/>
                  </a:schemeClr>
                </a:solidFill>
              </a:rPr>
              <a:t>://networksciencebook.com/</a:t>
            </a:r>
            <a:endParaRPr lang="en-US" sz="2000" dirty="0" smtClean="0">
              <a:solidFill>
                <a:schemeClr val="tx1">
                  <a:lumMod val="95000"/>
                  <a:lumOff val="5000"/>
                </a:schemeClr>
              </a:solidFill>
            </a:endParaRPr>
          </a:p>
        </p:txBody>
      </p:sp>
      <p:sp>
        <p:nvSpPr>
          <p:cNvPr id="3" name="TextBox 2"/>
          <p:cNvSpPr txBox="1"/>
          <p:nvPr/>
        </p:nvSpPr>
        <p:spPr>
          <a:xfrm>
            <a:off x="1187624" y="404664"/>
            <a:ext cx="6552728" cy="707886"/>
          </a:xfrm>
          <a:prstGeom prst="rect">
            <a:avLst/>
          </a:prstGeom>
          <a:noFill/>
        </p:spPr>
        <p:txBody>
          <a:bodyPr wrap="square" rtlCol="0">
            <a:spAutoFit/>
          </a:bodyPr>
          <a:lstStyle/>
          <a:p>
            <a:r>
              <a:rPr lang="en-US" sz="4000" dirty="0" smtClean="0"/>
              <a:t>Basic References</a:t>
            </a:r>
            <a:endParaRPr lang="en-US" sz="4000" dirty="0"/>
          </a:p>
        </p:txBody>
      </p:sp>
    </p:spTree>
    <p:extLst>
      <p:ext uri="{BB962C8B-B14F-4D97-AF65-F5344CB8AC3E}">
        <p14:creationId xmlns:p14="http://schemas.microsoft.com/office/powerpoint/2010/main" val="131791013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129</a:t>
            </a:fld>
            <a:endParaRPr lang="el-GR"/>
          </a:p>
        </p:txBody>
      </p:sp>
      <p:sp>
        <p:nvSpPr>
          <p:cNvPr id="3" name="TextBox 2"/>
          <p:cNvSpPr txBox="1"/>
          <p:nvPr/>
        </p:nvSpPr>
        <p:spPr>
          <a:xfrm>
            <a:off x="1763688" y="2708920"/>
            <a:ext cx="5256584" cy="923330"/>
          </a:xfrm>
          <a:prstGeom prst="rect">
            <a:avLst/>
          </a:prstGeom>
          <a:noFill/>
        </p:spPr>
        <p:txBody>
          <a:bodyPr wrap="square" rtlCol="0">
            <a:spAutoFit/>
          </a:bodyPr>
          <a:lstStyle/>
          <a:p>
            <a:pPr algn="r"/>
            <a:r>
              <a:rPr lang="en-US" sz="5400" dirty="0" smtClean="0"/>
              <a:t>Questions?</a:t>
            </a:r>
            <a:endParaRPr lang="en-US" sz="5400" dirty="0"/>
          </a:p>
        </p:txBody>
      </p:sp>
    </p:spTree>
    <p:extLst>
      <p:ext uri="{BB962C8B-B14F-4D97-AF65-F5344CB8AC3E}">
        <p14:creationId xmlns:p14="http://schemas.microsoft.com/office/powerpoint/2010/main" val="1242327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13</a:t>
            </a:fld>
            <a:endParaRPr lang="el-GR"/>
          </a:p>
        </p:txBody>
      </p:sp>
      <p:sp>
        <p:nvSpPr>
          <p:cNvPr id="5" name="TextBox 4"/>
          <p:cNvSpPr txBox="1"/>
          <p:nvPr/>
        </p:nvSpPr>
        <p:spPr>
          <a:xfrm>
            <a:off x="323528" y="476672"/>
            <a:ext cx="8280920" cy="1800200"/>
          </a:xfrm>
          <a:prstGeom prst="rect">
            <a:avLst/>
          </a:prstGeom>
          <a:noFill/>
        </p:spPr>
        <p:txBody>
          <a:bodyPr wrap="square" rtlCol="0">
            <a:spAutoFit/>
          </a:bodyPr>
          <a:lstStyle/>
          <a:p>
            <a:endParaRPr lang="el-G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194373"/>
            <a:ext cx="5050904" cy="5550382"/>
          </a:xfrm>
          <a:prstGeom prst="rect">
            <a:avLst/>
          </a:prstGeom>
        </p:spPr>
      </p:pic>
      <p:sp>
        <p:nvSpPr>
          <p:cNvPr id="7" name="TextBox 6"/>
          <p:cNvSpPr txBox="1"/>
          <p:nvPr/>
        </p:nvSpPr>
        <p:spPr>
          <a:xfrm>
            <a:off x="323528" y="837219"/>
            <a:ext cx="8363272" cy="646331"/>
          </a:xfrm>
          <a:prstGeom prst="rect">
            <a:avLst/>
          </a:prstGeom>
          <a:noFill/>
        </p:spPr>
        <p:txBody>
          <a:bodyPr wrap="square" rtlCol="0">
            <a:spAutoFit/>
          </a:bodyPr>
          <a:lstStyle/>
          <a:p>
            <a:r>
              <a:rPr lang="en-US" dirty="0"/>
              <a:t>59% </a:t>
            </a:r>
            <a:r>
              <a:rPr lang="en-US" dirty="0" smtClean="0"/>
              <a:t>Flemish</a:t>
            </a:r>
            <a:r>
              <a:rPr lang="en-US" dirty="0"/>
              <a:t>, speaking Dutch  </a:t>
            </a:r>
            <a:r>
              <a:rPr lang="en-US" dirty="0" smtClean="0"/>
              <a:t>40</a:t>
            </a:r>
            <a:r>
              <a:rPr lang="en-US" dirty="0"/>
              <a:t>% </a:t>
            </a:r>
            <a:r>
              <a:rPr lang="en-US" dirty="0" smtClean="0"/>
              <a:t>Walloons speaking French</a:t>
            </a:r>
          </a:p>
          <a:p>
            <a:r>
              <a:rPr lang="en-US" b="1" i="1" dirty="0" smtClean="0"/>
              <a:t>Community structure in Belgium</a:t>
            </a:r>
          </a:p>
        </p:txBody>
      </p:sp>
      <p:sp>
        <p:nvSpPr>
          <p:cNvPr id="9" name="Title 1"/>
          <p:cNvSpPr txBox="1">
            <a:spLocks/>
          </p:cNvSpPr>
          <p:nvPr/>
        </p:nvSpPr>
        <p:spPr>
          <a:xfrm>
            <a:off x="457200" y="116632"/>
            <a:ext cx="8229600" cy="6435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Example: communities in Belgium</a:t>
            </a:r>
            <a:endParaRPr lang="en-US" dirty="0">
              <a:solidFill>
                <a:schemeClr val="accent6">
                  <a:lumMod val="75000"/>
                </a:schemeClr>
              </a:solidFill>
            </a:endParaRPr>
          </a:p>
        </p:txBody>
      </p:sp>
      <p:sp>
        <p:nvSpPr>
          <p:cNvPr id="8" name="TextBox 7"/>
          <p:cNvSpPr txBox="1"/>
          <p:nvPr/>
        </p:nvSpPr>
        <p:spPr>
          <a:xfrm>
            <a:off x="179512" y="5494828"/>
            <a:ext cx="5040560" cy="1200329"/>
          </a:xfrm>
          <a:prstGeom prst="rect">
            <a:avLst/>
          </a:prstGeom>
          <a:noFill/>
        </p:spPr>
        <p:txBody>
          <a:bodyPr wrap="square" rtlCol="0">
            <a:spAutoFit/>
          </a:bodyPr>
          <a:lstStyle/>
          <a:p>
            <a:r>
              <a:rPr lang="en-US" dirty="0" smtClean="0"/>
              <a:t>2 million phone </a:t>
            </a:r>
            <a:r>
              <a:rPr lang="en-US" dirty="0" smtClean="0"/>
              <a:t>users</a:t>
            </a:r>
            <a:endParaRPr lang="en-US" dirty="0" smtClean="0"/>
          </a:p>
          <a:p>
            <a:r>
              <a:rPr lang="en-US" dirty="0" smtClean="0"/>
              <a:t>Nodes </a:t>
            </a:r>
            <a:r>
              <a:rPr lang="en-US" dirty="0"/>
              <a:t>correspond to </a:t>
            </a:r>
            <a:r>
              <a:rPr lang="en-US" dirty="0" smtClean="0"/>
              <a:t>communities (&gt;100 members) </a:t>
            </a:r>
          </a:p>
          <a:p>
            <a:r>
              <a:rPr lang="en-US" dirty="0" smtClean="0">
                <a:solidFill>
                  <a:srgbClr val="FF0000"/>
                </a:solidFill>
              </a:rPr>
              <a:t>Red</a:t>
            </a:r>
            <a:r>
              <a:rPr lang="en-US" dirty="0" smtClean="0"/>
              <a:t> French, </a:t>
            </a:r>
            <a:r>
              <a:rPr lang="en-US" dirty="0" smtClean="0">
                <a:solidFill>
                  <a:srgbClr val="00B050"/>
                </a:solidFill>
              </a:rPr>
              <a:t>Green</a:t>
            </a:r>
            <a:r>
              <a:rPr lang="en-US" dirty="0" smtClean="0"/>
              <a:t> Dutch</a:t>
            </a:r>
          </a:p>
          <a:p>
            <a:r>
              <a:rPr lang="en-US" dirty="0" smtClean="0"/>
              <a:t>Connecting community </a:t>
            </a:r>
            <a:r>
              <a:rPr lang="en-US" i="1" dirty="0" smtClean="0"/>
              <a:t>Brussels</a:t>
            </a:r>
            <a:endParaRPr lang="el-GR" i="1" dirty="0"/>
          </a:p>
        </p:txBody>
      </p:sp>
    </p:spTree>
    <p:extLst>
      <p:ext uri="{BB962C8B-B14F-4D97-AF65-F5344CB8AC3E}">
        <p14:creationId xmlns:p14="http://schemas.microsoft.com/office/powerpoint/2010/main" val="1441536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US" dirty="0" smtClean="0">
                <a:solidFill>
                  <a:schemeClr val="accent6">
                    <a:lumMod val="75000"/>
                  </a:schemeClr>
                </a:solidFill>
              </a:rPr>
              <a:t>Community Types</a:t>
            </a:r>
            <a:endParaRPr lang="en-US" dirty="0">
              <a:solidFill>
                <a:schemeClr val="accent6">
                  <a:lumMod val="75000"/>
                </a:schemeClr>
              </a:solidFill>
            </a:endParaRPr>
          </a:p>
        </p:txBody>
      </p:sp>
      <p:sp>
        <p:nvSpPr>
          <p:cNvPr id="3" name="Content Placeholder 2"/>
          <p:cNvSpPr>
            <a:spLocks noGrp="1"/>
          </p:cNvSpPr>
          <p:nvPr>
            <p:ph idx="1"/>
          </p:nvPr>
        </p:nvSpPr>
        <p:spPr>
          <a:xfrm>
            <a:off x="457200" y="1295400"/>
            <a:ext cx="8219256" cy="850129"/>
          </a:xfrm>
        </p:spPr>
        <p:txBody>
          <a:bodyPr>
            <a:normAutofit/>
          </a:bodyPr>
          <a:lstStyle/>
          <a:p>
            <a:pPr marL="0" indent="0">
              <a:buNone/>
            </a:pPr>
            <a:r>
              <a:rPr lang="en-US" dirty="0" smtClean="0">
                <a:solidFill>
                  <a:schemeClr val="accent6">
                    <a:lumMod val="75000"/>
                  </a:schemeClr>
                </a:solidFill>
              </a:rPr>
              <a:t>Non-overlapping vs. overlapping  communities</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14</a:t>
            </a:fld>
            <a:endParaRPr lang="en-US"/>
          </a:p>
        </p:txBody>
      </p:sp>
      <p:pic>
        <p:nvPicPr>
          <p:cNvPr id="8" name="Picture 3"/>
          <p:cNvPicPr>
            <a:picLocks noChangeAspect="1" noChangeArrowheads="1"/>
          </p:cNvPicPr>
          <p:nvPr/>
        </p:nvPicPr>
        <p:blipFill>
          <a:blip r:embed="rId2" cstate="print"/>
          <a:srcRect/>
          <a:stretch>
            <a:fillRect/>
          </a:stretch>
        </p:blipFill>
        <p:spPr bwMode="auto">
          <a:xfrm>
            <a:off x="609600" y="2145529"/>
            <a:ext cx="4132345" cy="3962400"/>
          </a:xfrm>
          <a:prstGeom prst="rect">
            <a:avLst/>
          </a:prstGeom>
          <a:noFill/>
          <a:ln w="9525">
            <a:noFill/>
            <a:miter lim="800000"/>
            <a:headEnd/>
            <a:tailEnd/>
          </a:ln>
          <a:effectLst/>
        </p:spPr>
      </p:pic>
      <p:pic>
        <p:nvPicPr>
          <p:cNvPr id="9" name="Picture 2" descr="File:Illustration of overlapping communities.jpg"/>
          <p:cNvPicPr>
            <a:picLocks noChangeAspect="1" noChangeArrowheads="1"/>
          </p:cNvPicPr>
          <p:nvPr/>
        </p:nvPicPr>
        <p:blipFill>
          <a:blip r:embed="rId3" cstate="print"/>
          <a:srcRect/>
          <a:stretch>
            <a:fillRect/>
          </a:stretch>
        </p:blipFill>
        <p:spPr bwMode="auto">
          <a:xfrm>
            <a:off x="5105400" y="2133600"/>
            <a:ext cx="3810000" cy="4202929"/>
          </a:xfrm>
          <a:prstGeom prst="rect">
            <a:avLst/>
          </a:prstGeom>
          <a:noFill/>
        </p:spPr>
      </p:pic>
    </p:spTree>
    <p:extLst>
      <p:ext uri="{BB962C8B-B14F-4D97-AF65-F5344CB8AC3E}">
        <p14:creationId xmlns:p14="http://schemas.microsoft.com/office/powerpoint/2010/main" val="2719911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9144000" cy="987552"/>
          </a:xfrm>
        </p:spPr>
        <p:txBody>
          <a:bodyPr/>
          <a:lstStyle/>
          <a:p>
            <a:r>
              <a:rPr lang="en-US" altLang="ko-KR" sz="5200" dirty="0" smtClean="0">
                <a:solidFill>
                  <a:schemeClr val="accent6">
                    <a:lumMod val="75000"/>
                  </a:schemeClr>
                </a:solidFill>
              </a:rPr>
              <a:t>Non-overlapping Communities</a:t>
            </a:r>
            <a:endParaRPr lang="ko-KR" altLang="en-US" sz="5200" dirty="0">
              <a:solidFill>
                <a:schemeClr val="accent6">
                  <a:lumMod val="75000"/>
                </a:schemeClr>
              </a:solidFill>
            </a:endParaRPr>
          </a:p>
        </p:txBody>
      </p:sp>
      <p:pic>
        <p:nvPicPr>
          <p:cNvPr id="1027" name="Picture 3" descr="D:\research\paper\2012\jaewon-agmfit\FIG\non_overlapping.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11" y="2514600"/>
            <a:ext cx="4019827"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BEDD84E-25D4-4983-8AA1-2863C96F08D9}" type="slidenum">
              <a:rPr lang="ko-KR" altLang="en-US" smtClean="0"/>
              <a:pPr/>
              <a:t>15</a:t>
            </a:fld>
            <a:endParaRPr lang="ko-KR" altLang="en-US"/>
          </a:p>
        </p:txBody>
      </p:sp>
      <p:sp>
        <p:nvSpPr>
          <p:cNvPr id="7" name="TextBox 6"/>
          <p:cNvSpPr txBox="1"/>
          <p:nvPr/>
        </p:nvSpPr>
        <p:spPr>
          <a:xfrm>
            <a:off x="1923430" y="5067399"/>
            <a:ext cx="1350050" cy="461665"/>
          </a:xfrm>
          <a:prstGeom prst="rect">
            <a:avLst/>
          </a:prstGeom>
          <a:noFill/>
        </p:spPr>
        <p:txBody>
          <a:bodyPr wrap="none" rtlCol="0">
            <a:spAutoFit/>
          </a:bodyPr>
          <a:lstStyle/>
          <a:p>
            <a:r>
              <a:rPr lang="en-US" altLang="ko-KR" sz="2400" b="1" dirty="0"/>
              <a:t>Network</a:t>
            </a:r>
            <a:endParaRPr lang="ko-KR" altLang="en-US" sz="2400" b="1" dirty="0"/>
          </a:p>
        </p:txBody>
      </p:sp>
      <p:sp>
        <p:nvSpPr>
          <p:cNvPr id="8" name="TextBox 7"/>
          <p:cNvSpPr txBox="1"/>
          <p:nvPr/>
        </p:nvSpPr>
        <p:spPr>
          <a:xfrm>
            <a:off x="5532813" y="1412775"/>
            <a:ext cx="2529860" cy="461665"/>
          </a:xfrm>
          <a:prstGeom prst="rect">
            <a:avLst/>
          </a:prstGeom>
          <a:noFill/>
        </p:spPr>
        <p:txBody>
          <a:bodyPr wrap="none" rtlCol="0">
            <a:spAutoFit/>
          </a:bodyPr>
          <a:lstStyle/>
          <a:p>
            <a:r>
              <a:rPr lang="en-US" altLang="ko-KR" sz="2400" b="1" dirty="0" smtClean="0"/>
              <a:t>Adjacency matrix</a:t>
            </a:r>
            <a:endParaRPr lang="ko-KR" altLang="en-US" sz="2400" b="1" dirty="0"/>
          </a:p>
        </p:txBody>
      </p:sp>
      <p:pic>
        <p:nvPicPr>
          <p:cNvPr id="9" name="Picture 2" descr="D:\research\paper\2012\jaewon-agmfit\FIG\overlap_STB.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904" y="2540403"/>
            <a:ext cx="2364063" cy="240813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5"/>
          <p:cNvGrpSpPr/>
          <p:nvPr/>
        </p:nvGrpSpPr>
        <p:grpSpPr>
          <a:xfrm>
            <a:off x="5553740" y="2438400"/>
            <a:ext cx="2353227" cy="124324"/>
            <a:chOff x="5220073" y="3853428"/>
            <a:chExt cx="2898039" cy="157760"/>
          </a:xfrm>
        </p:grpSpPr>
        <p:sp>
          <p:nvSpPr>
            <p:cNvPr id="11"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6359383" y="2057400"/>
            <a:ext cx="1020694" cy="369332"/>
          </a:xfrm>
          <a:prstGeom prst="rect">
            <a:avLst/>
          </a:prstGeom>
          <a:noFill/>
        </p:spPr>
        <p:txBody>
          <a:bodyPr wrap="square" rtlCol="0">
            <a:spAutoFit/>
          </a:bodyPr>
          <a:lstStyle/>
          <a:p>
            <a:r>
              <a:rPr lang="en-US" dirty="0" smtClean="0"/>
              <a:t>Nodes</a:t>
            </a:r>
            <a:endParaRPr lang="en-US" dirty="0"/>
          </a:p>
        </p:txBody>
      </p:sp>
      <p:grpSp>
        <p:nvGrpSpPr>
          <p:cNvPr id="27" name="Group 25"/>
          <p:cNvGrpSpPr/>
          <p:nvPr/>
        </p:nvGrpSpPr>
        <p:grpSpPr>
          <a:xfrm rot="5400000">
            <a:off x="4272127" y="3686476"/>
            <a:ext cx="2385242" cy="122655"/>
            <a:chOff x="5220073" y="3853428"/>
            <a:chExt cx="2898039" cy="157760"/>
          </a:xfrm>
        </p:grpSpPr>
        <p:sp>
          <p:nvSpPr>
            <p:cNvPr id="28"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rot="16200000">
            <a:off x="4665773" y="3645104"/>
            <a:ext cx="1034581" cy="369332"/>
          </a:xfrm>
          <a:prstGeom prst="rect">
            <a:avLst/>
          </a:prstGeom>
          <a:noFill/>
        </p:spPr>
        <p:txBody>
          <a:bodyPr wrap="square" rtlCol="0">
            <a:spAutoFit/>
          </a:bodyPr>
          <a:lstStyle/>
          <a:p>
            <a:r>
              <a:rPr lang="en-US" dirty="0" smtClean="0"/>
              <a:t>Nodes</a:t>
            </a:r>
            <a:endParaRPr lang="en-US" dirty="0"/>
          </a:p>
        </p:txBody>
      </p:sp>
    </p:spTree>
    <p:extLst>
      <p:ext uri="{BB962C8B-B14F-4D97-AF65-F5344CB8AC3E}">
        <p14:creationId xmlns:p14="http://schemas.microsoft.com/office/powerpoint/2010/main" val="333923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Overlapping Communities</a:t>
            </a:r>
            <a:endParaRPr lang="en-US" dirty="0">
              <a:solidFill>
                <a:schemeClr val="accent6">
                  <a:lumMod val="75000"/>
                </a:schemeClr>
              </a:solidFill>
            </a:endParaRPr>
          </a:p>
        </p:txBody>
      </p:sp>
      <p:sp>
        <p:nvSpPr>
          <p:cNvPr id="3" name="Content Placeholder 2"/>
          <p:cNvSpPr>
            <a:spLocks noGrp="1"/>
          </p:cNvSpPr>
          <p:nvPr>
            <p:ph idx="1"/>
          </p:nvPr>
        </p:nvSpPr>
        <p:spPr>
          <a:xfrm>
            <a:off x="457200" y="1295400"/>
            <a:ext cx="8610600" cy="5257801"/>
          </a:xfrm>
        </p:spPr>
        <p:txBody>
          <a:bodyPr/>
          <a:lstStyle/>
          <a:p>
            <a:pPr marL="0" indent="0">
              <a:buNone/>
            </a:pPr>
            <a:r>
              <a:rPr lang="en-US" dirty="0" smtClean="0">
                <a:solidFill>
                  <a:schemeClr val="tx1">
                    <a:lumMod val="95000"/>
                    <a:lumOff val="5000"/>
                  </a:schemeClr>
                </a:solidFill>
              </a:rPr>
              <a:t>What is the structure of community overlaps:</a:t>
            </a:r>
            <a:br>
              <a:rPr lang="en-US" dirty="0" smtClean="0">
                <a:solidFill>
                  <a:schemeClr val="tx1">
                    <a:lumMod val="95000"/>
                    <a:lumOff val="5000"/>
                  </a:schemeClr>
                </a:solidFill>
              </a:rPr>
            </a:br>
            <a:r>
              <a:rPr lang="en-US" i="1" dirty="0" smtClean="0">
                <a:solidFill>
                  <a:schemeClr val="tx1">
                    <a:lumMod val="95000"/>
                    <a:lumOff val="5000"/>
                  </a:schemeClr>
                </a:solidFill>
              </a:rPr>
              <a:t>Edge density in the overlaps is higher!</a:t>
            </a:r>
            <a:endParaRPr lang="en-US" i="1" dirty="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16</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13406"/>
            <a:ext cx="4502679"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622906"/>
            <a:ext cx="3724275" cy="293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48686" y="5638800"/>
            <a:ext cx="4447051" cy="646331"/>
          </a:xfrm>
          <a:prstGeom prst="rect">
            <a:avLst/>
          </a:prstGeom>
        </p:spPr>
        <p:txBody>
          <a:bodyPr wrap="none">
            <a:spAutoFit/>
          </a:bodyPr>
          <a:lstStyle/>
          <a:p>
            <a:r>
              <a:rPr lang="en-US" sz="3600" dirty="0" smtClean="0">
                <a:solidFill>
                  <a:schemeClr val="tx2">
                    <a:lumMod val="60000"/>
                    <a:lumOff val="40000"/>
                  </a:schemeClr>
                </a:solidFill>
              </a:rPr>
              <a:t>Communities as </a:t>
            </a:r>
            <a:r>
              <a:rPr lang="en-US" sz="3600" dirty="0">
                <a:solidFill>
                  <a:schemeClr val="tx2">
                    <a:lumMod val="60000"/>
                    <a:lumOff val="40000"/>
                  </a:schemeClr>
                </a:solidFill>
              </a:rPr>
              <a:t>“tiles”</a:t>
            </a:r>
          </a:p>
        </p:txBody>
      </p:sp>
    </p:spTree>
    <p:extLst>
      <p:ext uri="{BB962C8B-B14F-4D97-AF65-F5344CB8AC3E}">
        <p14:creationId xmlns:p14="http://schemas.microsoft.com/office/powerpoint/2010/main" val="4502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914523"/>
            <a:ext cx="4968552" cy="389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6">
                    <a:lumMod val="75000"/>
                  </a:schemeClr>
                </a:solidFill>
              </a:rPr>
              <a:t>Community Types</a:t>
            </a:r>
            <a:endParaRPr lang="en-US" dirty="0">
              <a:solidFill>
                <a:schemeClr val="accent6">
                  <a:lumMod val="75000"/>
                </a:schemeClr>
              </a:solidFill>
            </a:endParaRPr>
          </a:p>
        </p:txBody>
      </p:sp>
      <p:sp>
        <p:nvSpPr>
          <p:cNvPr id="4" name="Content Placeholder 2"/>
          <p:cNvSpPr txBox="1">
            <a:spLocks/>
          </p:cNvSpPr>
          <p:nvPr/>
        </p:nvSpPr>
        <p:spPr>
          <a:xfrm>
            <a:off x="457200" y="1295400"/>
            <a:ext cx="8219256" cy="8501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accent6">
                    <a:lumMod val="75000"/>
                  </a:schemeClr>
                </a:solidFill>
              </a:rPr>
              <a:t>Member-based (local) vs. group-based</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17</a:t>
            </a:fld>
            <a:endParaRPr lang="el-GR"/>
          </a:p>
        </p:txBody>
      </p:sp>
    </p:spTree>
    <p:extLst>
      <p:ext uri="{BB962C8B-B14F-4D97-AF65-F5344CB8AC3E}">
        <p14:creationId xmlns:p14="http://schemas.microsoft.com/office/powerpoint/2010/main" val="383073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Community Detection</a:t>
            </a:r>
            <a:endParaRPr lang="en-US" dirty="0">
              <a:solidFill>
                <a:schemeClr val="accent6">
                  <a:lumMod val="75000"/>
                </a:schemeClr>
              </a:solidFill>
            </a:endParaRPr>
          </a:p>
        </p:txBody>
      </p:sp>
      <p:sp>
        <p:nvSpPr>
          <p:cNvPr id="2" name="TextBox 1"/>
          <p:cNvSpPr txBox="1"/>
          <p:nvPr/>
        </p:nvSpPr>
        <p:spPr>
          <a:xfrm>
            <a:off x="463555" y="1186543"/>
            <a:ext cx="8328653" cy="584775"/>
          </a:xfrm>
          <a:prstGeom prst="rect">
            <a:avLst/>
          </a:prstGeom>
          <a:noFill/>
          <a:ln>
            <a:solidFill>
              <a:schemeClr val="tx1"/>
            </a:solidFill>
          </a:ln>
        </p:spPr>
        <p:txBody>
          <a:bodyPr wrap="square" rtlCol="0">
            <a:spAutoFit/>
          </a:bodyPr>
          <a:lstStyle/>
          <a:p>
            <a:r>
              <a:rPr lang="en-US" sz="2400" dirty="0" smtClean="0"/>
              <a:t>Given a graph G(V, E), find subsets C</a:t>
            </a:r>
            <a:r>
              <a:rPr lang="en-US" sz="2400" baseline="-25000" dirty="0" smtClean="0"/>
              <a:t>i</a:t>
            </a:r>
            <a:r>
              <a:rPr lang="en-US" sz="2400" dirty="0" smtClean="0"/>
              <a:t> of V, such that </a:t>
            </a:r>
            <a:r>
              <a:rPr lang="en-US" sz="3200" dirty="0" smtClean="0">
                <a:sym typeface="Symbol"/>
              </a:rPr>
              <a:t></a:t>
            </a:r>
            <a:r>
              <a:rPr lang="en-US" sz="2400" baseline="-25000" dirty="0" smtClean="0">
                <a:sym typeface="Symbol"/>
              </a:rPr>
              <a:t>i</a:t>
            </a:r>
            <a:r>
              <a:rPr lang="en-US" sz="2400" dirty="0" smtClean="0">
                <a:sym typeface="Symbol"/>
              </a:rPr>
              <a:t> C</a:t>
            </a:r>
            <a:r>
              <a:rPr lang="en-US" sz="2400" baseline="-25000" dirty="0" smtClean="0">
                <a:sym typeface="Symbol"/>
              </a:rPr>
              <a:t>i</a:t>
            </a:r>
            <a:r>
              <a:rPr lang="en-US" sz="2400" dirty="0" smtClean="0">
                <a:sym typeface="Symbol"/>
              </a:rPr>
              <a:t>  V</a:t>
            </a:r>
            <a:endParaRPr lang="en-US" sz="2400" dirty="0"/>
          </a:p>
        </p:txBody>
      </p:sp>
      <p:sp>
        <p:nvSpPr>
          <p:cNvPr id="5" name="TextBox 4"/>
          <p:cNvSpPr txBox="1"/>
          <p:nvPr/>
        </p:nvSpPr>
        <p:spPr>
          <a:xfrm>
            <a:off x="463555" y="2249698"/>
            <a:ext cx="7303980" cy="2616101"/>
          </a:xfrm>
          <a:prstGeom prst="rect">
            <a:avLst/>
          </a:prstGeom>
          <a:noFill/>
        </p:spPr>
        <p:txBody>
          <a:bodyPr wrap="square" rtlCol="0">
            <a:spAutoFit/>
          </a:bodyPr>
          <a:lstStyle/>
          <a:p>
            <a:r>
              <a:rPr lang="en-US" sz="2400" dirty="0" smtClean="0">
                <a:solidFill>
                  <a:srgbClr val="FF0000"/>
                </a:solidFill>
              </a:rPr>
              <a:t>Assumptions</a:t>
            </a:r>
          </a:p>
          <a:p>
            <a:pPr marL="342900" indent="-342900">
              <a:buFont typeface="Wingdings" panose="05000000000000000000" pitchFamily="2" charset="2"/>
              <a:buChar char="§"/>
            </a:pPr>
            <a:r>
              <a:rPr lang="en-US" sz="2000" dirty="0" smtClean="0"/>
              <a:t>Undirected </a:t>
            </a:r>
            <a:r>
              <a:rPr lang="en-US" sz="2000" dirty="0" smtClean="0"/>
              <a:t>graphs</a:t>
            </a:r>
          </a:p>
          <a:p>
            <a:pPr marL="342900" indent="-342900">
              <a:buFont typeface="Wingdings" panose="05000000000000000000" pitchFamily="2" charset="2"/>
              <a:buChar char="§"/>
            </a:pPr>
            <a:r>
              <a:rPr lang="en-US" sz="2000" dirty="0" smtClean="0"/>
              <a:t>Edges </a:t>
            </a:r>
            <a:r>
              <a:rPr lang="en-US" sz="2000" dirty="0" smtClean="0"/>
              <a:t>may have</a:t>
            </a:r>
            <a:endParaRPr lang="en-US" sz="2000" dirty="0" smtClean="0"/>
          </a:p>
          <a:p>
            <a:pPr marL="800100" lvl="1" indent="-342900">
              <a:buFont typeface="Wingdings" panose="05000000000000000000" pitchFamily="2" charset="2"/>
              <a:buChar char="§"/>
            </a:pPr>
            <a:r>
              <a:rPr lang="en-US" sz="2000" dirty="0" smtClean="0"/>
              <a:t>weights, (easily extended)</a:t>
            </a:r>
          </a:p>
          <a:p>
            <a:pPr marL="800100" lvl="1" indent="-342900">
              <a:buFont typeface="Wingdings" panose="05000000000000000000" pitchFamily="2" charset="2"/>
              <a:buChar char="§"/>
            </a:pPr>
            <a:r>
              <a:rPr lang="en-US" sz="2000" dirty="0" smtClean="0"/>
              <a:t>labels </a:t>
            </a:r>
          </a:p>
          <a:p>
            <a:pPr marL="800100" lvl="1" indent="-342900">
              <a:buFont typeface="Wingdings" panose="05000000000000000000" pitchFamily="2" charset="2"/>
              <a:buChar char="§"/>
            </a:pPr>
            <a:r>
              <a:rPr lang="en-US" sz="2000" dirty="0" smtClean="0"/>
              <a:t>content or attributes shared by individuals (in the same location, of the same gender, </a:t>
            </a:r>
            <a:r>
              <a:rPr lang="en-US" sz="2000" dirty="0" err="1" smtClean="0"/>
              <a:t>etc</a:t>
            </a:r>
            <a:r>
              <a:rPr lang="en-US" sz="2000" dirty="0" smtClean="0"/>
              <a:t>)</a:t>
            </a:r>
          </a:p>
          <a:p>
            <a:pPr marL="342900" indent="-342900">
              <a:buFont typeface="Wingdings" panose="05000000000000000000" pitchFamily="2" charset="2"/>
              <a:buChar char="§"/>
            </a:pPr>
            <a:r>
              <a:rPr lang="en-US" sz="2000" dirty="0" smtClean="0"/>
              <a:t>Nodes may have labels, attributed, or labeled graphs</a:t>
            </a:r>
          </a:p>
        </p:txBody>
      </p:sp>
      <p:sp>
        <p:nvSpPr>
          <p:cNvPr id="6" name="TextBox 5"/>
          <p:cNvSpPr txBox="1"/>
          <p:nvPr/>
        </p:nvSpPr>
        <p:spPr>
          <a:xfrm>
            <a:off x="503717" y="5315167"/>
            <a:ext cx="7560840" cy="1200329"/>
          </a:xfrm>
          <a:prstGeom prst="rect">
            <a:avLst/>
          </a:prstGeom>
          <a:noFill/>
        </p:spPr>
        <p:txBody>
          <a:bodyPr wrap="square" rtlCol="0">
            <a:spAutoFit/>
          </a:bodyPr>
          <a:lstStyle/>
          <a:p>
            <a:r>
              <a:rPr lang="en-US" sz="2400" i="1" dirty="0" smtClean="0">
                <a:solidFill>
                  <a:schemeClr val="accent6">
                    <a:lumMod val="75000"/>
                  </a:schemeClr>
                </a:solidFill>
              </a:rPr>
              <a:t>Multipartite graphs </a:t>
            </a:r>
            <a:r>
              <a:rPr lang="en-US" sz="2400" dirty="0" smtClean="0"/>
              <a:t>– e.g., affiliation networks, citation networks, customers-products: reduced to </a:t>
            </a:r>
            <a:r>
              <a:rPr lang="en-US" sz="2400" dirty="0" err="1" smtClean="0"/>
              <a:t>unipartited</a:t>
            </a:r>
            <a:r>
              <a:rPr lang="en-US" sz="2400" dirty="0" smtClean="0"/>
              <a:t> projections of each vertex class </a:t>
            </a:r>
            <a:endParaRPr lang="en-US" sz="24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18</a:t>
            </a:fld>
            <a:endParaRPr lang="el-GR"/>
          </a:p>
        </p:txBody>
      </p:sp>
    </p:spTree>
    <p:extLst>
      <p:ext uri="{BB962C8B-B14F-4D97-AF65-F5344CB8AC3E}">
        <p14:creationId xmlns:p14="http://schemas.microsoft.com/office/powerpoint/2010/main" val="1658225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Hardness</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878E0B35-C73E-49DE-9EA0-4D9F6C87E107}" type="slidenum">
              <a:rPr lang="el-GR" smtClean="0"/>
              <a:pPr/>
              <a:t>19</a:t>
            </a:fld>
            <a:endParaRPr lang="el-GR"/>
          </a:p>
        </p:txBody>
      </p:sp>
      <p:pic>
        <p:nvPicPr>
          <p:cNvPr id="24" name="Picture 23"/>
          <p:cNvPicPr>
            <a:picLocks noChangeAspect="1"/>
          </p:cNvPicPr>
          <p:nvPr/>
        </p:nvPicPr>
        <p:blipFill>
          <a:blip r:embed="rId3">
            <a:alphaModFix/>
            <a:grayscl/>
          </a:blip>
          <a:srcRect r="6488" b="4278"/>
          <a:stretch>
            <a:fillRect/>
          </a:stretch>
        </p:blipFill>
        <p:spPr>
          <a:xfrm>
            <a:off x="4333298" y="1062296"/>
            <a:ext cx="3744416" cy="4812533"/>
          </a:xfrm>
          <a:prstGeom prst="rect">
            <a:avLst/>
          </a:prstGeom>
          <a:noFill/>
          <a:ln cap="flat">
            <a:noFill/>
          </a:ln>
        </p:spPr>
      </p:pic>
      <p:sp>
        <p:nvSpPr>
          <p:cNvPr id="2" name="TextBox 1"/>
          <p:cNvSpPr txBox="1"/>
          <p:nvPr/>
        </p:nvSpPr>
        <p:spPr>
          <a:xfrm>
            <a:off x="179512" y="1997044"/>
            <a:ext cx="3762109" cy="923330"/>
          </a:xfrm>
          <a:prstGeom prst="rect">
            <a:avLst/>
          </a:prstGeom>
          <a:noFill/>
        </p:spPr>
        <p:txBody>
          <a:bodyPr wrap="square" rtlCol="0">
            <a:spAutoFit/>
          </a:bodyPr>
          <a:lstStyle/>
          <a:p>
            <a:r>
              <a:rPr lang="en-US" dirty="0" smtClean="0">
                <a:solidFill>
                  <a:schemeClr val="tx2">
                    <a:lumMod val="60000"/>
                    <a:lumOff val="40000"/>
                  </a:schemeClr>
                </a:solidFill>
              </a:rPr>
              <a:t>Bell Number</a:t>
            </a:r>
          </a:p>
          <a:p>
            <a:r>
              <a:rPr lang="en-US" dirty="0" smtClean="0"/>
              <a:t>Number of all possible partitions of </a:t>
            </a:r>
            <a:r>
              <a:rPr lang="en-US" i="1" dirty="0" smtClean="0"/>
              <a:t>N</a:t>
            </a:r>
            <a:r>
              <a:rPr lang="en-US" dirty="0" smtClean="0"/>
              <a:t> nodes</a:t>
            </a:r>
            <a:endParaRPr lang="el-GR" dirty="0"/>
          </a:p>
        </p:txBody>
      </p:sp>
      <p:grpSp>
        <p:nvGrpSpPr>
          <p:cNvPr id="27" name="Group 26"/>
          <p:cNvGrpSpPr/>
          <p:nvPr/>
        </p:nvGrpSpPr>
        <p:grpSpPr>
          <a:xfrm>
            <a:off x="1116101" y="3503584"/>
            <a:ext cx="2405740" cy="1091118"/>
            <a:chOff x="1116101" y="3503584"/>
            <a:chExt cx="2405740" cy="1091118"/>
          </a:xfrm>
        </p:grpSpPr>
        <p:grpSp>
          <p:nvGrpSpPr>
            <p:cNvPr id="6" name="Group 5" descr="28§display§B_N = \frac{1}{e}\sum_{j=0}^\infty \frac{j^n}{j!}§svg§600§FALSE§" title="TexMaths"/>
            <p:cNvGrpSpPr/>
            <p:nvPr/>
          </p:nvGrpSpPr>
          <p:grpSpPr>
            <a:xfrm>
              <a:off x="1116101" y="3573016"/>
              <a:ext cx="2289593" cy="1021686"/>
              <a:chOff x="4019400" y="3092756"/>
              <a:chExt cx="2289593" cy="1021686"/>
            </a:xfrm>
          </p:grpSpPr>
          <p:sp>
            <p:nvSpPr>
              <p:cNvPr id="8" name="Freeform 7"/>
              <p:cNvSpPr/>
              <p:nvPr/>
            </p:nvSpPr>
            <p:spPr>
              <a:xfrm>
                <a:off x="4019400" y="3403442"/>
                <a:ext cx="253800" cy="242279"/>
              </a:xfrm>
              <a:custGeom>
                <a:avLst/>
                <a:gdLst>
                  <a:gd name="f0" fmla="val w"/>
                  <a:gd name="f1" fmla="val h"/>
                  <a:gd name="f2" fmla="val 0"/>
                  <a:gd name="f3" fmla="val 706"/>
                  <a:gd name="f4" fmla="val 674"/>
                  <a:gd name="f5" fmla="val 117"/>
                  <a:gd name="f6" fmla="val 598"/>
                  <a:gd name="f7" fmla="val 108"/>
                  <a:gd name="f8" fmla="val 636"/>
                  <a:gd name="f9" fmla="val 105"/>
                  <a:gd name="f10" fmla="val 643"/>
                  <a:gd name="f11" fmla="val 27"/>
                  <a:gd name="f12" fmla="val 9"/>
                  <a:gd name="f13" fmla="val 663"/>
                  <a:gd name="f14" fmla="val 379"/>
                  <a:gd name="f15" fmla="val 535"/>
                  <a:gd name="f16" fmla="val 652"/>
                  <a:gd name="f17" fmla="val 558"/>
                  <a:gd name="f18" fmla="val 462"/>
                  <a:gd name="f19" fmla="val 390"/>
                  <a:gd name="f20" fmla="val 594"/>
                  <a:gd name="f21" fmla="val 334"/>
                  <a:gd name="f22" fmla="val 500"/>
                  <a:gd name="f23" fmla="val 323"/>
                  <a:gd name="f24" fmla="val 600"/>
                  <a:gd name="f25" fmla="val 302"/>
                  <a:gd name="f26" fmla="val 231"/>
                  <a:gd name="f27" fmla="val 137"/>
                  <a:gd name="f28" fmla="val 63"/>
                  <a:gd name="f29" fmla="val 641"/>
                  <a:gd name="f30" fmla="val 522"/>
                  <a:gd name="f31" fmla="val 190"/>
                  <a:gd name="f32" fmla="val 170"/>
                  <a:gd name="f33" fmla="val 161"/>
                  <a:gd name="f34" fmla="val 20"/>
                  <a:gd name="f35" fmla="val 31"/>
                  <a:gd name="f36" fmla="val 188"/>
                  <a:gd name="f37" fmla="val 208"/>
                  <a:gd name="f38" fmla="val 226"/>
                  <a:gd name="f39" fmla="val 34"/>
                  <a:gd name="f40" fmla="val 244"/>
                  <a:gd name="f41" fmla="val 253"/>
                  <a:gd name="f42" fmla="val 36"/>
                  <a:gd name="f43" fmla="val 49"/>
                  <a:gd name="f44" fmla="val 52"/>
                  <a:gd name="f45" fmla="val 251"/>
                  <a:gd name="f46" fmla="val 56"/>
                  <a:gd name="f47" fmla="val 249"/>
                  <a:gd name="f48" fmla="val 67"/>
                  <a:gd name="f49" fmla="val 267"/>
                  <a:gd name="f50" fmla="val 314"/>
                  <a:gd name="f51" fmla="val 327"/>
                  <a:gd name="f52" fmla="val 336"/>
                  <a:gd name="f53" fmla="val 338"/>
                  <a:gd name="f54" fmla="val 381"/>
                  <a:gd name="f55" fmla="val 509"/>
                  <a:gd name="f56" fmla="val 616"/>
                  <a:gd name="f57" fmla="val 90"/>
                  <a:gd name="f58" fmla="val 132"/>
                  <a:gd name="f59" fmla="val 220"/>
                  <a:gd name="f60" fmla="val 531"/>
                  <a:gd name="f61" fmla="val 410"/>
                  <a:gd name="f62" fmla="val 222"/>
                  <a:gd name="f63" fmla="val 206"/>
                  <a:gd name="f64" fmla="val 199"/>
                  <a:gd name="f65" fmla="val 186"/>
                  <a:gd name="f66" fmla="val 634"/>
                  <a:gd name="f67" fmla="val 630"/>
                  <a:gd name="f68" fmla="val 627"/>
                  <a:gd name="f69" fmla="val 609"/>
                  <a:gd name="f70" fmla="val 260"/>
                  <a:gd name="f71" fmla="val 446"/>
                  <a:gd name="f72" fmla="val 542"/>
                  <a:gd name="f73" fmla="val 560"/>
                  <a:gd name="f74" fmla="val 408"/>
                  <a:gd name="f75" fmla="val 450"/>
                  <a:gd name="f76" fmla="val 549"/>
                  <a:gd name="f77" fmla="val 473"/>
                  <a:gd name="f78" fmla="val 356"/>
                  <a:gd name="f79" fmla="*/ f0 1 706"/>
                  <a:gd name="f80" fmla="*/ f1 1 674"/>
                  <a:gd name="f81" fmla="val f2"/>
                  <a:gd name="f82" fmla="val f3"/>
                  <a:gd name="f83" fmla="val f4"/>
                  <a:gd name="f84" fmla="+- f83 0 f81"/>
                  <a:gd name="f85" fmla="+- f82 0 f81"/>
                  <a:gd name="f86" fmla="*/ f85 1 706"/>
                  <a:gd name="f87" fmla="*/ f84 1 674"/>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706" h="674">
                    <a:moveTo>
                      <a:pt x="f5" y="f6"/>
                    </a:moveTo>
                    <a:cubicBezTo>
                      <a:pt x="f7" y="f8"/>
                      <a:pt x="f9" y="f10"/>
                      <a:pt x="f11" y="f10"/>
                    </a:cubicBezTo>
                    <a:cubicBezTo>
                      <a:pt x="f12" y="f10"/>
                      <a:pt x="f2" y="f10"/>
                      <a:pt x="f2" y="f13"/>
                    </a:cubicBezTo>
                    <a:cubicBezTo>
                      <a:pt x="f2" y="f4"/>
                      <a:pt x="f12" y="f4"/>
                      <a:pt x="f11" y="f4"/>
                    </a:cubicBezTo>
                    <a:lnTo>
                      <a:pt x="f14" y="f4"/>
                    </a:lnTo>
                    <a:cubicBezTo>
                      <a:pt x="f15" y="f4"/>
                      <a:pt x="f16" y="f17"/>
                      <a:pt x="f16" y="f18"/>
                    </a:cubicBezTo>
                    <a:cubicBezTo>
                      <a:pt x="f16" y="f19"/>
                      <a:pt x="f20" y="f21"/>
                      <a:pt x="f22" y="f23"/>
                    </a:cubicBezTo>
                    <a:cubicBezTo>
                      <a:pt x="f24" y="f25"/>
                      <a:pt x="f3" y="f26"/>
                      <a:pt x="f3" y="f27"/>
                    </a:cubicBezTo>
                    <a:cubicBezTo>
                      <a:pt x="f3" y="f28"/>
                      <a:pt x="f29" y="f2"/>
                      <a:pt x="f30" y="f2"/>
                    </a:cubicBezTo>
                    <a:lnTo>
                      <a:pt x="f31" y="f2"/>
                    </a:lnTo>
                    <a:cubicBezTo>
                      <a:pt x="f32" y="f2"/>
                      <a:pt x="f33" y="f2"/>
                      <a:pt x="f33" y="f34"/>
                    </a:cubicBezTo>
                    <a:cubicBezTo>
                      <a:pt x="f33" y="f35"/>
                      <a:pt x="f32" y="f35"/>
                      <a:pt x="f36" y="f35"/>
                    </a:cubicBezTo>
                    <a:cubicBezTo>
                      <a:pt x="f31" y="f35"/>
                      <a:pt x="f37" y="f35"/>
                      <a:pt x="f38" y="f39"/>
                    </a:cubicBezTo>
                    <a:cubicBezTo>
                      <a:pt x="f40" y="f39"/>
                      <a:pt x="f41" y="f42"/>
                      <a:pt x="f41" y="f43"/>
                    </a:cubicBezTo>
                    <a:cubicBezTo>
                      <a:pt x="f41" y="f44"/>
                      <a:pt x="f45" y="f46"/>
                      <a:pt x="f47" y="f48"/>
                    </a:cubicBezTo>
                    <a:close/>
                    <a:moveTo>
                      <a:pt x="f49" y="f50"/>
                    </a:moveTo>
                    <a:lnTo>
                      <a:pt x="f51" y="f48"/>
                    </a:lnTo>
                    <a:cubicBezTo>
                      <a:pt x="f52" y="f39"/>
                      <a:pt x="f53" y="f35"/>
                      <a:pt x="f54" y="f35"/>
                    </a:cubicBezTo>
                    <a:lnTo>
                      <a:pt x="f55" y="f35"/>
                    </a:lnTo>
                    <a:cubicBezTo>
                      <a:pt x="f20" y="f35"/>
                      <a:pt x="f56" y="f57"/>
                      <a:pt x="f56" y="f58"/>
                    </a:cubicBezTo>
                    <a:cubicBezTo>
                      <a:pt x="f56" y="f59"/>
                      <a:pt x="f60" y="f50"/>
                      <a:pt x="f61" y="f50"/>
                    </a:cubicBezTo>
                    <a:close/>
                    <a:moveTo>
                      <a:pt x="f62" y="f10"/>
                    </a:moveTo>
                    <a:cubicBezTo>
                      <a:pt x="f37" y="f10"/>
                      <a:pt x="f63" y="f10"/>
                      <a:pt x="f64" y="f10"/>
                    </a:cubicBezTo>
                    <a:cubicBezTo>
                      <a:pt x="f31" y="f10"/>
                      <a:pt x="f65" y="f29"/>
                      <a:pt x="f65" y="f66"/>
                    </a:cubicBezTo>
                    <a:cubicBezTo>
                      <a:pt x="f65" y="f67"/>
                      <a:pt x="f65" y="f68"/>
                      <a:pt x="f31" y="f69"/>
                    </a:cubicBezTo>
                    <a:lnTo>
                      <a:pt x="f70" y="f21"/>
                    </a:lnTo>
                    <a:lnTo>
                      <a:pt x="f71" y="f21"/>
                    </a:lnTo>
                    <a:cubicBezTo>
                      <a:pt x="f72" y="f21"/>
                      <a:pt x="f73" y="f74"/>
                      <a:pt x="f73" y="f75"/>
                    </a:cubicBezTo>
                    <a:cubicBezTo>
                      <a:pt x="f73" y="f76"/>
                      <a:pt x="f77" y="f10"/>
                      <a:pt x="f78" y="f10"/>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9" name="Freeform 8"/>
              <p:cNvSpPr/>
              <p:nvPr/>
            </p:nvSpPr>
            <p:spPr>
              <a:xfrm>
                <a:off x="4290483" y="3528358"/>
                <a:ext cx="221403" cy="169922"/>
              </a:xfrm>
              <a:custGeom>
                <a:avLst/>
                <a:gdLst>
                  <a:gd name="f0" fmla="val w"/>
                  <a:gd name="f1" fmla="val h"/>
                  <a:gd name="f2" fmla="val 0"/>
                  <a:gd name="f3" fmla="val 616"/>
                  <a:gd name="f4" fmla="val 473"/>
                  <a:gd name="f5" fmla="val 529"/>
                  <a:gd name="f6" fmla="val 76"/>
                  <a:gd name="f7" fmla="val 535"/>
                  <a:gd name="f8" fmla="val 49"/>
                  <a:gd name="f9" fmla="val 547"/>
                  <a:gd name="f10" fmla="val 27"/>
                  <a:gd name="f11" fmla="val 603"/>
                  <a:gd name="f12" fmla="val 25"/>
                  <a:gd name="f13" fmla="val 605"/>
                  <a:gd name="f14" fmla="val 9"/>
                  <a:gd name="f15" fmla="val 4"/>
                  <a:gd name="f16" fmla="val 612"/>
                  <a:gd name="f17" fmla="val 583"/>
                  <a:gd name="f18" fmla="val 558"/>
                  <a:gd name="f19" fmla="val 2"/>
                  <a:gd name="f20" fmla="val 533"/>
                  <a:gd name="f21" fmla="val 518"/>
                  <a:gd name="f22" fmla="val 477"/>
                  <a:gd name="f23" fmla="val 462"/>
                  <a:gd name="f24" fmla="val 457"/>
                  <a:gd name="f25" fmla="val 446"/>
                  <a:gd name="f26" fmla="val 16"/>
                  <a:gd name="f27" fmla="val 455"/>
                  <a:gd name="f28" fmla="val 495"/>
                  <a:gd name="f29" fmla="val 506"/>
                  <a:gd name="f30" fmla="val 36"/>
                  <a:gd name="f31" fmla="val 54"/>
                  <a:gd name="f32" fmla="val 58"/>
                  <a:gd name="f33" fmla="val 63"/>
                  <a:gd name="f34" fmla="val 504"/>
                  <a:gd name="f35" fmla="val 69"/>
                  <a:gd name="f36" fmla="val 428"/>
                  <a:gd name="f37" fmla="val 372"/>
                  <a:gd name="f38" fmla="val 253"/>
                  <a:gd name="f39" fmla="val 11"/>
                  <a:gd name="f40" fmla="val 246"/>
                  <a:gd name="f41" fmla="val 229"/>
                  <a:gd name="f42" fmla="val 134"/>
                  <a:gd name="f43" fmla="val 121"/>
                  <a:gd name="f44" fmla="val 112"/>
                  <a:gd name="f45" fmla="val 150"/>
                  <a:gd name="f46" fmla="val 164"/>
                  <a:gd name="f47" fmla="val 179"/>
                  <a:gd name="f48" fmla="val 29"/>
                  <a:gd name="f49" fmla="val 87"/>
                  <a:gd name="f50" fmla="val 399"/>
                  <a:gd name="f51" fmla="val 81"/>
                  <a:gd name="f52" fmla="val 426"/>
                  <a:gd name="f53" fmla="val 13"/>
                  <a:gd name="f54" fmla="val 448"/>
                  <a:gd name="f55" fmla="val 471"/>
                  <a:gd name="f56" fmla="val 34"/>
                  <a:gd name="f57" fmla="val 83"/>
                  <a:gd name="f58" fmla="val 99"/>
                  <a:gd name="f59" fmla="val 139"/>
                  <a:gd name="f60" fmla="val 155"/>
                  <a:gd name="f61" fmla="val 170"/>
                  <a:gd name="f62" fmla="val 468"/>
                  <a:gd name="f63" fmla="val 459"/>
                  <a:gd name="f64" fmla="val 161"/>
                  <a:gd name="f65" fmla="val 110"/>
                  <a:gd name="f66" fmla="val 419"/>
                  <a:gd name="f67" fmla="val 417"/>
                  <a:gd name="f68" fmla="val 412"/>
                  <a:gd name="f69" fmla="val 401"/>
                  <a:gd name="f70" fmla="val 202"/>
                  <a:gd name="f71" fmla="val 47"/>
                  <a:gd name="f72" fmla="val 403"/>
                  <a:gd name="f73" fmla="val 408"/>
                  <a:gd name="f74" fmla="val 430"/>
                  <a:gd name="f75" fmla="val 432"/>
                  <a:gd name="f76" fmla="*/ f0 1 616"/>
                  <a:gd name="f77" fmla="*/ f1 1 473"/>
                  <a:gd name="f78" fmla="val f2"/>
                  <a:gd name="f79" fmla="val f3"/>
                  <a:gd name="f80" fmla="val f4"/>
                  <a:gd name="f81" fmla="+- f80 0 f78"/>
                  <a:gd name="f82" fmla="+- f79 0 f78"/>
                  <a:gd name="f83" fmla="*/ f82 1 616"/>
                  <a:gd name="f84" fmla="*/ f81 1 473"/>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616" h="473">
                    <a:moveTo>
                      <a:pt x="f5" y="f6"/>
                    </a:moveTo>
                    <a:cubicBezTo>
                      <a:pt x="f7" y="f8"/>
                      <a:pt x="f9" y="f10"/>
                      <a:pt x="f11" y="f12"/>
                    </a:cubicBezTo>
                    <a:cubicBezTo>
                      <a:pt x="f13" y="f12"/>
                      <a:pt x="f3" y="f12"/>
                      <a:pt x="f3" y="f14"/>
                    </a:cubicBezTo>
                    <a:cubicBezTo>
                      <a:pt x="f3" y="f15"/>
                      <a:pt x="f16" y="f2"/>
                      <a:pt x="f13" y="f2"/>
                    </a:cubicBezTo>
                    <a:cubicBezTo>
                      <a:pt x="f17" y="f2"/>
                      <a:pt x="f18" y="f19"/>
                      <a:pt x="f20" y="f19"/>
                    </a:cubicBezTo>
                    <a:cubicBezTo>
                      <a:pt x="f21" y="f19"/>
                      <a:pt x="f22" y="f2"/>
                      <a:pt x="f23" y="f2"/>
                    </a:cubicBezTo>
                    <a:cubicBezTo>
                      <a:pt x="f24" y="f2"/>
                      <a:pt x="f25" y="f2"/>
                      <a:pt x="f25" y="f26"/>
                    </a:cubicBezTo>
                    <a:cubicBezTo>
                      <a:pt x="f25" y="f12"/>
                      <a:pt x="f27" y="f12"/>
                      <a:pt x="f23" y="f12"/>
                    </a:cubicBezTo>
                    <a:cubicBezTo>
                      <a:pt x="f28" y="f12"/>
                      <a:pt x="f29" y="f30"/>
                      <a:pt x="f29" y="f31"/>
                    </a:cubicBezTo>
                    <a:cubicBezTo>
                      <a:pt x="f29" y="f32"/>
                      <a:pt x="f29" y="f33"/>
                      <a:pt x="f34" y="f35"/>
                    </a:cubicBezTo>
                    <a:lnTo>
                      <a:pt x="f36" y="f37"/>
                    </a:lnTo>
                    <a:lnTo>
                      <a:pt x="f38" y="f39"/>
                    </a:lnTo>
                    <a:cubicBezTo>
                      <a:pt x="f40" y="f2"/>
                      <a:pt x="f40" y="f2"/>
                      <a:pt x="f41" y="f2"/>
                    </a:cubicBezTo>
                    <a:lnTo>
                      <a:pt x="f42" y="f2"/>
                    </a:lnTo>
                    <a:cubicBezTo>
                      <a:pt x="f43" y="f2"/>
                      <a:pt x="f44" y="f2"/>
                      <a:pt x="f44" y="f26"/>
                    </a:cubicBezTo>
                    <a:cubicBezTo>
                      <a:pt x="f44" y="f12"/>
                      <a:pt x="f43" y="f12"/>
                      <a:pt x="f42" y="f12"/>
                    </a:cubicBezTo>
                    <a:cubicBezTo>
                      <a:pt x="f45" y="f12"/>
                      <a:pt x="f46" y="f12"/>
                      <a:pt x="f47" y="f48"/>
                    </a:cubicBezTo>
                    <a:lnTo>
                      <a:pt x="f49" y="f50"/>
                    </a:lnTo>
                    <a:cubicBezTo>
                      <a:pt x="f51" y="f52"/>
                      <a:pt x="f35" y="f25"/>
                      <a:pt x="f53" y="f54"/>
                    </a:cubicBezTo>
                    <a:cubicBezTo>
                      <a:pt x="f14" y="f54"/>
                      <a:pt x="f2" y="f54"/>
                      <a:pt x="f2" y="f23"/>
                    </a:cubicBezTo>
                    <a:cubicBezTo>
                      <a:pt x="f2" y="f55"/>
                      <a:pt x="f15" y="f4"/>
                      <a:pt x="f39" y="f4"/>
                    </a:cubicBezTo>
                    <a:cubicBezTo>
                      <a:pt x="f56" y="f4"/>
                      <a:pt x="f32" y="f55"/>
                      <a:pt x="f57" y="f55"/>
                    </a:cubicBezTo>
                    <a:cubicBezTo>
                      <a:pt x="f58" y="f55"/>
                      <a:pt x="f59" y="f4"/>
                      <a:pt x="f60" y="f4"/>
                    </a:cubicBezTo>
                    <a:cubicBezTo>
                      <a:pt x="f46" y="f4"/>
                      <a:pt x="f61" y="f62"/>
                      <a:pt x="f61" y="f63"/>
                    </a:cubicBezTo>
                    <a:cubicBezTo>
                      <a:pt x="f61" y="f54"/>
                      <a:pt x="f64" y="f54"/>
                      <a:pt x="f60" y="f54"/>
                    </a:cubicBezTo>
                    <a:cubicBezTo>
                      <a:pt x="f65" y="f25"/>
                      <a:pt x="f65" y="f36"/>
                      <a:pt x="f65" y="f66"/>
                    </a:cubicBezTo>
                    <a:cubicBezTo>
                      <a:pt x="f65" y="f67"/>
                      <a:pt x="f65" y="f68"/>
                      <a:pt x="f44" y="f69"/>
                    </a:cubicBezTo>
                    <a:lnTo>
                      <a:pt x="f70" y="f71"/>
                    </a:lnTo>
                    <a:lnTo>
                      <a:pt x="f72" y="f23"/>
                    </a:lnTo>
                    <a:cubicBezTo>
                      <a:pt x="f73" y="f4"/>
                      <a:pt x="f68" y="f4"/>
                      <a:pt x="f66" y="f4"/>
                    </a:cubicBezTo>
                    <a:cubicBezTo>
                      <a:pt x="f74" y="f4"/>
                      <a:pt x="f74" y="f55"/>
                      <a:pt x="f75" y="f63"/>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0" name="Freeform 9"/>
              <p:cNvSpPr/>
              <p:nvPr/>
            </p:nvSpPr>
            <p:spPr>
              <a:xfrm>
                <a:off x="4660559" y="3514679"/>
                <a:ext cx="235796" cy="83521"/>
              </a:xfrm>
              <a:custGeom>
                <a:avLst/>
                <a:gdLst>
                  <a:gd name="f0" fmla="val w"/>
                  <a:gd name="f1" fmla="val h"/>
                  <a:gd name="f2" fmla="val 0"/>
                  <a:gd name="f3" fmla="val 656"/>
                  <a:gd name="f4" fmla="val 233"/>
                  <a:gd name="f5" fmla="val 623"/>
                  <a:gd name="f6" fmla="val 40"/>
                  <a:gd name="f7" fmla="val 639"/>
                  <a:gd name="f8" fmla="val 20"/>
                  <a:gd name="f9" fmla="val 625"/>
                  <a:gd name="f10" fmla="val 34"/>
                  <a:gd name="f11" fmla="val 18"/>
                  <a:gd name="f12" fmla="val 213"/>
                  <a:gd name="f13" fmla="val 193"/>
                  <a:gd name="f14" fmla="*/ f0 1 656"/>
                  <a:gd name="f15" fmla="*/ f1 1 233"/>
                  <a:gd name="f16" fmla="val f2"/>
                  <a:gd name="f17" fmla="val f3"/>
                  <a:gd name="f18" fmla="val f4"/>
                  <a:gd name="f19" fmla="+- f18 0 f16"/>
                  <a:gd name="f20" fmla="+- f17 0 f16"/>
                  <a:gd name="f21" fmla="*/ f20 1 656"/>
                  <a:gd name="f22" fmla="*/ f19 1 23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56" h="233">
                    <a:moveTo>
                      <a:pt x="f5" y="f6"/>
                    </a:moveTo>
                    <a:cubicBezTo>
                      <a:pt x="f7" y="f6"/>
                      <a:pt x="f3" y="f6"/>
                      <a:pt x="f3" y="f8"/>
                    </a:cubicBezTo>
                    <a:cubicBezTo>
                      <a:pt x="f3" y="f2"/>
                      <a:pt x="f7" y="f2"/>
                      <a:pt x="f9" y="f2"/>
                    </a:cubicBezTo>
                    <a:lnTo>
                      <a:pt x="f10" y="f2"/>
                    </a:lnTo>
                    <a:cubicBezTo>
                      <a:pt x="f11" y="f2"/>
                      <a:pt x="f2" y="f2"/>
                      <a:pt x="f2" y="f8"/>
                    </a:cubicBezTo>
                    <a:cubicBezTo>
                      <a:pt x="f2" y="f6"/>
                      <a:pt x="f11" y="f6"/>
                      <a:pt x="f10" y="f6"/>
                    </a:cubicBezTo>
                    <a:close/>
                    <a:moveTo>
                      <a:pt x="f9" y="f4"/>
                    </a:moveTo>
                    <a:cubicBezTo>
                      <a:pt x="f7" y="f4"/>
                      <a:pt x="f3" y="f4"/>
                      <a:pt x="f3" y="f12"/>
                    </a:cubicBezTo>
                    <a:cubicBezTo>
                      <a:pt x="f3" y="f13"/>
                      <a:pt x="f7" y="f13"/>
                      <a:pt x="f5" y="f13"/>
                    </a:cubicBezTo>
                    <a:lnTo>
                      <a:pt x="f10" y="f13"/>
                    </a:lnTo>
                    <a:cubicBezTo>
                      <a:pt x="f11" y="f13"/>
                      <a:pt x="f2" y="f13"/>
                      <a:pt x="f2" y="f12"/>
                    </a:cubicBezTo>
                    <a:cubicBezTo>
                      <a:pt x="f2" y="f4"/>
                      <a:pt x="f11" y="f4"/>
                      <a:pt x="f10"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1" name="Freeform 10"/>
              <p:cNvSpPr/>
              <p:nvPr/>
            </p:nvSpPr>
            <p:spPr>
              <a:xfrm>
                <a:off x="5088956" y="3169438"/>
                <a:ext cx="117363" cy="236884"/>
              </a:xfrm>
              <a:custGeom>
                <a:avLst/>
                <a:gdLst>
                  <a:gd name="f0" fmla="val w"/>
                  <a:gd name="f1" fmla="val h"/>
                  <a:gd name="f2" fmla="val 0"/>
                  <a:gd name="f3" fmla="val 327"/>
                  <a:gd name="f4" fmla="val 659"/>
                  <a:gd name="f5" fmla="val 204"/>
                  <a:gd name="f6" fmla="val 25"/>
                  <a:gd name="f7" fmla="val 2"/>
                  <a:gd name="f8" fmla="val 179"/>
                  <a:gd name="f9" fmla="val 119"/>
                  <a:gd name="f10" fmla="val 63"/>
                  <a:gd name="f11" fmla="val 31"/>
                  <a:gd name="f12" fmla="val 94"/>
                  <a:gd name="f13" fmla="val 20"/>
                  <a:gd name="f14" fmla="val 78"/>
                  <a:gd name="f15" fmla="val 130"/>
                  <a:gd name="f16" fmla="val 67"/>
                  <a:gd name="f17" fmla="val 580"/>
                  <a:gd name="f18" fmla="val 616"/>
                  <a:gd name="f19" fmla="val 128"/>
                  <a:gd name="f20" fmla="val 627"/>
                  <a:gd name="f21" fmla="val 38"/>
                  <a:gd name="f22" fmla="val 7"/>
                  <a:gd name="f23" fmla="val 40"/>
                  <a:gd name="f24" fmla="val 654"/>
                  <a:gd name="f25" fmla="val 166"/>
                  <a:gd name="f26" fmla="val 206"/>
                  <a:gd name="f27" fmla="val 291"/>
                  <a:gd name="f28" fmla="val 296"/>
                  <a:gd name="f29" fmla="*/ f0 1 327"/>
                  <a:gd name="f30" fmla="*/ f1 1 659"/>
                  <a:gd name="f31" fmla="val f2"/>
                  <a:gd name="f32" fmla="val f3"/>
                  <a:gd name="f33" fmla="val f4"/>
                  <a:gd name="f34" fmla="+- f33 0 f31"/>
                  <a:gd name="f35" fmla="+- f32 0 f31"/>
                  <a:gd name="f36" fmla="*/ f35 1 327"/>
                  <a:gd name="f37" fmla="*/ f34 1 659"/>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27" h="659">
                    <a:moveTo>
                      <a:pt x="f5" y="f6"/>
                    </a:moveTo>
                    <a:cubicBezTo>
                      <a:pt x="f5" y="f7"/>
                      <a:pt x="f5" y="f2"/>
                      <a:pt x="f8" y="f2"/>
                    </a:cubicBezTo>
                    <a:cubicBezTo>
                      <a:pt x="f9" y="f10"/>
                      <a:pt x="f11" y="f10"/>
                      <a:pt x="f2" y="f10"/>
                    </a:cubicBezTo>
                    <a:lnTo>
                      <a:pt x="f2" y="f12"/>
                    </a:lnTo>
                    <a:cubicBezTo>
                      <a:pt x="f13" y="f12"/>
                      <a:pt x="f14" y="f12"/>
                      <a:pt x="f15" y="f16"/>
                    </a:cubicBezTo>
                    <a:lnTo>
                      <a:pt x="f15" y="f17"/>
                    </a:lnTo>
                    <a:cubicBezTo>
                      <a:pt x="f15" y="f18"/>
                      <a:pt x="f19" y="f20"/>
                      <a:pt x="f21" y="f20"/>
                    </a:cubicBezTo>
                    <a:lnTo>
                      <a:pt x="f22" y="f20"/>
                    </a:lnTo>
                    <a:lnTo>
                      <a:pt x="f22" y="f4"/>
                    </a:lnTo>
                    <a:cubicBezTo>
                      <a:pt x="f23" y="f24"/>
                      <a:pt x="f19" y="f24"/>
                      <a:pt x="f25" y="f24"/>
                    </a:cubicBezTo>
                    <a:cubicBezTo>
                      <a:pt x="f26" y="f24"/>
                      <a:pt x="f27" y="f24"/>
                      <a:pt x="f3" y="f4"/>
                    </a:cubicBezTo>
                    <a:lnTo>
                      <a:pt x="f3" y="f20"/>
                    </a:lnTo>
                    <a:lnTo>
                      <a:pt x="f28" y="f20"/>
                    </a:lnTo>
                    <a:cubicBezTo>
                      <a:pt x="f26" y="f20"/>
                      <a:pt x="f5" y="f18"/>
                      <a:pt x="f5" y="f1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2" name="Freeform 11"/>
              <p:cNvSpPr/>
              <p:nvPr/>
            </p:nvSpPr>
            <p:spPr>
              <a:xfrm>
                <a:off x="5057637" y="3549243"/>
                <a:ext cx="177841" cy="15124"/>
              </a:xfrm>
              <a:custGeom>
                <a:avLst/>
                <a:gdLst>
                  <a:gd name="f0" fmla="val w"/>
                  <a:gd name="f1" fmla="val h"/>
                  <a:gd name="f2" fmla="val 0"/>
                  <a:gd name="f3" fmla="val 495"/>
                  <a:gd name="f4" fmla="val 43"/>
                  <a:gd name="f5" fmla="val 246"/>
                  <a:gd name="f6" fmla="*/ f0 1 495"/>
                  <a:gd name="f7" fmla="*/ f1 1 43"/>
                  <a:gd name="f8" fmla="val f2"/>
                  <a:gd name="f9" fmla="val f3"/>
                  <a:gd name="f10" fmla="val f4"/>
                  <a:gd name="f11" fmla="+- f10 0 f8"/>
                  <a:gd name="f12" fmla="+- f9 0 f8"/>
                  <a:gd name="f13" fmla="*/ f12 1 495"/>
                  <a:gd name="f14" fmla="*/ f11 1 4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95" h="43">
                    <a:moveTo>
                      <a:pt x="f5" y="f4"/>
                    </a:moveTo>
                    <a:lnTo>
                      <a:pt x="f2" y="f4"/>
                    </a:lnTo>
                    <a:lnTo>
                      <a:pt x="f2" y="f2"/>
                    </a:lnTo>
                    <a:lnTo>
                      <a:pt x="f3" y="f2"/>
                    </a:lnTo>
                    <a:lnTo>
                      <a:pt x="f3" y="f4"/>
                    </a:ln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3" name="Freeform 12"/>
              <p:cNvSpPr/>
              <p:nvPr/>
            </p:nvSpPr>
            <p:spPr>
              <a:xfrm>
                <a:off x="5080324" y="3731757"/>
                <a:ext cx="136803" cy="160916"/>
              </a:xfrm>
              <a:custGeom>
                <a:avLst/>
                <a:gdLst>
                  <a:gd name="f0" fmla="val w"/>
                  <a:gd name="f1" fmla="val h"/>
                  <a:gd name="f2" fmla="val 0"/>
                  <a:gd name="f3" fmla="val 381"/>
                  <a:gd name="f4" fmla="val 448"/>
                  <a:gd name="f5" fmla="val 139"/>
                  <a:gd name="f6" fmla="val 208"/>
                  <a:gd name="f7" fmla="val 168"/>
                  <a:gd name="f8" fmla="val 242"/>
                  <a:gd name="f9" fmla="val 206"/>
                  <a:gd name="f10" fmla="val 291"/>
                  <a:gd name="f11" fmla="val 186"/>
                  <a:gd name="f12" fmla="val 361"/>
                  <a:gd name="f13" fmla="val 157"/>
                  <a:gd name="f14" fmla="val 365"/>
                  <a:gd name="f15" fmla="val 99"/>
                  <a:gd name="f16" fmla="val 85"/>
                  <a:gd name="f17" fmla="val 40"/>
                  <a:gd name="f18" fmla="val 327"/>
                  <a:gd name="f19" fmla="val 260"/>
                  <a:gd name="f20" fmla="val 150"/>
                  <a:gd name="f21" fmla="val 96"/>
                  <a:gd name="f22" fmla="val 269"/>
                  <a:gd name="f23" fmla="val 370"/>
                  <a:gd name="f24" fmla="val 58"/>
                  <a:gd name="f25" fmla="val 155"/>
                  <a:gd name="f26" fmla="val 298"/>
                  <a:gd name="f27" fmla="val 343"/>
                  <a:gd name="f28" fmla="val 332"/>
                  <a:gd name="f29" fmla="val 325"/>
                  <a:gd name="f30" fmla="val 374"/>
                  <a:gd name="f31" fmla="val 318"/>
                  <a:gd name="f32" fmla="val 367"/>
                  <a:gd name="f33" fmla="val 363"/>
                  <a:gd name="f34" fmla="val 320"/>
                  <a:gd name="f35" fmla="val 356"/>
                  <a:gd name="f36" fmla="val 329"/>
                  <a:gd name="f37" fmla="val 278"/>
                  <a:gd name="f38" fmla="val 426"/>
                  <a:gd name="f39" fmla="val 170"/>
                  <a:gd name="f40" fmla="val 81"/>
                  <a:gd name="f41" fmla="val 72"/>
                  <a:gd name="f42" fmla="val 311"/>
                  <a:gd name="f43" fmla="val 300"/>
                  <a:gd name="f44" fmla="val 87"/>
                  <a:gd name="f45" fmla="val 94"/>
                  <a:gd name="f46" fmla="val 132"/>
                  <a:gd name="f47" fmla="val 36"/>
                  <a:gd name="f48" fmla="val 233"/>
                  <a:gd name="f49" fmla="val 22"/>
                  <a:gd name="f50" fmla="val 307"/>
                  <a:gd name="f51" fmla="val 52"/>
                  <a:gd name="f52" fmla="val 175"/>
                  <a:gd name="f53" fmla="val 134"/>
                  <a:gd name="f54" fmla="*/ f0 1 381"/>
                  <a:gd name="f55" fmla="*/ f1 1 448"/>
                  <a:gd name="f56" fmla="val f2"/>
                  <a:gd name="f57" fmla="val f3"/>
                  <a:gd name="f58" fmla="val f4"/>
                  <a:gd name="f59" fmla="+- f58 0 f56"/>
                  <a:gd name="f60" fmla="+- f57 0 f56"/>
                  <a:gd name="f61" fmla="*/ f60 1 381"/>
                  <a:gd name="f62" fmla="*/ f59 1 448"/>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381" h="448">
                    <a:moveTo>
                      <a:pt x="f5" y="f6"/>
                    </a:moveTo>
                    <a:cubicBezTo>
                      <a:pt x="f7" y="f6"/>
                      <a:pt x="f8" y="f9"/>
                      <a:pt x="f10" y="f11"/>
                    </a:cubicBezTo>
                    <a:cubicBezTo>
                      <a:pt x="f12" y="f13"/>
                      <a:pt x="f14" y="f15"/>
                      <a:pt x="f14" y="f16"/>
                    </a:cubicBezTo>
                    <a:cubicBezTo>
                      <a:pt x="f14" y="f17"/>
                      <a:pt x="f18" y="f2"/>
                      <a:pt x="f19" y="f2"/>
                    </a:cubicBezTo>
                    <a:cubicBezTo>
                      <a:pt x="f20" y="f2"/>
                      <a:pt x="f2" y="f21"/>
                      <a:pt x="f2" y="f22"/>
                    </a:cubicBezTo>
                    <a:cubicBezTo>
                      <a:pt x="f2" y="f23"/>
                      <a:pt x="f24" y="f4"/>
                      <a:pt x="f25" y="f4"/>
                    </a:cubicBezTo>
                    <a:cubicBezTo>
                      <a:pt x="f26" y="f4"/>
                      <a:pt x="f3" y="f27"/>
                      <a:pt x="f3" y="f28"/>
                    </a:cubicBezTo>
                    <a:cubicBezTo>
                      <a:pt x="f3" y="f29"/>
                      <a:pt x="f30" y="f31"/>
                      <a:pt x="f32" y="f31"/>
                    </a:cubicBezTo>
                    <a:cubicBezTo>
                      <a:pt x="f33" y="f31"/>
                      <a:pt x="f12" y="f34"/>
                      <a:pt x="f35" y="f36"/>
                    </a:cubicBezTo>
                    <a:cubicBezTo>
                      <a:pt x="f37" y="f38"/>
                      <a:pt x="f39" y="f38"/>
                      <a:pt x="f13" y="f38"/>
                    </a:cubicBezTo>
                    <a:cubicBezTo>
                      <a:pt x="f40" y="f38"/>
                      <a:pt x="f41" y="f27"/>
                      <a:pt x="f41" y="f42"/>
                    </a:cubicBezTo>
                    <a:cubicBezTo>
                      <a:pt x="f41" y="f43"/>
                      <a:pt x="f41" y="f22"/>
                      <a:pt x="f44" y="f6"/>
                    </a:cubicBezTo>
                    <a:close/>
                    <a:moveTo>
                      <a:pt x="f45" y="f11"/>
                    </a:moveTo>
                    <a:cubicBezTo>
                      <a:pt x="f46" y="f47"/>
                      <a:pt x="f48" y="f49"/>
                      <a:pt x="f19" y="f49"/>
                    </a:cubicBezTo>
                    <a:cubicBezTo>
                      <a:pt x="f50" y="f49"/>
                      <a:pt x="f28" y="f51"/>
                      <a:pt x="f28" y="f16"/>
                    </a:cubicBezTo>
                    <a:cubicBezTo>
                      <a:pt x="f28" y="f11"/>
                      <a:pt x="f52" y="f11"/>
                      <a:pt x="f53" y="f11"/>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4" name="Freeform 13"/>
              <p:cNvSpPr/>
              <p:nvPr/>
            </p:nvSpPr>
            <p:spPr>
              <a:xfrm>
                <a:off x="5469840" y="3092756"/>
                <a:ext cx="244803" cy="112681"/>
              </a:xfrm>
              <a:custGeom>
                <a:avLst/>
                <a:gdLst>
                  <a:gd name="f0" fmla="val w"/>
                  <a:gd name="f1" fmla="val h"/>
                  <a:gd name="f2" fmla="val 0"/>
                  <a:gd name="f3" fmla="val 681"/>
                  <a:gd name="f4" fmla="val 314"/>
                  <a:gd name="f5" fmla="val 347"/>
                  <a:gd name="f6" fmla="val 117"/>
                  <a:gd name="f7" fmla="val 309"/>
                  <a:gd name="f8" fmla="val 74"/>
                  <a:gd name="f9" fmla="val 298"/>
                  <a:gd name="f10" fmla="val 60"/>
                  <a:gd name="f11" fmla="val 273"/>
                  <a:gd name="f12" fmla="val 43"/>
                  <a:gd name="f13" fmla="val 231"/>
                  <a:gd name="f14" fmla="val 11"/>
                  <a:gd name="f15" fmla="val 186"/>
                  <a:gd name="f16" fmla="val 148"/>
                  <a:gd name="f17" fmla="val 63"/>
                  <a:gd name="f18" fmla="val 157"/>
                  <a:gd name="f19" fmla="val 238"/>
                  <a:gd name="f20" fmla="val 146"/>
                  <a:gd name="f21" fmla="val 242"/>
                  <a:gd name="f22" fmla="val 233"/>
                  <a:gd name="f23" fmla="val 334"/>
                  <a:gd name="f24" fmla="val 197"/>
                  <a:gd name="f25" fmla="val 370"/>
                  <a:gd name="f26" fmla="val 240"/>
                  <a:gd name="f27" fmla="val 381"/>
                  <a:gd name="f28" fmla="val 251"/>
                  <a:gd name="f29" fmla="val 408"/>
                  <a:gd name="f30" fmla="val 271"/>
                  <a:gd name="f31" fmla="val 450"/>
                  <a:gd name="f32" fmla="val 300"/>
                  <a:gd name="f33" fmla="val 495"/>
                  <a:gd name="f34" fmla="val 533"/>
                  <a:gd name="f35" fmla="val 618"/>
                  <a:gd name="f36" fmla="val 621"/>
                  <a:gd name="f37" fmla="val 439"/>
                  <a:gd name="f38" fmla="val 372"/>
                  <a:gd name="f39" fmla="val 78"/>
                  <a:gd name="f40" fmla="val 367"/>
                  <a:gd name="f41" fmla="val 141"/>
                  <a:gd name="f42" fmla="val 397"/>
                  <a:gd name="f43" fmla="val 96"/>
                  <a:gd name="f44" fmla="val 457"/>
                  <a:gd name="f45" fmla="val 27"/>
                  <a:gd name="f46" fmla="val 540"/>
                  <a:gd name="f47" fmla="val 612"/>
                  <a:gd name="f48" fmla="val 661"/>
                  <a:gd name="f49" fmla="val 90"/>
                  <a:gd name="f50" fmla="val 222"/>
                  <a:gd name="f51" fmla="val 607"/>
                  <a:gd name="f52" fmla="val 276"/>
                  <a:gd name="f53" fmla="val 542"/>
                  <a:gd name="f54" fmla="val 479"/>
                  <a:gd name="f55" fmla="val 435"/>
                  <a:gd name="f56" fmla="val 311"/>
                  <a:gd name="f57" fmla="val 173"/>
                  <a:gd name="f58" fmla="val 285"/>
                  <a:gd name="f59" fmla="val 217"/>
                  <a:gd name="f60" fmla="val 224"/>
                  <a:gd name="f61" fmla="val 287"/>
                  <a:gd name="f62" fmla="val 139"/>
                  <a:gd name="f63" fmla="val 69"/>
                  <a:gd name="f64" fmla="val 20"/>
                  <a:gd name="f65" fmla="val 38"/>
                  <a:gd name="f66" fmla="val 137"/>
                  <a:gd name="f67" fmla="val 202"/>
                  <a:gd name="f68" fmla="val 246"/>
                  <a:gd name="f69" fmla="val 92"/>
                  <a:gd name="f70" fmla="*/ f0 1 681"/>
                  <a:gd name="f71" fmla="*/ f1 1 314"/>
                  <a:gd name="f72" fmla="val f2"/>
                  <a:gd name="f73" fmla="val f3"/>
                  <a:gd name="f74" fmla="val f4"/>
                  <a:gd name="f75" fmla="+- f74 0 f72"/>
                  <a:gd name="f76" fmla="+- f73 0 f72"/>
                  <a:gd name="f77" fmla="*/ f76 1 681"/>
                  <a:gd name="f78" fmla="*/ f75 1 314"/>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681" h="314">
                    <a:moveTo>
                      <a:pt x="f5" y="f6"/>
                    </a:moveTo>
                    <a:cubicBezTo>
                      <a:pt x="f7" y="f8"/>
                      <a:pt x="f9" y="f10"/>
                      <a:pt x="f11" y="f12"/>
                    </a:cubicBezTo>
                    <a:cubicBezTo>
                      <a:pt x="f13" y="f14"/>
                      <a:pt x="f15" y="f2"/>
                      <a:pt x="f16" y="f2"/>
                    </a:cubicBezTo>
                    <a:cubicBezTo>
                      <a:pt x="f17" y="f2"/>
                      <a:pt x="f2" y="f8"/>
                      <a:pt x="f2" y="f18"/>
                    </a:cubicBezTo>
                    <a:cubicBezTo>
                      <a:pt x="f2" y="f19"/>
                      <a:pt x="f10" y="f4"/>
                      <a:pt x="f20" y="f4"/>
                    </a:cubicBezTo>
                    <a:cubicBezTo>
                      <a:pt x="f21" y="f4"/>
                      <a:pt x="f7" y="f22"/>
                      <a:pt x="f23" y="f24"/>
                    </a:cubicBezTo>
                    <a:cubicBezTo>
                      <a:pt x="f25" y="f26"/>
                      <a:pt x="f27" y="f28"/>
                      <a:pt x="f29" y="f30"/>
                    </a:cubicBezTo>
                    <a:cubicBezTo>
                      <a:pt x="f31" y="f32"/>
                      <a:pt x="f33" y="f4"/>
                      <a:pt x="f34" y="f4"/>
                    </a:cubicBezTo>
                    <a:cubicBezTo>
                      <a:pt x="f35" y="f4"/>
                      <a:pt x="f3" y="f26"/>
                      <a:pt x="f3" y="f18"/>
                    </a:cubicBezTo>
                    <a:cubicBezTo>
                      <a:pt x="f3" y="f8"/>
                      <a:pt x="f36" y="f2"/>
                      <a:pt x="f34" y="f2"/>
                    </a:cubicBezTo>
                    <a:cubicBezTo>
                      <a:pt x="f37" y="f2"/>
                      <a:pt x="f38" y="f39"/>
                      <a:pt x="f5" y="f6"/>
                    </a:cubicBezTo>
                    <a:close/>
                    <a:moveTo>
                      <a:pt x="f40" y="f41"/>
                    </a:moveTo>
                    <a:cubicBezTo>
                      <a:pt x="f42" y="f43"/>
                      <a:pt x="f44" y="f45"/>
                      <a:pt x="f46" y="f45"/>
                    </a:cubicBezTo>
                    <a:cubicBezTo>
                      <a:pt x="f47" y="f45"/>
                      <a:pt x="f48" y="f49"/>
                      <a:pt x="f48" y="f18"/>
                    </a:cubicBezTo>
                    <a:cubicBezTo>
                      <a:pt x="f48" y="f50"/>
                      <a:pt x="f51" y="f52"/>
                      <a:pt x="f53" y="f52"/>
                    </a:cubicBezTo>
                    <a:cubicBezTo>
                      <a:pt x="f54" y="f52"/>
                      <a:pt x="f55" y="f50"/>
                      <a:pt x="f40" y="f41"/>
                    </a:cubicBezTo>
                    <a:close/>
                    <a:moveTo>
                      <a:pt x="f56" y="f57"/>
                    </a:moveTo>
                    <a:cubicBezTo>
                      <a:pt x="f58" y="f59"/>
                      <a:pt x="f60" y="f61"/>
                      <a:pt x="f62" y="f61"/>
                    </a:cubicBezTo>
                    <a:cubicBezTo>
                      <a:pt x="f63" y="f61"/>
                      <a:pt x="f64" y="f60"/>
                      <a:pt x="f64" y="f18"/>
                    </a:cubicBezTo>
                    <a:cubicBezTo>
                      <a:pt x="f64" y="f49"/>
                      <a:pt x="f8" y="f65"/>
                      <a:pt x="f66" y="f65"/>
                    </a:cubicBezTo>
                    <a:cubicBezTo>
                      <a:pt x="f67" y="f65"/>
                      <a:pt x="f68" y="f69"/>
                      <a:pt x="f56" y="f5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5" name="Freeform 14"/>
              <p:cNvSpPr/>
              <p:nvPr/>
            </p:nvSpPr>
            <p:spPr>
              <a:xfrm>
                <a:off x="5356079" y="3308043"/>
                <a:ext cx="472324" cy="496436"/>
              </a:xfrm>
              <a:custGeom>
                <a:avLst/>
                <a:gdLst>
                  <a:gd name="f0" fmla="val w"/>
                  <a:gd name="f1" fmla="val h"/>
                  <a:gd name="f2" fmla="val 0"/>
                  <a:gd name="f3" fmla="val 1313"/>
                  <a:gd name="f4" fmla="val 1380"/>
                  <a:gd name="f5" fmla="val 1192"/>
                  <a:gd name="f6" fmla="val 1064"/>
                  <a:gd name="f7" fmla="val 1288"/>
                  <a:gd name="f8" fmla="val 1250"/>
                  <a:gd name="f9" fmla="val 1167"/>
                  <a:gd name="f10" fmla="val 1145"/>
                  <a:gd name="f11" fmla="val 1235"/>
                  <a:gd name="f12" fmla="val 1031"/>
                  <a:gd name="f13" fmla="val 1264"/>
                  <a:gd name="f14" fmla="val 1010"/>
                  <a:gd name="f15" fmla="val 1268"/>
                  <a:gd name="f16" fmla="val 914"/>
                  <a:gd name="f17" fmla="val 1295"/>
                  <a:gd name="f18" fmla="val 724"/>
                  <a:gd name="f19" fmla="val 130"/>
                  <a:gd name="f20" fmla="val 632"/>
                  <a:gd name="f21" fmla="val 706"/>
                  <a:gd name="f22" fmla="val 639"/>
                  <a:gd name="f23" fmla="val 699"/>
                  <a:gd name="f24" fmla="val 641"/>
                  <a:gd name="f25" fmla="val 695"/>
                  <a:gd name="f26" fmla="val 690"/>
                  <a:gd name="f27" fmla="val 688"/>
                  <a:gd name="f28" fmla="val 686"/>
                  <a:gd name="f29" fmla="val 634"/>
                  <a:gd name="f30" fmla="val 674"/>
                  <a:gd name="f31" fmla="val 175"/>
                  <a:gd name="f32" fmla="val 47"/>
                  <a:gd name="f33" fmla="val 715"/>
                  <a:gd name="f34" fmla="val 847"/>
                  <a:gd name="f35" fmla="val 937"/>
                  <a:gd name="f36" fmla="val 60"/>
                  <a:gd name="f37" fmla="val 945"/>
                  <a:gd name="f38" fmla="val 63"/>
                  <a:gd name="f39" fmla="val 999"/>
                  <a:gd name="f40" fmla="val 72"/>
                  <a:gd name="f41" fmla="val 1084"/>
                  <a:gd name="f42" fmla="val 87"/>
                  <a:gd name="f43" fmla="val 1163"/>
                  <a:gd name="f44" fmla="val 137"/>
                  <a:gd name="f45" fmla="val 1187"/>
                  <a:gd name="f46" fmla="val 152"/>
                  <a:gd name="f47" fmla="val 1255"/>
                  <a:gd name="f48" fmla="val 197"/>
                  <a:gd name="f49" fmla="val 278"/>
                  <a:gd name="f50" fmla="val 27"/>
                  <a:gd name="f51" fmla="val 4"/>
                  <a:gd name="f52" fmla="val 7"/>
                  <a:gd name="f53" fmla="val 9"/>
                  <a:gd name="f54" fmla="val 29"/>
                  <a:gd name="f55" fmla="val 40"/>
                  <a:gd name="f56" fmla="val 522"/>
                  <a:gd name="f57" fmla="val 753"/>
                  <a:gd name="f58" fmla="val 11"/>
                  <a:gd name="f59" fmla="val 1351"/>
                  <a:gd name="f60" fmla="val 1365"/>
                  <a:gd name="f61" fmla="val 1369"/>
                  <a:gd name="f62" fmla="*/ f0 1 1313"/>
                  <a:gd name="f63" fmla="*/ f1 1 1380"/>
                  <a:gd name="f64" fmla="val f2"/>
                  <a:gd name="f65" fmla="val f3"/>
                  <a:gd name="f66" fmla="val f4"/>
                  <a:gd name="f67" fmla="+- f66 0 f64"/>
                  <a:gd name="f68" fmla="+- f65 0 f64"/>
                  <a:gd name="f69" fmla="*/ f68 1 1313"/>
                  <a:gd name="f70" fmla="*/ f67 1 138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313" h="1380">
                    <a:moveTo>
                      <a:pt x="f5" y="f4"/>
                    </a:moveTo>
                    <a:lnTo>
                      <a:pt x="f3" y="f6"/>
                    </a:lnTo>
                    <a:lnTo>
                      <a:pt x="f7" y="f6"/>
                    </a:lnTo>
                    <a:cubicBezTo>
                      <a:pt x="f8" y="f9"/>
                      <a:pt x="f10" y="f11"/>
                      <a:pt x="f12" y="f13"/>
                    </a:cubicBezTo>
                    <a:cubicBezTo>
                      <a:pt x="f14" y="f15"/>
                      <a:pt x="f16" y="f17"/>
                      <a:pt x="f18" y="f17"/>
                    </a:cubicBezTo>
                    <a:lnTo>
                      <a:pt x="f19" y="f17"/>
                    </a:lnTo>
                    <a:lnTo>
                      <a:pt x="f20" y="f21"/>
                    </a:lnTo>
                    <a:cubicBezTo>
                      <a:pt x="f22" y="f23"/>
                      <a:pt x="f24" y="f25"/>
                      <a:pt x="f24" y="f26"/>
                    </a:cubicBezTo>
                    <a:cubicBezTo>
                      <a:pt x="f24" y="f27"/>
                      <a:pt x="f24" y="f28"/>
                      <a:pt x="f29" y="f30"/>
                    </a:cubicBezTo>
                    <a:lnTo>
                      <a:pt x="f31" y="f32"/>
                    </a:lnTo>
                    <a:lnTo>
                      <a:pt x="f33" y="f32"/>
                    </a:lnTo>
                    <a:cubicBezTo>
                      <a:pt x="f34" y="f32"/>
                      <a:pt x="f35" y="f36"/>
                      <a:pt x="f37" y="f38"/>
                    </a:cubicBezTo>
                    <a:cubicBezTo>
                      <a:pt x="f39" y="f40"/>
                      <a:pt x="f41" y="f42"/>
                      <a:pt x="f43" y="f44"/>
                    </a:cubicBezTo>
                    <a:cubicBezTo>
                      <a:pt x="f45" y="f46"/>
                      <a:pt x="f47" y="f48"/>
                      <a:pt x="f7" y="f49"/>
                    </a:cubicBezTo>
                    <a:lnTo>
                      <a:pt x="f3" y="f49"/>
                    </a:lnTo>
                    <a:lnTo>
                      <a:pt x="f5" y="f2"/>
                    </a:lnTo>
                    <a:lnTo>
                      <a:pt x="f50" y="f2"/>
                    </a:lnTo>
                    <a:cubicBezTo>
                      <a:pt x="f51" y="f2"/>
                      <a:pt x="f51" y="f2"/>
                      <a:pt x="f2" y="f52"/>
                    </a:cubicBezTo>
                    <a:cubicBezTo>
                      <a:pt x="f2" y="f53"/>
                      <a:pt x="f2" y="f54"/>
                      <a:pt x="f2" y="f55"/>
                    </a:cubicBezTo>
                    <a:lnTo>
                      <a:pt x="f56" y="f57"/>
                    </a:lnTo>
                    <a:lnTo>
                      <a:pt x="f58" y="f59"/>
                    </a:lnTo>
                    <a:cubicBezTo>
                      <a:pt x="f2" y="f60"/>
                      <a:pt x="f2" y="f61"/>
                      <a:pt x="f2" y="f61"/>
                    </a:cubicBezTo>
                    <a:cubicBezTo>
                      <a:pt x="f2" y="f4"/>
                      <a:pt x="f53" y="f4"/>
                      <a:pt x="f50"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6" name="Freeform 15"/>
              <p:cNvSpPr/>
              <p:nvPr/>
            </p:nvSpPr>
            <p:spPr>
              <a:xfrm>
                <a:off x="5347082" y="3898443"/>
                <a:ext cx="109444" cy="215999"/>
              </a:xfrm>
              <a:custGeom>
                <a:avLst/>
                <a:gdLst>
                  <a:gd name="f0" fmla="val w"/>
                  <a:gd name="f1" fmla="val h"/>
                  <a:gd name="f2" fmla="val 0"/>
                  <a:gd name="f3" fmla="val 305"/>
                  <a:gd name="f4" fmla="val 601"/>
                  <a:gd name="f5" fmla="val 27"/>
                  <a:gd name="f6" fmla="val 13"/>
                  <a:gd name="f7" fmla="val 296"/>
                  <a:gd name="f8" fmla="val 278"/>
                  <a:gd name="f9" fmla="val 258"/>
                  <a:gd name="f10" fmla="val 237"/>
                  <a:gd name="f11" fmla="val 20"/>
                  <a:gd name="f12" fmla="val 38"/>
                  <a:gd name="f13" fmla="val 49"/>
                  <a:gd name="f14" fmla="val 246"/>
                  <a:gd name="f15" fmla="val 65"/>
                  <a:gd name="f16" fmla="val 267"/>
                  <a:gd name="f17" fmla="val 285"/>
                  <a:gd name="f18" fmla="val 47"/>
                  <a:gd name="f19" fmla="val 157"/>
                  <a:gd name="f20" fmla="val 493"/>
                  <a:gd name="f21" fmla="val 146"/>
                  <a:gd name="f22" fmla="val 540"/>
                  <a:gd name="f23" fmla="val 110"/>
                  <a:gd name="f24" fmla="val 580"/>
                  <a:gd name="f25" fmla="val 67"/>
                  <a:gd name="f26" fmla="val 58"/>
                  <a:gd name="f27" fmla="val 52"/>
                  <a:gd name="f28" fmla="val 578"/>
                  <a:gd name="f29" fmla="val 43"/>
                  <a:gd name="f30" fmla="val 576"/>
                  <a:gd name="f31" fmla="val 60"/>
                  <a:gd name="f32" fmla="val 567"/>
                  <a:gd name="f33" fmla="val 551"/>
                  <a:gd name="f34" fmla="val 524"/>
                  <a:gd name="f35" fmla="val 54"/>
                  <a:gd name="f36" fmla="val 515"/>
                  <a:gd name="f37" fmla="val 40"/>
                  <a:gd name="f38" fmla="val 18"/>
                  <a:gd name="f39" fmla="val 533"/>
                  <a:gd name="f40" fmla="val 556"/>
                  <a:gd name="f41" fmla="val 583"/>
                  <a:gd name="f42" fmla="val 69"/>
                  <a:gd name="f43" fmla="val 193"/>
                  <a:gd name="f44" fmla="val 213"/>
                  <a:gd name="f45" fmla="val 491"/>
                  <a:gd name="f46" fmla="val 276"/>
                  <a:gd name="f47" fmla="val 242"/>
                  <a:gd name="f48" fmla="val 235"/>
                  <a:gd name="f49" fmla="val 280"/>
                  <a:gd name="f50" fmla="val 229"/>
                  <a:gd name="f51" fmla="val 220"/>
                  <a:gd name="f52" fmla="val 181"/>
                  <a:gd name="f53" fmla="val 155"/>
                  <a:gd name="f54" fmla="val 204"/>
                  <a:gd name="f55" fmla="val 128"/>
                  <a:gd name="f56" fmla="val 83"/>
                  <a:gd name="f57" fmla="val 249"/>
                  <a:gd name="f58" fmla="val 260"/>
                  <a:gd name="f59" fmla="val 269"/>
                  <a:gd name="f60" fmla="val 94"/>
                  <a:gd name="f61" fmla="val 103"/>
                  <a:gd name="f62" fmla="val 105"/>
                  <a:gd name="f63" fmla="val 255"/>
                  <a:gd name="f64" fmla="val 125"/>
                  <a:gd name="f65" fmla="val 215"/>
                  <a:gd name="f66" fmla="val 161"/>
                  <a:gd name="f67" fmla="val 173"/>
                  <a:gd name="f68" fmla="val 202"/>
                  <a:gd name="f69" fmla="val 226"/>
                  <a:gd name="f70" fmla="val 184"/>
                  <a:gd name="f71" fmla="val 206"/>
                  <a:gd name="f72" fmla="val 224"/>
                  <a:gd name="f73" fmla="*/ f0 1 305"/>
                  <a:gd name="f74" fmla="*/ f1 1 601"/>
                  <a:gd name="f75" fmla="val f2"/>
                  <a:gd name="f76" fmla="val f3"/>
                  <a:gd name="f77" fmla="val f4"/>
                  <a:gd name="f78" fmla="+- f77 0 f75"/>
                  <a:gd name="f79" fmla="+- f76 0 f75"/>
                  <a:gd name="f80" fmla="*/ f79 1 305"/>
                  <a:gd name="f81" fmla="*/ f78 1 601"/>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05" h="601">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8"/>
                      <a:pt x="f29" y="f30"/>
                    </a:cubicBezTo>
                    <a:cubicBezTo>
                      <a:pt x="f31" y="f32"/>
                      <a:pt x="f25" y="f33"/>
                      <a:pt x="f25" y="f22"/>
                    </a:cubicBezTo>
                    <a:cubicBezTo>
                      <a:pt x="f25" y="f34"/>
                      <a:pt x="f35" y="f36"/>
                      <a:pt x="f37" y="f36"/>
                    </a:cubicBezTo>
                    <a:cubicBezTo>
                      <a:pt x="f38" y="f36"/>
                      <a:pt x="f2" y="f39"/>
                      <a:pt x="f2" y="f40"/>
                    </a:cubicBezTo>
                    <a:cubicBezTo>
                      <a:pt x="f2" y="f41"/>
                      <a:pt x="f5" y="f4"/>
                      <a:pt x="f42" y="f4"/>
                    </a:cubicBezTo>
                    <a:cubicBezTo>
                      <a:pt x="f23" y="f4"/>
                      <a:pt x="f43" y="f30"/>
                      <a:pt x="f44" y="f45"/>
                    </a:cubicBezTo>
                    <a:lnTo>
                      <a:pt x="f46" y="f47"/>
                    </a:lnTo>
                    <a:cubicBezTo>
                      <a:pt x="f8" y="f48"/>
                      <a:pt x="f49" y="f50"/>
                      <a:pt x="f49" y="f51"/>
                    </a:cubicBezTo>
                    <a:cubicBezTo>
                      <a:pt x="f49" y="f52"/>
                      <a:pt x="f14" y="f53"/>
                      <a:pt x="f54" y="f53"/>
                    </a:cubicBezTo>
                    <a:cubicBezTo>
                      <a:pt x="f55" y="f53"/>
                      <a:pt x="f56" y="f57"/>
                      <a:pt x="f56" y="f58"/>
                    </a:cubicBezTo>
                    <a:cubicBezTo>
                      <a:pt x="f56" y="f59"/>
                      <a:pt x="f60" y="f59"/>
                      <a:pt x="f60" y="f59"/>
                    </a:cubicBezTo>
                    <a:cubicBezTo>
                      <a:pt x="f61" y="f59"/>
                      <a:pt x="f62" y="f16"/>
                      <a:pt x="f23" y="f63"/>
                    </a:cubicBezTo>
                    <a:cubicBezTo>
                      <a:pt x="f64" y="f65"/>
                      <a:pt x="f66" y="f67"/>
                      <a:pt x="f68" y="f67"/>
                    </a:cubicBezTo>
                    <a:cubicBezTo>
                      <a:pt x="f51" y="f67"/>
                      <a:pt x="f69" y="f70"/>
                      <a:pt x="f69" y="f71"/>
                    </a:cubicBezTo>
                    <a:cubicBezTo>
                      <a:pt x="f69" y="f65"/>
                      <a:pt x="f72" y="f72"/>
                      <a:pt x="f72" y="f50"/>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7" name="Freeform 16"/>
              <p:cNvSpPr/>
              <p:nvPr/>
            </p:nvSpPr>
            <p:spPr>
              <a:xfrm>
                <a:off x="5495397" y="3967919"/>
                <a:ext cx="182880" cy="67318"/>
              </a:xfrm>
              <a:custGeom>
                <a:avLst/>
                <a:gdLst>
                  <a:gd name="f0" fmla="val w"/>
                  <a:gd name="f1" fmla="val h"/>
                  <a:gd name="f2" fmla="val 0"/>
                  <a:gd name="f3" fmla="val 509"/>
                  <a:gd name="f4" fmla="val 188"/>
                  <a:gd name="f5" fmla="val 484"/>
                  <a:gd name="f6" fmla="val 34"/>
                  <a:gd name="f7" fmla="val 493"/>
                  <a:gd name="f8" fmla="val 16"/>
                  <a:gd name="f9" fmla="val 25"/>
                  <a:gd name="f10" fmla="val 27"/>
                  <a:gd name="f11" fmla="val 170"/>
                  <a:gd name="f12" fmla="val 152"/>
                  <a:gd name="f13" fmla="*/ f0 1 509"/>
                  <a:gd name="f14" fmla="*/ f1 1 188"/>
                  <a:gd name="f15" fmla="val f2"/>
                  <a:gd name="f16" fmla="val f3"/>
                  <a:gd name="f17" fmla="val f4"/>
                  <a:gd name="f18" fmla="+- f17 0 f15"/>
                  <a:gd name="f19" fmla="+- f16 0 f15"/>
                  <a:gd name="f20" fmla="*/ f19 1 509"/>
                  <a:gd name="f21" fmla="*/ f18 1 188"/>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09" h="188">
                    <a:moveTo>
                      <a:pt x="f5" y="f6"/>
                    </a:moveTo>
                    <a:cubicBezTo>
                      <a:pt x="f7" y="f6"/>
                      <a:pt x="f3" y="f6"/>
                      <a:pt x="f3" y="f8"/>
                    </a:cubicBezTo>
                    <a:cubicBezTo>
                      <a:pt x="f3" y="f2"/>
                      <a:pt x="f7" y="f2"/>
                      <a:pt x="f5" y="f2"/>
                    </a:cubicBezTo>
                    <a:lnTo>
                      <a:pt x="f9" y="f2"/>
                    </a:lnTo>
                    <a:cubicBezTo>
                      <a:pt x="f8" y="f2"/>
                      <a:pt x="f2" y="f2"/>
                      <a:pt x="f2" y="f8"/>
                    </a:cubicBezTo>
                    <a:cubicBezTo>
                      <a:pt x="f2" y="f6"/>
                      <a:pt x="f8" y="f6"/>
                      <a:pt x="f10" y="f6"/>
                    </a:cubicBezTo>
                    <a:close/>
                    <a:moveTo>
                      <a:pt x="f5" y="f4"/>
                    </a:moveTo>
                    <a:cubicBezTo>
                      <a:pt x="f7" y="f4"/>
                      <a:pt x="f3" y="f4"/>
                      <a:pt x="f3" y="f11"/>
                    </a:cubicBezTo>
                    <a:cubicBezTo>
                      <a:pt x="f3" y="f12"/>
                      <a:pt x="f7" y="f12"/>
                      <a:pt x="f5" y="f12"/>
                    </a:cubicBezTo>
                    <a:lnTo>
                      <a:pt x="f10" y="f12"/>
                    </a:lnTo>
                    <a:cubicBezTo>
                      <a:pt x="f8" y="f12"/>
                      <a:pt x="f2" y="f12"/>
                      <a:pt x="f2" y="f11"/>
                    </a:cubicBezTo>
                    <a:cubicBezTo>
                      <a:pt x="f2" y="f4"/>
                      <a:pt x="f8" y="f4"/>
                      <a:pt x="f9"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8" name="Freeform 17"/>
              <p:cNvSpPr/>
              <p:nvPr/>
            </p:nvSpPr>
            <p:spPr>
              <a:xfrm>
                <a:off x="5709239" y="3898443"/>
                <a:ext cx="115918" cy="169922"/>
              </a:xfrm>
              <a:custGeom>
                <a:avLst/>
                <a:gdLst>
                  <a:gd name="f0" fmla="val w"/>
                  <a:gd name="f1" fmla="val h"/>
                  <a:gd name="f2" fmla="val 0"/>
                  <a:gd name="f3" fmla="val 323"/>
                  <a:gd name="f4" fmla="val 473"/>
                  <a:gd name="f5" fmla="val 240"/>
                  <a:gd name="f6" fmla="val 164"/>
                  <a:gd name="f7" fmla="val 314"/>
                  <a:gd name="f8" fmla="val 108"/>
                  <a:gd name="f9" fmla="val 280"/>
                  <a:gd name="f10" fmla="val 60"/>
                  <a:gd name="f11" fmla="val 260"/>
                  <a:gd name="f12" fmla="val 27"/>
                  <a:gd name="f13" fmla="val 217"/>
                  <a:gd name="f14" fmla="val 161"/>
                  <a:gd name="f15" fmla="val 188"/>
                  <a:gd name="f16" fmla="val 289"/>
                  <a:gd name="f17" fmla="val 455"/>
                  <a:gd name="f18" fmla="val 130"/>
                  <a:gd name="f19" fmla="val 87"/>
                  <a:gd name="f20" fmla="val 435"/>
                  <a:gd name="f21" fmla="val 74"/>
                  <a:gd name="f22" fmla="val 379"/>
                  <a:gd name="f23" fmla="val 63"/>
                  <a:gd name="f24" fmla="val 338"/>
                  <a:gd name="f25" fmla="val 231"/>
                  <a:gd name="f26" fmla="val 179"/>
                  <a:gd name="f27" fmla="val 128"/>
                  <a:gd name="f28" fmla="val 90"/>
                  <a:gd name="f29" fmla="val 34"/>
                  <a:gd name="f30" fmla="val 132"/>
                  <a:gd name="f31" fmla="val 20"/>
                  <a:gd name="f32" fmla="val 199"/>
                  <a:gd name="f33" fmla="val 235"/>
                  <a:gd name="f34" fmla="val 43"/>
                  <a:gd name="f35" fmla="val 246"/>
                  <a:gd name="f36" fmla="val 83"/>
                  <a:gd name="f37" fmla="val 258"/>
                  <a:gd name="f38" fmla="val 119"/>
                  <a:gd name="f39" fmla="val 170"/>
                  <a:gd name="f40" fmla="val 332"/>
                  <a:gd name="f41" fmla="val 249"/>
                  <a:gd name="f42" fmla="val 376"/>
                  <a:gd name="f43" fmla="val 439"/>
                  <a:gd name="f44" fmla="*/ f0 1 323"/>
                  <a:gd name="f45" fmla="*/ f1 1 473"/>
                  <a:gd name="f46" fmla="val f2"/>
                  <a:gd name="f47" fmla="val f3"/>
                  <a:gd name="f48" fmla="val f4"/>
                  <a:gd name="f49" fmla="+- f48 0 f46"/>
                  <a:gd name="f50" fmla="+- f47 0 f46"/>
                  <a:gd name="f51" fmla="*/ f50 1 323"/>
                  <a:gd name="f52" fmla="*/ f49 1 473"/>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3" h="473">
                    <a:moveTo>
                      <a:pt x="f3" y="f5"/>
                    </a:moveTo>
                    <a:cubicBezTo>
                      <a:pt x="f3" y="f6"/>
                      <a:pt x="f7" y="f8"/>
                      <a:pt x="f9" y="f10"/>
                    </a:cubicBezTo>
                    <a:cubicBezTo>
                      <a:pt x="f11" y="f12"/>
                      <a:pt x="f13" y="f2"/>
                      <a:pt x="f14" y="f2"/>
                    </a:cubicBezTo>
                    <a:cubicBezTo>
                      <a:pt x="f2" y="f2"/>
                      <a:pt x="f2" y="f15"/>
                      <a:pt x="f2" y="f5"/>
                    </a:cubicBezTo>
                    <a:cubicBezTo>
                      <a:pt x="f2" y="f16"/>
                      <a:pt x="f2" y="f4"/>
                      <a:pt x="f14" y="f4"/>
                    </a:cubicBezTo>
                    <a:cubicBezTo>
                      <a:pt x="f3" y="f4"/>
                      <a:pt x="f3" y="f16"/>
                      <a:pt x="f3" y="f5"/>
                    </a:cubicBezTo>
                    <a:close/>
                    <a:moveTo>
                      <a:pt x="f14" y="f17"/>
                    </a:moveTo>
                    <a:cubicBezTo>
                      <a:pt x="f18" y="f17"/>
                      <a:pt x="f19" y="f20"/>
                      <a:pt x="f21" y="f22"/>
                    </a:cubicBezTo>
                    <a:cubicBezTo>
                      <a:pt x="f23" y="f24"/>
                      <a:pt x="f23" y="f9"/>
                      <a:pt x="f23" y="f25"/>
                    </a:cubicBezTo>
                    <a:cubicBezTo>
                      <a:pt x="f23" y="f26"/>
                      <a:pt x="f23" y="f27"/>
                      <a:pt x="f21" y="f28"/>
                    </a:cubicBezTo>
                    <a:cubicBezTo>
                      <a:pt x="f19" y="f29"/>
                      <a:pt x="f30" y="f31"/>
                      <a:pt x="f14" y="f31"/>
                    </a:cubicBezTo>
                    <a:cubicBezTo>
                      <a:pt x="f32" y="f31"/>
                      <a:pt x="f33" y="f34"/>
                      <a:pt x="f35" y="f36"/>
                    </a:cubicBezTo>
                    <a:cubicBezTo>
                      <a:pt x="f37" y="f38"/>
                      <a:pt x="f37" y="f39"/>
                      <a:pt x="f37" y="f25"/>
                    </a:cubicBezTo>
                    <a:cubicBezTo>
                      <a:pt x="f37" y="f9"/>
                      <a:pt x="f37" y="f40"/>
                      <a:pt x="f41" y="f42"/>
                    </a:cubicBezTo>
                    <a:cubicBezTo>
                      <a:pt x="f33" y="f43"/>
                      <a:pt x="f15" y="f17"/>
                      <a:pt x="f14" y="f1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9" name="Freeform 18"/>
              <p:cNvSpPr/>
              <p:nvPr/>
            </p:nvSpPr>
            <p:spPr>
              <a:xfrm>
                <a:off x="5944678" y="3170883"/>
                <a:ext cx="145801" cy="307082"/>
              </a:xfrm>
              <a:custGeom>
                <a:avLst/>
                <a:gdLst>
                  <a:gd name="f0" fmla="val w"/>
                  <a:gd name="f1" fmla="val h"/>
                  <a:gd name="f2" fmla="val 0"/>
                  <a:gd name="f3" fmla="val 406"/>
                  <a:gd name="f4" fmla="val 854"/>
                  <a:gd name="f5" fmla="val 36"/>
                  <a:gd name="f6" fmla="val 16"/>
                  <a:gd name="f7" fmla="val 392"/>
                  <a:gd name="f8" fmla="val 367"/>
                  <a:gd name="f9" fmla="val 345"/>
                  <a:gd name="f10" fmla="val 316"/>
                  <a:gd name="f11" fmla="val 22"/>
                  <a:gd name="f12" fmla="val 52"/>
                  <a:gd name="f13" fmla="val 72"/>
                  <a:gd name="f14" fmla="val 329"/>
                  <a:gd name="f15" fmla="val 87"/>
                  <a:gd name="f16" fmla="val 352"/>
                  <a:gd name="f17" fmla="val 379"/>
                  <a:gd name="f18" fmla="val 63"/>
                  <a:gd name="f19" fmla="val 206"/>
                  <a:gd name="f20" fmla="val 701"/>
                  <a:gd name="f21" fmla="val 188"/>
                  <a:gd name="f22" fmla="val 778"/>
                  <a:gd name="f23" fmla="val 141"/>
                  <a:gd name="f24" fmla="val 834"/>
                  <a:gd name="f25" fmla="val 85"/>
                  <a:gd name="f26" fmla="val 78"/>
                  <a:gd name="f27" fmla="val 65"/>
                  <a:gd name="f28" fmla="val 47"/>
                  <a:gd name="f29" fmla="val 825"/>
                  <a:gd name="f30" fmla="val 76"/>
                  <a:gd name="f31" fmla="val 818"/>
                  <a:gd name="f32" fmla="val 92"/>
                  <a:gd name="f33" fmla="val 791"/>
                  <a:gd name="f34" fmla="val 771"/>
                  <a:gd name="f35" fmla="val 755"/>
                  <a:gd name="f36" fmla="val 81"/>
                  <a:gd name="f37" fmla="val 737"/>
                  <a:gd name="f38" fmla="val 54"/>
                  <a:gd name="f39" fmla="val 29"/>
                  <a:gd name="f40" fmla="val 757"/>
                  <a:gd name="f41" fmla="val 793"/>
                  <a:gd name="f42" fmla="val 40"/>
                  <a:gd name="f43" fmla="val 157"/>
                  <a:gd name="f44" fmla="val 249"/>
                  <a:gd name="f45" fmla="val 802"/>
                  <a:gd name="f46" fmla="val 273"/>
                  <a:gd name="f47" fmla="val 706"/>
                  <a:gd name="f48" fmla="val 365"/>
                  <a:gd name="f49" fmla="val 343"/>
                  <a:gd name="f50" fmla="val 370"/>
                  <a:gd name="f51" fmla="val 323"/>
                  <a:gd name="f52" fmla="val 309"/>
                  <a:gd name="f53" fmla="val 307"/>
                  <a:gd name="f54" fmla="val 251"/>
                  <a:gd name="f55" fmla="val 327"/>
                  <a:gd name="f56" fmla="val 215"/>
                  <a:gd name="f57" fmla="val 278"/>
                  <a:gd name="f58" fmla="val 177"/>
                  <a:gd name="f59" fmla="val 121"/>
                  <a:gd name="f60" fmla="val 359"/>
                  <a:gd name="f61" fmla="val 130"/>
                  <a:gd name="f62" fmla="val 132"/>
                  <a:gd name="f63" fmla="val 143"/>
                  <a:gd name="f64" fmla="val 376"/>
                  <a:gd name="f65" fmla="val 150"/>
                  <a:gd name="f66" fmla="val 175"/>
                  <a:gd name="f67" fmla="val 298"/>
                  <a:gd name="f68" fmla="val 220"/>
                  <a:gd name="f69" fmla="val 238"/>
                  <a:gd name="f70" fmla="val 276"/>
                  <a:gd name="f71" fmla="val 289"/>
                  <a:gd name="f72" fmla="val 242"/>
                  <a:gd name="f73" fmla="val 282"/>
                  <a:gd name="f74" fmla="val 305"/>
                  <a:gd name="f75" fmla="val 300"/>
                  <a:gd name="f76" fmla="val 334"/>
                  <a:gd name="f77" fmla="*/ f0 1 406"/>
                  <a:gd name="f78" fmla="*/ f1 1 854"/>
                  <a:gd name="f79" fmla="val f2"/>
                  <a:gd name="f80" fmla="val f3"/>
                  <a:gd name="f81" fmla="val f4"/>
                  <a:gd name="f82" fmla="+- f81 0 f79"/>
                  <a:gd name="f83" fmla="+- f80 0 f79"/>
                  <a:gd name="f84" fmla="*/ f83 1 406"/>
                  <a:gd name="f85" fmla="*/ f82 1 854"/>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406" h="854">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4"/>
                      <a:pt x="f28" y="f29"/>
                    </a:cubicBezTo>
                    <a:cubicBezTo>
                      <a:pt x="f30" y="f31"/>
                      <a:pt x="f32" y="f33"/>
                      <a:pt x="f32" y="f34"/>
                    </a:cubicBezTo>
                    <a:cubicBezTo>
                      <a:pt x="f32" y="f35"/>
                      <a:pt x="f36" y="f37"/>
                      <a:pt x="f38" y="f37"/>
                    </a:cubicBezTo>
                    <a:cubicBezTo>
                      <a:pt x="f39" y="f37"/>
                      <a:pt x="f2" y="f40"/>
                      <a:pt x="f2" y="f41"/>
                    </a:cubicBezTo>
                    <a:cubicBezTo>
                      <a:pt x="f2" y="f24"/>
                      <a:pt x="f42" y="f4"/>
                      <a:pt x="f15" y="f4"/>
                    </a:cubicBezTo>
                    <a:cubicBezTo>
                      <a:pt x="f43" y="f4"/>
                      <a:pt x="f44" y="f45"/>
                      <a:pt x="f46" y="f47"/>
                    </a:cubicBezTo>
                    <a:lnTo>
                      <a:pt x="f48" y="f49"/>
                    </a:lnTo>
                    <a:cubicBezTo>
                      <a:pt x="f50" y="f51"/>
                      <a:pt x="f50" y="f52"/>
                      <a:pt x="f50" y="f53"/>
                    </a:cubicBezTo>
                    <a:cubicBezTo>
                      <a:pt x="f50" y="f54"/>
                      <a:pt x="f55" y="f56"/>
                      <a:pt x="f57" y="f56"/>
                    </a:cubicBezTo>
                    <a:cubicBezTo>
                      <a:pt x="f58" y="f56"/>
                      <a:pt x="f59" y="f60"/>
                      <a:pt x="f59" y="f8"/>
                    </a:cubicBezTo>
                    <a:cubicBezTo>
                      <a:pt x="f59" y="f17"/>
                      <a:pt x="f61" y="f17"/>
                      <a:pt x="f62" y="f17"/>
                    </a:cubicBezTo>
                    <a:cubicBezTo>
                      <a:pt x="f23" y="f17"/>
                      <a:pt x="f63" y="f64"/>
                      <a:pt x="f65" y="f60"/>
                    </a:cubicBezTo>
                    <a:cubicBezTo>
                      <a:pt x="f66" y="f67"/>
                      <a:pt x="f68" y="f69"/>
                      <a:pt x="f70" y="f69"/>
                    </a:cubicBezTo>
                    <a:cubicBezTo>
                      <a:pt x="f71" y="f69"/>
                      <a:pt x="f53" y="f72"/>
                      <a:pt x="f53" y="f73"/>
                    </a:cubicBezTo>
                    <a:cubicBezTo>
                      <a:pt x="f53" y="f53"/>
                      <a:pt x="f74" y="f10"/>
                      <a:pt x="f75" y="f76"/>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1" name="Freeform 20"/>
              <p:cNvSpPr/>
              <p:nvPr/>
            </p:nvSpPr>
            <p:spPr>
              <a:xfrm>
                <a:off x="5949717" y="3549243"/>
                <a:ext cx="359276" cy="15124"/>
              </a:xfrm>
              <a:custGeom>
                <a:avLst/>
                <a:gdLst>
                  <a:gd name="f0" fmla="val w"/>
                  <a:gd name="f1" fmla="val h"/>
                  <a:gd name="f2" fmla="val 0"/>
                  <a:gd name="f3" fmla="val 999"/>
                  <a:gd name="f4" fmla="val 43"/>
                  <a:gd name="f5" fmla="val 500"/>
                  <a:gd name="f6" fmla="*/ f0 1 999"/>
                  <a:gd name="f7" fmla="*/ f1 1 43"/>
                  <a:gd name="f8" fmla="val f2"/>
                  <a:gd name="f9" fmla="val f3"/>
                  <a:gd name="f10" fmla="val f4"/>
                  <a:gd name="f11" fmla="+- f10 0 f8"/>
                  <a:gd name="f12" fmla="+- f9 0 f8"/>
                  <a:gd name="f13" fmla="*/ f12 1 999"/>
                  <a:gd name="f14" fmla="*/ f11 1 4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99" h="43">
                    <a:moveTo>
                      <a:pt x="f5" y="f4"/>
                    </a:moveTo>
                    <a:lnTo>
                      <a:pt x="f2" y="f4"/>
                    </a:lnTo>
                    <a:lnTo>
                      <a:pt x="f2" y="f2"/>
                    </a:lnTo>
                    <a:lnTo>
                      <a:pt x="f3" y="f2"/>
                    </a:lnTo>
                    <a:lnTo>
                      <a:pt x="f3" y="f4"/>
                    </a:ln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2" name="Freeform 21"/>
              <p:cNvSpPr/>
              <p:nvPr/>
            </p:nvSpPr>
            <p:spPr>
              <a:xfrm>
                <a:off x="5992200" y="3654363"/>
                <a:ext cx="145801" cy="307082"/>
              </a:xfrm>
              <a:custGeom>
                <a:avLst/>
                <a:gdLst>
                  <a:gd name="f0" fmla="val w"/>
                  <a:gd name="f1" fmla="val h"/>
                  <a:gd name="f2" fmla="val 0"/>
                  <a:gd name="f3" fmla="val 406"/>
                  <a:gd name="f4" fmla="val 854"/>
                  <a:gd name="f5" fmla="val 36"/>
                  <a:gd name="f6" fmla="val 16"/>
                  <a:gd name="f7" fmla="val 392"/>
                  <a:gd name="f8" fmla="val 367"/>
                  <a:gd name="f9" fmla="val 345"/>
                  <a:gd name="f10" fmla="val 316"/>
                  <a:gd name="f11" fmla="val 22"/>
                  <a:gd name="f12" fmla="val 52"/>
                  <a:gd name="f13" fmla="val 72"/>
                  <a:gd name="f14" fmla="val 329"/>
                  <a:gd name="f15" fmla="val 87"/>
                  <a:gd name="f16" fmla="val 352"/>
                  <a:gd name="f17" fmla="val 379"/>
                  <a:gd name="f18" fmla="val 63"/>
                  <a:gd name="f19" fmla="val 206"/>
                  <a:gd name="f20" fmla="val 701"/>
                  <a:gd name="f21" fmla="val 188"/>
                  <a:gd name="f22" fmla="val 778"/>
                  <a:gd name="f23" fmla="val 141"/>
                  <a:gd name="f24" fmla="val 834"/>
                  <a:gd name="f25" fmla="val 85"/>
                  <a:gd name="f26" fmla="val 78"/>
                  <a:gd name="f27" fmla="val 65"/>
                  <a:gd name="f28" fmla="val 47"/>
                  <a:gd name="f29" fmla="val 825"/>
                  <a:gd name="f30" fmla="val 76"/>
                  <a:gd name="f31" fmla="val 818"/>
                  <a:gd name="f32" fmla="val 92"/>
                  <a:gd name="f33" fmla="val 791"/>
                  <a:gd name="f34" fmla="val 771"/>
                  <a:gd name="f35" fmla="val 755"/>
                  <a:gd name="f36" fmla="val 81"/>
                  <a:gd name="f37" fmla="val 737"/>
                  <a:gd name="f38" fmla="val 54"/>
                  <a:gd name="f39" fmla="val 29"/>
                  <a:gd name="f40" fmla="val 757"/>
                  <a:gd name="f41" fmla="val 793"/>
                  <a:gd name="f42" fmla="val 40"/>
                  <a:gd name="f43" fmla="val 157"/>
                  <a:gd name="f44" fmla="val 249"/>
                  <a:gd name="f45" fmla="val 802"/>
                  <a:gd name="f46" fmla="val 273"/>
                  <a:gd name="f47" fmla="val 706"/>
                  <a:gd name="f48" fmla="val 365"/>
                  <a:gd name="f49" fmla="val 343"/>
                  <a:gd name="f50" fmla="val 370"/>
                  <a:gd name="f51" fmla="val 323"/>
                  <a:gd name="f52" fmla="val 309"/>
                  <a:gd name="f53" fmla="val 307"/>
                  <a:gd name="f54" fmla="val 251"/>
                  <a:gd name="f55" fmla="val 327"/>
                  <a:gd name="f56" fmla="val 215"/>
                  <a:gd name="f57" fmla="val 278"/>
                  <a:gd name="f58" fmla="val 177"/>
                  <a:gd name="f59" fmla="val 121"/>
                  <a:gd name="f60" fmla="val 359"/>
                  <a:gd name="f61" fmla="val 130"/>
                  <a:gd name="f62" fmla="val 132"/>
                  <a:gd name="f63" fmla="val 143"/>
                  <a:gd name="f64" fmla="val 376"/>
                  <a:gd name="f65" fmla="val 150"/>
                  <a:gd name="f66" fmla="val 175"/>
                  <a:gd name="f67" fmla="val 298"/>
                  <a:gd name="f68" fmla="val 222"/>
                  <a:gd name="f69" fmla="val 238"/>
                  <a:gd name="f70" fmla="val 276"/>
                  <a:gd name="f71" fmla="val 289"/>
                  <a:gd name="f72" fmla="val 242"/>
                  <a:gd name="f73" fmla="val 282"/>
                  <a:gd name="f74" fmla="val 305"/>
                  <a:gd name="f75" fmla="val 300"/>
                  <a:gd name="f76" fmla="val 334"/>
                  <a:gd name="f77" fmla="*/ f0 1 406"/>
                  <a:gd name="f78" fmla="*/ f1 1 854"/>
                  <a:gd name="f79" fmla="val f2"/>
                  <a:gd name="f80" fmla="val f3"/>
                  <a:gd name="f81" fmla="val f4"/>
                  <a:gd name="f82" fmla="+- f81 0 f79"/>
                  <a:gd name="f83" fmla="+- f80 0 f79"/>
                  <a:gd name="f84" fmla="*/ f83 1 406"/>
                  <a:gd name="f85" fmla="*/ f82 1 854"/>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406" h="854">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4"/>
                      <a:pt x="f28" y="f29"/>
                    </a:cubicBezTo>
                    <a:cubicBezTo>
                      <a:pt x="f30" y="f31"/>
                      <a:pt x="f32" y="f33"/>
                      <a:pt x="f32" y="f34"/>
                    </a:cubicBezTo>
                    <a:cubicBezTo>
                      <a:pt x="f32" y="f35"/>
                      <a:pt x="f36" y="f37"/>
                      <a:pt x="f38" y="f37"/>
                    </a:cubicBezTo>
                    <a:cubicBezTo>
                      <a:pt x="f39" y="f37"/>
                      <a:pt x="f2" y="f40"/>
                      <a:pt x="f2" y="f41"/>
                    </a:cubicBezTo>
                    <a:cubicBezTo>
                      <a:pt x="f2" y="f24"/>
                      <a:pt x="f42" y="f4"/>
                      <a:pt x="f15" y="f4"/>
                    </a:cubicBezTo>
                    <a:cubicBezTo>
                      <a:pt x="f43" y="f4"/>
                      <a:pt x="f44" y="f45"/>
                      <a:pt x="f46" y="f47"/>
                    </a:cubicBezTo>
                    <a:lnTo>
                      <a:pt x="f48" y="f49"/>
                    </a:lnTo>
                    <a:cubicBezTo>
                      <a:pt x="f50" y="f51"/>
                      <a:pt x="f50" y="f52"/>
                      <a:pt x="f50" y="f53"/>
                    </a:cubicBezTo>
                    <a:cubicBezTo>
                      <a:pt x="f50" y="f54"/>
                      <a:pt x="f55" y="f56"/>
                      <a:pt x="f57" y="f56"/>
                    </a:cubicBezTo>
                    <a:cubicBezTo>
                      <a:pt x="f58" y="f56"/>
                      <a:pt x="f59" y="f60"/>
                      <a:pt x="f59" y="f8"/>
                    </a:cubicBezTo>
                    <a:cubicBezTo>
                      <a:pt x="f59" y="f17"/>
                      <a:pt x="f61" y="f17"/>
                      <a:pt x="f62" y="f17"/>
                    </a:cubicBezTo>
                    <a:cubicBezTo>
                      <a:pt x="f23" y="f17"/>
                      <a:pt x="f63" y="f64"/>
                      <a:pt x="f65" y="f60"/>
                    </a:cubicBezTo>
                    <a:cubicBezTo>
                      <a:pt x="f66" y="f67"/>
                      <a:pt x="f68" y="f69"/>
                      <a:pt x="f70" y="f69"/>
                    </a:cubicBezTo>
                    <a:cubicBezTo>
                      <a:pt x="f71" y="f69"/>
                      <a:pt x="f53" y="f72"/>
                      <a:pt x="f53" y="f73"/>
                    </a:cubicBezTo>
                    <a:cubicBezTo>
                      <a:pt x="f53" y="f53"/>
                      <a:pt x="f74" y="f10"/>
                      <a:pt x="f75" y="f76"/>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3" name="Freeform 22"/>
              <p:cNvSpPr/>
              <p:nvPr/>
            </p:nvSpPr>
            <p:spPr>
              <a:xfrm>
                <a:off x="6193075" y="3634200"/>
                <a:ext cx="38523" cy="254523"/>
              </a:xfrm>
              <a:custGeom>
                <a:avLst/>
                <a:gdLst>
                  <a:gd name="f0" fmla="val w"/>
                  <a:gd name="f1" fmla="val h"/>
                  <a:gd name="f2" fmla="val 0"/>
                  <a:gd name="f3" fmla="val 108"/>
                  <a:gd name="f4" fmla="val 708"/>
                  <a:gd name="f5" fmla="val 67"/>
                  <a:gd name="f6" fmla="val 500"/>
                  <a:gd name="f7" fmla="val 49"/>
                  <a:gd name="f8" fmla="val 18"/>
                  <a:gd name="f9" fmla="val 78"/>
                  <a:gd name="f10" fmla="val 54"/>
                  <a:gd name="f11" fmla="val 27"/>
                  <a:gd name="f12" fmla="val 38"/>
                  <a:gd name="f13" fmla="val 40"/>
                  <a:gd name="f14" fmla="val 515"/>
                  <a:gd name="f15" fmla="val 522"/>
                  <a:gd name="f16" fmla="val 63"/>
                  <a:gd name="f17" fmla="val 518"/>
                  <a:gd name="f18" fmla="val 654"/>
                  <a:gd name="f19" fmla="val 625"/>
                  <a:gd name="f20" fmla="val 83"/>
                  <a:gd name="f21" fmla="val 603"/>
                  <a:gd name="f22" fmla="val 25"/>
                  <a:gd name="f23" fmla="val 683"/>
                  <a:gd name="f24" fmla="*/ f0 1 108"/>
                  <a:gd name="f25" fmla="*/ f1 1 708"/>
                  <a:gd name="f26" fmla="val f2"/>
                  <a:gd name="f27" fmla="val f3"/>
                  <a:gd name="f28" fmla="val f4"/>
                  <a:gd name="f29" fmla="+- f28 0 f26"/>
                  <a:gd name="f30" fmla="+- f27 0 f26"/>
                  <a:gd name="f31" fmla="*/ f30 1 108"/>
                  <a:gd name="f32" fmla="*/ f29 1 70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08" h="708">
                    <a:moveTo>
                      <a:pt x="f5" y="f6"/>
                    </a:moveTo>
                    <a:lnTo>
                      <a:pt x="f3" y="f7"/>
                    </a:lnTo>
                    <a:cubicBezTo>
                      <a:pt x="f3" y="f8"/>
                      <a:pt x="f9" y="f2"/>
                      <a:pt x="f10" y="f2"/>
                    </a:cubicBezTo>
                    <a:cubicBezTo>
                      <a:pt x="f11" y="f2"/>
                      <a:pt x="f2" y="f8"/>
                      <a:pt x="f2" y="f7"/>
                    </a:cubicBezTo>
                    <a:lnTo>
                      <a:pt x="f12" y="f6"/>
                    </a:lnTo>
                    <a:cubicBezTo>
                      <a:pt x="f13" y="f14"/>
                      <a:pt x="f13" y="f15"/>
                      <a:pt x="f10" y="f15"/>
                    </a:cubicBezTo>
                    <a:cubicBezTo>
                      <a:pt x="f16" y="f15"/>
                      <a:pt x="f5" y="f17"/>
                      <a:pt x="f5" y="f6"/>
                    </a:cubicBezTo>
                    <a:close/>
                    <a:moveTo>
                      <a:pt x="f3" y="f18"/>
                    </a:moveTo>
                    <a:cubicBezTo>
                      <a:pt x="f3" y="f19"/>
                      <a:pt x="f20" y="f21"/>
                      <a:pt x="f10" y="f21"/>
                    </a:cubicBezTo>
                    <a:cubicBezTo>
                      <a:pt x="f22" y="f21"/>
                      <a:pt x="f2" y="f19"/>
                      <a:pt x="f2" y="f18"/>
                    </a:cubicBezTo>
                    <a:cubicBezTo>
                      <a:pt x="f2" y="f23"/>
                      <a:pt x="f22" y="f4"/>
                      <a:pt x="f10" y="f4"/>
                    </a:cubicBezTo>
                    <a:cubicBezTo>
                      <a:pt x="f20" y="f4"/>
                      <a:pt x="f3" y="f23"/>
                      <a:pt x="f3" y="f18"/>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grpSp>
        <p:sp>
          <p:nvSpPr>
            <p:cNvPr id="26" name="TextBox 25"/>
            <p:cNvSpPr txBox="1"/>
            <p:nvPr/>
          </p:nvSpPr>
          <p:spPr>
            <a:xfrm>
              <a:off x="3161801" y="3503584"/>
              <a:ext cx="360040" cy="338554"/>
            </a:xfrm>
            <a:prstGeom prst="rect">
              <a:avLst/>
            </a:prstGeom>
            <a:noFill/>
          </p:spPr>
          <p:txBody>
            <a:bodyPr wrap="square" rtlCol="0">
              <a:spAutoFit/>
            </a:bodyPr>
            <a:lstStyle/>
            <a:p>
              <a:r>
                <a:rPr lang="en-US" sz="1600" i="1" dirty="0" smtClean="0"/>
                <a:t>N</a:t>
              </a:r>
              <a:endParaRPr lang="el-GR" sz="1600" i="1" dirty="0"/>
            </a:p>
          </p:txBody>
        </p:sp>
      </p:grpSp>
      <p:sp>
        <p:nvSpPr>
          <p:cNvPr id="5" name="TextBox 4"/>
          <p:cNvSpPr txBox="1"/>
          <p:nvPr/>
        </p:nvSpPr>
        <p:spPr>
          <a:xfrm>
            <a:off x="179512" y="5085184"/>
            <a:ext cx="3960440" cy="646331"/>
          </a:xfrm>
          <a:prstGeom prst="rect">
            <a:avLst/>
          </a:prstGeom>
          <a:noFill/>
        </p:spPr>
        <p:txBody>
          <a:bodyPr wrap="square" rtlCol="0">
            <a:spAutoFit/>
          </a:bodyPr>
          <a:lstStyle/>
          <a:p>
            <a:r>
              <a:rPr lang="en-US" dirty="0"/>
              <a:t>1040 partitions for a network of size </a:t>
            </a:r>
            <a:r>
              <a:rPr lang="en-US" i="1" dirty="0"/>
              <a:t>N</a:t>
            </a:r>
            <a:r>
              <a:rPr lang="en-US" dirty="0"/>
              <a:t>=50</a:t>
            </a:r>
            <a:endParaRPr lang="el-GR" dirty="0"/>
          </a:p>
        </p:txBody>
      </p:sp>
    </p:spTree>
    <p:extLst>
      <p:ext uri="{BB962C8B-B14F-4D97-AF65-F5344CB8AC3E}">
        <p14:creationId xmlns:p14="http://schemas.microsoft.com/office/powerpoint/2010/main" val="3397723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095" y="1045699"/>
            <a:ext cx="8280920" cy="5262979"/>
          </a:xfrm>
          <a:prstGeom prst="rect">
            <a:avLst/>
          </a:prstGeom>
          <a:noFill/>
        </p:spPr>
        <p:txBody>
          <a:bodyPr wrap="square" rtlCol="0">
            <a:spAutoFit/>
          </a:bodyPr>
          <a:lstStyle/>
          <a:p>
            <a:pPr algn="just"/>
            <a:r>
              <a:rPr lang="en-US" sz="2800" dirty="0" smtClean="0"/>
              <a:t>Real networks are</a:t>
            </a:r>
            <a:r>
              <a:rPr lang="en-US" sz="2800" i="1" dirty="0" smtClean="0">
                <a:solidFill>
                  <a:schemeClr val="tx2">
                    <a:lumMod val="60000"/>
                    <a:lumOff val="40000"/>
                  </a:schemeClr>
                </a:solidFill>
              </a:rPr>
              <a:t> not random graphs</a:t>
            </a:r>
          </a:p>
          <a:p>
            <a:pPr algn="just"/>
            <a:endParaRPr lang="en-US" sz="2800" dirty="0"/>
          </a:p>
          <a:p>
            <a:pPr algn="just"/>
            <a:r>
              <a:rPr lang="en-US" sz="2800" dirty="0" smtClean="0"/>
              <a:t>Communities</a:t>
            </a:r>
          </a:p>
          <a:p>
            <a:pPr algn="just"/>
            <a:r>
              <a:rPr lang="en-US" sz="2800" dirty="0" smtClean="0"/>
              <a:t>aka: groups, clusters, cohesive subgroups, modules</a:t>
            </a:r>
          </a:p>
          <a:p>
            <a:pPr algn="just"/>
            <a:endParaRPr lang="en-US" sz="2800" dirty="0" smtClean="0"/>
          </a:p>
          <a:p>
            <a:pPr algn="just"/>
            <a:r>
              <a:rPr lang="en-US" sz="2800" i="1" dirty="0" smtClean="0"/>
              <a:t>(informal) Definition: </a:t>
            </a:r>
            <a:r>
              <a:rPr lang="en-US" sz="2800" i="1" dirty="0" smtClean="0">
                <a:solidFill>
                  <a:schemeClr val="tx2">
                    <a:lumMod val="60000"/>
                    <a:lumOff val="40000"/>
                  </a:schemeClr>
                </a:solidFill>
              </a:rPr>
              <a:t>groups </a:t>
            </a:r>
            <a:r>
              <a:rPr lang="en-US" sz="2800" i="1" dirty="0">
                <a:solidFill>
                  <a:schemeClr val="tx2">
                    <a:lumMod val="60000"/>
                    <a:lumOff val="40000"/>
                  </a:schemeClr>
                </a:solidFill>
              </a:rPr>
              <a:t>of vertices </a:t>
            </a:r>
            <a:r>
              <a:rPr lang="en-US" sz="2800" dirty="0"/>
              <a:t>which probably </a:t>
            </a:r>
            <a:r>
              <a:rPr lang="en-US" sz="2800" dirty="0" smtClean="0"/>
              <a:t>share </a:t>
            </a:r>
            <a:r>
              <a:rPr lang="en-US" sz="2800" i="1" dirty="0" smtClean="0">
                <a:solidFill>
                  <a:schemeClr val="accent6">
                    <a:lumMod val="75000"/>
                  </a:schemeClr>
                </a:solidFill>
              </a:rPr>
              <a:t>common </a:t>
            </a:r>
            <a:r>
              <a:rPr lang="en-US" sz="2800" i="1" dirty="0">
                <a:solidFill>
                  <a:schemeClr val="accent6">
                    <a:lumMod val="75000"/>
                  </a:schemeClr>
                </a:solidFill>
              </a:rPr>
              <a:t>properties</a:t>
            </a:r>
            <a:r>
              <a:rPr lang="en-US" sz="2800" dirty="0"/>
              <a:t> and/or play </a:t>
            </a:r>
            <a:r>
              <a:rPr lang="en-US" sz="2800" i="1" dirty="0" smtClean="0">
                <a:solidFill>
                  <a:schemeClr val="accent6">
                    <a:lumMod val="75000"/>
                  </a:schemeClr>
                </a:solidFill>
              </a:rPr>
              <a:t>similar roles </a:t>
            </a:r>
            <a:r>
              <a:rPr lang="en-US" sz="2800" dirty="0"/>
              <a:t>within </a:t>
            </a:r>
            <a:r>
              <a:rPr lang="en-US" sz="2800" dirty="0" smtClean="0"/>
              <a:t>the graph</a:t>
            </a:r>
            <a:endParaRPr lang="en-US" sz="2800" dirty="0"/>
          </a:p>
          <a:p>
            <a:pPr algn="just"/>
            <a:endParaRPr lang="en-US" sz="2800" dirty="0"/>
          </a:p>
          <a:p>
            <a:pPr algn="just"/>
            <a:r>
              <a:rPr lang="en-US" sz="2800" dirty="0" smtClean="0"/>
              <a:t>Some are </a:t>
            </a:r>
            <a:r>
              <a:rPr lang="en-US" sz="2800" i="1" dirty="0" smtClean="0">
                <a:solidFill>
                  <a:schemeClr val="accent6">
                    <a:lumMod val="75000"/>
                  </a:schemeClr>
                </a:solidFill>
              </a:rPr>
              <a:t>explicit (emic) </a:t>
            </a:r>
            <a:r>
              <a:rPr lang="en-US" sz="2800" dirty="0" smtClean="0"/>
              <a:t>(e.g., Facebook (groups), LinkedIn (groups, associations), </a:t>
            </a:r>
            <a:r>
              <a:rPr lang="en-US" sz="2800" dirty="0" err="1" smtClean="0"/>
              <a:t>etc</a:t>
            </a:r>
            <a:r>
              <a:rPr lang="en-US" sz="2800" dirty="0" smtClean="0"/>
              <a:t>), we are interested in </a:t>
            </a:r>
            <a:r>
              <a:rPr lang="en-US" sz="2800" i="1" dirty="0" smtClean="0">
                <a:solidFill>
                  <a:schemeClr val="accent6">
                    <a:lumMod val="75000"/>
                  </a:schemeClr>
                </a:solidFill>
              </a:rPr>
              <a:t>implicit</a:t>
            </a:r>
            <a:r>
              <a:rPr lang="en-US" sz="2800" dirty="0" smtClean="0"/>
              <a:t> </a:t>
            </a:r>
            <a:r>
              <a:rPr lang="en-US" sz="2800" i="1" dirty="0" smtClean="0">
                <a:solidFill>
                  <a:schemeClr val="accent6">
                    <a:lumMod val="75000"/>
                  </a:schemeClr>
                </a:solidFill>
              </a:rPr>
              <a:t>(etic) </a:t>
            </a:r>
            <a:r>
              <a:rPr lang="en-US" sz="2800" dirty="0" smtClean="0"/>
              <a:t>ones</a:t>
            </a:r>
            <a:endParaRPr lang="en-US" sz="2800" dirty="0"/>
          </a:p>
        </p:txBody>
      </p:sp>
      <p:sp>
        <p:nvSpPr>
          <p:cNvPr id="4" name="제목 1"/>
          <p:cNvSpPr txBox="1">
            <a:spLocks/>
          </p:cNvSpPr>
          <p:nvPr/>
        </p:nvSpPr>
        <p:spPr>
          <a:xfrm>
            <a:off x="395536" y="0"/>
            <a:ext cx="8686800" cy="9875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dirty="0" smtClean="0">
                <a:solidFill>
                  <a:schemeClr val="accent6">
                    <a:lumMod val="75000"/>
                  </a:schemeClr>
                </a:solidFill>
              </a:rPr>
              <a:t>Introduction</a:t>
            </a:r>
            <a:endParaRPr lang="ko-KR" alt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2</a:t>
            </a:fld>
            <a:endParaRPr lang="el-GR"/>
          </a:p>
        </p:txBody>
      </p:sp>
    </p:spTree>
    <p:extLst>
      <p:ext uri="{BB962C8B-B14F-4D97-AF65-F5344CB8AC3E}">
        <p14:creationId xmlns:p14="http://schemas.microsoft.com/office/powerpoint/2010/main" val="3658678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Community Detection</a:t>
            </a:r>
            <a:endParaRPr lang="en-US" dirty="0">
              <a:solidFill>
                <a:schemeClr val="accent6">
                  <a:lumMod val="75000"/>
                </a:schemeClr>
              </a:solidFill>
            </a:endParaRPr>
          </a:p>
        </p:txBody>
      </p:sp>
      <p:sp>
        <p:nvSpPr>
          <p:cNvPr id="5" name="TextBox 4"/>
          <p:cNvSpPr txBox="1"/>
          <p:nvPr/>
        </p:nvSpPr>
        <p:spPr>
          <a:xfrm>
            <a:off x="1211288" y="1753630"/>
            <a:ext cx="6408712" cy="3970318"/>
          </a:xfrm>
          <a:prstGeom prst="rect">
            <a:avLst/>
          </a:prstGeom>
          <a:noFill/>
        </p:spPr>
        <p:txBody>
          <a:bodyPr wrap="square" rtlCol="0">
            <a:spAutoFit/>
          </a:bodyPr>
          <a:lstStyle/>
          <a:p>
            <a:r>
              <a:rPr lang="en-US" sz="3600" dirty="0" smtClean="0"/>
              <a:t>We will see three approaches</a:t>
            </a:r>
          </a:p>
          <a:p>
            <a:pPr marL="342900" indent="-342900">
              <a:buFont typeface="Wingdings" panose="05000000000000000000" pitchFamily="2" charset="2"/>
              <a:buChar char="§"/>
            </a:pPr>
            <a:r>
              <a:rPr lang="en-US" sz="3600" dirty="0" smtClean="0"/>
              <a:t>Node </a:t>
            </a:r>
            <a:r>
              <a:rPr lang="en-US" sz="3600" i="1" dirty="0" smtClean="0">
                <a:solidFill>
                  <a:schemeClr val="tx2">
                    <a:lumMod val="60000"/>
                    <a:lumOff val="40000"/>
                  </a:schemeClr>
                </a:solidFill>
              </a:rPr>
              <a:t>degree</a:t>
            </a:r>
            <a:r>
              <a:rPr lang="en-US" sz="3600" dirty="0" smtClean="0"/>
              <a:t> </a:t>
            </a:r>
            <a:r>
              <a:rPr lang="en-US" sz="3600" dirty="0" smtClean="0"/>
              <a:t>(familiarity)</a:t>
            </a:r>
          </a:p>
          <a:p>
            <a:pPr marL="800100" lvl="1" indent="-342900">
              <a:buFont typeface="Wingdings" panose="05000000000000000000" pitchFamily="2" charset="2"/>
              <a:buChar char="§"/>
            </a:pPr>
            <a:r>
              <a:rPr lang="en-US" sz="3600" dirty="0" smtClean="0">
                <a:solidFill>
                  <a:schemeClr val="accent3">
                    <a:lumMod val="75000"/>
                  </a:schemeClr>
                </a:solidFill>
              </a:rPr>
              <a:t>cliques</a:t>
            </a:r>
          </a:p>
          <a:p>
            <a:pPr marL="342900" indent="-342900">
              <a:buFont typeface="Wingdings" panose="05000000000000000000" pitchFamily="2" charset="2"/>
              <a:buChar char="§"/>
            </a:pPr>
            <a:r>
              <a:rPr lang="en-US" sz="3600" dirty="0" smtClean="0"/>
              <a:t>Node </a:t>
            </a:r>
            <a:r>
              <a:rPr lang="en-US" sz="3600" i="1" dirty="0" smtClean="0">
                <a:solidFill>
                  <a:schemeClr val="tx2">
                    <a:lumMod val="60000"/>
                    <a:lumOff val="40000"/>
                  </a:schemeClr>
                </a:solidFill>
              </a:rPr>
              <a:t>similarity</a:t>
            </a:r>
          </a:p>
          <a:p>
            <a:pPr marL="800100" lvl="1" indent="-342900">
              <a:buFont typeface="Wingdings" panose="05000000000000000000" pitchFamily="2" charset="2"/>
              <a:buChar char="§"/>
            </a:pPr>
            <a:r>
              <a:rPr lang="en-US" sz="3600" dirty="0" smtClean="0">
                <a:solidFill>
                  <a:schemeClr val="accent3">
                    <a:lumMod val="75000"/>
                  </a:schemeClr>
                </a:solidFill>
              </a:rPr>
              <a:t>cluster</a:t>
            </a:r>
          </a:p>
          <a:p>
            <a:pPr marL="342900" indent="-342900">
              <a:buFont typeface="Wingdings" panose="05000000000000000000" pitchFamily="2" charset="2"/>
              <a:buChar char="§"/>
            </a:pPr>
            <a:r>
              <a:rPr lang="en-US" sz="3600" dirty="0" smtClean="0"/>
              <a:t>Node </a:t>
            </a:r>
            <a:r>
              <a:rPr lang="en-US" sz="3600" i="1" dirty="0" smtClean="0">
                <a:solidFill>
                  <a:schemeClr val="tx2">
                    <a:lumMod val="60000"/>
                    <a:lumOff val="40000"/>
                  </a:schemeClr>
                </a:solidFill>
              </a:rPr>
              <a:t>reachability</a:t>
            </a:r>
          </a:p>
          <a:p>
            <a:pPr marL="800100" lvl="1" indent="-342900">
              <a:buFont typeface="Wingdings" panose="05000000000000000000" pitchFamily="2" charset="2"/>
              <a:buChar char="§"/>
            </a:pPr>
            <a:r>
              <a:rPr lang="en-US" sz="3600" dirty="0" err="1" smtClean="0">
                <a:solidFill>
                  <a:schemeClr val="accent3">
                    <a:lumMod val="75000"/>
                  </a:schemeClr>
                </a:solidFill>
              </a:rPr>
              <a:t>betweeness</a:t>
            </a:r>
            <a:endParaRPr lang="en-US" sz="3600" dirty="0" smtClean="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878E0B35-C73E-49DE-9EA0-4D9F6C87E107}" type="slidenum">
              <a:rPr lang="el-GR" smtClean="0"/>
              <a:pPr/>
              <a:t>20</a:t>
            </a:fld>
            <a:endParaRPr lang="el-GR"/>
          </a:p>
        </p:txBody>
      </p:sp>
    </p:spTree>
    <p:extLst>
      <p:ext uri="{BB962C8B-B14F-4D97-AF65-F5344CB8AC3E}">
        <p14:creationId xmlns:p14="http://schemas.microsoft.com/office/powerpoint/2010/main" val="2930153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 (degree similarity)</a:t>
            </a:r>
            <a:endParaRPr lang="en-US" dirty="0">
              <a:solidFill>
                <a:schemeClr val="accent6">
                  <a:lumMod val="75000"/>
                </a:schemeClr>
              </a:solidFill>
            </a:endParaRPr>
          </a:p>
        </p:txBody>
      </p:sp>
      <p:sp>
        <p:nvSpPr>
          <p:cNvPr id="2" name="TextBox 1"/>
          <p:cNvSpPr txBox="1"/>
          <p:nvPr/>
        </p:nvSpPr>
        <p:spPr>
          <a:xfrm>
            <a:off x="395536" y="1259632"/>
            <a:ext cx="7992888" cy="1938992"/>
          </a:xfrm>
          <a:prstGeom prst="rect">
            <a:avLst/>
          </a:prstGeom>
          <a:noFill/>
        </p:spPr>
        <p:txBody>
          <a:bodyPr wrap="square" rtlCol="0">
            <a:spAutoFit/>
          </a:bodyPr>
          <a:lstStyle/>
          <a:p>
            <a:r>
              <a:rPr lang="en-US" sz="2400" dirty="0" smtClean="0"/>
              <a:t>Clique: a </a:t>
            </a:r>
            <a:r>
              <a:rPr lang="en-US" sz="2400" dirty="0"/>
              <a:t>maximum </a:t>
            </a:r>
            <a:r>
              <a:rPr lang="en-US" sz="2400" i="1" dirty="0">
                <a:solidFill>
                  <a:schemeClr val="accent6">
                    <a:lumMod val="75000"/>
                  </a:schemeClr>
                </a:solidFill>
              </a:rPr>
              <a:t>complete </a:t>
            </a:r>
            <a:r>
              <a:rPr lang="en-US" sz="2400" i="1" dirty="0" err="1">
                <a:solidFill>
                  <a:schemeClr val="accent6">
                    <a:lumMod val="75000"/>
                  </a:schemeClr>
                </a:solidFill>
              </a:rPr>
              <a:t>subgraph</a:t>
            </a:r>
            <a:r>
              <a:rPr lang="en-US" sz="2400" i="1" dirty="0">
                <a:solidFill>
                  <a:schemeClr val="accent6">
                    <a:lumMod val="75000"/>
                  </a:schemeClr>
                </a:solidFill>
              </a:rPr>
              <a:t> </a:t>
            </a:r>
            <a:r>
              <a:rPr lang="en-US" sz="2400" dirty="0"/>
              <a:t>in which </a:t>
            </a:r>
            <a:r>
              <a:rPr lang="en-US" sz="2400" dirty="0" smtClean="0"/>
              <a:t>all pairs </a:t>
            </a:r>
            <a:r>
              <a:rPr lang="en-US" sz="2400" dirty="0"/>
              <a:t>of </a:t>
            </a:r>
            <a:r>
              <a:rPr lang="en-US" sz="2400" dirty="0" smtClean="0"/>
              <a:t>vertices are connected by an edge. </a:t>
            </a:r>
          </a:p>
          <a:p>
            <a:endParaRPr lang="en-US" sz="2400" dirty="0" smtClean="0"/>
          </a:p>
          <a:p>
            <a:r>
              <a:rPr lang="en-US" sz="2400" dirty="0" smtClean="0"/>
              <a:t>A </a:t>
            </a:r>
            <a:r>
              <a:rPr lang="en-US" sz="2400" i="1" dirty="0" smtClean="0">
                <a:solidFill>
                  <a:schemeClr val="accent6">
                    <a:lumMod val="75000"/>
                  </a:schemeClr>
                </a:solidFill>
              </a:rPr>
              <a:t>clique </a:t>
            </a:r>
            <a:r>
              <a:rPr lang="en-US" sz="2400" i="1" dirty="0">
                <a:solidFill>
                  <a:schemeClr val="accent6">
                    <a:lumMod val="75000"/>
                  </a:schemeClr>
                </a:solidFill>
              </a:rPr>
              <a:t>of size k </a:t>
            </a:r>
            <a:r>
              <a:rPr lang="en-US" sz="2400" dirty="0"/>
              <a:t>is a </a:t>
            </a:r>
            <a:r>
              <a:rPr lang="en-US" sz="2400" dirty="0" err="1"/>
              <a:t>subgraph</a:t>
            </a:r>
            <a:r>
              <a:rPr lang="en-US" sz="2400" dirty="0"/>
              <a:t> of </a:t>
            </a:r>
            <a:r>
              <a:rPr lang="en-US" sz="2400" i="1" dirty="0">
                <a:solidFill>
                  <a:schemeClr val="tx2">
                    <a:lumMod val="60000"/>
                    <a:lumOff val="40000"/>
                  </a:schemeClr>
                </a:solidFill>
              </a:rPr>
              <a:t>k</a:t>
            </a:r>
            <a:r>
              <a:rPr lang="en-US" sz="2400" dirty="0"/>
              <a:t> </a:t>
            </a:r>
            <a:r>
              <a:rPr lang="en-US" sz="2400" dirty="0" smtClean="0"/>
              <a:t>vertices </a:t>
            </a:r>
            <a:r>
              <a:rPr lang="en-US" sz="2400" dirty="0"/>
              <a:t>where </a:t>
            </a:r>
            <a:r>
              <a:rPr lang="en-US" sz="2400" dirty="0" smtClean="0"/>
              <a:t>the degree of all vertices in the induced </a:t>
            </a:r>
            <a:r>
              <a:rPr lang="en-US" sz="2400" dirty="0" err="1"/>
              <a:t>subgraph</a:t>
            </a:r>
            <a:r>
              <a:rPr lang="en-US" sz="2400" dirty="0"/>
              <a:t> </a:t>
            </a:r>
            <a:r>
              <a:rPr lang="en-US" sz="2400" dirty="0" smtClean="0"/>
              <a:t>is </a:t>
            </a:r>
            <a:r>
              <a:rPr lang="en-US" sz="2400" i="1" dirty="0" smtClean="0">
                <a:solidFill>
                  <a:schemeClr val="tx2">
                    <a:lumMod val="60000"/>
                    <a:lumOff val="40000"/>
                  </a:schemeClr>
                </a:solidFill>
              </a:rPr>
              <a:t>k -1</a:t>
            </a:r>
            <a:r>
              <a:rPr lang="en-US" sz="2400" dirty="0" smtClean="0"/>
              <a:t> .</a:t>
            </a:r>
            <a:endParaRPr lang="en-US" sz="2400" dirty="0"/>
          </a:p>
        </p:txBody>
      </p:sp>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839" y="3429000"/>
            <a:ext cx="5636282"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5589240"/>
            <a:ext cx="6572386"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Cliques vs complete graphs</a:t>
            </a:r>
            <a:endParaRPr lang="en-US" sz="2400" dirty="0"/>
          </a:p>
        </p:txBody>
      </p:sp>
      <p:sp>
        <p:nvSpPr>
          <p:cNvPr id="5" name="Slide Number Placeholder 4"/>
          <p:cNvSpPr>
            <a:spLocks noGrp="1"/>
          </p:cNvSpPr>
          <p:nvPr>
            <p:ph type="sldNum" sz="quarter" idx="12"/>
          </p:nvPr>
        </p:nvSpPr>
        <p:spPr/>
        <p:txBody>
          <a:bodyPr/>
          <a:lstStyle/>
          <a:p>
            <a:fld id="{878E0B35-C73E-49DE-9EA0-4D9F6C87E107}" type="slidenum">
              <a:rPr lang="el-GR" smtClean="0"/>
              <a:pPr/>
              <a:t>21</a:t>
            </a:fld>
            <a:endParaRPr lang="el-GR"/>
          </a:p>
        </p:txBody>
      </p:sp>
    </p:spTree>
    <p:extLst>
      <p:ext uri="{BB962C8B-B14F-4D97-AF65-F5344CB8AC3E}">
        <p14:creationId xmlns:p14="http://schemas.microsoft.com/office/powerpoint/2010/main" val="1641794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 (degree similarity)</a:t>
            </a:r>
            <a:endParaRPr lang="en-US" dirty="0">
              <a:solidFill>
                <a:schemeClr val="accent6">
                  <a:lumMod val="75000"/>
                </a:schemeClr>
              </a:solidFill>
            </a:endParaRPr>
          </a:p>
        </p:txBody>
      </p:sp>
      <p:sp>
        <p:nvSpPr>
          <p:cNvPr id="2" name="TextBox 1"/>
          <p:cNvSpPr txBox="1"/>
          <p:nvPr/>
        </p:nvSpPr>
        <p:spPr>
          <a:xfrm>
            <a:off x="395536" y="1484784"/>
            <a:ext cx="8136904" cy="3046988"/>
          </a:xfrm>
          <a:prstGeom prst="rect">
            <a:avLst/>
          </a:prstGeom>
          <a:noFill/>
        </p:spPr>
        <p:txBody>
          <a:bodyPr wrap="square" rtlCol="0">
            <a:spAutoFit/>
          </a:bodyPr>
          <a:lstStyle/>
          <a:p>
            <a:r>
              <a:rPr lang="en-US" sz="2400" dirty="0"/>
              <a:t>S</a:t>
            </a:r>
            <a:r>
              <a:rPr lang="en-US" sz="2400" dirty="0" smtClean="0"/>
              <a:t>earch for: </a:t>
            </a:r>
          </a:p>
          <a:p>
            <a:pPr marL="342900" indent="-342900">
              <a:buFont typeface="Wingdings" panose="05000000000000000000" pitchFamily="2" charset="2"/>
              <a:buChar char="§"/>
            </a:pPr>
            <a:r>
              <a:rPr lang="en-US" sz="2400" dirty="0" smtClean="0"/>
              <a:t>the </a:t>
            </a:r>
            <a:r>
              <a:rPr lang="en-US" sz="2400" i="1" dirty="0" smtClean="0">
                <a:solidFill>
                  <a:schemeClr val="accent6">
                    <a:lumMod val="75000"/>
                  </a:schemeClr>
                </a:solidFill>
              </a:rPr>
              <a:t>maximum </a:t>
            </a:r>
            <a:r>
              <a:rPr lang="en-US" sz="2400" i="1" dirty="0">
                <a:solidFill>
                  <a:schemeClr val="accent6">
                    <a:lumMod val="75000"/>
                  </a:schemeClr>
                </a:solidFill>
              </a:rPr>
              <a:t>clique</a:t>
            </a:r>
            <a:r>
              <a:rPr lang="en-US" sz="2400" dirty="0">
                <a:solidFill>
                  <a:schemeClr val="accent6">
                    <a:lumMod val="75000"/>
                  </a:schemeClr>
                </a:solidFill>
              </a:rPr>
              <a:t> </a:t>
            </a:r>
            <a:r>
              <a:rPr lang="en-US" sz="2400" dirty="0"/>
              <a:t>(the </a:t>
            </a:r>
            <a:r>
              <a:rPr lang="en-US" sz="2400" dirty="0" smtClean="0"/>
              <a:t>one with </a:t>
            </a:r>
            <a:r>
              <a:rPr lang="en-US" sz="2400" dirty="0"/>
              <a:t>the largest number of vertices) or </a:t>
            </a:r>
            <a:endParaRPr lang="en-US" sz="2400" dirty="0" smtClean="0"/>
          </a:p>
          <a:p>
            <a:pPr marL="342900" indent="-342900">
              <a:buFont typeface="Wingdings" panose="05000000000000000000" pitchFamily="2" charset="2"/>
              <a:buChar char="§"/>
            </a:pPr>
            <a:r>
              <a:rPr lang="en-US" sz="2400" dirty="0" smtClean="0"/>
              <a:t>all </a:t>
            </a:r>
            <a:r>
              <a:rPr lang="en-US" sz="2400" i="1" dirty="0">
                <a:solidFill>
                  <a:schemeClr val="accent6">
                    <a:lumMod val="75000"/>
                  </a:schemeClr>
                </a:solidFill>
              </a:rPr>
              <a:t>maximal cliques </a:t>
            </a:r>
            <a:r>
              <a:rPr lang="en-US" sz="2400" dirty="0"/>
              <a:t>(</a:t>
            </a:r>
            <a:r>
              <a:rPr lang="en-US" sz="2400" dirty="0" smtClean="0"/>
              <a:t>cliques that </a:t>
            </a:r>
            <a:r>
              <a:rPr lang="en-US" sz="2400" dirty="0"/>
              <a:t>are not subgraphs of a larger </a:t>
            </a:r>
            <a:r>
              <a:rPr lang="en-US" sz="2400" dirty="0" smtClean="0"/>
              <a:t>clique; i.e</a:t>
            </a:r>
            <a:r>
              <a:rPr lang="en-US" sz="2400" dirty="0"/>
              <a:t>., cannot be expanded further).</a:t>
            </a:r>
          </a:p>
          <a:p>
            <a:endParaRPr lang="en-US" sz="2400" dirty="0" smtClean="0"/>
          </a:p>
          <a:p>
            <a:r>
              <a:rPr lang="en-US" sz="2400" dirty="0" smtClean="0"/>
              <a:t>Both </a:t>
            </a:r>
            <a:r>
              <a:rPr lang="en-US" sz="2400" dirty="0"/>
              <a:t>problems are </a:t>
            </a:r>
            <a:r>
              <a:rPr lang="en-US" sz="2400" dirty="0">
                <a:solidFill>
                  <a:schemeClr val="tx2">
                    <a:lumMod val="60000"/>
                    <a:lumOff val="40000"/>
                  </a:schemeClr>
                </a:solidFill>
              </a:rPr>
              <a:t>NP-hard</a:t>
            </a:r>
            <a:r>
              <a:rPr lang="en-US" sz="2400" dirty="0"/>
              <a:t>, as is verifying whether a graph</a:t>
            </a:r>
          </a:p>
          <a:p>
            <a:r>
              <a:rPr lang="en-US" sz="2400" dirty="0"/>
              <a:t>contains a clique larger than size </a:t>
            </a:r>
            <a:r>
              <a:rPr lang="en-US" sz="2400" i="1" dirty="0"/>
              <a:t>k</a:t>
            </a:r>
            <a:r>
              <a:rPr lang="en-US" sz="2400" dirty="0"/>
              <a:t>. </a:t>
            </a:r>
          </a:p>
        </p:txBody>
      </p:sp>
      <p:pic>
        <p:nvPicPr>
          <p:cNvPr id="146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450" y="4365104"/>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22</a:t>
            </a:fld>
            <a:endParaRPr lang="el-G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08025"/>
            <a:ext cx="3600400" cy="145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205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a:t>
            </a:r>
            <a:endParaRPr lang="en-US" dirty="0">
              <a:solidFill>
                <a:schemeClr val="accent6">
                  <a:lumMod val="75000"/>
                </a:schemeClr>
              </a:solidFill>
            </a:endParaRPr>
          </a:p>
        </p:txBody>
      </p:sp>
      <p:pic>
        <p:nvPicPr>
          <p:cNvPr id="145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83" y="908720"/>
            <a:ext cx="7568905" cy="437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5883" y="5282124"/>
            <a:ext cx="7734549" cy="1200329"/>
          </a:xfrm>
          <a:prstGeom prst="rect">
            <a:avLst/>
          </a:prstGeom>
          <a:noFill/>
        </p:spPr>
        <p:txBody>
          <a:bodyPr wrap="square" rtlCol="0">
            <a:spAutoFit/>
          </a:bodyPr>
          <a:lstStyle/>
          <a:p>
            <a:r>
              <a:rPr lang="en-US" sz="2400" dirty="0" smtClean="0">
                <a:solidFill>
                  <a:schemeClr val="tx1">
                    <a:lumMod val="95000"/>
                    <a:lumOff val="5000"/>
                  </a:schemeClr>
                </a:solidFill>
              </a:rPr>
              <a:t>Enumerate all cliques (in alphabetical order)</a:t>
            </a:r>
          </a:p>
          <a:p>
            <a:r>
              <a:rPr lang="en-US" sz="2400" dirty="0" smtClean="0">
                <a:solidFill>
                  <a:schemeClr val="tx1">
                    <a:lumMod val="95000"/>
                    <a:lumOff val="5000"/>
                  </a:schemeClr>
                </a:solidFill>
              </a:rPr>
              <a:t>Checks all permutations! </a:t>
            </a:r>
          </a:p>
          <a:p>
            <a:r>
              <a:rPr lang="en-US" sz="2400" dirty="0" smtClean="0">
                <a:solidFill>
                  <a:schemeClr val="tx1">
                    <a:lumMod val="95000"/>
                    <a:lumOff val="5000"/>
                  </a:schemeClr>
                </a:solidFill>
              </a:rPr>
              <a:t>For (complete graph) 100 vertices, 2</a:t>
            </a:r>
            <a:r>
              <a:rPr lang="en-US" sz="2400" baseline="30000" dirty="0" smtClean="0">
                <a:solidFill>
                  <a:schemeClr val="tx1">
                    <a:lumMod val="95000"/>
                    <a:lumOff val="5000"/>
                  </a:schemeClr>
                </a:solidFill>
              </a:rPr>
              <a:t>99</a:t>
            </a:r>
            <a:r>
              <a:rPr lang="en-US" sz="2400" dirty="0" smtClean="0">
                <a:solidFill>
                  <a:schemeClr val="tx1">
                    <a:lumMod val="95000"/>
                    <a:lumOff val="5000"/>
                  </a:schemeClr>
                </a:solidFill>
              </a:rPr>
              <a:t>- 1 different cliques</a:t>
            </a:r>
            <a:endParaRPr lang="en-US" sz="2400" dirty="0">
              <a:solidFill>
                <a:schemeClr val="tx1">
                  <a:lumMod val="95000"/>
                  <a:lumOff val="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23</a:t>
            </a:fld>
            <a:endParaRPr lang="el-GR"/>
          </a:p>
        </p:txBody>
      </p:sp>
      <p:sp>
        <p:nvSpPr>
          <p:cNvPr id="5" name="TextBox 4"/>
          <p:cNvSpPr txBox="1"/>
          <p:nvPr/>
        </p:nvSpPr>
        <p:spPr>
          <a:xfrm>
            <a:off x="4731828" y="3012507"/>
            <a:ext cx="3528392" cy="646331"/>
          </a:xfrm>
          <a:prstGeom prst="rect">
            <a:avLst/>
          </a:prstGeom>
          <a:noFill/>
        </p:spPr>
        <p:txBody>
          <a:bodyPr wrap="square" rtlCol="0">
            <a:spAutoFit/>
          </a:bodyPr>
          <a:lstStyle/>
          <a:p>
            <a:r>
              <a:rPr lang="en-US" sz="1200" dirty="0" smtClean="0">
                <a:solidFill>
                  <a:srgbClr val="FF0000"/>
                </a:solidFill>
              </a:rPr>
              <a:t>Check all neighbors of last node sequentially </a:t>
            </a:r>
          </a:p>
          <a:p>
            <a:r>
              <a:rPr lang="en-US" sz="1200" dirty="0" smtClean="0">
                <a:solidFill>
                  <a:srgbClr val="FF0000"/>
                </a:solidFill>
              </a:rPr>
              <a:t> if connected with all members in the clique -&gt; new clique -&gt; push</a:t>
            </a:r>
            <a:endParaRPr lang="el-GR" sz="1200" dirty="0">
              <a:solidFill>
                <a:srgbClr val="FF0000"/>
              </a:solidFill>
            </a:endParaRPr>
          </a:p>
        </p:txBody>
      </p:sp>
    </p:spTree>
    <p:extLst>
      <p:ext uri="{BB962C8B-B14F-4D97-AF65-F5344CB8AC3E}">
        <p14:creationId xmlns:p14="http://schemas.microsoft.com/office/powerpoint/2010/main" val="3195239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a:t>
            </a:r>
            <a:endParaRPr lang="en-US" dirty="0">
              <a:solidFill>
                <a:schemeClr val="accent6">
                  <a:lumMod val="75000"/>
                </a:schemeClr>
              </a:solidFill>
            </a:endParaRPr>
          </a:p>
        </p:txBody>
      </p:sp>
      <p:sp>
        <p:nvSpPr>
          <p:cNvPr id="2" name="TextBox 1"/>
          <p:cNvSpPr txBox="1"/>
          <p:nvPr/>
        </p:nvSpPr>
        <p:spPr>
          <a:xfrm>
            <a:off x="467544" y="1124744"/>
            <a:ext cx="8064896" cy="4909036"/>
          </a:xfrm>
          <a:prstGeom prst="rect">
            <a:avLst/>
          </a:prstGeom>
          <a:noFill/>
        </p:spPr>
        <p:txBody>
          <a:bodyPr wrap="square" rtlCol="0">
            <a:spAutoFit/>
          </a:bodyPr>
          <a:lstStyle/>
          <a:p>
            <a:r>
              <a:rPr lang="en-US" sz="2800" dirty="0" smtClean="0">
                <a:solidFill>
                  <a:schemeClr val="accent6">
                    <a:lumMod val="75000"/>
                  </a:schemeClr>
                </a:solidFill>
              </a:rPr>
              <a:t>Pruning</a:t>
            </a:r>
          </a:p>
          <a:p>
            <a:pPr marL="285750" indent="-285750">
              <a:buFont typeface="Wingdings" panose="05000000000000000000" pitchFamily="2" charset="2"/>
              <a:buChar char="§"/>
            </a:pPr>
            <a:r>
              <a:rPr lang="en-US" sz="2400" dirty="0" smtClean="0"/>
              <a:t>Prune all vertices </a:t>
            </a:r>
            <a:r>
              <a:rPr lang="en-US" sz="2400" dirty="0"/>
              <a:t>(and </a:t>
            </a:r>
            <a:r>
              <a:rPr lang="en-US" sz="2400" dirty="0" smtClean="0"/>
              <a:t>incident edges) </a:t>
            </a:r>
            <a:r>
              <a:rPr lang="en-US" sz="2400" dirty="0"/>
              <a:t>with degrees less than </a:t>
            </a:r>
            <a:r>
              <a:rPr lang="en-US" sz="2400" i="1" dirty="0"/>
              <a:t>k</a:t>
            </a:r>
            <a:r>
              <a:rPr lang="en-US" sz="2400" dirty="0"/>
              <a:t> </a:t>
            </a:r>
            <a:r>
              <a:rPr lang="en-US" sz="2400" dirty="0" smtClean="0"/>
              <a:t>- </a:t>
            </a:r>
            <a:r>
              <a:rPr lang="en-US" sz="2400" dirty="0"/>
              <a:t>1. </a:t>
            </a:r>
            <a:endParaRPr lang="en-US" sz="2400" dirty="0" smtClean="0"/>
          </a:p>
          <a:p>
            <a:pPr marL="285750" indent="-285750">
              <a:buFont typeface="Wingdings" panose="05000000000000000000" pitchFamily="2" charset="2"/>
              <a:buChar char="§"/>
            </a:pPr>
            <a:endParaRPr lang="en-US" sz="1200" dirty="0"/>
          </a:p>
          <a:p>
            <a:pPr marL="285750" indent="-285750">
              <a:buFont typeface="Wingdings" panose="05000000000000000000" pitchFamily="2" charset="2"/>
              <a:buChar char="§"/>
            </a:pPr>
            <a:r>
              <a:rPr lang="en-US" sz="2400" dirty="0" smtClean="0"/>
              <a:t>Effective due to the power-law </a:t>
            </a:r>
            <a:r>
              <a:rPr lang="en-US" sz="2400" dirty="0"/>
              <a:t>distribution of </a:t>
            </a:r>
            <a:r>
              <a:rPr lang="en-US" sz="2400" dirty="0" smtClean="0"/>
              <a:t>vertex degrees </a:t>
            </a:r>
          </a:p>
          <a:p>
            <a:endParaRPr lang="en-US" sz="2400" dirty="0" smtClean="0"/>
          </a:p>
          <a:p>
            <a:endParaRPr lang="en-US" sz="2400" dirty="0"/>
          </a:p>
          <a:p>
            <a:r>
              <a:rPr lang="en-US" sz="2400" dirty="0" smtClean="0"/>
              <a:t>“Exact cliques” </a:t>
            </a:r>
            <a:r>
              <a:rPr lang="en-US" sz="2400" dirty="0"/>
              <a:t>are </a:t>
            </a:r>
            <a:r>
              <a:rPr lang="en-US" sz="2400" i="1" dirty="0" smtClean="0">
                <a:solidFill>
                  <a:schemeClr val="accent6">
                    <a:lumMod val="75000"/>
                  </a:schemeClr>
                </a:solidFill>
              </a:rPr>
              <a:t>rarely observed </a:t>
            </a:r>
            <a:r>
              <a:rPr lang="en-US" sz="2400" dirty="0"/>
              <a:t>in </a:t>
            </a:r>
            <a:r>
              <a:rPr lang="en-US" sz="2400" dirty="0" smtClean="0"/>
              <a:t>real networks. </a:t>
            </a:r>
          </a:p>
          <a:p>
            <a:endParaRPr lang="en-US" sz="900" dirty="0"/>
          </a:p>
          <a:p>
            <a:r>
              <a:rPr lang="en-US" sz="2400" dirty="0" smtClean="0"/>
              <a:t>E.g., a </a:t>
            </a:r>
            <a:r>
              <a:rPr lang="en-US" sz="2400" dirty="0"/>
              <a:t>clique of 1,000 </a:t>
            </a:r>
            <a:r>
              <a:rPr lang="en-US" sz="2400" dirty="0" smtClean="0"/>
              <a:t>vertices has (999x1000)/2  </a:t>
            </a:r>
            <a:r>
              <a:rPr lang="en-US" sz="2400" dirty="0"/>
              <a:t>= 499,500 edges. </a:t>
            </a:r>
            <a:endParaRPr lang="en-US" sz="2400" dirty="0" smtClean="0"/>
          </a:p>
          <a:p>
            <a:pPr marL="342900" indent="-342900">
              <a:buFont typeface="Wingdings" panose="05000000000000000000" pitchFamily="2" charset="2"/>
              <a:buChar char="§"/>
            </a:pPr>
            <a:r>
              <a:rPr lang="en-US" sz="2400" dirty="0" smtClean="0"/>
              <a:t>A </a:t>
            </a:r>
            <a:r>
              <a:rPr lang="en-US" sz="2400" dirty="0"/>
              <a:t>single edge removal </a:t>
            </a:r>
            <a:r>
              <a:rPr lang="en-US" sz="2400" dirty="0" smtClean="0"/>
              <a:t>results </a:t>
            </a:r>
            <a:r>
              <a:rPr lang="en-US" sz="2400" dirty="0"/>
              <a:t>in a </a:t>
            </a:r>
            <a:r>
              <a:rPr lang="en-US" sz="2400" dirty="0" err="1"/>
              <a:t>subgraph</a:t>
            </a:r>
            <a:r>
              <a:rPr lang="en-US" sz="2400" dirty="0"/>
              <a:t> that is no longer a clique. </a:t>
            </a:r>
            <a:endParaRPr lang="en-US" sz="2400" dirty="0" smtClean="0"/>
          </a:p>
          <a:p>
            <a:pPr marL="342900" indent="-342900">
              <a:buFont typeface="Wingdings" panose="05000000000000000000" pitchFamily="2" charset="2"/>
              <a:buChar char="§"/>
            </a:pPr>
            <a:r>
              <a:rPr lang="en-US" sz="2400" dirty="0" smtClean="0"/>
              <a:t>That represents </a:t>
            </a:r>
            <a:r>
              <a:rPr lang="en-US" sz="2400" dirty="0"/>
              <a:t>less than 0.0002% of the </a:t>
            </a:r>
            <a:r>
              <a:rPr lang="en-US" sz="2400" dirty="0" smtClean="0"/>
              <a:t>edges</a:t>
            </a:r>
            <a:endParaRPr lang="en-US" sz="24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24</a:t>
            </a:fld>
            <a:endParaRPr lang="el-GR"/>
          </a:p>
        </p:txBody>
      </p:sp>
    </p:spTree>
    <p:extLst>
      <p:ext uri="{BB962C8B-B14F-4D97-AF65-F5344CB8AC3E}">
        <p14:creationId xmlns:p14="http://schemas.microsoft.com/office/powerpoint/2010/main" val="322321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Relaxing Cliques</a:t>
            </a:r>
            <a:endParaRPr lang="en-US" dirty="0">
              <a:solidFill>
                <a:schemeClr val="accent6">
                  <a:lumMod val="75000"/>
                </a:schemeClr>
              </a:solidFill>
            </a:endParaRPr>
          </a:p>
        </p:txBody>
      </p:sp>
      <p:sp>
        <p:nvSpPr>
          <p:cNvPr id="2" name="TextBox 1"/>
          <p:cNvSpPr txBox="1"/>
          <p:nvPr/>
        </p:nvSpPr>
        <p:spPr>
          <a:xfrm>
            <a:off x="395536" y="1282701"/>
            <a:ext cx="8085584" cy="2062103"/>
          </a:xfrm>
          <a:prstGeom prst="rect">
            <a:avLst/>
          </a:prstGeom>
          <a:noFill/>
        </p:spPr>
        <p:txBody>
          <a:bodyPr wrap="square" rtlCol="0">
            <a:spAutoFit/>
          </a:bodyPr>
          <a:lstStyle/>
          <a:p>
            <a:r>
              <a:rPr lang="en-US" sz="2400" dirty="0"/>
              <a:t>A</a:t>
            </a:r>
            <a:r>
              <a:rPr lang="en-US" sz="2400" dirty="0" smtClean="0"/>
              <a:t>ll vertices </a:t>
            </a:r>
            <a:r>
              <a:rPr lang="en-US" sz="2400" dirty="0"/>
              <a:t>have </a:t>
            </a:r>
            <a:r>
              <a:rPr lang="en-US" sz="2400" i="1" dirty="0">
                <a:solidFill>
                  <a:schemeClr val="tx2">
                    <a:lumMod val="60000"/>
                    <a:lumOff val="40000"/>
                  </a:schemeClr>
                </a:solidFill>
              </a:rPr>
              <a:t>a minimum degree</a:t>
            </a:r>
            <a:r>
              <a:rPr lang="en-US" sz="2400" dirty="0"/>
              <a:t> </a:t>
            </a:r>
            <a:r>
              <a:rPr lang="en-US" sz="2400" dirty="0" smtClean="0"/>
              <a:t>but not</a:t>
            </a:r>
            <a:r>
              <a:rPr lang="en-US" sz="2400" dirty="0"/>
              <a:t> </a:t>
            </a:r>
            <a:r>
              <a:rPr lang="en-US" sz="2400" dirty="0" smtClean="0"/>
              <a:t>necessarily </a:t>
            </a:r>
            <a:r>
              <a:rPr lang="en-US" sz="2400" i="1" dirty="0"/>
              <a:t>k</a:t>
            </a:r>
            <a:r>
              <a:rPr lang="en-US" sz="2400" dirty="0"/>
              <a:t> </a:t>
            </a:r>
            <a:r>
              <a:rPr lang="en-US" sz="2400" dirty="0" smtClean="0"/>
              <a:t>-1 </a:t>
            </a:r>
          </a:p>
          <a:p>
            <a:endParaRPr lang="en-US" sz="2400" dirty="0" smtClean="0"/>
          </a:p>
          <a:p>
            <a:r>
              <a:rPr lang="en-US" sz="2800" i="1" dirty="0" smtClean="0">
                <a:solidFill>
                  <a:schemeClr val="accent6">
                    <a:lumMod val="75000"/>
                  </a:schemeClr>
                </a:solidFill>
              </a:rPr>
              <a:t>k-</a:t>
            </a:r>
            <a:r>
              <a:rPr lang="en-US" sz="2800" i="1" dirty="0" err="1" smtClean="0">
                <a:solidFill>
                  <a:schemeClr val="accent6">
                    <a:lumMod val="75000"/>
                  </a:schemeClr>
                </a:solidFill>
              </a:rPr>
              <a:t>plex</a:t>
            </a:r>
            <a:endParaRPr lang="en-US" sz="2800" i="1" dirty="0">
              <a:solidFill>
                <a:schemeClr val="accent6">
                  <a:lumMod val="75000"/>
                </a:schemeClr>
              </a:solidFill>
            </a:endParaRPr>
          </a:p>
          <a:p>
            <a:r>
              <a:rPr lang="en-US" sz="2400" dirty="0" smtClean="0"/>
              <a:t>For </a:t>
            </a:r>
            <a:r>
              <a:rPr lang="en-US" sz="2400" dirty="0"/>
              <a:t>a set of vertices </a:t>
            </a:r>
            <a:r>
              <a:rPr lang="en-US" sz="2400" dirty="0" smtClean="0"/>
              <a:t>V</a:t>
            </a:r>
            <a:r>
              <a:rPr lang="en-US" sz="2400" baseline="-25000" dirty="0" smtClean="0"/>
              <a:t>0</a:t>
            </a:r>
            <a:r>
              <a:rPr lang="en-US" sz="2400" dirty="0" smtClean="0"/>
              <a:t>, for all u, </a:t>
            </a:r>
            <a:r>
              <a:rPr lang="en-US" sz="2800" dirty="0" smtClean="0">
                <a:solidFill>
                  <a:schemeClr val="tx2">
                    <a:lumMod val="60000"/>
                    <a:lumOff val="40000"/>
                  </a:schemeClr>
                </a:solidFill>
              </a:rPr>
              <a:t>d</a:t>
            </a:r>
            <a:r>
              <a:rPr lang="en-US" sz="2800" baseline="-25000" dirty="0" smtClean="0">
                <a:solidFill>
                  <a:schemeClr val="tx2">
                    <a:lumMod val="60000"/>
                    <a:lumOff val="40000"/>
                  </a:schemeClr>
                </a:solidFill>
              </a:rPr>
              <a:t>u</a:t>
            </a:r>
            <a:r>
              <a:rPr lang="en-US" sz="2800" dirty="0" smtClean="0">
                <a:solidFill>
                  <a:schemeClr val="tx2">
                    <a:lumMod val="60000"/>
                    <a:lumOff val="40000"/>
                  </a:schemeClr>
                </a:solidFill>
              </a:rPr>
              <a:t> ≥  |V</a:t>
            </a:r>
            <a:r>
              <a:rPr lang="en-US" sz="2800" baseline="-25000" dirty="0" smtClean="0">
                <a:solidFill>
                  <a:schemeClr val="tx2">
                    <a:lumMod val="60000"/>
                    <a:lumOff val="40000"/>
                  </a:schemeClr>
                </a:solidFill>
              </a:rPr>
              <a:t>0</a:t>
            </a:r>
            <a:r>
              <a:rPr lang="en-US" sz="2800" dirty="0" smtClean="0">
                <a:solidFill>
                  <a:schemeClr val="tx2">
                    <a:lumMod val="60000"/>
                    <a:lumOff val="40000"/>
                  </a:schemeClr>
                </a:solidFill>
              </a:rPr>
              <a:t>| - </a:t>
            </a:r>
            <a:r>
              <a:rPr lang="en-US" sz="2800" i="1" dirty="0" smtClean="0">
                <a:solidFill>
                  <a:schemeClr val="accent6">
                    <a:lumMod val="75000"/>
                  </a:schemeClr>
                </a:solidFill>
              </a:rPr>
              <a:t>k</a:t>
            </a:r>
            <a:endParaRPr lang="en-US" sz="2800" i="1" dirty="0">
              <a:solidFill>
                <a:schemeClr val="accent6">
                  <a:lumMod val="75000"/>
                </a:schemeClr>
              </a:solidFill>
            </a:endParaRPr>
          </a:p>
          <a:p>
            <a:r>
              <a:rPr lang="en-US" sz="2400" dirty="0"/>
              <a:t>where </a:t>
            </a:r>
            <a:r>
              <a:rPr lang="en-US" sz="2400" dirty="0" smtClean="0"/>
              <a:t>d</a:t>
            </a:r>
            <a:r>
              <a:rPr lang="en-US" sz="2400" baseline="-25000" dirty="0" smtClean="0"/>
              <a:t>u</a:t>
            </a:r>
            <a:r>
              <a:rPr lang="en-US" sz="2400" dirty="0" smtClean="0"/>
              <a:t> </a:t>
            </a:r>
            <a:r>
              <a:rPr lang="en-US" sz="2400" dirty="0"/>
              <a:t>is the degree of v in the induced </a:t>
            </a:r>
            <a:r>
              <a:rPr lang="en-US" sz="2400" dirty="0" err="1"/>
              <a:t>subgraph</a:t>
            </a:r>
            <a:r>
              <a:rPr lang="en-US" sz="2400" dirty="0"/>
              <a:t> </a:t>
            </a:r>
            <a:endParaRPr lang="en-US" sz="24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05064"/>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7845" y="3429000"/>
            <a:ext cx="7416824" cy="461665"/>
          </a:xfrm>
          <a:prstGeom prst="rect">
            <a:avLst/>
          </a:prstGeom>
          <a:noFill/>
        </p:spPr>
        <p:txBody>
          <a:bodyPr wrap="square" rtlCol="0">
            <a:spAutoFit/>
          </a:bodyPr>
          <a:lstStyle/>
          <a:p>
            <a:r>
              <a:rPr lang="en-US" sz="2400" i="1" dirty="0" smtClean="0"/>
              <a:t>What is k for a clique?</a:t>
            </a:r>
            <a:endParaRPr lang="en-US" sz="2400" i="1" dirty="0"/>
          </a:p>
        </p:txBody>
      </p:sp>
      <p:pic>
        <p:nvPicPr>
          <p:cNvPr id="147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274" y="4095621"/>
            <a:ext cx="4314190" cy="16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10336" y="3890665"/>
            <a:ext cx="2653952" cy="400110"/>
          </a:xfrm>
          <a:prstGeom prst="rect">
            <a:avLst/>
          </a:prstGeom>
          <a:noFill/>
        </p:spPr>
        <p:txBody>
          <a:bodyPr wrap="square" rtlCol="0">
            <a:spAutoFit/>
          </a:bodyPr>
          <a:lstStyle/>
          <a:p>
            <a:r>
              <a:rPr lang="en-US" sz="2000" dirty="0" smtClean="0"/>
              <a:t>Maximal</a:t>
            </a:r>
            <a:endParaRPr lang="en-US" sz="20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25</a:t>
            </a:fld>
            <a:endParaRPr lang="el-GR"/>
          </a:p>
        </p:txBody>
      </p:sp>
    </p:spTree>
    <p:extLst>
      <p:ext uri="{BB962C8B-B14F-4D97-AF65-F5344CB8AC3E}">
        <p14:creationId xmlns:p14="http://schemas.microsoft.com/office/powerpoint/2010/main" val="2163753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6912" y="-389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Relaxing Cliques</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878E0B35-C73E-49DE-9EA0-4D9F6C87E107}" type="slidenum">
              <a:rPr lang="el-GR" smtClean="0"/>
              <a:pPr/>
              <a:t>26</a:t>
            </a:fld>
            <a:endParaRPr lang="el-G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15" y="3726051"/>
            <a:ext cx="6962937" cy="2955380"/>
          </a:xfrm>
          <a:prstGeom prst="rect">
            <a:avLst/>
          </a:prstGeom>
        </p:spPr>
      </p:pic>
      <p:grpSp>
        <p:nvGrpSpPr>
          <p:cNvPr id="6" name="Group 5" descr="28§display§\forall i \in C,  k_i^{\mathrm{int}} = N_C§svg§600§FALSE§" title="TexMaths"/>
          <p:cNvGrpSpPr/>
          <p:nvPr/>
        </p:nvGrpSpPr>
        <p:grpSpPr>
          <a:xfrm>
            <a:off x="2864472" y="1101202"/>
            <a:ext cx="2698920" cy="403920"/>
            <a:chOff x="2389680" y="3479040"/>
            <a:chExt cx="2698920" cy="403920"/>
          </a:xfrm>
        </p:grpSpPr>
        <p:sp>
          <p:nvSpPr>
            <p:cNvPr id="8" name="Freeform 7"/>
            <p:cNvSpPr/>
            <p:nvPr/>
          </p:nvSpPr>
          <p:spPr>
            <a:xfrm>
              <a:off x="2389680" y="3479040"/>
              <a:ext cx="2698920" cy="401400"/>
            </a:xfrm>
            <a:custGeom>
              <a:avLst/>
              <a:gdLst/>
              <a:ahLst/>
              <a:cxnLst>
                <a:cxn ang="3cd4">
                  <a:pos x="hc" y="t"/>
                </a:cxn>
                <a:cxn ang="cd2">
                  <a:pos x="l" y="vc"/>
                </a:cxn>
                <a:cxn ang="cd4">
                  <a:pos x="hc" y="b"/>
                </a:cxn>
                <a:cxn ang="0">
                  <a:pos x="r" y="vc"/>
                </a:cxn>
              </a:cxnLst>
              <a:rect l="l" t="t" r="r" b="b"/>
              <a:pathLst>
                <a:path w="7498" h="1116">
                  <a:moveTo>
                    <a:pt x="3749" y="1116"/>
                  </a:moveTo>
                  <a:lnTo>
                    <a:pt x="0" y="1116"/>
                  </a:lnTo>
                  <a:lnTo>
                    <a:pt x="0" y="0"/>
                  </a:lnTo>
                  <a:lnTo>
                    <a:pt x="7498" y="0"/>
                  </a:lnTo>
                  <a:lnTo>
                    <a:pt x="7498" y="1116"/>
                  </a:lnTo>
                  <a:close/>
                </a:path>
              </a:pathLst>
            </a:custGeom>
            <a:solidFill>
              <a:srgbClr val="FFFFFF"/>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9" name="Freeform 8"/>
            <p:cNvSpPr/>
            <p:nvPr/>
          </p:nvSpPr>
          <p:spPr>
            <a:xfrm>
              <a:off x="2389680" y="3546000"/>
              <a:ext cx="197280" cy="254520"/>
            </a:xfrm>
            <a:custGeom>
              <a:avLst/>
              <a:gdLst/>
              <a:ahLst/>
              <a:cxnLst>
                <a:cxn ang="3cd4">
                  <a:pos x="hc" y="t"/>
                </a:cxn>
                <a:cxn ang="cd2">
                  <a:pos x="l" y="vc"/>
                </a:cxn>
                <a:cxn ang="cd4">
                  <a:pos x="hc" y="b"/>
                </a:cxn>
                <a:cxn ang="0">
                  <a:pos x="r" y="vc"/>
                </a:cxn>
              </a:cxnLst>
              <a:rect l="l" t="t" r="r" b="b"/>
              <a:pathLst>
                <a:path w="549" h="708">
                  <a:moveTo>
                    <a:pt x="544" y="38"/>
                  </a:moveTo>
                  <a:cubicBezTo>
                    <a:pt x="549" y="27"/>
                    <a:pt x="549" y="25"/>
                    <a:pt x="549" y="20"/>
                  </a:cubicBezTo>
                  <a:cubicBezTo>
                    <a:pt x="549" y="9"/>
                    <a:pt x="542" y="0"/>
                    <a:pt x="529" y="0"/>
                  </a:cubicBezTo>
                  <a:cubicBezTo>
                    <a:pt x="517" y="0"/>
                    <a:pt x="511" y="11"/>
                    <a:pt x="506" y="22"/>
                  </a:cubicBezTo>
                  <a:lnTo>
                    <a:pt x="426" y="240"/>
                  </a:lnTo>
                  <a:lnTo>
                    <a:pt x="125" y="240"/>
                  </a:lnTo>
                  <a:lnTo>
                    <a:pt x="43" y="22"/>
                  </a:lnTo>
                  <a:cubicBezTo>
                    <a:pt x="38" y="9"/>
                    <a:pt x="34" y="0"/>
                    <a:pt x="20" y="0"/>
                  </a:cubicBezTo>
                  <a:cubicBezTo>
                    <a:pt x="9" y="0"/>
                    <a:pt x="0" y="9"/>
                    <a:pt x="0" y="20"/>
                  </a:cubicBezTo>
                  <a:cubicBezTo>
                    <a:pt x="0" y="22"/>
                    <a:pt x="0" y="25"/>
                    <a:pt x="7" y="38"/>
                  </a:cubicBezTo>
                  <a:lnTo>
                    <a:pt x="251" y="684"/>
                  </a:lnTo>
                  <a:cubicBezTo>
                    <a:pt x="258" y="699"/>
                    <a:pt x="262" y="708"/>
                    <a:pt x="275" y="708"/>
                  </a:cubicBezTo>
                  <a:cubicBezTo>
                    <a:pt x="289" y="708"/>
                    <a:pt x="293" y="697"/>
                    <a:pt x="296" y="686"/>
                  </a:cubicBezTo>
                  <a:close/>
                  <a:moveTo>
                    <a:pt x="141" y="280"/>
                  </a:moveTo>
                  <a:lnTo>
                    <a:pt x="410" y="280"/>
                  </a:lnTo>
                  <a:lnTo>
                    <a:pt x="275" y="632"/>
                  </a:ln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0" name="Freeform 9"/>
            <p:cNvSpPr/>
            <p:nvPr/>
          </p:nvSpPr>
          <p:spPr>
            <a:xfrm>
              <a:off x="2597040" y="3558240"/>
              <a:ext cx="93960" cy="238320"/>
            </a:xfrm>
            <a:custGeom>
              <a:avLst/>
              <a:gdLst/>
              <a:ahLst/>
              <a:cxnLst>
                <a:cxn ang="3cd4">
                  <a:pos x="hc" y="t"/>
                </a:cxn>
                <a:cxn ang="cd2">
                  <a:pos x="l" y="vc"/>
                </a:cxn>
                <a:cxn ang="cd4">
                  <a:pos x="hc" y="b"/>
                </a:cxn>
                <a:cxn ang="0">
                  <a:pos x="r" y="vc"/>
                </a:cxn>
              </a:cxnLst>
              <a:rect l="l" t="t" r="r" b="b"/>
              <a:pathLst>
                <a:path w="262" h="663">
                  <a:moveTo>
                    <a:pt x="253" y="36"/>
                  </a:moveTo>
                  <a:cubicBezTo>
                    <a:pt x="253" y="16"/>
                    <a:pt x="240" y="0"/>
                    <a:pt x="217" y="0"/>
                  </a:cubicBezTo>
                  <a:cubicBezTo>
                    <a:pt x="190" y="0"/>
                    <a:pt x="163" y="25"/>
                    <a:pt x="163" y="52"/>
                  </a:cubicBezTo>
                  <a:cubicBezTo>
                    <a:pt x="163" y="72"/>
                    <a:pt x="177" y="87"/>
                    <a:pt x="202" y="87"/>
                  </a:cubicBezTo>
                  <a:cubicBezTo>
                    <a:pt x="224" y="87"/>
                    <a:pt x="253" y="65"/>
                    <a:pt x="253" y="36"/>
                  </a:cubicBezTo>
                  <a:close/>
                  <a:moveTo>
                    <a:pt x="177" y="408"/>
                  </a:moveTo>
                  <a:cubicBezTo>
                    <a:pt x="190" y="379"/>
                    <a:pt x="190" y="377"/>
                    <a:pt x="199" y="350"/>
                  </a:cubicBezTo>
                  <a:cubicBezTo>
                    <a:pt x="208" y="330"/>
                    <a:pt x="213" y="316"/>
                    <a:pt x="213" y="298"/>
                  </a:cubicBezTo>
                  <a:cubicBezTo>
                    <a:pt x="213" y="253"/>
                    <a:pt x="181" y="217"/>
                    <a:pt x="130" y="217"/>
                  </a:cubicBezTo>
                  <a:cubicBezTo>
                    <a:pt x="38" y="217"/>
                    <a:pt x="0" y="359"/>
                    <a:pt x="0" y="368"/>
                  </a:cubicBezTo>
                  <a:cubicBezTo>
                    <a:pt x="0" y="379"/>
                    <a:pt x="9" y="379"/>
                    <a:pt x="11" y="379"/>
                  </a:cubicBezTo>
                  <a:cubicBezTo>
                    <a:pt x="22" y="379"/>
                    <a:pt x="22" y="377"/>
                    <a:pt x="27" y="361"/>
                  </a:cubicBezTo>
                  <a:cubicBezTo>
                    <a:pt x="54" y="267"/>
                    <a:pt x="94" y="238"/>
                    <a:pt x="128" y="238"/>
                  </a:cubicBezTo>
                  <a:cubicBezTo>
                    <a:pt x="137" y="238"/>
                    <a:pt x="152" y="238"/>
                    <a:pt x="152" y="269"/>
                  </a:cubicBezTo>
                  <a:cubicBezTo>
                    <a:pt x="152" y="291"/>
                    <a:pt x="146" y="312"/>
                    <a:pt x="141" y="321"/>
                  </a:cubicBezTo>
                  <a:cubicBezTo>
                    <a:pt x="134" y="347"/>
                    <a:pt x="90" y="462"/>
                    <a:pt x="74" y="504"/>
                  </a:cubicBezTo>
                  <a:cubicBezTo>
                    <a:pt x="63" y="529"/>
                    <a:pt x="52" y="563"/>
                    <a:pt x="52" y="583"/>
                  </a:cubicBezTo>
                  <a:cubicBezTo>
                    <a:pt x="52" y="630"/>
                    <a:pt x="85" y="663"/>
                    <a:pt x="132" y="663"/>
                  </a:cubicBezTo>
                  <a:cubicBezTo>
                    <a:pt x="226" y="663"/>
                    <a:pt x="262" y="520"/>
                    <a:pt x="262" y="511"/>
                  </a:cubicBezTo>
                  <a:cubicBezTo>
                    <a:pt x="262" y="502"/>
                    <a:pt x="253" y="502"/>
                    <a:pt x="251" y="502"/>
                  </a:cubicBezTo>
                  <a:cubicBezTo>
                    <a:pt x="240" y="502"/>
                    <a:pt x="240" y="504"/>
                    <a:pt x="235" y="520"/>
                  </a:cubicBezTo>
                  <a:cubicBezTo>
                    <a:pt x="217" y="583"/>
                    <a:pt x="184" y="643"/>
                    <a:pt x="134" y="643"/>
                  </a:cubicBezTo>
                  <a:cubicBezTo>
                    <a:pt x="116" y="643"/>
                    <a:pt x="110" y="632"/>
                    <a:pt x="110" y="610"/>
                  </a:cubicBezTo>
                  <a:cubicBezTo>
                    <a:pt x="110" y="585"/>
                    <a:pt x="116" y="572"/>
                    <a:pt x="139" y="51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1" name="Freeform 10"/>
            <p:cNvSpPr/>
            <p:nvPr/>
          </p:nvSpPr>
          <p:spPr>
            <a:xfrm>
              <a:off x="2836440" y="3600720"/>
              <a:ext cx="177840" cy="206280"/>
            </a:xfrm>
            <a:custGeom>
              <a:avLst/>
              <a:gdLst/>
              <a:ahLst/>
              <a:cxnLst>
                <a:cxn ang="3cd4">
                  <a:pos x="hc" y="t"/>
                </a:cxn>
                <a:cxn ang="cd2">
                  <a:pos x="l" y="vc"/>
                </a:cxn>
                <a:cxn ang="cd4">
                  <a:pos x="hc" y="b"/>
                </a:cxn>
                <a:cxn ang="0">
                  <a:pos x="r" y="vc"/>
                </a:cxn>
              </a:cxnLst>
              <a:rect l="l" t="t" r="r" b="b"/>
              <a:pathLst>
                <a:path w="495" h="574">
                  <a:moveTo>
                    <a:pt x="459" y="307"/>
                  </a:moveTo>
                  <a:cubicBezTo>
                    <a:pt x="477" y="307"/>
                    <a:pt x="495" y="307"/>
                    <a:pt x="495" y="287"/>
                  </a:cubicBezTo>
                  <a:cubicBezTo>
                    <a:pt x="495" y="267"/>
                    <a:pt x="477" y="267"/>
                    <a:pt x="459" y="267"/>
                  </a:cubicBezTo>
                  <a:lnTo>
                    <a:pt x="40" y="267"/>
                  </a:lnTo>
                  <a:cubicBezTo>
                    <a:pt x="52" y="134"/>
                    <a:pt x="166" y="40"/>
                    <a:pt x="305" y="40"/>
                  </a:cubicBezTo>
                  <a:lnTo>
                    <a:pt x="459" y="40"/>
                  </a:lnTo>
                  <a:cubicBezTo>
                    <a:pt x="477" y="40"/>
                    <a:pt x="495" y="40"/>
                    <a:pt x="495" y="20"/>
                  </a:cubicBezTo>
                  <a:cubicBezTo>
                    <a:pt x="495" y="0"/>
                    <a:pt x="477" y="0"/>
                    <a:pt x="459" y="0"/>
                  </a:cubicBezTo>
                  <a:lnTo>
                    <a:pt x="302" y="0"/>
                  </a:lnTo>
                  <a:cubicBezTo>
                    <a:pt x="134" y="0"/>
                    <a:pt x="0" y="128"/>
                    <a:pt x="0" y="287"/>
                  </a:cubicBezTo>
                  <a:cubicBezTo>
                    <a:pt x="0" y="444"/>
                    <a:pt x="134" y="574"/>
                    <a:pt x="302" y="574"/>
                  </a:cubicBezTo>
                  <a:lnTo>
                    <a:pt x="459" y="574"/>
                  </a:lnTo>
                  <a:cubicBezTo>
                    <a:pt x="477" y="574"/>
                    <a:pt x="495" y="574"/>
                    <a:pt x="495" y="554"/>
                  </a:cubicBezTo>
                  <a:cubicBezTo>
                    <a:pt x="495" y="533"/>
                    <a:pt x="477" y="533"/>
                    <a:pt x="459" y="533"/>
                  </a:cubicBezTo>
                  <a:lnTo>
                    <a:pt x="305" y="533"/>
                  </a:lnTo>
                  <a:cubicBezTo>
                    <a:pt x="166" y="533"/>
                    <a:pt x="52" y="439"/>
                    <a:pt x="40" y="30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2" name="Freeform 11"/>
            <p:cNvSpPr/>
            <p:nvPr/>
          </p:nvSpPr>
          <p:spPr>
            <a:xfrm>
              <a:off x="3159000" y="3542759"/>
              <a:ext cx="252000" cy="257760"/>
            </a:xfrm>
            <a:custGeom>
              <a:avLst/>
              <a:gdLst/>
              <a:ahLst/>
              <a:cxnLst>
                <a:cxn ang="3cd4">
                  <a:pos x="hc" y="t"/>
                </a:cxn>
                <a:cxn ang="cd2">
                  <a:pos x="l" y="vc"/>
                </a:cxn>
                <a:cxn ang="cd4">
                  <a:pos x="hc" y="b"/>
                </a:cxn>
                <a:cxn ang="0">
                  <a:pos x="r" y="vc"/>
                </a:cxn>
              </a:cxnLst>
              <a:rect l="l" t="t" r="r" b="b"/>
              <a:pathLst>
                <a:path w="701" h="717">
                  <a:moveTo>
                    <a:pt x="701" y="9"/>
                  </a:moveTo>
                  <a:cubicBezTo>
                    <a:pt x="701" y="7"/>
                    <a:pt x="699" y="0"/>
                    <a:pt x="690" y="0"/>
                  </a:cubicBezTo>
                  <a:cubicBezTo>
                    <a:pt x="688" y="0"/>
                    <a:pt x="685" y="0"/>
                    <a:pt x="674" y="11"/>
                  </a:cubicBezTo>
                  <a:lnTo>
                    <a:pt x="607" y="87"/>
                  </a:lnTo>
                  <a:cubicBezTo>
                    <a:pt x="598" y="74"/>
                    <a:pt x="551" y="0"/>
                    <a:pt x="441" y="0"/>
                  </a:cubicBezTo>
                  <a:cubicBezTo>
                    <a:pt x="222" y="0"/>
                    <a:pt x="0" y="217"/>
                    <a:pt x="0" y="448"/>
                  </a:cubicBezTo>
                  <a:cubicBezTo>
                    <a:pt x="0" y="610"/>
                    <a:pt x="116" y="717"/>
                    <a:pt x="267" y="717"/>
                  </a:cubicBezTo>
                  <a:cubicBezTo>
                    <a:pt x="354" y="717"/>
                    <a:pt x="428" y="679"/>
                    <a:pt x="482" y="632"/>
                  </a:cubicBezTo>
                  <a:cubicBezTo>
                    <a:pt x="573" y="551"/>
                    <a:pt x="589" y="462"/>
                    <a:pt x="589" y="460"/>
                  </a:cubicBezTo>
                  <a:cubicBezTo>
                    <a:pt x="589" y="451"/>
                    <a:pt x="580" y="451"/>
                    <a:pt x="578" y="451"/>
                  </a:cubicBezTo>
                  <a:cubicBezTo>
                    <a:pt x="571" y="451"/>
                    <a:pt x="567" y="451"/>
                    <a:pt x="564" y="460"/>
                  </a:cubicBezTo>
                  <a:cubicBezTo>
                    <a:pt x="555" y="489"/>
                    <a:pt x="533" y="558"/>
                    <a:pt x="466" y="616"/>
                  </a:cubicBezTo>
                  <a:cubicBezTo>
                    <a:pt x="396" y="670"/>
                    <a:pt x="334" y="688"/>
                    <a:pt x="282" y="688"/>
                  </a:cubicBezTo>
                  <a:cubicBezTo>
                    <a:pt x="195" y="688"/>
                    <a:pt x="90" y="637"/>
                    <a:pt x="90" y="482"/>
                  </a:cubicBezTo>
                  <a:cubicBezTo>
                    <a:pt x="90" y="426"/>
                    <a:pt x="110" y="267"/>
                    <a:pt x="208" y="150"/>
                  </a:cubicBezTo>
                  <a:cubicBezTo>
                    <a:pt x="269" y="81"/>
                    <a:pt x="363" y="31"/>
                    <a:pt x="450" y="31"/>
                  </a:cubicBezTo>
                  <a:cubicBezTo>
                    <a:pt x="551" y="31"/>
                    <a:pt x="609" y="108"/>
                    <a:pt x="609" y="222"/>
                  </a:cubicBezTo>
                  <a:cubicBezTo>
                    <a:pt x="609" y="260"/>
                    <a:pt x="607" y="262"/>
                    <a:pt x="607" y="271"/>
                  </a:cubicBezTo>
                  <a:cubicBezTo>
                    <a:pt x="607" y="282"/>
                    <a:pt x="616" y="282"/>
                    <a:pt x="620" y="282"/>
                  </a:cubicBezTo>
                  <a:cubicBezTo>
                    <a:pt x="634" y="282"/>
                    <a:pt x="634" y="280"/>
                    <a:pt x="638" y="262"/>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3" name="Freeform 12"/>
            <p:cNvSpPr/>
            <p:nvPr/>
          </p:nvSpPr>
          <p:spPr>
            <a:xfrm>
              <a:off x="3430440" y="3755159"/>
              <a:ext cx="41400" cy="106200"/>
            </a:xfrm>
            <a:custGeom>
              <a:avLst/>
              <a:gdLst/>
              <a:ahLst/>
              <a:cxnLst>
                <a:cxn ang="3cd4">
                  <a:pos x="hc" y="t"/>
                </a:cxn>
                <a:cxn ang="cd2">
                  <a:pos x="l" y="vc"/>
                </a:cxn>
                <a:cxn ang="cd4">
                  <a:pos x="hc" y="b"/>
                </a:cxn>
                <a:cxn ang="0">
                  <a:pos x="r" y="vc"/>
                </a:cxn>
              </a:cxnLst>
              <a:rect l="l" t="t" r="r" b="b"/>
              <a:pathLst>
                <a:path w="116" h="296">
                  <a:moveTo>
                    <a:pt x="116" y="103"/>
                  </a:moveTo>
                  <a:cubicBezTo>
                    <a:pt x="116" y="38"/>
                    <a:pt x="92" y="0"/>
                    <a:pt x="54" y="0"/>
                  </a:cubicBezTo>
                  <a:cubicBezTo>
                    <a:pt x="20" y="0"/>
                    <a:pt x="0" y="25"/>
                    <a:pt x="0" y="52"/>
                  </a:cubicBezTo>
                  <a:cubicBezTo>
                    <a:pt x="0" y="78"/>
                    <a:pt x="20" y="105"/>
                    <a:pt x="54" y="105"/>
                  </a:cubicBezTo>
                  <a:cubicBezTo>
                    <a:pt x="65" y="105"/>
                    <a:pt x="78" y="101"/>
                    <a:pt x="87" y="92"/>
                  </a:cubicBezTo>
                  <a:cubicBezTo>
                    <a:pt x="92" y="90"/>
                    <a:pt x="92" y="90"/>
                    <a:pt x="94" y="90"/>
                  </a:cubicBezTo>
                  <a:cubicBezTo>
                    <a:pt x="94" y="90"/>
                    <a:pt x="96" y="90"/>
                    <a:pt x="96" y="103"/>
                  </a:cubicBezTo>
                  <a:cubicBezTo>
                    <a:pt x="96" y="177"/>
                    <a:pt x="60" y="238"/>
                    <a:pt x="27" y="269"/>
                  </a:cubicBezTo>
                  <a:cubicBezTo>
                    <a:pt x="16" y="280"/>
                    <a:pt x="16" y="282"/>
                    <a:pt x="16" y="285"/>
                  </a:cubicBezTo>
                  <a:cubicBezTo>
                    <a:pt x="16" y="294"/>
                    <a:pt x="20" y="296"/>
                    <a:pt x="27" y="296"/>
                  </a:cubicBezTo>
                  <a:cubicBezTo>
                    <a:pt x="38" y="296"/>
                    <a:pt x="116" y="220"/>
                    <a:pt x="116" y="103"/>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4" name="Freeform 13"/>
            <p:cNvSpPr/>
            <p:nvPr/>
          </p:nvSpPr>
          <p:spPr>
            <a:xfrm>
              <a:off x="3577320" y="3546000"/>
              <a:ext cx="160920" cy="250560"/>
            </a:xfrm>
            <a:custGeom>
              <a:avLst/>
              <a:gdLst/>
              <a:ahLst/>
              <a:cxnLst>
                <a:cxn ang="3cd4">
                  <a:pos x="hc" y="t"/>
                </a:cxn>
                <a:cxn ang="cd2">
                  <a:pos x="l" y="vc"/>
                </a:cxn>
                <a:cxn ang="cd4">
                  <a:pos x="hc" y="b"/>
                </a:cxn>
                <a:cxn ang="0">
                  <a:pos x="r" y="vc"/>
                </a:cxn>
              </a:cxnLst>
              <a:rect l="l" t="t" r="r" b="b"/>
              <a:pathLst>
                <a:path w="448" h="697">
                  <a:moveTo>
                    <a:pt x="228" y="11"/>
                  </a:moveTo>
                  <a:cubicBezTo>
                    <a:pt x="228" y="9"/>
                    <a:pt x="228" y="0"/>
                    <a:pt x="217" y="0"/>
                  </a:cubicBezTo>
                  <a:cubicBezTo>
                    <a:pt x="195" y="0"/>
                    <a:pt x="121" y="9"/>
                    <a:pt x="96" y="9"/>
                  </a:cubicBezTo>
                  <a:cubicBezTo>
                    <a:pt x="87" y="11"/>
                    <a:pt x="76" y="11"/>
                    <a:pt x="76" y="29"/>
                  </a:cubicBezTo>
                  <a:cubicBezTo>
                    <a:pt x="76" y="43"/>
                    <a:pt x="85" y="43"/>
                    <a:pt x="101" y="43"/>
                  </a:cubicBezTo>
                  <a:cubicBezTo>
                    <a:pt x="148" y="43"/>
                    <a:pt x="150" y="49"/>
                    <a:pt x="150" y="58"/>
                  </a:cubicBezTo>
                  <a:lnTo>
                    <a:pt x="148" y="78"/>
                  </a:lnTo>
                  <a:lnTo>
                    <a:pt x="4" y="648"/>
                  </a:lnTo>
                  <a:cubicBezTo>
                    <a:pt x="0" y="661"/>
                    <a:pt x="0" y="663"/>
                    <a:pt x="0" y="668"/>
                  </a:cubicBezTo>
                  <a:cubicBezTo>
                    <a:pt x="0" y="693"/>
                    <a:pt x="20" y="697"/>
                    <a:pt x="29" y="697"/>
                  </a:cubicBezTo>
                  <a:cubicBezTo>
                    <a:pt x="43" y="697"/>
                    <a:pt x="56" y="688"/>
                    <a:pt x="63" y="675"/>
                  </a:cubicBezTo>
                  <a:cubicBezTo>
                    <a:pt x="67" y="666"/>
                    <a:pt x="112" y="484"/>
                    <a:pt x="119" y="460"/>
                  </a:cubicBezTo>
                  <a:cubicBezTo>
                    <a:pt x="152" y="462"/>
                    <a:pt x="233" y="477"/>
                    <a:pt x="233" y="542"/>
                  </a:cubicBezTo>
                  <a:cubicBezTo>
                    <a:pt x="233" y="549"/>
                    <a:pt x="233" y="554"/>
                    <a:pt x="228" y="565"/>
                  </a:cubicBezTo>
                  <a:cubicBezTo>
                    <a:pt x="228" y="576"/>
                    <a:pt x="226" y="587"/>
                    <a:pt x="226" y="598"/>
                  </a:cubicBezTo>
                  <a:cubicBezTo>
                    <a:pt x="226" y="657"/>
                    <a:pt x="264" y="697"/>
                    <a:pt x="316" y="697"/>
                  </a:cubicBezTo>
                  <a:cubicBezTo>
                    <a:pt x="347" y="697"/>
                    <a:pt x="372" y="681"/>
                    <a:pt x="394" y="643"/>
                  </a:cubicBezTo>
                  <a:cubicBezTo>
                    <a:pt x="419" y="601"/>
                    <a:pt x="430" y="547"/>
                    <a:pt x="430" y="545"/>
                  </a:cubicBezTo>
                  <a:cubicBezTo>
                    <a:pt x="430" y="533"/>
                    <a:pt x="421" y="533"/>
                    <a:pt x="419" y="533"/>
                  </a:cubicBezTo>
                  <a:cubicBezTo>
                    <a:pt x="408" y="533"/>
                    <a:pt x="408" y="538"/>
                    <a:pt x="405" y="551"/>
                  </a:cubicBezTo>
                  <a:cubicBezTo>
                    <a:pt x="385" y="625"/>
                    <a:pt x="363" y="675"/>
                    <a:pt x="318" y="675"/>
                  </a:cubicBezTo>
                  <a:cubicBezTo>
                    <a:pt x="300" y="675"/>
                    <a:pt x="287" y="663"/>
                    <a:pt x="287" y="628"/>
                  </a:cubicBezTo>
                  <a:cubicBezTo>
                    <a:pt x="287" y="612"/>
                    <a:pt x="291" y="590"/>
                    <a:pt x="296" y="574"/>
                  </a:cubicBezTo>
                  <a:cubicBezTo>
                    <a:pt x="298" y="556"/>
                    <a:pt x="298" y="551"/>
                    <a:pt x="298" y="542"/>
                  </a:cubicBezTo>
                  <a:cubicBezTo>
                    <a:pt x="298" y="477"/>
                    <a:pt x="237" y="451"/>
                    <a:pt x="152" y="439"/>
                  </a:cubicBezTo>
                  <a:cubicBezTo>
                    <a:pt x="184" y="421"/>
                    <a:pt x="215" y="390"/>
                    <a:pt x="237" y="365"/>
                  </a:cubicBezTo>
                  <a:cubicBezTo>
                    <a:pt x="284" y="314"/>
                    <a:pt x="329" y="271"/>
                    <a:pt x="378" y="271"/>
                  </a:cubicBezTo>
                  <a:cubicBezTo>
                    <a:pt x="385" y="271"/>
                    <a:pt x="385" y="271"/>
                    <a:pt x="387" y="271"/>
                  </a:cubicBezTo>
                  <a:cubicBezTo>
                    <a:pt x="399" y="273"/>
                    <a:pt x="401" y="273"/>
                    <a:pt x="408" y="280"/>
                  </a:cubicBezTo>
                  <a:cubicBezTo>
                    <a:pt x="410" y="280"/>
                    <a:pt x="410" y="282"/>
                    <a:pt x="412" y="282"/>
                  </a:cubicBezTo>
                  <a:cubicBezTo>
                    <a:pt x="365" y="287"/>
                    <a:pt x="356" y="325"/>
                    <a:pt x="356" y="336"/>
                  </a:cubicBezTo>
                  <a:cubicBezTo>
                    <a:pt x="356" y="352"/>
                    <a:pt x="367" y="372"/>
                    <a:pt x="394" y="372"/>
                  </a:cubicBezTo>
                  <a:cubicBezTo>
                    <a:pt x="419" y="372"/>
                    <a:pt x="448" y="350"/>
                    <a:pt x="448" y="312"/>
                  </a:cubicBezTo>
                  <a:cubicBezTo>
                    <a:pt x="448" y="282"/>
                    <a:pt x="426" y="249"/>
                    <a:pt x="381" y="249"/>
                  </a:cubicBezTo>
                  <a:cubicBezTo>
                    <a:pt x="354" y="249"/>
                    <a:pt x="307" y="258"/>
                    <a:pt x="237" y="336"/>
                  </a:cubicBezTo>
                  <a:cubicBezTo>
                    <a:pt x="204" y="374"/>
                    <a:pt x="163" y="412"/>
                    <a:pt x="128" y="428"/>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5" name="Freeform 14"/>
            <p:cNvSpPr/>
            <p:nvPr/>
          </p:nvSpPr>
          <p:spPr>
            <a:xfrm>
              <a:off x="3766680" y="3479040"/>
              <a:ext cx="54360" cy="167400"/>
            </a:xfrm>
            <a:custGeom>
              <a:avLst/>
              <a:gdLst/>
              <a:ahLst/>
              <a:cxnLst>
                <a:cxn ang="3cd4">
                  <a:pos x="hc" y="t"/>
                </a:cxn>
                <a:cxn ang="cd2">
                  <a:pos x="l" y="vc"/>
                </a:cxn>
                <a:cxn ang="cd4">
                  <a:pos x="hc" y="b"/>
                </a:cxn>
                <a:cxn ang="0">
                  <a:pos x="r" y="vc"/>
                </a:cxn>
              </a:cxnLst>
              <a:rect l="l" t="t" r="r" b="b"/>
              <a:pathLst>
                <a:path w="152" h="466">
                  <a:moveTo>
                    <a:pt x="107" y="40"/>
                  </a:moveTo>
                  <a:cubicBezTo>
                    <a:pt x="107" y="20"/>
                    <a:pt x="92" y="0"/>
                    <a:pt x="67" y="0"/>
                  </a:cubicBezTo>
                  <a:cubicBezTo>
                    <a:pt x="47" y="0"/>
                    <a:pt x="27" y="16"/>
                    <a:pt x="27" y="40"/>
                  </a:cubicBezTo>
                  <a:cubicBezTo>
                    <a:pt x="27" y="65"/>
                    <a:pt x="49" y="81"/>
                    <a:pt x="67" y="81"/>
                  </a:cubicBezTo>
                  <a:cubicBezTo>
                    <a:pt x="90" y="81"/>
                    <a:pt x="107" y="63"/>
                    <a:pt x="107" y="40"/>
                  </a:cubicBezTo>
                  <a:close/>
                  <a:moveTo>
                    <a:pt x="2" y="168"/>
                  </a:moveTo>
                  <a:lnTo>
                    <a:pt x="2" y="195"/>
                  </a:lnTo>
                  <a:cubicBezTo>
                    <a:pt x="47" y="195"/>
                    <a:pt x="52" y="197"/>
                    <a:pt x="52" y="233"/>
                  </a:cubicBezTo>
                  <a:lnTo>
                    <a:pt x="52" y="412"/>
                  </a:lnTo>
                  <a:cubicBezTo>
                    <a:pt x="52" y="442"/>
                    <a:pt x="45" y="442"/>
                    <a:pt x="0" y="442"/>
                  </a:cubicBezTo>
                  <a:lnTo>
                    <a:pt x="0" y="466"/>
                  </a:lnTo>
                  <a:cubicBezTo>
                    <a:pt x="2" y="466"/>
                    <a:pt x="49" y="464"/>
                    <a:pt x="78" y="464"/>
                  </a:cubicBezTo>
                  <a:cubicBezTo>
                    <a:pt x="103" y="464"/>
                    <a:pt x="128" y="464"/>
                    <a:pt x="152" y="466"/>
                  </a:cubicBezTo>
                  <a:lnTo>
                    <a:pt x="152" y="442"/>
                  </a:lnTo>
                  <a:cubicBezTo>
                    <a:pt x="112" y="442"/>
                    <a:pt x="105" y="442"/>
                    <a:pt x="105" y="412"/>
                  </a:cubicBezTo>
                  <a:lnTo>
                    <a:pt x="105" y="161"/>
                  </a:ln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6" name="Freeform 15"/>
            <p:cNvSpPr/>
            <p:nvPr/>
          </p:nvSpPr>
          <p:spPr>
            <a:xfrm>
              <a:off x="3846600" y="3536280"/>
              <a:ext cx="133560" cy="110160"/>
            </a:xfrm>
            <a:custGeom>
              <a:avLst/>
              <a:gdLst/>
              <a:ahLst/>
              <a:cxnLst>
                <a:cxn ang="3cd4">
                  <a:pos x="hc" y="t"/>
                </a:cxn>
                <a:cxn ang="cd2">
                  <a:pos x="l" y="vc"/>
                </a:cxn>
                <a:cxn ang="cd4">
                  <a:pos x="hc" y="b"/>
                </a:cxn>
                <a:cxn ang="0">
                  <a:pos x="r" y="vc"/>
                </a:cxn>
              </a:cxnLst>
              <a:rect l="l" t="t" r="r" b="b"/>
              <a:pathLst>
                <a:path w="372" h="307">
                  <a:moveTo>
                    <a:pt x="320" y="96"/>
                  </a:moveTo>
                  <a:cubicBezTo>
                    <a:pt x="320" y="36"/>
                    <a:pt x="289" y="0"/>
                    <a:pt x="215" y="0"/>
                  </a:cubicBezTo>
                  <a:cubicBezTo>
                    <a:pt x="159" y="0"/>
                    <a:pt x="121" y="31"/>
                    <a:pt x="103" y="67"/>
                  </a:cubicBezTo>
                  <a:lnTo>
                    <a:pt x="101" y="67"/>
                  </a:lnTo>
                  <a:lnTo>
                    <a:pt x="101" y="0"/>
                  </a:lnTo>
                  <a:lnTo>
                    <a:pt x="0" y="7"/>
                  </a:lnTo>
                  <a:lnTo>
                    <a:pt x="0" y="34"/>
                  </a:lnTo>
                  <a:cubicBezTo>
                    <a:pt x="47" y="34"/>
                    <a:pt x="52" y="38"/>
                    <a:pt x="52" y="72"/>
                  </a:cubicBezTo>
                  <a:lnTo>
                    <a:pt x="52" y="251"/>
                  </a:lnTo>
                  <a:cubicBezTo>
                    <a:pt x="52" y="280"/>
                    <a:pt x="45" y="280"/>
                    <a:pt x="0" y="280"/>
                  </a:cubicBezTo>
                  <a:lnTo>
                    <a:pt x="0" y="307"/>
                  </a:lnTo>
                  <a:cubicBezTo>
                    <a:pt x="2" y="307"/>
                    <a:pt x="49" y="303"/>
                    <a:pt x="78" y="303"/>
                  </a:cubicBezTo>
                  <a:cubicBezTo>
                    <a:pt x="105" y="303"/>
                    <a:pt x="152" y="305"/>
                    <a:pt x="159" y="307"/>
                  </a:cubicBezTo>
                  <a:lnTo>
                    <a:pt x="159" y="280"/>
                  </a:lnTo>
                  <a:cubicBezTo>
                    <a:pt x="114" y="280"/>
                    <a:pt x="107" y="280"/>
                    <a:pt x="107" y="251"/>
                  </a:cubicBezTo>
                  <a:lnTo>
                    <a:pt x="107" y="126"/>
                  </a:lnTo>
                  <a:cubicBezTo>
                    <a:pt x="107" y="54"/>
                    <a:pt x="163" y="20"/>
                    <a:pt x="211" y="20"/>
                  </a:cubicBezTo>
                  <a:cubicBezTo>
                    <a:pt x="258" y="20"/>
                    <a:pt x="264" y="58"/>
                    <a:pt x="264" y="94"/>
                  </a:cubicBezTo>
                  <a:lnTo>
                    <a:pt x="264" y="251"/>
                  </a:lnTo>
                  <a:cubicBezTo>
                    <a:pt x="264" y="280"/>
                    <a:pt x="258" y="280"/>
                    <a:pt x="213" y="280"/>
                  </a:cubicBezTo>
                  <a:lnTo>
                    <a:pt x="213" y="307"/>
                  </a:lnTo>
                  <a:cubicBezTo>
                    <a:pt x="215" y="307"/>
                    <a:pt x="262" y="303"/>
                    <a:pt x="291" y="303"/>
                  </a:cubicBezTo>
                  <a:cubicBezTo>
                    <a:pt x="318" y="303"/>
                    <a:pt x="365" y="305"/>
                    <a:pt x="372" y="307"/>
                  </a:cubicBezTo>
                  <a:lnTo>
                    <a:pt x="372" y="280"/>
                  </a:lnTo>
                  <a:cubicBezTo>
                    <a:pt x="327" y="280"/>
                    <a:pt x="320" y="280"/>
                    <a:pt x="320" y="25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7" name="Freeform 16"/>
            <p:cNvSpPr/>
            <p:nvPr/>
          </p:nvSpPr>
          <p:spPr>
            <a:xfrm>
              <a:off x="3989160" y="3493439"/>
              <a:ext cx="86040" cy="155520"/>
            </a:xfrm>
            <a:custGeom>
              <a:avLst/>
              <a:gdLst/>
              <a:ahLst/>
              <a:cxnLst>
                <a:cxn ang="3cd4">
                  <a:pos x="hc" y="t"/>
                </a:cxn>
                <a:cxn ang="cd2">
                  <a:pos x="l" y="vc"/>
                </a:cxn>
                <a:cxn ang="cd4">
                  <a:pos x="hc" y="b"/>
                </a:cxn>
                <a:cxn ang="0">
                  <a:pos x="r" y="vc"/>
                </a:cxn>
              </a:cxnLst>
              <a:rect l="l" t="t" r="r" b="b"/>
              <a:pathLst>
                <a:path w="240" h="433">
                  <a:moveTo>
                    <a:pt x="119" y="152"/>
                  </a:moveTo>
                  <a:lnTo>
                    <a:pt x="228" y="152"/>
                  </a:lnTo>
                  <a:lnTo>
                    <a:pt x="228" y="128"/>
                  </a:lnTo>
                  <a:lnTo>
                    <a:pt x="119" y="128"/>
                  </a:lnTo>
                  <a:lnTo>
                    <a:pt x="119" y="0"/>
                  </a:lnTo>
                  <a:lnTo>
                    <a:pt x="96" y="0"/>
                  </a:lnTo>
                  <a:cubicBezTo>
                    <a:pt x="96" y="63"/>
                    <a:pt x="67" y="130"/>
                    <a:pt x="0" y="132"/>
                  </a:cubicBezTo>
                  <a:lnTo>
                    <a:pt x="0" y="152"/>
                  </a:lnTo>
                  <a:lnTo>
                    <a:pt x="65" y="152"/>
                  </a:lnTo>
                  <a:lnTo>
                    <a:pt x="65" y="338"/>
                  </a:lnTo>
                  <a:cubicBezTo>
                    <a:pt x="65" y="417"/>
                    <a:pt x="123" y="433"/>
                    <a:pt x="161" y="433"/>
                  </a:cubicBezTo>
                  <a:cubicBezTo>
                    <a:pt x="208" y="433"/>
                    <a:pt x="240" y="395"/>
                    <a:pt x="240" y="338"/>
                  </a:cubicBezTo>
                  <a:lnTo>
                    <a:pt x="240" y="300"/>
                  </a:lnTo>
                  <a:lnTo>
                    <a:pt x="217" y="300"/>
                  </a:lnTo>
                  <a:lnTo>
                    <a:pt x="217" y="338"/>
                  </a:lnTo>
                  <a:cubicBezTo>
                    <a:pt x="217" y="386"/>
                    <a:pt x="195" y="410"/>
                    <a:pt x="168" y="410"/>
                  </a:cubicBezTo>
                  <a:cubicBezTo>
                    <a:pt x="119" y="410"/>
                    <a:pt x="119" y="352"/>
                    <a:pt x="119" y="34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8" name="Freeform 17"/>
            <p:cNvSpPr/>
            <p:nvPr/>
          </p:nvSpPr>
          <p:spPr>
            <a:xfrm>
              <a:off x="3753720" y="3715560"/>
              <a:ext cx="75600" cy="167400"/>
            </a:xfrm>
            <a:custGeom>
              <a:avLst/>
              <a:gdLst/>
              <a:ahLst/>
              <a:cxnLst>
                <a:cxn ang="3cd4">
                  <a:pos x="hc" y="t"/>
                </a:cxn>
                <a:cxn ang="cd2">
                  <a:pos x="l" y="vc"/>
                </a:cxn>
                <a:cxn ang="cd4">
                  <a:pos x="hc" y="b"/>
                </a:cxn>
                <a:cxn ang="0">
                  <a:pos x="r" y="vc"/>
                </a:cxn>
              </a:cxnLst>
              <a:rect l="l" t="t" r="r" b="b"/>
              <a:pathLst>
                <a:path w="211" h="466">
                  <a:moveTo>
                    <a:pt x="193" y="27"/>
                  </a:moveTo>
                  <a:cubicBezTo>
                    <a:pt x="193" y="16"/>
                    <a:pt x="184" y="0"/>
                    <a:pt x="166" y="0"/>
                  </a:cubicBezTo>
                  <a:cubicBezTo>
                    <a:pt x="146" y="0"/>
                    <a:pt x="125" y="18"/>
                    <a:pt x="125" y="38"/>
                  </a:cubicBezTo>
                  <a:cubicBezTo>
                    <a:pt x="125" y="49"/>
                    <a:pt x="134" y="65"/>
                    <a:pt x="155" y="65"/>
                  </a:cubicBezTo>
                  <a:cubicBezTo>
                    <a:pt x="175" y="65"/>
                    <a:pt x="193" y="45"/>
                    <a:pt x="193" y="27"/>
                  </a:cubicBezTo>
                  <a:close/>
                  <a:moveTo>
                    <a:pt x="52" y="379"/>
                  </a:moveTo>
                  <a:cubicBezTo>
                    <a:pt x="47" y="388"/>
                    <a:pt x="45" y="395"/>
                    <a:pt x="45" y="408"/>
                  </a:cubicBezTo>
                  <a:cubicBezTo>
                    <a:pt x="45" y="439"/>
                    <a:pt x="72" y="466"/>
                    <a:pt x="110" y="466"/>
                  </a:cubicBezTo>
                  <a:cubicBezTo>
                    <a:pt x="179" y="466"/>
                    <a:pt x="211" y="370"/>
                    <a:pt x="211" y="361"/>
                  </a:cubicBezTo>
                  <a:cubicBezTo>
                    <a:pt x="211" y="352"/>
                    <a:pt x="202" y="352"/>
                    <a:pt x="199" y="352"/>
                  </a:cubicBezTo>
                  <a:cubicBezTo>
                    <a:pt x="190" y="352"/>
                    <a:pt x="190" y="356"/>
                    <a:pt x="186" y="363"/>
                  </a:cubicBezTo>
                  <a:cubicBezTo>
                    <a:pt x="170" y="419"/>
                    <a:pt x="139" y="446"/>
                    <a:pt x="112" y="446"/>
                  </a:cubicBezTo>
                  <a:cubicBezTo>
                    <a:pt x="99" y="446"/>
                    <a:pt x="96" y="437"/>
                    <a:pt x="96" y="424"/>
                  </a:cubicBezTo>
                  <a:cubicBezTo>
                    <a:pt x="96" y="406"/>
                    <a:pt x="101" y="395"/>
                    <a:pt x="107" y="379"/>
                  </a:cubicBezTo>
                  <a:cubicBezTo>
                    <a:pt x="114" y="359"/>
                    <a:pt x="121" y="341"/>
                    <a:pt x="128" y="323"/>
                  </a:cubicBezTo>
                  <a:cubicBezTo>
                    <a:pt x="134" y="307"/>
                    <a:pt x="159" y="242"/>
                    <a:pt x="163" y="235"/>
                  </a:cubicBezTo>
                  <a:cubicBezTo>
                    <a:pt x="166" y="229"/>
                    <a:pt x="168" y="220"/>
                    <a:pt x="168" y="213"/>
                  </a:cubicBezTo>
                  <a:cubicBezTo>
                    <a:pt x="168" y="179"/>
                    <a:pt x="139" y="155"/>
                    <a:pt x="101" y="155"/>
                  </a:cubicBezTo>
                  <a:cubicBezTo>
                    <a:pt x="31" y="155"/>
                    <a:pt x="0" y="249"/>
                    <a:pt x="0" y="260"/>
                  </a:cubicBezTo>
                  <a:cubicBezTo>
                    <a:pt x="0" y="269"/>
                    <a:pt x="9" y="269"/>
                    <a:pt x="11" y="269"/>
                  </a:cubicBezTo>
                  <a:cubicBezTo>
                    <a:pt x="22" y="269"/>
                    <a:pt x="22" y="264"/>
                    <a:pt x="25" y="258"/>
                  </a:cubicBezTo>
                  <a:cubicBezTo>
                    <a:pt x="43" y="197"/>
                    <a:pt x="74" y="173"/>
                    <a:pt x="99" y="173"/>
                  </a:cubicBezTo>
                  <a:cubicBezTo>
                    <a:pt x="110" y="173"/>
                    <a:pt x="116" y="179"/>
                    <a:pt x="116" y="197"/>
                  </a:cubicBezTo>
                  <a:cubicBezTo>
                    <a:pt x="116" y="213"/>
                    <a:pt x="112" y="224"/>
                    <a:pt x="94" y="2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19" name="Freeform 18"/>
            <p:cNvSpPr/>
            <p:nvPr/>
          </p:nvSpPr>
          <p:spPr>
            <a:xfrm>
              <a:off x="4228559" y="3662280"/>
              <a:ext cx="235800" cy="83520"/>
            </a:xfrm>
            <a:custGeom>
              <a:avLst/>
              <a:gdLst/>
              <a:ahLst/>
              <a:cxnLst>
                <a:cxn ang="3cd4">
                  <a:pos x="hc" y="t"/>
                </a:cxn>
                <a:cxn ang="cd2">
                  <a:pos x="l" y="vc"/>
                </a:cxn>
                <a:cxn ang="cd4">
                  <a:pos x="hc" y="b"/>
                </a:cxn>
                <a:cxn ang="0">
                  <a:pos x="r" y="vc"/>
                </a:cxn>
              </a:cxnLst>
              <a:rect l="l" t="t" r="r" b="b"/>
              <a:pathLst>
                <a:path w="656" h="233">
                  <a:moveTo>
                    <a:pt x="623" y="40"/>
                  </a:moveTo>
                  <a:cubicBezTo>
                    <a:pt x="638" y="40"/>
                    <a:pt x="656" y="40"/>
                    <a:pt x="656" y="20"/>
                  </a:cubicBezTo>
                  <a:cubicBezTo>
                    <a:pt x="656" y="0"/>
                    <a:pt x="638" y="0"/>
                    <a:pt x="625" y="0"/>
                  </a:cubicBezTo>
                  <a:lnTo>
                    <a:pt x="34" y="0"/>
                  </a:lnTo>
                  <a:cubicBezTo>
                    <a:pt x="18" y="0"/>
                    <a:pt x="0" y="0"/>
                    <a:pt x="0" y="20"/>
                  </a:cubicBezTo>
                  <a:cubicBezTo>
                    <a:pt x="0" y="40"/>
                    <a:pt x="18" y="40"/>
                    <a:pt x="34" y="40"/>
                  </a:cubicBezTo>
                  <a:close/>
                  <a:moveTo>
                    <a:pt x="625" y="233"/>
                  </a:moveTo>
                  <a:cubicBezTo>
                    <a:pt x="638" y="233"/>
                    <a:pt x="656" y="233"/>
                    <a:pt x="656" y="213"/>
                  </a:cubicBezTo>
                  <a:cubicBezTo>
                    <a:pt x="656" y="193"/>
                    <a:pt x="638" y="193"/>
                    <a:pt x="623" y="193"/>
                  </a:cubicBezTo>
                  <a:lnTo>
                    <a:pt x="34" y="193"/>
                  </a:lnTo>
                  <a:cubicBezTo>
                    <a:pt x="18" y="193"/>
                    <a:pt x="0" y="193"/>
                    <a:pt x="0" y="213"/>
                  </a:cubicBezTo>
                  <a:cubicBezTo>
                    <a:pt x="0" y="233"/>
                    <a:pt x="18" y="233"/>
                    <a:pt x="34" y="233"/>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0" name="Freeform 19"/>
            <p:cNvSpPr/>
            <p:nvPr/>
          </p:nvSpPr>
          <p:spPr>
            <a:xfrm>
              <a:off x="4596480" y="3549960"/>
              <a:ext cx="298800" cy="242640"/>
            </a:xfrm>
            <a:custGeom>
              <a:avLst/>
              <a:gdLst/>
              <a:ahLst/>
              <a:cxnLst>
                <a:cxn ang="3cd4">
                  <a:pos x="hc" y="t"/>
                </a:cxn>
                <a:cxn ang="cd2">
                  <a:pos x="l" y="vc"/>
                </a:cxn>
                <a:cxn ang="cd4">
                  <a:pos x="hc" y="b"/>
                </a:cxn>
                <a:cxn ang="0">
                  <a:pos x="r" y="vc"/>
                </a:cxn>
              </a:cxnLst>
              <a:rect l="l" t="t" r="r" b="b"/>
              <a:pathLst>
                <a:path w="831" h="675">
                  <a:moveTo>
                    <a:pt x="708" y="103"/>
                  </a:moveTo>
                  <a:cubicBezTo>
                    <a:pt x="717" y="65"/>
                    <a:pt x="735" y="34"/>
                    <a:pt x="813" y="31"/>
                  </a:cubicBezTo>
                  <a:cubicBezTo>
                    <a:pt x="820" y="31"/>
                    <a:pt x="831" y="29"/>
                    <a:pt x="831" y="11"/>
                  </a:cubicBezTo>
                  <a:cubicBezTo>
                    <a:pt x="831" y="9"/>
                    <a:pt x="831" y="0"/>
                    <a:pt x="817" y="0"/>
                  </a:cubicBezTo>
                  <a:cubicBezTo>
                    <a:pt x="786" y="0"/>
                    <a:pt x="750" y="2"/>
                    <a:pt x="719" y="2"/>
                  </a:cubicBezTo>
                  <a:cubicBezTo>
                    <a:pt x="685" y="2"/>
                    <a:pt x="649" y="0"/>
                    <a:pt x="618" y="0"/>
                  </a:cubicBezTo>
                  <a:cubicBezTo>
                    <a:pt x="611" y="0"/>
                    <a:pt x="600" y="0"/>
                    <a:pt x="600" y="20"/>
                  </a:cubicBezTo>
                  <a:cubicBezTo>
                    <a:pt x="600" y="31"/>
                    <a:pt x="609" y="31"/>
                    <a:pt x="618" y="31"/>
                  </a:cubicBezTo>
                  <a:cubicBezTo>
                    <a:pt x="674" y="31"/>
                    <a:pt x="685" y="52"/>
                    <a:pt x="685" y="74"/>
                  </a:cubicBezTo>
                  <a:cubicBezTo>
                    <a:pt x="685" y="76"/>
                    <a:pt x="683" y="92"/>
                    <a:pt x="681" y="94"/>
                  </a:cubicBezTo>
                  <a:lnTo>
                    <a:pt x="571" y="533"/>
                  </a:lnTo>
                  <a:lnTo>
                    <a:pt x="354" y="18"/>
                  </a:lnTo>
                  <a:cubicBezTo>
                    <a:pt x="345" y="0"/>
                    <a:pt x="345" y="0"/>
                    <a:pt x="322" y="0"/>
                  </a:cubicBezTo>
                  <a:lnTo>
                    <a:pt x="190" y="0"/>
                  </a:lnTo>
                  <a:cubicBezTo>
                    <a:pt x="170" y="0"/>
                    <a:pt x="161" y="0"/>
                    <a:pt x="161" y="20"/>
                  </a:cubicBezTo>
                  <a:cubicBezTo>
                    <a:pt x="161" y="31"/>
                    <a:pt x="170" y="31"/>
                    <a:pt x="188" y="31"/>
                  </a:cubicBezTo>
                  <a:cubicBezTo>
                    <a:pt x="193" y="31"/>
                    <a:pt x="255" y="31"/>
                    <a:pt x="255" y="40"/>
                  </a:cubicBezTo>
                  <a:lnTo>
                    <a:pt x="123" y="569"/>
                  </a:lnTo>
                  <a:cubicBezTo>
                    <a:pt x="114" y="610"/>
                    <a:pt x="96" y="641"/>
                    <a:pt x="16" y="643"/>
                  </a:cubicBezTo>
                  <a:cubicBezTo>
                    <a:pt x="11" y="643"/>
                    <a:pt x="0" y="646"/>
                    <a:pt x="0" y="663"/>
                  </a:cubicBezTo>
                  <a:cubicBezTo>
                    <a:pt x="0" y="670"/>
                    <a:pt x="4" y="675"/>
                    <a:pt x="13" y="675"/>
                  </a:cubicBezTo>
                  <a:cubicBezTo>
                    <a:pt x="45" y="675"/>
                    <a:pt x="78" y="672"/>
                    <a:pt x="112" y="672"/>
                  </a:cubicBezTo>
                  <a:cubicBezTo>
                    <a:pt x="146" y="672"/>
                    <a:pt x="181" y="675"/>
                    <a:pt x="213" y="675"/>
                  </a:cubicBezTo>
                  <a:cubicBezTo>
                    <a:pt x="217" y="675"/>
                    <a:pt x="231" y="675"/>
                    <a:pt x="231" y="655"/>
                  </a:cubicBezTo>
                  <a:cubicBezTo>
                    <a:pt x="231" y="646"/>
                    <a:pt x="222" y="643"/>
                    <a:pt x="211" y="643"/>
                  </a:cubicBezTo>
                  <a:cubicBezTo>
                    <a:pt x="155" y="643"/>
                    <a:pt x="146" y="621"/>
                    <a:pt x="146" y="601"/>
                  </a:cubicBezTo>
                  <a:cubicBezTo>
                    <a:pt x="146" y="594"/>
                    <a:pt x="148" y="590"/>
                    <a:pt x="150" y="578"/>
                  </a:cubicBezTo>
                  <a:lnTo>
                    <a:pt x="280" y="56"/>
                  </a:lnTo>
                  <a:cubicBezTo>
                    <a:pt x="284" y="63"/>
                    <a:pt x="284" y="65"/>
                    <a:pt x="289" y="74"/>
                  </a:cubicBezTo>
                  <a:lnTo>
                    <a:pt x="535" y="657"/>
                  </a:lnTo>
                  <a:cubicBezTo>
                    <a:pt x="542" y="672"/>
                    <a:pt x="544" y="675"/>
                    <a:pt x="553" y="675"/>
                  </a:cubicBezTo>
                  <a:cubicBezTo>
                    <a:pt x="564" y="675"/>
                    <a:pt x="564" y="672"/>
                    <a:pt x="569" y="655"/>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1" name="Freeform 20"/>
            <p:cNvSpPr/>
            <p:nvPr/>
          </p:nvSpPr>
          <p:spPr>
            <a:xfrm>
              <a:off x="4884840" y="3670919"/>
              <a:ext cx="192240" cy="179640"/>
            </a:xfrm>
            <a:custGeom>
              <a:avLst/>
              <a:gdLst/>
              <a:ahLst/>
              <a:cxnLst>
                <a:cxn ang="3cd4">
                  <a:pos x="hc" y="t"/>
                </a:cxn>
                <a:cxn ang="cd2">
                  <a:pos x="l" y="vc"/>
                </a:cxn>
                <a:cxn ang="cd4">
                  <a:pos x="hc" y="b"/>
                </a:cxn>
                <a:cxn ang="0">
                  <a:pos x="r" y="vc"/>
                </a:cxn>
              </a:cxnLst>
              <a:rect l="l" t="t" r="r" b="b"/>
              <a:pathLst>
                <a:path w="535" h="500">
                  <a:moveTo>
                    <a:pt x="535" y="9"/>
                  </a:moveTo>
                  <a:cubicBezTo>
                    <a:pt x="535" y="4"/>
                    <a:pt x="533" y="0"/>
                    <a:pt x="526" y="0"/>
                  </a:cubicBezTo>
                  <a:cubicBezTo>
                    <a:pt x="522" y="0"/>
                    <a:pt x="520" y="2"/>
                    <a:pt x="513" y="9"/>
                  </a:cubicBezTo>
                  <a:lnTo>
                    <a:pt x="464" y="61"/>
                  </a:lnTo>
                  <a:cubicBezTo>
                    <a:pt x="457" y="54"/>
                    <a:pt x="419" y="0"/>
                    <a:pt x="334" y="0"/>
                  </a:cubicBezTo>
                  <a:cubicBezTo>
                    <a:pt x="166" y="0"/>
                    <a:pt x="0" y="148"/>
                    <a:pt x="0" y="305"/>
                  </a:cubicBezTo>
                  <a:cubicBezTo>
                    <a:pt x="0" y="419"/>
                    <a:pt x="90" y="500"/>
                    <a:pt x="213" y="500"/>
                  </a:cubicBezTo>
                  <a:cubicBezTo>
                    <a:pt x="251" y="500"/>
                    <a:pt x="316" y="493"/>
                    <a:pt x="387" y="433"/>
                  </a:cubicBezTo>
                  <a:cubicBezTo>
                    <a:pt x="441" y="386"/>
                    <a:pt x="457" y="325"/>
                    <a:pt x="457" y="321"/>
                  </a:cubicBezTo>
                  <a:cubicBezTo>
                    <a:pt x="457" y="312"/>
                    <a:pt x="448" y="312"/>
                    <a:pt x="446" y="312"/>
                  </a:cubicBezTo>
                  <a:cubicBezTo>
                    <a:pt x="437" y="312"/>
                    <a:pt x="434" y="316"/>
                    <a:pt x="432" y="323"/>
                  </a:cubicBezTo>
                  <a:cubicBezTo>
                    <a:pt x="405" y="417"/>
                    <a:pt x="307" y="475"/>
                    <a:pt x="224" y="475"/>
                  </a:cubicBezTo>
                  <a:cubicBezTo>
                    <a:pt x="150" y="475"/>
                    <a:pt x="69" y="437"/>
                    <a:pt x="69" y="327"/>
                  </a:cubicBezTo>
                  <a:cubicBezTo>
                    <a:pt x="69" y="307"/>
                    <a:pt x="74" y="197"/>
                    <a:pt x="155" y="110"/>
                  </a:cubicBezTo>
                  <a:cubicBezTo>
                    <a:pt x="202" y="56"/>
                    <a:pt x="273" y="25"/>
                    <a:pt x="340" y="25"/>
                  </a:cubicBezTo>
                  <a:cubicBezTo>
                    <a:pt x="419" y="25"/>
                    <a:pt x="466" y="83"/>
                    <a:pt x="466" y="161"/>
                  </a:cubicBezTo>
                  <a:cubicBezTo>
                    <a:pt x="466" y="179"/>
                    <a:pt x="466" y="184"/>
                    <a:pt x="466" y="188"/>
                  </a:cubicBezTo>
                  <a:cubicBezTo>
                    <a:pt x="466" y="197"/>
                    <a:pt x="475" y="197"/>
                    <a:pt x="477" y="197"/>
                  </a:cubicBezTo>
                  <a:cubicBezTo>
                    <a:pt x="488" y="197"/>
                    <a:pt x="488" y="195"/>
                    <a:pt x="493" y="184"/>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grpSp>
      <p:grpSp>
        <p:nvGrpSpPr>
          <p:cNvPr id="22" name="Group 21" descr="28§display§\forall i \in C,  k_i^{\mathrm{int}} &gt; k_i^{\mathrm{ext}}§svg§600§FALSE§" title="TexMaths"/>
          <p:cNvGrpSpPr/>
          <p:nvPr/>
        </p:nvGrpSpPr>
        <p:grpSpPr>
          <a:xfrm>
            <a:off x="2868023" y="1796722"/>
            <a:ext cx="2775600" cy="403920"/>
            <a:chOff x="4622040" y="4091760"/>
            <a:chExt cx="2775600" cy="403920"/>
          </a:xfrm>
        </p:grpSpPr>
        <p:sp>
          <p:nvSpPr>
            <p:cNvPr id="23" name="Freeform 22"/>
            <p:cNvSpPr/>
            <p:nvPr/>
          </p:nvSpPr>
          <p:spPr>
            <a:xfrm>
              <a:off x="4622040" y="4091760"/>
              <a:ext cx="2775600" cy="401400"/>
            </a:xfrm>
            <a:custGeom>
              <a:avLst/>
              <a:gdLst/>
              <a:ahLst/>
              <a:cxnLst>
                <a:cxn ang="3cd4">
                  <a:pos x="hc" y="t"/>
                </a:cxn>
                <a:cxn ang="cd2">
                  <a:pos x="l" y="vc"/>
                </a:cxn>
                <a:cxn ang="cd4">
                  <a:pos x="hc" y="b"/>
                </a:cxn>
                <a:cxn ang="0">
                  <a:pos x="r" y="vc"/>
                </a:cxn>
              </a:cxnLst>
              <a:rect l="l" t="t" r="r" b="b"/>
              <a:pathLst>
                <a:path w="7711" h="1116">
                  <a:moveTo>
                    <a:pt x="3856" y="1116"/>
                  </a:moveTo>
                  <a:lnTo>
                    <a:pt x="0" y="1116"/>
                  </a:lnTo>
                  <a:lnTo>
                    <a:pt x="0" y="0"/>
                  </a:lnTo>
                  <a:lnTo>
                    <a:pt x="7711" y="0"/>
                  </a:lnTo>
                  <a:lnTo>
                    <a:pt x="7711" y="1116"/>
                  </a:lnTo>
                  <a:close/>
                </a:path>
              </a:pathLst>
            </a:custGeom>
            <a:solidFill>
              <a:srgbClr val="FFFFFF"/>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4" name="Freeform 23"/>
            <p:cNvSpPr/>
            <p:nvPr/>
          </p:nvSpPr>
          <p:spPr>
            <a:xfrm>
              <a:off x="4622040" y="4158720"/>
              <a:ext cx="197280" cy="254520"/>
            </a:xfrm>
            <a:custGeom>
              <a:avLst/>
              <a:gdLst/>
              <a:ahLst/>
              <a:cxnLst>
                <a:cxn ang="3cd4">
                  <a:pos x="hc" y="t"/>
                </a:cxn>
                <a:cxn ang="cd2">
                  <a:pos x="l" y="vc"/>
                </a:cxn>
                <a:cxn ang="cd4">
                  <a:pos x="hc" y="b"/>
                </a:cxn>
                <a:cxn ang="0">
                  <a:pos x="r" y="vc"/>
                </a:cxn>
              </a:cxnLst>
              <a:rect l="l" t="t" r="r" b="b"/>
              <a:pathLst>
                <a:path w="549" h="708">
                  <a:moveTo>
                    <a:pt x="544" y="38"/>
                  </a:moveTo>
                  <a:cubicBezTo>
                    <a:pt x="549" y="27"/>
                    <a:pt x="549" y="25"/>
                    <a:pt x="549" y="20"/>
                  </a:cubicBezTo>
                  <a:cubicBezTo>
                    <a:pt x="549" y="9"/>
                    <a:pt x="542" y="0"/>
                    <a:pt x="529" y="0"/>
                  </a:cubicBezTo>
                  <a:cubicBezTo>
                    <a:pt x="518" y="0"/>
                    <a:pt x="511" y="11"/>
                    <a:pt x="506" y="22"/>
                  </a:cubicBezTo>
                  <a:lnTo>
                    <a:pt x="426" y="240"/>
                  </a:lnTo>
                  <a:lnTo>
                    <a:pt x="125" y="240"/>
                  </a:lnTo>
                  <a:lnTo>
                    <a:pt x="43" y="22"/>
                  </a:lnTo>
                  <a:cubicBezTo>
                    <a:pt x="38" y="9"/>
                    <a:pt x="34" y="0"/>
                    <a:pt x="20" y="0"/>
                  </a:cubicBezTo>
                  <a:cubicBezTo>
                    <a:pt x="9" y="0"/>
                    <a:pt x="0" y="9"/>
                    <a:pt x="0" y="20"/>
                  </a:cubicBezTo>
                  <a:cubicBezTo>
                    <a:pt x="0" y="22"/>
                    <a:pt x="0" y="25"/>
                    <a:pt x="7" y="38"/>
                  </a:cubicBezTo>
                  <a:lnTo>
                    <a:pt x="251" y="684"/>
                  </a:lnTo>
                  <a:cubicBezTo>
                    <a:pt x="258" y="699"/>
                    <a:pt x="262" y="708"/>
                    <a:pt x="276" y="708"/>
                  </a:cubicBezTo>
                  <a:cubicBezTo>
                    <a:pt x="289" y="708"/>
                    <a:pt x="293" y="697"/>
                    <a:pt x="296" y="686"/>
                  </a:cubicBezTo>
                  <a:close/>
                  <a:moveTo>
                    <a:pt x="141" y="280"/>
                  </a:moveTo>
                  <a:lnTo>
                    <a:pt x="410" y="280"/>
                  </a:lnTo>
                  <a:lnTo>
                    <a:pt x="276" y="632"/>
                  </a:ln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5" name="Freeform 24"/>
            <p:cNvSpPr/>
            <p:nvPr/>
          </p:nvSpPr>
          <p:spPr>
            <a:xfrm>
              <a:off x="4829400" y="4170960"/>
              <a:ext cx="93960" cy="238320"/>
            </a:xfrm>
            <a:custGeom>
              <a:avLst/>
              <a:gdLst/>
              <a:ahLst/>
              <a:cxnLst>
                <a:cxn ang="3cd4">
                  <a:pos x="hc" y="t"/>
                </a:cxn>
                <a:cxn ang="cd2">
                  <a:pos x="l" y="vc"/>
                </a:cxn>
                <a:cxn ang="cd4">
                  <a:pos x="hc" y="b"/>
                </a:cxn>
                <a:cxn ang="0">
                  <a:pos x="r" y="vc"/>
                </a:cxn>
              </a:cxnLst>
              <a:rect l="l" t="t" r="r" b="b"/>
              <a:pathLst>
                <a:path w="262" h="663">
                  <a:moveTo>
                    <a:pt x="253" y="36"/>
                  </a:moveTo>
                  <a:cubicBezTo>
                    <a:pt x="253" y="16"/>
                    <a:pt x="240" y="0"/>
                    <a:pt x="217" y="0"/>
                  </a:cubicBezTo>
                  <a:cubicBezTo>
                    <a:pt x="190" y="0"/>
                    <a:pt x="164" y="25"/>
                    <a:pt x="164" y="52"/>
                  </a:cubicBezTo>
                  <a:cubicBezTo>
                    <a:pt x="164" y="72"/>
                    <a:pt x="177" y="87"/>
                    <a:pt x="202" y="87"/>
                  </a:cubicBezTo>
                  <a:cubicBezTo>
                    <a:pt x="224" y="87"/>
                    <a:pt x="253" y="65"/>
                    <a:pt x="253" y="36"/>
                  </a:cubicBezTo>
                  <a:close/>
                  <a:moveTo>
                    <a:pt x="177" y="408"/>
                  </a:moveTo>
                  <a:cubicBezTo>
                    <a:pt x="190" y="379"/>
                    <a:pt x="190" y="377"/>
                    <a:pt x="199" y="350"/>
                  </a:cubicBezTo>
                  <a:cubicBezTo>
                    <a:pt x="208" y="330"/>
                    <a:pt x="213" y="316"/>
                    <a:pt x="213" y="298"/>
                  </a:cubicBezTo>
                  <a:cubicBezTo>
                    <a:pt x="213" y="253"/>
                    <a:pt x="181" y="217"/>
                    <a:pt x="130" y="217"/>
                  </a:cubicBezTo>
                  <a:cubicBezTo>
                    <a:pt x="38" y="217"/>
                    <a:pt x="0" y="359"/>
                    <a:pt x="0" y="368"/>
                  </a:cubicBezTo>
                  <a:cubicBezTo>
                    <a:pt x="0" y="379"/>
                    <a:pt x="9" y="379"/>
                    <a:pt x="11" y="379"/>
                  </a:cubicBezTo>
                  <a:cubicBezTo>
                    <a:pt x="22" y="379"/>
                    <a:pt x="22" y="377"/>
                    <a:pt x="27" y="361"/>
                  </a:cubicBezTo>
                  <a:cubicBezTo>
                    <a:pt x="54" y="267"/>
                    <a:pt x="94" y="238"/>
                    <a:pt x="128" y="238"/>
                  </a:cubicBezTo>
                  <a:cubicBezTo>
                    <a:pt x="137" y="238"/>
                    <a:pt x="152" y="238"/>
                    <a:pt x="152" y="269"/>
                  </a:cubicBezTo>
                  <a:cubicBezTo>
                    <a:pt x="152" y="291"/>
                    <a:pt x="146" y="312"/>
                    <a:pt x="141" y="321"/>
                  </a:cubicBezTo>
                  <a:cubicBezTo>
                    <a:pt x="134" y="347"/>
                    <a:pt x="90" y="462"/>
                    <a:pt x="74" y="504"/>
                  </a:cubicBezTo>
                  <a:cubicBezTo>
                    <a:pt x="63" y="529"/>
                    <a:pt x="52" y="563"/>
                    <a:pt x="52" y="583"/>
                  </a:cubicBezTo>
                  <a:cubicBezTo>
                    <a:pt x="52" y="630"/>
                    <a:pt x="85" y="663"/>
                    <a:pt x="132" y="663"/>
                  </a:cubicBezTo>
                  <a:cubicBezTo>
                    <a:pt x="226" y="663"/>
                    <a:pt x="262" y="520"/>
                    <a:pt x="262" y="511"/>
                  </a:cubicBezTo>
                  <a:cubicBezTo>
                    <a:pt x="262" y="502"/>
                    <a:pt x="253" y="502"/>
                    <a:pt x="251" y="502"/>
                  </a:cubicBezTo>
                  <a:cubicBezTo>
                    <a:pt x="240" y="502"/>
                    <a:pt x="240" y="504"/>
                    <a:pt x="235" y="520"/>
                  </a:cubicBezTo>
                  <a:cubicBezTo>
                    <a:pt x="217" y="583"/>
                    <a:pt x="184" y="643"/>
                    <a:pt x="134" y="643"/>
                  </a:cubicBezTo>
                  <a:cubicBezTo>
                    <a:pt x="116" y="643"/>
                    <a:pt x="110" y="632"/>
                    <a:pt x="110" y="610"/>
                  </a:cubicBezTo>
                  <a:cubicBezTo>
                    <a:pt x="110" y="585"/>
                    <a:pt x="116" y="572"/>
                    <a:pt x="139" y="51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6" name="Freeform 25"/>
            <p:cNvSpPr/>
            <p:nvPr/>
          </p:nvSpPr>
          <p:spPr>
            <a:xfrm>
              <a:off x="5068800" y="4213440"/>
              <a:ext cx="177840" cy="206280"/>
            </a:xfrm>
            <a:custGeom>
              <a:avLst/>
              <a:gdLst/>
              <a:ahLst/>
              <a:cxnLst>
                <a:cxn ang="3cd4">
                  <a:pos x="hc" y="t"/>
                </a:cxn>
                <a:cxn ang="cd2">
                  <a:pos x="l" y="vc"/>
                </a:cxn>
                <a:cxn ang="cd4">
                  <a:pos x="hc" y="b"/>
                </a:cxn>
                <a:cxn ang="0">
                  <a:pos x="r" y="vc"/>
                </a:cxn>
              </a:cxnLst>
              <a:rect l="l" t="t" r="r" b="b"/>
              <a:pathLst>
                <a:path w="495" h="574">
                  <a:moveTo>
                    <a:pt x="459" y="307"/>
                  </a:moveTo>
                  <a:cubicBezTo>
                    <a:pt x="477" y="307"/>
                    <a:pt x="495" y="307"/>
                    <a:pt x="495" y="287"/>
                  </a:cubicBezTo>
                  <a:cubicBezTo>
                    <a:pt x="495" y="267"/>
                    <a:pt x="477" y="267"/>
                    <a:pt x="459" y="267"/>
                  </a:cubicBezTo>
                  <a:lnTo>
                    <a:pt x="40" y="267"/>
                  </a:lnTo>
                  <a:cubicBezTo>
                    <a:pt x="52" y="134"/>
                    <a:pt x="166" y="40"/>
                    <a:pt x="305" y="40"/>
                  </a:cubicBezTo>
                  <a:lnTo>
                    <a:pt x="459" y="40"/>
                  </a:lnTo>
                  <a:cubicBezTo>
                    <a:pt x="477" y="40"/>
                    <a:pt x="495" y="40"/>
                    <a:pt x="495" y="20"/>
                  </a:cubicBezTo>
                  <a:cubicBezTo>
                    <a:pt x="495" y="0"/>
                    <a:pt x="477" y="0"/>
                    <a:pt x="459" y="0"/>
                  </a:cubicBezTo>
                  <a:lnTo>
                    <a:pt x="302" y="0"/>
                  </a:lnTo>
                  <a:cubicBezTo>
                    <a:pt x="134" y="0"/>
                    <a:pt x="0" y="128"/>
                    <a:pt x="0" y="287"/>
                  </a:cubicBezTo>
                  <a:cubicBezTo>
                    <a:pt x="0" y="444"/>
                    <a:pt x="134" y="574"/>
                    <a:pt x="302" y="574"/>
                  </a:cubicBezTo>
                  <a:lnTo>
                    <a:pt x="459" y="574"/>
                  </a:lnTo>
                  <a:cubicBezTo>
                    <a:pt x="477" y="574"/>
                    <a:pt x="495" y="574"/>
                    <a:pt x="495" y="554"/>
                  </a:cubicBezTo>
                  <a:cubicBezTo>
                    <a:pt x="495" y="533"/>
                    <a:pt x="477" y="533"/>
                    <a:pt x="459" y="533"/>
                  </a:cubicBezTo>
                  <a:lnTo>
                    <a:pt x="305" y="533"/>
                  </a:lnTo>
                  <a:cubicBezTo>
                    <a:pt x="166" y="533"/>
                    <a:pt x="52" y="439"/>
                    <a:pt x="40" y="30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7" name="Freeform 26"/>
            <p:cNvSpPr/>
            <p:nvPr/>
          </p:nvSpPr>
          <p:spPr>
            <a:xfrm>
              <a:off x="5391360" y="4155479"/>
              <a:ext cx="252000" cy="257760"/>
            </a:xfrm>
            <a:custGeom>
              <a:avLst/>
              <a:gdLst/>
              <a:ahLst/>
              <a:cxnLst>
                <a:cxn ang="3cd4">
                  <a:pos x="hc" y="t"/>
                </a:cxn>
                <a:cxn ang="cd2">
                  <a:pos x="l" y="vc"/>
                </a:cxn>
                <a:cxn ang="cd4">
                  <a:pos x="hc" y="b"/>
                </a:cxn>
                <a:cxn ang="0">
                  <a:pos x="r" y="vc"/>
                </a:cxn>
              </a:cxnLst>
              <a:rect l="l" t="t" r="r" b="b"/>
              <a:pathLst>
                <a:path w="701" h="717">
                  <a:moveTo>
                    <a:pt x="701" y="9"/>
                  </a:moveTo>
                  <a:cubicBezTo>
                    <a:pt x="701" y="7"/>
                    <a:pt x="699" y="0"/>
                    <a:pt x="690" y="0"/>
                  </a:cubicBezTo>
                  <a:cubicBezTo>
                    <a:pt x="688" y="0"/>
                    <a:pt x="686" y="0"/>
                    <a:pt x="674" y="11"/>
                  </a:cubicBezTo>
                  <a:lnTo>
                    <a:pt x="607" y="87"/>
                  </a:lnTo>
                  <a:cubicBezTo>
                    <a:pt x="598" y="74"/>
                    <a:pt x="551" y="0"/>
                    <a:pt x="441" y="0"/>
                  </a:cubicBezTo>
                  <a:cubicBezTo>
                    <a:pt x="222" y="0"/>
                    <a:pt x="0" y="217"/>
                    <a:pt x="0" y="448"/>
                  </a:cubicBezTo>
                  <a:cubicBezTo>
                    <a:pt x="0" y="610"/>
                    <a:pt x="116" y="717"/>
                    <a:pt x="267" y="717"/>
                  </a:cubicBezTo>
                  <a:cubicBezTo>
                    <a:pt x="354" y="717"/>
                    <a:pt x="428" y="679"/>
                    <a:pt x="482" y="632"/>
                  </a:cubicBezTo>
                  <a:cubicBezTo>
                    <a:pt x="574" y="551"/>
                    <a:pt x="589" y="462"/>
                    <a:pt x="589" y="460"/>
                  </a:cubicBezTo>
                  <a:cubicBezTo>
                    <a:pt x="589" y="451"/>
                    <a:pt x="580" y="451"/>
                    <a:pt x="578" y="451"/>
                  </a:cubicBezTo>
                  <a:cubicBezTo>
                    <a:pt x="571" y="451"/>
                    <a:pt x="567" y="451"/>
                    <a:pt x="565" y="460"/>
                  </a:cubicBezTo>
                  <a:cubicBezTo>
                    <a:pt x="556" y="489"/>
                    <a:pt x="533" y="558"/>
                    <a:pt x="466" y="616"/>
                  </a:cubicBezTo>
                  <a:cubicBezTo>
                    <a:pt x="397" y="670"/>
                    <a:pt x="334" y="688"/>
                    <a:pt x="282" y="688"/>
                  </a:cubicBezTo>
                  <a:cubicBezTo>
                    <a:pt x="195" y="688"/>
                    <a:pt x="90" y="637"/>
                    <a:pt x="90" y="482"/>
                  </a:cubicBezTo>
                  <a:cubicBezTo>
                    <a:pt x="90" y="426"/>
                    <a:pt x="110" y="267"/>
                    <a:pt x="208" y="150"/>
                  </a:cubicBezTo>
                  <a:cubicBezTo>
                    <a:pt x="269" y="81"/>
                    <a:pt x="363" y="31"/>
                    <a:pt x="450" y="31"/>
                  </a:cubicBezTo>
                  <a:cubicBezTo>
                    <a:pt x="551" y="31"/>
                    <a:pt x="609" y="108"/>
                    <a:pt x="609" y="222"/>
                  </a:cubicBezTo>
                  <a:cubicBezTo>
                    <a:pt x="609" y="260"/>
                    <a:pt x="607" y="262"/>
                    <a:pt x="607" y="271"/>
                  </a:cubicBezTo>
                  <a:cubicBezTo>
                    <a:pt x="607" y="282"/>
                    <a:pt x="616" y="282"/>
                    <a:pt x="621" y="282"/>
                  </a:cubicBezTo>
                  <a:cubicBezTo>
                    <a:pt x="634" y="282"/>
                    <a:pt x="634" y="280"/>
                    <a:pt x="638" y="262"/>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8" name="Freeform 27"/>
            <p:cNvSpPr/>
            <p:nvPr/>
          </p:nvSpPr>
          <p:spPr>
            <a:xfrm>
              <a:off x="5663159" y="4367880"/>
              <a:ext cx="41400" cy="106200"/>
            </a:xfrm>
            <a:custGeom>
              <a:avLst/>
              <a:gdLst/>
              <a:ahLst/>
              <a:cxnLst>
                <a:cxn ang="3cd4">
                  <a:pos x="hc" y="t"/>
                </a:cxn>
                <a:cxn ang="cd2">
                  <a:pos x="l" y="vc"/>
                </a:cxn>
                <a:cxn ang="cd4">
                  <a:pos x="hc" y="b"/>
                </a:cxn>
                <a:cxn ang="0">
                  <a:pos x="r" y="vc"/>
                </a:cxn>
              </a:cxnLst>
              <a:rect l="l" t="t" r="r" b="b"/>
              <a:pathLst>
                <a:path w="116" h="296">
                  <a:moveTo>
                    <a:pt x="116" y="103"/>
                  </a:moveTo>
                  <a:cubicBezTo>
                    <a:pt x="116" y="38"/>
                    <a:pt x="92" y="0"/>
                    <a:pt x="54" y="0"/>
                  </a:cubicBezTo>
                  <a:cubicBezTo>
                    <a:pt x="20" y="0"/>
                    <a:pt x="0" y="25"/>
                    <a:pt x="0" y="52"/>
                  </a:cubicBezTo>
                  <a:cubicBezTo>
                    <a:pt x="0" y="78"/>
                    <a:pt x="20" y="105"/>
                    <a:pt x="54" y="105"/>
                  </a:cubicBezTo>
                  <a:cubicBezTo>
                    <a:pt x="65" y="105"/>
                    <a:pt x="78" y="101"/>
                    <a:pt x="87" y="92"/>
                  </a:cubicBezTo>
                  <a:cubicBezTo>
                    <a:pt x="92" y="90"/>
                    <a:pt x="92" y="90"/>
                    <a:pt x="94" y="90"/>
                  </a:cubicBezTo>
                  <a:cubicBezTo>
                    <a:pt x="94" y="90"/>
                    <a:pt x="96" y="90"/>
                    <a:pt x="96" y="103"/>
                  </a:cubicBezTo>
                  <a:cubicBezTo>
                    <a:pt x="96" y="177"/>
                    <a:pt x="60" y="238"/>
                    <a:pt x="27" y="269"/>
                  </a:cubicBezTo>
                  <a:cubicBezTo>
                    <a:pt x="16" y="280"/>
                    <a:pt x="16" y="282"/>
                    <a:pt x="16" y="285"/>
                  </a:cubicBezTo>
                  <a:cubicBezTo>
                    <a:pt x="16" y="294"/>
                    <a:pt x="20" y="296"/>
                    <a:pt x="27" y="296"/>
                  </a:cubicBezTo>
                  <a:cubicBezTo>
                    <a:pt x="38" y="296"/>
                    <a:pt x="116" y="220"/>
                    <a:pt x="116" y="103"/>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29" name="Freeform 28"/>
            <p:cNvSpPr/>
            <p:nvPr/>
          </p:nvSpPr>
          <p:spPr>
            <a:xfrm>
              <a:off x="5810040" y="4158720"/>
              <a:ext cx="160920" cy="250560"/>
            </a:xfrm>
            <a:custGeom>
              <a:avLst/>
              <a:gdLst/>
              <a:ahLst/>
              <a:cxnLst>
                <a:cxn ang="3cd4">
                  <a:pos x="hc" y="t"/>
                </a:cxn>
                <a:cxn ang="cd2">
                  <a:pos x="l" y="vc"/>
                </a:cxn>
                <a:cxn ang="cd4">
                  <a:pos x="hc" y="b"/>
                </a:cxn>
                <a:cxn ang="0">
                  <a:pos x="r" y="vc"/>
                </a:cxn>
              </a:cxnLst>
              <a:rect l="l" t="t" r="r" b="b"/>
              <a:pathLst>
                <a:path w="448" h="697">
                  <a:moveTo>
                    <a:pt x="229" y="11"/>
                  </a:moveTo>
                  <a:cubicBezTo>
                    <a:pt x="229" y="9"/>
                    <a:pt x="229" y="0"/>
                    <a:pt x="217" y="0"/>
                  </a:cubicBezTo>
                  <a:cubicBezTo>
                    <a:pt x="195" y="0"/>
                    <a:pt x="121" y="9"/>
                    <a:pt x="96" y="9"/>
                  </a:cubicBezTo>
                  <a:cubicBezTo>
                    <a:pt x="87" y="11"/>
                    <a:pt x="76" y="11"/>
                    <a:pt x="76" y="29"/>
                  </a:cubicBezTo>
                  <a:cubicBezTo>
                    <a:pt x="76" y="43"/>
                    <a:pt x="85" y="43"/>
                    <a:pt x="101" y="43"/>
                  </a:cubicBezTo>
                  <a:cubicBezTo>
                    <a:pt x="148" y="43"/>
                    <a:pt x="150" y="49"/>
                    <a:pt x="150" y="58"/>
                  </a:cubicBezTo>
                  <a:lnTo>
                    <a:pt x="148" y="78"/>
                  </a:lnTo>
                  <a:lnTo>
                    <a:pt x="4" y="648"/>
                  </a:lnTo>
                  <a:cubicBezTo>
                    <a:pt x="0" y="661"/>
                    <a:pt x="0" y="663"/>
                    <a:pt x="0" y="668"/>
                  </a:cubicBezTo>
                  <a:cubicBezTo>
                    <a:pt x="0" y="693"/>
                    <a:pt x="20" y="697"/>
                    <a:pt x="29" y="697"/>
                  </a:cubicBezTo>
                  <a:cubicBezTo>
                    <a:pt x="43" y="697"/>
                    <a:pt x="56" y="688"/>
                    <a:pt x="63" y="675"/>
                  </a:cubicBezTo>
                  <a:cubicBezTo>
                    <a:pt x="67" y="666"/>
                    <a:pt x="112" y="484"/>
                    <a:pt x="119" y="460"/>
                  </a:cubicBezTo>
                  <a:cubicBezTo>
                    <a:pt x="152" y="462"/>
                    <a:pt x="233" y="477"/>
                    <a:pt x="233" y="542"/>
                  </a:cubicBezTo>
                  <a:cubicBezTo>
                    <a:pt x="233" y="549"/>
                    <a:pt x="233" y="554"/>
                    <a:pt x="229" y="565"/>
                  </a:cubicBezTo>
                  <a:cubicBezTo>
                    <a:pt x="229" y="576"/>
                    <a:pt x="226" y="587"/>
                    <a:pt x="226" y="598"/>
                  </a:cubicBezTo>
                  <a:cubicBezTo>
                    <a:pt x="226" y="657"/>
                    <a:pt x="264" y="697"/>
                    <a:pt x="316" y="697"/>
                  </a:cubicBezTo>
                  <a:cubicBezTo>
                    <a:pt x="347" y="697"/>
                    <a:pt x="372" y="681"/>
                    <a:pt x="394" y="643"/>
                  </a:cubicBezTo>
                  <a:cubicBezTo>
                    <a:pt x="419" y="601"/>
                    <a:pt x="430" y="547"/>
                    <a:pt x="430" y="545"/>
                  </a:cubicBezTo>
                  <a:cubicBezTo>
                    <a:pt x="430" y="533"/>
                    <a:pt x="421" y="533"/>
                    <a:pt x="419" y="533"/>
                  </a:cubicBezTo>
                  <a:cubicBezTo>
                    <a:pt x="408" y="533"/>
                    <a:pt x="408" y="538"/>
                    <a:pt x="405" y="551"/>
                  </a:cubicBezTo>
                  <a:cubicBezTo>
                    <a:pt x="385" y="625"/>
                    <a:pt x="363" y="675"/>
                    <a:pt x="318" y="675"/>
                  </a:cubicBezTo>
                  <a:cubicBezTo>
                    <a:pt x="300" y="675"/>
                    <a:pt x="287" y="663"/>
                    <a:pt x="287" y="628"/>
                  </a:cubicBezTo>
                  <a:cubicBezTo>
                    <a:pt x="287" y="612"/>
                    <a:pt x="291" y="590"/>
                    <a:pt x="296" y="574"/>
                  </a:cubicBezTo>
                  <a:cubicBezTo>
                    <a:pt x="298" y="556"/>
                    <a:pt x="298" y="551"/>
                    <a:pt x="298" y="542"/>
                  </a:cubicBezTo>
                  <a:cubicBezTo>
                    <a:pt x="298" y="477"/>
                    <a:pt x="237" y="451"/>
                    <a:pt x="152" y="439"/>
                  </a:cubicBezTo>
                  <a:cubicBezTo>
                    <a:pt x="184" y="421"/>
                    <a:pt x="215" y="390"/>
                    <a:pt x="237" y="365"/>
                  </a:cubicBezTo>
                  <a:cubicBezTo>
                    <a:pt x="285" y="314"/>
                    <a:pt x="329" y="271"/>
                    <a:pt x="379" y="271"/>
                  </a:cubicBezTo>
                  <a:cubicBezTo>
                    <a:pt x="385" y="271"/>
                    <a:pt x="385" y="271"/>
                    <a:pt x="388" y="271"/>
                  </a:cubicBezTo>
                  <a:cubicBezTo>
                    <a:pt x="399" y="273"/>
                    <a:pt x="401" y="273"/>
                    <a:pt x="408" y="280"/>
                  </a:cubicBezTo>
                  <a:cubicBezTo>
                    <a:pt x="410" y="280"/>
                    <a:pt x="410" y="282"/>
                    <a:pt x="412" y="282"/>
                  </a:cubicBezTo>
                  <a:cubicBezTo>
                    <a:pt x="365" y="287"/>
                    <a:pt x="356" y="325"/>
                    <a:pt x="356" y="336"/>
                  </a:cubicBezTo>
                  <a:cubicBezTo>
                    <a:pt x="356" y="352"/>
                    <a:pt x="367" y="372"/>
                    <a:pt x="394" y="372"/>
                  </a:cubicBezTo>
                  <a:cubicBezTo>
                    <a:pt x="419" y="372"/>
                    <a:pt x="448" y="350"/>
                    <a:pt x="448" y="312"/>
                  </a:cubicBezTo>
                  <a:cubicBezTo>
                    <a:pt x="448" y="282"/>
                    <a:pt x="426" y="249"/>
                    <a:pt x="381" y="249"/>
                  </a:cubicBezTo>
                  <a:cubicBezTo>
                    <a:pt x="354" y="249"/>
                    <a:pt x="307" y="258"/>
                    <a:pt x="237" y="336"/>
                  </a:cubicBezTo>
                  <a:cubicBezTo>
                    <a:pt x="204" y="374"/>
                    <a:pt x="164" y="412"/>
                    <a:pt x="128" y="428"/>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0" name="Freeform 29"/>
            <p:cNvSpPr/>
            <p:nvPr/>
          </p:nvSpPr>
          <p:spPr>
            <a:xfrm>
              <a:off x="5999400" y="4091760"/>
              <a:ext cx="54360" cy="167400"/>
            </a:xfrm>
            <a:custGeom>
              <a:avLst/>
              <a:gdLst/>
              <a:ahLst/>
              <a:cxnLst>
                <a:cxn ang="3cd4">
                  <a:pos x="hc" y="t"/>
                </a:cxn>
                <a:cxn ang="cd2">
                  <a:pos x="l" y="vc"/>
                </a:cxn>
                <a:cxn ang="cd4">
                  <a:pos x="hc" y="b"/>
                </a:cxn>
                <a:cxn ang="0">
                  <a:pos x="r" y="vc"/>
                </a:cxn>
              </a:cxnLst>
              <a:rect l="l" t="t" r="r" b="b"/>
              <a:pathLst>
                <a:path w="152" h="466">
                  <a:moveTo>
                    <a:pt x="108" y="40"/>
                  </a:moveTo>
                  <a:cubicBezTo>
                    <a:pt x="108" y="20"/>
                    <a:pt x="92" y="0"/>
                    <a:pt x="67" y="0"/>
                  </a:cubicBezTo>
                  <a:cubicBezTo>
                    <a:pt x="47" y="0"/>
                    <a:pt x="27" y="16"/>
                    <a:pt x="27" y="40"/>
                  </a:cubicBezTo>
                  <a:cubicBezTo>
                    <a:pt x="27" y="65"/>
                    <a:pt x="49" y="81"/>
                    <a:pt x="67" y="81"/>
                  </a:cubicBezTo>
                  <a:cubicBezTo>
                    <a:pt x="90" y="81"/>
                    <a:pt x="108" y="63"/>
                    <a:pt x="108" y="40"/>
                  </a:cubicBezTo>
                  <a:close/>
                  <a:moveTo>
                    <a:pt x="2" y="168"/>
                  </a:moveTo>
                  <a:lnTo>
                    <a:pt x="2" y="195"/>
                  </a:lnTo>
                  <a:cubicBezTo>
                    <a:pt x="47" y="195"/>
                    <a:pt x="52" y="197"/>
                    <a:pt x="52" y="233"/>
                  </a:cubicBezTo>
                  <a:lnTo>
                    <a:pt x="52" y="412"/>
                  </a:lnTo>
                  <a:cubicBezTo>
                    <a:pt x="52" y="442"/>
                    <a:pt x="45" y="442"/>
                    <a:pt x="0" y="442"/>
                  </a:cubicBezTo>
                  <a:lnTo>
                    <a:pt x="0" y="466"/>
                  </a:lnTo>
                  <a:cubicBezTo>
                    <a:pt x="2" y="466"/>
                    <a:pt x="49" y="464"/>
                    <a:pt x="78" y="464"/>
                  </a:cubicBezTo>
                  <a:cubicBezTo>
                    <a:pt x="103" y="464"/>
                    <a:pt x="128" y="464"/>
                    <a:pt x="152" y="466"/>
                  </a:cubicBezTo>
                  <a:lnTo>
                    <a:pt x="152" y="442"/>
                  </a:lnTo>
                  <a:cubicBezTo>
                    <a:pt x="112" y="442"/>
                    <a:pt x="105" y="442"/>
                    <a:pt x="105" y="412"/>
                  </a:cubicBezTo>
                  <a:lnTo>
                    <a:pt x="105" y="161"/>
                  </a:ln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1" name="Freeform 30"/>
            <p:cNvSpPr/>
            <p:nvPr/>
          </p:nvSpPr>
          <p:spPr>
            <a:xfrm>
              <a:off x="6079320" y="4149000"/>
              <a:ext cx="133560" cy="110160"/>
            </a:xfrm>
            <a:custGeom>
              <a:avLst/>
              <a:gdLst/>
              <a:ahLst/>
              <a:cxnLst>
                <a:cxn ang="3cd4">
                  <a:pos x="hc" y="t"/>
                </a:cxn>
                <a:cxn ang="cd2">
                  <a:pos x="l" y="vc"/>
                </a:cxn>
                <a:cxn ang="cd4">
                  <a:pos x="hc" y="b"/>
                </a:cxn>
                <a:cxn ang="0">
                  <a:pos x="r" y="vc"/>
                </a:cxn>
              </a:cxnLst>
              <a:rect l="l" t="t" r="r" b="b"/>
              <a:pathLst>
                <a:path w="372" h="307">
                  <a:moveTo>
                    <a:pt x="320" y="96"/>
                  </a:moveTo>
                  <a:cubicBezTo>
                    <a:pt x="320" y="36"/>
                    <a:pt x="289" y="0"/>
                    <a:pt x="215" y="0"/>
                  </a:cubicBezTo>
                  <a:cubicBezTo>
                    <a:pt x="159" y="0"/>
                    <a:pt x="121" y="31"/>
                    <a:pt x="103" y="67"/>
                  </a:cubicBezTo>
                  <a:lnTo>
                    <a:pt x="101" y="67"/>
                  </a:lnTo>
                  <a:lnTo>
                    <a:pt x="101" y="0"/>
                  </a:lnTo>
                  <a:lnTo>
                    <a:pt x="0" y="7"/>
                  </a:lnTo>
                  <a:lnTo>
                    <a:pt x="0" y="34"/>
                  </a:lnTo>
                  <a:cubicBezTo>
                    <a:pt x="47" y="34"/>
                    <a:pt x="52" y="38"/>
                    <a:pt x="52" y="72"/>
                  </a:cubicBezTo>
                  <a:lnTo>
                    <a:pt x="52" y="251"/>
                  </a:lnTo>
                  <a:cubicBezTo>
                    <a:pt x="52" y="280"/>
                    <a:pt x="45" y="280"/>
                    <a:pt x="0" y="280"/>
                  </a:cubicBezTo>
                  <a:lnTo>
                    <a:pt x="0" y="307"/>
                  </a:lnTo>
                  <a:cubicBezTo>
                    <a:pt x="2" y="307"/>
                    <a:pt x="49" y="303"/>
                    <a:pt x="78" y="303"/>
                  </a:cubicBezTo>
                  <a:cubicBezTo>
                    <a:pt x="105" y="303"/>
                    <a:pt x="152" y="305"/>
                    <a:pt x="159" y="307"/>
                  </a:cubicBezTo>
                  <a:lnTo>
                    <a:pt x="159" y="280"/>
                  </a:lnTo>
                  <a:cubicBezTo>
                    <a:pt x="114" y="280"/>
                    <a:pt x="108" y="280"/>
                    <a:pt x="108" y="251"/>
                  </a:cubicBezTo>
                  <a:lnTo>
                    <a:pt x="108" y="126"/>
                  </a:lnTo>
                  <a:cubicBezTo>
                    <a:pt x="108" y="54"/>
                    <a:pt x="164" y="20"/>
                    <a:pt x="211" y="20"/>
                  </a:cubicBezTo>
                  <a:cubicBezTo>
                    <a:pt x="258" y="20"/>
                    <a:pt x="264" y="58"/>
                    <a:pt x="264" y="94"/>
                  </a:cubicBezTo>
                  <a:lnTo>
                    <a:pt x="264" y="251"/>
                  </a:lnTo>
                  <a:cubicBezTo>
                    <a:pt x="264" y="280"/>
                    <a:pt x="258" y="280"/>
                    <a:pt x="213" y="280"/>
                  </a:cubicBezTo>
                  <a:lnTo>
                    <a:pt x="213" y="307"/>
                  </a:lnTo>
                  <a:cubicBezTo>
                    <a:pt x="215" y="307"/>
                    <a:pt x="262" y="303"/>
                    <a:pt x="291" y="303"/>
                  </a:cubicBezTo>
                  <a:cubicBezTo>
                    <a:pt x="318" y="303"/>
                    <a:pt x="365" y="305"/>
                    <a:pt x="372" y="307"/>
                  </a:cubicBezTo>
                  <a:lnTo>
                    <a:pt x="372" y="280"/>
                  </a:lnTo>
                  <a:cubicBezTo>
                    <a:pt x="327" y="280"/>
                    <a:pt x="320" y="280"/>
                    <a:pt x="320" y="25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2" name="Freeform 31"/>
            <p:cNvSpPr/>
            <p:nvPr/>
          </p:nvSpPr>
          <p:spPr>
            <a:xfrm>
              <a:off x="6222240" y="4106160"/>
              <a:ext cx="86040" cy="155520"/>
            </a:xfrm>
            <a:custGeom>
              <a:avLst/>
              <a:gdLst/>
              <a:ahLst/>
              <a:cxnLst>
                <a:cxn ang="3cd4">
                  <a:pos x="hc" y="t"/>
                </a:cxn>
                <a:cxn ang="cd2">
                  <a:pos x="l" y="vc"/>
                </a:cxn>
                <a:cxn ang="cd4">
                  <a:pos x="hc" y="b"/>
                </a:cxn>
                <a:cxn ang="0">
                  <a:pos x="r" y="vc"/>
                </a:cxn>
              </a:cxnLst>
              <a:rect l="l" t="t" r="r" b="b"/>
              <a:pathLst>
                <a:path w="240" h="433">
                  <a:moveTo>
                    <a:pt x="119" y="152"/>
                  </a:moveTo>
                  <a:lnTo>
                    <a:pt x="229" y="152"/>
                  </a:lnTo>
                  <a:lnTo>
                    <a:pt x="229" y="128"/>
                  </a:lnTo>
                  <a:lnTo>
                    <a:pt x="119" y="128"/>
                  </a:lnTo>
                  <a:lnTo>
                    <a:pt x="119" y="0"/>
                  </a:lnTo>
                  <a:lnTo>
                    <a:pt x="96" y="0"/>
                  </a:lnTo>
                  <a:cubicBezTo>
                    <a:pt x="96" y="63"/>
                    <a:pt x="67" y="130"/>
                    <a:pt x="0" y="132"/>
                  </a:cubicBezTo>
                  <a:lnTo>
                    <a:pt x="0" y="152"/>
                  </a:lnTo>
                  <a:lnTo>
                    <a:pt x="65" y="152"/>
                  </a:lnTo>
                  <a:lnTo>
                    <a:pt x="65" y="338"/>
                  </a:lnTo>
                  <a:cubicBezTo>
                    <a:pt x="65" y="417"/>
                    <a:pt x="123" y="433"/>
                    <a:pt x="161" y="433"/>
                  </a:cubicBezTo>
                  <a:cubicBezTo>
                    <a:pt x="208" y="433"/>
                    <a:pt x="240" y="395"/>
                    <a:pt x="240" y="338"/>
                  </a:cubicBezTo>
                  <a:lnTo>
                    <a:pt x="240" y="300"/>
                  </a:lnTo>
                  <a:lnTo>
                    <a:pt x="217" y="300"/>
                  </a:lnTo>
                  <a:lnTo>
                    <a:pt x="217" y="338"/>
                  </a:lnTo>
                  <a:cubicBezTo>
                    <a:pt x="217" y="386"/>
                    <a:pt x="195" y="410"/>
                    <a:pt x="168" y="410"/>
                  </a:cubicBezTo>
                  <a:cubicBezTo>
                    <a:pt x="119" y="410"/>
                    <a:pt x="119" y="352"/>
                    <a:pt x="119" y="34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3" name="Freeform 32"/>
            <p:cNvSpPr/>
            <p:nvPr/>
          </p:nvSpPr>
          <p:spPr>
            <a:xfrm>
              <a:off x="5986800" y="4328280"/>
              <a:ext cx="75600" cy="167400"/>
            </a:xfrm>
            <a:custGeom>
              <a:avLst/>
              <a:gdLst/>
              <a:ahLst/>
              <a:cxnLst>
                <a:cxn ang="3cd4">
                  <a:pos x="hc" y="t"/>
                </a:cxn>
                <a:cxn ang="cd2">
                  <a:pos x="l" y="vc"/>
                </a:cxn>
                <a:cxn ang="cd4">
                  <a:pos x="hc" y="b"/>
                </a:cxn>
                <a:cxn ang="0">
                  <a:pos x="r" y="vc"/>
                </a:cxn>
              </a:cxnLst>
              <a:rect l="l" t="t" r="r" b="b"/>
              <a:pathLst>
                <a:path w="211" h="466">
                  <a:moveTo>
                    <a:pt x="193" y="27"/>
                  </a:moveTo>
                  <a:cubicBezTo>
                    <a:pt x="193" y="16"/>
                    <a:pt x="184" y="0"/>
                    <a:pt x="166" y="0"/>
                  </a:cubicBezTo>
                  <a:cubicBezTo>
                    <a:pt x="146" y="0"/>
                    <a:pt x="125" y="18"/>
                    <a:pt x="125" y="38"/>
                  </a:cubicBezTo>
                  <a:cubicBezTo>
                    <a:pt x="125" y="49"/>
                    <a:pt x="134" y="65"/>
                    <a:pt x="155" y="65"/>
                  </a:cubicBezTo>
                  <a:cubicBezTo>
                    <a:pt x="175" y="65"/>
                    <a:pt x="193" y="45"/>
                    <a:pt x="193" y="27"/>
                  </a:cubicBezTo>
                  <a:close/>
                  <a:moveTo>
                    <a:pt x="52" y="379"/>
                  </a:moveTo>
                  <a:cubicBezTo>
                    <a:pt x="47" y="388"/>
                    <a:pt x="45" y="395"/>
                    <a:pt x="45" y="408"/>
                  </a:cubicBezTo>
                  <a:cubicBezTo>
                    <a:pt x="45" y="439"/>
                    <a:pt x="72" y="466"/>
                    <a:pt x="110" y="466"/>
                  </a:cubicBezTo>
                  <a:cubicBezTo>
                    <a:pt x="179" y="466"/>
                    <a:pt x="211" y="370"/>
                    <a:pt x="211" y="361"/>
                  </a:cubicBezTo>
                  <a:cubicBezTo>
                    <a:pt x="211" y="352"/>
                    <a:pt x="202" y="352"/>
                    <a:pt x="199" y="352"/>
                  </a:cubicBezTo>
                  <a:cubicBezTo>
                    <a:pt x="190" y="352"/>
                    <a:pt x="190" y="356"/>
                    <a:pt x="186" y="363"/>
                  </a:cubicBezTo>
                  <a:cubicBezTo>
                    <a:pt x="170" y="419"/>
                    <a:pt x="139" y="446"/>
                    <a:pt x="112" y="446"/>
                  </a:cubicBezTo>
                  <a:cubicBezTo>
                    <a:pt x="99" y="446"/>
                    <a:pt x="96" y="437"/>
                    <a:pt x="96" y="424"/>
                  </a:cubicBezTo>
                  <a:cubicBezTo>
                    <a:pt x="96" y="406"/>
                    <a:pt x="101" y="395"/>
                    <a:pt x="108" y="379"/>
                  </a:cubicBezTo>
                  <a:cubicBezTo>
                    <a:pt x="114" y="359"/>
                    <a:pt x="121" y="341"/>
                    <a:pt x="128" y="323"/>
                  </a:cubicBezTo>
                  <a:cubicBezTo>
                    <a:pt x="134" y="307"/>
                    <a:pt x="159" y="242"/>
                    <a:pt x="164" y="235"/>
                  </a:cubicBezTo>
                  <a:cubicBezTo>
                    <a:pt x="166" y="229"/>
                    <a:pt x="168" y="220"/>
                    <a:pt x="168" y="213"/>
                  </a:cubicBezTo>
                  <a:cubicBezTo>
                    <a:pt x="168" y="179"/>
                    <a:pt x="139" y="155"/>
                    <a:pt x="101" y="155"/>
                  </a:cubicBezTo>
                  <a:cubicBezTo>
                    <a:pt x="31" y="155"/>
                    <a:pt x="0" y="249"/>
                    <a:pt x="0" y="260"/>
                  </a:cubicBezTo>
                  <a:cubicBezTo>
                    <a:pt x="0" y="269"/>
                    <a:pt x="9" y="269"/>
                    <a:pt x="11" y="269"/>
                  </a:cubicBezTo>
                  <a:cubicBezTo>
                    <a:pt x="22" y="269"/>
                    <a:pt x="22" y="264"/>
                    <a:pt x="25" y="258"/>
                  </a:cubicBezTo>
                  <a:cubicBezTo>
                    <a:pt x="43" y="197"/>
                    <a:pt x="74" y="173"/>
                    <a:pt x="99" y="173"/>
                  </a:cubicBezTo>
                  <a:cubicBezTo>
                    <a:pt x="110" y="173"/>
                    <a:pt x="116" y="179"/>
                    <a:pt x="116" y="197"/>
                  </a:cubicBezTo>
                  <a:cubicBezTo>
                    <a:pt x="116" y="213"/>
                    <a:pt x="112" y="224"/>
                    <a:pt x="94" y="2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4" name="Freeform 33"/>
            <p:cNvSpPr/>
            <p:nvPr/>
          </p:nvSpPr>
          <p:spPr>
            <a:xfrm>
              <a:off x="6471360" y="4213440"/>
              <a:ext cx="216720" cy="206280"/>
            </a:xfrm>
            <a:custGeom>
              <a:avLst/>
              <a:gdLst/>
              <a:ahLst/>
              <a:cxnLst>
                <a:cxn ang="3cd4">
                  <a:pos x="hc" y="t"/>
                </a:cxn>
                <a:cxn ang="cd2">
                  <a:pos x="l" y="vc"/>
                </a:cxn>
                <a:cxn ang="cd4">
                  <a:pos x="hc" y="b"/>
                </a:cxn>
                <a:cxn ang="0">
                  <a:pos x="r" y="vc"/>
                </a:cxn>
              </a:cxnLst>
              <a:rect l="l" t="t" r="r" b="b"/>
              <a:pathLst>
                <a:path w="603" h="574">
                  <a:moveTo>
                    <a:pt x="585" y="309"/>
                  </a:moveTo>
                  <a:cubicBezTo>
                    <a:pt x="596" y="303"/>
                    <a:pt x="603" y="298"/>
                    <a:pt x="603" y="287"/>
                  </a:cubicBezTo>
                  <a:cubicBezTo>
                    <a:pt x="603" y="276"/>
                    <a:pt x="596" y="269"/>
                    <a:pt x="585" y="264"/>
                  </a:cubicBezTo>
                  <a:lnTo>
                    <a:pt x="38" y="7"/>
                  </a:lnTo>
                  <a:cubicBezTo>
                    <a:pt x="25" y="0"/>
                    <a:pt x="22" y="0"/>
                    <a:pt x="20" y="0"/>
                  </a:cubicBezTo>
                  <a:cubicBezTo>
                    <a:pt x="9" y="0"/>
                    <a:pt x="0" y="9"/>
                    <a:pt x="0" y="20"/>
                  </a:cubicBezTo>
                  <a:cubicBezTo>
                    <a:pt x="0" y="29"/>
                    <a:pt x="4" y="34"/>
                    <a:pt x="18" y="43"/>
                  </a:cubicBezTo>
                  <a:lnTo>
                    <a:pt x="538" y="287"/>
                  </a:lnTo>
                  <a:lnTo>
                    <a:pt x="18" y="531"/>
                  </a:lnTo>
                  <a:cubicBezTo>
                    <a:pt x="4" y="538"/>
                    <a:pt x="0" y="545"/>
                    <a:pt x="0" y="554"/>
                  </a:cubicBezTo>
                  <a:cubicBezTo>
                    <a:pt x="0" y="565"/>
                    <a:pt x="9" y="574"/>
                    <a:pt x="20" y="574"/>
                  </a:cubicBezTo>
                  <a:cubicBezTo>
                    <a:pt x="22" y="574"/>
                    <a:pt x="25" y="574"/>
                    <a:pt x="38" y="5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5" name="Freeform 34"/>
            <p:cNvSpPr/>
            <p:nvPr/>
          </p:nvSpPr>
          <p:spPr>
            <a:xfrm>
              <a:off x="6834959" y="4158720"/>
              <a:ext cx="160920" cy="250560"/>
            </a:xfrm>
            <a:custGeom>
              <a:avLst/>
              <a:gdLst/>
              <a:ahLst/>
              <a:cxnLst>
                <a:cxn ang="3cd4">
                  <a:pos x="hc" y="t"/>
                </a:cxn>
                <a:cxn ang="cd2">
                  <a:pos x="l" y="vc"/>
                </a:cxn>
                <a:cxn ang="cd4">
                  <a:pos x="hc" y="b"/>
                </a:cxn>
                <a:cxn ang="0">
                  <a:pos x="r" y="vc"/>
                </a:cxn>
              </a:cxnLst>
              <a:rect l="l" t="t" r="r" b="b"/>
              <a:pathLst>
                <a:path w="448" h="697">
                  <a:moveTo>
                    <a:pt x="229" y="11"/>
                  </a:moveTo>
                  <a:cubicBezTo>
                    <a:pt x="229" y="9"/>
                    <a:pt x="229" y="0"/>
                    <a:pt x="217" y="0"/>
                  </a:cubicBezTo>
                  <a:cubicBezTo>
                    <a:pt x="195" y="0"/>
                    <a:pt x="121" y="9"/>
                    <a:pt x="96" y="9"/>
                  </a:cubicBezTo>
                  <a:cubicBezTo>
                    <a:pt x="87" y="11"/>
                    <a:pt x="76" y="11"/>
                    <a:pt x="76" y="29"/>
                  </a:cubicBezTo>
                  <a:cubicBezTo>
                    <a:pt x="76" y="43"/>
                    <a:pt x="85" y="43"/>
                    <a:pt x="101" y="43"/>
                  </a:cubicBezTo>
                  <a:cubicBezTo>
                    <a:pt x="148" y="43"/>
                    <a:pt x="150" y="49"/>
                    <a:pt x="150" y="58"/>
                  </a:cubicBezTo>
                  <a:lnTo>
                    <a:pt x="148" y="78"/>
                  </a:lnTo>
                  <a:lnTo>
                    <a:pt x="4" y="648"/>
                  </a:lnTo>
                  <a:cubicBezTo>
                    <a:pt x="0" y="661"/>
                    <a:pt x="0" y="663"/>
                    <a:pt x="0" y="668"/>
                  </a:cubicBezTo>
                  <a:cubicBezTo>
                    <a:pt x="0" y="693"/>
                    <a:pt x="20" y="697"/>
                    <a:pt x="29" y="697"/>
                  </a:cubicBezTo>
                  <a:cubicBezTo>
                    <a:pt x="43" y="697"/>
                    <a:pt x="56" y="688"/>
                    <a:pt x="63" y="675"/>
                  </a:cubicBezTo>
                  <a:cubicBezTo>
                    <a:pt x="67" y="666"/>
                    <a:pt x="112" y="484"/>
                    <a:pt x="119" y="460"/>
                  </a:cubicBezTo>
                  <a:cubicBezTo>
                    <a:pt x="152" y="462"/>
                    <a:pt x="233" y="477"/>
                    <a:pt x="233" y="542"/>
                  </a:cubicBezTo>
                  <a:cubicBezTo>
                    <a:pt x="233" y="549"/>
                    <a:pt x="233" y="554"/>
                    <a:pt x="229" y="565"/>
                  </a:cubicBezTo>
                  <a:cubicBezTo>
                    <a:pt x="229" y="576"/>
                    <a:pt x="226" y="587"/>
                    <a:pt x="226" y="598"/>
                  </a:cubicBezTo>
                  <a:cubicBezTo>
                    <a:pt x="226" y="657"/>
                    <a:pt x="264" y="697"/>
                    <a:pt x="316" y="697"/>
                  </a:cubicBezTo>
                  <a:cubicBezTo>
                    <a:pt x="347" y="697"/>
                    <a:pt x="372" y="681"/>
                    <a:pt x="394" y="643"/>
                  </a:cubicBezTo>
                  <a:cubicBezTo>
                    <a:pt x="419" y="601"/>
                    <a:pt x="430" y="547"/>
                    <a:pt x="430" y="545"/>
                  </a:cubicBezTo>
                  <a:cubicBezTo>
                    <a:pt x="430" y="533"/>
                    <a:pt x="421" y="533"/>
                    <a:pt x="419" y="533"/>
                  </a:cubicBezTo>
                  <a:cubicBezTo>
                    <a:pt x="408" y="533"/>
                    <a:pt x="408" y="538"/>
                    <a:pt x="405" y="551"/>
                  </a:cubicBezTo>
                  <a:cubicBezTo>
                    <a:pt x="385" y="625"/>
                    <a:pt x="363" y="675"/>
                    <a:pt x="318" y="675"/>
                  </a:cubicBezTo>
                  <a:cubicBezTo>
                    <a:pt x="300" y="675"/>
                    <a:pt x="287" y="663"/>
                    <a:pt x="287" y="628"/>
                  </a:cubicBezTo>
                  <a:cubicBezTo>
                    <a:pt x="287" y="612"/>
                    <a:pt x="291" y="590"/>
                    <a:pt x="296" y="574"/>
                  </a:cubicBezTo>
                  <a:cubicBezTo>
                    <a:pt x="298" y="556"/>
                    <a:pt x="298" y="551"/>
                    <a:pt x="298" y="542"/>
                  </a:cubicBezTo>
                  <a:cubicBezTo>
                    <a:pt x="298" y="477"/>
                    <a:pt x="237" y="451"/>
                    <a:pt x="152" y="439"/>
                  </a:cubicBezTo>
                  <a:cubicBezTo>
                    <a:pt x="184" y="421"/>
                    <a:pt x="215" y="390"/>
                    <a:pt x="237" y="365"/>
                  </a:cubicBezTo>
                  <a:cubicBezTo>
                    <a:pt x="285" y="314"/>
                    <a:pt x="329" y="271"/>
                    <a:pt x="379" y="271"/>
                  </a:cubicBezTo>
                  <a:cubicBezTo>
                    <a:pt x="385" y="271"/>
                    <a:pt x="385" y="271"/>
                    <a:pt x="388" y="271"/>
                  </a:cubicBezTo>
                  <a:cubicBezTo>
                    <a:pt x="399" y="273"/>
                    <a:pt x="401" y="273"/>
                    <a:pt x="408" y="280"/>
                  </a:cubicBezTo>
                  <a:cubicBezTo>
                    <a:pt x="410" y="280"/>
                    <a:pt x="410" y="282"/>
                    <a:pt x="412" y="282"/>
                  </a:cubicBezTo>
                  <a:cubicBezTo>
                    <a:pt x="365" y="287"/>
                    <a:pt x="356" y="325"/>
                    <a:pt x="356" y="336"/>
                  </a:cubicBezTo>
                  <a:cubicBezTo>
                    <a:pt x="356" y="352"/>
                    <a:pt x="367" y="372"/>
                    <a:pt x="394" y="372"/>
                  </a:cubicBezTo>
                  <a:cubicBezTo>
                    <a:pt x="419" y="372"/>
                    <a:pt x="448" y="350"/>
                    <a:pt x="448" y="312"/>
                  </a:cubicBezTo>
                  <a:cubicBezTo>
                    <a:pt x="448" y="282"/>
                    <a:pt x="426" y="249"/>
                    <a:pt x="381" y="249"/>
                  </a:cubicBezTo>
                  <a:cubicBezTo>
                    <a:pt x="354" y="249"/>
                    <a:pt x="307" y="258"/>
                    <a:pt x="237" y="336"/>
                  </a:cubicBezTo>
                  <a:cubicBezTo>
                    <a:pt x="204" y="374"/>
                    <a:pt x="164" y="412"/>
                    <a:pt x="128" y="428"/>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6" name="Freeform 35"/>
            <p:cNvSpPr/>
            <p:nvPr/>
          </p:nvSpPr>
          <p:spPr>
            <a:xfrm>
              <a:off x="7021440" y="4148280"/>
              <a:ext cx="106920" cy="113400"/>
            </a:xfrm>
            <a:custGeom>
              <a:avLst/>
              <a:gdLst/>
              <a:ahLst/>
              <a:cxnLst>
                <a:cxn ang="3cd4">
                  <a:pos x="hc" y="t"/>
                </a:cxn>
                <a:cxn ang="cd2">
                  <a:pos x="l" y="vc"/>
                </a:cxn>
                <a:cxn ang="cd4">
                  <a:pos x="hc" y="b"/>
                </a:cxn>
                <a:cxn ang="0">
                  <a:pos x="r" y="vc"/>
                </a:cxn>
              </a:cxnLst>
              <a:rect l="l" t="t" r="r" b="b"/>
              <a:pathLst>
                <a:path w="298" h="316">
                  <a:moveTo>
                    <a:pt x="278" y="152"/>
                  </a:moveTo>
                  <a:cubicBezTo>
                    <a:pt x="293" y="152"/>
                    <a:pt x="298" y="152"/>
                    <a:pt x="298" y="137"/>
                  </a:cubicBezTo>
                  <a:cubicBezTo>
                    <a:pt x="298" y="74"/>
                    <a:pt x="264" y="0"/>
                    <a:pt x="161" y="0"/>
                  </a:cubicBezTo>
                  <a:cubicBezTo>
                    <a:pt x="69" y="0"/>
                    <a:pt x="0" y="72"/>
                    <a:pt x="0" y="157"/>
                  </a:cubicBezTo>
                  <a:cubicBezTo>
                    <a:pt x="0" y="247"/>
                    <a:pt x="76" y="316"/>
                    <a:pt x="170" y="316"/>
                  </a:cubicBezTo>
                  <a:cubicBezTo>
                    <a:pt x="262" y="316"/>
                    <a:pt x="298" y="242"/>
                    <a:pt x="298" y="226"/>
                  </a:cubicBezTo>
                  <a:cubicBezTo>
                    <a:pt x="298" y="224"/>
                    <a:pt x="296" y="217"/>
                    <a:pt x="287" y="217"/>
                  </a:cubicBezTo>
                  <a:cubicBezTo>
                    <a:pt x="278" y="217"/>
                    <a:pt x="276" y="220"/>
                    <a:pt x="273" y="229"/>
                  </a:cubicBezTo>
                  <a:cubicBezTo>
                    <a:pt x="251" y="285"/>
                    <a:pt x="199" y="294"/>
                    <a:pt x="175" y="294"/>
                  </a:cubicBezTo>
                  <a:cubicBezTo>
                    <a:pt x="141" y="294"/>
                    <a:pt x="110" y="280"/>
                    <a:pt x="90" y="253"/>
                  </a:cubicBezTo>
                  <a:cubicBezTo>
                    <a:pt x="63" y="220"/>
                    <a:pt x="63" y="179"/>
                    <a:pt x="63" y="152"/>
                  </a:cubicBezTo>
                  <a:close/>
                  <a:moveTo>
                    <a:pt x="63" y="132"/>
                  </a:moveTo>
                  <a:cubicBezTo>
                    <a:pt x="72" y="36"/>
                    <a:pt x="134" y="20"/>
                    <a:pt x="161" y="20"/>
                  </a:cubicBezTo>
                  <a:cubicBezTo>
                    <a:pt x="246" y="20"/>
                    <a:pt x="249" y="117"/>
                    <a:pt x="249" y="132"/>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7" name="Freeform 36"/>
            <p:cNvSpPr/>
            <p:nvPr/>
          </p:nvSpPr>
          <p:spPr>
            <a:xfrm>
              <a:off x="7143840" y="4151520"/>
              <a:ext cx="136800" cy="107640"/>
            </a:xfrm>
            <a:custGeom>
              <a:avLst/>
              <a:gdLst/>
              <a:ahLst/>
              <a:cxnLst>
                <a:cxn ang="3cd4">
                  <a:pos x="hc" y="t"/>
                </a:cxn>
                <a:cxn ang="cd2">
                  <a:pos x="l" y="vc"/>
                </a:cxn>
                <a:cxn ang="cd4">
                  <a:pos x="hc" y="b"/>
                </a:cxn>
                <a:cxn ang="0">
                  <a:pos x="r" y="vc"/>
                </a:cxn>
              </a:cxnLst>
              <a:rect l="l" t="t" r="r" b="b"/>
              <a:pathLst>
                <a:path w="381" h="300">
                  <a:moveTo>
                    <a:pt x="217" y="143"/>
                  </a:moveTo>
                  <a:lnTo>
                    <a:pt x="211" y="137"/>
                  </a:lnTo>
                  <a:cubicBezTo>
                    <a:pt x="211" y="134"/>
                    <a:pt x="258" y="85"/>
                    <a:pt x="264" y="78"/>
                  </a:cubicBezTo>
                  <a:cubicBezTo>
                    <a:pt x="287" y="52"/>
                    <a:pt x="311" y="25"/>
                    <a:pt x="367" y="25"/>
                  </a:cubicBezTo>
                  <a:lnTo>
                    <a:pt x="367" y="0"/>
                  </a:lnTo>
                  <a:cubicBezTo>
                    <a:pt x="347" y="2"/>
                    <a:pt x="327" y="2"/>
                    <a:pt x="309" y="2"/>
                  </a:cubicBezTo>
                  <a:cubicBezTo>
                    <a:pt x="287" y="2"/>
                    <a:pt x="260" y="2"/>
                    <a:pt x="240" y="0"/>
                  </a:cubicBezTo>
                  <a:lnTo>
                    <a:pt x="240" y="25"/>
                  </a:lnTo>
                  <a:cubicBezTo>
                    <a:pt x="251" y="27"/>
                    <a:pt x="253" y="34"/>
                    <a:pt x="253" y="40"/>
                  </a:cubicBezTo>
                  <a:cubicBezTo>
                    <a:pt x="253" y="43"/>
                    <a:pt x="253" y="54"/>
                    <a:pt x="244" y="65"/>
                  </a:cubicBezTo>
                  <a:lnTo>
                    <a:pt x="195" y="119"/>
                  </a:lnTo>
                  <a:lnTo>
                    <a:pt x="137" y="54"/>
                  </a:lnTo>
                  <a:cubicBezTo>
                    <a:pt x="130" y="45"/>
                    <a:pt x="130" y="43"/>
                    <a:pt x="130" y="40"/>
                  </a:cubicBezTo>
                  <a:cubicBezTo>
                    <a:pt x="130" y="29"/>
                    <a:pt x="139" y="25"/>
                    <a:pt x="148" y="25"/>
                  </a:cubicBezTo>
                  <a:lnTo>
                    <a:pt x="148" y="0"/>
                  </a:lnTo>
                  <a:cubicBezTo>
                    <a:pt x="123" y="2"/>
                    <a:pt x="96" y="2"/>
                    <a:pt x="72" y="2"/>
                  </a:cubicBezTo>
                  <a:cubicBezTo>
                    <a:pt x="49" y="2"/>
                    <a:pt x="25" y="2"/>
                    <a:pt x="4" y="0"/>
                  </a:cubicBezTo>
                  <a:lnTo>
                    <a:pt x="4" y="25"/>
                  </a:lnTo>
                  <a:cubicBezTo>
                    <a:pt x="36" y="25"/>
                    <a:pt x="54" y="25"/>
                    <a:pt x="72" y="45"/>
                  </a:cubicBezTo>
                  <a:lnTo>
                    <a:pt x="159" y="146"/>
                  </a:lnTo>
                  <a:lnTo>
                    <a:pt x="164" y="152"/>
                  </a:lnTo>
                  <a:cubicBezTo>
                    <a:pt x="164" y="155"/>
                    <a:pt x="112" y="213"/>
                    <a:pt x="105" y="220"/>
                  </a:cubicBezTo>
                  <a:cubicBezTo>
                    <a:pt x="78" y="247"/>
                    <a:pt x="56" y="273"/>
                    <a:pt x="0" y="273"/>
                  </a:cubicBezTo>
                  <a:lnTo>
                    <a:pt x="0" y="300"/>
                  </a:lnTo>
                  <a:cubicBezTo>
                    <a:pt x="20" y="298"/>
                    <a:pt x="36" y="296"/>
                    <a:pt x="58" y="296"/>
                  </a:cubicBezTo>
                  <a:cubicBezTo>
                    <a:pt x="78" y="296"/>
                    <a:pt x="105" y="298"/>
                    <a:pt x="128" y="300"/>
                  </a:cubicBezTo>
                  <a:lnTo>
                    <a:pt x="128" y="273"/>
                  </a:lnTo>
                  <a:cubicBezTo>
                    <a:pt x="119" y="273"/>
                    <a:pt x="112" y="269"/>
                    <a:pt x="112" y="258"/>
                  </a:cubicBezTo>
                  <a:cubicBezTo>
                    <a:pt x="112" y="244"/>
                    <a:pt x="121" y="235"/>
                    <a:pt x="132" y="224"/>
                  </a:cubicBezTo>
                  <a:lnTo>
                    <a:pt x="179" y="170"/>
                  </a:lnTo>
                  <a:lnTo>
                    <a:pt x="240" y="240"/>
                  </a:lnTo>
                  <a:cubicBezTo>
                    <a:pt x="253" y="253"/>
                    <a:pt x="253" y="256"/>
                    <a:pt x="253" y="260"/>
                  </a:cubicBezTo>
                  <a:cubicBezTo>
                    <a:pt x="253" y="273"/>
                    <a:pt x="237" y="273"/>
                    <a:pt x="235" y="273"/>
                  </a:cubicBezTo>
                  <a:lnTo>
                    <a:pt x="235" y="300"/>
                  </a:lnTo>
                  <a:cubicBezTo>
                    <a:pt x="242" y="298"/>
                    <a:pt x="291" y="296"/>
                    <a:pt x="314" y="296"/>
                  </a:cubicBezTo>
                  <a:cubicBezTo>
                    <a:pt x="336" y="296"/>
                    <a:pt x="358" y="298"/>
                    <a:pt x="381" y="300"/>
                  </a:cubicBezTo>
                  <a:lnTo>
                    <a:pt x="381" y="273"/>
                  </a:lnTo>
                  <a:cubicBezTo>
                    <a:pt x="334" y="273"/>
                    <a:pt x="327" y="271"/>
                    <a:pt x="311" y="25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8" name="Freeform 37"/>
            <p:cNvSpPr/>
            <p:nvPr/>
          </p:nvSpPr>
          <p:spPr>
            <a:xfrm>
              <a:off x="7293240" y="4106160"/>
              <a:ext cx="86040" cy="155520"/>
            </a:xfrm>
            <a:custGeom>
              <a:avLst/>
              <a:gdLst/>
              <a:ahLst/>
              <a:cxnLst>
                <a:cxn ang="3cd4">
                  <a:pos x="hc" y="t"/>
                </a:cxn>
                <a:cxn ang="cd2">
                  <a:pos x="l" y="vc"/>
                </a:cxn>
                <a:cxn ang="cd4">
                  <a:pos x="hc" y="b"/>
                </a:cxn>
                <a:cxn ang="0">
                  <a:pos x="r" y="vc"/>
                </a:cxn>
              </a:cxnLst>
              <a:rect l="l" t="t" r="r" b="b"/>
              <a:pathLst>
                <a:path w="240" h="433">
                  <a:moveTo>
                    <a:pt x="119" y="152"/>
                  </a:moveTo>
                  <a:lnTo>
                    <a:pt x="229" y="152"/>
                  </a:lnTo>
                  <a:lnTo>
                    <a:pt x="229" y="128"/>
                  </a:lnTo>
                  <a:lnTo>
                    <a:pt x="119" y="128"/>
                  </a:lnTo>
                  <a:lnTo>
                    <a:pt x="119" y="0"/>
                  </a:lnTo>
                  <a:lnTo>
                    <a:pt x="96" y="0"/>
                  </a:lnTo>
                  <a:cubicBezTo>
                    <a:pt x="96" y="63"/>
                    <a:pt x="67" y="130"/>
                    <a:pt x="0" y="132"/>
                  </a:cubicBezTo>
                  <a:lnTo>
                    <a:pt x="0" y="152"/>
                  </a:lnTo>
                  <a:lnTo>
                    <a:pt x="65" y="152"/>
                  </a:lnTo>
                  <a:lnTo>
                    <a:pt x="65" y="338"/>
                  </a:lnTo>
                  <a:cubicBezTo>
                    <a:pt x="65" y="417"/>
                    <a:pt x="123" y="433"/>
                    <a:pt x="161" y="433"/>
                  </a:cubicBezTo>
                  <a:cubicBezTo>
                    <a:pt x="208" y="433"/>
                    <a:pt x="240" y="395"/>
                    <a:pt x="240" y="338"/>
                  </a:cubicBezTo>
                  <a:lnTo>
                    <a:pt x="240" y="300"/>
                  </a:lnTo>
                  <a:lnTo>
                    <a:pt x="217" y="300"/>
                  </a:lnTo>
                  <a:lnTo>
                    <a:pt x="217" y="338"/>
                  </a:lnTo>
                  <a:cubicBezTo>
                    <a:pt x="217" y="386"/>
                    <a:pt x="195" y="410"/>
                    <a:pt x="168" y="410"/>
                  </a:cubicBezTo>
                  <a:cubicBezTo>
                    <a:pt x="119" y="410"/>
                    <a:pt x="119" y="352"/>
                    <a:pt x="119" y="34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39" name="Freeform 38"/>
            <p:cNvSpPr/>
            <p:nvPr/>
          </p:nvSpPr>
          <p:spPr>
            <a:xfrm>
              <a:off x="7011720" y="4328280"/>
              <a:ext cx="75600" cy="167400"/>
            </a:xfrm>
            <a:custGeom>
              <a:avLst/>
              <a:gdLst/>
              <a:ahLst/>
              <a:cxnLst>
                <a:cxn ang="3cd4">
                  <a:pos x="hc" y="t"/>
                </a:cxn>
                <a:cxn ang="cd2">
                  <a:pos x="l" y="vc"/>
                </a:cxn>
                <a:cxn ang="cd4">
                  <a:pos x="hc" y="b"/>
                </a:cxn>
                <a:cxn ang="0">
                  <a:pos x="r" y="vc"/>
                </a:cxn>
              </a:cxnLst>
              <a:rect l="l" t="t" r="r" b="b"/>
              <a:pathLst>
                <a:path w="211" h="466">
                  <a:moveTo>
                    <a:pt x="193" y="27"/>
                  </a:moveTo>
                  <a:cubicBezTo>
                    <a:pt x="193" y="16"/>
                    <a:pt x="184" y="0"/>
                    <a:pt x="166" y="0"/>
                  </a:cubicBezTo>
                  <a:cubicBezTo>
                    <a:pt x="146" y="0"/>
                    <a:pt x="125" y="18"/>
                    <a:pt x="125" y="38"/>
                  </a:cubicBezTo>
                  <a:cubicBezTo>
                    <a:pt x="125" y="49"/>
                    <a:pt x="134" y="65"/>
                    <a:pt x="155" y="65"/>
                  </a:cubicBezTo>
                  <a:cubicBezTo>
                    <a:pt x="175" y="65"/>
                    <a:pt x="193" y="45"/>
                    <a:pt x="193" y="27"/>
                  </a:cubicBezTo>
                  <a:close/>
                  <a:moveTo>
                    <a:pt x="52" y="379"/>
                  </a:moveTo>
                  <a:cubicBezTo>
                    <a:pt x="47" y="388"/>
                    <a:pt x="45" y="395"/>
                    <a:pt x="45" y="408"/>
                  </a:cubicBezTo>
                  <a:cubicBezTo>
                    <a:pt x="45" y="439"/>
                    <a:pt x="72" y="466"/>
                    <a:pt x="110" y="466"/>
                  </a:cubicBezTo>
                  <a:cubicBezTo>
                    <a:pt x="179" y="466"/>
                    <a:pt x="211" y="370"/>
                    <a:pt x="211" y="361"/>
                  </a:cubicBezTo>
                  <a:cubicBezTo>
                    <a:pt x="211" y="352"/>
                    <a:pt x="202" y="352"/>
                    <a:pt x="199" y="352"/>
                  </a:cubicBezTo>
                  <a:cubicBezTo>
                    <a:pt x="190" y="352"/>
                    <a:pt x="190" y="356"/>
                    <a:pt x="186" y="363"/>
                  </a:cubicBezTo>
                  <a:cubicBezTo>
                    <a:pt x="170" y="419"/>
                    <a:pt x="139" y="446"/>
                    <a:pt x="112" y="446"/>
                  </a:cubicBezTo>
                  <a:cubicBezTo>
                    <a:pt x="99" y="446"/>
                    <a:pt x="96" y="437"/>
                    <a:pt x="96" y="424"/>
                  </a:cubicBezTo>
                  <a:cubicBezTo>
                    <a:pt x="96" y="406"/>
                    <a:pt x="101" y="395"/>
                    <a:pt x="108" y="379"/>
                  </a:cubicBezTo>
                  <a:cubicBezTo>
                    <a:pt x="114" y="359"/>
                    <a:pt x="121" y="341"/>
                    <a:pt x="128" y="323"/>
                  </a:cubicBezTo>
                  <a:cubicBezTo>
                    <a:pt x="134" y="307"/>
                    <a:pt x="159" y="242"/>
                    <a:pt x="164" y="235"/>
                  </a:cubicBezTo>
                  <a:cubicBezTo>
                    <a:pt x="166" y="229"/>
                    <a:pt x="168" y="220"/>
                    <a:pt x="168" y="213"/>
                  </a:cubicBezTo>
                  <a:cubicBezTo>
                    <a:pt x="168" y="179"/>
                    <a:pt x="139" y="155"/>
                    <a:pt x="101" y="155"/>
                  </a:cubicBezTo>
                  <a:cubicBezTo>
                    <a:pt x="31" y="155"/>
                    <a:pt x="0" y="249"/>
                    <a:pt x="0" y="260"/>
                  </a:cubicBezTo>
                  <a:cubicBezTo>
                    <a:pt x="0" y="269"/>
                    <a:pt x="9" y="269"/>
                    <a:pt x="11" y="269"/>
                  </a:cubicBezTo>
                  <a:cubicBezTo>
                    <a:pt x="22" y="269"/>
                    <a:pt x="22" y="264"/>
                    <a:pt x="25" y="258"/>
                  </a:cubicBezTo>
                  <a:cubicBezTo>
                    <a:pt x="43" y="197"/>
                    <a:pt x="74" y="173"/>
                    <a:pt x="99" y="173"/>
                  </a:cubicBezTo>
                  <a:cubicBezTo>
                    <a:pt x="110" y="173"/>
                    <a:pt x="116" y="179"/>
                    <a:pt x="116" y="197"/>
                  </a:cubicBezTo>
                  <a:cubicBezTo>
                    <a:pt x="116" y="213"/>
                    <a:pt x="112" y="224"/>
                    <a:pt x="94" y="2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grpSp>
      <p:grpSp>
        <p:nvGrpSpPr>
          <p:cNvPr id="40" name="Group 39" descr="28§display§\sum_{i \in C} k_i^{\mathrm{int}} &gt; \sum_{i \in C}  k_i^{\mathrm{ext}}§svg§600§FALSE§" title="TexMaths"/>
          <p:cNvGrpSpPr/>
          <p:nvPr/>
        </p:nvGrpSpPr>
        <p:grpSpPr>
          <a:xfrm>
            <a:off x="2963112" y="2506143"/>
            <a:ext cx="2748600" cy="815040"/>
            <a:chOff x="4334400" y="4740480"/>
            <a:chExt cx="2748600" cy="815040"/>
          </a:xfrm>
        </p:grpSpPr>
        <p:sp>
          <p:nvSpPr>
            <p:cNvPr id="41" name="Freeform 40"/>
            <p:cNvSpPr/>
            <p:nvPr/>
          </p:nvSpPr>
          <p:spPr>
            <a:xfrm>
              <a:off x="4334400" y="4740480"/>
              <a:ext cx="2748600" cy="815040"/>
            </a:xfrm>
            <a:custGeom>
              <a:avLst/>
              <a:gdLst/>
              <a:ahLst/>
              <a:cxnLst>
                <a:cxn ang="3cd4">
                  <a:pos x="hc" y="t"/>
                </a:cxn>
                <a:cxn ang="cd2">
                  <a:pos x="l" y="vc"/>
                </a:cxn>
                <a:cxn ang="cd4">
                  <a:pos x="hc" y="b"/>
                </a:cxn>
                <a:cxn ang="0">
                  <a:pos x="r" y="vc"/>
                </a:cxn>
              </a:cxnLst>
              <a:rect l="l" t="t" r="r" b="b"/>
              <a:pathLst>
                <a:path w="7636" h="2265">
                  <a:moveTo>
                    <a:pt x="3817" y="2265"/>
                  </a:moveTo>
                  <a:lnTo>
                    <a:pt x="0" y="2265"/>
                  </a:lnTo>
                  <a:lnTo>
                    <a:pt x="0" y="0"/>
                  </a:lnTo>
                  <a:lnTo>
                    <a:pt x="7636" y="0"/>
                  </a:lnTo>
                  <a:lnTo>
                    <a:pt x="7636" y="2265"/>
                  </a:lnTo>
                  <a:close/>
                </a:path>
              </a:pathLst>
            </a:custGeom>
            <a:solidFill>
              <a:srgbClr val="FFFFFF"/>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2" name="Freeform 41"/>
            <p:cNvSpPr/>
            <p:nvPr/>
          </p:nvSpPr>
          <p:spPr>
            <a:xfrm>
              <a:off x="4354560" y="4776120"/>
              <a:ext cx="472320" cy="496440"/>
            </a:xfrm>
            <a:custGeom>
              <a:avLst/>
              <a:gdLst/>
              <a:ahLst/>
              <a:cxnLst>
                <a:cxn ang="3cd4">
                  <a:pos x="hc" y="t"/>
                </a:cxn>
                <a:cxn ang="cd2">
                  <a:pos x="l" y="vc"/>
                </a:cxn>
                <a:cxn ang="cd4">
                  <a:pos x="hc" y="b"/>
                </a:cxn>
                <a:cxn ang="0">
                  <a:pos x="r" y="vc"/>
                </a:cxn>
              </a:cxnLst>
              <a:rect l="l" t="t" r="r" b="b"/>
              <a:pathLst>
                <a:path w="1313" h="1380">
                  <a:moveTo>
                    <a:pt x="1192" y="1380"/>
                  </a:moveTo>
                  <a:lnTo>
                    <a:pt x="1313" y="1064"/>
                  </a:lnTo>
                  <a:lnTo>
                    <a:pt x="1288" y="1064"/>
                  </a:lnTo>
                  <a:cubicBezTo>
                    <a:pt x="1250" y="1167"/>
                    <a:pt x="1145" y="1234"/>
                    <a:pt x="1030" y="1264"/>
                  </a:cubicBezTo>
                  <a:cubicBezTo>
                    <a:pt x="1010" y="1268"/>
                    <a:pt x="914" y="1295"/>
                    <a:pt x="724" y="1295"/>
                  </a:cubicBezTo>
                  <a:lnTo>
                    <a:pt x="130" y="1295"/>
                  </a:lnTo>
                  <a:lnTo>
                    <a:pt x="632" y="706"/>
                  </a:lnTo>
                  <a:cubicBezTo>
                    <a:pt x="638" y="699"/>
                    <a:pt x="641" y="695"/>
                    <a:pt x="641" y="690"/>
                  </a:cubicBezTo>
                  <a:cubicBezTo>
                    <a:pt x="641" y="688"/>
                    <a:pt x="641" y="686"/>
                    <a:pt x="634" y="674"/>
                  </a:cubicBezTo>
                  <a:lnTo>
                    <a:pt x="175" y="47"/>
                  </a:lnTo>
                  <a:lnTo>
                    <a:pt x="715" y="47"/>
                  </a:lnTo>
                  <a:cubicBezTo>
                    <a:pt x="847" y="47"/>
                    <a:pt x="936" y="60"/>
                    <a:pt x="945" y="63"/>
                  </a:cubicBezTo>
                  <a:cubicBezTo>
                    <a:pt x="999" y="72"/>
                    <a:pt x="1084" y="87"/>
                    <a:pt x="1163" y="137"/>
                  </a:cubicBezTo>
                  <a:cubicBezTo>
                    <a:pt x="1187" y="152"/>
                    <a:pt x="1254" y="197"/>
                    <a:pt x="1288" y="278"/>
                  </a:cubicBezTo>
                  <a:lnTo>
                    <a:pt x="1313" y="278"/>
                  </a:lnTo>
                  <a:lnTo>
                    <a:pt x="1192" y="0"/>
                  </a:lnTo>
                  <a:lnTo>
                    <a:pt x="27" y="0"/>
                  </a:lnTo>
                  <a:cubicBezTo>
                    <a:pt x="4" y="0"/>
                    <a:pt x="4" y="0"/>
                    <a:pt x="0" y="7"/>
                  </a:cubicBezTo>
                  <a:cubicBezTo>
                    <a:pt x="0" y="9"/>
                    <a:pt x="0" y="29"/>
                    <a:pt x="0" y="40"/>
                  </a:cubicBezTo>
                  <a:lnTo>
                    <a:pt x="522" y="753"/>
                  </a:lnTo>
                  <a:lnTo>
                    <a:pt x="11" y="1351"/>
                  </a:lnTo>
                  <a:cubicBezTo>
                    <a:pt x="0" y="1364"/>
                    <a:pt x="0" y="1369"/>
                    <a:pt x="0" y="1369"/>
                  </a:cubicBezTo>
                  <a:cubicBezTo>
                    <a:pt x="0" y="1380"/>
                    <a:pt x="9" y="1380"/>
                    <a:pt x="27" y="1380"/>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3" name="Freeform 42"/>
            <p:cNvSpPr/>
            <p:nvPr/>
          </p:nvSpPr>
          <p:spPr>
            <a:xfrm>
              <a:off x="4345560" y="5371200"/>
              <a:ext cx="75600" cy="167400"/>
            </a:xfrm>
            <a:custGeom>
              <a:avLst/>
              <a:gdLst/>
              <a:ahLst/>
              <a:cxnLst>
                <a:cxn ang="3cd4">
                  <a:pos x="hc" y="t"/>
                </a:cxn>
                <a:cxn ang="cd2">
                  <a:pos x="l" y="vc"/>
                </a:cxn>
                <a:cxn ang="cd4">
                  <a:pos x="hc" y="b"/>
                </a:cxn>
                <a:cxn ang="0">
                  <a:pos x="r" y="vc"/>
                </a:cxn>
              </a:cxnLst>
              <a:rect l="l" t="t" r="r" b="b"/>
              <a:pathLst>
                <a:path w="211" h="466">
                  <a:moveTo>
                    <a:pt x="193" y="27"/>
                  </a:moveTo>
                  <a:cubicBezTo>
                    <a:pt x="193" y="16"/>
                    <a:pt x="184" y="0"/>
                    <a:pt x="166" y="0"/>
                  </a:cubicBezTo>
                  <a:cubicBezTo>
                    <a:pt x="146" y="0"/>
                    <a:pt x="125" y="18"/>
                    <a:pt x="125" y="38"/>
                  </a:cubicBezTo>
                  <a:cubicBezTo>
                    <a:pt x="125" y="49"/>
                    <a:pt x="134" y="65"/>
                    <a:pt x="155" y="65"/>
                  </a:cubicBezTo>
                  <a:cubicBezTo>
                    <a:pt x="175" y="65"/>
                    <a:pt x="193" y="45"/>
                    <a:pt x="193" y="27"/>
                  </a:cubicBezTo>
                  <a:close/>
                  <a:moveTo>
                    <a:pt x="52" y="379"/>
                  </a:moveTo>
                  <a:cubicBezTo>
                    <a:pt x="47" y="388"/>
                    <a:pt x="45" y="394"/>
                    <a:pt x="45" y="408"/>
                  </a:cubicBezTo>
                  <a:cubicBezTo>
                    <a:pt x="45" y="439"/>
                    <a:pt x="72" y="466"/>
                    <a:pt x="110" y="466"/>
                  </a:cubicBezTo>
                  <a:cubicBezTo>
                    <a:pt x="181" y="466"/>
                    <a:pt x="211" y="370"/>
                    <a:pt x="211" y="361"/>
                  </a:cubicBezTo>
                  <a:cubicBezTo>
                    <a:pt x="211" y="352"/>
                    <a:pt x="202" y="352"/>
                    <a:pt x="199" y="352"/>
                  </a:cubicBezTo>
                  <a:cubicBezTo>
                    <a:pt x="190" y="352"/>
                    <a:pt x="190" y="356"/>
                    <a:pt x="186" y="363"/>
                  </a:cubicBezTo>
                  <a:cubicBezTo>
                    <a:pt x="170" y="419"/>
                    <a:pt x="139" y="446"/>
                    <a:pt x="112" y="446"/>
                  </a:cubicBezTo>
                  <a:cubicBezTo>
                    <a:pt x="99" y="446"/>
                    <a:pt x="96" y="437"/>
                    <a:pt x="96" y="421"/>
                  </a:cubicBezTo>
                  <a:cubicBezTo>
                    <a:pt x="96" y="406"/>
                    <a:pt x="101" y="394"/>
                    <a:pt x="108" y="379"/>
                  </a:cubicBezTo>
                  <a:cubicBezTo>
                    <a:pt x="114" y="358"/>
                    <a:pt x="121" y="341"/>
                    <a:pt x="130" y="323"/>
                  </a:cubicBezTo>
                  <a:cubicBezTo>
                    <a:pt x="134" y="307"/>
                    <a:pt x="159" y="242"/>
                    <a:pt x="164" y="235"/>
                  </a:cubicBezTo>
                  <a:cubicBezTo>
                    <a:pt x="166" y="229"/>
                    <a:pt x="168" y="220"/>
                    <a:pt x="168" y="213"/>
                  </a:cubicBezTo>
                  <a:cubicBezTo>
                    <a:pt x="168" y="179"/>
                    <a:pt x="139" y="155"/>
                    <a:pt x="101" y="155"/>
                  </a:cubicBezTo>
                  <a:cubicBezTo>
                    <a:pt x="31" y="155"/>
                    <a:pt x="0" y="249"/>
                    <a:pt x="0" y="260"/>
                  </a:cubicBezTo>
                  <a:cubicBezTo>
                    <a:pt x="0" y="269"/>
                    <a:pt x="9" y="269"/>
                    <a:pt x="11" y="269"/>
                  </a:cubicBezTo>
                  <a:cubicBezTo>
                    <a:pt x="22" y="269"/>
                    <a:pt x="22" y="264"/>
                    <a:pt x="25" y="258"/>
                  </a:cubicBezTo>
                  <a:cubicBezTo>
                    <a:pt x="43" y="197"/>
                    <a:pt x="74" y="173"/>
                    <a:pt x="99" y="173"/>
                  </a:cubicBezTo>
                  <a:cubicBezTo>
                    <a:pt x="110" y="173"/>
                    <a:pt x="116" y="179"/>
                    <a:pt x="116" y="197"/>
                  </a:cubicBezTo>
                  <a:cubicBezTo>
                    <a:pt x="116" y="213"/>
                    <a:pt x="112" y="224"/>
                    <a:pt x="94" y="2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4" name="Freeform 43"/>
            <p:cNvSpPr/>
            <p:nvPr/>
          </p:nvSpPr>
          <p:spPr>
            <a:xfrm>
              <a:off x="4461840" y="5392800"/>
              <a:ext cx="137520" cy="162720"/>
            </a:xfrm>
            <a:custGeom>
              <a:avLst/>
              <a:gdLst/>
              <a:ahLst/>
              <a:cxnLst>
                <a:cxn ang="3cd4">
                  <a:pos x="hc" y="t"/>
                </a:cxn>
                <a:cxn ang="cd2">
                  <a:pos x="l" y="vc"/>
                </a:cxn>
                <a:cxn ang="cd4">
                  <a:pos x="hc" y="b"/>
                </a:cxn>
                <a:cxn ang="0">
                  <a:pos x="r" y="vc"/>
                </a:cxn>
              </a:cxnLst>
              <a:rect l="l" t="t" r="r" b="b"/>
              <a:pathLst>
                <a:path w="383" h="453">
                  <a:moveTo>
                    <a:pt x="356" y="242"/>
                  </a:moveTo>
                  <a:cubicBezTo>
                    <a:pt x="367" y="242"/>
                    <a:pt x="383" y="242"/>
                    <a:pt x="383" y="226"/>
                  </a:cubicBezTo>
                  <a:cubicBezTo>
                    <a:pt x="383" y="208"/>
                    <a:pt x="367" y="208"/>
                    <a:pt x="356" y="208"/>
                  </a:cubicBezTo>
                  <a:lnTo>
                    <a:pt x="34" y="208"/>
                  </a:lnTo>
                  <a:cubicBezTo>
                    <a:pt x="45" y="110"/>
                    <a:pt x="130" y="34"/>
                    <a:pt x="237" y="34"/>
                  </a:cubicBezTo>
                  <a:lnTo>
                    <a:pt x="356" y="34"/>
                  </a:lnTo>
                  <a:cubicBezTo>
                    <a:pt x="367" y="34"/>
                    <a:pt x="383" y="34"/>
                    <a:pt x="383" y="18"/>
                  </a:cubicBezTo>
                  <a:cubicBezTo>
                    <a:pt x="383" y="0"/>
                    <a:pt x="367" y="0"/>
                    <a:pt x="356" y="0"/>
                  </a:cubicBezTo>
                  <a:lnTo>
                    <a:pt x="235" y="0"/>
                  </a:lnTo>
                  <a:cubicBezTo>
                    <a:pt x="105" y="0"/>
                    <a:pt x="0" y="101"/>
                    <a:pt x="0" y="226"/>
                  </a:cubicBezTo>
                  <a:cubicBezTo>
                    <a:pt x="0" y="354"/>
                    <a:pt x="108" y="453"/>
                    <a:pt x="235" y="453"/>
                  </a:cubicBezTo>
                  <a:lnTo>
                    <a:pt x="356" y="453"/>
                  </a:lnTo>
                  <a:cubicBezTo>
                    <a:pt x="367" y="453"/>
                    <a:pt x="383" y="453"/>
                    <a:pt x="383" y="435"/>
                  </a:cubicBezTo>
                  <a:cubicBezTo>
                    <a:pt x="383" y="419"/>
                    <a:pt x="367" y="419"/>
                    <a:pt x="356" y="419"/>
                  </a:cubicBezTo>
                  <a:lnTo>
                    <a:pt x="237" y="419"/>
                  </a:lnTo>
                  <a:cubicBezTo>
                    <a:pt x="130" y="419"/>
                    <a:pt x="45" y="343"/>
                    <a:pt x="34" y="242"/>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5" name="Freeform 44"/>
            <p:cNvSpPr/>
            <p:nvPr/>
          </p:nvSpPr>
          <p:spPr>
            <a:xfrm>
              <a:off x="4643280" y="5361480"/>
              <a:ext cx="192240" cy="179640"/>
            </a:xfrm>
            <a:custGeom>
              <a:avLst/>
              <a:gdLst/>
              <a:ahLst/>
              <a:cxnLst>
                <a:cxn ang="3cd4">
                  <a:pos x="hc" y="t"/>
                </a:cxn>
                <a:cxn ang="cd2">
                  <a:pos x="l" y="vc"/>
                </a:cxn>
                <a:cxn ang="cd4">
                  <a:pos x="hc" y="b"/>
                </a:cxn>
                <a:cxn ang="0">
                  <a:pos x="r" y="vc"/>
                </a:cxn>
              </a:cxnLst>
              <a:rect l="l" t="t" r="r" b="b"/>
              <a:pathLst>
                <a:path w="535" h="500">
                  <a:moveTo>
                    <a:pt x="535" y="9"/>
                  </a:moveTo>
                  <a:cubicBezTo>
                    <a:pt x="535" y="4"/>
                    <a:pt x="533" y="0"/>
                    <a:pt x="526" y="0"/>
                  </a:cubicBezTo>
                  <a:cubicBezTo>
                    <a:pt x="522" y="0"/>
                    <a:pt x="520" y="2"/>
                    <a:pt x="513" y="9"/>
                  </a:cubicBezTo>
                  <a:lnTo>
                    <a:pt x="464" y="60"/>
                  </a:lnTo>
                  <a:cubicBezTo>
                    <a:pt x="457" y="54"/>
                    <a:pt x="419" y="0"/>
                    <a:pt x="334" y="0"/>
                  </a:cubicBezTo>
                  <a:cubicBezTo>
                    <a:pt x="164" y="0"/>
                    <a:pt x="0" y="148"/>
                    <a:pt x="0" y="305"/>
                  </a:cubicBezTo>
                  <a:cubicBezTo>
                    <a:pt x="0" y="419"/>
                    <a:pt x="90" y="500"/>
                    <a:pt x="213" y="500"/>
                  </a:cubicBezTo>
                  <a:cubicBezTo>
                    <a:pt x="249" y="500"/>
                    <a:pt x="316" y="493"/>
                    <a:pt x="388" y="432"/>
                  </a:cubicBezTo>
                  <a:cubicBezTo>
                    <a:pt x="441" y="385"/>
                    <a:pt x="457" y="325"/>
                    <a:pt x="457" y="320"/>
                  </a:cubicBezTo>
                  <a:cubicBezTo>
                    <a:pt x="457" y="311"/>
                    <a:pt x="448" y="311"/>
                    <a:pt x="446" y="311"/>
                  </a:cubicBezTo>
                  <a:cubicBezTo>
                    <a:pt x="437" y="311"/>
                    <a:pt x="435" y="316"/>
                    <a:pt x="432" y="323"/>
                  </a:cubicBezTo>
                  <a:cubicBezTo>
                    <a:pt x="405" y="417"/>
                    <a:pt x="307" y="475"/>
                    <a:pt x="224" y="475"/>
                  </a:cubicBezTo>
                  <a:cubicBezTo>
                    <a:pt x="150" y="475"/>
                    <a:pt x="69" y="437"/>
                    <a:pt x="69" y="327"/>
                  </a:cubicBezTo>
                  <a:cubicBezTo>
                    <a:pt x="69" y="307"/>
                    <a:pt x="74" y="197"/>
                    <a:pt x="155" y="110"/>
                  </a:cubicBezTo>
                  <a:cubicBezTo>
                    <a:pt x="202" y="56"/>
                    <a:pt x="273" y="25"/>
                    <a:pt x="340" y="25"/>
                  </a:cubicBezTo>
                  <a:cubicBezTo>
                    <a:pt x="419" y="25"/>
                    <a:pt x="466" y="83"/>
                    <a:pt x="466" y="161"/>
                  </a:cubicBezTo>
                  <a:cubicBezTo>
                    <a:pt x="466" y="179"/>
                    <a:pt x="466" y="184"/>
                    <a:pt x="466" y="188"/>
                  </a:cubicBezTo>
                  <a:cubicBezTo>
                    <a:pt x="466" y="197"/>
                    <a:pt x="475" y="197"/>
                    <a:pt x="477" y="197"/>
                  </a:cubicBezTo>
                  <a:cubicBezTo>
                    <a:pt x="488" y="197"/>
                    <a:pt x="488" y="195"/>
                    <a:pt x="493" y="184"/>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6" name="Freeform 45"/>
            <p:cNvSpPr/>
            <p:nvPr/>
          </p:nvSpPr>
          <p:spPr>
            <a:xfrm>
              <a:off x="4924800" y="4866120"/>
              <a:ext cx="160920" cy="250560"/>
            </a:xfrm>
            <a:custGeom>
              <a:avLst/>
              <a:gdLst/>
              <a:ahLst/>
              <a:cxnLst>
                <a:cxn ang="3cd4">
                  <a:pos x="hc" y="t"/>
                </a:cxn>
                <a:cxn ang="cd2">
                  <a:pos x="l" y="vc"/>
                </a:cxn>
                <a:cxn ang="cd4">
                  <a:pos x="hc" y="b"/>
                </a:cxn>
                <a:cxn ang="0">
                  <a:pos x="r" y="vc"/>
                </a:cxn>
              </a:cxnLst>
              <a:rect l="l" t="t" r="r" b="b"/>
              <a:pathLst>
                <a:path w="448" h="697">
                  <a:moveTo>
                    <a:pt x="228" y="11"/>
                  </a:moveTo>
                  <a:cubicBezTo>
                    <a:pt x="228" y="9"/>
                    <a:pt x="228" y="0"/>
                    <a:pt x="217" y="0"/>
                  </a:cubicBezTo>
                  <a:cubicBezTo>
                    <a:pt x="195" y="0"/>
                    <a:pt x="121" y="9"/>
                    <a:pt x="96" y="9"/>
                  </a:cubicBezTo>
                  <a:cubicBezTo>
                    <a:pt x="87" y="11"/>
                    <a:pt x="76" y="11"/>
                    <a:pt x="76" y="29"/>
                  </a:cubicBezTo>
                  <a:cubicBezTo>
                    <a:pt x="76" y="43"/>
                    <a:pt x="85" y="43"/>
                    <a:pt x="101" y="43"/>
                  </a:cubicBezTo>
                  <a:cubicBezTo>
                    <a:pt x="148" y="43"/>
                    <a:pt x="150" y="49"/>
                    <a:pt x="150" y="58"/>
                  </a:cubicBezTo>
                  <a:lnTo>
                    <a:pt x="148" y="78"/>
                  </a:lnTo>
                  <a:lnTo>
                    <a:pt x="4" y="647"/>
                  </a:lnTo>
                  <a:cubicBezTo>
                    <a:pt x="0" y="661"/>
                    <a:pt x="0" y="663"/>
                    <a:pt x="0" y="668"/>
                  </a:cubicBezTo>
                  <a:cubicBezTo>
                    <a:pt x="0" y="692"/>
                    <a:pt x="20" y="697"/>
                    <a:pt x="29" y="697"/>
                  </a:cubicBezTo>
                  <a:cubicBezTo>
                    <a:pt x="43" y="697"/>
                    <a:pt x="56" y="688"/>
                    <a:pt x="63" y="674"/>
                  </a:cubicBezTo>
                  <a:cubicBezTo>
                    <a:pt x="67" y="665"/>
                    <a:pt x="112" y="484"/>
                    <a:pt x="119" y="459"/>
                  </a:cubicBezTo>
                  <a:cubicBezTo>
                    <a:pt x="152" y="462"/>
                    <a:pt x="233" y="477"/>
                    <a:pt x="233" y="542"/>
                  </a:cubicBezTo>
                  <a:cubicBezTo>
                    <a:pt x="233" y="549"/>
                    <a:pt x="233" y="553"/>
                    <a:pt x="228" y="565"/>
                  </a:cubicBezTo>
                  <a:cubicBezTo>
                    <a:pt x="228" y="576"/>
                    <a:pt x="226" y="587"/>
                    <a:pt x="226" y="598"/>
                  </a:cubicBezTo>
                  <a:cubicBezTo>
                    <a:pt x="226" y="656"/>
                    <a:pt x="264" y="697"/>
                    <a:pt x="316" y="697"/>
                  </a:cubicBezTo>
                  <a:cubicBezTo>
                    <a:pt x="347" y="697"/>
                    <a:pt x="372" y="681"/>
                    <a:pt x="394" y="643"/>
                  </a:cubicBezTo>
                  <a:cubicBezTo>
                    <a:pt x="419" y="600"/>
                    <a:pt x="430" y="547"/>
                    <a:pt x="430" y="544"/>
                  </a:cubicBezTo>
                  <a:cubicBezTo>
                    <a:pt x="430" y="533"/>
                    <a:pt x="421" y="533"/>
                    <a:pt x="419" y="533"/>
                  </a:cubicBezTo>
                  <a:cubicBezTo>
                    <a:pt x="408" y="533"/>
                    <a:pt x="408" y="538"/>
                    <a:pt x="405" y="551"/>
                  </a:cubicBezTo>
                  <a:cubicBezTo>
                    <a:pt x="385" y="625"/>
                    <a:pt x="363" y="674"/>
                    <a:pt x="318" y="674"/>
                  </a:cubicBezTo>
                  <a:cubicBezTo>
                    <a:pt x="300" y="674"/>
                    <a:pt x="287" y="663"/>
                    <a:pt x="287" y="627"/>
                  </a:cubicBezTo>
                  <a:cubicBezTo>
                    <a:pt x="287" y="612"/>
                    <a:pt x="291" y="589"/>
                    <a:pt x="296" y="574"/>
                  </a:cubicBezTo>
                  <a:cubicBezTo>
                    <a:pt x="298" y="556"/>
                    <a:pt x="298" y="551"/>
                    <a:pt x="298" y="542"/>
                  </a:cubicBezTo>
                  <a:cubicBezTo>
                    <a:pt x="298" y="477"/>
                    <a:pt x="237" y="450"/>
                    <a:pt x="152" y="439"/>
                  </a:cubicBezTo>
                  <a:cubicBezTo>
                    <a:pt x="184" y="421"/>
                    <a:pt x="215" y="390"/>
                    <a:pt x="237" y="365"/>
                  </a:cubicBezTo>
                  <a:cubicBezTo>
                    <a:pt x="284" y="314"/>
                    <a:pt x="329" y="271"/>
                    <a:pt x="379" y="271"/>
                  </a:cubicBezTo>
                  <a:cubicBezTo>
                    <a:pt x="385" y="271"/>
                    <a:pt x="385" y="271"/>
                    <a:pt x="388" y="271"/>
                  </a:cubicBezTo>
                  <a:cubicBezTo>
                    <a:pt x="399" y="273"/>
                    <a:pt x="401" y="273"/>
                    <a:pt x="408" y="280"/>
                  </a:cubicBezTo>
                  <a:cubicBezTo>
                    <a:pt x="410" y="280"/>
                    <a:pt x="410" y="282"/>
                    <a:pt x="412" y="282"/>
                  </a:cubicBezTo>
                  <a:cubicBezTo>
                    <a:pt x="365" y="287"/>
                    <a:pt x="356" y="325"/>
                    <a:pt x="356" y="336"/>
                  </a:cubicBezTo>
                  <a:cubicBezTo>
                    <a:pt x="356" y="352"/>
                    <a:pt x="367" y="372"/>
                    <a:pt x="394" y="372"/>
                  </a:cubicBezTo>
                  <a:cubicBezTo>
                    <a:pt x="419" y="372"/>
                    <a:pt x="448" y="349"/>
                    <a:pt x="448" y="311"/>
                  </a:cubicBezTo>
                  <a:cubicBezTo>
                    <a:pt x="448" y="282"/>
                    <a:pt x="426" y="249"/>
                    <a:pt x="381" y="249"/>
                  </a:cubicBezTo>
                  <a:cubicBezTo>
                    <a:pt x="354" y="249"/>
                    <a:pt x="307" y="258"/>
                    <a:pt x="237" y="336"/>
                  </a:cubicBezTo>
                  <a:cubicBezTo>
                    <a:pt x="204" y="374"/>
                    <a:pt x="164" y="412"/>
                    <a:pt x="128" y="428"/>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7" name="Freeform 46"/>
            <p:cNvSpPr/>
            <p:nvPr/>
          </p:nvSpPr>
          <p:spPr>
            <a:xfrm>
              <a:off x="5114879" y="4799520"/>
              <a:ext cx="54360" cy="167400"/>
            </a:xfrm>
            <a:custGeom>
              <a:avLst/>
              <a:gdLst/>
              <a:ahLst/>
              <a:cxnLst>
                <a:cxn ang="3cd4">
                  <a:pos x="hc" y="t"/>
                </a:cxn>
                <a:cxn ang="cd2">
                  <a:pos x="l" y="vc"/>
                </a:cxn>
                <a:cxn ang="cd4">
                  <a:pos x="hc" y="b"/>
                </a:cxn>
                <a:cxn ang="0">
                  <a:pos x="r" y="vc"/>
                </a:cxn>
              </a:cxnLst>
              <a:rect l="l" t="t" r="r" b="b"/>
              <a:pathLst>
                <a:path w="152" h="466">
                  <a:moveTo>
                    <a:pt x="108" y="40"/>
                  </a:moveTo>
                  <a:cubicBezTo>
                    <a:pt x="108" y="20"/>
                    <a:pt x="92" y="0"/>
                    <a:pt x="67" y="0"/>
                  </a:cubicBezTo>
                  <a:cubicBezTo>
                    <a:pt x="47" y="0"/>
                    <a:pt x="27" y="16"/>
                    <a:pt x="27" y="40"/>
                  </a:cubicBezTo>
                  <a:cubicBezTo>
                    <a:pt x="27" y="65"/>
                    <a:pt x="49" y="81"/>
                    <a:pt x="67" y="81"/>
                  </a:cubicBezTo>
                  <a:cubicBezTo>
                    <a:pt x="90" y="81"/>
                    <a:pt x="108" y="63"/>
                    <a:pt x="108" y="40"/>
                  </a:cubicBezTo>
                  <a:close/>
                  <a:moveTo>
                    <a:pt x="2" y="168"/>
                  </a:moveTo>
                  <a:lnTo>
                    <a:pt x="2" y="195"/>
                  </a:lnTo>
                  <a:cubicBezTo>
                    <a:pt x="47" y="195"/>
                    <a:pt x="52" y="197"/>
                    <a:pt x="52" y="233"/>
                  </a:cubicBezTo>
                  <a:lnTo>
                    <a:pt x="52" y="412"/>
                  </a:lnTo>
                  <a:cubicBezTo>
                    <a:pt x="52" y="441"/>
                    <a:pt x="45" y="441"/>
                    <a:pt x="0" y="441"/>
                  </a:cubicBezTo>
                  <a:lnTo>
                    <a:pt x="0" y="466"/>
                  </a:lnTo>
                  <a:cubicBezTo>
                    <a:pt x="2" y="466"/>
                    <a:pt x="49" y="464"/>
                    <a:pt x="78" y="464"/>
                  </a:cubicBezTo>
                  <a:cubicBezTo>
                    <a:pt x="103" y="464"/>
                    <a:pt x="128" y="464"/>
                    <a:pt x="152" y="466"/>
                  </a:cubicBezTo>
                  <a:lnTo>
                    <a:pt x="152" y="441"/>
                  </a:lnTo>
                  <a:cubicBezTo>
                    <a:pt x="112" y="441"/>
                    <a:pt x="105" y="441"/>
                    <a:pt x="105" y="412"/>
                  </a:cubicBezTo>
                  <a:lnTo>
                    <a:pt x="105" y="161"/>
                  </a:ln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8" name="Freeform 47"/>
            <p:cNvSpPr/>
            <p:nvPr/>
          </p:nvSpPr>
          <p:spPr>
            <a:xfrm>
              <a:off x="5194080" y="4856760"/>
              <a:ext cx="133560" cy="110160"/>
            </a:xfrm>
            <a:custGeom>
              <a:avLst/>
              <a:gdLst/>
              <a:ahLst/>
              <a:cxnLst>
                <a:cxn ang="3cd4">
                  <a:pos x="hc" y="t"/>
                </a:cxn>
                <a:cxn ang="cd2">
                  <a:pos x="l" y="vc"/>
                </a:cxn>
                <a:cxn ang="cd4">
                  <a:pos x="hc" y="b"/>
                </a:cxn>
                <a:cxn ang="0">
                  <a:pos x="r" y="vc"/>
                </a:cxn>
              </a:cxnLst>
              <a:rect l="l" t="t" r="r" b="b"/>
              <a:pathLst>
                <a:path w="372" h="307">
                  <a:moveTo>
                    <a:pt x="320" y="96"/>
                  </a:moveTo>
                  <a:cubicBezTo>
                    <a:pt x="320" y="36"/>
                    <a:pt x="289" y="0"/>
                    <a:pt x="215" y="0"/>
                  </a:cubicBezTo>
                  <a:cubicBezTo>
                    <a:pt x="159" y="0"/>
                    <a:pt x="121" y="31"/>
                    <a:pt x="103" y="67"/>
                  </a:cubicBezTo>
                  <a:lnTo>
                    <a:pt x="103" y="0"/>
                  </a:lnTo>
                  <a:lnTo>
                    <a:pt x="0" y="7"/>
                  </a:lnTo>
                  <a:lnTo>
                    <a:pt x="0" y="34"/>
                  </a:lnTo>
                  <a:cubicBezTo>
                    <a:pt x="47" y="34"/>
                    <a:pt x="52" y="38"/>
                    <a:pt x="52" y="72"/>
                  </a:cubicBezTo>
                  <a:lnTo>
                    <a:pt x="52" y="251"/>
                  </a:lnTo>
                  <a:cubicBezTo>
                    <a:pt x="52" y="280"/>
                    <a:pt x="45" y="280"/>
                    <a:pt x="0" y="280"/>
                  </a:cubicBezTo>
                  <a:lnTo>
                    <a:pt x="0" y="307"/>
                  </a:lnTo>
                  <a:cubicBezTo>
                    <a:pt x="2" y="307"/>
                    <a:pt x="49" y="302"/>
                    <a:pt x="78" y="302"/>
                  </a:cubicBezTo>
                  <a:cubicBezTo>
                    <a:pt x="105" y="302"/>
                    <a:pt x="152" y="305"/>
                    <a:pt x="159" y="307"/>
                  </a:cubicBezTo>
                  <a:lnTo>
                    <a:pt x="159" y="280"/>
                  </a:lnTo>
                  <a:cubicBezTo>
                    <a:pt x="114" y="280"/>
                    <a:pt x="108" y="280"/>
                    <a:pt x="108" y="251"/>
                  </a:cubicBezTo>
                  <a:lnTo>
                    <a:pt x="108" y="125"/>
                  </a:lnTo>
                  <a:cubicBezTo>
                    <a:pt x="108" y="54"/>
                    <a:pt x="164" y="20"/>
                    <a:pt x="211" y="20"/>
                  </a:cubicBezTo>
                  <a:cubicBezTo>
                    <a:pt x="258" y="20"/>
                    <a:pt x="264" y="58"/>
                    <a:pt x="264" y="94"/>
                  </a:cubicBezTo>
                  <a:lnTo>
                    <a:pt x="264" y="251"/>
                  </a:lnTo>
                  <a:cubicBezTo>
                    <a:pt x="264" y="280"/>
                    <a:pt x="258" y="280"/>
                    <a:pt x="213" y="280"/>
                  </a:cubicBezTo>
                  <a:lnTo>
                    <a:pt x="213" y="307"/>
                  </a:lnTo>
                  <a:cubicBezTo>
                    <a:pt x="215" y="307"/>
                    <a:pt x="262" y="302"/>
                    <a:pt x="291" y="302"/>
                  </a:cubicBezTo>
                  <a:cubicBezTo>
                    <a:pt x="318" y="302"/>
                    <a:pt x="365" y="305"/>
                    <a:pt x="372" y="307"/>
                  </a:cubicBezTo>
                  <a:lnTo>
                    <a:pt x="372" y="280"/>
                  </a:lnTo>
                  <a:cubicBezTo>
                    <a:pt x="327" y="280"/>
                    <a:pt x="320" y="280"/>
                    <a:pt x="320" y="25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49" name="Freeform 48"/>
            <p:cNvSpPr/>
            <p:nvPr/>
          </p:nvSpPr>
          <p:spPr>
            <a:xfrm>
              <a:off x="5336640" y="4813920"/>
              <a:ext cx="86040" cy="155160"/>
            </a:xfrm>
            <a:custGeom>
              <a:avLst/>
              <a:gdLst/>
              <a:ahLst/>
              <a:cxnLst>
                <a:cxn ang="3cd4">
                  <a:pos x="hc" y="t"/>
                </a:cxn>
                <a:cxn ang="cd2">
                  <a:pos x="l" y="vc"/>
                </a:cxn>
                <a:cxn ang="cd4">
                  <a:pos x="hc" y="b"/>
                </a:cxn>
                <a:cxn ang="0">
                  <a:pos x="r" y="vc"/>
                </a:cxn>
              </a:cxnLst>
              <a:rect l="l" t="t" r="r" b="b"/>
              <a:pathLst>
                <a:path w="240" h="432">
                  <a:moveTo>
                    <a:pt x="119" y="152"/>
                  </a:moveTo>
                  <a:lnTo>
                    <a:pt x="228" y="152"/>
                  </a:lnTo>
                  <a:lnTo>
                    <a:pt x="228" y="128"/>
                  </a:lnTo>
                  <a:lnTo>
                    <a:pt x="119" y="128"/>
                  </a:lnTo>
                  <a:lnTo>
                    <a:pt x="119" y="0"/>
                  </a:lnTo>
                  <a:lnTo>
                    <a:pt x="96" y="0"/>
                  </a:lnTo>
                  <a:cubicBezTo>
                    <a:pt x="96" y="63"/>
                    <a:pt x="67" y="130"/>
                    <a:pt x="0" y="132"/>
                  </a:cubicBezTo>
                  <a:lnTo>
                    <a:pt x="0" y="152"/>
                  </a:lnTo>
                  <a:lnTo>
                    <a:pt x="65" y="152"/>
                  </a:lnTo>
                  <a:lnTo>
                    <a:pt x="65" y="338"/>
                  </a:lnTo>
                  <a:cubicBezTo>
                    <a:pt x="65" y="417"/>
                    <a:pt x="123" y="432"/>
                    <a:pt x="161" y="432"/>
                  </a:cubicBezTo>
                  <a:cubicBezTo>
                    <a:pt x="208" y="432"/>
                    <a:pt x="240" y="394"/>
                    <a:pt x="240" y="338"/>
                  </a:cubicBezTo>
                  <a:lnTo>
                    <a:pt x="240" y="300"/>
                  </a:lnTo>
                  <a:lnTo>
                    <a:pt x="217" y="300"/>
                  </a:lnTo>
                  <a:lnTo>
                    <a:pt x="217" y="338"/>
                  </a:lnTo>
                  <a:cubicBezTo>
                    <a:pt x="217" y="385"/>
                    <a:pt x="195" y="410"/>
                    <a:pt x="168" y="410"/>
                  </a:cubicBezTo>
                  <a:cubicBezTo>
                    <a:pt x="119" y="410"/>
                    <a:pt x="119" y="352"/>
                    <a:pt x="119" y="34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0" name="Freeform 49"/>
            <p:cNvSpPr/>
            <p:nvPr/>
          </p:nvSpPr>
          <p:spPr>
            <a:xfrm>
              <a:off x="5101200" y="5035680"/>
              <a:ext cx="75600" cy="167400"/>
            </a:xfrm>
            <a:custGeom>
              <a:avLst/>
              <a:gdLst/>
              <a:ahLst/>
              <a:cxnLst>
                <a:cxn ang="3cd4">
                  <a:pos x="hc" y="t"/>
                </a:cxn>
                <a:cxn ang="cd2">
                  <a:pos x="l" y="vc"/>
                </a:cxn>
                <a:cxn ang="cd4">
                  <a:pos x="hc" y="b"/>
                </a:cxn>
                <a:cxn ang="0">
                  <a:pos x="r" y="vc"/>
                </a:cxn>
              </a:cxnLst>
              <a:rect l="l" t="t" r="r" b="b"/>
              <a:pathLst>
                <a:path w="211" h="466">
                  <a:moveTo>
                    <a:pt x="193" y="27"/>
                  </a:moveTo>
                  <a:cubicBezTo>
                    <a:pt x="193" y="16"/>
                    <a:pt x="184" y="0"/>
                    <a:pt x="166" y="0"/>
                  </a:cubicBezTo>
                  <a:cubicBezTo>
                    <a:pt x="146" y="0"/>
                    <a:pt x="125" y="18"/>
                    <a:pt x="125" y="38"/>
                  </a:cubicBezTo>
                  <a:cubicBezTo>
                    <a:pt x="125" y="49"/>
                    <a:pt x="134" y="65"/>
                    <a:pt x="155" y="65"/>
                  </a:cubicBezTo>
                  <a:cubicBezTo>
                    <a:pt x="175" y="65"/>
                    <a:pt x="193" y="45"/>
                    <a:pt x="193" y="27"/>
                  </a:cubicBezTo>
                  <a:close/>
                  <a:moveTo>
                    <a:pt x="52" y="379"/>
                  </a:moveTo>
                  <a:cubicBezTo>
                    <a:pt x="47" y="388"/>
                    <a:pt x="45" y="394"/>
                    <a:pt x="45" y="408"/>
                  </a:cubicBezTo>
                  <a:cubicBezTo>
                    <a:pt x="45" y="439"/>
                    <a:pt x="72" y="466"/>
                    <a:pt x="110" y="466"/>
                  </a:cubicBezTo>
                  <a:cubicBezTo>
                    <a:pt x="181" y="466"/>
                    <a:pt x="211" y="370"/>
                    <a:pt x="211" y="361"/>
                  </a:cubicBezTo>
                  <a:cubicBezTo>
                    <a:pt x="211" y="352"/>
                    <a:pt x="202" y="352"/>
                    <a:pt x="199" y="352"/>
                  </a:cubicBezTo>
                  <a:cubicBezTo>
                    <a:pt x="190" y="352"/>
                    <a:pt x="190" y="356"/>
                    <a:pt x="186" y="363"/>
                  </a:cubicBezTo>
                  <a:cubicBezTo>
                    <a:pt x="170" y="419"/>
                    <a:pt x="139" y="446"/>
                    <a:pt x="112" y="446"/>
                  </a:cubicBezTo>
                  <a:cubicBezTo>
                    <a:pt x="99" y="446"/>
                    <a:pt x="96" y="437"/>
                    <a:pt x="96" y="421"/>
                  </a:cubicBezTo>
                  <a:cubicBezTo>
                    <a:pt x="96" y="406"/>
                    <a:pt x="101" y="394"/>
                    <a:pt x="108" y="379"/>
                  </a:cubicBezTo>
                  <a:cubicBezTo>
                    <a:pt x="114" y="358"/>
                    <a:pt x="121" y="341"/>
                    <a:pt x="130" y="323"/>
                  </a:cubicBezTo>
                  <a:cubicBezTo>
                    <a:pt x="134" y="307"/>
                    <a:pt x="159" y="242"/>
                    <a:pt x="164" y="235"/>
                  </a:cubicBezTo>
                  <a:cubicBezTo>
                    <a:pt x="166" y="229"/>
                    <a:pt x="168" y="220"/>
                    <a:pt x="168" y="213"/>
                  </a:cubicBezTo>
                  <a:cubicBezTo>
                    <a:pt x="168" y="179"/>
                    <a:pt x="139" y="155"/>
                    <a:pt x="101" y="155"/>
                  </a:cubicBezTo>
                  <a:cubicBezTo>
                    <a:pt x="31" y="155"/>
                    <a:pt x="0" y="249"/>
                    <a:pt x="0" y="260"/>
                  </a:cubicBezTo>
                  <a:cubicBezTo>
                    <a:pt x="0" y="269"/>
                    <a:pt x="9" y="269"/>
                    <a:pt x="11" y="269"/>
                  </a:cubicBezTo>
                  <a:cubicBezTo>
                    <a:pt x="22" y="269"/>
                    <a:pt x="22" y="264"/>
                    <a:pt x="25" y="258"/>
                  </a:cubicBezTo>
                  <a:cubicBezTo>
                    <a:pt x="43" y="197"/>
                    <a:pt x="74" y="173"/>
                    <a:pt x="99" y="173"/>
                  </a:cubicBezTo>
                  <a:cubicBezTo>
                    <a:pt x="110" y="173"/>
                    <a:pt x="116" y="179"/>
                    <a:pt x="116" y="197"/>
                  </a:cubicBezTo>
                  <a:cubicBezTo>
                    <a:pt x="116" y="213"/>
                    <a:pt x="112" y="224"/>
                    <a:pt x="94" y="2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1" name="Freeform 50"/>
            <p:cNvSpPr/>
            <p:nvPr/>
          </p:nvSpPr>
          <p:spPr>
            <a:xfrm>
              <a:off x="5585760" y="4921200"/>
              <a:ext cx="216720" cy="206280"/>
            </a:xfrm>
            <a:custGeom>
              <a:avLst/>
              <a:gdLst/>
              <a:ahLst/>
              <a:cxnLst>
                <a:cxn ang="3cd4">
                  <a:pos x="hc" y="t"/>
                </a:cxn>
                <a:cxn ang="cd2">
                  <a:pos x="l" y="vc"/>
                </a:cxn>
                <a:cxn ang="cd4">
                  <a:pos x="hc" y="b"/>
                </a:cxn>
                <a:cxn ang="0">
                  <a:pos x="r" y="vc"/>
                </a:cxn>
              </a:cxnLst>
              <a:rect l="l" t="t" r="r" b="b"/>
              <a:pathLst>
                <a:path w="603" h="574">
                  <a:moveTo>
                    <a:pt x="585" y="309"/>
                  </a:moveTo>
                  <a:cubicBezTo>
                    <a:pt x="596" y="302"/>
                    <a:pt x="603" y="298"/>
                    <a:pt x="603" y="287"/>
                  </a:cubicBezTo>
                  <a:cubicBezTo>
                    <a:pt x="603" y="276"/>
                    <a:pt x="596" y="269"/>
                    <a:pt x="585" y="264"/>
                  </a:cubicBezTo>
                  <a:lnTo>
                    <a:pt x="38" y="7"/>
                  </a:lnTo>
                  <a:cubicBezTo>
                    <a:pt x="25" y="0"/>
                    <a:pt x="22" y="0"/>
                    <a:pt x="20" y="0"/>
                  </a:cubicBezTo>
                  <a:cubicBezTo>
                    <a:pt x="9" y="0"/>
                    <a:pt x="0" y="9"/>
                    <a:pt x="0" y="20"/>
                  </a:cubicBezTo>
                  <a:cubicBezTo>
                    <a:pt x="0" y="29"/>
                    <a:pt x="4" y="34"/>
                    <a:pt x="18" y="43"/>
                  </a:cubicBezTo>
                  <a:lnTo>
                    <a:pt x="538" y="287"/>
                  </a:lnTo>
                  <a:lnTo>
                    <a:pt x="18" y="531"/>
                  </a:lnTo>
                  <a:cubicBezTo>
                    <a:pt x="4" y="538"/>
                    <a:pt x="0" y="544"/>
                    <a:pt x="0" y="553"/>
                  </a:cubicBezTo>
                  <a:cubicBezTo>
                    <a:pt x="0" y="565"/>
                    <a:pt x="9" y="574"/>
                    <a:pt x="20" y="574"/>
                  </a:cubicBezTo>
                  <a:cubicBezTo>
                    <a:pt x="22" y="574"/>
                    <a:pt x="25" y="574"/>
                    <a:pt x="38" y="5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2" name="Freeform 51"/>
            <p:cNvSpPr/>
            <p:nvPr/>
          </p:nvSpPr>
          <p:spPr>
            <a:xfrm>
              <a:off x="5950440" y="4776120"/>
              <a:ext cx="472320" cy="496440"/>
            </a:xfrm>
            <a:custGeom>
              <a:avLst/>
              <a:gdLst/>
              <a:ahLst/>
              <a:cxnLst>
                <a:cxn ang="3cd4">
                  <a:pos x="hc" y="t"/>
                </a:cxn>
                <a:cxn ang="cd2">
                  <a:pos x="l" y="vc"/>
                </a:cxn>
                <a:cxn ang="cd4">
                  <a:pos x="hc" y="b"/>
                </a:cxn>
                <a:cxn ang="0">
                  <a:pos x="r" y="vc"/>
                </a:cxn>
              </a:cxnLst>
              <a:rect l="l" t="t" r="r" b="b"/>
              <a:pathLst>
                <a:path w="1313" h="1380">
                  <a:moveTo>
                    <a:pt x="1194" y="1380"/>
                  </a:moveTo>
                  <a:lnTo>
                    <a:pt x="1313" y="1064"/>
                  </a:lnTo>
                  <a:lnTo>
                    <a:pt x="1288" y="1064"/>
                  </a:lnTo>
                  <a:cubicBezTo>
                    <a:pt x="1250" y="1167"/>
                    <a:pt x="1145" y="1234"/>
                    <a:pt x="1030" y="1264"/>
                  </a:cubicBezTo>
                  <a:cubicBezTo>
                    <a:pt x="1010" y="1268"/>
                    <a:pt x="914" y="1295"/>
                    <a:pt x="724" y="1295"/>
                  </a:cubicBezTo>
                  <a:lnTo>
                    <a:pt x="130" y="1295"/>
                  </a:lnTo>
                  <a:lnTo>
                    <a:pt x="632" y="706"/>
                  </a:lnTo>
                  <a:cubicBezTo>
                    <a:pt x="638" y="699"/>
                    <a:pt x="641" y="695"/>
                    <a:pt x="641" y="690"/>
                  </a:cubicBezTo>
                  <a:cubicBezTo>
                    <a:pt x="641" y="688"/>
                    <a:pt x="641" y="686"/>
                    <a:pt x="634" y="674"/>
                  </a:cubicBezTo>
                  <a:lnTo>
                    <a:pt x="175" y="47"/>
                  </a:lnTo>
                  <a:lnTo>
                    <a:pt x="715" y="47"/>
                  </a:lnTo>
                  <a:cubicBezTo>
                    <a:pt x="847" y="47"/>
                    <a:pt x="936" y="60"/>
                    <a:pt x="945" y="63"/>
                  </a:cubicBezTo>
                  <a:cubicBezTo>
                    <a:pt x="999" y="72"/>
                    <a:pt x="1084" y="87"/>
                    <a:pt x="1163" y="137"/>
                  </a:cubicBezTo>
                  <a:cubicBezTo>
                    <a:pt x="1187" y="152"/>
                    <a:pt x="1254" y="197"/>
                    <a:pt x="1288" y="278"/>
                  </a:cubicBezTo>
                  <a:lnTo>
                    <a:pt x="1313" y="278"/>
                  </a:lnTo>
                  <a:lnTo>
                    <a:pt x="1194" y="0"/>
                  </a:lnTo>
                  <a:lnTo>
                    <a:pt x="27" y="0"/>
                  </a:lnTo>
                  <a:cubicBezTo>
                    <a:pt x="4" y="0"/>
                    <a:pt x="4" y="0"/>
                    <a:pt x="0" y="7"/>
                  </a:cubicBezTo>
                  <a:cubicBezTo>
                    <a:pt x="0" y="9"/>
                    <a:pt x="0" y="29"/>
                    <a:pt x="0" y="40"/>
                  </a:cubicBezTo>
                  <a:lnTo>
                    <a:pt x="522" y="753"/>
                  </a:lnTo>
                  <a:lnTo>
                    <a:pt x="11" y="1351"/>
                  </a:lnTo>
                  <a:cubicBezTo>
                    <a:pt x="0" y="1364"/>
                    <a:pt x="0" y="1369"/>
                    <a:pt x="0" y="1369"/>
                  </a:cubicBezTo>
                  <a:cubicBezTo>
                    <a:pt x="0" y="1380"/>
                    <a:pt x="9" y="1380"/>
                    <a:pt x="27" y="1380"/>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3" name="Freeform 52"/>
            <p:cNvSpPr/>
            <p:nvPr/>
          </p:nvSpPr>
          <p:spPr>
            <a:xfrm>
              <a:off x="5942160" y="5371200"/>
              <a:ext cx="75600" cy="167400"/>
            </a:xfrm>
            <a:custGeom>
              <a:avLst/>
              <a:gdLst/>
              <a:ahLst/>
              <a:cxnLst>
                <a:cxn ang="3cd4">
                  <a:pos x="hc" y="t"/>
                </a:cxn>
                <a:cxn ang="cd2">
                  <a:pos x="l" y="vc"/>
                </a:cxn>
                <a:cxn ang="cd4">
                  <a:pos x="hc" y="b"/>
                </a:cxn>
                <a:cxn ang="0">
                  <a:pos x="r" y="vc"/>
                </a:cxn>
              </a:cxnLst>
              <a:rect l="l" t="t" r="r" b="b"/>
              <a:pathLst>
                <a:path w="211" h="466">
                  <a:moveTo>
                    <a:pt x="193" y="27"/>
                  </a:moveTo>
                  <a:cubicBezTo>
                    <a:pt x="193" y="16"/>
                    <a:pt x="184" y="0"/>
                    <a:pt x="166" y="0"/>
                  </a:cubicBezTo>
                  <a:cubicBezTo>
                    <a:pt x="146" y="0"/>
                    <a:pt x="125" y="18"/>
                    <a:pt x="125" y="38"/>
                  </a:cubicBezTo>
                  <a:cubicBezTo>
                    <a:pt x="125" y="49"/>
                    <a:pt x="134" y="65"/>
                    <a:pt x="155" y="65"/>
                  </a:cubicBezTo>
                  <a:cubicBezTo>
                    <a:pt x="175" y="65"/>
                    <a:pt x="193" y="45"/>
                    <a:pt x="193" y="27"/>
                  </a:cubicBezTo>
                  <a:close/>
                  <a:moveTo>
                    <a:pt x="52" y="379"/>
                  </a:moveTo>
                  <a:cubicBezTo>
                    <a:pt x="47" y="388"/>
                    <a:pt x="45" y="394"/>
                    <a:pt x="45" y="408"/>
                  </a:cubicBezTo>
                  <a:cubicBezTo>
                    <a:pt x="45" y="439"/>
                    <a:pt x="72" y="466"/>
                    <a:pt x="110" y="466"/>
                  </a:cubicBezTo>
                  <a:cubicBezTo>
                    <a:pt x="181" y="466"/>
                    <a:pt x="211" y="370"/>
                    <a:pt x="211" y="361"/>
                  </a:cubicBezTo>
                  <a:cubicBezTo>
                    <a:pt x="211" y="352"/>
                    <a:pt x="202" y="352"/>
                    <a:pt x="199" y="352"/>
                  </a:cubicBezTo>
                  <a:cubicBezTo>
                    <a:pt x="190" y="352"/>
                    <a:pt x="190" y="356"/>
                    <a:pt x="186" y="363"/>
                  </a:cubicBezTo>
                  <a:cubicBezTo>
                    <a:pt x="170" y="419"/>
                    <a:pt x="139" y="446"/>
                    <a:pt x="112" y="446"/>
                  </a:cubicBezTo>
                  <a:cubicBezTo>
                    <a:pt x="99" y="446"/>
                    <a:pt x="96" y="437"/>
                    <a:pt x="96" y="421"/>
                  </a:cubicBezTo>
                  <a:cubicBezTo>
                    <a:pt x="96" y="406"/>
                    <a:pt x="101" y="394"/>
                    <a:pt x="108" y="379"/>
                  </a:cubicBezTo>
                  <a:cubicBezTo>
                    <a:pt x="114" y="358"/>
                    <a:pt x="121" y="341"/>
                    <a:pt x="130" y="323"/>
                  </a:cubicBezTo>
                  <a:cubicBezTo>
                    <a:pt x="134" y="307"/>
                    <a:pt x="159" y="242"/>
                    <a:pt x="164" y="235"/>
                  </a:cubicBezTo>
                  <a:cubicBezTo>
                    <a:pt x="166" y="229"/>
                    <a:pt x="168" y="220"/>
                    <a:pt x="168" y="213"/>
                  </a:cubicBezTo>
                  <a:cubicBezTo>
                    <a:pt x="168" y="179"/>
                    <a:pt x="139" y="155"/>
                    <a:pt x="101" y="155"/>
                  </a:cubicBezTo>
                  <a:cubicBezTo>
                    <a:pt x="31" y="155"/>
                    <a:pt x="0" y="249"/>
                    <a:pt x="0" y="260"/>
                  </a:cubicBezTo>
                  <a:cubicBezTo>
                    <a:pt x="0" y="269"/>
                    <a:pt x="9" y="269"/>
                    <a:pt x="11" y="269"/>
                  </a:cubicBezTo>
                  <a:cubicBezTo>
                    <a:pt x="22" y="269"/>
                    <a:pt x="22" y="264"/>
                    <a:pt x="25" y="258"/>
                  </a:cubicBezTo>
                  <a:cubicBezTo>
                    <a:pt x="43" y="197"/>
                    <a:pt x="74" y="173"/>
                    <a:pt x="99" y="173"/>
                  </a:cubicBezTo>
                  <a:cubicBezTo>
                    <a:pt x="110" y="173"/>
                    <a:pt x="116" y="179"/>
                    <a:pt x="116" y="197"/>
                  </a:cubicBezTo>
                  <a:cubicBezTo>
                    <a:pt x="116" y="213"/>
                    <a:pt x="112" y="224"/>
                    <a:pt x="94" y="2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4" name="Freeform 53"/>
            <p:cNvSpPr/>
            <p:nvPr/>
          </p:nvSpPr>
          <p:spPr>
            <a:xfrm>
              <a:off x="6057720" y="5392800"/>
              <a:ext cx="137520" cy="162720"/>
            </a:xfrm>
            <a:custGeom>
              <a:avLst/>
              <a:gdLst/>
              <a:ahLst/>
              <a:cxnLst>
                <a:cxn ang="3cd4">
                  <a:pos x="hc" y="t"/>
                </a:cxn>
                <a:cxn ang="cd2">
                  <a:pos x="l" y="vc"/>
                </a:cxn>
                <a:cxn ang="cd4">
                  <a:pos x="hc" y="b"/>
                </a:cxn>
                <a:cxn ang="0">
                  <a:pos x="r" y="vc"/>
                </a:cxn>
              </a:cxnLst>
              <a:rect l="l" t="t" r="r" b="b"/>
              <a:pathLst>
                <a:path w="383" h="453">
                  <a:moveTo>
                    <a:pt x="356" y="242"/>
                  </a:moveTo>
                  <a:cubicBezTo>
                    <a:pt x="367" y="242"/>
                    <a:pt x="383" y="242"/>
                    <a:pt x="383" y="226"/>
                  </a:cubicBezTo>
                  <a:cubicBezTo>
                    <a:pt x="383" y="208"/>
                    <a:pt x="367" y="208"/>
                    <a:pt x="356" y="208"/>
                  </a:cubicBezTo>
                  <a:lnTo>
                    <a:pt x="34" y="208"/>
                  </a:lnTo>
                  <a:cubicBezTo>
                    <a:pt x="45" y="110"/>
                    <a:pt x="130" y="34"/>
                    <a:pt x="237" y="34"/>
                  </a:cubicBezTo>
                  <a:lnTo>
                    <a:pt x="356" y="34"/>
                  </a:lnTo>
                  <a:cubicBezTo>
                    <a:pt x="367" y="34"/>
                    <a:pt x="383" y="34"/>
                    <a:pt x="383" y="18"/>
                  </a:cubicBezTo>
                  <a:cubicBezTo>
                    <a:pt x="383" y="0"/>
                    <a:pt x="367" y="0"/>
                    <a:pt x="356" y="0"/>
                  </a:cubicBezTo>
                  <a:lnTo>
                    <a:pt x="235" y="0"/>
                  </a:lnTo>
                  <a:cubicBezTo>
                    <a:pt x="105" y="0"/>
                    <a:pt x="0" y="101"/>
                    <a:pt x="0" y="226"/>
                  </a:cubicBezTo>
                  <a:cubicBezTo>
                    <a:pt x="0" y="354"/>
                    <a:pt x="108" y="453"/>
                    <a:pt x="235" y="453"/>
                  </a:cubicBezTo>
                  <a:lnTo>
                    <a:pt x="356" y="453"/>
                  </a:lnTo>
                  <a:cubicBezTo>
                    <a:pt x="367" y="453"/>
                    <a:pt x="383" y="453"/>
                    <a:pt x="383" y="435"/>
                  </a:cubicBezTo>
                  <a:cubicBezTo>
                    <a:pt x="383" y="419"/>
                    <a:pt x="367" y="419"/>
                    <a:pt x="356" y="419"/>
                  </a:cubicBezTo>
                  <a:lnTo>
                    <a:pt x="237" y="419"/>
                  </a:lnTo>
                  <a:cubicBezTo>
                    <a:pt x="130" y="419"/>
                    <a:pt x="45" y="343"/>
                    <a:pt x="34" y="242"/>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5" name="Freeform 54"/>
            <p:cNvSpPr/>
            <p:nvPr/>
          </p:nvSpPr>
          <p:spPr>
            <a:xfrm>
              <a:off x="6239160" y="5361480"/>
              <a:ext cx="192240" cy="179640"/>
            </a:xfrm>
            <a:custGeom>
              <a:avLst/>
              <a:gdLst/>
              <a:ahLst/>
              <a:cxnLst>
                <a:cxn ang="3cd4">
                  <a:pos x="hc" y="t"/>
                </a:cxn>
                <a:cxn ang="cd2">
                  <a:pos x="l" y="vc"/>
                </a:cxn>
                <a:cxn ang="cd4">
                  <a:pos x="hc" y="b"/>
                </a:cxn>
                <a:cxn ang="0">
                  <a:pos x="r" y="vc"/>
                </a:cxn>
              </a:cxnLst>
              <a:rect l="l" t="t" r="r" b="b"/>
              <a:pathLst>
                <a:path w="535" h="500">
                  <a:moveTo>
                    <a:pt x="535" y="9"/>
                  </a:moveTo>
                  <a:cubicBezTo>
                    <a:pt x="535" y="4"/>
                    <a:pt x="533" y="0"/>
                    <a:pt x="526" y="0"/>
                  </a:cubicBezTo>
                  <a:cubicBezTo>
                    <a:pt x="522" y="0"/>
                    <a:pt x="520" y="2"/>
                    <a:pt x="513" y="9"/>
                  </a:cubicBezTo>
                  <a:lnTo>
                    <a:pt x="464" y="60"/>
                  </a:lnTo>
                  <a:cubicBezTo>
                    <a:pt x="457" y="54"/>
                    <a:pt x="419" y="0"/>
                    <a:pt x="334" y="0"/>
                  </a:cubicBezTo>
                  <a:cubicBezTo>
                    <a:pt x="166" y="0"/>
                    <a:pt x="0" y="148"/>
                    <a:pt x="0" y="305"/>
                  </a:cubicBezTo>
                  <a:cubicBezTo>
                    <a:pt x="0" y="419"/>
                    <a:pt x="90" y="500"/>
                    <a:pt x="213" y="500"/>
                  </a:cubicBezTo>
                  <a:cubicBezTo>
                    <a:pt x="251" y="500"/>
                    <a:pt x="316" y="493"/>
                    <a:pt x="388" y="432"/>
                  </a:cubicBezTo>
                  <a:cubicBezTo>
                    <a:pt x="441" y="385"/>
                    <a:pt x="457" y="325"/>
                    <a:pt x="457" y="320"/>
                  </a:cubicBezTo>
                  <a:cubicBezTo>
                    <a:pt x="457" y="311"/>
                    <a:pt x="448" y="311"/>
                    <a:pt x="446" y="311"/>
                  </a:cubicBezTo>
                  <a:cubicBezTo>
                    <a:pt x="437" y="311"/>
                    <a:pt x="435" y="316"/>
                    <a:pt x="432" y="323"/>
                  </a:cubicBezTo>
                  <a:cubicBezTo>
                    <a:pt x="405" y="417"/>
                    <a:pt x="307" y="475"/>
                    <a:pt x="224" y="475"/>
                  </a:cubicBezTo>
                  <a:cubicBezTo>
                    <a:pt x="150" y="475"/>
                    <a:pt x="69" y="437"/>
                    <a:pt x="69" y="327"/>
                  </a:cubicBezTo>
                  <a:cubicBezTo>
                    <a:pt x="69" y="307"/>
                    <a:pt x="74" y="197"/>
                    <a:pt x="155" y="110"/>
                  </a:cubicBezTo>
                  <a:cubicBezTo>
                    <a:pt x="202" y="56"/>
                    <a:pt x="273" y="25"/>
                    <a:pt x="340" y="25"/>
                  </a:cubicBezTo>
                  <a:cubicBezTo>
                    <a:pt x="419" y="25"/>
                    <a:pt x="466" y="83"/>
                    <a:pt x="466" y="161"/>
                  </a:cubicBezTo>
                  <a:cubicBezTo>
                    <a:pt x="466" y="179"/>
                    <a:pt x="466" y="184"/>
                    <a:pt x="466" y="188"/>
                  </a:cubicBezTo>
                  <a:cubicBezTo>
                    <a:pt x="466" y="197"/>
                    <a:pt x="475" y="197"/>
                    <a:pt x="477" y="197"/>
                  </a:cubicBezTo>
                  <a:cubicBezTo>
                    <a:pt x="488" y="197"/>
                    <a:pt x="488" y="195"/>
                    <a:pt x="493" y="184"/>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6" name="Freeform 55"/>
            <p:cNvSpPr/>
            <p:nvPr/>
          </p:nvSpPr>
          <p:spPr>
            <a:xfrm>
              <a:off x="6520680" y="4866120"/>
              <a:ext cx="160920" cy="250560"/>
            </a:xfrm>
            <a:custGeom>
              <a:avLst/>
              <a:gdLst/>
              <a:ahLst/>
              <a:cxnLst>
                <a:cxn ang="3cd4">
                  <a:pos x="hc" y="t"/>
                </a:cxn>
                <a:cxn ang="cd2">
                  <a:pos x="l" y="vc"/>
                </a:cxn>
                <a:cxn ang="cd4">
                  <a:pos x="hc" y="b"/>
                </a:cxn>
                <a:cxn ang="0">
                  <a:pos x="r" y="vc"/>
                </a:cxn>
              </a:cxnLst>
              <a:rect l="l" t="t" r="r" b="b"/>
              <a:pathLst>
                <a:path w="448" h="697">
                  <a:moveTo>
                    <a:pt x="228" y="11"/>
                  </a:moveTo>
                  <a:cubicBezTo>
                    <a:pt x="228" y="9"/>
                    <a:pt x="228" y="0"/>
                    <a:pt x="217" y="0"/>
                  </a:cubicBezTo>
                  <a:cubicBezTo>
                    <a:pt x="195" y="0"/>
                    <a:pt x="121" y="9"/>
                    <a:pt x="96" y="9"/>
                  </a:cubicBezTo>
                  <a:cubicBezTo>
                    <a:pt x="87" y="11"/>
                    <a:pt x="76" y="11"/>
                    <a:pt x="76" y="29"/>
                  </a:cubicBezTo>
                  <a:cubicBezTo>
                    <a:pt x="76" y="43"/>
                    <a:pt x="85" y="43"/>
                    <a:pt x="101" y="43"/>
                  </a:cubicBezTo>
                  <a:cubicBezTo>
                    <a:pt x="148" y="43"/>
                    <a:pt x="150" y="49"/>
                    <a:pt x="150" y="58"/>
                  </a:cubicBezTo>
                  <a:lnTo>
                    <a:pt x="148" y="78"/>
                  </a:lnTo>
                  <a:lnTo>
                    <a:pt x="4" y="647"/>
                  </a:lnTo>
                  <a:cubicBezTo>
                    <a:pt x="0" y="661"/>
                    <a:pt x="0" y="663"/>
                    <a:pt x="0" y="668"/>
                  </a:cubicBezTo>
                  <a:cubicBezTo>
                    <a:pt x="0" y="692"/>
                    <a:pt x="20" y="697"/>
                    <a:pt x="29" y="697"/>
                  </a:cubicBezTo>
                  <a:cubicBezTo>
                    <a:pt x="43" y="697"/>
                    <a:pt x="56" y="688"/>
                    <a:pt x="63" y="674"/>
                  </a:cubicBezTo>
                  <a:cubicBezTo>
                    <a:pt x="67" y="665"/>
                    <a:pt x="112" y="484"/>
                    <a:pt x="119" y="459"/>
                  </a:cubicBezTo>
                  <a:cubicBezTo>
                    <a:pt x="152" y="462"/>
                    <a:pt x="233" y="477"/>
                    <a:pt x="233" y="542"/>
                  </a:cubicBezTo>
                  <a:cubicBezTo>
                    <a:pt x="233" y="549"/>
                    <a:pt x="233" y="553"/>
                    <a:pt x="228" y="565"/>
                  </a:cubicBezTo>
                  <a:cubicBezTo>
                    <a:pt x="228" y="576"/>
                    <a:pt x="226" y="587"/>
                    <a:pt x="226" y="598"/>
                  </a:cubicBezTo>
                  <a:cubicBezTo>
                    <a:pt x="226" y="656"/>
                    <a:pt x="264" y="697"/>
                    <a:pt x="316" y="697"/>
                  </a:cubicBezTo>
                  <a:cubicBezTo>
                    <a:pt x="347" y="697"/>
                    <a:pt x="372" y="681"/>
                    <a:pt x="394" y="643"/>
                  </a:cubicBezTo>
                  <a:cubicBezTo>
                    <a:pt x="419" y="600"/>
                    <a:pt x="430" y="547"/>
                    <a:pt x="430" y="544"/>
                  </a:cubicBezTo>
                  <a:cubicBezTo>
                    <a:pt x="430" y="533"/>
                    <a:pt x="421" y="533"/>
                    <a:pt x="419" y="533"/>
                  </a:cubicBezTo>
                  <a:cubicBezTo>
                    <a:pt x="408" y="533"/>
                    <a:pt x="408" y="538"/>
                    <a:pt x="405" y="551"/>
                  </a:cubicBezTo>
                  <a:cubicBezTo>
                    <a:pt x="385" y="625"/>
                    <a:pt x="363" y="674"/>
                    <a:pt x="318" y="674"/>
                  </a:cubicBezTo>
                  <a:cubicBezTo>
                    <a:pt x="300" y="674"/>
                    <a:pt x="287" y="663"/>
                    <a:pt x="287" y="627"/>
                  </a:cubicBezTo>
                  <a:cubicBezTo>
                    <a:pt x="287" y="612"/>
                    <a:pt x="291" y="589"/>
                    <a:pt x="296" y="574"/>
                  </a:cubicBezTo>
                  <a:cubicBezTo>
                    <a:pt x="298" y="556"/>
                    <a:pt x="298" y="551"/>
                    <a:pt x="298" y="542"/>
                  </a:cubicBezTo>
                  <a:cubicBezTo>
                    <a:pt x="298" y="477"/>
                    <a:pt x="237" y="450"/>
                    <a:pt x="152" y="439"/>
                  </a:cubicBezTo>
                  <a:cubicBezTo>
                    <a:pt x="184" y="421"/>
                    <a:pt x="215" y="390"/>
                    <a:pt x="237" y="365"/>
                  </a:cubicBezTo>
                  <a:cubicBezTo>
                    <a:pt x="284" y="314"/>
                    <a:pt x="329" y="271"/>
                    <a:pt x="379" y="271"/>
                  </a:cubicBezTo>
                  <a:cubicBezTo>
                    <a:pt x="385" y="271"/>
                    <a:pt x="385" y="271"/>
                    <a:pt x="388" y="271"/>
                  </a:cubicBezTo>
                  <a:cubicBezTo>
                    <a:pt x="399" y="273"/>
                    <a:pt x="401" y="273"/>
                    <a:pt x="408" y="280"/>
                  </a:cubicBezTo>
                  <a:cubicBezTo>
                    <a:pt x="410" y="280"/>
                    <a:pt x="410" y="282"/>
                    <a:pt x="412" y="282"/>
                  </a:cubicBezTo>
                  <a:cubicBezTo>
                    <a:pt x="365" y="287"/>
                    <a:pt x="356" y="325"/>
                    <a:pt x="356" y="336"/>
                  </a:cubicBezTo>
                  <a:cubicBezTo>
                    <a:pt x="356" y="352"/>
                    <a:pt x="367" y="372"/>
                    <a:pt x="394" y="372"/>
                  </a:cubicBezTo>
                  <a:cubicBezTo>
                    <a:pt x="419" y="372"/>
                    <a:pt x="448" y="349"/>
                    <a:pt x="448" y="311"/>
                  </a:cubicBezTo>
                  <a:cubicBezTo>
                    <a:pt x="448" y="282"/>
                    <a:pt x="426" y="249"/>
                    <a:pt x="381" y="249"/>
                  </a:cubicBezTo>
                  <a:cubicBezTo>
                    <a:pt x="354" y="249"/>
                    <a:pt x="307" y="258"/>
                    <a:pt x="237" y="336"/>
                  </a:cubicBezTo>
                  <a:cubicBezTo>
                    <a:pt x="204" y="374"/>
                    <a:pt x="164" y="412"/>
                    <a:pt x="128" y="428"/>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7" name="Freeform 56"/>
            <p:cNvSpPr/>
            <p:nvPr/>
          </p:nvSpPr>
          <p:spPr>
            <a:xfrm>
              <a:off x="6706800" y="4855680"/>
              <a:ext cx="106920" cy="113400"/>
            </a:xfrm>
            <a:custGeom>
              <a:avLst/>
              <a:gdLst/>
              <a:ahLst/>
              <a:cxnLst>
                <a:cxn ang="3cd4">
                  <a:pos x="hc" y="t"/>
                </a:cxn>
                <a:cxn ang="cd2">
                  <a:pos x="l" y="vc"/>
                </a:cxn>
                <a:cxn ang="cd4">
                  <a:pos x="hc" y="b"/>
                </a:cxn>
                <a:cxn ang="0">
                  <a:pos x="r" y="vc"/>
                </a:cxn>
              </a:cxnLst>
              <a:rect l="l" t="t" r="r" b="b"/>
              <a:pathLst>
                <a:path w="298" h="316">
                  <a:moveTo>
                    <a:pt x="278" y="152"/>
                  </a:moveTo>
                  <a:cubicBezTo>
                    <a:pt x="293" y="152"/>
                    <a:pt x="298" y="152"/>
                    <a:pt x="298" y="137"/>
                  </a:cubicBezTo>
                  <a:cubicBezTo>
                    <a:pt x="298" y="74"/>
                    <a:pt x="264" y="0"/>
                    <a:pt x="161" y="0"/>
                  </a:cubicBezTo>
                  <a:cubicBezTo>
                    <a:pt x="69" y="0"/>
                    <a:pt x="0" y="72"/>
                    <a:pt x="0" y="157"/>
                  </a:cubicBezTo>
                  <a:cubicBezTo>
                    <a:pt x="0" y="246"/>
                    <a:pt x="76" y="316"/>
                    <a:pt x="170" y="316"/>
                  </a:cubicBezTo>
                  <a:cubicBezTo>
                    <a:pt x="262" y="316"/>
                    <a:pt x="298" y="242"/>
                    <a:pt x="298" y="226"/>
                  </a:cubicBezTo>
                  <a:cubicBezTo>
                    <a:pt x="298" y="224"/>
                    <a:pt x="296" y="217"/>
                    <a:pt x="287" y="217"/>
                  </a:cubicBezTo>
                  <a:cubicBezTo>
                    <a:pt x="278" y="217"/>
                    <a:pt x="276" y="220"/>
                    <a:pt x="273" y="229"/>
                  </a:cubicBezTo>
                  <a:cubicBezTo>
                    <a:pt x="251" y="285"/>
                    <a:pt x="199" y="293"/>
                    <a:pt x="175" y="293"/>
                  </a:cubicBezTo>
                  <a:cubicBezTo>
                    <a:pt x="141" y="293"/>
                    <a:pt x="110" y="280"/>
                    <a:pt x="90" y="253"/>
                  </a:cubicBezTo>
                  <a:cubicBezTo>
                    <a:pt x="63" y="220"/>
                    <a:pt x="63" y="179"/>
                    <a:pt x="63" y="152"/>
                  </a:cubicBezTo>
                  <a:close/>
                  <a:moveTo>
                    <a:pt x="63" y="132"/>
                  </a:moveTo>
                  <a:cubicBezTo>
                    <a:pt x="72" y="36"/>
                    <a:pt x="134" y="20"/>
                    <a:pt x="161" y="20"/>
                  </a:cubicBezTo>
                  <a:cubicBezTo>
                    <a:pt x="246" y="20"/>
                    <a:pt x="249" y="116"/>
                    <a:pt x="249" y="132"/>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8" name="Freeform 57"/>
            <p:cNvSpPr/>
            <p:nvPr/>
          </p:nvSpPr>
          <p:spPr>
            <a:xfrm>
              <a:off x="6829200" y="4858920"/>
              <a:ext cx="136800" cy="107640"/>
            </a:xfrm>
            <a:custGeom>
              <a:avLst/>
              <a:gdLst/>
              <a:ahLst/>
              <a:cxnLst>
                <a:cxn ang="3cd4">
                  <a:pos x="hc" y="t"/>
                </a:cxn>
                <a:cxn ang="cd2">
                  <a:pos x="l" y="vc"/>
                </a:cxn>
                <a:cxn ang="cd4">
                  <a:pos x="hc" y="b"/>
                </a:cxn>
                <a:cxn ang="0">
                  <a:pos x="r" y="vc"/>
                </a:cxn>
              </a:cxnLst>
              <a:rect l="l" t="t" r="r" b="b"/>
              <a:pathLst>
                <a:path w="381" h="300">
                  <a:moveTo>
                    <a:pt x="217" y="143"/>
                  </a:moveTo>
                  <a:lnTo>
                    <a:pt x="211" y="137"/>
                  </a:lnTo>
                  <a:cubicBezTo>
                    <a:pt x="211" y="134"/>
                    <a:pt x="258" y="85"/>
                    <a:pt x="264" y="78"/>
                  </a:cubicBezTo>
                  <a:cubicBezTo>
                    <a:pt x="287" y="52"/>
                    <a:pt x="311" y="25"/>
                    <a:pt x="367" y="25"/>
                  </a:cubicBezTo>
                  <a:lnTo>
                    <a:pt x="367" y="0"/>
                  </a:lnTo>
                  <a:cubicBezTo>
                    <a:pt x="347" y="2"/>
                    <a:pt x="327" y="2"/>
                    <a:pt x="309" y="2"/>
                  </a:cubicBezTo>
                  <a:cubicBezTo>
                    <a:pt x="287" y="2"/>
                    <a:pt x="260" y="2"/>
                    <a:pt x="240" y="0"/>
                  </a:cubicBezTo>
                  <a:lnTo>
                    <a:pt x="240" y="25"/>
                  </a:lnTo>
                  <a:cubicBezTo>
                    <a:pt x="251" y="27"/>
                    <a:pt x="253" y="34"/>
                    <a:pt x="253" y="40"/>
                  </a:cubicBezTo>
                  <a:cubicBezTo>
                    <a:pt x="253" y="43"/>
                    <a:pt x="253" y="54"/>
                    <a:pt x="244" y="65"/>
                  </a:cubicBezTo>
                  <a:lnTo>
                    <a:pt x="195" y="119"/>
                  </a:lnTo>
                  <a:lnTo>
                    <a:pt x="137" y="54"/>
                  </a:lnTo>
                  <a:cubicBezTo>
                    <a:pt x="130" y="45"/>
                    <a:pt x="130" y="43"/>
                    <a:pt x="130" y="40"/>
                  </a:cubicBezTo>
                  <a:cubicBezTo>
                    <a:pt x="130" y="29"/>
                    <a:pt x="139" y="25"/>
                    <a:pt x="148" y="25"/>
                  </a:cubicBezTo>
                  <a:lnTo>
                    <a:pt x="148" y="0"/>
                  </a:lnTo>
                  <a:cubicBezTo>
                    <a:pt x="123" y="2"/>
                    <a:pt x="96" y="2"/>
                    <a:pt x="72" y="2"/>
                  </a:cubicBezTo>
                  <a:cubicBezTo>
                    <a:pt x="49" y="2"/>
                    <a:pt x="25" y="2"/>
                    <a:pt x="4" y="0"/>
                  </a:cubicBezTo>
                  <a:lnTo>
                    <a:pt x="4" y="25"/>
                  </a:lnTo>
                  <a:cubicBezTo>
                    <a:pt x="36" y="25"/>
                    <a:pt x="54" y="25"/>
                    <a:pt x="72" y="45"/>
                  </a:cubicBezTo>
                  <a:lnTo>
                    <a:pt x="159" y="146"/>
                  </a:lnTo>
                  <a:lnTo>
                    <a:pt x="164" y="152"/>
                  </a:lnTo>
                  <a:cubicBezTo>
                    <a:pt x="164" y="155"/>
                    <a:pt x="112" y="213"/>
                    <a:pt x="105" y="220"/>
                  </a:cubicBezTo>
                  <a:cubicBezTo>
                    <a:pt x="78" y="246"/>
                    <a:pt x="56" y="273"/>
                    <a:pt x="0" y="273"/>
                  </a:cubicBezTo>
                  <a:lnTo>
                    <a:pt x="0" y="300"/>
                  </a:lnTo>
                  <a:cubicBezTo>
                    <a:pt x="20" y="298"/>
                    <a:pt x="36" y="296"/>
                    <a:pt x="58" y="296"/>
                  </a:cubicBezTo>
                  <a:cubicBezTo>
                    <a:pt x="78" y="296"/>
                    <a:pt x="105" y="298"/>
                    <a:pt x="128" y="300"/>
                  </a:cubicBezTo>
                  <a:lnTo>
                    <a:pt x="128" y="273"/>
                  </a:lnTo>
                  <a:cubicBezTo>
                    <a:pt x="119" y="273"/>
                    <a:pt x="112" y="269"/>
                    <a:pt x="112" y="258"/>
                  </a:cubicBezTo>
                  <a:cubicBezTo>
                    <a:pt x="112" y="244"/>
                    <a:pt x="121" y="235"/>
                    <a:pt x="132" y="224"/>
                  </a:cubicBezTo>
                  <a:lnTo>
                    <a:pt x="179" y="170"/>
                  </a:lnTo>
                  <a:lnTo>
                    <a:pt x="240" y="240"/>
                  </a:lnTo>
                  <a:cubicBezTo>
                    <a:pt x="253" y="253"/>
                    <a:pt x="253" y="255"/>
                    <a:pt x="253" y="260"/>
                  </a:cubicBezTo>
                  <a:cubicBezTo>
                    <a:pt x="253" y="273"/>
                    <a:pt x="237" y="273"/>
                    <a:pt x="235" y="273"/>
                  </a:cubicBezTo>
                  <a:lnTo>
                    <a:pt x="235" y="300"/>
                  </a:lnTo>
                  <a:cubicBezTo>
                    <a:pt x="242" y="298"/>
                    <a:pt x="291" y="296"/>
                    <a:pt x="314" y="296"/>
                  </a:cubicBezTo>
                  <a:cubicBezTo>
                    <a:pt x="336" y="296"/>
                    <a:pt x="358" y="298"/>
                    <a:pt x="381" y="300"/>
                  </a:cubicBezTo>
                  <a:lnTo>
                    <a:pt x="381" y="273"/>
                  </a:lnTo>
                  <a:cubicBezTo>
                    <a:pt x="334" y="273"/>
                    <a:pt x="327" y="271"/>
                    <a:pt x="311" y="25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59" name="Freeform 58"/>
            <p:cNvSpPr/>
            <p:nvPr/>
          </p:nvSpPr>
          <p:spPr>
            <a:xfrm>
              <a:off x="6978599" y="4813920"/>
              <a:ext cx="86040" cy="155160"/>
            </a:xfrm>
            <a:custGeom>
              <a:avLst/>
              <a:gdLst/>
              <a:ahLst/>
              <a:cxnLst>
                <a:cxn ang="3cd4">
                  <a:pos x="hc" y="t"/>
                </a:cxn>
                <a:cxn ang="cd2">
                  <a:pos x="l" y="vc"/>
                </a:cxn>
                <a:cxn ang="cd4">
                  <a:pos x="hc" y="b"/>
                </a:cxn>
                <a:cxn ang="0">
                  <a:pos x="r" y="vc"/>
                </a:cxn>
              </a:cxnLst>
              <a:rect l="l" t="t" r="r" b="b"/>
              <a:pathLst>
                <a:path w="240" h="432">
                  <a:moveTo>
                    <a:pt x="119" y="152"/>
                  </a:moveTo>
                  <a:lnTo>
                    <a:pt x="228" y="152"/>
                  </a:lnTo>
                  <a:lnTo>
                    <a:pt x="228" y="128"/>
                  </a:lnTo>
                  <a:lnTo>
                    <a:pt x="119" y="128"/>
                  </a:lnTo>
                  <a:lnTo>
                    <a:pt x="119" y="0"/>
                  </a:lnTo>
                  <a:lnTo>
                    <a:pt x="96" y="0"/>
                  </a:lnTo>
                  <a:cubicBezTo>
                    <a:pt x="96" y="63"/>
                    <a:pt x="67" y="130"/>
                    <a:pt x="0" y="132"/>
                  </a:cubicBezTo>
                  <a:lnTo>
                    <a:pt x="0" y="152"/>
                  </a:lnTo>
                  <a:lnTo>
                    <a:pt x="65" y="152"/>
                  </a:lnTo>
                  <a:lnTo>
                    <a:pt x="65" y="338"/>
                  </a:lnTo>
                  <a:cubicBezTo>
                    <a:pt x="65" y="417"/>
                    <a:pt x="123" y="432"/>
                    <a:pt x="161" y="432"/>
                  </a:cubicBezTo>
                  <a:cubicBezTo>
                    <a:pt x="208" y="432"/>
                    <a:pt x="240" y="394"/>
                    <a:pt x="240" y="338"/>
                  </a:cubicBezTo>
                  <a:lnTo>
                    <a:pt x="240" y="300"/>
                  </a:lnTo>
                  <a:lnTo>
                    <a:pt x="217" y="300"/>
                  </a:lnTo>
                  <a:lnTo>
                    <a:pt x="217" y="338"/>
                  </a:lnTo>
                  <a:cubicBezTo>
                    <a:pt x="217" y="385"/>
                    <a:pt x="195" y="410"/>
                    <a:pt x="168" y="410"/>
                  </a:cubicBezTo>
                  <a:cubicBezTo>
                    <a:pt x="119" y="410"/>
                    <a:pt x="119" y="352"/>
                    <a:pt x="119" y="341"/>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sp>
          <p:nvSpPr>
            <p:cNvPr id="60" name="Freeform 59"/>
            <p:cNvSpPr/>
            <p:nvPr/>
          </p:nvSpPr>
          <p:spPr>
            <a:xfrm>
              <a:off x="6697080" y="5035680"/>
              <a:ext cx="75600" cy="167400"/>
            </a:xfrm>
            <a:custGeom>
              <a:avLst/>
              <a:gdLst/>
              <a:ahLst/>
              <a:cxnLst>
                <a:cxn ang="3cd4">
                  <a:pos x="hc" y="t"/>
                </a:cxn>
                <a:cxn ang="cd2">
                  <a:pos x="l" y="vc"/>
                </a:cxn>
                <a:cxn ang="cd4">
                  <a:pos x="hc" y="b"/>
                </a:cxn>
                <a:cxn ang="0">
                  <a:pos x="r" y="vc"/>
                </a:cxn>
              </a:cxnLst>
              <a:rect l="l" t="t" r="r" b="b"/>
              <a:pathLst>
                <a:path w="211" h="466">
                  <a:moveTo>
                    <a:pt x="193" y="27"/>
                  </a:moveTo>
                  <a:cubicBezTo>
                    <a:pt x="193" y="16"/>
                    <a:pt x="184" y="0"/>
                    <a:pt x="166" y="0"/>
                  </a:cubicBezTo>
                  <a:cubicBezTo>
                    <a:pt x="146" y="0"/>
                    <a:pt x="125" y="18"/>
                    <a:pt x="125" y="38"/>
                  </a:cubicBezTo>
                  <a:cubicBezTo>
                    <a:pt x="125" y="49"/>
                    <a:pt x="134" y="65"/>
                    <a:pt x="155" y="65"/>
                  </a:cubicBezTo>
                  <a:cubicBezTo>
                    <a:pt x="175" y="65"/>
                    <a:pt x="193" y="45"/>
                    <a:pt x="193" y="27"/>
                  </a:cubicBezTo>
                  <a:close/>
                  <a:moveTo>
                    <a:pt x="52" y="379"/>
                  </a:moveTo>
                  <a:cubicBezTo>
                    <a:pt x="47" y="388"/>
                    <a:pt x="45" y="394"/>
                    <a:pt x="45" y="408"/>
                  </a:cubicBezTo>
                  <a:cubicBezTo>
                    <a:pt x="45" y="439"/>
                    <a:pt x="72" y="466"/>
                    <a:pt x="110" y="466"/>
                  </a:cubicBezTo>
                  <a:cubicBezTo>
                    <a:pt x="179" y="466"/>
                    <a:pt x="211" y="370"/>
                    <a:pt x="211" y="361"/>
                  </a:cubicBezTo>
                  <a:cubicBezTo>
                    <a:pt x="211" y="352"/>
                    <a:pt x="202" y="352"/>
                    <a:pt x="199" y="352"/>
                  </a:cubicBezTo>
                  <a:cubicBezTo>
                    <a:pt x="190" y="352"/>
                    <a:pt x="190" y="356"/>
                    <a:pt x="186" y="363"/>
                  </a:cubicBezTo>
                  <a:cubicBezTo>
                    <a:pt x="170" y="419"/>
                    <a:pt x="139" y="446"/>
                    <a:pt x="112" y="446"/>
                  </a:cubicBezTo>
                  <a:cubicBezTo>
                    <a:pt x="99" y="446"/>
                    <a:pt x="96" y="437"/>
                    <a:pt x="96" y="421"/>
                  </a:cubicBezTo>
                  <a:cubicBezTo>
                    <a:pt x="96" y="406"/>
                    <a:pt x="101" y="394"/>
                    <a:pt x="108" y="379"/>
                  </a:cubicBezTo>
                  <a:cubicBezTo>
                    <a:pt x="114" y="358"/>
                    <a:pt x="121" y="341"/>
                    <a:pt x="128" y="323"/>
                  </a:cubicBezTo>
                  <a:cubicBezTo>
                    <a:pt x="134" y="307"/>
                    <a:pt x="159" y="242"/>
                    <a:pt x="164" y="235"/>
                  </a:cubicBezTo>
                  <a:cubicBezTo>
                    <a:pt x="166" y="229"/>
                    <a:pt x="168" y="220"/>
                    <a:pt x="168" y="213"/>
                  </a:cubicBezTo>
                  <a:cubicBezTo>
                    <a:pt x="168" y="179"/>
                    <a:pt x="139" y="155"/>
                    <a:pt x="101" y="155"/>
                  </a:cubicBezTo>
                  <a:cubicBezTo>
                    <a:pt x="31" y="155"/>
                    <a:pt x="0" y="249"/>
                    <a:pt x="0" y="260"/>
                  </a:cubicBezTo>
                  <a:cubicBezTo>
                    <a:pt x="0" y="269"/>
                    <a:pt x="9" y="269"/>
                    <a:pt x="11" y="269"/>
                  </a:cubicBezTo>
                  <a:cubicBezTo>
                    <a:pt x="22" y="269"/>
                    <a:pt x="22" y="264"/>
                    <a:pt x="25" y="258"/>
                  </a:cubicBezTo>
                  <a:cubicBezTo>
                    <a:pt x="43" y="197"/>
                    <a:pt x="74" y="173"/>
                    <a:pt x="99" y="173"/>
                  </a:cubicBezTo>
                  <a:cubicBezTo>
                    <a:pt x="110" y="173"/>
                    <a:pt x="116" y="179"/>
                    <a:pt x="116" y="197"/>
                  </a:cubicBezTo>
                  <a:cubicBezTo>
                    <a:pt x="116" y="213"/>
                    <a:pt x="112" y="224"/>
                    <a:pt x="94" y="267"/>
                  </a:cubicBezTo>
                  <a:close/>
                </a:path>
              </a:pathLst>
            </a:custGeom>
            <a:solidFill>
              <a:srgbClr val="000000"/>
            </a:solidFill>
            <a:ln>
              <a:noFill/>
              <a:prstDash val="solid"/>
            </a:ln>
          </p:spPr>
          <p:txBody>
            <a:bodyPr wrap="none" lIns="90000" tIns="45000" rIns="90000" bIns="45000" anchorCtr="0" compatLnSpc="0"/>
            <a:lstStyle/>
            <a:p>
              <a:pPr marL="0" marR="0" lvl="0" indent="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Regular" pitchFamily="2"/>
                <a:cs typeface="Lohit Devanagari" pitchFamily="2"/>
              </a:endParaRPr>
            </a:p>
          </p:txBody>
        </p:sp>
      </p:grpSp>
      <p:sp>
        <p:nvSpPr>
          <p:cNvPr id="61" name="TextBox 60"/>
          <p:cNvSpPr txBox="1"/>
          <p:nvPr/>
        </p:nvSpPr>
        <p:spPr>
          <a:xfrm>
            <a:off x="356412" y="1035953"/>
            <a:ext cx="1811120" cy="461665"/>
          </a:xfrm>
          <a:prstGeom prst="rect">
            <a:avLst/>
          </a:prstGeom>
          <a:noFill/>
        </p:spPr>
        <p:txBody>
          <a:bodyPr wrap="square" rtlCol="0">
            <a:spAutoFit/>
          </a:bodyPr>
          <a:lstStyle/>
          <a:p>
            <a:r>
              <a:rPr lang="en-US" sz="2400" dirty="0" smtClean="0"/>
              <a:t>Clique</a:t>
            </a:r>
            <a:endParaRPr lang="el-GR" sz="2400" dirty="0"/>
          </a:p>
        </p:txBody>
      </p:sp>
      <p:sp>
        <p:nvSpPr>
          <p:cNvPr id="62" name="TextBox 61"/>
          <p:cNvSpPr txBox="1"/>
          <p:nvPr/>
        </p:nvSpPr>
        <p:spPr>
          <a:xfrm>
            <a:off x="248281" y="2737910"/>
            <a:ext cx="2686031" cy="461665"/>
          </a:xfrm>
          <a:prstGeom prst="rect">
            <a:avLst/>
          </a:prstGeom>
          <a:noFill/>
        </p:spPr>
        <p:txBody>
          <a:bodyPr wrap="square" rtlCol="0">
            <a:spAutoFit/>
          </a:bodyPr>
          <a:lstStyle/>
          <a:p>
            <a:r>
              <a:rPr lang="en-US" sz="2400" dirty="0" smtClean="0"/>
              <a:t>Weak community</a:t>
            </a:r>
            <a:endParaRPr lang="el-GR" sz="2400" dirty="0"/>
          </a:p>
        </p:txBody>
      </p:sp>
      <p:sp>
        <p:nvSpPr>
          <p:cNvPr id="63" name="TextBox 62"/>
          <p:cNvSpPr txBox="1"/>
          <p:nvPr/>
        </p:nvSpPr>
        <p:spPr>
          <a:xfrm>
            <a:off x="214981" y="1713629"/>
            <a:ext cx="2686031" cy="461665"/>
          </a:xfrm>
          <a:prstGeom prst="rect">
            <a:avLst/>
          </a:prstGeom>
          <a:noFill/>
        </p:spPr>
        <p:txBody>
          <a:bodyPr wrap="square" rtlCol="0">
            <a:spAutoFit/>
          </a:bodyPr>
          <a:lstStyle/>
          <a:p>
            <a:r>
              <a:rPr lang="en-US" sz="2400" dirty="0" smtClean="0"/>
              <a:t>Strong community</a:t>
            </a:r>
            <a:endParaRPr lang="el-GR" sz="2400" dirty="0"/>
          </a:p>
        </p:txBody>
      </p:sp>
      <mc:AlternateContent xmlns:mc="http://schemas.openxmlformats.org/markup-compatibility/2006" xmlns:a14="http://schemas.microsoft.com/office/drawing/2010/main">
        <mc:Choice Requires="a14">
          <p:sp>
            <p:nvSpPr>
              <p:cNvPr id="64" name="TextBox 63"/>
              <p:cNvSpPr txBox="1"/>
              <p:nvPr/>
            </p:nvSpPr>
            <p:spPr>
              <a:xfrm>
                <a:off x="6209548" y="1113063"/>
                <a:ext cx="449354" cy="3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l-GR"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𝑖</m:t>
                          </m:r>
                        </m:sub>
                        <m:sup>
                          <m:r>
                            <a:rPr lang="en-US" b="0" i="1" smtClean="0">
                              <a:latin typeface="Cambria Math" panose="02040503050406030204" pitchFamily="18" charset="0"/>
                            </a:rPr>
                            <m:t>𝑖𝑛𝑡</m:t>
                          </m:r>
                        </m:sup>
                      </m:sSubSup>
                    </m:oMath>
                  </m:oMathPara>
                </a14:m>
                <a:endParaRPr lang="el-GR" dirty="0"/>
              </a:p>
            </p:txBody>
          </p:sp>
        </mc:Choice>
        <mc:Fallback xmlns="">
          <p:sp>
            <p:nvSpPr>
              <p:cNvPr id="65" name="TextBox 64"/>
              <p:cNvSpPr txBox="1">
                <a:spLocks noRot="1" noChangeAspect="1" noMove="1" noResize="1" noEditPoints="1" noAdjustHandles="1" noChangeArrowheads="1" noChangeShapeType="1" noTextEdit="1"/>
              </p:cNvSpPr>
              <p:nvPr/>
            </p:nvSpPr>
            <p:spPr>
              <a:xfrm>
                <a:off x="6209548" y="1113063"/>
                <a:ext cx="449354" cy="303288"/>
              </a:xfrm>
              <a:prstGeom prst="rect">
                <a:avLst/>
              </a:prstGeom>
              <a:blipFill rotWithShape="0">
                <a:blip r:embed="rId4"/>
                <a:stretch>
                  <a:fillRect l="-12329" t="-4082" r="-6849" b="-20408"/>
                </a:stretch>
              </a:blipFill>
            </p:spPr>
            <p:txBody>
              <a:bodyPr/>
              <a:lstStyle/>
              <a:p>
                <a:r>
                  <a:rPr lang="el-GR">
                    <a:noFill/>
                  </a:rPr>
                  <a:t> </a:t>
                </a:r>
              </a:p>
            </p:txBody>
          </p:sp>
        </mc:Fallback>
      </mc:AlternateContent>
      <p:sp>
        <p:nvSpPr>
          <p:cNvPr id="65" name="TextBox 64"/>
          <p:cNvSpPr txBox="1"/>
          <p:nvPr/>
        </p:nvSpPr>
        <p:spPr>
          <a:xfrm>
            <a:off x="6724711" y="1066059"/>
            <a:ext cx="1666528" cy="369332"/>
          </a:xfrm>
          <a:prstGeom prst="rect">
            <a:avLst/>
          </a:prstGeom>
          <a:noFill/>
        </p:spPr>
        <p:txBody>
          <a:bodyPr wrap="square" rtlCol="0">
            <a:spAutoFit/>
          </a:bodyPr>
          <a:lstStyle/>
          <a:p>
            <a:r>
              <a:rPr lang="en-US" dirty="0" smtClean="0"/>
              <a:t>Inside C</a:t>
            </a:r>
            <a:endParaRPr lang="el-GR" dirty="0"/>
          </a:p>
        </p:txBody>
      </p:sp>
      <p:sp>
        <p:nvSpPr>
          <p:cNvPr id="66" name="TextBox 65"/>
          <p:cNvSpPr txBox="1"/>
          <p:nvPr/>
        </p:nvSpPr>
        <p:spPr>
          <a:xfrm>
            <a:off x="6786736" y="1457860"/>
            <a:ext cx="1666528" cy="369332"/>
          </a:xfrm>
          <a:prstGeom prst="rect">
            <a:avLst/>
          </a:prstGeom>
          <a:noFill/>
        </p:spPr>
        <p:txBody>
          <a:bodyPr wrap="square" rtlCol="0">
            <a:spAutoFit/>
          </a:bodyPr>
          <a:lstStyle/>
          <a:p>
            <a:r>
              <a:rPr lang="en-US" dirty="0" smtClean="0"/>
              <a:t>Outside C</a:t>
            </a:r>
            <a:endParaRPr lang="el-GR" dirty="0"/>
          </a:p>
        </p:txBody>
      </p:sp>
      <mc:AlternateContent xmlns:mc="http://schemas.openxmlformats.org/markup-compatibility/2006" xmlns:a14="http://schemas.microsoft.com/office/drawing/2010/main">
        <mc:Choice Requires="a14">
          <p:sp>
            <p:nvSpPr>
              <p:cNvPr id="67" name="TextBox 66"/>
              <p:cNvSpPr txBox="1"/>
              <p:nvPr/>
            </p:nvSpPr>
            <p:spPr>
              <a:xfrm>
                <a:off x="6203112" y="1522939"/>
                <a:ext cx="469296" cy="290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l-GR"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𝑖</m:t>
                          </m:r>
                        </m:sub>
                        <m:sup>
                          <m:r>
                            <a:rPr lang="en-US" b="0" i="1" smtClean="0">
                              <a:latin typeface="Cambria Math" panose="02040503050406030204" pitchFamily="18" charset="0"/>
                            </a:rPr>
                            <m:t>𝑒𝑥𝑡</m:t>
                          </m:r>
                        </m:sup>
                      </m:sSubSup>
                    </m:oMath>
                  </m:oMathPara>
                </a14:m>
                <a:endParaRPr lang="el-GR" dirty="0"/>
              </a:p>
            </p:txBody>
          </p:sp>
        </mc:Choice>
        <mc:Fallback xmlns="">
          <p:sp>
            <p:nvSpPr>
              <p:cNvPr id="68" name="TextBox 67"/>
              <p:cNvSpPr txBox="1">
                <a:spLocks noRot="1" noChangeAspect="1" noMove="1" noResize="1" noEditPoints="1" noAdjustHandles="1" noChangeArrowheads="1" noChangeShapeType="1" noTextEdit="1"/>
              </p:cNvSpPr>
              <p:nvPr/>
            </p:nvSpPr>
            <p:spPr>
              <a:xfrm>
                <a:off x="6203112" y="1522939"/>
                <a:ext cx="469296" cy="290079"/>
              </a:xfrm>
              <a:prstGeom prst="rect">
                <a:avLst/>
              </a:prstGeom>
              <a:blipFill rotWithShape="0">
                <a:blip r:embed="rId5"/>
                <a:stretch>
                  <a:fillRect l="-11688" r="-3896" b="-21277"/>
                </a:stretch>
              </a:blipFill>
            </p:spPr>
            <p:txBody>
              <a:bodyPr/>
              <a:lstStyle/>
              <a:p>
                <a:r>
                  <a:rPr lang="el-GR">
                    <a:noFill/>
                  </a:rPr>
                  <a:t> </a:t>
                </a:r>
              </a:p>
            </p:txBody>
          </p:sp>
        </mc:Fallback>
      </mc:AlternateContent>
      <p:sp>
        <p:nvSpPr>
          <p:cNvPr id="2" name="TextBox 1"/>
          <p:cNvSpPr txBox="1"/>
          <p:nvPr/>
        </p:nvSpPr>
        <p:spPr>
          <a:xfrm>
            <a:off x="6176783" y="2231876"/>
            <a:ext cx="2590800" cy="646331"/>
          </a:xfrm>
          <a:prstGeom prst="rect">
            <a:avLst/>
          </a:prstGeom>
          <a:noFill/>
        </p:spPr>
        <p:txBody>
          <a:bodyPr wrap="square" rtlCol="0">
            <a:spAutoFit/>
          </a:bodyPr>
          <a:lstStyle/>
          <a:p>
            <a:r>
              <a:rPr lang="en-US" dirty="0" smtClean="0"/>
              <a:t>Where </a:t>
            </a:r>
            <a:r>
              <a:rPr lang="en-US" i="1" dirty="0" smtClean="0"/>
              <a:t>k </a:t>
            </a:r>
            <a:r>
              <a:rPr lang="en-US" dirty="0" smtClean="0"/>
              <a:t>stands for degree</a:t>
            </a:r>
            <a:endParaRPr lang="el-GR" dirty="0"/>
          </a:p>
        </p:txBody>
      </p:sp>
    </p:spTree>
    <p:extLst>
      <p:ext uri="{BB962C8B-B14F-4D97-AF65-F5344CB8AC3E}">
        <p14:creationId xmlns:p14="http://schemas.microsoft.com/office/powerpoint/2010/main" val="674374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2" name="TextBox 1"/>
          <p:cNvSpPr txBox="1"/>
          <p:nvPr/>
        </p:nvSpPr>
        <p:spPr>
          <a:xfrm>
            <a:off x="316902" y="1412776"/>
            <a:ext cx="8085584" cy="1200329"/>
          </a:xfrm>
          <a:prstGeom prst="rect">
            <a:avLst/>
          </a:prstGeom>
          <a:noFill/>
        </p:spPr>
        <p:txBody>
          <a:bodyPr wrap="square" rtlCol="0">
            <a:spAutoFit/>
          </a:bodyPr>
          <a:lstStyle/>
          <a:p>
            <a:r>
              <a:rPr lang="en-US" sz="2400" dirty="0" smtClean="0"/>
              <a:t>Assumption: communities </a:t>
            </a:r>
            <a:r>
              <a:rPr lang="en-US" sz="2400" dirty="0"/>
              <a:t>are formed from a set </a:t>
            </a:r>
            <a:r>
              <a:rPr lang="en-US" sz="2400" dirty="0" smtClean="0"/>
              <a:t>of cliques and edges </a:t>
            </a:r>
            <a:r>
              <a:rPr lang="en-US" sz="2400" dirty="0"/>
              <a:t>that connect these cliques. </a:t>
            </a:r>
            <a:endParaRPr lang="en-US" sz="2400" dirty="0" smtClean="0"/>
          </a:p>
          <a:p>
            <a:endParaRPr lang="en-US" sz="2400" dirty="0"/>
          </a:p>
        </p:txBody>
      </p:sp>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994" y="2426962"/>
            <a:ext cx="36957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011" y="2399727"/>
            <a:ext cx="36671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27</a:t>
            </a:fld>
            <a:endParaRPr lang="el-GR"/>
          </a:p>
        </p:txBody>
      </p:sp>
      <p:sp>
        <p:nvSpPr>
          <p:cNvPr id="5" name="TextBox 4"/>
          <p:cNvSpPr txBox="1"/>
          <p:nvPr/>
        </p:nvSpPr>
        <p:spPr>
          <a:xfrm>
            <a:off x="5652120" y="5949280"/>
            <a:ext cx="1139453" cy="369332"/>
          </a:xfrm>
          <a:prstGeom prst="rect">
            <a:avLst/>
          </a:prstGeom>
          <a:noFill/>
        </p:spPr>
        <p:txBody>
          <a:bodyPr wrap="square" rtlCol="0">
            <a:spAutoFit/>
          </a:bodyPr>
          <a:lstStyle/>
          <a:p>
            <a:r>
              <a:rPr lang="en-US" i="1" dirty="0" smtClean="0"/>
              <a:t>k</a:t>
            </a:r>
            <a:r>
              <a:rPr lang="en-US" dirty="0" smtClean="0"/>
              <a:t> = 4</a:t>
            </a:r>
            <a:endParaRPr lang="en-US" dirty="0"/>
          </a:p>
        </p:txBody>
      </p:sp>
    </p:spTree>
    <p:extLst>
      <p:ext uri="{BB962C8B-B14F-4D97-AF65-F5344CB8AC3E}">
        <p14:creationId xmlns:p14="http://schemas.microsoft.com/office/powerpoint/2010/main" val="38662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2" name="TextBox 1"/>
          <p:cNvSpPr txBox="1"/>
          <p:nvPr/>
        </p:nvSpPr>
        <p:spPr>
          <a:xfrm>
            <a:off x="539552" y="3861048"/>
            <a:ext cx="8085584" cy="1938992"/>
          </a:xfrm>
          <a:prstGeom prst="rect">
            <a:avLst/>
          </a:prstGeom>
          <a:noFill/>
        </p:spPr>
        <p:txBody>
          <a:bodyPr wrap="square" rtlCol="0">
            <a:spAutoFit/>
          </a:bodyPr>
          <a:lstStyle/>
          <a:p>
            <a:pPr marL="457200" indent="-457200">
              <a:buFont typeface="+mj-lt"/>
              <a:buAutoNum type="arabicPeriod"/>
            </a:pPr>
            <a:r>
              <a:rPr lang="en-US" sz="2400" dirty="0" smtClean="0"/>
              <a:t>Given </a:t>
            </a:r>
            <a:r>
              <a:rPr lang="en-US" sz="2400" i="1" dirty="0" smtClean="0"/>
              <a:t>k</a:t>
            </a:r>
            <a:r>
              <a:rPr lang="en-US" sz="2400" dirty="0" smtClean="0"/>
              <a:t>,  find </a:t>
            </a:r>
            <a:r>
              <a:rPr lang="en-US" sz="2400" dirty="0"/>
              <a:t>all cliques of size </a:t>
            </a:r>
            <a:r>
              <a:rPr lang="en-US" sz="2400" i="1" dirty="0"/>
              <a:t>k</a:t>
            </a:r>
            <a:r>
              <a:rPr lang="en-US" sz="2400" dirty="0"/>
              <a:t>. </a:t>
            </a:r>
            <a:endParaRPr lang="en-US" sz="2400" dirty="0" smtClean="0"/>
          </a:p>
          <a:p>
            <a:pPr marL="457200" indent="-457200">
              <a:buFont typeface="+mj-lt"/>
              <a:buAutoNum type="arabicPeriod"/>
            </a:pPr>
            <a:r>
              <a:rPr lang="en-US" sz="2400" dirty="0" smtClean="0"/>
              <a:t>Create graph (clique </a:t>
            </a:r>
            <a:r>
              <a:rPr lang="en-US" sz="2400" dirty="0"/>
              <a:t>graph) where all cliques are </a:t>
            </a:r>
            <a:r>
              <a:rPr lang="en-US" sz="2400" dirty="0" smtClean="0"/>
              <a:t>vertices, </a:t>
            </a:r>
            <a:r>
              <a:rPr lang="en-US" sz="2400" dirty="0"/>
              <a:t>and </a:t>
            </a:r>
            <a:r>
              <a:rPr lang="en-US" sz="2400" dirty="0" smtClean="0"/>
              <a:t>two cliques that </a:t>
            </a:r>
            <a:r>
              <a:rPr lang="en-US" sz="2400" dirty="0" smtClean="0">
                <a:solidFill>
                  <a:schemeClr val="accent6">
                    <a:lumMod val="75000"/>
                  </a:schemeClr>
                </a:solidFill>
              </a:rPr>
              <a:t>share </a:t>
            </a:r>
            <a:r>
              <a:rPr lang="en-US" sz="2400" i="1" dirty="0">
                <a:solidFill>
                  <a:schemeClr val="accent6">
                    <a:lumMod val="75000"/>
                  </a:schemeClr>
                </a:solidFill>
              </a:rPr>
              <a:t>k</a:t>
            </a:r>
            <a:r>
              <a:rPr lang="en-US" sz="2400" dirty="0">
                <a:solidFill>
                  <a:schemeClr val="accent6">
                    <a:lumMod val="75000"/>
                  </a:schemeClr>
                </a:solidFill>
              </a:rPr>
              <a:t> </a:t>
            </a:r>
            <a:r>
              <a:rPr lang="en-US" sz="2400" dirty="0" smtClean="0">
                <a:solidFill>
                  <a:schemeClr val="accent6">
                    <a:lumMod val="75000"/>
                  </a:schemeClr>
                </a:solidFill>
              </a:rPr>
              <a:t>- </a:t>
            </a:r>
            <a:r>
              <a:rPr lang="en-US" sz="2400" dirty="0">
                <a:solidFill>
                  <a:schemeClr val="accent6">
                    <a:lumMod val="75000"/>
                  </a:schemeClr>
                </a:solidFill>
              </a:rPr>
              <a:t>1 vertices </a:t>
            </a:r>
            <a:r>
              <a:rPr lang="en-US" sz="2400" dirty="0"/>
              <a:t>are connected via </a:t>
            </a:r>
            <a:r>
              <a:rPr lang="en-US" sz="2400" dirty="0" smtClean="0"/>
              <a:t>an edge. </a:t>
            </a:r>
          </a:p>
          <a:p>
            <a:pPr marL="457200" indent="-457200">
              <a:buFont typeface="+mj-lt"/>
              <a:buAutoNum type="arabicPeriod"/>
            </a:pPr>
            <a:r>
              <a:rPr lang="en-US" sz="2400" dirty="0" smtClean="0"/>
              <a:t>Communities </a:t>
            </a:r>
            <a:r>
              <a:rPr lang="en-US" sz="2400" dirty="0"/>
              <a:t>are </a:t>
            </a:r>
            <a:r>
              <a:rPr lang="en-US" sz="2400" dirty="0" smtClean="0"/>
              <a:t>the </a:t>
            </a:r>
            <a:r>
              <a:rPr lang="en-US" sz="2400" dirty="0"/>
              <a:t>connected components of this graph. </a:t>
            </a:r>
          </a:p>
        </p:txBody>
      </p:sp>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94047"/>
            <a:ext cx="74771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28</a:t>
            </a:fld>
            <a:endParaRPr lang="el-GR"/>
          </a:p>
        </p:txBody>
      </p:sp>
    </p:spTree>
    <p:extLst>
      <p:ext uri="{BB962C8B-B14F-4D97-AF65-F5344CB8AC3E}">
        <p14:creationId xmlns:p14="http://schemas.microsoft.com/office/powerpoint/2010/main" val="977350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pic>
        <p:nvPicPr>
          <p:cNvPr id="150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140968"/>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1680" y="1854116"/>
            <a:ext cx="5472608" cy="523220"/>
          </a:xfrm>
          <a:prstGeom prst="rect">
            <a:avLst/>
          </a:prstGeom>
          <a:noFill/>
        </p:spPr>
        <p:txBody>
          <a:bodyPr wrap="square" rtlCol="0">
            <a:spAutoFit/>
          </a:bodyPr>
          <a:lstStyle/>
          <a:p>
            <a:r>
              <a:rPr lang="en-US" sz="2800" dirty="0" smtClean="0"/>
              <a:t>Input graph, let </a:t>
            </a:r>
            <a:r>
              <a:rPr lang="en-US" sz="2800" i="1" dirty="0" smtClean="0"/>
              <a:t>k</a:t>
            </a:r>
            <a:r>
              <a:rPr lang="en-US" sz="2800" dirty="0" smtClean="0"/>
              <a:t> = 3</a:t>
            </a:r>
            <a:endParaRPr lang="en-US"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29</a:t>
            </a:fld>
            <a:endParaRPr lang="el-GR"/>
          </a:p>
        </p:txBody>
      </p:sp>
    </p:spTree>
    <p:extLst>
      <p:ext uri="{BB962C8B-B14F-4D97-AF65-F5344CB8AC3E}">
        <p14:creationId xmlns:p14="http://schemas.microsoft.com/office/powerpoint/2010/main" val="331910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4"/>
          <a:stretch/>
        </p:blipFill>
        <p:spPr bwMode="auto">
          <a:xfrm rot="20385511">
            <a:off x="478154" y="394395"/>
            <a:ext cx="6248586" cy="5554175"/>
          </a:xfrm>
          <a:prstGeom prst="snipRoundRect">
            <a:avLst>
              <a:gd name="adj1" fmla="val 16667"/>
              <a:gd name="adj2" fmla="val 2758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슬라이드 번호 개체 틀 3"/>
          <p:cNvSpPr>
            <a:spLocks noGrp="1"/>
          </p:cNvSpPr>
          <p:nvPr>
            <p:ph type="sldNum" sz="quarter" idx="12"/>
          </p:nvPr>
        </p:nvSpPr>
        <p:spPr/>
        <p:txBody>
          <a:bodyPr/>
          <a:lstStyle/>
          <a:p>
            <a:fld id="{4BEDD84E-25D4-4983-8AA1-2863C96F08D9}" type="slidenum">
              <a:rPr lang="ko-KR" altLang="en-US" smtClean="0"/>
              <a:pPr/>
              <a:t>3</a:t>
            </a:fld>
            <a:endParaRPr lang="ko-KR" altLang="en-US"/>
          </a:p>
        </p:txBody>
      </p:sp>
      <p:sp>
        <p:nvSpPr>
          <p:cNvPr id="5" name="TextBox 4"/>
          <p:cNvSpPr txBox="1"/>
          <p:nvPr/>
        </p:nvSpPr>
        <p:spPr>
          <a:xfrm>
            <a:off x="5620242" y="5221453"/>
            <a:ext cx="3276600" cy="830997"/>
          </a:xfrm>
          <a:prstGeom prst="rect">
            <a:avLst/>
          </a:prstGeom>
          <a:noFill/>
        </p:spPr>
        <p:txBody>
          <a:bodyPr wrap="square" rtlCol="0">
            <a:spAutoFit/>
          </a:bodyPr>
          <a:lstStyle/>
          <a:p>
            <a:r>
              <a:rPr lang="en-US" altLang="ko-KR" sz="2400" b="1" dirty="0" smtClean="0"/>
              <a:t>Nodes: Football Teams</a:t>
            </a:r>
          </a:p>
          <a:p>
            <a:r>
              <a:rPr lang="en-US" altLang="ko-KR" sz="2400" b="1" dirty="0" smtClean="0"/>
              <a:t>Edges: Games played</a:t>
            </a:r>
            <a:endParaRPr lang="ko-KR" altLang="en-US" sz="2400" b="1" dirty="0"/>
          </a:p>
        </p:txBody>
      </p:sp>
      <p:sp>
        <p:nvSpPr>
          <p:cNvPr id="6" name="모서리가 둥근 사각형 설명선 5"/>
          <p:cNvSpPr/>
          <p:nvPr/>
        </p:nvSpPr>
        <p:spPr>
          <a:xfrm>
            <a:off x="6137548" y="332656"/>
            <a:ext cx="2736304" cy="1271234"/>
          </a:xfrm>
          <a:prstGeom prst="wedgeRoundRectCallout">
            <a:avLst>
              <a:gd name="adj1" fmla="val -53369"/>
              <a:gd name="adj2" fmla="val 86916"/>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smtClean="0">
                <a:solidFill>
                  <a:schemeClr val="bg1"/>
                </a:solidFill>
              </a:rPr>
              <a:t>Can we identify node groups?</a:t>
            </a:r>
          </a:p>
          <a:p>
            <a:pPr algn="ctr"/>
            <a:r>
              <a:rPr lang="en-US" altLang="ko-KR" sz="2000" b="1" dirty="0" smtClean="0">
                <a:solidFill>
                  <a:schemeClr val="bg1"/>
                </a:solidFill>
              </a:rPr>
              <a:t>(communities, modules, clusters)</a:t>
            </a:r>
            <a:endParaRPr lang="ko-KR" altLang="en-US" sz="2000" b="1" dirty="0">
              <a:solidFill>
                <a:schemeClr val="bg1"/>
              </a:solidFill>
            </a:endParaRPr>
          </a:p>
        </p:txBody>
      </p:sp>
    </p:spTree>
    <p:extLst>
      <p:ext uri="{BB962C8B-B14F-4D97-AF65-F5344CB8AC3E}">
        <p14:creationId xmlns:p14="http://schemas.microsoft.com/office/powerpoint/2010/main" val="12200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pic>
        <p:nvPicPr>
          <p:cNvPr id="151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244" y="2564904"/>
            <a:ext cx="49815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1700808"/>
            <a:ext cx="5472608" cy="523220"/>
          </a:xfrm>
          <a:prstGeom prst="rect">
            <a:avLst/>
          </a:prstGeom>
          <a:noFill/>
        </p:spPr>
        <p:txBody>
          <a:bodyPr wrap="square" rtlCol="0">
            <a:spAutoFit/>
          </a:bodyPr>
          <a:lstStyle/>
          <a:p>
            <a:r>
              <a:rPr lang="en-US" sz="2800" dirty="0" smtClean="0"/>
              <a:t>Clique  graph for </a:t>
            </a:r>
            <a:r>
              <a:rPr lang="en-US" sz="2800" i="1" dirty="0" smtClean="0"/>
              <a:t>k</a:t>
            </a:r>
            <a:r>
              <a:rPr lang="en-US" sz="2800" dirty="0" smtClean="0"/>
              <a:t> = 3</a:t>
            </a:r>
            <a:endParaRPr lang="en-US"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30</a:t>
            </a:fld>
            <a:endParaRPr lang="el-GR"/>
          </a:p>
        </p:txBody>
      </p:sp>
      <p:sp>
        <p:nvSpPr>
          <p:cNvPr id="4" name="Rectangle 3"/>
          <p:cNvSpPr/>
          <p:nvPr/>
        </p:nvSpPr>
        <p:spPr>
          <a:xfrm>
            <a:off x="395536" y="5762312"/>
            <a:ext cx="7326523" cy="461665"/>
          </a:xfrm>
          <a:prstGeom prst="rect">
            <a:avLst/>
          </a:prstGeom>
        </p:spPr>
        <p:txBody>
          <a:bodyPr wrap="square">
            <a:spAutoFit/>
          </a:bodyPr>
          <a:lstStyle/>
          <a:p>
            <a:r>
              <a:rPr lang="en-US" sz="2400" dirty="0" smtClean="0"/>
              <a:t>(v1,  v2, ,v3), </a:t>
            </a:r>
            <a:r>
              <a:rPr lang="en-US" sz="2400" dirty="0"/>
              <a:t>(</a:t>
            </a:r>
            <a:r>
              <a:rPr lang="en-US" sz="2400" dirty="0" smtClean="0"/>
              <a:t>v8, v9, v10), </a:t>
            </a:r>
            <a:r>
              <a:rPr lang="en-US" sz="2400" dirty="0"/>
              <a:t>and </a:t>
            </a:r>
            <a:r>
              <a:rPr lang="en-US" sz="2400" dirty="0" smtClean="0"/>
              <a:t>(v3</a:t>
            </a:r>
            <a:r>
              <a:rPr lang="en-US" sz="2400" dirty="0"/>
              <a:t>,</a:t>
            </a:r>
            <a:r>
              <a:rPr lang="en-US" sz="2400" dirty="0" smtClean="0"/>
              <a:t> v4, v5</a:t>
            </a:r>
            <a:r>
              <a:rPr lang="en-US" sz="2400" dirty="0"/>
              <a:t>,</a:t>
            </a:r>
            <a:r>
              <a:rPr lang="en-US" sz="2400" dirty="0" smtClean="0"/>
              <a:t> v6, v7,  v8)</a:t>
            </a:r>
            <a:endParaRPr lang="en-US" sz="2400" dirty="0"/>
          </a:p>
        </p:txBody>
      </p:sp>
    </p:spTree>
    <p:extLst>
      <p:ext uri="{BB962C8B-B14F-4D97-AF65-F5344CB8AC3E}">
        <p14:creationId xmlns:p14="http://schemas.microsoft.com/office/powerpoint/2010/main" val="1956001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31</a:t>
            </a:fld>
            <a:endParaRPr lang="el-GR"/>
          </a:p>
        </p:txBody>
      </p:sp>
      <p:sp>
        <p:nvSpPr>
          <p:cNvPr id="4" name="Rectangle 3"/>
          <p:cNvSpPr/>
          <p:nvPr/>
        </p:nvSpPr>
        <p:spPr>
          <a:xfrm>
            <a:off x="613314" y="5293223"/>
            <a:ext cx="7326523" cy="461665"/>
          </a:xfrm>
          <a:prstGeom prst="rect">
            <a:avLst/>
          </a:prstGeom>
        </p:spPr>
        <p:txBody>
          <a:bodyPr wrap="square">
            <a:spAutoFit/>
          </a:bodyPr>
          <a:lstStyle/>
          <a:p>
            <a:r>
              <a:rPr lang="en-US" sz="2400" dirty="0" smtClean="0"/>
              <a:t>(v1,  v2, ,v3), </a:t>
            </a:r>
            <a:r>
              <a:rPr lang="en-US" sz="2400" dirty="0"/>
              <a:t>(</a:t>
            </a:r>
            <a:r>
              <a:rPr lang="en-US" sz="2400" dirty="0" smtClean="0"/>
              <a:t>v8, v9, v10), </a:t>
            </a:r>
            <a:r>
              <a:rPr lang="en-US" sz="2400" dirty="0"/>
              <a:t>and </a:t>
            </a:r>
            <a:r>
              <a:rPr lang="en-US" sz="2400" dirty="0" smtClean="0"/>
              <a:t>(v3</a:t>
            </a:r>
            <a:r>
              <a:rPr lang="en-US" sz="2400" dirty="0"/>
              <a:t>,</a:t>
            </a:r>
            <a:r>
              <a:rPr lang="en-US" sz="2400" dirty="0" smtClean="0"/>
              <a:t> v4, v5</a:t>
            </a:r>
            <a:r>
              <a:rPr lang="en-US" sz="2400" dirty="0"/>
              <a:t>,</a:t>
            </a:r>
            <a:r>
              <a:rPr lang="en-US" sz="2400" dirty="0" smtClean="0"/>
              <a:t> v6, v7,  v8)</a:t>
            </a:r>
            <a:endParaRPr lang="en-US" sz="2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36912"/>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99592" y="1700808"/>
            <a:ext cx="5472608" cy="523220"/>
          </a:xfrm>
          <a:prstGeom prst="rect">
            <a:avLst/>
          </a:prstGeom>
          <a:noFill/>
        </p:spPr>
        <p:txBody>
          <a:bodyPr wrap="square" rtlCol="0">
            <a:spAutoFit/>
          </a:bodyPr>
          <a:lstStyle/>
          <a:p>
            <a:r>
              <a:rPr lang="en-US" sz="2800" dirty="0" smtClean="0"/>
              <a:t>Result</a:t>
            </a:r>
            <a:endParaRPr lang="en-US" sz="2800" dirty="0"/>
          </a:p>
        </p:txBody>
      </p:sp>
      <p:sp>
        <p:nvSpPr>
          <p:cNvPr id="5" name="TextBox 4"/>
          <p:cNvSpPr txBox="1"/>
          <p:nvPr/>
        </p:nvSpPr>
        <p:spPr>
          <a:xfrm>
            <a:off x="251520" y="6124654"/>
            <a:ext cx="7056784" cy="369332"/>
          </a:xfrm>
          <a:prstGeom prst="rect">
            <a:avLst/>
          </a:prstGeom>
          <a:noFill/>
        </p:spPr>
        <p:txBody>
          <a:bodyPr wrap="square" rtlCol="0">
            <a:spAutoFit/>
          </a:bodyPr>
          <a:lstStyle/>
          <a:p>
            <a:r>
              <a:rPr lang="en-US" i="1" dirty="0" smtClean="0">
                <a:solidFill>
                  <a:schemeClr val="accent2">
                    <a:lumMod val="75000"/>
                  </a:schemeClr>
                </a:solidFill>
              </a:rPr>
              <a:t>Note: the example protein network was detected using a CPM algorithm</a:t>
            </a:r>
            <a:endParaRPr lang="en-US" i="1" dirty="0">
              <a:solidFill>
                <a:schemeClr val="accent2">
                  <a:lumMod val="75000"/>
                </a:schemeClr>
              </a:solidFill>
            </a:endParaRPr>
          </a:p>
        </p:txBody>
      </p:sp>
      <p:sp>
        <p:nvSpPr>
          <p:cNvPr id="13" name="Freeform 12"/>
          <p:cNvSpPr/>
          <p:nvPr/>
        </p:nvSpPr>
        <p:spPr>
          <a:xfrm>
            <a:off x="1374359" y="2544834"/>
            <a:ext cx="1975183" cy="2364671"/>
          </a:xfrm>
          <a:custGeom>
            <a:avLst/>
            <a:gdLst>
              <a:gd name="connsiteX0" fmla="*/ 531714 w 1975183"/>
              <a:gd name="connsiteY0" fmla="*/ 82456 h 2364671"/>
              <a:gd name="connsiteX1" fmla="*/ 158227 w 1975183"/>
              <a:gd name="connsiteY1" fmla="*/ 636248 h 2364671"/>
              <a:gd name="connsiteX2" fmla="*/ 42317 w 1975183"/>
              <a:gd name="connsiteY2" fmla="*/ 1988529 h 2364671"/>
              <a:gd name="connsiteX3" fmla="*/ 853686 w 1975183"/>
              <a:gd name="connsiteY3" fmla="*/ 2362017 h 2364671"/>
              <a:gd name="connsiteX4" fmla="*/ 1510509 w 1975183"/>
              <a:gd name="connsiteY4" fmla="*/ 1859741 h 2364671"/>
              <a:gd name="connsiteX5" fmla="*/ 1974148 w 1975183"/>
              <a:gd name="connsiteY5" fmla="*/ 1099887 h 2364671"/>
              <a:gd name="connsiteX6" fmla="*/ 1613540 w 1975183"/>
              <a:gd name="connsiteY6" fmla="*/ 494580 h 2364671"/>
              <a:gd name="connsiteX7" fmla="*/ 905202 w 1975183"/>
              <a:gd name="connsiteY7" fmla="*/ 43820 h 2364671"/>
              <a:gd name="connsiteX8" fmla="*/ 531714 w 1975183"/>
              <a:gd name="connsiteY8" fmla="*/ 82456 h 23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83" h="2364671">
                <a:moveTo>
                  <a:pt x="531714" y="82456"/>
                </a:moveTo>
                <a:cubicBezTo>
                  <a:pt x="407218" y="181194"/>
                  <a:pt x="239793" y="318569"/>
                  <a:pt x="158227" y="636248"/>
                </a:cubicBezTo>
                <a:cubicBezTo>
                  <a:pt x="76661" y="953927"/>
                  <a:pt x="-73593" y="1700901"/>
                  <a:pt x="42317" y="1988529"/>
                </a:cubicBezTo>
                <a:cubicBezTo>
                  <a:pt x="158227" y="2276157"/>
                  <a:pt x="608987" y="2383482"/>
                  <a:pt x="853686" y="2362017"/>
                </a:cubicBezTo>
                <a:cubicBezTo>
                  <a:pt x="1098385" y="2340552"/>
                  <a:pt x="1323765" y="2070096"/>
                  <a:pt x="1510509" y="1859741"/>
                </a:cubicBezTo>
                <a:cubicBezTo>
                  <a:pt x="1697253" y="1649386"/>
                  <a:pt x="1956976" y="1327414"/>
                  <a:pt x="1974148" y="1099887"/>
                </a:cubicBezTo>
                <a:cubicBezTo>
                  <a:pt x="1991320" y="872360"/>
                  <a:pt x="1791698" y="670591"/>
                  <a:pt x="1613540" y="494580"/>
                </a:cubicBezTo>
                <a:cubicBezTo>
                  <a:pt x="1435382" y="318569"/>
                  <a:pt x="1081213" y="110361"/>
                  <a:pt x="905202" y="43820"/>
                </a:cubicBezTo>
                <a:cubicBezTo>
                  <a:pt x="729191" y="-22721"/>
                  <a:pt x="656210" y="-16282"/>
                  <a:pt x="531714" y="8245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573164" y="2442735"/>
            <a:ext cx="3561310" cy="2663777"/>
          </a:xfrm>
          <a:custGeom>
            <a:avLst/>
            <a:gdLst>
              <a:gd name="connsiteX0" fmla="*/ 1045799 w 3561310"/>
              <a:gd name="connsiteY0" fmla="*/ 94403 h 2663777"/>
              <a:gd name="connsiteX1" fmla="*/ 556402 w 3561310"/>
              <a:gd name="connsiteY1" fmla="*/ 416375 h 2663777"/>
              <a:gd name="connsiteX2" fmla="*/ 182915 w 3561310"/>
              <a:gd name="connsiteY2" fmla="*/ 828499 h 2663777"/>
              <a:gd name="connsiteX3" fmla="*/ 15490 w 3561310"/>
              <a:gd name="connsiteY3" fmla="*/ 1433806 h 2663777"/>
              <a:gd name="connsiteX4" fmla="*/ 556402 w 3561310"/>
              <a:gd name="connsiteY4" fmla="*/ 2528510 h 2663777"/>
              <a:gd name="connsiteX5" fmla="*/ 2720053 w 3561310"/>
              <a:gd name="connsiteY5" fmla="*/ 2502752 h 2663777"/>
              <a:gd name="connsiteX6" fmla="*/ 3544301 w 3561310"/>
              <a:gd name="connsiteY6" fmla="*/ 1227744 h 2663777"/>
              <a:gd name="connsiteX7" fmla="*/ 2063230 w 3561310"/>
              <a:gd name="connsiteY7" fmla="*/ 145919 h 2663777"/>
              <a:gd name="connsiteX8" fmla="*/ 1419287 w 3561310"/>
              <a:gd name="connsiteY8" fmla="*/ 4251 h 2663777"/>
              <a:gd name="connsiteX9" fmla="*/ 1045799 w 3561310"/>
              <a:gd name="connsiteY9" fmla="*/ 94403 h 26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1310" h="2663777">
                <a:moveTo>
                  <a:pt x="1045799" y="94403"/>
                </a:moveTo>
                <a:cubicBezTo>
                  <a:pt x="901985" y="163090"/>
                  <a:pt x="700216" y="294026"/>
                  <a:pt x="556402" y="416375"/>
                </a:cubicBezTo>
                <a:cubicBezTo>
                  <a:pt x="412588" y="538724"/>
                  <a:pt x="273067" y="658927"/>
                  <a:pt x="182915" y="828499"/>
                </a:cubicBezTo>
                <a:cubicBezTo>
                  <a:pt x="92763" y="998071"/>
                  <a:pt x="-46758" y="1150471"/>
                  <a:pt x="15490" y="1433806"/>
                </a:cubicBezTo>
                <a:cubicBezTo>
                  <a:pt x="77738" y="1717141"/>
                  <a:pt x="105641" y="2350352"/>
                  <a:pt x="556402" y="2528510"/>
                </a:cubicBezTo>
                <a:cubicBezTo>
                  <a:pt x="1007163" y="2706668"/>
                  <a:pt x="2222070" y="2719546"/>
                  <a:pt x="2720053" y="2502752"/>
                </a:cubicBezTo>
                <a:cubicBezTo>
                  <a:pt x="3218036" y="2285958"/>
                  <a:pt x="3653771" y="1620549"/>
                  <a:pt x="3544301" y="1227744"/>
                </a:cubicBezTo>
                <a:cubicBezTo>
                  <a:pt x="3434831" y="834939"/>
                  <a:pt x="2417399" y="349835"/>
                  <a:pt x="2063230" y="145919"/>
                </a:cubicBezTo>
                <a:cubicBezTo>
                  <a:pt x="1709061" y="-57997"/>
                  <a:pt x="1586712" y="14983"/>
                  <a:pt x="1419287" y="4251"/>
                </a:cubicBezTo>
                <a:cubicBezTo>
                  <a:pt x="1251862" y="-6481"/>
                  <a:pt x="1189613" y="25716"/>
                  <a:pt x="1045799" y="94403"/>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294758" y="2555486"/>
            <a:ext cx="2008487" cy="2291504"/>
          </a:xfrm>
          <a:custGeom>
            <a:avLst/>
            <a:gdLst>
              <a:gd name="connsiteX0" fmla="*/ 964374 w 2008487"/>
              <a:gd name="connsiteY0" fmla="*/ 71804 h 2291504"/>
              <a:gd name="connsiteX1" fmla="*/ 165884 w 2008487"/>
              <a:gd name="connsiteY1" fmla="*/ 741506 h 2291504"/>
              <a:gd name="connsiteX2" fmla="*/ 75732 w 2008487"/>
              <a:gd name="connsiteY2" fmla="*/ 1449844 h 2291504"/>
              <a:gd name="connsiteX3" fmla="*/ 1054527 w 2008487"/>
              <a:gd name="connsiteY3" fmla="*/ 2286970 h 2291504"/>
              <a:gd name="connsiteX4" fmla="*/ 1981805 w 2008487"/>
              <a:gd name="connsiteY4" fmla="*/ 1720300 h 2291504"/>
              <a:gd name="connsiteX5" fmla="*/ 1724228 w 2008487"/>
              <a:gd name="connsiteY5" fmla="*/ 406655 h 2291504"/>
              <a:gd name="connsiteX6" fmla="*/ 1376498 w 2008487"/>
              <a:gd name="connsiteY6" fmla="*/ 97562 h 2291504"/>
              <a:gd name="connsiteX7" fmla="*/ 1144679 w 2008487"/>
              <a:gd name="connsiteY7" fmla="*/ 20289 h 2291504"/>
              <a:gd name="connsiteX8" fmla="*/ 964374 w 2008487"/>
              <a:gd name="connsiteY8" fmla="*/ 71804 h 22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487" h="2291504">
                <a:moveTo>
                  <a:pt x="964374" y="71804"/>
                </a:moveTo>
                <a:cubicBezTo>
                  <a:pt x="801242" y="192007"/>
                  <a:pt x="313991" y="511833"/>
                  <a:pt x="165884" y="741506"/>
                </a:cubicBezTo>
                <a:cubicBezTo>
                  <a:pt x="17777" y="971179"/>
                  <a:pt x="-72375" y="1192267"/>
                  <a:pt x="75732" y="1449844"/>
                </a:cubicBezTo>
                <a:cubicBezTo>
                  <a:pt x="223839" y="1707421"/>
                  <a:pt x="736848" y="2241894"/>
                  <a:pt x="1054527" y="2286970"/>
                </a:cubicBezTo>
                <a:cubicBezTo>
                  <a:pt x="1372206" y="2332046"/>
                  <a:pt x="1870188" y="2033686"/>
                  <a:pt x="1981805" y="1720300"/>
                </a:cubicBezTo>
                <a:cubicBezTo>
                  <a:pt x="2093422" y="1406914"/>
                  <a:pt x="1825113" y="677111"/>
                  <a:pt x="1724228" y="406655"/>
                </a:cubicBezTo>
                <a:cubicBezTo>
                  <a:pt x="1623344" y="136199"/>
                  <a:pt x="1473090" y="161956"/>
                  <a:pt x="1376498" y="97562"/>
                </a:cubicBezTo>
                <a:cubicBezTo>
                  <a:pt x="1279906" y="33168"/>
                  <a:pt x="1211220" y="22435"/>
                  <a:pt x="1144679" y="20289"/>
                </a:cubicBezTo>
                <a:cubicBezTo>
                  <a:pt x="1078138" y="18143"/>
                  <a:pt x="1127506" y="-48399"/>
                  <a:pt x="964374" y="71804"/>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29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26064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a:t>
            </a:r>
            <a:r>
              <a:rPr lang="en-US" dirty="0" smtClean="0">
                <a:solidFill>
                  <a:schemeClr val="accent6">
                    <a:lumMod val="75000"/>
                  </a:schemeClr>
                </a:solidFill>
              </a:rPr>
              <a:t>seeds (terminology)</a:t>
            </a:r>
            <a:endParaRPr lang="en-US" dirty="0">
              <a:solidFill>
                <a:schemeClr val="accent6">
                  <a:lumMod val="75000"/>
                </a:schemeClr>
              </a:solidFill>
            </a:endParaRPr>
          </a:p>
        </p:txBody>
      </p:sp>
      <p:sp>
        <p:nvSpPr>
          <p:cNvPr id="4" name="Rectangle 3"/>
          <p:cNvSpPr/>
          <p:nvPr/>
        </p:nvSpPr>
        <p:spPr>
          <a:xfrm>
            <a:off x="418796" y="1844824"/>
            <a:ext cx="8206340" cy="4401205"/>
          </a:xfrm>
          <a:prstGeom prst="rect">
            <a:avLst/>
          </a:prstGeom>
        </p:spPr>
        <p:txBody>
          <a:bodyPr wrap="square">
            <a:spAutoFit/>
          </a:bodyPr>
          <a:lstStyle/>
          <a:p>
            <a:pPr algn="just"/>
            <a:r>
              <a:rPr lang="en-US" sz="2800" dirty="0"/>
              <a:t>Two </a:t>
            </a:r>
            <a:r>
              <a:rPr lang="en-US" sz="2800" i="1" dirty="0"/>
              <a:t>k</a:t>
            </a:r>
            <a:r>
              <a:rPr lang="en-US" sz="2800" dirty="0"/>
              <a:t>-cliques are </a:t>
            </a:r>
            <a:r>
              <a:rPr lang="en-US" sz="2800" dirty="0" smtClean="0">
                <a:solidFill>
                  <a:schemeClr val="accent6">
                    <a:lumMod val="75000"/>
                  </a:schemeClr>
                </a:solidFill>
              </a:rPr>
              <a:t>adjacent</a:t>
            </a:r>
            <a:r>
              <a:rPr lang="en-US" sz="2800" dirty="0" smtClean="0"/>
              <a:t>, </a:t>
            </a:r>
            <a:r>
              <a:rPr lang="en-US" sz="2800" dirty="0"/>
              <a:t>if they share </a:t>
            </a:r>
            <a:r>
              <a:rPr lang="en-US" sz="2800" i="1" dirty="0"/>
              <a:t>k</a:t>
            </a:r>
            <a:r>
              <a:rPr lang="en-US" sz="2800" dirty="0"/>
              <a:t> </a:t>
            </a:r>
            <a:r>
              <a:rPr lang="en-US" sz="2800" dirty="0" smtClean="0"/>
              <a:t>- 1 </a:t>
            </a:r>
            <a:r>
              <a:rPr lang="en-US" sz="2800" dirty="0"/>
              <a:t>vertices</a:t>
            </a:r>
            <a:r>
              <a:rPr lang="en-US" sz="2800" dirty="0" smtClean="0"/>
              <a:t>.</a:t>
            </a:r>
          </a:p>
          <a:p>
            <a:pPr algn="just"/>
            <a:endParaRPr lang="en-US" sz="2800" dirty="0"/>
          </a:p>
          <a:p>
            <a:pPr algn="just"/>
            <a:r>
              <a:rPr lang="en-US" sz="2800" dirty="0"/>
              <a:t>The union of adjacent </a:t>
            </a:r>
            <a:r>
              <a:rPr lang="en-US" sz="2800" i="1" dirty="0"/>
              <a:t>k</a:t>
            </a:r>
            <a:r>
              <a:rPr lang="en-US" sz="2800" dirty="0"/>
              <a:t>-cliques is called </a:t>
            </a:r>
            <a:r>
              <a:rPr lang="en-US" sz="2800" i="1" dirty="0" smtClean="0">
                <a:solidFill>
                  <a:schemeClr val="accent6">
                    <a:lumMod val="75000"/>
                  </a:schemeClr>
                </a:solidFill>
              </a:rPr>
              <a:t>k</a:t>
            </a:r>
            <a:r>
              <a:rPr lang="en-US" sz="2800" dirty="0" smtClean="0">
                <a:solidFill>
                  <a:schemeClr val="accent6">
                    <a:lumMod val="75000"/>
                  </a:schemeClr>
                </a:solidFill>
              </a:rPr>
              <a:t>-clique chain</a:t>
            </a:r>
            <a:r>
              <a:rPr lang="en-US" sz="2800" dirty="0"/>
              <a:t>. </a:t>
            </a:r>
            <a:endParaRPr lang="en-US" sz="2800" dirty="0" smtClean="0"/>
          </a:p>
          <a:p>
            <a:pPr algn="just"/>
            <a:endParaRPr lang="en-US" sz="2800" dirty="0" smtClean="0"/>
          </a:p>
          <a:p>
            <a:pPr algn="just"/>
            <a:r>
              <a:rPr lang="en-US" sz="2800" dirty="0" smtClean="0"/>
              <a:t>Two </a:t>
            </a:r>
            <a:r>
              <a:rPr lang="en-US" sz="2800" i="1" dirty="0"/>
              <a:t>k</a:t>
            </a:r>
            <a:r>
              <a:rPr lang="en-US" sz="2800" dirty="0"/>
              <a:t>-cliques are </a:t>
            </a:r>
            <a:r>
              <a:rPr lang="en-US" sz="2800" i="1" dirty="0">
                <a:solidFill>
                  <a:schemeClr val="accent6">
                    <a:lumMod val="75000"/>
                  </a:schemeClr>
                </a:solidFill>
              </a:rPr>
              <a:t>connected </a:t>
            </a:r>
            <a:r>
              <a:rPr lang="en-US" sz="2800" dirty="0"/>
              <a:t>if they are part </a:t>
            </a:r>
            <a:r>
              <a:rPr lang="en-US" sz="2800" dirty="0" smtClean="0"/>
              <a:t>of a </a:t>
            </a:r>
            <a:r>
              <a:rPr lang="en-US" sz="2800" i="1" dirty="0" smtClean="0"/>
              <a:t>k</a:t>
            </a:r>
            <a:r>
              <a:rPr lang="en-US" sz="2800" dirty="0" smtClean="0"/>
              <a:t>-clique chain</a:t>
            </a:r>
            <a:r>
              <a:rPr lang="en-US" sz="2800" dirty="0"/>
              <a:t>. </a:t>
            </a:r>
            <a:endParaRPr lang="en-US" sz="2800" dirty="0" smtClean="0"/>
          </a:p>
          <a:p>
            <a:pPr algn="just"/>
            <a:endParaRPr lang="en-US" sz="2800" dirty="0" smtClean="0"/>
          </a:p>
          <a:p>
            <a:pPr algn="just"/>
            <a:r>
              <a:rPr lang="en-US" sz="2800" dirty="0" smtClean="0"/>
              <a:t>A </a:t>
            </a:r>
            <a:r>
              <a:rPr lang="en-US" sz="2800" b="1" i="1" dirty="0" smtClean="0">
                <a:solidFill>
                  <a:schemeClr val="accent6">
                    <a:lumMod val="75000"/>
                  </a:schemeClr>
                </a:solidFill>
              </a:rPr>
              <a:t>k-clique </a:t>
            </a:r>
            <a:r>
              <a:rPr lang="en-US" sz="2800" b="1" i="1" dirty="0">
                <a:solidFill>
                  <a:schemeClr val="accent6">
                    <a:lumMod val="75000"/>
                  </a:schemeClr>
                </a:solidFill>
              </a:rPr>
              <a:t>community </a:t>
            </a:r>
            <a:r>
              <a:rPr lang="en-US" sz="2800" dirty="0"/>
              <a:t>is </a:t>
            </a:r>
            <a:r>
              <a:rPr lang="en-US" sz="2800" dirty="0" smtClean="0"/>
              <a:t>the largest </a:t>
            </a:r>
            <a:r>
              <a:rPr lang="en-US" sz="2800" dirty="0"/>
              <a:t>connected </a:t>
            </a:r>
            <a:r>
              <a:rPr lang="en-US" sz="2800" dirty="0" err="1" smtClean="0"/>
              <a:t>subgraph</a:t>
            </a:r>
            <a:r>
              <a:rPr lang="en-US" sz="2800" dirty="0"/>
              <a:t> </a:t>
            </a:r>
            <a:r>
              <a:rPr lang="en-US" sz="2800" dirty="0" smtClean="0"/>
              <a:t>obtained </a:t>
            </a:r>
            <a:r>
              <a:rPr lang="en-US" sz="2800" dirty="0"/>
              <a:t>by the union of </a:t>
            </a:r>
            <a:r>
              <a:rPr lang="en-US" sz="2800" dirty="0" smtClean="0"/>
              <a:t>a </a:t>
            </a:r>
            <a:r>
              <a:rPr lang="en-US" sz="2800" i="1" dirty="0" smtClean="0"/>
              <a:t>k</a:t>
            </a:r>
            <a:r>
              <a:rPr lang="en-US" sz="2800" dirty="0" smtClean="0"/>
              <a:t>-clique </a:t>
            </a:r>
            <a:r>
              <a:rPr lang="en-US" sz="2800" dirty="0"/>
              <a:t>and of all </a:t>
            </a:r>
            <a:r>
              <a:rPr lang="en-US" sz="2800" i="1" dirty="0"/>
              <a:t>k</a:t>
            </a:r>
            <a:r>
              <a:rPr lang="en-US" sz="2800" dirty="0"/>
              <a:t>-cliques which are connected to it</a:t>
            </a:r>
            <a:r>
              <a:rPr lang="en-US" sz="2800" dirty="0" smtClean="0"/>
              <a:t>.</a:t>
            </a:r>
            <a:endParaRPr lang="en-US"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32</a:t>
            </a:fld>
            <a:endParaRPr lang="el-GR"/>
          </a:p>
        </p:txBody>
      </p:sp>
    </p:spTree>
    <p:extLst>
      <p:ext uri="{BB962C8B-B14F-4D97-AF65-F5344CB8AC3E}">
        <p14:creationId xmlns:p14="http://schemas.microsoft.com/office/powerpoint/2010/main" val="2544045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4" name="Rectangle 3"/>
          <p:cNvSpPr/>
          <p:nvPr/>
        </p:nvSpPr>
        <p:spPr>
          <a:xfrm>
            <a:off x="503548" y="1412776"/>
            <a:ext cx="8013576" cy="4401205"/>
          </a:xfrm>
          <a:prstGeom prst="rect">
            <a:avLst/>
          </a:prstGeom>
        </p:spPr>
        <p:txBody>
          <a:bodyPr wrap="square">
            <a:spAutoFit/>
          </a:bodyPr>
          <a:lstStyle/>
          <a:p>
            <a:pPr marL="342900" indent="-342900">
              <a:buFont typeface="Wingdings" panose="05000000000000000000" pitchFamily="2" charset="2"/>
              <a:buChar char="§"/>
            </a:pPr>
            <a:r>
              <a:rPr lang="en-US" sz="2000" dirty="0" smtClean="0"/>
              <a:t>A </a:t>
            </a:r>
            <a:r>
              <a:rPr lang="en-US" sz="2000" i="1" dirty="0" smtClean="0"/>
              <a:t>k</a:t>
            </a:r>
            <a:r>
              <a:rPr lang="en-US" sz="2000" dirty="0" smtClean="0"/>
              <a:t>-clique </a:t>
            </a:r>
            <a:r>
              <a:rPr lang="en-US" sz="2000" dirty="0"/>
              <a:t>community is </a:t>
            </a:r>
            <a:r>
              <a:rPr lang="en-US" sz="2000" dirty="0" smtClean="0"/>
              <a:t>identified by making </a:t>
            </a:r>
            <a:r>
              <a:rPr lang="en-US" sz="2000" dirty="0"/>
              <a:t>a </a:t>
            </a:r>
            <a:r>
              <a:rPr lang="en-US" sz="2000" i="1" dirty="0"/>
              <a:t>k</a:t>
            </a:r>
            <a:r>
              <a:rPr lang="en-US" sz="2000" dirty="0"/>
              <a:t>-clique </a:t>
            </a:r>
            <a:r>
              <a:rPr lang="en-US" sz="2000" dirty="0" smtClean="0">
                <a:solidFill>
                  <a:schemeClr val="tx2">
                    <a:lumMod val="60000"/>
                    <a:lumOff val="40000"/>
                  </a:schemeClr>
                </a:solidFill>
              </a:rPr>
              <a:t>“roll</a:t>
            </a:r>
            <a:r>
              <a:rPr lang="en-US" sz="2000" dirty="0">
                <a:solidFill>
                  <a:schemeClr val="tx2">
                    <a:lumMod val="60000"/>
                    <a:lumOff val="40000"/>
                  </a:schemeClr>
                </a:solidFill>
              </a:rPr>
              <a:t>" over </a:t>
            </a:r>
            <a:r>
              <a:rPr lang="en-US" sz="2000" dirty="0"/>
              <a:t>adjacent </a:t>
            </a:r>
            <a:r>
              <a:rPr lang="en-US" sz="2000" i="1" dirty="0"/>
              <a:t>k</a:t>
            </a:r>
            <a:r>
              <a:rPr lang="en-US" sz="2000" dirty="0"/>
              <a:t>-cliques, </a:t>
            </a:r>
            <a:r>
              <a:rPr lang="en-US" sz="2000" dirty="0" smtClean="0"/>
              <a:t>where rolling </a:t>
            </a:r>
            <a:r>
              <a:rPr lang="en-US" sz="2000" dirty="0"/>
              <a:t>means rotating a </a:t>
            </a:r>
            <a:r>
              <a:rPr lang="en-US" sz="2000" i="1" dirty="0"/>
              <a:t>k</a:t>
            </a:r>
            <a:r>
              <a:rPr lang="en-US" sz="2000" dirty="0"/>
              <a:t>-clique about the </a:t>
            </a:r>
            <a:r>
              <a:rPr lang="en-US" sz="2000" i="1" dirty="0" smtClean="0"/>
              <a:t>k</a:t>
            </a:r>
            <a:r>
              <a:rPr lang="en-US" sz="2000" dirty="0" smtClean="0"/>
              <a:t>-1 vertices it </a:t>
            </a:r>
            <a:r>
              <a:rPr lang="en-US" sz="2000" dirty="0"/>
              <a:t>shares with any adjacent </a:t>
            </a:r>
            <a:r>
              <a:rPr lang="en-US" sz="2000" i="1" dirty="0"/>
              <a:t>k</a:t>
            </a:r>
            <a:r>
              <a:rPr lang="en-US" sz="2000" dirty="0"/>
              <a:t>-clique. </a:t>
            </a:r>
            <a:endParaRPr lang="en-US" sz="2000" dirty="0" smtClean="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By construction, </a:t>
            </a:r>
            <a:r>
              <a:rPr lang="en-US" sz="2000" i="1" dirty="0" smtClean="0">
                <a:solidFill>
                  <a:schemeClr val="tx2">
                    <a:lumMod val="60000"/>
                    <a:lumOff val="40000"/>
                  </a:schemeClr>
                </a:solidFill>
              </a:rPr>
              <a:t>overlapping</a:t>
            </a:r>
            <a:r>
              <a:rPr lang="en-US" sz="2000" dirty="0"/>
              <a:t> </a:t>
            </a:r>
            <a:r>
              <a:rPr lang="en-US" sz="2000" dirty="0" smtClean="0"/>
              <a:t>communities</a:t>
            </a:r>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There </a:t>
            </a:r>
            <a:r>
              <a:rPr lang="en-US" sz="2000" dirty="0"/>
              <a:t>may be vertices belonging to </a:t>
            </a:r>
            <a:r>
              <a:rPr lang="en-US" sz="2000" dirty="0" smtClean="0"/>
              <a:t>nonadjacent </a:t>
            </a:r>
            <a:r>
              <a:rPr lang="en-US" sz="2000" i="1" dirty="0" smtClean="0"/>
              <a:t>k</a:t>
            </a:r>
            <a:r>
              <a:rPr lang="en-US" sz="2000" dirty="0" smtClean="0"/>
              <a:t>-cliques</a:t>
            </a:r>
            <a:r>
              <a:rPr lang="en-US" sz="2000" dirty="0"/>
              <a:t>, which could be reached by </a:t>
            </a:r>
            <a:r>
              <a:rPr lang="en-US" sz="2000" dirty="0" smtClean="0"/>
              <a:t>different</a:t>
            </a:r>
            <a:r>
              <a:rPr lang="en-US" sz="2000" dirty="0"/>
              <a:t> </a:t>
            </a:r>
            <a:r>
              <a:rPr lang="en-US" sz="2000" dirty="0" smtClean="0"/>
              <a:t> paths </a:t>
            </a:r>
            <a:r>
              <a:rPr lang="en-US" sz="2000" dirty="0"/>
              <a:t>and end up in </a:t>
            </a:r>
            <a:r>
              <a:rPr lang="en-US" sz="2000" dirty="0" smtClean="0"/>
              <a:t>different clusters</a:t>
            </a:r>
            <a:r>
              <a:rPr lang="en-US" sz="2000" dirty="0"/>
              <a:t>. </a:t>
            </a:r>
            <a:r>
              <a:rPr lang="en-US" sz="2000" dirty="0" smtClean="0"/>
              <a:t>There </a:t>
            </a:r>
            <a:r>
              <a:rPr lang="en-US" sz="2000" dirty="0"/>
              <a:t>are also vertices that cannot be reached by any </a:t>
            </a:r>
            <a:r>
              <a:rPr lang="en-US" sz="2000" i="1" dirty="0" smtClean="0"/>
              <a:t>k</a:t>
            </a:r>
            <a:r>
              <a:rPr lang="en-US" sz="2000" dirty="0" smtClean="0"/>
              <a:t>-clique</a:t>
            </a:r>
            <a:endParaRPr lang="en-US" sz="2000" dirty="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Instead of </a:t>
            </a:r>
            <a:r>
              <a:rPr lang="en-US" sz="2000" i="1" dirty="0" smtClean="0"/>
              <a:t>k</a:t>
            </a:r>
            <a:r>
              <a:rPr lang="en-US" sz="2000" dirty="0" smtClean="0"/>
              <a:t> = 3, maximal cliques? </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smtClean="0"/>
              <a:t>Theoretical complexity grows exponential with size, but </a:t>
            </a:r>
            <a:r>
              <a:rPr lang="en-US" sz="2000" i="1" dirty="0" smtClean="0">
                <a:solidFill>
                  <a:schemeClr val="tx2">
                    <a:lumMod val="60000"/>
                    <a:lumOff val="40000"/>
                  </a:schemeClr>
                </a:solidFill>
              </a:rPr>
              <a:t>efficient on sparse graphs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33</a:t>
            </a:fld>
            <a:endParaRPr lang="el-GR"/>
          </a:p>
        </p:txBody>
      </p:sp>
    </p:spTree>
    <p:extLst>
      <p:ext uri="{BB962C8B-B14F-4D97-AF65-F5344CB8AC3E}">
        <p14:creationId xmlns:p14="http://schemas.microsoft.com/office/powerpoint/2010/main" val="144599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Cliques</a:t>
            </a:r>
            <a:endParaRPr lang="en-US" sz="800" dirty="0" smtClean="0"/>
          </a:p>
          <a:p>
            <a:pPr marL="514350" indent="-514350">
              <a:buFont typeface="+mj-lt"/>
              <a:buAutoNum type="arabicPeriod"/>
            </a:pPr>
            <a:r>
              <a:rPr lang="en-US" sz="2800" dirty="0" smtClean="0">
                <a:solidFill>
                  <a:srgbClr val="FF0000"/>
                </a:solidFill>
              </a:rPr>
              <a:t>Background: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smtClean="0"/>
              <a:t>Hierarchical clustering (</a:t>
            </a:r>
            <a:r>
              <a:rPr lang="en-US" sz="2800" dirty="0" err="1" smtClean="0"/>
              <a:t>betweenness</a:t>
            </a:r>
            <a:r>
              <a:rPr lang="en-US" sz="2800" dirty="0" smtClean="0"/>
              <a:t>)</a:t>
            </a:r>
          </a:p>
          <a:p>
            <a:pPr marL="514350" indent="-514350">
              <a:buFont typeface="+mj-lt"/>
              <a:buAutoNum type="arabicPeriod"/>
            </a:pPr>
            <a:endParaRPr lang="en-US" sz="800" dirty="0" smtClean="0"/>
          </a:p>
          <a:p>
            <a:pPr marL="514350" indent="-514350">
              <a:buFont typeface="+mj-lt"/>
              <a:buAutoNum type="arabicPeriod"/>
            </a:pPr>
            <a:r>
              <a:rPr lang="en-US" sz="2800" dirty="0" smtClean="0"/>
              <a:t>Modularity</a:t>
            </a:r>
          </a:p>
          <a:p>
            <a:pPr marL="514350" indent="-514350">
              <a:buFont typeface="+mj-lt"/>
              <a:buAutoNum type="arabicPeriod"/>
            </a:pPr>
            <a:endParaRPr lang="en-US" sz="800" dirty="0" smtClean="0"/>
          </a:p>
          <a:p>
            <a:pPr marL="514350" indent="-514350">
              <a:buFont typeface="+mj-lt"/>
              <a:buAutoNum type="arabicPeriod"/>
            </a:pPr>
            <a:r>
              <a:rPr lang="en-US" sz="2800" dirty="0" smtClean="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34</a:t>
            </a:fld>
            <a:endParaRPr lang="el-GR"/>
          </a:p>
        </p:txBody>
      </p:sp>
    </p:spTree>
    <p:extLst>
      <p:ext uri="{BB962C8B-B14F-4D97-AF65-F5344CB8AC3E}">
        <p14:creationId xmlns:p14="http://schemas.microsoft.com/office/powerpoint/2010/main" val="2586887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80" name="Rectangle 4"/>
          <p:cNvSpPr>
            <a:spLocks noGrp="1" noChangeArrowheads="1"/>
          </p:cNvSpPr>
          <p:nvPr>
            <p:ph type="title"/>
          </p:nvPr>
        </p:nvSpPr>
        <p:spPr>
          <a:xfrm>
            <a:off x="395536" y="0"/>
            <a:ext cx="8229600" cy="1143000"/>
          </a:xfrm>
        </p:spPr>
        <p:txBody>
          <a:bodyPr/>
          <a:lstStyle/>
          <a:p>
            <a:r>
              <a:rPr lang="en-US" altLang="en-US" dirty="0">
                <a:solidFill>
                  <a:schemeClr val="accent6">
                    <a:lumMod val="75000"/>
                  </a:schemeClr>
                </a:solidFill>
              </a:rPr>
              <a:t>What is Cluster Analysis?</a:t>
            </a:r>
          </a:p>
        </p:txBody>
      </p:sp>
      <p:sp>
        <p:nvSpPr>
          <p:cNvPr id="1534981" name="Rectangle 5"/>
          <p:cNvSpPr>
            <a:spLocks noGrp="1" noChangeArrowheads="1"/>
          </p:cNvSpPr>
          <p:nvPr>
            <p:ph type="body" idx="1"/>
          </p:nvPr>
        </p:nvSpPr>
        <p:spPr>
          <a:xfrm>
            <a:off x="327720" y="990600"/>
            <a:ext cx="8640960" cy="1295400"/>
          </a:xfrm>
        </p:spPr>
        <p:txBody>
          <a:bodyPr>
            <a:noAutofit/>
          </a:bodyPr>
          <a:lstStyle/>
          <a:p>
            <a:pPr marL="0" indent="0">
              <a:buNone/>
            </a:pPr>
            <a:r>
              <a:rPr lang="en-US" altLang="en-US" sz="2800" dirty="0"/>
              <a:t>Finding groups of objects such that the objects in a group </a:t>
            </a:r>
            <a:r>
              <a:rPr lang="en-US" altLang="en-US" sz="2800" dirty="0" smtClean="0"/>
              <a:t>are similar </a:t>
            </a:r>
            <a:r>
              <a:rPr lang="en-US" altLang="en-US" sz="2800" dirty="0"/>
              <a:t>(or </a:t>
            </a:r>
            <a:r>
              <a:rPr lang="en-US" altLang="en-US" sz="2800" dirty="0" smtClean="0"/>
              <a:t>related) </a:t>
            </a:r>
            <a:r>
              <a:rPr lang="en-US" altLang="en-US" sz="2800" dirty="0"/>
              <a:t>to one another and different from (or unrelated to) the objects in other groups</a:t>
            </a:r>
          </a:p>
        </p:txBody>
      </p:sp>
      <p:grpSp>
        <p:nvGrpSpPr>
          <p:cNvPr id="1534982" name="Group 6"/>
          <p:cNvGrpSpPr>
            <a:grpSpLocks/>
          </p:cNvGrpSpPr>
          <p:nvPr/>
        </p:nvGrpSpPr>
        <p:grpSpPr bwMode="auto">
          <a:xfrm>
            <a:off x="3276600" y="3570288"/>
            <a:ext cx="3048000" cy="2678112"/>
            <a:chOff x="2160" y="2544"/>
            <a:chExt cx="1920" cy="1687"/>
          </a:xfrm>
        </p:grpSpPr>
        <p:sp>
          <p:nvSpPr>
            <p:cNvPr id="1534983"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4"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5"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6"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7"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8"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9"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0"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1"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2"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3"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4"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5"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6"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7"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8"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9"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0"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1"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2"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3"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4"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5"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6"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7"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8"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09" name="Group 33"/>
          <p:cNvGrpSpPr>
            <a:grpSpLocks/>
          </p:cNvGrpSpPr>
          <p:nvPr/>
        </p:nvGrpSpPr>
        <p:grpSpPr bwMode="auto">
          <a:xfrm>
            <a:off x="5257800" y="2667000"/>
            <a:ext cx="3048000" cy="2514600"/>
            <a:chOff x="3312" y="1584"/>
            <a:chExt cx="1920" cy="1584"/>
          </a:xfrm>
        </p:grpSpPr>
        <p:sp>
          <p:nvSpPr>
            <p:cNvPr id="1535010" name="Line 34"/>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1" name="AutoShape 35"/>
            <p:cNvSpPr>
              <a:spLocks noChangeArrowheads="1"/>
            </p:cNvSpPr>
            <p:nvPr/>
          </p:nvSpPr>
          <p:spPr bwMode="auto">
            <a:xfrm>
              <a:off x="3984" y="1584"/>
              <a:ext cx="1248" cy="672"/>
            </a:xfrm>
            <a:prstGeom prst="wedgeRectCallout">
              <a:avLst>
                <a:gd name="adj1" fmla="val -93509"/>
                <a:gd name="adj2" fmla="val 150894"/>
              </a:avLst>
            </a:prstGeom>
            <a:solidFill>
              <a:schemeClr val="accent1">
                <a:lumMod val="20000"/>
                <a:lumOff val="80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dirty="0"/>
                <a:t>Inter-cluster distances are maximized</a:t>
              </a:r>
            </a:p>
          </p:txBody>
        </p:sp>
      </p:grpSp>
      <p:grpSp>
        <p:nvGrpSpPr>
          <p:cNvPr id="1535012" name="Group 36"/>
          <p:cNvGrpSpPr>
            <a:grpSpLocks/>
          </p:cNvGrpSpPr>
          <p:nvPr/>
        </p:nvGrpSpPr>
        <p:grpSpPr bwMode="auto">
          <a:xfrm>
            <a:off x="2895600" y="3657600"/>
            <a:ext cx="3276600" cy="2286000"/>
            <a:chOff x="1824" y="2208"/>
            <a:chExt cx="2064" cy="1440"/>
          </a:xfrm>
        </p:grpSpPr>
        <p:sp>
          <p:nvSpPr>
            <p:cNvPr id="1535013" name="Oval 37"/>
            <p:cNvSpPr>
              <a:spLocks noChangeArrowheads="1"/>
            </p:cNvSpPr>
            <p:nvPr/>
          </p:nvSpPr>
          <p:spPr bwMode="auto">
            <a:xfrm>
              <a:off x="1824" y="2592"/>
              <a:ext cx="816" cy="72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4" name="Oval 38"/>
            <p:cNvSpPr>
              <a:spLocks noChangeArrowheads="1"/>
            </p:cNvSpPr>
            <p:nvPr/>
          </p:nvSpPr>
          <p:spPr bwMode="auto">
            <a:xfrm>
              <a:off x="2928" y="2208"/>
              <a:ext cx="720"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5" name="Oval 39"/>
            <p:cNvSpPr>
              <a:spLocks noChangeArrowheads="1"/>
            </p:cNvSpPr>
            <p:nvPr/>
          </p:nvSpPr>
          <p:spPr bwMode="auto">
            <a:xfrm>
              <a:off x="3216" y="3024"/>
              <a:ext cx="672"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16" name="Group 40"/>
          <p:cNvGrpSpPr>
            <a:grpSpLocks/>
          </p:cNvGrpSpPr>
          <p:nvPr/>
        </p:nvGrpSpPr>
        <p:grpSpPr bwMode="auto">
          <a:xfrm>
            <a:off x="1295400" y="2971800"/>
            <a:ext cx="2286000" cy="1676400"/>
            <a:chOff x="816" y="1776"/>
            <a:chExt cx="1440" cy="1056"/>
          </a:xfrm>
          <a:solidFill>
            <a:schemeClr val="accent2">
              <a:lumMod val="20000"/>
              <a:lumOff val="80000"/>
            </a:schemeClr>
          </a:solidFill>
        </p:grpSpPr>
        <p:sp>
          <p:nvSpPr>
            <p:cNvPr id="1535017" name="Line 41"/>
            <p:cNvSpPr>
              <a:spLocks noChangeShapeType="1"/>
            </p:cNvSpPr>
            <p:nvPr/>
          </p:nvSpPr>
          <p:spPr bwMode="auto">
            <a:xfrm flipV="1">
              <a:off x="2064" y="2736"/>
              <a:ext cx="192" cy="96"/>
            </a:xfrm>
            <a:prstGeom prst="line">
              <a:avLst/>
            </a:prstGeom>
            <a:grpFill/>
            <a:ln w="25400">
              <a:solidFill>
                <a:srgbClr val="CC6600"/>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8" name="AutoShape 42"/>
            <p:cNvSpPr>
              <a:spLocks noChangeArrowheads="1"/>
            </p:cNvSpPr>
            <p:nvPr/>
          </p:nvSpPr>
          <p:spPr bwMode="auto">
            <a:xfrm>
              <a:off x="816" y="1776"/>
              <a:ext cx="1248" cy="672"/>
            </a:xfrm>
            <a:prstGeom prst="wedgeRectCallout">
              <a:avLst>
                <a:gd name="adj1" fmla="val 56250"/>
                <a:gd name="adj2" fmla="val 92856"/>
              </a:avLst>
            </a:prstGeom>
            <a:grp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dirty="0"/>
                <a:t>Intra-cluster distances are minimized</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35</a:t>
            </a:fld>
            <a:endParaRPr lang="el-GR"/>
          </a:p>
        </p:txBody>
      </p:sp>
    </p:spTree>
    <p:extLst>
      <p:ext uri="{BB962C8B-B14F-4D97-AF65-F5344CB8AC3E}">
        <p14:creationId xmlns:p14="http://schemas.microsoft.com/office/powerpoint/2010/main" val="235218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5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50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5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Types of </a:t>
            </a:r>
            <a:r>
              <a:rPr lang="en-US" altLang="en-US" dirty="0" smtClean="0">
                <a:solidFill>
                  <a:schemeClr val="accent6">
                    <a:lumMod val="75000"/>
                  </a:schemeClr>
                </a:solidFill>
              </a:rPr>
              <a:t>Clustering</a:t>
            </a:r>
            <a:endParaRPr lang="en-US" altLang="en-US" dirty="0">
              <a:solidFill>
                <a:schemeClr val="accent6">
                  <a:lumMod val="75000"/>
                </a:schemeClr>
              </a:solidFill>
            </a:endParaRPr>
          </a:p>
        </p:txBody>
      </p:sp>
      <p:sp>
        <p:nvSpPr>
          <p:cNvPr id="1538051" name="Rectangle 3"/>
          <p:cNvSpPr>
            <a:spLocks noGrp="1" noChangeArrowheads="1"/>
          </p:cNvSpPr>
          <p:nvPr>
            <p:ph type="body" idx="1"/>
          </p:nvPr>
        </p:nvSpPr>
        <p:spPr>
          <a:xfrm>
            <a:off x="639763" y="1143000"/>
            <a:ext cx="8001000" cy="4662264"/>
          </a:xfrm>
        </p:spPr>
        <p:txBody>
          <a:bodyPr/>
          <a:lstStyle/>
          <a:p>
            <a:pPr marL="342900" indent="-342900">
              <a:lnSpc>
                <a:spcPct val="90000"/>
              </a:lnSpc>
              <a:spcBef>
                <a:spcPct val="20000"/>
              </a:spcBef>
            </a:pPr>
            <a:endParaRPr lang="en-US" altLang="en-US" sz="1200" dirty="0"/>
          </a:p>
          <a:p>
            <a:pPr marL="342900" indent="-342900">
              <a:lnSpc>
                <a:spcPct val="90000"/>
              </a:lnSpc>
              <a:spcBef>
                <a:spcPct val="20000"/>
              </a:spcBef>
            </a:pPr>
            <a:r>
              <a:rPr lang="en-US" altLang="en-US" dirty="0"/>
              <a:t>Important distinction between </a:t>
            </a:r>
            <a:r>
              <a:rPr lang="en-US" altLang="en-US" dirty="0">
                <a:solidFill>
                  <a:schemeClr val="accent6">
                    <a:lumMod val="75000"/>
                  </a:schemeClr>
                </a:solidFill>
              </a:rPr>
              <a:t>hierarchical </a:t>
            </a:r>
            <a:r>
              <a:rPr lang="en-US" altLang="en-US" dirty="0"/>
              <a:t>and </a:t>
            </a:r>
            <a:r>
              <a:rPr lang="en-US" altLang="en-US" dirty="0" err="1">
                <a:solidFill>
                  <a:schemeClr val="accent6">
                    <a:lumMod val="75000"/>
                  </a:schemeClr>
                </a:solidFill>
              </a:rPr>
              <a:t>partitional</a:t>
            </a:r>
            <a:r>
              <a:rPr lang="en-US" altLang="en-US" dirty="0">
                <a:solidFill>
                  <a:srgbClr val="FFCC00"/>
                </a:solidFill>
              </a:rPr>
              <a:t> </a:t>
            </a:r>
            <a:r>
              <a:rPr lang="en-US" altLang="en-US" dirty="0"/>
              <a:t>sets of clusters </a:t>
            </a:r>
            <a:endParaRPr lang="en-US" altLang="en-US" dirty="0">
              <a:solidFill>
                <a:srgbClr val="FFCC00"/>
              </a:solidFill>
            </a:endParaRPr>
          </a:p>
          <a:p>
            <a:pPr marL="342900" indent="-342900">
              <a:lnSpc>
                <a:spcPct val="90000"/>
              </a:lnSpc>
              <a:spcBef>
                <a:spcPct val="20000"/>
              </a:spcBef>
            </a:pPr>
            <a:endParaRPr lang="en-US" altLang="en-US" sz="1200" dirty="0">
              <a:solidFill>
                <a:srgbClr val="FFCC00"/>
              </a:solidFill>
            </a:endParaRPr>
          </a:p>
          <a:p>
            <a:pPr marL="342900" indent="-342900">
              <a:lnSpc>
                <a:spcPct val="90000"/>
              </a:lnSpc>
              <a:spcBef>
                <a:spcPct val="20000"/>
              </a:spcBef>
            </a:pPr>
            <a:r>
              <a:rPr lang="en-US" altLang="en-US" dirty="0" err="1"/>
              <a:t>Partitional</a:t>
            </a:r>
            <a:r>
              <a:rPr lang="en-US" altLang="en-US" dirty="0"/>
              <a:t> Clustering</a:t>
            </a:r>
          </a:p>
          <a:p>
            <a:pPr marL="742950" lvl="1" indent="-285750">
              <a:lnSpc>
                <a:spcPct val="90000"/>
              </a:lnSpc>
              <a:spcBef>
                <a:spcPct val="20000"/>
              </a:spcBef>
            </a:pPr>
            <a:r>
              <a:rPr lang="en-US" altLang="en-US" sz="2000" dirty="0" smtClean="0"/>
              <a:t>Division of data </a:t>
            </a:r>
            <a:r>
              <a:rPr lang="en-US" altLang="en-US" sz="2000" dirty="0"/>
              <a:t>objects into </a:t>
            </a:r>
            <a:r>
              <a:rPr lang="en-US" altLang="en-US" sz="2000" dirty="0" smtClean="0"/>
              <a:t>subsets </a:t>
            </a:r>
            <a:r>
              <a:rPr lang="en-US" altLang="en-US" sz="2000" dirty="0"/>
              <a:t>(clusters</a:t>
            </a:r>
            <a:r>
              <a:rPr lang="en-US" altLang="en-US" sz="2000" dirty="0" smtClean="0"/>
              <a:t>)</a:t>
            </a:r>
          </a:p>
          <a:p>
            <a:pPr marL="742950" lvl="1" indent="-285750">
              <a:lnSpc>
                <a:spcPct val="90000"/>
              </a:lnSpc>
              <a:spcBef>
                <a:spcPct val="20000"/>
              </a:spcBef>
            </a:pPr>
            <a:r>
              <a:rPr lang="en-US" altLang="en-US" sz="2000" dirty="0" smtClean="0"/>
              <a:t>Assumes that the </a:t>
            </a:r>
            <a:r>
              <a:rPr lang="en-US" altLang="en-US" sz="2000" i="1" dirty="0" smtClean="0">
                <a:solidFill>
                  <a:schemeClr val="tx2">
                    <a:lumMod val="60000"/>
                    <a:lumOff val="40000"/>
                  </a:schemeClr>
                </a:solidFill>
              </a:rPr>
              <a:t>number of clusters is given</a:t>
            </a:r>
            <a:endParaRPr lang="en-US" altLang="en-US" sz="2000" i="1" dirty="0">
              <a:solidFill>
                <a:schemeClr val="tx2">
                  <a:lumMod val="60000"/>
                  <a:lumOff val="40000"/>
                </a:schemeClr>
              </a:solidFill>
            </a:endParaRPr>
          </a:p>
          <a:p>
            <a:pPr marL="742950" lvl="1" indent="-285750">
              <a:lnSpc>
                <a:spcPct val="90000"/>
              </a:lnSpc>
              <a:spcBef>
                <a:spcPct val="20000"/>
              </a:spcBef>
            </a:pPr>
            <a:endParaRPr lang="en-US" altLang="en-US" sz="1000" dirty="0">
              <a:solidFill>
                <a:srgbClr val="FFCC00"/>
              </a:solidFill>
            </a:endParaRPr>
          </a:p>
          <a:p>
            <a:pPr marL="342900" indent="-342900">
              <a:lnSpc>
                <a:spcPct val="90000"/>
              </a:lnSpc>
              <a:spcBef>
                <a:spcPct val="20000"/>
              </a:spcBef>
            </a:pPr>
            <a:r>
              <a:rPr lang="en-US" altLang="en-US" dirty="0"/>
              <a:t>Hierarchical clustering</a:t>
            </a:r>
          </a:p>
          <a:p>
            <a:pPr marL="742950" lvl="1" indent="-285750">
              <a:lnSpc>
                <a:spcPct val="90000"/>
              </a:lnSpc>
              <a:spcBef>
                <a:spcPct val="20000"/>
              </a:spcBef>
            </a:pPr>
            <a:r>
              <a:rPr lang="en-US" altLang="en-US" sz="2000" dirty="0"/>
              <a:t>A set of </a:t>
            </a:r>
            <a:r>
              <a:rPr lang="en-US" altLang="en-US" sz="2000" i="1" dirty="0">
                <a:solidFill>
                  <a:schemeClr val="tx2">
                    <a:lumMod val="60000"/>
                    <a:lumOff val="40000"/>
                  </a:schemeClr>
                </a:solidFill>
              </a:rPr>
              <a:t>nested clusters </a:t>
            </a:r>
            <a:r>
              <a:rPr lang="en-US" altLang="en-US" sz="2000" dirty="0"/>
              <a:t>organized as a hierarchical tree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36</a:t>
            </a:fld>
            <a:endParaRPr lang="el-GR"/>
          </a:p>
        </p:txBody>
      </p:sp>
    </p:spTree>
    <p:extLst>
      <p:ext uri="{BB962C8B-B14F-4D97-AF65-F5344CB8AC3E}">
        <p14:creationId xmlns:p14="http://schemas.microsoft.com/office/powerpoint/2010/main" val="298791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395536" y="260648"/>
            <a:ext cx="8280400" cy="552450"/>
          </a:xfrm>
        </p:spPr>
        <p:txBody>
          <a:bodyPr>
            <a:normAutofit fontScale="90000"/>
          </a:bodyPr>
          <a:lstStyle/>
          <a:p>
            <a:r>
              <a:rPr lang="en-US" altLang="en-US" dirty="0" err="1">
                <a:solidFill>
                  <a:schemeClr val="accent6">
                    <a:lumMod val="75000"/>
                  </a:schemeClr>
                </a:solidFill>
              </a:rPr>
              <a:t>Partitional</a:t>
            </a:r>
            <a:r>
              <a:rPr lang="en-US" altLang="en-US" dirty="0">
                <a:solidFill>
                  <a:schemeClr val="accent6">
                    <a:lumMod val="75000"/>
                  </a:schemeClr>
                </a:solidFill>
              </a:rPr>
              <a:t> Clustering</a:t>
            </a:r>
          </a:p>
        </p:txBody>
      </p:sp>
      <p:sp>
        <p:nvSpPr>
          <p:cNvPr id="1539076" name="Freeform 4"/>
          <p:cNvSpPr>
            <a:spLocks/>
          </p:cNvSpPr>
          <p:nvPr/>
        </p:nvSpPr>
        <p:spPr bwMode="auto">
          <a:xfrm>
            <a:off x="1254125" y="2517775"/>
            <a:ext cx="96838" cy="101600"/>
          </a:xfrm>
          <a:custGeom>
            <a:avLst/>
            <a:gdLst>
              <a:gd name="T0" fmla="*/ 61 w 61"/>
              <a:gd name="T1" fmla="*/ 30 h 64"/>
              <a:gd name="T2" fmla="*/ 55 w 61"/>
              <a:gd name="T3" fmla="*/ 49 h 64"/>
              <a:gd name="T4" fmla="*/ 43 w 61"/>
              <a:gd name="T5" fmla="*/ 61 h 64"/>
              <a:gd name="T6" fmla="*/ 24 w 61"/>
              <a:gd name="T7" fmla="*/ 64 h 64"/>
              <a:gd name="T8" fmla="*/ 9 w 61"/>
              <a:gd name="T9" fmla="*/ 55 h 64"/>
              <a:gd name="T10" fmla="*/ 0 w 61"/>
              <a:gd name="T11" fmla="*/ 39 h 64"/>
              <a:gd name="T12" fmla="*/ 0 w 61"/>
              <a:gd name="T13" fmla="*/ 24 h 64"/>
              <a:gd name="T14" fmla="*/ 9 w 61"/>
              <a:gd name="T15" fmla="*/ 9 h 64"/>
              <a:gd name="T16" fmla="*/ 24 w 61"/>
              <a:gd name="T17" fmla="*/ 0 h 64"/>
              <a:gd name="T18" fmla="*/ 43 w 61"/>
              <a:gd name="T19" fmla="*/ 3 h 64"/>
              <a:gd name="T20" fmla="*/ 55 w 61"/>
              <a:gd name="T21" fmla="*/ 15 h 64"/>
              <a:gd name="T22" fmla="*/ 61 w 61"/>
              <a:gd name="T2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0"/>
                </a:moveTo>
                <a:lnTo>
                  <a:pt x="55" y="49"/>
                </a:lnTo>
                <a:lnTo>
                  <a:pt x="43" y="61"/>
                </a:lnTo>
                <a:lnTo>
                  <a:pt x="24" y="64"/>
                </a:lnTo>
                <a:lnTo>
                  <a:pt x="9" y="55"/>
                </a:lnTo>
                <a:lnTo>
                  <a:pt x="0" y="39"/>
                </a:lnTo>
                <a:lnTo>
                  <a:pt x="0" y="24"/>
                </a:lnTo>
                <a:lnTo>
                  <a:pt x="9" y="9"/>
                </a:lnTo>
                <a:lnTo>
                  <a:pt x="24" y="0"/>
                </a:lnTo>
                <a:lnTo>
                  <a:pt x="43" y="3"/>
                </a:lnTo>
                <a:lnTo>
                  <a:pt x="55"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77" name="Freeform 5"/>
          <p:cNvSpPr>
            <a:spLocks/>
          </p:cNvSpPr>
          <p:nvPr/>
        </p:nvSpPr>
        <p:spPr bwMode="auto">
          <a:xfrm>
            <a:off x="1254125" y="2716213"/>
            <a:ext cx="96838" cy="98425"/>
          </a:xfrm>
          <a:custGeom>
            <a:avLst/>
            <a:gdLst>
              <a:gd name="T0" fmla="*/ 61 w 61"/>
              <a:gd name="T1" fmla="*/ 31 h 62"/>
              <a:gd name="T2" fmla="*/ 55 w 61"/>
              <a:gd name="T3" fmla="*/ 49 h 62"/>
              <a:gd name="T4" fmla="*/ 43 w 61"/>
              <a:gd name="T5" fmla="*/ 62 h 62"/>
              <a:gd name="T6" fmla="*/ 24 w 61"/>
              <a:gd name="T7" fmla="*/ 62 h 62"/>
              <a:gd name="T8" fmla="*/ 9 w 61"/>
              <a:gd name="T9" fmla="*/ 55 h 62"/>
              <a:gd name="T10" fmla="*/ 0 w 61"/>
              <a:gd name="T11" fmla="*/ 40 h 62"/>
              <a:gd name="T12" fmla="*/ 0 w 61"/>
              <a:gd name="T13" fmla="*/ 22 h 62"/>
              <a:gd name="T14" fmla="*/ 9 w 61"/>
              <a:gd name="T15" fmla="*/ 9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62"/>
                </a:lnTo>
                <a:lnTo>
                  <a:pt x="24" y="62"/>
                </a:lnTo>
                <a:lnTo>
                  <a:pt x="9" y="55"/>
                </a:lnTo>
                <a:lnTo>
                  <a:pt x="0" y="40"/>
                </a:lnTo>
                <a:lnTo>
                  <a:pt x="0" y="22"/>
                </a:lnTo>
                <a:lnTo>
                  <a:pt x="9" y="9"/>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8" name="Freeform 6"/>
          <p:cNvSpPr>
            <a:spLocks/>
          </p:cNvSpPr>
          <p:nvPr/>
        </p:nvSpPr>
        <p:spPr bwMode="auto">
          <a:xfrm>
            <a:off x="1951038" y="4711700"/>
            <a:ext cx="96837" cy="98425"/>
          </a:xfrm>
          <a:custGeom>
            <a:avLst/>
            <a:gdLst>
              <a:gd name="T0" fmla="*/ 61 w 61"/>
              <a:gd name="T1" fmla="*/ 31 h 62"/>
              <a:gd name="T2" fmla="*/ 55 w 61"/>
              <a:gd name="T3" fmla="*/ 46 h 62"/>
              <a:gd name="T4" fmla="*/ 43 w 61"/>
              <a:gd name="T5" fmla="*/ 59 h 62"/>
              <a:gd name="T6" fmla="*/ 24 w 61"/>
              <a:gd name="T7" fmla="*/ 62 h 62"/>
              <a:gd name="T8" fmla="*/ 9 w 61"/>
              <a:gd name="T9" fmla="*/ 53 h 62"/>
              <a:gd name="T10" fmla="*/ 0 w 61"/>
              <a:gd name="T11" fmla="*/ 40 h 62"/>
              <a:gd name="T12" fmla="*/ 0 w 61"/>
              <a:gd name="T13" fmla="*/ 22 h 62"/>
              <a:gd name="T14" fmla="*/ 9 w 61"/>
              <a:gd name="T15" fmla="*/ 7 h 62"/>
              <a:gd name="T16" fmla="*/ 24 w 61"/>
              <a:gd name="T17" fmla="*/ 0 h 62"/>
              <a:gd name="T18" fmla="*/ 43 w 61"/>
              <a:gd name="T19" fmla="*/ 0 h 62"/>
              <a:gd name="T20" fmla="*/ 55 w 61"/>
              <a:gd name="T21" fmla="*/ 13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6"/>
                </a:lnTo>
                <a:lnTo>
                  <a:pt x="43" y="59"/>
                </a:lnTo>
                <a:lnTo>
                  <a:pt x="24" y="62"/>
                </a:lnTo>
                <a:lnTo>
                  <a:pt x="9" y="53"/>
                </a:lnTo>
                <a:lnTo>
                  <a:pt x="0" y="40"/>
                </a:lnTo>
                <a:lnTo>
                  <a:pt x="0" y="22"/>
                </a:lnTo>
                <a:lnTo>
                  <a:pt x="9" y="7"/>
                </a:lnTo>
                <a:lnTo>
                  <a:pt x="24" y="0"/>
                </a:lnTo>
                <a:lnTo>
                  <a:pt x="43" y="0"/>
                </a:lnTo>
                <a:lnTo>
                  <a:pt x="55" y="13"/>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9" name="Freeform 7"/>
          <p:cNvSpPr>
            <a:spLocks/>
          </p:cNvSpPr>
          <p:nvPr/>
        </p:nvSpPr>
        <p:spPr bwMode="auto">
          <a:xfrm>
            <a:off x="1550988" y="2619375"/>
            <a:ext cx="96837" cy="96838"/>
          </a:xfrm>
          <a:custGeom>
            <a:avLst/>
            <a:gdLst>
              <a:gd name="T0" fmla="*/ 61 w 61"/>
              <a:gd name="T1" fmla="*/ 31 h 61"/>
              <a:gd name="T2" fmla="*/ 58 w 61"/>
              <a:gd name="T3" fmla="*/ 46 h 61"/>
              <a:gd name="T4" fmla="*/ 43 w 61"/>
              <a:gd name="T5" fmla="*/ 58 h 61"/>
              <a:gd name="T6" fmla="*/ 25 w 61"/>
              <a:gd name="T7" fmla="*/ 61 h 61"/>
              <a:gd name="T8" fmla="*/ 9 w 61"/>
              <a:gd name="T9" fmla="*/ 55 h 61"/>
              <a:gd name="T10" fmla="*/ 0 w 61"/>
              <a:gd name="T11" fmla="*/ 40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8" y="46"/>
                </a:lnTo>
                <a:lnTo>
                  <a:pt x="43" y="58"/>
                </a:lnTo>
                <a:lnTo>
                  <a:pt x="25" y="61"/>
                </a:lnTo>
                <a:lnTo>
                  <a:pt x="9" y="55"/>
                </a:lnTo>
                <a:lnTo>
                  <a:pt x="0" y="40"/>
                </a:lnTo>
                <a:lnTo>
                  <a:pt x="0" y="21"/>
                </a:lnTo>
                <a:lnTo>
                  <a:pt x="9" y="6"/>
                </a:lnTo>
                <a:lnTo>
                  <a:pt x="25" y="0"/>
                </a:lnTo>
                <a:lnTo>
                  <a:pt x="43" y="3"/>
                </a:lnTo>
                <a:lnTo>
                  <a:pt x="58" y="12"/>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0" name="Freeform 8"/>
          <p:cNvSpPr>
            <a:spLocks/>
          </p:cNvSpPr>
          <p:nvPr/>
        </p:nvSpPr>
        <p:spPr bwMode="auto">
          <a:xfrm>
            <a:off x="1951038" y="3914775"/>
            <a:ext cx="96837" cy="96838"/>
          </a:xfrm>
          <a:custGeom>
            <a:avLst/>
            <a:gdLst>
              <a:gd name="T0" fmla="*/ 61 w 61"/>
              <a:gd name="T1" fmla="*/ 30 h 61"/>
              <a:gd name="T2" fmla="*/ 55 w 61"/>
              <a:gd name="T3" fmla="*/ 46 h 61"/>
              <a:gd name="T4" fmla="*/ 43 w 61"/>
              <a:gd name="T5" fmla="*/ 58 h 61"/>
              <a:gd name="T6" fmla="*/ 24 w 61"/>
              <a:gd name="T7" fmla="*/ 61 h 61"/>
              <a:gd name="T8" fmla="*/ 9 w 61"/>
              <a:gd name="T9" fmla="*/ 55 h 61"/>
              <a:gd name="T10" fmla="*/ 0 w 61"/>
              <a:gd name="T11" fmla="*/ 39 h 61"/>
              <a:gd name="T12" fmla="*/ 0 w 61"/>
              <a:gd name="T13" fmla="*/ 21 h 61"/>
              <a:gd name="T14" fmla="*/ 9 w 61"/>
              <a:gd name="T15" fmla="*/ 6 h 61"/>
              <a:gd name="T16" fmla="*/ 24 w 61"/>
              <a:gd name="T17" fmla="*/ 0 h 61"/>
              <a:gd name="T18" fmla="*/ 43 w 61"/>
              <a:gd name="T19" fmla="*/ 3 h 61"/>
              <a:gd name="T20" fmla="*/ 55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5" y="46"/>
                </a:lnTo>
                <a:lnTo>
                  <a:pt x="43" y="58"/>
                </a:lnTo>
                <a:lnTo>
                  <a:pt x="24" y="61"/>
                </a:lnTo>
                <a:lnTo>
                  <a:pt x="9" y="55"/>
                </a:lnTo>
                <a:lnTo>
                  <a:pt x="0" y="39"/>
                </a:lnTo>
                <a:lnTo>
                  <a:pt x="0" y="21"/>
                </a:lnTo>
                <a:lnTo>
                  <a:pt x="9" y="6"/>
                </a:lnTo>
                <a:lnTo>
                  <a:pt x="24" y="0"/>
                </a:lnTo>
                <a:lnTo>
                  <a:pt x="43" y="3"/>
                </a:lnTo>
                <a:lnTo>
                  <a:pt x="55"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1" name="Freeform 9"/>
          <p:cNvSpPr>
            <a:spLocks/>
          </p:cNvSpPr>
          <p:nvPr/>
        </p:nvSpPr>
        <p:spPr bwMode="auto">
          <a:xfrm>
            <a:off x="2120900" y="1825625"/>
            <a:ext cx="98425" cy="98425"/>
          </a:xfrm>
          <a:custGeom>
            <a:avLst/>
            <a:gdLst>
              <a:gd name="T0" fmla="*/ 62 w 62"/>
              <a:gd name="T1" fmla="*/ 31 h 62"/>
              <a:gd name="T2" fmla="*/ 56 w 62"/>
              <a:gd name="T3" fmla="*/ 46 h 62"/>
              <a:gd name="T4" fmla="*/ 43 w 62"/>
              <a:gd name="T5" fmla="*/ 58 h 62"/>
              <a:gd name="T6" fmla="*/ 25 w 62"/>
              <a:gd name="T7" fmla="*/ 62 h 62"/>
              <a:gd name="T8" fmla="*/ 9 w 62"/>
              <a:gd name="T9" fmla="*/ 55 h 62"/>
              <a:gd name="T10" fmla="*/ 0 w 62"/>
              <a:gd name="T11" fmla="*/ 40 h 62"/>
              <a:gd name="T12" fmla="*/ 0 w 62"/>
              <a:gd name="T13" fmla="*/ 22 h 62"/>
              <a:gd name="T14" fmla="*/ 9 w 62"/>
              <a:gd name="T15" fmla="*/ 6 h 62"/>
              <a:gd name="T16" fmla="*/ 25 w 62"/>
              <a:gd name="T17" fmla="*/ 0 h 62"/>
              <a:gd name="T18" fmla="*/ 43 w 62"/>
              <a:gd name="T19" fmla="*/ 3 h 62"/>
              <a:gd name="T20" fmla="*/ 56 w 62"/>
              <a:gd name="T21" fmla="*/ 12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8"/>
                </a:lnTo>
                <a:lnTo>
                  <a:pt x="25" y="62"/>
                </a:lnTo>
                <a:lnTo>
                  <a:pt x="9" y="55"/>
                </a:lnTo>
                <a:lnTo>
                  <a:pt x="0" y="40"/>
                </a:lnTo>
                <a:lnTo>
                  <a:pt x="0" y="22"/>
                </a:lnTo>
                <a:lnTo>
                  <a:pt x="9" y="6"/>
                </a:lnTo>
                <a:lnTo>
                  <a:pt x="25" y="0"/>
                </a:lnTo>
                <a:lnTo>
                  <a:pt x="43" y="3"/>
                </a:lnTo>
                <a:lnTo>
                  <a:pt x="56" y="12"/>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2" name="Freeform 10"/>
          <p:cNvSpPr>
            <a:spLocks/>
          </p:cNvSpPr>
          <p:nvPr/>
        </p:nvSpPr>
        <p:spPr bwMode="auto">
          <a:xfrm>
            <a:off x="2351088" y="2020888"/>
            <a:ext cx="96837" cy="96837"/>
          </a:xfrm>
          <a:custGeom>
            <a:avLst/>
            <a:gdLst>
              <a:gd name="T0" fmla="*/ 61 w 61"/>
              <a:gd name="T1" fmla="*/ 31 h 61"/>
              <a:gd name="T2" fmla="*/ 55 w 61"/>
              <a:gd name="T3" fmla="*/ 49 h 61"/>
              <a:gd name="T4" fmla="*/ 43 w 61"/>
              <a:gd name="T5" fmla="*/ 58 h 61"/>
              <a:gd name="T6" fmla="*/ 24 w 61"/>
              <a:gd name="T7" fmla="*/ 61 h 61"/>
              <a:gd name="T8" fmla="*/ 9 w 61"/>
              <a:gd name="T9" fmla="*/ 55 h 61"/>
              <a:gd name="T10" fmla="*/ 0 w 61"/>
              <a:gd name="T11" fmla="*/ 40 h 61"/>
              <a:gd name="T12" fmla="*/ 0 w 61"/>
              <a:gd name="T13" fmla="*/ 21 h 61"/>
              <a:gd name="T14" fmla="*/ 9 w 61"/>
              <a:gd name="T15" fmla="*/ 6 h 61"/>
              <a:gd name="T16" fmla="*/ 24 w 61"/>
              <a:gd name="T17" fmla="*/ 0 h 61"/>
              <a:gd name="T18" fmla="*/ 43 w 61"/>
              <a:gd name="T19" fmla="*/ 3 h 61"/>
              <a:gd name="T20" fmla="*/ 55 w 61"/>
              <a:gd name="T21" fmla="*/ 15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5" y="49"/>
                </a:lnTo>
                <a:lnTo>
                  <a:pt x="43" y="58"/>
                </a:lnTo>
                <a:lnTo>
                  <a:pt x="24" y="61"/>
                </a:lnTo>
                <a:lnTo>
                  <a:pt x="9" y="55"/>
                </a:lnTo>
                <a:lnTo>
                  <a:pt x="0" y="40"/>
                </a:lnTo>
                <a:lnTo>
                  <a:pt x="0" y="21"/>
                </a:lnTo>
                <a:lnTo>
                  <a:pt x="9" y="6"/>
                </a:lnTo>
                <a:lnTo>
                  <a:pt x="24" y="0"/>
                </a:lnTo>
                <a:lnTo>
                  <a:pt x="43" y="3"/>
                </a:lnTo>
                <a:lnTo>
                  <a:pt x="55"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3" name="Freeform 11"/>
          <p:cNvSpPr>
            <a:spLocks/>
          </p:cNvSpPr>
          <p:nvPr/>
        </p:nvSpPr>
        <p:spPr bwMode="auto">
          <a:xfrm>
            <a:off x="2447925" y="2317750"/>
            <a:ext cx="96838" cy="101600"/>
          </a:xfrm>
          <a:custGeom>
            <a:avLst/>
            <a:gdLst>
              <a:gd name="T0" fmla="*/ 61 w 61"/>
              <a:gd name="T1" fmla="*/ 31 h 64"/>
              <a:gd name="T2" fmla="*/ 58 w 61"/>
              <a:gd name="T3" fmla="*/ 49 h 64"/>
              <a:gd name="T4" fmla="*/ 43 w 61"/>
              <a:gd name="T5" fmla="*/ 61 h 64"/>
              <a:gd name="T6" fmla="*/ 28 w 61"/>
              <a:gd name="T7" fmla="*/ 64 h 64"/>
              <a:gd name="T8" fmla="*/ 9 w 61"/>
              <a:gd name="T9" fmla="*/ 55 h 64"/>
              <a:gd name="T10" fmla="*/ 0 w 61"/>
              <a:gd name="T11" fmla="*/ 40 h 64"/>
              <a:gd name="T12" fmla="*/ 0 w 61"/>
              <a:gd name="T13" fmla="*/ 24 h 64"/>
              <a:gd name="T14" fmla="*/ 9 w 61"/>
              <a:gd name="T15" fmla="*/ 9 h 64"/>
              <a:gd name="T16" fmla="*/ 28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8" y="64"/>
                </a:lnTo>
                <a:lnTo>
                  <a:pt x="9" y="55"/>
                </a:lnTo>
                <a:lnTo>
                  <a:pt x="0" y="40"/>
                </a:lnTo>
                <a:lnTo>
                  <a:pt x="0" y="24"/>
                </a:lnTo>
                <a:lnTo>
                  <a:pt x="9" y="9"/>
                </a:lnTo>
                <a:lnTo>
                  <a:pt x="28"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4" name="Freeform 12"/>
          <p:cNvSpPr>
            <a:spLocks/>
          </p:cNvSpPr>
          <p:nvPr/>
        </p:nvSpPr>
        <p:spPr bwMode="auto">
          <a:xfrm>
            <a:off x="2847975" y="2317750"/>
            <a:ext cx="96838" cy="101600"/>
          </a:xfrm>
          <a:custGeom>
            <a:avLst/>
            <a:gdLst>
              <a:gd name="T0" fmla="*/ 61 w 61"/>
              <a:gd name="T1" fmla="*/ 31 h 64"/>
              <a:gd name="T2" fmla="*/ 58 w 61"/>
              <a:gd name="T3" fmla="*/ 49 h 64"/>
              <a:gd name="T4" fmla="*/ 43 w 61"/>
              <a:gd name="T5" fmla="*/ 61 h 64"/>
              <a:gd name="T6" fmla="*/ 27 w 61"/>
              <a:gd name="T7" fmla="*/ 64 h 64"/>
              <a:gd name="T8" fmla="*/ 9 w 61"/>
              <a:gd name="T9" fmla="*/ 55 h 64"/>
              <a:gd name="T10" fmla="*/ 0 w 61"/>
              <a:gd name="T11" fmla="*/ 40 h 64"/>
              <a:gd name="T12" fmla="*/ 0 w 61"/>
              <a:gd name="T13" fmla="*/ 24 h 64"/>
              <a:gd name="T14" fmla="*/ 9 w 61"/>
              <a:gd name="T15" fmla="*/ 9 h 64"/>
              <a:gd name="T16" fmla="*/ 27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7" y="64"/>
                </a:lnTo>
                <a:lnTo>
                  <a:pt x="9" y="55"/>
                </a:lnTo>
                <a:lnTo>
                  <a:pt x="0" y="40"/>
                </a:lnTo>
                <a:lnTo>
                  <a:pt x="0" y="24"/>
                </a:lnTo>
                <a:lnTo>
                  <a:pt x="9" y="9"/>
                </a:lnTo>
                <a:lnTo>
                  <a:pt x="27"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5" name="Freeform 13"/>
          <p:cNvSpPr>
            <a:spLocks/>
          </p:cNvSpPr>
          <p:nvPr/>
        </p:nvSpPr>
        <p:spPr bwMode="auto">
          <a:xfrm>
            <a:off x="2647950" y="2117725"/>
            <a:ext cx="96838" cy="103188"/>
          </a:xfrm>
          <a:custGeom>
            <a:avLst/>
            <a:gdLst>
              <a:gd name="T0" fmla="*/ 61 w 61"/>
              <a:gd name="T1" fmla="*/ 34 h 65"/>
              <a:gd name="T2" fmla="*/ 58 w 61"/>
              <a:gd name="T3" fmla="*/ 49 h 65"/>
              <a:gd name="T4" fmla="*/ 43 w 61"/>
              <a:gd name="T5" fmla="*/ 61 h 65"/>
              <a:gd name="T6" fmla="*/ 28 w 61"/>
              <a:gd name="T7" fmla="*/ 65 h 65"/>
              <a:gd name="T8" fmla="*/ 9 w 61"/>
              <a:gd name="T9" fmla="*/ 55 h 65"/>
              <a:gd name="T10" fmla="*/ 0 w 61"/>
              <a:gd name="T11" fmla="*/ 40 h 65"/>
              <a:gd name="T12" fmla="*/ 0 w 61"/>
              <a:gd name="T13" fmla="*/ 25 h 65"/>
              <a:gd name="T14" fmla="*/ 9 w 61"/>
              <a:gd name="T15" fmla="*/ 9 h 65"/>
              <a:gd name="T16" fmla="*/ 28 w 61"/>
              <a:gd name="T17" fmla="*/ 0 h 65"/>
              <a:gd name="T18" fmla="*/ 43 w 61"/>
              <a:gd name="T19" fmla="*/ 3 h 65"/>
              <a:gd name="T20" fmla="*/ 58 w 61"/>
              <a:gd name="T21" fmla="*/ 16 h 65"/>
              <a:gd name="T22" fmla="*/ 61 w 61"/>
              <a:gd name="T23"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5">
                <a:moveTo>
                  <a:pt x="61" y="34"/>
                </a:moveTo>
                <a:lnTo>
                  <a:pt x="58" y="49"/>
                </a:lnTo>
                <a:lnTo>
                  <a:pt x="43" y="61"/>
                </a:lnTo>
                <a:lnTo>
                  <a:pt x="28" y="65"/>
                </a:lnTo>
                <a:lnTo>
                  <a:pt x="9" y="55"/>
                </a:lnTo>
                <a:lnTo>
                  <a:pt x="0" y="40"/>
                </a:lnTo>
                <a:lnTo>
                  <a:pt x="0" y="25"/>
                </a:lnTo>
                <a:lnTo>
                  <a:pt x="9" y="9"/>
                </a:lnTo>
                <a:lnTo>
                  <a:pt x="28" y="0"/>
                </a:lnTo>
                <a:lnTo>
                  <a:pt x="43" y="3"/>
                </a:lnTo>
                <a:lnTo>
                  <a:pt x="58" y="16"/>
                </a:lnTo>
                <a:lnTo>
                  <a:pt x="61" y="34"/>
                </a:lnTo>
                <a:close/>
              </a:path>
            </a:pathLst>
          </a:custGeom>
          <a:solidFill>
            <a:srgbClr val="000000"/>
          </a:solidFill>
          <a:ln w="4763">
            <a:solidFill>
              <a:srgbClr val="000000"/>
            </a:solidFill>
            <a:prstDash val="solid"/>
            <a:round/>
            <a:headEnd/>
            <a:tailEnd/>
          </a:ln>
        </p:spPr>
        <p:txBody>
          <a:bodyPr/>
          <a:lstStyle/>
          <a:p>
            <a:endParaRPr lang="en-US"/>
          </a:p>
        </p:txBody>
      </p:sp>
      <p:sp>
        <p:nvSpPr>
          <p:cNvPr id="1539086" name="Freeform 14"/>
          <p:cNvSpPr>
            <a:spLocks/>
          </p:cNvSpPr>
          <p:nvPr/>
        </p:nvSpPr>
        <p:spPr bwMode="auto">
          <a:xfrm>
            <a:off x="2647950" y="1724025"/>
            <a:ext cx="96838" cy="96838"/>
          </a:xfrm>
          <a:custGeom>
            <a:avLst/>
            <a:gdLst>
              <a:gd name="T0" fmla="*/ 61 w 61"/>
              <a:gd name="T1" fmla="*/ 30 h 61"/>
              <a:gd name="T2" fmla="*/ 58 w 61"/>
              <a:gd name="T3" fmla="*/ 49 h 61"/>
              <a:gd name="T4" fmla="*/ 43 w 61"/>
              <a:gd name="T5" fmla="*/ 61 h 61"/>
              <a:gd name="T6" fmla="*/ 28 w 61"/>
              <a:gd name="T7" fmla="*/ 61 h 61"/>
              <a:gd name="T8" fmla="*/ 9 w 61"/>
              <a:gd name="T9" fmla="*/ 55 h 61"/>
              <a:gd name="T10" fmla="*/ 0 w 61"/>
              <a:gd name="T11" fmla="*/ 40 h 61"/>
              <a:gd name="T12" fmla="*/ 0 w 61"/>
              <a:gd name="T13" fmla="*/ 21 h 61"/>
              <a:gd name="T14" fmla="*/ 9 w 61"/>
              <a:gd name="T15" fmla="*/ 9 h 61"/>
              <a:gd name="T16" fmla="*/ 28 w 61"/>
              <a:gd name="T17" fmla="*/ 0 h 61"/>
              <a:gd name="T18" fmla="*/ 43 w 61"/>
              <a:gd name="T19" fmla="*/ 3 h 61"/>
              <a:gd name="T20" fmla="*/ 58 w 61"/>
              <a:gd name="T21" fmla="*/ 15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61"/>
                </a:lnTo>
                <a:lnTo>
                  <a:pt x="28" y="61"/>
                </a:lnTo>
                <a:lnTo>
                  <a:pt x="9" y="55"/>
                </a:lnTo>
                <a:lnTo>
                  <a:pt x="0" y="40"/>
                </a:lnTo>
                <a:lnTo>
                  <a:pt x="0" y="21"/>
                </a:lnTo>
                <a:lnTo>
                  <a:pt x="9" y="9"/>
                </a:lnTo>
                <a:lnTo>
                  <a:pt x="28" y="0"/>
                </a:lnTo>
                <a:lnTo>
                  <a:pt x="43" y="3"/>
                </a:lnTo>
                <a:lnTo>
                  <a:pt x="58"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7" name="Freeform 15"/>
          <p:cNvSpPr>
            <a:spLocks/>
          </p:cNvSpPr>
          <p:nvPr/>
        </p:nvSpPr>
        <p:spPr bwMode="auto">
          <a:xfrm>
            <a:off x="3344863" y="4711700"/>
            <a:ext cx="103187" cy="98425"/>
          </a:xfrm>
          <a:custGeom>
            <a:avLst/>
            <a:gdLst>
              <a:gd name="T0" fmla="*/ 65 w 65"/>
              <a:gd name="T1" fmla="*/ 31 h 62"/>
              <a:gd name="T2" fmla="*/ 58 w 65"/>
              <a:gd name="T3" fmla="*/ 46 h 62"/>
              <a:gd name="T4" fmla="*/ 46 w 65"/>
              <a:gd name="T5" fmla="*/ 59 h 62"/>
              <a:gd name="T6" fmla="*/ 28 w 65"/>
              <a:gd name="T7" fmla="*/ 62 h 62"/>
              <a:gd name="T8" fmla="*/ 12 w 65"/>
              <a:gd name="T9" fmla="*/ 53 h 62"/>
              <a:gd name="T10" fmla="*/ 0 w 65"/>
              <a:gd name="T11" fmla="*/ 40 h 62"/>
              <a:gd name="T12" fmla="*/ 0 w 65"/>
              <a:gd name="T13" fmla="*/ 22 h 62"/>
              <a:gd name="T14" fmla="*/ 12 w 65"/>
              <a:gd name="T15" fmla="*/ 7 h 62"/>
              <a:gd name="T16" fmla="*/ 28 w 65"/>
              <a:gd name="T17" fmla="*/ 0 h 62"/>
              <a:gd name="T18" fmla="*/ 46 w 65"/>
              <a:gd name="T19" fmla="*/ 0 h 62"/>
              <a:gd name="T20" fmla="*/ 58 w 65"/>
              <a:gd name="T21" fmla="*/ 13 h 62"/>
              <a:gd name="T22" fmla="*/ 65 w 65"/>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2">
                <a:moveTo>
                  <a:pt x="65" y="31"/>
                </a:moveTo>
                <a:lnTo>
                  <a:pt x="58" y="46"/>
                </a:lnTo>
                <a:lnTo>
                  <a:pt x="46" y="59"/>
                </a:lnTo>
                <a:lnTo>
                  <a:pt x="28" y="62"/>
                </a:lnTo>
                <a:lnTo>
                  <a:pt x="12" y="53"/>
                </a:lnTo>
                <a:lnTo>
                  <a:pt x="0" y="40"/>
                </a:lnTo>
                <a:lnTo>
                  <a:pt x="0" y="22"/>
                </a:lnTo>
                <a:lnTo>
                  <a:pt x="12" y="7"/>
                </a:lnTo>
                <a:lnTo>
                  <a:pt x="28" y="0"/>
                </a:lnTo>
                <a:lnTo>
                  <a:pt x="46" y="0"/>
                </a:lnTo>
                <a:lnTo>
                  <a:pt x="58" y="13"/>
                </a:lnTo>
                <a:lnTo>
                  <a:pt x="65"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8" name="Freeform 16"/>
          <p:cNvSpPr>
            <a:spLocks/>
          </p:cNvSpPr>
          <p:nvPr/>
        </p:nvSpPr>
        <p:spPr bwMode="auto">
          <a:xfrm>
            <a:off x="1550988" y="2220913"/>
            <a:ext cx="96837" cy="96837"/>
          </a:xfrm>
          <a:custGeom>
            <a:avLst/>
            <a:gdLst>
              <a:gd name="T0" fmla="*/ 61 w 61"/>
              <a:gd name="T1" fmla="*/ 30 h 61"/>
              <a:gd name="T2" fmla="*/ 58 w 61"/>
              <a:gd name="T3" fmla="*/ 49 h 61"/>
              <a:gd name="T4" fmla="*/ 43 w 61"/>
              <a:gd name="T5" fmla="*/ 58 h 61"/>
              <a:gd name="T6" fmla="*/ 25 w 61"/>
              <a:gd name="T7" fmla="*/ 61 h 61"/>
              <a:gd name="T8" fmla="*/ 9 w 61"/>
              <a:gd name="T9" fmla="*/ 55 h 61"/>
              <a:gd name="T10" fmla="*/ 0 w 61"/>
              <a:gd name="T11" fmla="*/ 39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58"/>
                </a:lnTo>
                <a:lnTo>
                  <a:pt x="25" y="61"/>
                </a:lnTo>
                <a:lnTo>
                  <a:pt x="9" y="55"/>
                </a:lnTo>
                <a:lnTo>
                  <a:pt x="0" y="39"/>
                </a:lnTo>
                <a:lnTo>
                  <a:pt x="0" y="21"/>
                </a:lnTo>
                <a:lnTo>
                  <a:pt x="9" y="6"/>
                </a:lnTo>
                <a:lnTo>
                  <a:pt x="25" y="0"/>
                </a:lnTo>
                <a:lnTo>
                  <a:pt x="43" y="3"/>
                </a:lnTo>
                <a:lnTo>
                  <a:pt x="58"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9" name="Freeform 17"/>
          <p:cNvSpPr>
            <a:spLocks/>
          </p:cNvSpPr>
          <p:nvPr/>
        </p:nvSpPr>
        <p:spPr bwMode="auto">
          <a:xfrm>
            <a:off x="1223963" y="4410075"/>
            <a:ext cx="98425" cy="98425"/>
          </a:xfrm>
          <a:custGeom>
            <a:avLst/>
            <a:gdLst>
              <a:gd name="T0" fmla="*/ 62 w 62"/>
              <a:gd name="T1" fmla="*/ 31 h 62"/>
              <a:gd name="T2" fmla="*/ 56 w 62"/>
              <a:gd name="T3" fmla="*/ 49 h 62"/>
              <a:gd name="T4" fmla="*/ 43 w 62"/>
              <a:gd name="T5" fmla="*/ 62 h 62"/>
              <a:gd name="T6" fmla="*/ 25 w 62"/>
              <a:gd name="T7" fmla="*/ 62 h 62"/>
              <a:gd name="T8" fmla="*/ 9 w 62"/>
              <a:gd name="T9" fmla="*/ 55 h 62"/>
              <a:gd name="T10" fmla="*/ 0 w 62"/>
              <a:gd name="T11" fmla="*/ 40 h 62"/>
              <a:gd name="T12" fmla="*/ 0 w 62"/>
              <a:gd name="T13" fmla="*/ 22 h 62"/>
              <a:gd name="T14" fmla="*/ 9 w 62"/>
              <a:gd name="T15" fmla="*/ 10 h 62"/>
              <a:gd name="T16" fmla="*/ 25 w 62"/>
              <a:gd name="T17" fmla="*/ 0 h 62"/>
              <a:gd name="T18" fmla="*/ 43 w 62"/>
              <a:gd name="T19" fmla="*/ 3 h 62"/>
              <a:gd name="T20" fmla="*/ 56 w 62"/>
              <a:gd name="T21" fmla="*/ 16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9"/>
                </a:lnTo>
                <a:lnTo>
                  <a:pt x="43" y="62"/>
                </a:lnTo>
                <a:lnTo>
                  <a:pt x="25" y="62"/>
                </a:lnTo>
                <a:lnTo>
                  <a:pt x="9" y="55"/>
                </a:lnTo>
                <a:lnTo>
                  <a:pt x="0" y="40"/>
                </a:lnTo>
                <a:lnTo>
                  <a:pt x="0" y="22"/>
                </a:lnTo>
                <a:lnTo>
                  <a:pt x="9" y="10"/>
                </a:lnTo>
                <a:lnTo>
                  <a:pt x="25" y="0"/>
                </a:lnTo>
                <a:lnTo>
                  <a:pt x="43" y="3"/>
                </a:lnTo>
                <a:lnTo>
                  <a:pt x="56" y="16"/>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0" name="Freeform 18"/>
          <p:cNvSpPr>
            <a:spLocks/>
          </p:cNvSpPr>
          <p:nvPr/>
        </p:nvSpPr>
        <p:spPr bwMode="auto">
          <a:xfrm>
            <a:off x="1254125" y="5008563"/>
            <a:ext cx="96838" cy="98425"/>
          </a:xfrm>
          <a:custGeom>
            <a:avLst/>
            <a:gdLst>
              <a:gd name="T0" fmla="*/ 61 w 61"/>
              <a:gd name="T1" fmla="*/ 31 h 62"/>
              <a:gd name="T2" fmla="*/ 55 w 61"/>
              <a:gd name="T3" fmla="*/ 49 h 62"/>
              <a:gd name="T4" fmla="*/ 43 w 61"/>
              <a:gd name="T5" fmla="*/ 59 h 62"/>
              <a:gd name="T6" fmla="*/ 24 w 61"/>
              <a:gd name="T7" fmla="*/ 62 h 62"/>
              <a:gd name="T8" fmla="*/ 9 w 61"/>
              <a:gd name="T9" fmla="*/ 56 h 62"/>
              <a:gd name="T10" fmla="*/ 0 w 61"/>
              <a:gd name="T11" fmla="*/ 40 h 62"/>
              <a:gd name="T12" fmla="*/ 0 w 61"/>
              <a:gd name="T13" fmla="*/ 22 h 62"/>
              <a:gd name="T14" fmla="*/ 9 w 61"/>
              <a:gd name="T15" fmla="*/ 7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59"/>
                </a:lnTo>
                <a:lnTo>
                  <a:pt x="24" y="62"/>
                </a:lnTo>
                <a:lnTo>
                  <a:pt x="9" y="56"/>
                </a:lnTo>
                <a:lnTo>
                  <a:pt x="0" y="40"/>
                </a:lnTo>
                <a:lnTo>
                  <a:pt x="0" y="22"/>
                </a:lnTo>
                <a:lnTo>
                  <a:pt x="9" y="7"/>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1" name="Freeform 19"/>
          <p:cNvSpPr>
            <a:spLocks/>
          </p:cNvSpPr>
          <p:nvPr/>
        </p:nvSpPr>
        <p:spPr bwMode="auto">
          <a:xfrm>
            <a:off x="1720850" y="1990725"/>
            <a:ext cx="98425" cy="98425"/>
          </a:xfrm>
          <a:custGeom>
            <a:avLst/>
            <a:gdLst>
              <a:gd name="T0" fmla="*/ 62 w 62"/>
              <a:gd name="T1" fmla="*/ 31 h 62"/>
              <a:gd name="T2" fmla="*/ 56 w 62"/>
              <a:gd name="T3" fmla="*/ 46 h 62"/>
              <a:gd name="T4" fmla="*/ 43 w 62"/>
              <a:gd name="T5" fmla="*/ 59 h 62"/>
              <a:gd name="T6" fmla="*/ 25 w 62"/>
              <a:gd name="T7" fmla="*/ 62 h 62"/>
              <a:gd name="T8" fmla="*/ 10 w 62"/>
              <a:gd name="T9" fmla="*/ 56 h 62"/>
              <a:gd name="T10" fmla="*/ 0 w 62"/>
              <a:gd name="T11" fmla="*/ 40 h 62"/>
              <a:gd name="T12" fmla="*/ 0 w 62"/>
              <a:gd name="T13" fmla="*/ 22 h 62"/>
              <a:gd name="T14" fmla="*/ 10 w 62"/>
              <a:gd name="T15" fmla="*/ 7 h 62"/>
              <a:gd name="T16" fmla="*/ 25 w 62"/>
              <a:gd name="T17" fmla="*/ 0 h 62"/>
              <a:gd name="T18" fmla="*/ 43 w 62"/>
              <a:gd name="T19" fmla="*/ 4 h 62"/>
              <a:gd name="T20" fmla="*/ 56 w 62"/>
              <a:gd name="T21" fmla="*/ 13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9"/>
                </a:lnTo>
                <a:lnTo>
                  <a:pt x="25" y="62"/>
                </a:lnTo>
                <a:lnTo>
                  <a:pt x="10" y="56"/>
                </a:lnTo>
                <a:lnTo>
                  <a:pt x="0" y="40"/>
                </a:lnTo>
                <a:lnTo>
                  <a:pt x="0" y="22"/>
                </a:lnTo>
                <a:lnTo>
                  <a:pt x="10" y="7"/>
                </a:lnTo>
                <a:lnTo>
                  <a:pt x="25" y="0"/>
                </a:lnTo>
                <a:lnTo>
                  <a:pt x="43" y="4"/>
                </a:lnTo>
                <a:lnTo>
                  <a:pt x="56" y="13"/>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2" name="Text Box 20"/>
          <p:cNvSpPr txBox="1">
            <a:spLocks noChangeArrowheads="1"/>
          </p:cNvSpPr>
          <p:nvPr/>
        </p:nvSpPr>
        <p:spPr bwMode="auto">
          <a:xfrm>
            <a:off x="990600" y="5562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t>Original Points</a:t>
            </a:r>
          </a:p>
        </p:txBody>
      </p:sp>
      <p:grpSp>
        <p:nvGrpSpPr>
          <p:cNvPr id="1539094" name="Group 22"/>
          <p:cNvGrpSpPr>
            <a:grpSpLocks/>
          </p:cNvGrpSpPr>
          <p:nvPr/>
        </p:nvGrpSpPr>
        <p:grpSpPr bwMode="auto">
          <a:xfrm>
            <a:off x="4724400" y="1295400"/>
            <a:ext cx="3581400" cy="4633913"/>
            <a:chOff x="2976" y="816"/>
            <a:chExt cx="2256" cy="2919"/>
          </a:xfrm>
        </p:grpSpPr>
        <p:graphicFrame>
          <p:nvGraphicFramePr>
            <p:cNvPr id="1539075" name="Object 3"/>
            <p:cNvGraphicFramePr>
              <a:graphicFrameLocks noChangeAspect="1"/>
            </p:cNvGraphicFramePr>
            <p:nvPr/>
          </p:nvGraphicFramePr>
          <p:xfrm>
            <a:off x="2976" y="816"/>
            <a:ext cx="2125" cy="2876"/>
          </p:xfrm>
          <a:graphic>
            <a:graphicData uri="http://schemas.openxmlformats.org/presentationml/2006/ole">
              <mc:AlternateContent xmlns:mc="http://schemas.openxmlformats.org/markup-compatibility/2006">
                <mc:Choice xmlns:v="urn:schemas-microsoft-com:vml" Requires="v">
                  <p:oleObj spid="_x0000_s145523" name="VISIO" r:id="rId3" imgW="1547102" imgH="2097084" progId="Visio.Drawing.11">
                    <p:embed/>
                  </p:oleObj>
                </mc:Choice>
                <mc:Fallback>
                  <p:oleObj name="VISIO" r:id="rId3" imgW="1547102" imgH="2097084" progId="Visio.Drawing.11">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816"/>
                          <a:ext cx="2125" cy="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9093" name="Text Box 21"/>
            <p:cNvSpPr txBox="1">
              <a:spLocks noChangeArrowheads="1"/>
            </p:cNvSpPr>
            <p:nvPr/>
          </p:nvSpPr>
          <p:spPr bwMode="auto">
            <a:xfrm>
              <a:off x="3456" y="3504"/>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A Partitional  Clustering</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37</a:t>
            </a:fld>
            <a:endParaRPr lang="el-GR"/>
          </a:p>
        </p:txBody>
      </p:sp>
    </p:spTree>
    <p:extLst>
      <p:ext uri="{BB962C8B-B14F-4D97-AF65-F5344CB8AC3E}">
        <p14:creationId xmlns:p14="http://schemas.microsoft.com/office/powerpoint/2010/main" val="67169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a:xfrm>
            <a:off x="323528" y="404664"/>
            <a:ext cx="8280400" cy="552450"/>
          </a:xfrm>
        </p:spPr>
        <p:txBody>
          <a:bodyPr>
            <a:noAutofit/>
          </a:bodyPr>
          <a:lstStyle/>
          <a:p>
            <a:r>
              <a:rPr lang="en-US" altLang="en-US" sz="4800" dirty="0" smtClean="0">
                <a:solidFill>
                  <a:schemeClr val="accent6">
                    <a:lumMod val="75000"/>
                  </a:schemeClr>
                </a:solidFill>
              </a:rPr>
              <a:t>Example Partitioning:</a:t>
            </a:r>
            <a:br>
              <a:rPr lang="en-US" altLang="en-US" sz="4800" dirty="0" smtClean="0">
                <a:solidFill>
                  <a:schemeClr val="accent6">
                    <a:lumMod val="75000"/>
                  </a:schemeClr>
                </a:solidFill>
              </a:rPr>
            </a:br>
            <a:r>
              <a:rPr lang="en-US" altLang="en-US" sz="4800" dirty="0" smtClean="0">
                <a:solidFill>
                  <a:schemeClr val="accent6">
                    <a:lumMod val="75000"/>
                  </a:schemeClr>
                </a:solidFill>
              </a:rPr>
              <a:t>K-means </a:t>
            </a:r>
            <a:r>
              <a:rPr lang="en-US" altLang="en-US" sz="4800" dirty="0">
                <a:solidFill>
                  <a:schemeClr val="accent6">
                    <a:lumMod val="75000"/>
                  </a:schemeClr>
                </a:solidFill>
              </a:rPr>
              <a:t>Clustering</a:t>
            </a:r>
          </a:p>
        </p:txBody>
      </p:sp>
      <p:sp>
        <p:nvSpPr>
          <p:cNvPr id="1592323" name="Rectangle 3"/>
          <p:cNvSpPr>
            <a:spLocks noGrp="1" noChangeArrowheads="1"/>
          </p:cNvSpPr>
          <p:nvPr>
            <p:ph type="body" idx="1"/>
          </p:nvPr>
        </p:nvSpPr>
        <p:spPr>
          <a:xfrm>
            <a:off x="463228" y="4381673"/>
            <a:ext cx="8001000" cy="976313"/>
          </a:xfrm>
        </p:spPr>
        <p:txBody>
          <a:bodyPr>
            <a:noAutofit/>
          </a:bodyPr>
          <a:lstStyle/>
          <a:p>
            <a:pPr marL="533400" indent="-533400" algn="just">
              <a:lnSpc>
                <a:spcPct val="90000"/>
              </a:lnSpc>
            </a:pPr>
            <a:r>
              <a:rPr lang="en-US" altLang="en-US" sz="2400" dirty="0" smtClean="0">
                <a:solidFill>
                  <a:schemeClr val="tx2">
                    <a:lumMod val="60000"/>
                    <a:lumOff val="40000"/>
                  </a:schemeClr>
                </a:solidFill>
              </a:rPr>
              <a:t>Input: Number </a:t>
            </a:r>
            <a:r>
              <a:rPr lang="en-US" altLang="en-US" sz="2400" dirty="0">
                <a:solidFill>
                  <a:schemeClr val="tx2">
                    <a:lumMod val="60000"/>
                    <a:lumOff val="40000"/>
                  </a:schemeClr>
                </a:solidFill>
              </a:rPr>
              <a:t>of clusters, </a:t>
            </a:r>
            <a:r>
              <a:rPr lang="en-US" altLang="en-US" sz="2400" dirty="0" smtClean="0">
                <a:solidFill>
                  <a:schemeClr val="tx2">
                    <a:lumMod val="60000"/>
                    <a:lumOff val="40000"/>
                  </a:schemeClr>
                </a:solidFill>
              </a:rPr>
              <a:t>K</a:t>
            </a:r>
          </a:p>
          <a:p>
            <a:pPr marL="533400" indent="-533400" algn="just">
              <a:lnSpc>
                <a:spcPct val="90000"/>
              </a:lnSpc>
            </a:pPr>
            <a:r>
              <a:rPr lang="en-US" altLang="en-US" sz="2400" dirty="0" smtClean="0"/>
              <a:t>Each </a:t>
            </a:r>
            <a:r>
              <a:rPr lang="en-US" altLang="en-US" sz="2400" dirty="0"/>
              <a:t>cluster is associated with a </a:t>
            </a:r>
            <a:r>
              <a:rPr lang="en-US" altLang="en-US" sz="2400" i="1" dirty="0">
                <a:solidFill>
                  <a:schemeClr val="tx2">
                    <a:lumMod val="60000"/>
                    <a:lumOff val="40000"/>
                  </a:schemeClr>
                </a:solidFill>
              </a:rPr>
              <a:t>centroid</a:t>
            </a:r>
            <a:r>
              <a:rPr lang="en-US" altLang="en-US" sz="2400" dirty="0"/>
              <a:t> (center point) </a:t>
            </a:r>
          </a:p>
          <a:p>
            <a:pPr marL="533400" indent="-533400" algn="just">
              <a:lnSpc>
                <a:spcPct val="90000"/>
              </a:lnSpc>
              <a:spcBef>
                <a:spcPct val="20000"/>
              </a:spcBef>
            </a:pPr>
            <a:r>
              <a:rPr lang="en-US" altLang="en-US" sz="2400" dirty="0"/>
              <a:t>Each point is assigned to the cluster with the closest </a:t>
            </a:r>
            <a:r>
              <a:rPr lang="en-US" altLang="en-US" sz="2400" dirty="0" smtClean="0"/>
              <a:t>centroid</a:t>
            </a:r>
            <a:endParaRPr lang="en-US" altLang="en-US" sz="2400" dirty="0"/>
          </a:p>
        </p:txBody>
      </p:sp>
      <p:graphicFrame>
        <p:nvGraphicFramePr>
          <p:cNvPr id="1592324" name="Object 4"/>
          <p:cNvGraphicFramePr>
            <a:graphicFrameLocks noChangeAspect="1"/>
          </p:cNvGraphicFramePr>
          <p:nvPr>
            <p:extLst/>
          </p:nvPr>
        </p:nvGraphicFramePr>
        <p:xfrm>
          <a:off x="323528" y="1767941"/>
          <a:ext cx="8153400" cy="2114550"/>
        </p:xfrm>
        <a:graphic>
          <a:graphicData uri="http://schemas.openxmlformats.org/presentationml/2006/ole">
            <mc:AlternateContent xmlns:mc="http://schemas.openxmlformats.org/markup-compatibility/2006">
              <mc:Choice xmlns:v="urn:schemas-microsoft-com:vml" Requires="v">
                <p:oleObj spid="_x0000_s199708" name="Bitmap Image" r:id="rId3" imgW="9784928" imgH="3177815" progId="PBrush">
                  <p:embed/>
                </p:oleObj>
              </mc:Choice>
              <mc:Fallback>
                <p:oleObj name="Bitmap Image" r:id="rId3" imgW="9784928" imgH="317781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20143"/>
                      <a:stretch>
                        <a:fillRect/>
                      </a:stretch>
                    </p:blipFill>
                    <p:spPr bwMode="auto">
                      <a:xfrm>
                        <a:off x="323528" y="1767941"/>
                        <a:ext cx="8153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38</a:t>
            </a:fld>
            <a:endParaRPr lang="el-GR"/>
          </a:p>
        </p:txBody>
      </p:sp>
    </p:spTree>
    <p:extLst>
      <p:ext uri="{BB962C8B-B14F-4D97-AF65-F5344CB8AC3E}">
        <p14:creationId xmlns:p14="http://schemas.microsoft.com/office/powerpoint/2010/main" val="4294309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a:xfrm>
            <a:off x="381000" y="152400"/>
            <a:ext cx="8280400" cy="552450"/>
          </a:xfrm>
        </p:spPr>
        <p:txBody>
          <a:bodyPr>
            <a:noAutofit/>
          </a:bodyPr>
          <a:lstStyle/>
          <a:p>
            <a:r>
              <a:rPr lang="en-US" altLang="en-US" sz="4800" dirty="0" smtClean="0">
                <a:solidFill>
                  <a:schemeClr val="accent6">
                    <a:lumMod val="75000"/>
                  </a:schemeClr>
                </a:solidFill>
              </a:rPr>
              <a:t>Example</a:t>
            </a:r>
            <a:endParaRPr lang="en-US" altLang="en-US" sz="4800" dirty="0">
              <a:solidFill>
                <a:schemeClr val="accent6">
                  <a:lumMod val="75000"/>
                </a:schemeClr>
              </a:solidFill>
            </a:endParaRPr>
          </a:p>
        </p:txBody>
      </p:sp>
      <p:sp>
        <p:nvSpPr>
          <p:cNvPr id="1595395"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595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8E0B35-C73E-49DE-9EA0-4D9F6C87E107}" type="slidenum">
              <a:rPr lang="el-GR" smtClean="0"/>
              <a:pPr/>
              <a:t>39</a:t>
            </a:fld>
            <a:endParaRPr lang="el-GR"/>
          </a:p>
        </p:txBody>
      </p:sp>
    </p:spTree>
    <p:extLst>
      <p:ext uri="{BB962C8B-B14F-4D97-AF65-F5344CB8AC3E}">
        <p14:creationId xmlns:p14="http://schemas.microsoft.com/office/powerpoint/2010/main" val="1376803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5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95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953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954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95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ap.stanford.edu/agm/nc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22380"/>
            <a:ext cx="7416824" cy="5720121"/>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a:xfrm>
            <a:off x="467544" y="0"/>
            <a:ext cx="6840760" cy="836712"/>
          </a:xfrm>
        </p:spPr>
        <p:txBody>
          <a:bodyPr>
            <a:noAutofit/>
          </a:bodyPr>
          <a:lstStyle/>
          <a:p>
            <a:r>
              <a:rPr lang="en-US" altLang="ko-KR" dirty="0" smtClean="0">
                <a:solidFill>
                  <a:schemeClr val="accent6">
                    <a:lumMod val="75000"/>
                  </a:schemeClr>
                </a:solidFill>
              </a:rPr>
              <a:t>NCAA Football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4</a:t>
            </a:fld>
            <a:endParaRPr lang="ko-KR" altLang="en-US"/>
          </a:p>
        </p:txBody>
      </p:sp>
      <p:sp>
        <p:nvSpPr>
          <p:cNvPr id="7" name="TextBox 6"/>
          <p:cNvSpPr txBox="1"/>
          <p:nvPr/>
        </p:nvSpPr>
        <p:spPr>
          <a:xfrm>
            <a:off x="6400800" y="1331980"/>
            <a:ext cx="26516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ltLang="ko-KR" sz="2400" b="1" dirty="0" smtClean="0"/>
              <a:t>NCAA conferences</a:t>
            </a:r>
            <a:endParaRPr lang="ko-KR" altLang="en-US" sz="2400" b="1" dirty="0"/>
          </a:p>
        </p:txBody>
      </p:sp>
      <p:cxnSp>
        <p:nvCxnSpPr>
          <p:cNvPr id="9" name="직선 화살표 연결선 8"/>
          <p:cNvCxnSpPr>
            <a:stCxn id="7" idx="1"/>
          </p:cNvCxnSpPr>
          <p:nvPr/>
        </p:nvCxnSpPr>
        <p:spPr>
          <a:xfrm flipH="1">
            <a:off x="5752728" y="1562813"/>
            <a:ext cx="648072" cy="41723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2" name="TextBox 11"/>
          <p:cNvSpPr txBox="1"/>
          <p:nvPr/>
        </p:nvSpPr>
        <p:spPr>
          <a:xfrm>
            <a:off x="5795642" y="5517232"/>
            <a:ext cx="3276600" cy="830997"/>
          </a:xfrm>
          <a:prstGeom prst="rect">
            <a:avLst/>
          </a:prstGeom>
          <a:noFill/>
        </p:spPr>
        <p:txBody>
          <a:bodyPr wrap="square" rtlCol="0">
            <a:spAutoFit/>
          </a:bodyPr>
          <a:lstStyle/>
          <a:p>
            <a:r>
              <a:rPr lang="en-US" altLang="ko-KR" sz="2400" b="1" dirty="0" smtClean="0"/>
              <a:t>Nodes: Football Teams</a:t>
            </a:r>
          </a:p>
          <a:p>
            <a:r>
              <a:rPr lang="en-US" altLang="ko-KR" sz="2400" b="1" dirty="0" smtClean="0"/>
              <a:t>Edges: Games played</a:t>
            </a:r>
            <a:endParaRPr lang="ko-KR" altLang="en-US" sz="2400" b="1" dirty="0"/>
          </a:p>
        </p:txBody>
      </p:sp>
    </p:spTree>
    <p:extLst>
      <p:ext uri="{BB962C8B-B14F-4D97-AF65-F5344CB8AC3E}">
        <p14:creationId xmlns:p14="http://schemas.microsoft.com/office/powerpoint/2010/main" val="9410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7" name="Rectangle 3"/>
          <p:cNvSpPr>
            <a:spLocks noGrp="1" noChangeArrowheads="1"/>
          </p:cNvSpPr>
          <p:nvPr>
            <p:ph type="body" idx="1"/>
          </p:nvPr>
        </p:nvSpPr>
        <p:spPr>
          <a:xfrm>
            <a:off x="611560" y="1340768"/>
            <a:ext cx="8001000" cy="990600"/>
          </a:xfrm>
        </p:spPr>
        <p:txBody>
          <a:bodyPr>
            <a:noAutofit/>
          </a:bodyPr>
          <a:lstStyle/>
          <a:p>
            <a:pPr marL="533400" indent="-533400">
              <a:lnSpc>
                <a:spcPct val="90000"/>
              </a:lnSpc>
              <a:spcBef>
                <a:spcPct val="20000"/>
              </a:spcBef>
            </a:pPr>
            <a:r>
              <a:rPr lang="en-US" altLang="en-US" sz="2400" dirty="0">
                <a:solidFill>
                  <a:schemeClr val="tx2">
                    <a:lumMod val="60000"/>
                    <a:lumOff val="40000"/>
                  </a:schemeClr>
                </a:solidFill>
              </a:rPr>
              <a:t>Initial centroids </a:t>
            </a:r>
            <a:r>
              <a:rPr lang="en-US" altLang="en-US" sz="2400" dirty="0"/>
              <a:t>are often chosen randomly</a:t>
            </a:r>
            <a:r>
              <a:rPr lang="en-US" altLang="en-US" sz="2000" dirty="0"/>
              <a:t>.</a:t>
            </a:r>
          </a:p>
          <a:p>
            <a:pPr marL="990600" lvl="1" indent="-533400">
              <a:lnSpc>
                <a:spcPct val="90000"/>
              </a:lnSpc>
              <a:spcBef>
                <a:spcPct val="20000"/>
              </a:spcBef>
            </a:pPr>
            <a:r>
              <a:rPr lang="en-US" altLang="en-US" sz="2000" dirty="0" smtClean="0"/>
              <a:t>Clusters </a:t>
            </a:r>
            <a:r>
              <a:rPr lang="en-US" altLang="en-US" sz="2000" dirty="0"/>
              <a:t>produced vary from one run to another.</a:t>
            </a:r>
          </a:p>
          <a:p>
            <a:pPr marL="533400" indent="-533400">
              <a:lnSpc>
                <a:spcPct val="90000"/>
              </a:lnSpc>
              <a:spcBef>
                <a:spcPct val="20000"/>
              </a:spcBef>
            </a:pPr>
            <a:r>
              <a:rPr lang="en-US" altLang="en-US" sz="2400" dirty="0"/>
              <a:t>The centroid is (typically) the mean of the points in the cluster.</a:t>
            </a:r>
          </a:p>
          <a:p>
            <a:pPr marL="533400" indent="-533400">
              <a:lnSpc>
                <a:spcPct val="90000"/>
              </a:lnSpc>
              <a:spcBef>
                <a:spcPct val="20000"/>
              </a:spcBef>
            </a:pPr>
            <a:r>
              <a:rPr lang="en-US" altLang="en-US" sz="2400" dirty="0"/>
              <a:t>‘Closeness</a:t>
            </a:r>
            <a:r>
              <a:rPr lang="en-US" altLang="en-US" sz="2400" dirty="0" smtClean="0"/>
              <a:t>’  </a:t>
            </a:r>
            <a:r>
              <a:rPr lang="en-US" altLang="en-US" sz="2400" dirty="0"/>
              <a:t>is measured by Euclidean distance, cosine similarity, correlation, etc</a:t>
            </a:r>
            <a:r>
              <a:rPr lang="en-US" altLang="en-US" sz="2000" dirty="0"/>
              <a:t>.</a:t>
            </a:r>
          </a:p>
          <a:p>
            <a:pPr marL="533400" indent="-533400">
              <a:lnSpc>
                <a:spcPct val="90000"/>
              </a:lnSpc>
              <a:spcBef>
                <a:spcPct val="20000"/>
              </a:spcBef>
            </a:pPr>
            <a:r>
              <a:rPr lang="en-US" altLang="en-US" sz="2400" dirty="0"/>
              <a:t>K-means </a:t>
            </a:r>
            <a:r>
              <a:rPr lang="en-US" altLang="en-US" sz="2400" i="1" dirty="0">
                <a:solidFill>
                  <a:schemeClr val="tx2">
                    <a:lumMod val="60000"/>
                    <a:lumOff val="40000"/>
                  </a:schemeClr>
                </a:solidFill>
              </a:rPr>
              <a:t>will converge </a:t>
            </a:r>
            <a:r>
              <a:rPr lang="en-US" altLang="en-US" sz="2400" dirty="0"/>
              <a:t>for common similarity measures mentioned above</a:t>
            </a:r>
            <a:r>
              <a:rPr lang="en-US" altLang="en-US" sz="2000" dirty="0"/>
              <a:t>.</a:t>
            </a:r>
          </a:p>
          <a:p>
            <a:pPr marL="1333500" lvl="2" indent="-533400">
              <a:lnSpc>
                <a:spcPct val="90000"/>
              </a:lnSpc>
            </a:pPr>
            <a:r>
              <a:rPr lang="en-US" altLang="en-US" sz="1600" dirty="0"/>
              <a:t>Most of the convergence happens in the first few iterations</a:t>
            </a:r>
            <a:r>
              <a:rPr lang="en-US" altLang="en-US" sz="1200" dirty="0"/>
              <a:t>.</a:t>
            </a:r>
          </a:p>
          <a:p>
            <a:pPr marL="1390650" lvl="2" indent="-533400">
              <a:lnSpc>
                <a:spcPct val="90000"/>
              </a:lnSpc>
            </a:pPr>
            <a:r>
              <a:rPr lang="en-US" altLang="en-US" sz="1600" dirty="0"/>
              <a:t>Often the stopping condition is changed to ‘Until relatively few points change clusters’</a:t>
            </a:r>
          </a:p>
          <a:p>
            <a:pPr marL="533400" indent="-533400">
              <a:lnSpc>
                <a:spcPct val="90000"/>
              </a:lnSpc>
              <a:spcBef>
                <a:spcPct val="20000"/>
              </a:spcBef>
            </a:pPr>
            <a:r>
              <a:rPr lang="en-US" altLang="en-US" sz="2400" dirty="0"/>
              <a:t>Complexity is O( n * K * I * d )</a:t>
            </a:r>
          </a:p>
          <a:p>
            <a:pPr marL="990600" lvl="1" indent="-533400">
              <a:lnSpc>
                <a:spcPct val="90000"/>
              </a:lnSpc>
              <a:spcBef>
                <a:spcPct val="20000"/>
              </a:spcBef>
            </a:pPr>
            <a:r>
              <a:rPr lang="en-US" altLang="en-US" sz="2000" dirty="0"/>
              <a:t>n = number of points, K = number of clusters, </a:t>
            </a:r>
            <a:br>
              <a:rPr lang="en-US" altLang="en-US" sz="2000" dirty="0"/>
            </a:br>
            <a:r>
              <a:rPr lang="en-US" altLang="en-US" sz="2000" dirty="0"/>
              <a:t>I = number of iterations, d = number of attributes</a:t>
            </a:r>
          </a:p>
        </p:txBody>
      </p:sp>
      <p:sp>
        <p:nvSpPr>
          <p:cNvPr id="5" name="Rectangle 2"/>
          <p:cNvSpPr>
            <a:spLocks noGrp="1" noChangeArrowheads="1"/>
          </p:cNvSpPr>
          <p:nvPr>
            <p:ph type="title"/>
          </p:nvPr>
        </p:nvSpPr>
        <p:spPr>
          <a:xfrm>
            <a:off x="323528" y="404664"/>
            <a:ext cx="8280400" cy="552450"/>
          </a:xfrm>
        </p:spPr>
        <p:txBody>
          <a:bodyPr>
            <a:noAutofit/>
          </a:bodyPr>
          <a:lstStyle/>
          <a:p>
            <a:r>
              <a:rPr lang="en-US" altLang="en-US" sz="4800" dirty="0">
                <a:solidFill>
                  <a:schemeClr val="accent6">
                    <a:lumMod val="75000"/>
                  </a:schemeClr>
                </a:solidFill>
              </a:rPr>
              <a:t>K-means Clustering</a:t>
            </a:r>
          </a:p>
        </p:txBody>
      </p:sp>
      <p:sp>
        <p:nvSpPr>
          <p:cNvPr id="3" name="Slide Number Placeholder 2"/>
          <p:cNvSpPr>
            <a:spLocks noGrp="1"/>
          </p:cNvSpPr>
          <p:nvPr>
            <p:ph type="sldNum" sz="quarter" idx="12"/>
          </p:nvPr>
        </p:nvSpPr>
        <p:spPr/>
        <p:txBody>
          <a:bodyPr/>
          <a:lstStyle/>
          <a:p>
            <a:fld id="{878E0B35-C73E-49DE-9EA0-4D9F6C87E107}" type="slidenum">
              <a:rPr lang="el-GR" smtClean="0"/>
              <a:pPr/>
              <a:t>40</a:t>
            </a:fld>
            <a:endParaRPr lang="el-GR"/>
          </a:p>
        </p:txBody>
      </p:sp>
    </p:spTree>
    <p:extLst>
      <p:ext uri="{BB962C8B-B14F-4D97-AF65-F5344CB8AC3E}">
        <p14:creationId xmlns:p14="http://schemas.microsoft.com/office/powerpoint/2010/main" val="1133177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p:txBody>
          <a:bodyPr/>
          <a:lstStyle/>
          <a:p>
            <a:r>
              <a:rPr lang="en-US" altLang="en-US" dirty="0" smtClean="0">
                <a:solidFill>
                  <a:schemeClr val="accent6">
                    <a:lumMod val="75000"/>
                  </a:schemeClr>
                </a:solidFill>
              </a:rPr>
              <a:t> </a:t>
            </a:r>
            <a:r>
              <a:rPr lang="en-US" altLang="en-US" dirty="0">
                <a:solidFill>
                  <a:schemeClr val="accent6">
                    <a:lumMod val="75000"/>
                  </a:schemeClr>
                </a:solidFill>
              </a:rPr>
              <a:t>K-means C</a:t>
            </a:r>
            <a:r>
              <a:rPr lang="en-US" altLang="en-US" dirty="0" smtClean="0">
                <a:solidFill>
                  <a:schemeClr val="accent6">
                    <a:lumMod val="75000"/>
                  </a:schemeClr>
                </a:solidFill>
              </a:rPr>
              <a:t>lusters</a:t>
            </a:r>
            <a:endParaRPr lang="en-US" altLang="en-US" dirty="0">
              <a:solidFill>
                <a:schemeClr val="accent6">
                  <a:lumMod val="75000"/>
                </a:schemeClr>
              </a:solidFill>
            </a:endParaRPr>
          </a:p>
        </p:txBody>
      </p:sp>
      <p:sp>
        <p:nvSpPr>
          <p:cNvPr id="1597443" name="Rectangle 3"/>
          <p:cNvSpPr>
            <a:spLocks noGrp="1" noChangeArrowheads="1"/>
          </p:cNvSpPr>
          <p:nvPr>
            <p:ph type="body" idx="1"/>
          </p:nvPr>
        </p:nvSpPr>
        <p:spPr/>
        <p:txBody>
          <a:bodyPr/>
          <a:lstStyle/>
          <a:p>
            <a:pPr>
              <a:lnSpc>
                <a:spcPct val="90000"/>
              </a:lnSpc>
            </a:pPr>
            <a:r>
              <a:rPr lang="en-US" altLang="en-US" sz="2400" dirty="0"/>
              <a:t>Most common measure is </a:t>
            </a:r>
            <a:r>
              <a:rPr lang="en-US" altLang="en-US" sz="2400" dirty="0">
                <a:solidFill>
                  <a:schemeClr val="tx2">
                    <a:lumMod val="60000"/>
                    <a:lumOff val="40000"/>
                  </a:schemeClr>
                </a:solidFill>
              </a:rPr>
              <a:t>Sum of Squared Error (SSE)</a:t>
            </a:r>
          </a:p>
          <a:p>
            <a:pPr lvl="1">
              <a:lnSpc>
                <a:spcPct val="90000"/>
              </a:lnSpc>
            </a:pPr>
            <a:r>
              <a:rPr lang="en-US" altLang="en-US" sz="2000" dirty="0"/>
              <a:t>For each point, the </a:t>
            </a:r>
            <a:r>
              <a:rPr lang="en-US" altLang="en-US" sz="2000" dirty="0">
                <a:solidFill>
                  <a:srgbClr val="FF0000"/>
                </a:solidFill>
              </a:rPr>
              <a:t>error</a:t>
            </a:r>
            <a:r>
              <a:rPr lang="en-US" altLang="en-US" sz="2000" dirty="0"/>
              <a:t> is the distance to the nearest cluster</a:t>
            </a:r>
          </a:p>
          <a:p>
            <a:pPr lvl="1">
              <a:lnSpc>
                <a:spcPct val="90000"/>
              </a:lnSpc>
            </a:pPr>
            <a:r>
              <a:rPr lang="en-US" altLang="en-US" sz="2000" dirty="0"/>
              <a:t>To get SSE, we square these errors and sum them.</a:t>
            </a:r>
          </a:p>
          <a:p>
            <a:pPr lvl="1">
              <a:lnSpc>
                <a:spcPct val="90000"/>
              </a:lnSpc>
            </a:pPr>
            <a:endParaRPr lang="en-US" altLang="en-US" sz="2000" dirty="0"/>
          </a:p>
          <a:p>
            <a:pPr lvl="1">
              <a:lnSpc>
                <a:spcPct val="90000"/>
              </a:lnSpc>
              <a:buFont typeface="Arial" charset="0"/>
              <a:buNone/>
            </a:pPr>
            <a:endParaRPr lang="en-US" altLang="en-US" sz="2000" dirty="0"/>
          </a:p>
          <a:p>
            <a:pPr marL="457200" lvl="1" indent="0">
              <a:lnSpc>
                <a:spcPct val="90000"/>
              </a:lnSpc>
              <a:buNone/>
            </a:pPr>
            <a:endParaRPr lang="en-US" altLang="en-US" sz="2000" dirty="0"/>
          </a:p>
          <a:p>
            <a:pPr lvl="1">
              <a:lnSpc>
                <a:spcPct val="90000"/>
              </a:lnSpc>
            </a:pPr>
            <a:r>
              <a:rPr lang="en-US" altLang="en-US" sz="2000" i="1" dirty="0"/>
              <a:t>x </a:t>
            </a:r>
            <a:r>
              <a:rPr lang="en-US" altLang="en-US" sz="2000" dirty="0"/>
              <a:t>is a data point in cluster </a:t>
            </a:r>
            <a:r>
              <a:rPr lang="en-US" altLang="en-US" sz="2000" i="1" dirty="0"/>
              <a:t>C</a:t>
            </a:r>
            <a:r>
              <a:rPr lang="en-US" altLang="en-US" sz="2000" baseline="-25000" dirty="0"/>
              <a:t>i </a:t>
            </a:r>
            <a:r>
              <a:rPr lang="en-US" altLang="en-US" sz="2000" dirty="0"/>
              <a:t>and </a:t>
            </a:r>
            <a:r>
              <a:rPr lang="en-US" altLang="en-US" sz="2000" i="1" dirty="0"/>
              <a:t>m</a:t>
            </a:r>
            <a:r>
              <a:rPr lang="en-US" altLang="en-US" sz="2000" i="1" baseline="-25000" dirty="0"/>
              <a:t>i</a:t>
            </a:r>
            <a:r>
              <a:rPr lang="en-US" altLang="en-US" sz="2000" dirty="0"/>
              <a:t> is the representative point for cluster </a:t>
            </a:r>
            <a:r>
              <a:rPr lang="en-US" altLang="en-US" sz="2000" i="1" dirty="0"/>
              <a:t>C</a:t>
            </a:r>
            <a:r>
              <a:rPr lang="en-US" altLang="en-US" sz="2000" baseline="-25000" dirty="0"/>
              <a:t>i</a:t>
            </a:r>
            <a:r>
              <a:rPr lang="en-US" altLang="en-US" sz="2000" dirty="0"/>
              <a:t> </a:t>
            </a:r>
          </a:p>
          <a:p>
            <a:pPr lvl="2">
              <a:lnSpc>
                <a:spcPct val="90000"/>
              </a:lnSpc>
            </a:pPr>
            <a:r>
              <a:rPr lang="en-US" altLang="en-US" sz="1800" dirty="0"/>
              <a:t> can show that </a:t>
            </a:r>
            <a:r>
              <a:rPr lang="en-US" altLang="en-US" sz="1800" i="1" dirty="0"/>
              <a:t>m</a:t>
            </a:r>
            <a:r>
              <a:rPr lang="en-US" altLang="en-US" sz="1800" i="1" baseline="-25000" dirty="0"/>
              <a:t>i</a:t>
            </a:r>
            <a:r>
              <a:rPr lang="en-US" altLang="en-US" sz="1800" baseline="-25000" dirty="0"/>
              <a:t> </a:t>
            </a:r>
            <a:r>
              <a:rPr lang="en-US" altLang="en-US" sz="1800" dirty="0"/>
              <a:t>corresponds to the center (mean) of the cluster</a:t>
            </a:r>
          </a:p>
          <a:p>
            <a:pPr lvl="1">
              <a:lnSpc>
                <a:spcPct val="90000"/>
              </a:lnSpc>
            </a:pPr>
            <a:r>
              <a:rPr lang="en-US" altLang="en-US" sz="2000" dirty="0"/>
              <a:t>Given two clusters, we can choose the one with the smallest error</a:t>
            </a:r>
          </a:p>
          <a:p>
            <a:pPr lvl="1">
              <a:lnSpc>
                <a:spcPct val="90000"/>
              </a:lnSpc>
            </a:pPr>
            <a:r>
              <a:rPr lang="en-US" altLang="en-US" sz="2000" dirty="0"/>
              <a:t>One easy way to reduce SSE is to increase K, the number of clusters</a:t>
            </a:r>
          </a:p>
          <a:p>
            <a:pPr lvl="2">
              <a:lnSpc>
                <a:spcPct val="90000"/>
              </a:lnSpc>
            </a:pPr>
            <a:r>
              <a:rPr lang="en-US" altLang="en-US" sz="1800" dirty="0"/>
              <a:t> A good clustering with smaller K can have a lower SSE than a poor clustering with higher K</a:t>
            </a:r>
          </a:p>
        </p:txBody>
      </p:sp>
      <p:graphicFrame>
        <p:nvGraphicFramePr>
          <p:cNvPr id="1597444" name="Object 4"/>
          <p:cNvGraphicFramePr>
            <a:graphicFrameLocks noGrp="1" noChangeAspect="1"/>
          </p:cNvGraphicFramePr>
          <p:nvPr>
            <p:ph sz="half" idx="4294967295"/>
            <p:extLst>
              <p:ext uri="{D42A27DB-BD31-4B8C-83A1-F6EECF244321}">
                <p14:modId xmlns:p14="http://schemas.microsoft.com/office/powerpoint/2010/main" val="2048465165"/>
              </p:ext>
            </p:extLst>
          </p:nvPr>
        </p:nvGraphicFramePr>
        <p:xfrm>
          <a:off x="2267744" y="2636912"/>
          <a:ext cx="3175000" cy="960438"/>
        </p:xfrm>
        <a:graphic>
          <a:graphicData uri="http://schemas.openxmlformats.org/presentationml/2006/ole">
            <mc:AlternateContent xmlns:mc="http://schemas.openxmlformats.org/markup-compatibility/2006">
              <mc:Choice xmlns:v="urn:schemas-microsoft-com:vml" Requires="v">
                <p:oleObj spid="_x0000_s148599" name="Equation" r:id="rId4" imgW="1511300" imgH="457200" progId="Equation.3">
                  <p:embed/>
                </p:oleObj>
              </mc:Choice>
              <mc:Fallback>
                <p:oleObj name="Equation" r:id="rId4" imgW="1511300" imgH="457200" progId="Equation.3">
                  <p:embed/>
                  <p:pic>
                    <p:nvPicPr>
                      <p:cNvPr id="0" name="Picture 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636912"/>
                        <a:ext cx="31750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41</a:t>
            </a:fld>
            <a:endParaRPr lang="el-GR"/>
          </a:p>
        </p:txBody>
      </p:sp>
    </p:spTree>
    <p:extLst>
      <p:ext uri="{BB962C8B-B14F-4D97-AF65-F5344CB8AC3E}">
        <p14:creationId xmlns:p14="http://schemas.microsoft.com/office/powerpoint/2010/main" val="1749444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Vertex similarity</a:t>
            </a:r>
            <a:endParaRPr lang="en-US" dirty="0">
              <a:solidFill>
                <a:schemeClr val="accent6">
                  <a:lumMod val="75000"/>
                </a:schemeClr>
              </a:solidFill>
            </a:endParaRPr>
          </a:p>
        </p:txBody>
      </p:sp>
      <p:sp>
        <p:nvSpPr>
          <p:cNvPr id="2" name="TextBox 1"/>
          <p:cNvSpPr txBox="1"/>
          <p:nvPr/>
        </p:nvSpPr>
        <p:spPr>
          <a:xfrm>
            <a:off x="683568" y="1628800"/>
            <a:ext cx="7056784"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Define similarity between two vertices</a:t>
            </a:r>
          </a:p>
          <a:p>
            <a:pPr marL="457200" indent="-457200">
              <a:buFont typeface="Wingdings" panose="05000000000000000000" pitchFamily="2" charset="2"/>
              <a:buChar char="§"/>
            </a:pPr>
            <a:r>
              <a:rPr lang="en-US" sz="3200" dirty="0" smtClean="0"/>
              <a:t>Place similar vertices in the same cluster</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Use traditional </a:t>
            </a:r>
            <a:r>
              <a:rPr lang="en-US" sz="3200" i="1" dirty="0" smtClean="0">
                <a:solidFill>
                  <a:schemeClr val="accent6">
                    <a:lumMod val="75000"/>
                  </a:schemeClr>
                </a:solidFill>
              </a:rPr>
              <a:t>cluster analysis</a:t>
            </a:r>
            <a:endParaRPr lang="en-US" sz="3200" i="1"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42</a:t>
            </a:fld>
            <a:endParaRPr lang="el-GR"/>
          </a:p>
        </p:txBody>
      </p:sp>
    </p:spTree>
    <p:extLst>
      <p:ext uri="{BB962C8B-B14F-4D97-AF65-F5344CB8AC3E}">
        <p14:creationId xmlns:p14="http://schemas.microsoft.com/office/powerpoint/2010/main" val="3559666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Vertex similarity</a:t>
            </a:r>
            <a:endParaRPr lang="en-US" dirty="0">
              <a:solidFill>
                <a:schemeClr val="accent6">
                  <a:lumMod val="75000"/>
                </a:schemeClr>
              </a:solidFill>
            </a:endParaRPr>
          </a:p>
        </p:txBody>
      </p:sp>
      <p:sp>
        <p:nvSpPr>
          <p:cNvPr id="2" name="TextBox 1"/>
          <p:cNvSpPr txBox="1"/>
          <p:nvPr/>
        </p:nvSpPr>
        <p:spPr>
          <a:xfrm>
            <a:off x="649479" y="1412776"/>
            <a:ext cx="7056784" cy="1077218"/>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Structural equivalence: based on the overlap between  their neighborhoods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43</a:t>
            </a:fld>
            <a:endParaRPr lang="el-GR"/>
          </a:p>
        </p:txBody>
      </p:sp>
      <p:pic>
        <p:nvPicPr>
          <p:cNvPr id="16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651" y="2489994"/>
            <a:ext cx="5081240" cy="98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9479" y="3671767"/>
            <a:ext cx="7056784" cy="584775"/>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Normalized to [0, 1], e.g.,</a:t>
            </a:r>
          </a:p>
        </p:txBody>
      </p:sp>
      <p:pic>
        <p:nvPicPr>
          <p:cNvPr id="165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3560" y="4256542"/>
            <a:ext cx="4878102" cy="11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970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44</a:t>
            </a:fld>
            <a:endParaRPr lang="el-GR"/>
          </a:p>
        </p:txBody>
      </p:sp>
      <p:pic>
        <p:nvPicPr>
          <p:cNvPr id="166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405" y="1412776"/>
            <a:ext cx="4116660" cy="237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5890" y="4221088"/>
            <a:ext cx="549709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534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Other definitions of 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45</a:t>
            </a:fld>
            <a:endParaRPr lang="el-GR"/>
          </a:p>
        </p:txBody>
      </p:sp>
      <p:sp>
        <p:nvSpPr>
          <p:cNvPr id="2" name="TextBox 1"/>
          <p:cNvSpPr txBox="1"/>
          <p:nvPr/>
        </p:nvSpPr>
        <p:spPr>
          <a:xfrm>
            <a:off x="467544" y="1763498"/>
            <a:ext cx="7992888" cy="461665"/>
          </a:xfrm>
          <a:prstGeom prst="rect">
            <a:avLst/>
          </a:prstGeom>
          <a:noFill/>
        </p:spPr>
        <p:txBody>
          <a:bodyPr wrap="square" rtlCol="0">
            <a:spAutoFit/>
          </a:bodyPr>
          <a:lstStyle/>
          <a:p>
            <a:r>
              <a:rPr lang="en-US" sz="2400" dirty="0" smtClean="0"/>
              <a:t>Use the adjacency matrix A, </a:t>
            </a:r>
            <a:endParaRPr lang="en-US" sz="2400" dirty="0"/>
          </a:p>
        </p:txBody>
      </p:sp>
      <p:pic>
        <p:nvPicPr>
          <p:cNvPr id="1679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090862"/>
            <a:ext cx="4899399" cy="185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853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Other definitions of 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46</a:t>
            </a:fld>
            <a:endParaRPr lang="el-GR"/>
          </a:p>
        </p:txBody>
      </p:sp>
      <p:sp>
        <p:nvSpPr>
          <p:cNvPr id="2" name="TextBox 1"/>
          <p:cNvSpPr txBox="1"/>
          <p:nvPr/>
        </p:nvSpPr>
        <p:spPr>
          <a:xfrm>
            <a:off x="467544" y="1304331"/>
            <a:ext cx="7992888" cy="830997"/>
          </a:xfrm>
          <a:prstGeom prst="rect">
            <a:avLst/>
          </a:prstGeom>
          <a:noFill/>
        </p:spPr>
        <p:txBody>
          <a:bodyPr wrap="square" rtlCol="0">
            <a:spAutoFit/>
          </a:bodyPr>
          <a:lstStyle/>
          <a:p>
            <a:r>
              <a:rPr lang="en-US" sz="2400" dirty="0" smtClean="0"/>
              <a:t>If we map vertices u, v to n-dimensional points  A, B in the Euclidean space, </a:t>
            </a:r>
            <a:endParaRPr lang="en-US" sz="2400" dirty="0"/>
          </a:p>
        </p:txBody>
      </p:sp>
      <p:pic>
        <p:nvPicPr>
          <p:cNvPr id="167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340" y="2121092"/>
            <a:ext cx="3397151" cy="114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7340" y="3140968"/>
            <a:ext cx="3042753" cy="12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4144" y="4508817"/>
            <a:ext cx="3215949" cy="87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7344" y="5439626"/>
            <a:ext cx="3814816" cy="91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942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47667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Other definitions of 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47</a:t>
            </a:fld>
            <a:endParaRPr lang="el-GR"/>
          </a:p>
        </p:txBody>
      </p:sp>
      <p:sp>
        <p:nvSpPr>
          <p:cNvPr id="2" name="TextBox 1"/>
          <p:cNvSpPr txBox="1"/>
          <p:nvPr/>
        </p:nvSpPr>
        <p:spPr>
          <a:xfrm>
            <a:off x="622780" y="2780928"/>
            <a:ext cx="7992888" cy="1938992"/>
          </a:xfrm>
          <a:prstGeom prst="rect">
            <a:avLst/>
          </a:prstGeom>
          <a:noFill/>
        </p:spPr>
        <p:txBody>
          <a:bodyPr wrap="square" rtlCol="0">
            <a:spAutoFit/>
          </a:bodyPr>
          <a:lstStyle/>
          <a:p>
            <a:r>
              <a:rPr lang="en-US" sz="2400" dirty="0" smtClean="0"/>
              <a:t>Many more – we shall revisit this issue when we talk </a:t>
            </a:r>
            <a:r>
              <a:rPr lang="en-US" sz="2400" i="1" dirty="0" smtClean="0">
                <a:solidFill>
                  <a:schemeClr val="accent6">
                    <a:lumMod val="75000"/>
                  </a:schemeClr>
                </a:solidFill>
              </a:rPr>
              <a:t>graph </a:t>
            </a:r>
            <a:r>
              <a:rPr lang="en-US" sz="2400" i="1" dirty="0" err="1" smtClean="0">
                <a:solidFill>
                  <a:schemeClr val="accent6">
                    <a:lumMod val="75000"/>
                  </a:schemeClr>
                </a:solidFill>
              </a:rPr>
              <a:t>embeddings</a:t>
            </a:r>
            <a:endParaRPr lang="en-US" sz="2400" i="1" dirty="0" smtClean="0">
              <a:solidFill>
                <a:schemeClr val="accent6">
                  <a:lumMod val="75000"/>
                </a:schemeClr>
              </a:solidFill>
            </a:endParaRPr>
          </a:p>
          <a:p>
            <a:endParaRPr lang="en-US" sz="2400" i="1" dirty="0">
              <a:solidFill>
                <a:schemeClr val="accent6">
                  <a:lumMod val="75000"/>
                </a:schemeClr>
              </a:solidFill>
            </a:endParaRPr>
          </a:p>
          <a:p>
            <a:r>
              <a:rPr lang="en-US" sz="2400" dirty="0" smtClean="0"/>
              <a:t>Also useful when there are </a:t>
            </a:r>
            <a:r>
              <a:rPr lang="en-US" sz="2400" i="1" dirty="0" smtClean="0">
                <a:solidFill>
                  <a:schemeClr val="accent6">
                    <a:lumMod val="75000"/>
                  </a:schemeClr>
                </a:solidFill>
              </a:rPr>
              <a:t>attributes</a:t>
            </a:r>
            <a:r>
              <a:rPr lang="en-US" sz="2400" dirty="0" smtClean="0"/>
              <a:t> associated with nodes or edges to combine distances</a:t>
            </a:r>
            <a:endParaRPr lang="en-US" sz="2400" dirty="0"/>
          </a:p>
        </p:txBody>
      </p:sp>
    </p:spTree>
    <p:extLst>
      <p:ext uri="{BB962C8B-B14F-4D97-AF65-F5344CB8AC3E}">
        <p14:creationId xmlns:p14="http://schemas.microsoft.com/office/powerpoint/2010/main" val="1081841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a:xfrm>
            <a:off x="491299" y="125760"/>
            <a:ext cx="8229600" cy="1143000"/>
          </a:xfrm>
        </p:spPr>
        <p:txBody>
          <a:bodyPr/>
          <a:lstStyle/>
          <a:p>
            <a:r>
              <a:rPr lang="en-US" altLang="en-US" dirty="0">
                <a:solidFill>
                  <a:schemeClr val="accent6">
                    <a:lumMod val="75000"/>
                  </a:schemeClr>
                </a:solidFill>
              </a:rPr>
              <a:t>Hierarchical Clustering </a:t>
            </a:r>
          </a:p>
        </p:txBody>
      </p:sp>
      <p:sp>
        <p:nvSpPr>
          <p:cNvPr id="1618947" name="Rectangle 3"/>
          <p:cNvSpPr>
            <a:spLocks noGrp="1" noChangeArrowheads="1"/>
          </p:cNvSpPr>
          <p:nvPr>
            <p:ph type="body" idx="1"/>
          </p:nvPr>
        </p:nvSpPr>
        <p:spPr>
          <a:xfrm>
            <a:off x="395536" y="1268760"/>
            <a:ext cx="8229600" cy="4525963"/>
          </a:xfrm>
        </p:spPr>
        <p:txBody>
          <a:bodyPr/>
          <a:lstStyle/>
          <a:p>
            <a:r>
              <a:rPr lang="en-US" altLang="en-US" dirty="0"/>
              <a:t>Produces a set of nested clusters organized as a hierarchical tree</a:t>
            </a:r>
          </a:p>
          <a:p>
            <a:r>
              <a:rPr lang="en-US" altLang="en-US" dirty="0"/>
              <a:t>Can be visualized as a </a:t>
            </a:r>
            <a:r>
              <a:rPr lang="en-US" altLang="en-US" dirty="0" err="1">
                <a:solidFill>
                  <a:srgbClr val="FF0000"/>
                </a:solidFill>
              </a:rPr>
              <a:t>dendrogram</a:t>
            </a:r>
            <a:endParaRPr lang="en-US" altLang="en-US" dirty="0">
              <a:solidFill>
                <a:srgbClr val="FF0000"/>
              </a:solidFill>
            </a:endParaRPr>
          </a:p>
          <a:p>
            <a:pPr lvl="1"/>
            <a:r>
              <a:rPr lang="en-US" altLang="en-US" dirty="0"/>
              <a:t>A tree like diagram that records the sequences of merges or splits</a:t>
            </a:r>
          </a:p>
        </p:txBody>
      </p:sp>
      <p:pic>
        <p:nvPicPr>
          <p:cNvPr id="16189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59213"/>
            <a:ext cx="3459163"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18949" name="Object 5"/>
          <p:cNvGraphicFramePr>
            <a:graphicFrameLocks noChangeAspect="1"/>
          </p:cNvGraphicFramePr>
          <p:nvPr/>
        </p:nvGraphicFramePr>
        <p:xfrm>
          <a:off x="5257800" y="3629025"/>
          <a:ext cx="2319338" cy="2360613"/>
        </p:xfrm>
        <a:graphic>
          <a:graphicData uri="http://schemas.openxmlformats.org/presentationml/2006/ole">
            <mc:AlternateContent xmlns:mc="http://schemas.openxmlformats.org/markup-compatibility/2006">
              <mc:Choice xmlns:v="urn:schemas-microsoft-com:vml" Requires="v">
                <p:oleObj spid="_x0000_s151668" name="VISIO" r:id="rId4" imgW="3163511" imgH="3230582" progId="Visio.Drawing.11">
                  <p:embed/>
                </p:oleObj>
              </mc:Choice>
              <mc:Fallback>
                <p:oleObj name="VISIO" r:id="rId4" imgW="3163511" imgH="3230582" progId="Visio.Drawing.11">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29025"/>
                        <a:ext cx="2319338"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48</a:t>
            </a:fld>
            <a:endParaRPr lang="el-GR"/>
          </a:p>
        </p:txBody>
      </p:sp>
    </p:spTree>
    <p:extLst>
      <p:ext uri="{BB962C8B-B14F-4D97-AF65-F5344CB8AC3E}">
        <p14:creationId xmlns:p14="http://schemas.microsoft.com/office/powerpoint/2010/main" val="415689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p:txBody>
          <a:bodyPr/>
          <a:lstStyle/>
          <a:p>
            <a:r>
              <a:rPr lang="en-US" altLang="en-US" dirty="0">
                <a:solidFill>
                  <a:schemeClr val="accent6">
                    <a:lumMod val="75000"/>
                  </a:schemeClr>
                </a:solidFill>
              </a:rPr>
              <a:t>Hierarchical Clustering</a:t>
            </a:r>
          </a:p>
        </p:txBody>
      </p:sp>
      <p:sp>
        <p:nvSpPr>
          <p:cNvPr id="1620995" name="Rectangle 3"/>
          <p:cNvSpPr>
            <a:spLocks noGrp="1" noChangeArrowheads="1"/>
          </p:cNvSpPr>
          <p:nvPr>
            <p:ph type="body" idx="1"/>
          </p:nvPr>
        </p:nvSpPr>
        <p:spPr>
          <a:xfrm>
            <a:off x="395536" y="1412776"/>
            <a:ext cx="8352928" cy="4824536"/>
          </a:xfrm>
        </p:spPr>
        <p:txBody>
          <a:bodyPr>
            <a:normAutofit lnSpcReduction="10000"/>
          </a:bodyPr>
          <a:lstStyle/>
          <a:p>
            <a:r>
              <a:rPr lang="en-US" altLang="en-US" sz="2400" dirty="0"/>
              <a:t>Two main types of hierarchical clustering</a:t>
            </a:r>
          </a:p>
          <a:p>
            <a:pPr lvl="1"/>
            <a:r>
              <a:rPr lang="en-US" altLang="en-US" sz="2000" dirty="0">
                <a:solidFill>
                  <a:schemeClr val="accent6">
                    <a:lumMod val="75000"/>
                  </a:schemeClr>
                </a:solidFill>
              </a:rPr>
              <a:t>Agglomerative</a:t>
            </a:r>
            <a:r>
              <a:rPr lang="en-US" altLang="en-US" sz="2000" dirty="0"/>
              <a:t>:  </a:t>
            </a:r>
          </a:p>
          <a:p>
            <a:pPr lvl="2"/>
            <a:r>
              <a:rPr lang="en-US" altLang="en-US" sz="1800" dirty="0"/>
              <a:t> Start with </a:t>
            </a:r>
            <a:r>
              <a:rPr lang="en-US" altLang="en-US" sz="1800" dirty="0" smtClean="0"/>
              <a:t>each node as an </a:t>
            </a:r>
            <a:r>
              <a:rPr lang="en-US" altLang="en-US" sz="1800" dirty="0"/>
              <a:t>individual </a:t>
            </a:r>
            <a:r>
              <a:rPr lang="en-US" altLang="en-US" sz="1800" dirty="0" smtClean="0"/>
              <a:t>cluster (called singletons)</a:t>
            </a:r>
            <a:endParaRPr lang="en-US" altLang="en-US" sz="1800" dirty="0"/>
          </a:p>
          <a:p>
            <a:pPr lvl="2"/>
            <a:r>
              <a:rPr lang="en-US" altLang="en-US" sz="1800" dirty="0"/>
              <a:t> At each step, merge the closest pair of clusters until only one cluster (or k clusters) </a:t>
            </a:r>
            <a:r>
              <a:rPr lang="en-US" altLang="en-US" sz="1800" dirty="0" smtClean="0"/>
              <a:t>is left</a:t>
            </a:r>
            <a:endParaRPr lang="en-US" altLang="en-US" sz="1800" dirty="0"/>
          </a:p>
          <a:p>
            <a:pPr lvl="4"/>
            <a:endParaRPr lang="en-US" altLang="en-US" sz="1800" dirty="0"/>
          </a:p>
          <a:p>
            <a:pPr lvl="1"/>
            <a:r>
              <a:rPr lang="en-US" altLang="en-US" sz="2000" dirty="0">
                <a:solidFill>
                  <a:schemeClr val="accent6">
                    <a:lumMod val="75000"/>
                  </a:schemeClr>
                </a:solidFill>
              </a:rPr>
              <a:t>Divisive</a:t>
            </a:r>
            <a:r>
              <a:rPr lang="en-US" altLang="en-US" sz="2000" dirty="0"/>
              <a:t>:  </a:t>
            </a:r>
          </a:p>
          <a:p>
            <a:pPr lvl="2"/>
            <a:r>
              <a:rPr lang="en-US" altLang="en-US" sz="1800" dirty="0"/>
              <a:t> Start with </a:t>
            </a:r>
            <a:r>
              <a:rPr lang="en-US" altLang="en-US" sz="1800" dirty="0" smtClean="0"/>
              <a:t>one, </a:t>
            </a:r>
            <a:r>
              <a:rPr lang="en-US" altLang="en-US" sz="1800" dirty="0"/>
              <a:t>all-inclusive cluster </a:t>
            </a:r>
            <a:r>
              <a:rPr lang="en-US" altLang="en-US" sz="1800" dirty="0" smtClean="0"/>
              <a:t>= </a:t>
            </a:r>
            <a:r>
              <a:rPr lang="en-US" altLang="en-US" sz="1800" dirty="0" smtClean="0">
                <a:solidFill>
                  <a:schemeClr val="tx2">
                    <a:lumMod val="75000"/>
                  </a:schemeClr>
                </a:solidFill>
              </a:rPr>
              <a:t>the whole graph</a:t>
            </a:r>
            <a:endParaRPr lang="en-US" altLang="en-US" sz="1800" dirty="0">
              <a:solidFill>
                <a:schemeClr val="tx2">
                  <a:lumMod val="75000"/>
                </a:schemeClr>
              </a:solidFill>
            </a:endParaRPr>
          </a:p>
          <a:p>
            <a:pPr lvl="2"/>
            <a:r>
              <a:rPr lang="en-US" altLang="en-US" sz="1800" dirty="0"/>
              <a:t> At each step, split a cluster until each cluster contains </a:t>
            </a:r>
            <a:r>
              <a:rPr lang="en-US" altLang="en-US" sz="1800" dirty="0" smtClean="0"/>
              <a:t>a single node</a:t>
            </a:r>
            <a:r>
              <a:rPr lang="en-US" altLang="en-US" sz="1800" dirty="0" smtClean="0">
                <a:solidFill>
                  <a:schemeClr val="tx2">
                    <a:lumMod val="75000"/>
                  </a:schemeClr>
                </a:solidFill>
              </a:rPr>
              <a:t> </a:t>
            </a:r>
            <a:r>
              <a:rPr lang="en-US" altLang="en-US" sz="1800" dirty="0" smtClean="0"/>
              <a:t>(or </a:t>
            </a:r>
            <a:r>
              <a:rPr lang="en-US" altLang="en-US" sz="1800" dirty="0"/>
              <a:t>there are k clusters)</a:t>
            </a:r>
          </a:p>
          <a:p>
            <a:pPr lvl="4"/>
            <a:endParaRPr lang="en-US" altLang="en-US" sz="1800" dirty="0"/>
          </a:p>
          <a:p>
            <a:r>
              <a:rPr lang="en-US" altLang="en-US" sz="2400" dirty="0"/>
              <a:t>Traditional hierarchical algorithms use a similarity or distance matrix</a:t>
            </a:r>
          </a:p>
          <a:p>
            <a:pPr lvl="1"/>
            <a:r>
              <a:rPr lang="en-US" altLang="en-US" sz="2000" dirty="0"/>
              <a:t>Merge or split one cluster at a time</a:t>
            </a:r>
          </a:p>
          <a:p>
            <a:pPr lvl="4"/>
            <a:endParaRPr lang="en-US" altLang="en-US" sz="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49</a:t>
            </a:fld>
            <a:endParaRPr lang="el-GR"/>
          </a:p>
        </p:txBody>
      </p:sp>
    </p:spTree>
    <p:extLst>
      <p:ext uri="{BB962C8B-B14F-4D97-AF65-F5344CB8AC3E}">
        <p14:creationId xmlns:p14="http://schemas.microsoft.com/office/powerpoint/2010/main" val="314918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10" y="637421"/>
            <a:ext cx="676789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286737" y="0"/>
            <a:ext cx="8686800" cy="987552"/>
          </a:xfrm>
        </p:spPr>
        <p:txBody>
          <a:bodyPr>
            <a:normAutofit/>
          </a:bodyPr>
          <a:lstStyle/>
          <a:p>
            <a:r>
              <a:rPr lang="en-US" altLang="ko-KR" dirty="0">
                <a:solidFill>
                  <a:schemeClr val="accent6">
                    <a:lumMod val="75000"/>
                  </a:schemeClr>
                </a:solidFill>
              </a:rPr>
              <a:t>Protein-Protein </a:t>
            </a:r>
            <a:r>
              <a:rPr lang="en-US" altLang="ko-KR" dirty="0" smtClean="0">
                <a:solidFill>
                  <a:schemeClr val="accent6">
                    <a:lumMod val="75000"/>
                  </a:schemeClr>
                </a:solidFill>
              </a:rPr>
              <a:t>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5</a:t>
            </a:fld>
            <a:endParaRPr lang="ko-KR" altLang="en-US"/>
          </a:p>
        </p:txBody>
      </p:sp>
      <p:sp>
        <p:nvSpPr>
          <p:cNvPr id="9" name="모서리가 둥근 사각형 설명선 6"/>
          <p:cNvSpPr/>
          <p:nvPr/>
        </p:nvSpPr>
        <p:spPr>
          <a:xfrm>
            <a:off x="6537426" y="2759993"/>
            <a:ext cx="2253952" cy="844624"/>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a:solidFill>
                  <a:schemeClr val="bg1"/>
                </a:solidFill>
              </a:rPr>
              <a:t>Can we identify functional modules?</a:t>
            </a:r>
            <a:endParaRPr lang="ko-KR" altLang="en-US" sz="2000" b="1" dirty="0">
              <a:solidFill>
                <a:schemeClr val="bg1"/>
              </a:solidFill>
            </a:endParaRPr>
          </a:p>
        </p:txBody>
      </p:sp>
      <p:sp>
        <p:nvSpPr>
          <p:cNvPr id="10" name="TextBox 9"/>
          <p:cNvSpPr txBox="1"/>
          <p:nvPr/>
        </p:nvSpPr>
        <p:spPr>
          <a:xfrm>
            <a:off x="5046139" y="5445224"/>
            <a:ext cx="3962400" cy="830997"/>
          </a:xfrm>
          <a:prstGeom prst="rect">
            <a:avLst/>
          </a:prstGeom>
          <a:noFill/>
        </p:spPr>
        <p:txBody>
          <a:bodyPr wrap="square" rtlCol="0">
            <a:spAutoFit/>
          </a:bodyPr>
          <a:lstStyle/>
          <a:p>
            <a:r>
              <a:rPr lang="en-US" altLang="ko-KR" sz="2400" b="1" dirty="0" smtClean="0"/>
              <a:t>Nodes: Proteins</a:t>
            </a:r>
          </a:p>
          <a:p>
            <a:r>
              <a:rPr lang="en-US" altLang="ko-KR" sz="2400" b="1" dirty="0" smtClean="0"/>
              <a:t>Edges: Physical interactions</a:t>
            </a:r>
            <a:endParaRPr lang="ko-KR" altLang="en-US" sz="2400" b="1" dirty="0"/>
          </a:p>
        </p:txBody>
      </p:sp>
    </p:spTree>
    <p:extLst>
      <p:ext uri="{BB962C8B-B14F-4D97-AF65-F5344CB8AC3E}">
        <p14:creationId xmlns:p14="http://schemas.microsoft.com/office/powerpoint/2010/main" val="38586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Agglomerative Clustering Algorithm</a:t>
            </a:r>
          </a:p>
        </p:txBody>
      </p:sp>
      <p:sp>
        <p:nvSpPr>
          <p:cNvPr id="1622019" name="Rectangle 3"/>
          <p:cNvSpPr>
            <a:spLocks noGrp="1" noChangeArrowheads="1"/>
          </p:cNvSpPr>
          <p:nvPr>
            <p:ph type="body" idx="1"/>
          </p:nvPr>
        </p:nvSpPr>
        <p:spPr>
          <a:xfrm>
            <a:off x="520700" y="1357312"/>
            <a:ext cx="8001000" cy="5181600"/>
          </a:xfrm>
        </p:spPr>
        <p:txBody>
          <a:bodyPr/>
          <a:lstStyle/>
          <a:p>
            <a:pPr marL="0" indent="0">
              <a:lnSpc>
                <a:spcPct val="90000"/>
              </a:lnSpc>
              <a:spcBef>
                <a:spcPct val="20000"/>
              </a:spcBef>
              <a:buNone/>
            </a:pPr>
            <a:r>
              <a:rPr lang="en-US" altLang="en-US" sz="2400" dirty="0" smtClean="0"/>
              <a:t>Popular </a:t>
            </a:r>
            <a:r>
              <a:rPr lang="en-US" altLang="en-US" sz="2400" dirty="0"/>
              <a:t>hierarchical clustering technique</a:t>
            </a:r>
          </a:p>
          <a:p>
            <a:pPr marL="2209800" lvl="4" indent="-381000">
              <a:lnSpc>
                <a:spcPct val="90000"/>
              </a:lnSpc>
            </a:pPr>
            <a:endParaRPr lang="en-US" altLang="en-US" sz="800" dirty="0"/>
          </a:p>
          <a:p>
            <a:pPr marL="0" indent="0">
              <a:lnSpc>
                <a:spcPct val="90000"/>
              </a:lnSpc>
              <a:spcBef>
                <a:spcPct val="20000"/>
              </a:spcBef>
              <a:buNone/>
            </a:pPr>
            <a:r>
              <a:rPr lang="en-US" altLang="en-US" sz="2400" dirty="0"/>
              <a:t>Basic algorithm is straightforward</a:t>
            </a:r>
          </a:p>
          <a:p>
            <a:pPr marL="990600" lvl="1" indent="-533400">
              <a:lnSpc>
                <a:spcPct val="90000"/>
              </a:lnSpc>
              <a:spcBef>
                <a:spcPct val="20000"/>
              </a:spcBef>
              <a:buFont typeface="Arial" charset="0"/>
              <a:buAutoNum type="arabicPeriod"/>
            </a:pPr>
            <a:r>
              <a:rPr lang="en-US" altLang="en-US" sz="2000" dirty="0" smtClean="0"/>
              <a:t>[Compute </a:t>
            </a:r>
            <a:r>
              <a:rPr lang="en-US" altLang="en-US" sz="2000" dirty="0"/>
              <a:t>the proximity </a:t>
            </a:r>
            <a:r>
              <a:rPr lang="en-US" altLang="en-US" sz="2000" dirty="0" smtClean="0"/>
              <a:t>matrix]</a:t>
            </a:r>
            <a:endParaRPr lang="en-US" altLang="en-US" sz="2000" dirty="0"/>
          </a:p>
          <a:p>
            <a:pPr marL="990600" lvl="1" indent="-533400">
              <a:lnSpc>
                <a:spcPct val="90000"/>
              </a:lnSpc>
              <a:spcBef>
                <a:spcPct val="20000"/>
              </a:spcBef>
              <a:buFont typeface="Arial" charset="0"/>
              <a:buAutoNum type="arabicPeriod"/>
            </a:pPr>
            <a:r>
              <a:rPr lang="en-US" altLang="en-US" sz="2000" dirty="0">
                <a:solidFill>
                  <a:schemeClr val="tx2">
                    <a:lumMod val="60000"/>
                    <a:lumOff val="40000"/>
                  </a:schemeClr>
                </a:solidFill>
              </a:rPr>
              <a:t>Let each </a:t>
            </a:r>
            <a:r>
              <a:rPr lang="en-US" altLang="en-US" sz="2000" dirty="0" smtClean="0">
                <a:solidFill>
                  <a:schemeClr val="tx2">
                    <a:lumMod val="60000"/>
                    <a:lumOff val="40000"/>
                  </a:schemeClr>
                </a:solidFill>
              </a:rPr>
              <a:t>node be </a:t>
            </a:r>
            <a:r>
              <a:rPr lang="en-US" altLang="en-US" sz="2000" dirty="0">
                <a:solidFill>
                  <a:schemeClr val="tx2">
                    <a:lumMod val="60000"/>
                    <a:lumOff val="40000"/>
                  </a:schemeClr>
                </a:solidFill>
              </a:rPr>
              <a:t>a cluster</a:t>
            </a:r>
          </a:p>
          <a:p>
            <a:pPr marL="990600" lvl="1" indent="-533400">
              <a:lnSpc>
                <a:spcPct val="90000"/>
              </a:lnSpc>
              <a:spcBef>
                <a:spcPct val="20000"/>
              </a:spcBef>
              <a:buFont typeface="Arial" charset="0"/>
              <a:buAutoNum type="arabicPeriod"/>
            </a:pPr>
            <a:r>
              <a:rPr lang="en-US" altLang="en-US" sz="2000" b="1" dirty="0"/>
              <a:t>Repeat</a:t>
            </a:r>
          </a:p>
          <a:p>
            <a:pPr marL="990600" lvl="1" indent="-533400">
              <a:lnSpc>
                <a:spcPct val="90000"/>
              </a:lnSpc>
              <a:spcBef>
                <a:spcPct val="20000"/>
              </a:spcBef>
              <a:buFont typeface="Wingdings" pitchFamily="2" charset="2"/>
              <a:buAutoNum type="arabicPeriod"/>
            </a:pPr>
            <a:r>
              <a:rPr lang="en-US" altLang="en-US" sz="2000" dirty="0"/>
              <a:t>	Merge the </a:t>
            </a:r>
            <a:r>
              <a:rPr lang="en-US" altLang="en-US" sz="2000" i="1" dirty="0">
                <a:solidFill>
                  <a:schemeClr val="tx2">
                    <a:lumMod val="60000"/>
                    <a:lumOff val="40000"/>
                  </a:schemeClr>
                </a:solidFill>
              </a:rPr>
              <a:t>two closest clusters</a:t>
            </a:r>
          </a:p>
          <a:p>
            <a:pPr marL="990600" lvl="1" indent="-533400">
              <a:lnSpc>
                <a:spcPct val="90000"/>
              </a:lnSpc>
              <a:spcBef>
                <a:spcPct val="20000"/>
              </a:spcBef>
              <a:buFont typeface="Wingdings" pitchFamily="2" charset="2"/>
              <a:buAutoNum type="arabicPeriod"/>
            </a:pPr>
            <a:r>
              <a:rPr lang="en-US" altLang="en-US" sz="2000" dirty="0"/>
              <a:t>	</a:t>
            </a:r>
            <a:r>
              <a:rPr lang="en-US" altLang="en-US" sz="2000" dirty="0" smtClean="0"/>
              <a:t>[Update </a:t>
            </a:r>
            <a:r>
              <a:rPr lang="en-US" altLang="en-US" sz="2000" dirty="0"/>
              <a:t>the proximity </a:t>
            </a:r>
            <a:r>
              <a:rPr lang="en-US" altLang="en-US" sz="2000" dirty="0" smtClean="0"/>
              <a:t>matrix]</a:t>
            </a:r>
            <a:endParaRPr lang="en-US" altLang="en-US" sz="2000" dirty="0"/>
          </a:p>
          <a:p>
            <a:pPr marL="990600" lvl="1" indent="-533400">
              <a:lnSpc>
                <a:spcPct val="90000"/>
              </a:lnSpc>
              <a:spcBef>
                <a:spcPct val="20000"/>
              </a:spcBef>
              <a:buFont typeface="Arial" charset="0"/>
              <a:buAutoNum type="arabicPeriod"/>
            </a:pPr>
            <a:r>
              <a:rPr lang="en-US" altLang="en-US" sz="2000" b="1" dirty="0"/>
              <a:t>Until</a:t>
            </a:r>
            <a:r>
              <a:rPr lang="en-US" altLang="en-US" sz="2000" dirty="0"/>
              <a:t> only a single cluster remains</a:t>
            </a:r>
          </a:p>
          <a:p>
            <a:pPr marL="990600" lvl="1" indent="-533400">
              <a:lnSpc>
                <a:spcPct val="90000"/>
              </a:lnSpc>
              <a:spcBef>
                <a:spcPct val="20000"/>
              </a:spcBef>
              <a:buFont typeface="Arial" charset="0"/>
              <a:buNone/>
            </a:pPr>
            <a:r>
              <a:rPr lang="en-US" altLang="en-US" sz="1000" dirty="0"/>
              <a:t>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50</a:t>
            </a:fld>
            <a:endParaRPr lang="el-GR"/>
          </a:p>
        </p:txBody>
      </p:sp>
    </p:spTree>
    <p:extLst>
      <p:ext uri="{BB962C8B-B14F-4D97-AF65-F5344CB8AC3E}">
        <p14:creationId xmlns:p14="http://schemas.microsoft.com/office/powerpoint/2010/main" val="3364854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51</a:t>
            </a:fld>
            <a:endParaRPr lang="el-GR"/>
          </a:p>
        </p:txBody>
      </p:sp>
      <p:pic>
        <p:nvPicPr>
          <p:cNvPr id="3" name="Picture 2"/>
          <p:cNvPicPr>
            <a:picLocks noChangeAspect="1"/>
          </p:cNvPicPr>
          <p:nvPr/>
        </p:nvPicPr>
        <p:blipFill>
          <a:blip r:embed="rId2">
            <a:lum bright="-50000"/>
            <a:alphaModFix/>
          </a:blip>
          <a:srcRect/>
          <a:stretch>
            <a:fillRect/>
          </a:stretch>
        </p:blipFill>
        <p:spPr>
          <a:xfrm>
            <a:off x="261302" y="1279401"/>
            <a:ext cx="8848438" cy="463823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49815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52</a:t>
            </a:fld>
            <a:endParaRPr lang="el-GR"/>
          </a:p>
        </p:txBody>
      </p:sp>
      <p:pic>
        <p:nvPicPr>
          <p:cNvPr id="3" name="Picture 1"/>
          <p:cNvPicPr>
            <a:picLocks noChangeAspect="1"/>
          </p:cNvPicPr>
          <p:nvPr/>
        </p:nvPicPr>
        <p:blipFill>
          <a:blip r:embed="rId2">
            <a:lum bright="-50000"/>
            <a:alphaModFix/>
          </a:blip>
          <a:srcRect/>
          <a:stretch>
            <a:fillRect/>
          </a:stretch>
        </p:blipFill>
        <p:spPr>
          <a:xfrm>
            <a:off x="312046" y="1301965"/>
            <a:ext cx="8810280" cy="464795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817053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53</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50525"/>
            <a:ext cx="8695797" cy="456227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4104936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54</a:t>
            </a:fld>
            <a:endParaRPr lang="el-GR"/>
          </a:p>
        </p:txBody>
      </p:sp>
      <p:pic>
        <p:nvPicPr>
          <p:cNvPr id="3" name="Picture 1"/>
          <p:cNvPicPr>
            <a:picLocks noChangeAspect="1"/>
          </p:cNvPicPr>
          <p:nvPr/>
        </p:nvPicPr>
        <p:blipFill>
          <a:blip r:embed="rId2">
            <a:lum bright="-50000"/>
            <a:alphaModFix/>
          </a:blip>
          <a:srcRect/>
          <a:stretch>
            <a:fillRect/>
          </a:stretch>
        </p:blipFill>
        <p:spPr>
          <a:xfrm>
            <a:off x="295562" y="1268760"/>
            <a:ext cx="8391238" cy="4485964"/>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548227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55</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15075" cy="459071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39630842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56</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600764" cy="459071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0373297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57</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23859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893371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58</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448479" cy="4495318"/>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836398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59</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553242" cy="458099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50179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686800" cy="987552"/>
          </a:xfrm>
        </p:spPr>
        <p:txBody>
          <a:bodyPr>
            <a:normAutofit/>
          </a:bodyPr>
          <a:lstStyle/>
          <a:p>
            <a:r>
              <a:rPr lang="en-US" altLang="ko-KR" dirty="0" smtClean="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6</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07" y="793367"/>
            <a:ext cx="6233120" cy="563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6680" y="1417986"/>
            <a:ext cx="269336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400" b="1" dirty="0" smtClean="0"/>
              <a:t>Functional modules</a:t>
            </a:r>
            <a:endParaRPr lang="ko-KR" altLang="en-US" sz="2400" b="1" dirty="0"/>
          </a:p>
        </p:txBody>
      </p:sp>
      <p:cxnSp>
        <p:nvCxnSpPr>
          <p:cNvPr id="9" name="직선 화살표 연결선 8"/>
          <p:cNvCxnSpPr/>
          <p:nvPr/>
        </p:nvCxnSpPr>
        <p:spPr>
          <a:xfrm>
            <a:off x="2699792" y="1879650"/>
            <a:ext cx="729208" cy="63494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0" name="TextBox 9"/>
          <p:cNvSpPr txBox="1"/>
          <p:nvPr/>
        </p:nvSpPr>
        <p:spPr>
          <a:xfrm>
            <a:off x="5196976" y="5445224"/>
            <a:ext cx="3962400" cy="830997"/>
          </a:xfrm>
          <a:prstGeom prst="rect">
            <a:avLst/>
          </a:prstGeom>
          <a:noFill/>
        </p:spPr>
        <p:txBody>
          <a:bodyPr wrap="square" rtlCol="0">
            <a:spAutoFit/>
          </a:bodyPr>
          <a:lstStyle/>
          <a:p>
            <a:r>
              <a:rPr lang="en-US" altLang="ko-KR" sz="2400" b="1" dirty="0" smtClean="0"/>
              <a:t>Nodes: Proteins</a:t>
            </a:r>
          </a:p>
          <a:p>
            <a:r>
              <a:rPr lang="en-US" altLang="ko-KR" sz="2400" b="1" dirty="0" smtClean="0"/>
              <a:t>Edges: Physical interactions</a:t>
            </a:r>
            <a:endParaRPr lang="ko-KR" altLang="en-US" sz="2400" b="1" dirty="0"/>
          </a:p>
        </p:txBody>
      </p:sp>
    </p:spTree>
    <p:extLst>
      <p:ext uri="{BB962C8B-B14F-4D97-AF65-F5344CB8AC3E}">
        <p14:creationId xmlns:p14="http://schemas.microsoft.com/office/powerpoint/2010/main" val="30763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60</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24439" cy="456227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0582224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61</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7231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405779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62</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7231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578997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63</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457843" cy="4495318"/>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4126437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lstStyle/>
          <a:p>
            <a:r>
              <a:rPr lang="en-US" altLang="en-US" dirty="0">
                <a:solidFill>
                  <a:schemeClr val="accent6">
                    <a:lumMod val="75000"/>
                  </a:schemeClr>
                </a:solidFill>
              </a:rPr>
              <a:t>Strengths of Hierarchical Clustering</a:t>
            </a:r>
          </a:p>
        </p:txBody>
      </p:sp>
      <p:sp>
        <p:nvSpPr>
          <p:cNvPr id="1619971" name="Rectangle 3"/>
          <p:cNvSpPr>
            <a:spLocks noGrp="1" noChangeArrowheads="1"/>
          </p:cNvSpPr>
          <p:nvPr>
            <p:ph type="body" idx="1"/>
          </p:nvPr>
        </p:nvSpPr>
        <p:spPr/>
        <p:txBody>
          <a:bodyPr/>
          <a:lstStyle/>
          <a:p>
            <a:pPr>
              <a:lnSpc>
                <a:spcPct val="90000"/>
              </a:lnSpc>
            </a:pPr>
            <a:r>
              <a:rPr lang="en-US" altLang="en-US"/>
              <a:t>Do not have to assume any particular number of clusters</a:t>
            </a:r>
          </a:p>
          <a:p>
            <a:pPr lvl="1">
              <a:lnSpc>
                <a:spcPct val="90000"/>
              </a:lnSpc>
            </a:pPr>
            <a:r>
              <a:rPr lang="en-US" altLang="en-US"/>
              <a:t>Any desired number of clusters can be obtained by ‘cutting’ the dendogram at the proper level</a:t>
            </a:r>
          </a:p>
          <a:p>
            <a:pPr>
              <a:lnSpc>
                <a:spcPct val="90000"/>
              </a:lnSpc>
              <a:buFont typeface="Monotype Sorts" pitchFamily="2" charset="2"/>
              <a:buNone/>
            </a:pPr>
            <a:endParaRPr lang="en-US" altLang="en-US"/>
          </a:p>
          <a:p>
            <a:pPr>
              <a:lnSpc>
                <a:spcPct val="90000"/>
              </a:lnSpc>
            </a:pPr>
            <a:r>
              <a:rPr lang="en-US" altLang="en-US"/>
              <a:t>They may correspond to meaningful taxonomies</a:t>
            </a:r>
          </a:p>
          <a:p>
            <a:pPr lvl="1">
              <a:lnSpc>
                <a:spcPct val="90000"/>
              </a:lnSpc>
            </a:pPr>
            <a:r>
              <a:rPr lang="en-US" altLang="en-US"/>
              <a:t>Example in biological sciences (e.g., animal kingdom, phylogeny reconstruction,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64</a:t>
            </a:fld>
            <a:endParaRPr lang="el-GR"/>
          </a:p>
        </p:txBody>
      </p:sp>
    </p:spTree>
    <p:extLst>
      <p:ext uri="{BB962C8B-B14F-4D97-AF65-F5344CB8AC3E}">
        <p14:creationId xmlns:p14="http://schemas.microsoft.com/office/powerpoint/2010/main" val="42729373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467544" y="332656"/>
            <a:ext cx="8228745" cy="571970"/>
          </a:xfrm>
        </p:spPr>
        <p:txBody>
          <a:bodyPr>
            <a:normAutofit fontScale="90000"/>
          </a:bodyPr>
          <a:lstStyle/>
          <a:p>
            <a:pPr lvl="0"/>
            <a:r>
              <a:rPr lang="en-US" dirty="0">
                <a:solidFill>
                  <a:schemeClr val="accent6">
                    <a:lumMod val="75000"/>
                  </a:schemeClr>
                </a:solidFill>
              </a:rPr>
              <a:t>Where to cut?</a:t>
            </a:r>
          </a:p>
        </p:txBody>
      </p:sp>
      <p:pic>
        <p:nvPicPr>
          <p:cNvPr id="4" name="Picture 2"/>
          <p:cNvPicPr>
            <a:picLocks noChangeAspect="1"/>
          </p:cNvPicPr>
          <p:nvPr/>
        </p:nvPicPr>
        <p:blipFill>
          <a:blip r:embed="rId3">
            <a:lum bright="-50000"/>
            <a:alphaModFix/>
          </a:blip>
          <a:srcRect t="2399" b="2580"/>
          <a:stretch>
            <a:fillRect/>
          </a:stretch>
        </p:blipFill>
        <p:spPr>
          <a:xfrm>
            <a:off x="923963" y="1196752"/>
            <a:ext cx="7595354" cy="4698795"/>
          </a:xfrm>
          <a:prstGeom prst="rect">
            <a:avLst/>
          </a:prstGeom>
          <a:noFill/>
          <a:ln cap="flat">
            <a:noFill/>
          </a:ln>
        </p:spPr>
      </p:pic>
    </p:spTree>
    <p:extLst>
      <p:ext uri="{BB962C8B-B14F-4D97-AF65-F5344CB8AC3E}">
        <p14:creationId xmlns:p14="http://schemas.microsoft.com/office/powerpoint/2010/main" val="89976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Agglomerative Clustering Algorithm</a:t>
            </a:r>
          </a:p>
        </p:txBody>
      </p:sp>
      <p:sp>
        <p:nvSpPr>
          <p:cNvPr id="1622019" name="Rectangle 3"/>
          <p:cNvSpPr>
            <a:spLocks noGrp="1" noChangeArrowheads="1"/>
          </p:cNvSpPr>
          <p:nvPr>
            <p:ph type="body" idx="1"/>
          </p:nvPr>
        </p:nvSpPr>
        <p:spPr>
          <a:xfrm>
            <a:off x="641720" y="1916832"/>
            <a:ext cx="8001000" cy="1637928"/>
          </a:xfrm>
        </p:spPr>
        <p:txBody>
          <a:bodyPr/>
          <a:lstStyle/>
          <a:p>
            <a:pPr marL="0" indent="0">
              <a:lnSpc>
                <a:spcPct val="90000"/>
              </a:lnSpc>
              <a:spcBef>
                <a:spcPct val="20000"/>
              </a:spcBef>
              <a:buNone/>
            </a:pPr>
            <a:r>
              <a:rPr lang="en-US" altLang="en-US" sz="2400" dirty="0" smtClean="0"/>
              <a:t>Key </a:t>
            </a:r>
            <a:r>
              <a:rPr lang="en-US" altLang="en-US" sz="2400" dirty="0"/>
              <a:t>operation is the </a:t>
            </a:r>
            <a:r>
              <a:rPr lang="en-US" altLang="en-US" sz="2400" i="1" dirty="0"/>
              <a:t>computation of the </a:t>
            </a:r>
            <a:r>
              <a:rPr lang="en-US" altLang="en-US" sz="2400" i="1" dirty="0">
                <a:solidFill>
                  <a:srgbClr val="FF0000"/>
                </a:solidFill>
              </a:rPr>
              <a:t>proximity of two clusters</a:t>
            </a:r>
          </a:p>
          <a:p>
            <a:pPr marL="990600" lvl="1" indent="-533400">
              <a:lnSpc>
                <a:spcPct val="90000"/>
              </a:lnSpc>
              <a:spcBef>
                <a:spcPct val="20000"/>
              </a:spcBef>
            </a:pPr>
            <a:r>
              <a:rPr lang="en-US" altLang="en-US" sz="2000" dirty="0"/>
              <a:t>Different approaches to defining the distance between clusters distinguish the different algorithms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66</a:t>
            </a:fld>
            <a:endParaRPr lang="el-GR"/>
          </a:p>
        </p:txBody>
      </p:sp>
    </p:spTree>
    <p:extLst>
      <p:ext uri="{BB962C8B-B14F-4D97-AF65-F5344CB8AC3E}">
        <p14:creationId xmlns:p14="http://schemas.microsoft.com/office/powerpoint/2010/main" val="11515405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p:nvPr>
        </p:nvSpPr>
        <p:spPr>
          <a:xfrm>
            <a:off x="381000" y="152400"/>
            <a:ext cx="8280400" cy="552450"/>
          </a:xfrm>
        </p:spPr>
        <p:txBody>
          <a:bodyPr>
            <a:noAutofit/>
          </a:bodyPr>
          <a:lstStyle/>
          <a:p>
            <a:r>
              <a:rPr lang="en-US" altLang="en-US" sz="3600" dirty="0">
                <a:solidFill>
                  <a:schemeClr val="accent6">
                    <a:lumMod val="75000"/>
                  </a:schemeClr>
                </a:solidFill>
              </a:rPr>
              <a:t>How to Define Inter-Cluster Similarity</a:t>
            </a:r>
          </a:p>
        </p:txBody>
      </p:sp>
      <p:sp>
        <p:nvSpPr>
          <p:cNvPr id="1627139"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7141"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2"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3"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4"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5"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6"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7"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8"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9"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0"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1"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2"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3"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4"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55"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56"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57"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p2</a:t>
              </a:r>
            </a:p>
          </p:txBody>
        </p:sp>
        <p:sp>
          <p:nvSpPr>
            <p:cNvPr id="1627158"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9"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7160"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61"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62"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63"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7164"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7165" name="Line 29"/>
          <p:cNvSpPr>
            <a:spLocks noChangeShapeType="1"/>
          </p:cNvSpPr>
          <p:nvPr/>
        </p:nvSpPr>
        <p:spPr bwMode="auto">
          <a:xfrm>
            <a:off x="2344688" y="3771528"/>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6" name="Text Box 30"/>
          <p:cNvSpPr txBox="1">
            <a:spLocks noChangeArrowheads="1"/>
          </p:cNvSpPr>
          <p:nvPr/>
        </p:nvSpPr>
        <p:spPr bwMode="auto">
          <a:xfrm>
            <a:off x="2344688" y="3314328"/>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Similarity?</a:t>
            </a:r>
          </a:p>
        </p:txBody>
      </p:sp>
      <p:sp>
        <p:nvSpPr>
          <p:cNvPr id="1627168" name="Freeform 32" descr="5%"/>
          <p:cNvSpPr>
            <a:spLocks/>
          </p:cNvSpPr>
          <p:nvPr/>
        </p:nvSpPr>
        <p:spPr bwMode="auto">
          <a:xfrm rot="-5400000">
            <a:off x="597645" y="3003971"/>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9" name="Oval 33"/>
          <p:cNvSpPr>
            <a:spLocks noChangeArrowheads="1"/>
          </p:cNvSpPr>
          <p:nvPr/>
        </p:nvSpPr>
        <p:spPr bwMode="auto">
          <a:xfrm rot="-5400000">
            <a:off x="1887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0" name="Oval 34"/>
          <p:cNvSpPr>
            <a:spLocks noChangeArrowheads="1"/>
          </p:cNvSpPr>
          <p:nvPr/>
        </p:nvSpPr>
        <p:spPr bwMode="auto">
          <a:xfrm rot="-5400000">
            <a:off x="1811288" y="3161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1" name="Oval 35"/>
          <p:cNvSpPr>
            <a:spLocks noChangeArrowheads="1"/>
          </p:cNvSpPr>
          <p:nvPr/>
        </p:nvSpPr>
        <p:spPr bwMode="auto">
          <a:xfrm rot="-5400000">
            <a:off x="973088" y="36191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2" name="Oval 36"/>
          <p:cNvSpPr>
            <a:spLocks noChangeArrowheads="1"/>
          </p:cNvSpPr>
          <p:nvPr/>
        </p:nvSpPr>
        <p:spPr bwMode="auto">
          <a:xfrm rot="-5400000">
            <a:off x="2038301" y="34651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3" name="Freeform 37" descr="5%"/>
          <p:cNvSpPr>
            <a:spLocks/>
          </p:cNvSpPr>
          <p:nvPr/>
        </p:nvSpPr>
        <p:spPr bwMode="auto">
          <a:xfrm rot="5400000" flipV="1">
            <a:off x="3487688" y="2857128"/>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74" name="Oval 38"/>
          <p:cNvSpPr>
            <a:spLocks noChangeArrowheads="1"/>
          </p:cNvSpPr>
          <p:nvPr/>
        </p:nvSpPr>
        <p:spPr bwMode="auto">
          <a:xfrm rot="5400000" flipV="1">
            <a:off x="5011688" y="3314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5" name="Oval 39"/>
          <p:cNvSpPr>
            <a:spLocks noChangeArrowheads="1"/>
          </p:cNvSpPr>
          <p:nvPr/>
        </p:nvSpPr>
        <p:spPr bwMode="auto">
          <a:xfrm rot="5400000" flipV="1">
            <a:off x="3651201" y="33127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6" name="Oval 40"/>
          <p:cNvSpPr>
            <a:spLocks noChangeArrowheads="1"/>
          </p:cNvSpPr>
          <p:nvPr/>
        </p:nvSpPr>
        <p:spPr bwMode="auto">
          <a:xfrm rot="5400000" flipV="1">
            <a:off x="4173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7" name="Oval 41"/>
          <p:cNvSpPr>
            <a:spLocks noChangeArrowheads="1"/>
          </p:cNvSpPr>
          <p:nvPr/>
        </p:nvSpPr>
        <p:spPr bwMode="auto">
          <a:xfrm rot="5400000" flipV="1">
            <a:off x="4173488" y="2933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8" name="Text Box 42"/>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67</a:t>
            </a:fld>
            <a:endParaRPr lang="el-GR"/>
          </a:p>
        </p:txBody>
      </p:sp>
    </p:spTree>
    <p:extLst>
      <p:ext uri="{BB962C8B-B14F-4D97-AF65-F5344CB8AC3E}">
        <p14:creationId xmlns:p14="http://schemas.microsoft.com/office/powerpoint/2010/main" val="173436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grpSp>
        <p:nvGrpSpPr>
          <p:cNvPr id="3" name="Group 4"/>
          <p:cNvGrpSpPr>
            <a:grpSpLocks/>
          </p:cNvGrpSpPr>
          <p:nvPr/>
        </p:nvGrpSpPr>
        <p:grpSpPr bwMode="auto">
          <a:xfrm>
            <a:off x="5486400" y="1066800"/>
            <a:ext cx="3429000" cy="3508375"/>
            <a:chOff x="3456" y="1440"/>
            <a:chExt cx="2160" cy="2210"/>
          </a:xfrm>
        </p:grpSpPr>
        <p:sp>
          <p:nvSpPr>
            <p:cNvPr id="1628165"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6"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7"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8"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9"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0"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1"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2"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3"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4"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5"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6"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7"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78"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79"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0"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1"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2"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83"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4"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85"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6"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7"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8188"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8189"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0"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1"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2"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3"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4"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5"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6"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7"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8"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9" name="Line 39"/>
          <p:cNvSpPr>
            <a:spLocks noChangeShapeType="1"/>
          </p:cNvSpPr>
          <p:nvPr/>
        </p:nvSpPr>
        <p:spPr bwMode="auto">
          <a:xfrm flipV="1">
            <a:off x="1981200" y="1600200"/>
            <a:ext cx="1524000" cy="1524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00"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8201" name="Rectangle 41"/>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smtClean="0">
                <a:solidFill>
                  <a:schemeClr val="accent6">
                    <a:lumMod val="75000"/>
                  </a:schemeClr>
                </a:solidFill>
                <a:latin typeface="+mn-lt"/>
              </a:rPr>
              <a:t>MIN  or singl</a:t>
            </a:r>
            <a:r>
              <a:rPr lang="en-US" altLang="en-US" sz="2400" dirty="0" smtClean="0">
                <a:solidFill>
                  <a:schemeClr val="accent6">
                    <a:lumMod val="75000"/>
                  </a:schemeClr>
                </a:solidFill>
                <a:latin typeface="+mn-lt"/>
              </a:rPr>
              <a:t>e link</a:t>
            </a:r>
          </a:p>
          <a:p>
            <a:pPr>
              <a:spcBef>
                <a:spcPts val="200"/>
              </a:spcBef>
              <a:spcAft>
                <a:spcPts val="200"/>
              </a:spcAft>
              <a:buNone/>
            </a:pPr>
            <a:r>
              <a:rPr lang="en-US" altLang="en-US" sz="2400" dirty="0" smtClean="0">
                <a:solidFill>
                  <a:srgbClr val="FF0000"/>
                </a:solidFill>
                <a:latin typeface="+mn-lt"/>
              </a:rPr>
              <a:t>	</a:t>
            </a:r>
            <a:r>
              <a:rPr lang="en-US" altLang="en-US" sz="2400" dirty="0" smtClean="0">
                <a:latin typeface="+mn-lt"/>
              </a:rPr>
              <a:t>based on the two most similar (closest) points in the different clusters</a:t>
            </a:r>
          </a:p>
          <a:p>
            <a:pPr>
              <a:spcBef>
                <a:spcPts val="200"/>
              </a:spcBef>
              <a:spcAft>
                <a:spcPts val="200"/>
              </a:spcAft>
              <a:buNone/>
            </a:pPr>
            <a:endParaRPr lang="en-US" altLang="en-US" sz="2400" b="0" dirty="0" smtClean="0">
              <a:solidFill>
                <a:srgbClr val="FF0000"/>
              </a:solidFill>
              <a:latin typeface="+mn-lt"/>
            </a:endParaRPr>
          </a:p>
          <a:p>
            <a:pPr>
              <a:spcBef>
                <a:spcPts val="200"/>
              </a:spcBef>
              <a:spcAft>
                <a:spcPts val="200"/>
              </a:spcAft>
              <a:buNone/>
            </a:pPr>
            <a:r>
              <a:rPr lang="en-US" altLang="en-US" sz="2400" dirty="0" smtClean="0">
                <a:latin typeface="+mn-lt"/>
              </a:rPr>
              <a:t>(sensitive to outliers)</a:t>
            </a:r>
            <a:endParaRPr lang="en-US" altLang="en-US" sz="2400" b="0" dirty="0">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68</a:t>
            </a:fld>
            <a:endParaRPr lang="el-GR"/>
          </a:p>
        </p:txBody>
      </p:sp>
    </p:spTree>
    <p:extLst>
      <p:ext uri="{BB962C8B-B14F-4D97-AF65-F5344CB8AC3E}">
        <p14:creationId xmlns:p14="http://schemas.microsoft.com/office/powerpoint/2010/main" val="13847768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29187"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9189"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0"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1"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2"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3"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4"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5"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6"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7"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8"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9"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0"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1"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2"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3"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04"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05"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6"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7"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8"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9"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10"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11"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9212"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9213"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4"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5"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6"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7"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8"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9"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0"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1"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2"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3" name="Line 39"/>
          <p:cNvSpPr>
            <a:spLocks noChangeShapeType="1"/>
          </p:cNvSpPr>
          <p:nvPr/>
        </p:nvSpPr>
        <p:spPr bwMode="auto">
          <a:xfrm flipV="1">
            <a:off x="914400" y="1676400"/>
            <a:ext cx="3962400" cy="2286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24"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9225" name="Rectangle 41"/>
          <p:cNvSpPr>
            <a:spLocks noChangeArrowheads="1"/>
          </p:cNvSpPr>
          <p:nvPr/>
        </p:nvSpPr>
        <p:spPr bwMode="auto">
          <a:xfrm>
            <a:off x="381000" y="3429000"/>
            <a:ext cx="512710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smtClean="0">
                <a:solidFill>
                  <a:schemeClr val="accent6">
                    <a:lumMod val="75000"/>
                  </a:schemeClr>
                </a:solidFill>
                <a:latin typeface="+mn-lt"/>
              </a:rPr>
              <a:t>MAX or complete linkage </a:t>
            </a:r>
          </a:p>
          <a:p>
            <a:pPr>
              <a:spcBef>
                <a:spcPts val="200"/>
              </a:spcBef>
              <a:spcAft>
                <a:spcPts val="200"/>
              </a:spcAft>
              <a:buNone/>
            </a:pPr>
            <a:r>
              <a:rPr lang="en-US" altLang="en-US" sz="2400" dirty="0" smtClean="0">
                <a:solidFill>
                  <a:schemeClr val="accent6">
                    <a:lumMod val="75000"/>
                  </a:schemeClr>
                </a:solidFill>
                <a:latin typeface="+mn-lt"/>
              </a:rPr>
              <a:t>	</a:t>
            </a:r>
            <a:r>
              <a:rPr lang="en-US" altLang="en-US" sz="2400" dirty="0" smtClean="0">
                <a:latin typeface="+mn-lt"/>
              </a:rPr>
              <a:t>Similarity of two clusters is based on the two least similar (most distant) points in the different clusters</a:t>
            </a:r>
            <a:endParaRPr lang="en-US" altLang="en-US" sz="2400" b="0" dirty="0">
              <a:solidFill>
                <a:srgbClr val="FF0000"/>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69</a:t>
            </a:fld>
            <a:endParaRPr lang="el-GR" dirty="0"/>
          </a:p>
        </p:txBody>
      </p:sp>
      <p:sp>
        <p:nvSpPr>
          <p:cNvPr id="43" name="TextBox 42"/>
          <p:cNvSpPr txBox="1"/>
          <p:nvPr/>
        </p:nvSpPr>
        <p:spPr>
          <a:xfrm>
            <a:off x="539552" y="5589240"/>
            <a:ext cx="3960440" cy="707886"/>
          </a:xfrm>
          <a:prstGeom prst="rect">
            <a:avLst/>
          </a:prstGeom>
          <a:noFill/>
        </p:spPr>
        <p:txBody>
          <a:bodyPr wrap="square" rtlCol="0">
            <a:spAutoFit/>
          </a:bodyPr>
          <a:lstStyle/>
          <a:p>
            <a:r>
              <a:rPr lang="en-US" sz="2000" dirty="0" smtClean="0"/>
              <a:t>(Tends to break large clusters</a:t>
            </a:r>
          </a:p>
          <a:p>
            <a:r>
              <a:rPr lang="en-US" sz="2000" dirty="0" smtClean="0"/>
              <a:t>Biased towards globular clusters)</a:t>
            </a:r>
            <a:endParaRPr lang="el-GR" sz="2000" dirty="0"/>
          </a:p>
        </p:txBody>
      </p:sp>
    </p:spTree>
    <p:extLst>
      <p:ext uri="{BB962C8B-B14F-4D97-AF65-F5344CB8AC3E}">
        <p14:creationId xmlns:p14="http://schemas.microsoft.com/office/powerpoint/2010/main" val="5684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36954" y="0"/>
            <a:ext cx="8686800" cy="987552"/>
          </a:xfrm>
        </p:spPr>
        <p:txBody>
          <a:bodyPr>
            <a:normAutofit/>
          </a:bodyPr>
          <a:lstStyle/>
          <a:p>
            <a:r>
              <a:rPr lang="en-US" altLang="ko-KR" dirty="0" smtClean="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7</a:t>
            </a:fld>
            <a:endParaRPr lang="ko-KR" altLang="en-US"/>
          </a:p>
        </p:txBody>
      </p:sp>
      <p:pic>
        <p:nvPicPr>
          <p:cNvPr id="145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50" y="745651"/>
            <a:ext cx="8244408" cy="571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4320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30211"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30213"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4"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5"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6"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7"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8"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9"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0"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1"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2"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3"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4"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5"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26"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27"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28"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29"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0"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31"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2"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33"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34"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35"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30236"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30237"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38"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39"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0"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1"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2"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3"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4" name="Oval 36"/>
          <p:cNvSpPr>
            <a:spLocks noChangeArrowheads="1"/>
          </p:cNvSpPr>
          <p:nvPr/>
        </p:nvSpPr>
        <p:spPr bwMode="auto">
          <a:xfrm rot="5400000" flipV="1">
            <a:off x="3516313"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5"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6"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7" name="Line 39"/>
          <p:cNvSpPr>
            <a:spLocks noChangeShapeType="1"/>
          </p:cNvSpPr>
          <p:nvPr/>
        </p:nvSpPr>
        <p:spPr bwMode="auto">
          <a:xfrm>
            <a:off x="1828800" y="2209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8" name="Line 40"/>
          <p:cNvSpPr>
            <a:spLocks noChangeShapeType="1"/>
          </p:cNvSpPr>
          <p:nvPr/>
        </p:nvSpPr>
        <p:spPr bwMode="auto">
          <a:xfrm flipV="1">
            <a:off x="1828800" y="1676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9" name="Line 41"/>
          <p:cNvSpPr>
            <a:spLocks noChangeShapeType="1"/>
          </p:cNvSpPr>
          <p:nvPr/>
        </p:nvSpPr>
        <p:spPr bwMode="auto">
          <a:xfrm flipV="1">
            <a:off x="1828800" y="1295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0" name="Line 42"/>
          <p:cNvSpPr>
            <a:spLocks noChangeShapeType="1"/>
          </p:cNvSpPr>
          <p:nvPr/>
        </p:nvSpPr>
        <p:spPr bwMode="auto">
          <a:xfrm flipV="1">
            <a:off x="1828800" y="1676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1" name="Line 43"/>
          <p:cNvSpPr>
            <a:spLocks noChangeShapeType="1"/>
          </p:cNvSpPr>
          <p:nvPr/>
        </p:nvSpPr>
        <p:spPr bwMode="auto">
          <a:xfrm>
            <a:off x="1981200" y="1828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2" name="Line 44"/>
          <p:cNvSpPr>
            <a:spLocks noChangeShapeType="1"/>
          </p:cNvSpPr>
          <p:nvPr/>
        </p:nvSpPr>
        <p:spPr bwMode="auto">
          <a:xfrm flipV="1">
            <a:off x="1981200" y="1676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3" name="Line 45"/>
          <p:cNvSpPr>
            <a:spLocks noChangeShapeType="1"/>
          </p:cNvSpPr>
          <p:nvPr/>
        </p:nvSpPr>
        <p:spPr bwMode="auto">
          <a:xfrm flipV="1">
            <a:off x="1981200" y="1295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4" name="Line 46"/>
          <p:cNvSpPr>
            <a:spLocks noChangeShapeType="1"/>
          </p:cNvSpPr>
          <p:nvPr/>
        </p:nvSpPr>
        <p:spPr bwMode="auto">
          <a:xfrm flipV="1">
            <a:off x="1981200" y="1676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5" name="Line 47"/>
          <p:cNvSpPr>
            <a:spLocks noChangeShapeType="1"/>
          </p:cNvSpPr>
          <p:nvPr/>
        </p:nvSpPr>
        <p:spPr bwMode="auto">
          <a:xfrm>
            <a:off x="914400" y="1905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6" name="Line 48"/>
          <p:cNvSpPr>
            <a:spLocks noChangeShapeType="1"/>
          </p:cNvSpPr>
          <p:nvPr/>
        </p:nvSpPr>
        <p:spPr bwMode="auto">
          <a:xfrm flipV="1">
            <a:off x="914400" y="1676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7" name="Line 49"/>
          <p:cNvSpPr>
            <a:spLocks noChangeShapeType="1"/>
          </p:cNvSpPr>
          <p:nvPr/>
        </p:nvSpPr>
        <p:spPr bwMode="auto">
          <a:xfrm flipV="1">
            <a:off x="914400" y="1295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8" name="Line 50"/>
          <p:cNvSpPr>
            <a:spLocks noChangeShapeType="1"/>
          </p:cNvSpPr>
          <p:nvPr/>
        </p:nvSpPr>
        <p:spPr bwMode="auto">
          <a:xfrm flipV="1">
            <a:off x="914400" y="1676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9" name="Line 51"/>
          <p:cNvSpPr>
            <a:spLocks noChangeShapeType="1"/>
          </p:cNvSpPr>
          <p:nvPr/>
        </p:nvSpPr>
        <p:spPr bwMode="auto">
          <a:xfrm>
            <a:off x="1752600" y="1447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0" name="Line 52"/>
          <p:cNvSpPr>
            <a:spLocks noChangeShapeType="1"/>
          </p:cNvSpPr>
          <p:nvPr/>
        </p:nvSpPr>
        <p:spPr bwMode="auto">
          <a:xfrm>
            <a:off x="1752600" y="1447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1" name="Line 53"/>
          <p:cNvSpPr>
            <a:spLocks noChangeShapeType="1"/>
          </p:cNvSpPr>
          <p:nvPr/>
        </p:nvSpPr>
        <p:spPr bwMode="auto">
          <a:xfrm flipV="1">
            <a:off x="1752600" y="1295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2" name="Line 54"/>
          <p:cNvSpPr>
            <a:spLocks noChangeShapeType="1"/>
          </p:cNvSpPr>
          <p:nvPr/>
        </p:nvSpPr>
        <p:spPr bwMode="auto">
          <a:xfrm>
            <a:off x="1752600" y="1447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3" name="Text Box 55"/>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30264" name="Rectangle 56"/>
          <p:cNvSpPr>
            <a:spLocks noChangeArrowheads="1"/>
          </p:cNvSpPr>
          <p:nvPr/>
        </p:nvSpPr>
        <p:spPr bwMode="auto">
          <a:xfrm>
            <a:off x="212726" y="3991447"/>
            <a:ext cx="5125591" cy="21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smtClean="0">
                <a:solidFill>
                  <a:schemeClr val="accent6">
                    <a:lumMod val="75000"/>
                  </a:schemeClr>
                </a:solidFill>
                <a:latin typeface="+mn-lt"/>
              </a:rPr>
              <a:t>Group </a:t>
            </a:r>
            <a:r>
              <a:rPr lang="en-US" altLang="en-US" sz="2400" b="0" dirty="0">
                <a:solidFill>
                  <a:schemeClr val="accent6">
                    <a:lumMod val="75000"/>
                  </a:schemeClr>
                </a:solidFill>
                <a:latin typeface="+mn-lt"/>
              </a:rPr>
              <a:t>Average</a:t>
            </a:r>
          </a:p>
          <a:p>
            <a:pPr>
              <a:buNone/>
            </a:pPr>
            <a:r>
              <a:rPr lang="en-US" altLang="en-US" sz="2400" dirty="0" smtClean="0">
                <a:solidFill>
                  <a:schemeClr val="accent6">
                    <a:lumMod val="75000"/>
                  </a:schemeClr>
                </a:solidFill>
                <a:latin typeface="+mn-lt"/>
              </a:rPr>
              <a:t>	</a:t>
            </a:r>
            <a:r>
              <a:rPr lang="en-US" altLang="en-US" sz="2400" dirty="0" smtClean="0">
                <a:latin typeface="+mn-lt"/>
              </a:rPr>
              <a:t>Proximity of two clusters is the average of </a:t>
            </a:r>
            <a:r>
              <a:rPr lang="en-US" altLang="en-US" sz="2400" dirty="0" err="1" smtClean="0">
                <a:latin typeface="+mn-lt"/>
              </a:rPr>
              <a:t>pairwise</a:t>
            </a:r>
            <a:r>
              <a:rPr lang="en-US" altLang="en-US" sz="2400" dirty="0" smtClean="0">
                <a:latin typeface="+mn-lt"/>
              </a:rPr>
              <a:t> proximity between points in the two clusters</a:t>
            </a:r>
            <a:r>
              <a:rPr lang="en-US" altLang="en-US" sz="2400" dirty="0" smtClean="0">
                <a:solidFill>
                  <a:schemeClr val="accent6">
                    <a:lumMod val="75000"/>
                  </a:schemeClr>
                </a:solidFill>
                <a:latin typeface="+mn-lt"/>
              </a:rPr>
              <a:t>.</a:t>
            </a:r>
          </a:p>
          <a:p>
            <a:pPr lvl="1">
              <a:spcBef>
                <a:spcPts val="200"/>
              </a:spcBef>
              <a:spcAft>
                <a:spcPts val="200"/>
              </a:spcAft>
            </a:pPr>
            <a:endParaRPr lang="en-US" altLang="en-US" b="0" dirty="0">
              <a:solidFill>
                <a:schemeClr val="accent6">
                  <a:lumMod val="75000"/>
                </a:schemeClr>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70</a:t>
            </a:fld>
            <a:endParaRPr lang="el-GR"/>
          </a:p>
        </p:txBody>
      </p:sp>
    </p:spTree>
    <p:extLst>
      <p:ext uri="{BB962C8B-B14F-4D97-AF65-F5344CB8AC3E}">
        <p14:creationId xmlns:p14="http://schemas.microsoft.com/office/powerpoint/2010/main" val="19020870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71</a:t>
            </a:fld>
            <a:endParaRPr lang="el-GR"/>
          </a:p>
        </p:txBody>
      </p:sp>
      <p:sp>
        <p:nvSpPr>
          <p:cNvPr id="4" name="Rectangle 3"/>
          <p:cNvSpPr/>
          <p:nvPr/>
        </p:nvSpPr>
        <p:spPr>
          <a:xfrm>
            <a:off x="445810" y="1052736"/>
            <a:ext cx="8136904" cy="1077218"/>
          </a:xfrm>
          <a:prstGeom prst="rect">
            <a:avLst/>
          </a:prstGeom>
        </p:spPr>
        <p:txBody>
          <a:bodyPr wrap="square">
            <a:spAutoFit/>
          </a:bodyPr>
          <a:lstStyle/>
          <a:p>
            <a:pPr algn="just"/>
            <a:r>
              <a:rPr lang="en-US" sz="3200" dirty="0" smtClean="0"/>
              <a:t>remove </a:t>
            </a:r>
            <a:r>
              <a:rPr lang="en-US" sz="3200" dirty="0"/>
              <a:t>the “spanning links” between densely-connected regions</a:t>
            </a:r>
          </a:p>
        </p:txBody>
      </p:sp>
      <p:sp>
        <p:nvSpPr>
          <p:cNvPr id="5" name="Rectangle 2"/>
          <p:cNvSpPr txBox="1">
            <a:spLocks noChangeArrowheads="1"/>
          </p:cNvSpPr>
          <p:nvPr/>
        </p:nvSpPr>
        <p:spPr>
          <a:xfrm>
            <a:off x="457210" y="7664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chemeClr val="accent6">
                    <a:lumMod val="75000"/>
                  </a:schemeClr>
                </a:solidFill>
              </a:rPr>
              <a:t>Divisive Algorithms</a:t>
            </a:r>
            <a:endParaRPr lang="en-US" alt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6" name="TextBox 5"/>
              <p:cNvSpPr txBox="1"/>
              <p:nvPr/>
            </p:nvSpPr>
            <p:spPr>
              <a:xfrm>
                <a:off x="2195736" y="2348880"/>
                <a:ext cx="3096344" cy="467564"/>
              </a:xfrm>
              <a:prstGeom prst="rect">
                <a:avLst/>
              </a:prstGeom>
              <a:noFill/>
            </p:spPr>
            <p:txBody>
              <a:bodyPr wrap="square" lIns="0" tIns="0" rIns="0" bIns="0" rtlCol="0">
                <a:spAutoFit/>
              </a:bodyPr>
              <a:lstStyle/>
              <a:p>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r>
                          <a:rPr lang="en-US" b="0" i="1" smtClean="0">
                            <a:latin typeface="Cambria Math" panose="02040503050406030204" pitchFamily="18" charset="0"/>
                          </a:rPr>
                          <m:t> </m:t>
                        </m:r>
                      </m:sub>
                    </m:sSub>
                  </m:oMath>
                </a14:m>
                <a:r>
                  <a:rPr lang="en-US" dirty="0" smtClean="0"/>
                  <a:t>= </a:t>
                </a:r>
                <a14:m>
                  <m:oMath xmlns:m="http://schemas.openxmlformats.org/officeDocument/2006/math">
                    <m:f>
                      <m:fPr>
                        <m:ctrlPr>
                          <a:rPr lang="en-US"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num>
                      <m:den>
                        <m:r>
                          <m:rPr>
                            <m:sty m:val="p"/>
                          </m:rPr>
                          <a:rPr lang="en-US" b="0" i="0" smtClean="0">
                            <a:latin typeface="Cambria Math" panose="02040503050406030204" pitchFamily="18" charset="0"/>
                          </a:rPr>
                          <m:t>min</m:t>
                        </m:r>
                        <m:r>
                          <a:rPr lang="en-US" b="0" i="1" smtClean="0">
                            <a:latin typeface="Cambria Math" panose="02040503050406030204" pitchFamily="18" charset="0"/>
                          </a:rPr>
                          <m:t>⁡{</m:t>
                        </m:r>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den>
                    </m:f>
                  </m:oMath>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2195736" y="2348880"/>
                <a:ext cx="3096344" cy="467564"/>
              </a:xfrm>
              <a:prstGeom prst="rect">
                <a:avLst/>
              </a:prstGeom>
              <a:blipFill rotWithShape="0">
                <a:blip r:embed="rId2"/>
                <a:stretch>
                  <a:fillRect b="-10390"/>
                </a:stretch>
              </a:blipFill>
            </p:spPr>
            <p:txBody>
              <a:bodyPr/>
              <a:lstStyle/>
              <a:p>
                <a:r>
                  <a:rPr lang="el-GR">
                    <a:noFill/>
                  </a:rPr>
                  <a:t> </a:t>
                </a:r>
              </a:p>
            </p:txBody>
          </p:sp>
        </mc:Fallback>
      </mc:AlternateContent>
      <p:grpSp>
        <p:nvGrpSpPr>
          <p:cNvPr id="7" name="Group 6"/>
          <p:cNvGrpSpPr/>
          <p:nvPr/>
        </p:nvGrpSpPr>
        <p:grpSpPr>
          <a:xfrm>
            <a:off x="4644008" y="3284984"/>
            <a:ext cx="1675079" cy="2056676"/>
            <a:chOff x="2011680" y="2981520"/>
            <a:chExt cx="1675079" cy="2056676"/>
          </a:xfrm>
        </p:grpSpPr>
        <p:sp>
          <p:nvSpPr>
            <p:cNvPr id="8" name="Freeform 38"/>
            <p:cNvSpPr/>
            <p:nvPr/>
          </p:nvSpPr>
          <p:spPr>
            <a:xfrm>
              <a:off x="2011680" y="2981520"/>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C</a:t>
              </a:r>
            </a:p>
          </p:txBody>
        </p:sp>
        <p:sp>
          <p:nvSpPr>
            <p:cNvPr id="9" name="Freeform 39"/>
            <p:cNvSpPr/>
            <p:nvPr/>
          </p:nvSpPr>
          <p:spPr>
            <a:xfrm>
              <a:off x="3251158" y="3296878"/>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A</a:t>
              </a:r>
            </a:p>
          </p:txBody>
        </p:sp>
        <p:sp>
          <p:nvSpPr>
            <p:cNvPr id="10" name="Freeform 40"/>
            <p:cNvSpPr/>
            <p:nvPr/>
          </p:nvSpPr>
          <p:spPr>
            <a:xfrm>
              <a:off x="3251158" y="4407837"/>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B</a:t>
              </a:r>
            </a:p>
          </p:txBody>
        </p:sp>
        <p:cxnSp>
          <p:nvCxnSpPr>
            <p:cNvPr id="11" name="Straight Arrow Connector 41"/>
            <p:cNvCxnSpPr>
              <a:stCxn id="9" idx="6"/>
              <a:endCxn id="14" idx="10"/>
            </p:cNvCxnSpPr>
            <p:nvPr/>
          </p:nvCxnSpPr>
          <p:spPr>
            <a:xfrm flipH="1">
              <a:off x="2447637" y="3514678"/>
              <a:ext cx="803521" cy="224997"/>
            </a:xfrm>
            <a:prstGeom prst="straightConnector1">
              <a:avLst/>
            </a:prstGeom>
            <a:noFill/>
            <a:ln w="0" cap="flat">
              <a:solidFill>
                <a:srgbClr val="000000"/>
              </a:solidFill>
              <a:prstDash val="solid"/>
              <a:miter/>
            </a:ln>
          </p:spPr>
        </p:cxnSp>
        <p:cxnSp>
          <p:nvCxnSpPr>
            <p:cNvPr id="12" name="Straight Arrow Connector 42"/>
            <p:cNvCxnSpPr>
              <a:stCxn id="8" idx="10"/>
              <a:endCxn id="9" idx="5"/>
            </p:cNvCxnSpPr>
            <p:nvPr/>
          </p:nvCxnSpPr>
          <p:spPr>
            <a:xfrm>
              <a:off x="2447281" y="3199320"/>
              <a:ext cx="867664" cy="161345"/>
            </a:xfrm>
            <a:prstGeom prst="straightConnector1">
              <a:avLst/>
            </a:prstGeom>
            <a:noFill/>
            <a:ln w="0" cap="flat">
              <a:solidFill>
                <a:srgbClr val="000000"/>
              </a:solidFill>
              <a:prstDash val="solid"/>
              <a:miter/>
            </a:ln>
          </p:spPr>
        </p:cxnSp>
        <p:cxnSp>
          <p:nvCxnSpPr>
            <p:cNvPr id="13" name="Straight Arrow Connector 43"/>
            <p:cNvCxnSpPr>
              <a:stCxn id="10" idx="4"/>
              <a:endCxn id="9" idx="8"/>
            </p:cNvCxnSpPr>
            <p:nvPr/>
          </p:nvCxnSpPr>
          <p:spPr>
            <a:xfrm flipV="1">
              <a:off x="3468958" y="3732479"/>
              <a:ext cx="0" cy="675358"/>
            </a:xfrm>
            <a:prstGeom prst="straightConnector1">
              <a:avLst/>
            </a:prstGeom>
            <a:noFill/>
            <a:ln w="38157" cap="flat">
              <a:solidFill>
                <a:srgbClr val="ED1C24"/>
              </a:solidFill>
              <a:prstDash val="solid"/>
              <a:miter/>
            </a:ln>
          </p:spPr>
        </p:cxnSp>
        <p:sp>
          <p:nvSpPr>
            <p:cNvPr id="14" name="Freeform 44"/>
            <p:cNvSpPr/>
            <p:nvPr/>
          </p:nvSpPr>
          <p:spPr>
            <a:xfrm>
              <a:off x="2012036" y="3521875"/>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D</a:t>
              </a:r>
            </a:p>
          </p:txBody>
        </p:sp>
        <p:sp>
          <p:nvSpPr>
            <p:cNvPr id="15" name="Freeform 45"/>
            <p:cNvSpPr/>
            <p:nvPr/>
          </p:nvSpPr>
          <p:spPr>
            <a:xfrm>
              <a:off x="2012402" y="4062240"/>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E</a:t>
              </a:r>
            </a:p>
          </p:txBody>
        </p:sp>
        <p:sp>
          <p:nvSpPr>
            <p:cNvPr id="16" name="Freeform 46"/>
            <p:cNvSpPr/>
            <p:nvPr/>
          </p:nvSpPr>
          <p:spPr>
            <a:xfrm>
              <a:off x="2012758" y="4602595"/>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F</a:t>
              </a:r>
            </a:p>
          </p:txBody>
        </p:sp>
        <p:cxnSp>
          <p:nvCxnSpPr>
            <p:cNvPr id="17" name="Straight Arrow Connector 47"/>
            <p:cNvCxnSpPr>
              <a:stCxn id="10" idx="6"/>
              <a:endCxn id="16" idx="10"/>
            </p:cNvCxnSpPr>
            <p:nvPr/>
          </p:nvCxnSpPr>
          <p:spPr>
            <a:xfrm flipH="1">
              <a:off x="2448359" y="4625637"/>
              <a:ext cx="802799" cy="194758"/>
            </a:xfrm>
            <a:prstGeom prst="straightConnector1">
              <a:avLst/>
            </a:prstGeom>
            <a:noFill/>
            <a:ln w="0" cap="flat">
              <a:solidFill>
                <a:srgbClr val="000000"/>
              </a:solidFill>
              <a:prstDash val="solid"/>
              <a:miter/>
            </a:ln>
          </p:spPr>
        </p:cxnSp>
        <p:cxnSp>
          <p:nvCxnSpPr>
            <p:cNvPr id="18" name="Straight Arrow Connector 48"/>
            <p:cNvCxnSpPr>
              <a:stCxn id="10" idx="5"/>
              <a:endCxn id="15" idx="10"/>
            </p:cNvCxnSpPr>
            <p:nvPr/>
          </p:nvCxnSpPr>
          <p:spPr>
            <a:xfrm flipH="1" flipV="1">
              <a:off x="2448003" y="4280040"/>
              <a:ext cx="866942" cy="191584"/>
            </a:xfrm>
            <a:prstGeom prst="straightConnector1">
              <a:avLst/>
            </a:prstGeom>
            <a:noFill/>
            <a:ln w="0" cap="flat">
              <a:solidFill>
                <a:srgbClr val="000000"/>
              </a:solidFill>
              <a:prstDash val="solid"/>
              <a:miter/>
            </a:ln>
          </p:spPr>
        </p:cxnSp>
      </p:grpSp>
      <p:grpSp>
        <p:nvGrpSpPr>
          <p:cNvPr id="25" name="Group 24"/>
          <p:cNvGrpSpPr/>
          <p:nvPr/>
        </p:nvGrpSpPr>
        <p:grpSpPr>
          <a:xfrm>
            <a:off x="1547664" y="3753844"/>
            <a:ext cx="1680118" cy="1546560"/>
            <a:chOff x="2006641" y="3296878"/>
            <a:chExt cx="1680118" cy="1546560"/>
          </a:xfrm>
        </p:grpSpPr>
        <p:sp>
          <p:nvSpPr>
            <p:cNvPr id="19" name="Freeform 34"/>
            <p:cNvSpPr/>
            <p:nvPr/>
          </p:nvSpPr>
          <p:spPr>
            <a:xfrm>
              <a:off x="2006641" y="3823920"/>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C</a:t>
              </a:r>
            </a:p>
          </p:txBody>
        </p:sp>
        <p:sp>
          <p:nvSpPr>
            <p:cNvPr id="20" name="Freeform 35"/>
            <p:cNvSpPr/>
            <p:nvPr/>
          </p:nvSpPr>
          <p:spPr>
            <a:xfrm>
              <a:off x="3251158" y="3296878"/>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A</a:t>
              </a:r>
            </a:p>
          </p:txBody>
        </p:sp>
        <p:sp>
          <p:nvSpPr>
            <p:cNvPr id="21" name="Freeform 36"/>
            <p:cNvSpPr/>
            <p:nvPr/>
          </p:nvSpPr>
          <p:spPr>
            <a:xfrm>
              <a:off x="3251158" y="4407837"/>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B</a:t>
              </a:r>
            </a:p>
          </p:txBody>
        </p:sp>
        <p:cxnSp>
          <p:nvCxnSpPr>
            <p:cNvPr id="22" name="Straight Arrow Connector 37"/>
            <p:cNvCxnSpPr>
              <a:stCxn id="21" idx="5"/>
              <a:endCxn id="19" idx="9"/>
            </p:cNvCxnSpPr>
            <p:nvPr/>
          </p:nvCxnSpPr>
          <p:spPr>
            <a:xfrm flipH="1" flipV="1">
              <a:off x="2378455" y="4195734"/>
              <a:ext cx="936490" cy="275890"/>
            </a:xfrm>
            <a:prstGeom prst="straightConnector1">
              <a:avLst/>
            </a:prstGeom>
            <a:noFill/>
            <a:ln w="0" cap="flat">
              <a:solidFill>
                <a:srgbClr val="000000"/>
              </a:solidFill>
              <a:prstDash val="solid"/>
              <a:miter/>
            </a:ln>
          </p:spPr>
        </p:cxnSp>
        <p:cxnSp>
          <p:nvCxnSpPr>
            <p:cNvPr id="23" name="Straight Arrow Connector 38"/>
            <p:cNvCxnSpPr>
              <a:stCxn id="19" idx="11"/>
              <a:endCxn id="20" idx="6"/>
            </p:cNvCxnSpPr>
            <p:nvPr/>
          </p:nvCxnSpPr>
          <p:spPr>
            <a:xfrm flipV="1">
              <a:off x="2378455" y="3514678"/>
              <a:ext cx="872703" cy="373029"/>
            </a:xfrm>
            <a:prstGeom prst="straightConnector1">
              <a:avLst/>
            </a:prstGeom>
            <a:noFill/>
            <a:ln w="0" cap="flat">
              <a:solidFill>
                <a:srgbClr val="000000"/>
              </a:solidFill>
              <a:prstDash val="solid"/>
              <a:miter/>
            </a:ln>
          </p:spPr>
        </p:cxnSp>
        <p:cxnSp>
          <p:nvCxnSpPr>
            <p:cNvPr id="24" name="Straight Arrow Connector 39"/>
            <p:cNvCxnSpPr>
              <a:stCxn id="21" idx="4"/>
              <a:endCxn id="20" idx="8"/>
            </p:cNvCxnSpPr>
            <p:nvPr/>
          </p:nvCxnSpPr>
          <p:spPr>
            <a:xfrm flipV="1">
              <a:off x="3468958" y="3732479"/>
              <a:ext cx="0" cy="675358"/>
            </a:xfrm>
            <a:prstGeom prst="straightConnector1">
              <a:avLst/>
            </a:prstGeom>
            <a:noFill/>
            <a:ln w="38157" cap="flat">
              <a:solidFill>
                <a:srgbClr val="ED1C24"/>
              </a:solidFill>
              <a:prstDash val="solid"/>
              <a:miter/>
            </a:ln>
          </p:spPr>
        </p:cxnSp>
      </p:grpSp>
    </p:spTree>
    <p:extLst>
      <p:ext uri="{BB962C8B-B14F-4D97-AF65-F5344CB8AC3E}">
        <p14:creationId xmlns:p14="http://schemas.microsoft.com/office/powerpoint/2010/main" val="2723152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72</a:t>
            </a:fld>
            <a:endParaRPr lang="el-GR"/>
          </a:p>
        </p:txBody>
      </p:sp>
      <p:sp>
        <p:nvSpPr>
          <p:cNvPr id="4" name="Rectangle 2"/>
          <p:cNvSpPr txBox="1">
            <a:spLocks noChangeArrowheads="1"/>
          </p:cNvSpPr>
          <p:nvPr/>
        </p:nvSpPr>
        <p:spPr>
          <a:xfrm>
            <a:off x="457210" y="7664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chemeClr val="accent6">
                    <a:lumMod val="75000"/>
                  </a:schemeClr>
                </a:solidFill>
              </a:rPr>
              <a:t>Divisive Algorithms</a:t>
            </a:r>
            <a:endParaRPr lang="en-US" altLang="en-US" dirty="0">
              <a:solidFill>
                <a:schemeClr val="accent6">
                  <a:lumMod val="75000"/>
                </a:schemeClr>
              </a:solidFill>
            </a:endParaRPr>
          </a:p>
        </p:txBody>
      </p:sp>
      <p:grpSp>
        <p:nvGrpSpPr>
          <p:cNvPr id="5" name="Group 4"/>
          <p:cNvGrpSpPr/>
          <p:nvPr/>
        </p:nvGrpSpPr>
        <p:grpSpPr>
          <a:xfrm>
            <a:off x="2513136" y="2492896"/>
            <a:ext cx="4037762" cy="1616403"/>
            <a:chOff x="2993041" y="3491279"/>
            <a:chExt cx="4037762" cy="1616403"/>
          </a:xfrm>
        </p:grpSpPr>
        <p:sp>
          <p:nvSpPr>
            <p:cNvPr id="6" name="Freeform 35"/>
            <p:cNvSpPr/>
            <p:nvPr/>
          </p:nvSpPr>
          <p:spPr>
            <a:xfrm>
              <a:off x="3038039" y="3491279"/>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B</a:t>
              </a:r>
            </a:p>
          </p:txBody>
        </p:sp>
        <p:sp>
          <p:nvSpPr>
            <p:cNvPr id="7" name="Freeform 36"/>
            <p:cNvSpPr/>
            <p:nvPr/>
          </p:nvSpPr>
          <p:spPr>
            <a:xfrm>
              <a:off x="4218118" y="4010037"/>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A</a:t>
              </a:r>
            </a:p>
          </p:txBody>
        </p:sp>
        <p:cxnSp>
          <p:nvCxnSpPr>
            <p:cNvPr id="8" name="Straight Arrow Connector 37"/>
            <p:cNvCxnSpPr>
              <a:stCxn id="7" idx="7"/>
              <a:endCxn id="10" idx="10"/>
            </p:cNvCxnSpPr>
            <p:nvPr/>
          </p:nvCxnSpPr>
          <p:spPr>
            <a:xfrm flipH="1">
              <a:off x="3473640" y="4381851"/>
              <a:ext cx="808265" cy="507673"/>
            </a:xfrm>
            <a:prstGeom prst="straightConnector1">
              <a:avLst/>
            </a:prstGeom>
            <a:noFill/>
            <a:ln w="0" cap="flat">
              <a:solidFill>
                <a:srgbClr val="000000"/>
              </a:solidFill>
              <a:prstDash val="solid"/>
              <a:miter/>
            </a:ln>
          </p:spPr>
        </p:cxnSp>
        <p:cxnSp>
          <p:nvCxnSpPr>
            <p:cNvPr id="9" name="Straight Arrow Connector 38"/>
            <p:cNvCxnSpPr>
              <a:stCxn id="6" idx="10"/>
              <a:endCxn id="7" idx="5"/>
            </p:cNvCxnSpPr>
            <p:nvPr/>
          </p:nvCxnSpPr>
          <p:spPr>
            <a:xfrm>
              <a:off x="3473640" y="3709079"/>
              <a:ext cx="808265" cy="364745"/>
            </a:xfrm>
            <a:prstGeom prst="straightConnector1">
              <a:avLst/>
            </a:prstGeom>
            <a:noFill/>
            <a:ln w="0" cap="flat">
              <a:solidFill>
                <a:srgbClr val="000000"/>
              </a:solidFill>
              <a:prstDash val="solid"/>
              <a:miter/>
            </a:ln>
          </p:spPr>
        </p:cxnSp>
        <p:sp>
          <p:nvSpPr>
            <p:cNvPr id="10" name="Freeform 39"/>
            <p:cNvSpPr/>
            <p:nvPr/>
          </p:nvSpPr>
          <p:spPr>
            <a:xfrm>
              <a:off x="3038039" y="4671724"/>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C</a:t>
              </a:r>
            </a:p>
          </p:txBody>
        </p:sp>
        <p:cxnSp>
          <p:nvCxnSpPr>
            <p:cNvPr id="11" name="Straight Arrow Connector 40"/>
            <p:cNvCxnSpPr>
              <a:stCxn id="6" idx="8"/>
              <a:endCxn id="10" idx="4"/>
            </p:cNvCxnSpPr>
            <p:nvPr/>
          </p:nvCxnSpPr>
          <p:spPr>
            <a:xfrm>
              <a:off x="3255839" y="3926880"/>
              <a:ext cx="0" cy="744844"/>
            </a:xfrm>
            <a:prstGeom prst="straightConnector1">
              <a:avLst/>
            </a:prstGeom>
            <a:noFill/>
            <a:ln w="0" cap="flat">
              <a:solidFill>
                <a:srgbClr val="000000"/>
              </a:solidFill>
              <a:prstDash val="solid"/>
              <a:miter/>
            </a:ln>
          </p:spPr>
        </p:cxnSp>
        <p:sp>
          <p:nvSpPr>
            <p:cNvPr id="12" name="Freeform 41"/>
            <p:cNvSpPr/>
            <p:nvPr/>
          </p:nvSpPr>
          <p:spPr>
            <a:xfrm>
              <a:off x="6494397" y="3491636"/>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E</a:t>
              </a:r>
            </a:p>
          </p:txBody>
        </p:sp>
        <p:sp>
          <p:nvSpPr>
            <p:cNvPr id="13" name="Freeform 42"/>
            <p:cNvSpPr/>
            <p:nvPr/>
          </p:nvSpPr>
          <p:spPr>
            <a:xfrm>
              <a:off x="6494397" y="4672081"/>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F</a:t>
              </a:r>
            </a:p>
          </p:txBody>
        </p:sp>
        <p:sp>
          <p:nvSpPr>
            <p:cNvPr id="14" name="Freeform 43"/>
            <p:cNvSpPr/>
            <p:nvPr/>
          </p:nvSpPr>
          <p:spPr>
            <a:xfrm>
              <a:off x="5334481" y="4010402"/>
              <a:ext cx="435601" cy="43560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729FCF"/>
            </a:solidFill>
            <a:ln w="0" cap="flat">
              <a:solidFill>
                <a:srgbClr val="3465A4"/>
              </a:solidFill>
              <a:prstDash val="solid"/>
              <a:miter/>
            </a:ln>
          </p:spPr>
          <p:txBody>
            <a:bodyPr vert="horz" wrap="none" lIns="90004" tIns="44997" rIns="90004" bIns="44997"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D</a:t>
              </a:r>
            </a:p>
          </p:txBody>
        </p:sp>
        <p:cxnSp>
          <p:nvCxnSpPr>
            <p:cNvPr id="15" name="Straight Arrow Connector 44"/>
            <p:cNvCxnSpPr>
              <a:stCxn id="12" idx="6"/>
              <a:endCxn id="14" idx="11"/>
            </p:cNvCxnSpPr>
            <p:nvPr/>
          </p:nvCxnSpPr>
          <p:spPr>
            <a:xfrm flipH="1">
              <a:off x="5706295" y="3709436"/>
              <a:ext cx="788102" cy="364753"/>
            </a:xfrm>
            <a:prstGeom prst="straightConnector1">
              <a:avLst/>
            </a:prstGeom>
            <a:noFill/>
            <a:ln w="0" cap="flat">
              <a:solidFill>
                <a:srgbClr val="000000"/>
              </a:solidFill>
              <a:prstDash val="solid"/>
              <a:miter/>
            </a:ln>
          </p:spPr>
        </p:cxnSp>
        <p:cxnSp>
          <p:nvCxnSpPr>
            <p:cNvPr id="16" name="Straight Arrow Connector 45"/>
            <p:cNvCxnSpPr>
              <a:stCxn id="13" idx="6"/>
              <a:endCxn id="14" idx="9"/>
            </p:cNvCxnSpPr>
            <p:nvPr/>
          </p:nvCxnSpPr>
          <p:spPr>
            <a:xfrm flipH="1" flipV="1">
              <a:off x="5706295" y="4382216"/>
              <a:ext cx="788102" cy="507665"/>
            </a:xfrm>
            <a:prstGeom prst="straightConnector1">
              <a:avLst/>
            </a:prstGeom>
            <a:noFill/>
            <a:ln w="0" cap="flat">
              <a:solidFill>
                <a:srgbClr val="000000"/>
              </a:solidFill>
              <a:prstDash val="solid"/>
              <a:miter/>
            </a:ln>
          </p:spPr>
        </p:cxnSp>
        <p:cxnSp>
          <p:nvCxnSpPr>
            <p:cNvPr id="17" name="Straight Arrow Connector 46"/>
            <p:cNvCxnSpPr>
              <a:stCxn id="13" idx="4"/>
              <a:endCxn id="12" idx="8"/>
            </p:cNvCxnSpPr>
            <p:nvPr/>
          </p:nvCxnSpPr>
          <p:spPr>
            <a:xfrm flipV="1">
              <a:off x="6712197" y="3927237"/>
              <a:ext cx="0" cy="744844"/>
            </a:xfrm>
            <a:prstGeom prst="straightConnector1">
              <a:avLst/>
            </a:prstGeom>
            <a:noFill/>
            <a:ln w="0" cap="flat">
              <a:solidFill>
                <a:srgbClr val="000000"/>
              </a:solidFill>
              <a:prstDash val="solid"/>
              <a:miter/>
            </a:ln>
          </p:spPr>
        </p:cxnSp>
        <p:cxnSp>
          <p:nvCxnSpPr>
            <p:cNvPr id="18" name="Straight Arrow Connector 47"/>
            <p:cNvCxnSpPr>
              <a:stCxn id="14" idx="6"/>
              <a:endCxn id="7" idx="10"/>
            </p:cNvCxnSpPr>
            <p:nvPr/>
          </p:nvCxnSpPr>
          <p:spPr>
            <a:xfrm flipH="1" flipV="1">
              <a:off x="4653719" y="4227837"/>
              <a:ext cx="680762" cy="365"/>
            </a:xfrm>
            <a:prstGeom prst="straightConnector1">
              <a:avLst/>
            </a:prstGeom>
            <a:noFill/>
            <a:ln w="0" cap="flat">
              <a:solidFill>
                <a:srgbClr val="000000"/>
              </a:solidFill>
              <a:prstDash val="solid"/>
              <a:miter/>
            </a:ln>
          </p:spPr>
        </p:cxnSp>
        <p:sp>
          <p:nvSpPr>
            <p:cNvPr id="19" name="TextBox 48"/>
            <p:cNvSpPr txBox="1"/>
            <p:nvPr/>
          </p:nvSpPr>
          <p:spPr>
            <a:xfrm>
              <a:off x="3749039" y="3638159"/>
              <a:ext cx="365760" cy="30528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1</a:t>
              </a:r>
            </a:p>
          </p:txBody>
        </p:sp>
        <p:sp>
          <p:nvSpPr>
            <p:cNvPr id="20" name="TextBox 49"/>
            <p:cNvSpPr txBox="1"/>
            <p:nvPr/>
          </p:nvSpPr>
          <p:spPr>
            <a:xfrm>
              <a:off x="3749039" y="4358158"/>
              <a:ext cx="365760" cy="30528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1</a:t>
              </a:r>
            </a:p>
          </p:txBody>
        </p:sp>
        <p:sp>
          <p:nvSpPr>
            <p:cNvPr id="21" name="TextBox 50"/>
            <p:cNvSpPr txBox="1"/>
            <p:nvPr/>
          </p:nvSpPr>
          <p:spPr>
            <a:xfrm>
              <a:off x="5945035" y="3638159"/>
              <a:ext cx="365760" cy="30528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1</a:t>
              </a:r>
            </a:p>
          </p:txBody>
        </p:sp>
        <p:sp>
          <p:nvSpPr>
            <p:cNvPr id="22" name="TextBox 51"/>
            <p:cNvSpPr txBox="1"/>
            <p:nvPr/>
          </p:nvSpPr>
          <p:spPr>
            <a:xfrm>
              <a:off x="5945035" y="4358158"/>
              <a:ext cx="365760" cy="30528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1</a:t>
              </a:r>
            </a:p>
          </p:txBody>
        </p:sp>
        <p:sp>
          <p:nvSpPr>
            <p:cNvPr id="23" name="TextBox 52"/>
            <p:cNvSpPr txBox="1"/>
            <p:nvPr/>
          </p:nvSpPr>
          <p:spPr>
            <a:xfrm>
              <a:off x="6665043" y="4034159"/>
              <a:ext cx="365760" cy="30528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1</a:t>
              </a:r>
            </a:p>
          </p:txBody>
        </p:sp>
        <p:sp>
          <p:nvSpPr>
            <p:cNvPr id="24" name="TextBox 53"/>
            <p:cNvSpPr txBox="1"/>
            <p:nvPr/>
          </p:nvSpPr>
          <p:spPr>
            <a:xfrm>
              <a:off x="2993041" y="4034159"/>
              <a:ext cx="365760" cy="30528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1</a:t>
              </a:r>
            </a:p>
          </p:txBody>
        </p:sp>
        <p:sp>
          <p:nvSpPr>
            <p:cNvPr id="25" name="TextBox 54"/>
            <p:cNvSpPr txBox="1"/>
            <p:nvPr/>
          </p:nvSpPr>
          <p:spPr>
            <a:xfrm>
              <a:off x="4757037" y="3962159"/>
              <a:ext cx="577443" cy="30528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Liberation Sans" pitchFamily="18"/>
                  <a:ea typeface="Noto Sans CJK SC Regular" pitchFamily="2"/>
                  <a:cs typeface="Lohit Devanagari" pitchFamily="2"/>
                </a:rPr>
                <a:t>1/3</a:t>
              </a:r>
            </a:p>
          </p:txBody>
        </p:sp>
      </p:grpSp>
    </p:spTree>
    <p:extLst>
      <p:ext uri="{BB962C8B-B14F-4D97-AF65-F5344CB8AC3E}">
        <p14:creationId xmlns:p14="http://schemas.microsoft.com/office/powerpoint/2010/main" val="686399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73</a:t>
            </a:fld>
            <a:endParaRPr lang="el-GR"/>
          </a:p>
        </p:txBody>
      </p:sp>
      <p:sp>
        <p:nvSpPr>
          <p:cNvPr id="4" name="Rectangle 2"/>
          <p:cNvSpPr txBox="1">
            <a:spLocks noChangeArrowheads="1"/>
          </p:cNvSpPr>
          <p:nvPr/>
        </p:nvSpPr>
        <p:spPr>
          <a:xfrm>
            <a:off x="457210" y="7664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chemeClr val="accent6">
                    <a:lumMod val="75000"/>
                  </a:schemeClr>
                </a:solidFill>
              </a:rPr>
              <a:t>Divisive Algorithms</a:t>
            </a:r>
            <a:endParaRPr lang="en-US" altLang="en-US" dirty="0">
              <a:solidFill>
                <a:schemeClr val="accent6">
                  <a:lumMod val="75000"/>
                </a:schemeClr>
              </a:solidFill>
            </a:endParaRPr>
          </a:p>
        </p:txBody>
      </p:sp>
      <p:pic>
        <p:nvPicPr>
          <p:cNvPr id="2" name="Picture 1"/>
          <p:cNvPicPr>
            <a:picLocks noChangeAspect="1"/>
          </p:cNvPicPr>
          <p:nvPr/>
        </p:nvPicPr>
        <p:blipFill>
          <a:blip r:embed="rId2"/>
          <a:stretch>
            <a:fillRect/>
          </a:stretch>
        </p:blipFill>
        <p:spPr>
          <a:xfrm>
            <a:off x="1085899" y="1219646"/>
            <a:ext cx="7495313" cy="2037896"/>
          </a:xfrm>
          <a:prstGeom prst="rect">
            <a:avLst/>
          </a:prstGeom>
        </p:spPr>
      </p:pic>
      <p:pic>
        <p:nvPicPr>
          <p:cNvPr id="27" name="Picture 26"/>
          <p:cNvPicPr>
            <a:picLocks noChangeAspect="1"/>
          </p:cNvPicPr>
          <p:nvPr/>
        </p:nvPicPr>
        <p:blipFill>
          <a:blip r:embed="rId3"/>
          <a:stretch>
            <a:fillRect/>
          </a:stretch>
        </p:blipFill>
        <p:spPr>
          <a:xfrm>
            <a:off x="2771800" y="3429000"/>
            <a:ext cx="3325762" cy="2728350"/>
          </a:xfrm>
          <a:prstGeom prst="rect">
            <a:avLst/>
          </a:prstGeom>
        </p:spPr>
      </p:pic>
    </p:spTree>
    <p:extLst>
      <p:ext uri="{BB962C8B-B14F-4D97-AF65-F5344CB8AC3E}">
        <p14:creationId xmlns:p14="http://schemas.microsoft.com/office/powerpoint/2010/main" val="20892448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normAutofit fontScale="90000"/>
          </a:bodyPr>
          <a:lstStyle/>
          <a:p>
            <a:r>
              <a:rPr lang="en-US" altLang="en-US" dirty="0" smtClean="0">
                <a:solidFill>
                  <a:schemeClr val="accent6">
                    <a:lumMod val="75000"/>
                  </a:schemeClr>
                </a:solidFill>
              </a:rPr>
              <a:t>Example </a:t>
            </a:r>
            <a:r>
              <a:rPr lang="en-US" altLang="en-US" dirty="0">
                <a:solidFill>
                  <a:schemeClr val="accent6">
                    <a:lumMod val="75000"/>
                  </a:schemeClr>
                </a:solidFill>
              </a:rPr>
              <a:t>of </a:t>
            </a:r>
            <a:r>
              <a:rPr lang="en-US" altLang="en-US" dirty="0" smtClean="0">
                <a:solidFill>
                  <a:schemeClr val="accent6">
                    <a:lumMod val="75000"/>
                  </a:schemeClr>
                </a:solidFill>
              </a:rPr>
              <a:t>a Hierarchically Structured Graph</a:t>
            </a:r>
            <a:endParaRPr lang="en-US" altLang="en-US" dirty="0">
              <a:solidFill>
                <a:schemeClr val="accent6">
                  <a:lumMod val="75000"/>
                </a:schemeClr>
              </a:solidFill>
            </a:endParaRPr>
          </a:p>
        </p:txBody>
      </p:sp>
      <p:pic>
        <p:nvPicPr>
          <p:cNvPr id="164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3" y="1556792"/>
            <a:ext cx="79533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78E0B35-C73E-49DE-9EA0-4D9F6C87E107}" type="slidenum">
              <a:rPr lang="el-GR" smtClean="0"/>
              <a:pPr/>
              <a:t>74</a:t>
            </a:fld>
            <a:endParaRPr lang="el-GR"/>
          </a:p>
        </p:txBody>
      </p:sp>
    </p:spTree>
    <p:extLst>
      <p:ext uri="{BB962C8B-B14F-4D97-AF65-F5344CB8AC3E}">
        <p14:creationId xmlns:p14="http://schemas.microsoft.com/office/powerpoint/2010/main" val="37070421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683" y="1268760"/>
            <a:ext cx="8438933" cy="4708981"/>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Cliques</a:t>
            </a:r>
          </a:p>
          <a:p>
            <a:pPr marL="514350" indent="-514350">
              <a:buFont typeface="+mj-lt"/>
              <a:buAutoNum type="arabicPeriod"/>
            </a:pPr>
            <a:endParaRPr lang="en-US" sz="800" dirty="0" smtClean="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Background: How it relates to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err="1" smtClean="0">
                <a:solidFill>
                  <a:srgbClr val="FF0000"/>
                </a:solidFill>
              </a:rPr>
              <a:t>Betweeness</a:t>
            </a:r>
            <a:r>
              <a:rPr lang="en-US" sz="2800" dirty="0" smtClean="0">
                <a:solidFill>
                  <a:srgbClr val="FF0000"/>
                </a:solidFill>
              </a:rPr>
              <a:t> centrality</a:t>
            </a:r>
          </a:p>
          <a:p>
            <a:pPr marL="514350" indent="-514350">
              <a:buFont typeface="+mj-lt"/>
              <a:buAutoNum type="arabicPeriod"/>
            </a:pPr>
            <a:endParaRPr lang="en-US" sz="800" dirty="0" smtClean="0"/>
          </a:p>
          <a:p>
            <a:pPr marL="514350" indent="-514350">
              <a:buFont typeface="+mj-lt"/>
              <a:buAutoNum type="arabicPeriod"/>
            </a:pPr>
            <a:r>
              <a:rPr lang="en-US" sz="2800" dirty="0" smtClean="0"/>
              <a:t>Modularity</a:t>
            </a:r>
          </a:p>
          <a:p>
            <a:pPr marL="514350" indent="-514350">
              <a:buFont typeface="+mj-lt"/>
              <a:buAutoNum type="arabicPeriod"/>
            </a:pPr>
            <a:endParaRPr lang="en-US" sz="800" dirty="0" smtClean="0"/>
          </a:p>
          <a:p>
            <a:pPr marL="514350" indent="-514350">
              <a:buFont typeface="+mj-lt"/>
              <a:buAutoNum type="arabicPeriod"/>
            </a:pPr>
            <a:r>
              <a:rPr lang="en-US" sz="2800" dirty="0"/>
              <a:t>How to evaluate </a:t>
            </a:r>
          </a:p>
          <a:p>
            <a:pPr marL="514350" indent="-514350">
              <a:buFont typeface="+mj-lt"/>
              <a:buAutoNum type="arabicPeriod"/>
            </a:pPr>
            <a:endParaRPr lang="en-US" sz="2800" dirty="0" smtClean="0"/>
          </a:p>
        </p:txBody>
      </p:sp>
      <p:sp>
        <p:nvSpPr>
          <p:cNvPr id="3" name="Title 1"/>
          <p:cNvSpPr txBox="1">
            <a:spLocks/>
          </p:cNvSpPr>
          <p:nvPr/>
        </p:nvSpPr>
        <p:spPr>
          <a:xfrm>
            <a:off x="427314" y="29939"/>
            <a:ext cx="8229600" cy="806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75</a:t>
            </a:fld>
            <a:endParaRPr lang="el-GR"/>
          </a:p>
        </p:txBody>
      </p:sp>
    </p:spTree>
    <p:extLst>
      <p:ext uri="{BB962C8B-B14F-4D97-AF65-F5344CB8AC3E}">
        <p14:creationId xmlns:p14="http://schemas.microsoft.com/office/powerpoint/2010/main" val="20305137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Graph Partitioning</a:t>
            </a:r>
            <a:endParaRPr lang="en-US" sz="3200" dirty="0">
              <a:solidFill>
                <a:schemeClr val="accent6">
                  <a:lumMod val="75000"/>
                </a:schemeClr>
              </a:solidFill>
            </a:endParaRPr>
          </a:p>
        </p:txBody>
      </p:sp>
      <p:sp>
        <p:nvSpPr>
          <p:cNvPr id="10" name="TextBox 9"/>
          <p:cNvSpPr txBox="1"/>
          <p:nvPr/>
        </p:nvSpPr>
        <p:spPr>
          <a:xfrm>
            <a:off x="467544" y="1412776"/>
            <a:ext cx="7848872" cy="1569660"/>
          </a:xfrm>
          <a:prstGeom prst="rect">
            <a:avLst/>
          </a:prstGeom>
          <a:noFill/>
        </p:spPr>
        <p:txBody>
          <a:bodyPr wrap="square" rtlCol="0">
            <a:spAutoFit/>
          </a:bodyPr>
          <a:lstStyle/>
          <a:p>
            <a:pPr algn="just">
              <a:buFont typeface="Wingdings" pitchFamily="2" charset="2"/>
              <a:buChar char="§"/>
            </a:pPr>
            <a:r>
              <a:rPr lang="en-US" sz="2400" dirty="0" smtClean="0"/>
              <a:t> </a:t>
            </a:r>
            <a:r>
              <a:rPr lang="en-US" sz="2400" dirty="0" smtClean="0">
                <a:solidFill>
                  <a:schemeClr val="accent6">
                    <a:lumMod val="75000"/>
                  </a:schemeClr>
                </a:solidFill>
              </a:rPr>
              <a:t>Divisive methods</a:t>
            </a:r>
            <a:r>
              <a:rPr lang="en-US" sz="2400" dirty="0" smtClean="0"/>
              <a:t>: try to identify and remove the “spanning links” between densely-connected regions</a:t>
            </a:r>
          </a:p>
          <a:p>
            <a:pPr algn="just">
              <a:buFont typeface="Wingdings" pitchFamily="2" charset="2"/>
              <a:buChar char="§"/>
            </a:pPr>
            <a:r>
              <a:rPr lang="en-US" sz="2400" dirty="0" smtClean="0"/>
              <a:t> </a:t>
            </a:r>
            <a:r>
              <a:rPr lang="en-US" sz="2400" dirty="0" smtClean="0">
                <a:solidFill>
                  <a:schemeClr val="accent6">
                    <a:lumMod val="75000"/>
                  </a:schemeClr>
                </a:solidFill>
              </a:rPr>
              <a:t>Agglomerative methods</a:t>
            </a:r>
            <a:r>
              <a:rPr lang="en-US" sz="2400" dirty="0" smtClean="0"/>
              <a:t>: Find nodes that are likely to belong to the same region and merge them together (bottom-up)</a:t>
            </a:r>
          </a:p>
        </p:txBody>
      </p:sp>
      <p:pic>
        <p:nvPicPr>
          <p:cNvPr id="81922" name="Picture 2"/>
          <p:cNvPicPr>
            <a:picLocks noChangeAspect="1" noChangeArrowheads="1"/>
          </p:cNvPicPr>
          <p:nvPr/>
        </p:nvPicPr>
        <p:blipFill>
          <a:blip r:embed="rId3" cstate="print"/>
          <a:srcRect/>
          <a:stretch>
            <a:fillRect/>
          </a:stretch>
        </p:blipFill>
        <p:spPr bwMode="auto">
          <a:xfrm>
            <a:off x="345280" y="4056509"/>
            <a:ext cx="4048125" cy="1771650"/>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4481922" y="3933056"/>
            <a:ext cx="3914775" cy="16573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76</a:t>
            </a:fld>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pic>
        <p:nvPicPr>
          <p:cNvPr id="4" name="Picture 3"/>
          <p:cNvPicPr>
            <a:picLocks noChangeAspect="1"/>
          </p:cNvPicPr>
          <p:nvPr/>
        </p:nvPicPr>
        <p:blipFill>
          <a:blip r:embed="rId2" cstate="print"/>
          <a:stretch>
            <a:fillRect/>
          </a:stretch>
        </p:blipFill>
        <p:spPr>
          <a:xfrm>
            <a:off x="939936" y="3402676"/>
            <a:ext cx="5648288" cy="3023027"/>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77</a:t>
            </a:fld>
            <a:endParaRPr lang="el-GR"/>
          </a:p>
        </p:txBody>
      </p:sp>
      <p:sp>
        <p:nvSpPr>
          <p:cNvPr id="7" name="TextBox 6"/>
          <p:cNvSpPr txBox="1"/>
          <p:nvPr/>
        </p:nvSpPr>
        <p:spPr>
          <a:xfrm>
            <a:off x="539552" y="1196752"/>
            <a:ext cx="7416824" cy="2062103"/>
          </a:xfrm>
          <a:prstGeom prst="rect">
            <a:avLst/>
          </a:prstGeom>
          <a:noFill/>
        </p:spPr>
        <p:txBody>
          <a:bodyPr wrap="square" rtlCol="0">
            <a:spAutoFit/>
          </a:bodyPr>
          <a:lstStyle/>
          <a:p>
            <a:r>
              <a:rPr lang="en-US" sz="2800" dirty="0" smtClean="0">
                <a:solidFill>
                  <a:schemeClr val="accent6">
                    <a:lumMod val="75000"/>
                  </a:schemeClr>
                </a:solidFill>
              </a:rPr>
              <a:t>Hierarchical divisive method</a:t>
            </a:r>
          </a:p>
          <a:p>
            <a:pPr marL="742950" lvl="1" indent="-285750">
              <a:buFont typeface="Wingdings" panose="05000000000000000000" pitchFamily="2" charset="2"/>
              <a:buChar char="§"/>
            </a:pPr>
            <a:r>
              <a:rPr lang="en-US" dirty="0" smtClean="0"/>
              <a:t>Start with the whole graph</a:t>
            </a:r>
          </a:p>
          <a:p>
            <a:pPr marL="742950" lvl="1" indent="-285750">
              <a:buFont typeface="Wingdings" panose="05000000000000000000" pitchFamily="2" charset="2"/>
              <a:buChar char="§"/>
            </a:pPr>
            <a:r>
              <a:rPr lang="en-US" dirty="0" smtClean="0"/>
              <a:t>Find edges whose removal  </a:t>
            </a:r>
            <a:r>
              <a:rPr lang="en-US" i="1" dirty="0" smtClean="0">
                <a:solidFill>
                  <a:schemeClr val="tx2">
                    <a:lumMod val="60000"/>
                    <a:lumOff val="40000"/>
                  </a:schemeClr>
                </a:solidFill>
              </a:rPr>
              <a:t>“partitions” </a:t>
            </a:r>
            <a:r>
              <a:rPr lang="en-US" dirty="0" smtClean="0"/>
              <a:t>the graph</a:t>
            </a:r>
          </a:p>
          <a:p>
            <a:pPr marL="742950" lvl="1" indent="-285750">
              <a:buFont typeface="Wingdings" panose="05000000000000000000" pitchFamily="2" charset="2"/>
              <a:buChar char="§"/>
            </a:pPr>
            <a:r>
              <a:rPr lang="en-US" dirty="0" smtClean="0"/>
              <a:t>Repeat with each </a:t>
            </a:r>
            <a:r>
              <a:rPr lang="en-US" dirty="0" err="1" smtClean="0"/>
              <a:t>subgraph</a:t>
            </a:r>
            <a:r>
              <a:rPr lang="en-US" dirty="0" smtClean="0"/>
              <a:t> until single vertices</a:t>
            </a:r>
          </a:p>
          <a:p>
            <a:endParaRPr lang="en-US" dirty="0"/>
          </a:p>
          <a:p>
            <a:r>
              <a:rPr lang="en-US" sz="2800" i="1" dirty="0" smtClean="0"/>
              <a:t>Which edge?</a:t>
            </a:r>
            <a:endParaRPr lang="en-US" sz="2800" i="1" dirty="0"/>
          </a:p>
        </p:txBody>
      </p:sp>
    </p:spTree>
    <p:extLst>
      <p:ext uri="{BB962C8B-B14F-4D97-AF65-F5344CB8AC3E}">
        <p14:creationId xmlns:p14="http://schemas.microsoft.com/office/powerpoint/2010/main" val="35334544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86" y="3933056"/>
            <a:ext cx="7602638" cy="1815882"/>
          </a:xfrm>
          <a:prstGeom prst="rect">
            <a:avLst/>
          </a:prstGeom>
          <a:noFill/>
        </p:spPr>
        <p:txBody>
          <a:bodyPr wrap="square" rtlCol="0">
            <a:spAutoFit/>
          </a:bodyPr>
          <a:lstStyle/>
          <a:p>
            <a:r>
              <a:rPr lang="en-US" sz="2800" dirty="0" smtClean="0"/>
              <a:t>Use bridges or cut-edge (if removed, the nodes become disconnected)</a:t>
            </a:r>
          </a:p>
          <a:p>
            <a:endParaRPr lang="en-US" sz="2800" dirty="0" smtClean="0"/>
          </a:p>
          <a:p>
            <a:r>
              <a:rPr lang="en-US" sz="2800" dirty="0" smtClean="0"/>
              <a:t>Which one to choose?</a:t>
            </a:r>
            <a:endParaRPr lang="el-GR" sz="2800" dirty="0"/>
          </a:p>
        </p:txBody>
      </p:sp>
      <p:grpSp>
        <p:nvGrpSpPr>
          <p:cNvPr id="2" name="Group 1"/>
          <p:cNvGrpSpPr/>
          <p:nvPr/>
        </p:nvGrpSpPr>
        <p:grpSpPr>
          <a:xfrm>
            <a:off x="2940511" y="1532968"/>
            <a:ext cx="4048125" cy="1771650"/>
            <a:chOff x="2915816" y="1124744"/>
            <a:chExt cx="4048125" cy="1771650"/>
          </a:xfrm>
        </p:grpSpPr>
        <p:pic>
          <p:nvPicPr>
            <p:cNvPr id="81922" name="Picture 2"/>
            <p:cNvPicPr>
              <a:picLocks noChangeAspect="1" noChangeArrowheads="1"/>
            </p:cNvPicPr>
            <p:nvPr/>
          </p:nvPicPr>
          <p:blipFill>
            <a:blip r:embed="rId3" cstate="print"/>
            <a:srcRect/>
            <a:stretch>
              <a:fillRect/>
            </a:stretch>
          </p:blipFill>
          <p:spPr bwMode="auto">
            <a:xfrm>
              <a:off x="2915816" y="1124744"/>
              <a:ext cx="4048125" cy="1771650"/>
            </a:xfrm>
            <a:prstGeom prst="rect">
              <a:avLst/>
            </a:prstGeom>
            <a:noFill/>
            <a:ln w="9525">
              <a:noFill/>
              <a:miter lim="800000"/>
              <a:headEnd/>
              <a:tailEnd/>
            </a:ln>
          </p:spPr>
        </p:pic>
        <p:cxnSp>
          <p:nvCxnSpPr>
            <p:cNvPr id="9" name="Straight Arrow Connector 8"/>
            <p:cNvCxnSpPr/>
            <p:nvPr/>
          </p:nvCxnSpPr>
          <p:spPr>
            <a:xfrm>
              <a:off x="5148064" y="148478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44008" y="1484784"/>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27984" y="1844824"/>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652120" y="184482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36096" y="141277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878E0B35-C73E-49DE-9EA0-4D9F6C87E107}" type="slidenum">
              <a:rPr lang="el-GR" smtClean="0"/>
              <a:pPr/>
              <a:t>78</a:t>
            </a:fld>
            <a:endParaRPr lang="el-GR"/>
          </a:p>
        </p:txBody>
      </p:sp>
      <p:sp>
        <p:nvSpPr>
          <p:cNvPr id="15"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576977" y="1143000"/>
            <a:ext cx="6531974" cy="239078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3707904" y="3533788"/>
            <a:ext cx="4495800" cy="2305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79</a:t>
            </a:fld>
            <a:endParaRPr lang="el-GR"/>
          </a:p>
        </p:txBody>
      </p:sp>
      <p:sp>
        <p:nvSpPr>
          <p:cNvPr id="8"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sp>
        <p:nvSpPr>
          <p:cNvPr id="9" name="TextBox 8"/>
          <p:cNvSpPr txBox="1"/>
          <p:nvPr/>
        </p:nvSpPr>
        <p:spPr>
          <a:xfrm>
            <a:off x="760337" y="5445224"/>
            <a:ext cx="7602638" cy="523220"/>
          </a:xfrm>
          <a:prstGeom prst="rect">
            <a:avLst/>
          </a:prstGeom>
          <a:noFill/>
        </p:spPr>
        <p:txBody>
          <a:bodyPr wrap="square" rtlCol="0">
            <a:spAutoFit/>
          </a:bodyPr>
          <a:lstStyle/>
          <a:p>
            <a:r>
              <a:rPr lang="en-US" sz="2800" dirty="0" smtClean="0"/>
              <a:t>There may be none!</a:t>
            </a:r>
            <a:endParaRPr lang="el-G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229600" cy="1143000"/>
          </a:xfrm>
        </p:spPr>
        <p:txBody>
          <a:bodyPr/>
          <a:lstStyle/>
          <a:p>
            <a:r>
              <a:rPr lang="en-US" altLang="ko-KR" dirty="0" smtClean="0">
                <a:solidFill>
                  <a:schemeClr val="accent6">
                    <a:lumMod val="75000"/>
                  </a:schemeClr>
                </a:solidFill>
              </a:rPr>
              <a:t>Facebook </a:t>
            </a:r>
            <a:r>
              <a:rPr lang="en-US" altLang="ko-KR" dirty="0">
                <a:solidFill>
                  <a:schemeClr val="accent6">
                    <a:lumMod val="75000"/>
                  </a:schemeClr>
                </a:solidFill>
              </a:rPr>
              <a:t>N</a:t>
            </a:r>
            <a:r>
              <a:rPr lang="en-US" altLang="ko-KR" dirty="0" smtClean="0">
                <a:solidFill>
                  <a:schemeClr val="accent6">
                    <a:lumMod val="75000"/>
                  </a:schemeClr>
                </a:solidFill>
              </a:rPr>
              <a:t>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8</a:t>
            </a:fld>
            <a:endParaRPr lang="ko-KR"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67544" y="883988"/>
            <a:ext cx="6336704" cy="555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모서리가 둥근 사각형 설명선 6"/>
          <p:cNvSpPr/>
          <p:nvPr/>
        </p:nvSpPr>
        <p:spPr>
          <a:xfrm>
            <a:off x="5984776" y="1628800"/>
            <a:ext cx="3041848" cy="898376"/>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b="1" dirty="0" smtClean="0">
                <a:solidFill>
                  <a:schemeClr val="bg1"/>
                </a:solidFill>
              </a:rPr>
              <a:t>Can we identify social communities?</a:t>
            </a:r>
            <a:endParaRPr lang="ko-KR" altLang="en-US" b="1" dirty="0">
              <a:solidFill>
                <a:schemeClr val="bg1"/>
              </a:solidFill>
            </a:endParaRPr>
          </a:p>
        </p:txBody>
      </p:sp>
      <p:sp>
        <p:nvSpPr>
          <p:cNvPr id="8" name="TextBox 7"/>
          <p:cNvSpPr txBox="1"/>
          <p:nvPr/>
        </p:nvSpPr>
        <p:spPr>
          <a:xfrm>
            <a:off x="5726764" y="5234333"/>
            <a:ext cx="3276600" cy="830997"/>
          </a:xfrm>
          <a:prstGeom prst="rect">
            <a:avLst/>
          </a:prstGeom>
          <a:noFill/>
        </p:spPr>
        <p:txBody>
          <a:bodyPr wrap="square" rtlCol="0">
            <a:spAutoFit/>
          </a:bodyPr>
          <a:lstStyle/>
          <a:p>
            <a:r>
              <a:rPr lang="en-US" altLang="ko-KR" sz="2400" b="1" dirty="0" smtClean="0"/>
              <a:t>Nodes: Facebook Users</a:t>
            </a:r>
          </a:p>
          <a:p>
            <a:r>
              <a:rPr lang="en-US" altLang="ko-KR" sz="2400" b="1" dirty="0" smtClean="0"/>
              <a:t>Edges: Friendships</a:t>
            </a:r>
            <a:endParaRPr lang="ko-KR" altLang="en-US" sz="2400" b="1" dirty="0"/>
          </a:p>
        </p:txBody>
      </p:sp>
    </p:spTree>
    <p:extLst>
      <p:ext uri="{BB962C8B-B14F-4D97-AF65-F5344CB8AC3E}">
        <p14:creationId xmlns:p14="http://schemas.microsoft.com/office/powerpoint/2010/main" val="8968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34" y="21215"/>
            <a:ext cx="8229600" cy="1143000"/>
          </a:xfrm>
        </p:spPr>
        <p:txBody>
          <a:bodyPr>
            <a:normAutofit/>
          </a:bodyPr>
          <a:lstStyle/>
          <a:p>
            <a:r>
              <a:rPr lang="en-US" dirty="0" smtClean="0">
                <a:solidFill>
                  <a:schemeClr val="accent6">
                    <a:lumMod val="75000"/>
                  </a:schemeClr>
                </a:solidFill>
              </a:rPr>
              <a:t>Strength </a:t>
            </a:r>
            <a:r>
              <a:rPr lang="en-US" dirty="0">
                <a:solidFill>
                  <a:schemeClr val="accent6">
                    <a:lumMod val="75000"/>
                  </a:schemeClr>
                </a:solidFill>
              </a:rPr>
              <a:t>of Weak Ties</a:t>
            </a:r>
          </a:p>
        </p:txBody>
      </p:sp>
      <p:sp>
        <p:nvSpPr>
          <p:cNvPr id="3" name="Content Placeholder 2"/>
          <p:cNvSpPr>
            <a:spLocks noGrp="1"/>
          </p:cNvSpPr>
          <p:nvPr>
            <p:ph idx="1"/>
          </p:nvPr>
        </p:nvSpPr>
        <p:spPr>
          <a:xfrm>
            <a:off x="342015" y="1153026"/>
            <a:ext cx="7307328" cy="1289653"/>
          </a:xfrm>
        </p:spPr>
        <p:txBody>
          <a:bodyPr>
            <a:normAutofit fontScale="92500" lnSpcReduction="20000"/>
          </a:bodyPr>
          <a:lstStyle/>
          <a:p>
            <a:r>
              <a:rPr lang="en-US" dirty="0" smtClean="0">
                <a:solidFill>
                  <a:schemeClr val="accent6">
                    <a:lumMod val="75000"/>
                  </a:schemeClr>
                </a:solidFill>
              </a:rPr>
              <a:t>Edge </a:t>
            </a:r>
            <a:r>
              <a:rPr lang="en-US" dirty="0" err="1" smtClean="0">
                <a:solidFill>
                  <a:schemeClr val="accent6">
                    <a:lumMod val="75000"/>
                  </a:schemeClr>
                </a:solidFill>
              </a:rPr>
              <a:t>betweenness</a:t>
            </a:r>
            <a:r>
              <a:rPr lang="en-US" dirty="0" smtClean="0">
                <a:solidFill>
                  <a:srgbClr val="D60093"/>
                </a:solidFill>
              </a:rPr>
              <a:t>:</a:t>
            </a:r>
            <a:r>
              <a:rPr lang="en-US" dirty="0" smtClean="0">
                <a:solidFill>
                  <a:schemeClr val="accent3"/>
                </a:solidFill>
              </a:rPr>
              <a:t> </a:t>
            </a:r>
            <a:r>
              <a:rPr lang="en-US" dirty="0"/>
              <a:t>Number of </a:t>
            </a:r>
            <a:r>
              <a:rPr lang="en-US" dirty="0" smtClean="0"/>
              <a:t/>
            </a:r>
            <a:br>
              <a:rPr lang="en-US" dirty="0" smtClean="0"/>
            </a:br>
            <a:r>
              <a:rPr lang="en-US" dirty="0" smtClean="0"/>
              <a:t>shortest paths </a:t>
            </a:r>
            <a:r>
              <a:rPr lang="en-US" dirty="0"/>
              <a:t>passing over the edge</a:t>
            </a:r>
          </a:p>
          <a:p>
            <a:r>
              <a:rPr lang="en-US" dirty="0" smtClean="0">
                <a:solidFill>
                  <a:schemeClr val="accent6">
                    <a:lumMod val="75000"/>
                  </a:schemeClr>
                </a:solidFill>
              </a:rPr>
              <a:t>Intuition:</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80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42015" y="2451810"/>
            <a:ext cx="4077585" cy="29718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505589" y="2572434"/>
            <a:ext cx="4245429" cy="2971800"/>
          </a:xfrm>
          <a:prstGeom prst="rect">
            <a:avLst/>
          </a:prstGeom>
          <a:noFill/>
          <a:ln w="9525">
            <a:noFill/>
            <a:miter lim="800000"/>
            <a:headEnd/>
            <a:tailEnd/>
          </a:ln>
        </p:spPr>
      </p:pic>
      <p:sp>
        <p:nvSpPr>
          <p:cNvPr id="10" name="TextBox 9"/>
          <p:cNvSpPr txBox="1"/>
          <p:nvPr/>
        </p:nvSpPr>
        <p:spPr>
          <a:xfrm>
            <a:off x="646815" y="5544234"/>
            <a:ext cx="30450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smtClean="0"/>
              <a:t>Edge strengths (call volume) </a:t>
            </a:r>
            <a:br>
              <a:rPr lang="en-US" b="1" dirty="0" smtClean="0"/>
            </a:br>
            <a:r>
              <a:rPr lang="en-US" b="1" dirty="0" smtClean="0"/>
              <a:t>in a real network</a:t>
            </a:r>
            <a:endParaRPr lang="en-US" b="1" dirty="0"/>
          </a:p>
        </p:txBody>
      </p:sp>
      <p:sp>
        <p:nvSpPr>
          <p:cNvPr id="11" name="TextBox 10"/>
          <p:cNvSpPr txBox="1"/>
          <p:nvPr/>
        </p:nvSpPr>
        <p:spPr>
          <a:xfrm>
            <a:off x="6005191" y="5615429"/>
            <a:ext cx="210185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smtClean="0"/>
              <a:t>Edge </a:t>
            </a:r>
            <a:r>
              <a:rPr lang="en-US" b="1" dirty="0" err="1" smtClean="0"/>
              <a:t>betweenness</a:t>
            </a:r>
            <a:r>
              <a:rPr lang="en-US" b="1" dirty="0" smtClean="0"/>
              <a:t> </a:t>
            </a:r>
            <a:br>
              <a:rPr lang="en-US" b="1" dirty="0" smtClean="0"/>
            </a:br>
            <a:r>
              <a:rPr lang="en-US" b="1" dirty="0" smtClean="0"/>
              <a:t>in a real network</a:t>
            </a:r>
            <a:endParaRPr lang="en-US" b="1" dirty="0"/>
          </a:p>
        </p:txBody>
      </p:sp>
      <p:sp>
        <p:nvSpPr>
          <p:cNvPr id="12" name="Rectangle 11"/>
          <p:cNvSpPr/>
          <p:nvPr/>
        </p:nvSpPr>
        <p:spPr>
          <a:xfrm>
            <a:off x="1905000" y="2895600"/>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ectangle 12"/>
          <p:cNvSpPr/>
          <p:nvPr/>
        </p:nvSpPr>
        <p:spPr>
          <a:xfrm>
            <a:off x="37215" y="2904893"/>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ectangle 13"/>
          <p:cNvSpPr/>
          <p:nvPr/>
        </p:nvSpPr>
        <p:spPr>
          <a:xfrm>
            <a:off x="4564283" y="2895600"/>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19020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18864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Edge </a:t>
            </a:r>
            <a:r>
              <a:rPr lang="en-US" sz="4000" dirty="0" err="1" smtClean="0">
                <a:solidFill>
                  <a:schemeClr val="accent6">
                    <a:lumMod val="75000"/>
                  </a:schemeClr>
                </a:solidFill>
              </a:rPr>
              <a:t>Betweenness</a:t>
            </a:r>
            <a:endParaRPr lang="en-US" sz="4000" dirty="0">
              <a:solidFill>
                <a:schemeClr val="accent6">
                  <a:lumMod val="75000"/>
                </a:schemeClr>
              </a:solidFill>
            </a:endParaRPr>
          </a:p>
        </p:txBody>
      </p:sp>
      <p:sp>
        <p:nvSpPr>
          <p:cNvPr id="15" name="TextBox 14"/>
          <p:cNvSpPr txBox="1"/>
          <p:nvPr/>
        </p:nvSpPr>
        <p:spPr>
          <a:xfrm>
            <a:off x="467259" y="913002"/>
            <a:ext cx="8572560" cy="923330"/>
          </a:xfrm>
          <a:prstGeom prst="rect">
            <a:avLst/>
          </a:prstGeom>
          <a:noFill/>
        </p:spPr>
        <p:txBody>
          <a:bodyPr wrap="square" rtlCol="0">
            <a:spAutoFit/>
          </a:bodyPr>
          <a:lstStyle/>
          <a:p>
            <a:r>
              <a:rPr lang="en-US" dirty="0" err="1" smtClean="0">
                <a:solidFill>
                  <a:schemeClr val="accent6">
                    <a:lumMod val="75000"/>
                  </a:schemeClr>
                </a:solidFill>
              </a:rPr>
              <a:t>Betweenness</a:t>
            </a:r>
            <a:r>
              <a:rPr lang="en-US" dirty="0" smtClean="0">
                <a:solidFill>
                  <a:schemeClr val="accent6">
                    <a:lumMod val="75000"/>
                  </a:schemeClr>
                </a:solidFill>
              </a:rPr>
              <a:t> of an edge (a, b): </a:t>
            </a:r>
            <a:r>
              <a:rPr lang="en-US" dirty="0" smtClean="0"/>
              <a:t>number of pairs of nodes x and y such that the edge (a, b) lies on the shortest path between x and y - </a:t>
            </a:r>
            <a:r>
              <a:rPr lang="en-US" dirty="0" smtClean="0">
                <a:solidFill>
                  <a:schemeClr val="tx2">
                    <a:lumMod val="75000"/>
                  </a:schemeClr>
                </a:solidFill>
              </a:rPr>
              <a:t>since there can be several such  shortest paths edge (a, b) is credited with the fraction of those shortest paths that include (a, b).</a:t>
            </a:r>
            <a:endParaRPr lang="el-GR" dirty="0">
              <a:solidFill>
                <a:schemeClr val="tx2">
                  <a:lumMod val="75000"/>
                </a:schemeClr>
              </a:solidFill>
            </a:endParaRPr>
          </a:p>
        </p:txBody>
      </p:sp>
      <p:pic>
        <p:nvPicPr>
          <p:cNvPr id="6" name="Picture 2"/>
          <p:cNvPicPr>
            <a:picLocks noChangeAspect="1" noChangeArrowheads="1"/>
          </p:cNvPicPr>
          <p:nvPr/>
        </p:nvPicPr>
        <p:blipFill>
          <a:blip r:embed="rId4" cstate="print"/>
          <a:srcRect/>
          <a:stretch>
            <a:fillRect/>
          </a:stretch>
        </p:blipFill>
        <p:spPr bwMode="auto">
          <a:xfrm>
            <a:off x="467365" y="3222386"/>
            <a:ext cx="4048125" cy="1771650"/>
          </a:xfrm>
          <a:prstGeom prst="rect">
            <a:avLst/>
          </a:prstGeom>
          <a:noFill/>
          <a:ln w="9525">
            <a:noFill/>
            <a:miter lim="800000"/>
            <a:headEnd/>
            <a:tailEnd/>
          </a:ln>
        </p:spPr>
      </p:pic>
      <p:cxnSp>
        <p:nvCxnSpPr>
          <p:cNvPr id="3" name="Straight Arrow Connector 2"/>
          <p:cNvCxnSpPr>
            <a:stCxn id="5" idx="0"/>
          </p:cNvCxnSpPr>
          <p:nvPr/>
        </p:nvCxnSpPr>
        <p:spPr>
          <a:xfrm flipV="1">
            <a:off x="2695112" y="4034933"/>
            <a:ext cx="3705" cy="5897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08440" y="4624704"/>
            <a:ext cx="973343" cy="369332"/>
          </a:xfrm>
          <a:prstGeom prst="rect">
            <a:avLst/>
          </a:prstGeom>
          <a:noFill/>
          <a:ln w="28575">
            <a:solidFill>
              <a:schemeClr val="accent1"/>
            </a:solidFill>
          </a:ln>
        </p:spPr>
        <p:txBody>
          <a:bodyPr wrap="none" rtlCol="0">
            <a:spAutoFit/>
          </a:bodyPr>
          <a:lstStyle/>
          <a:p>
            <a:r>
              <a:rPr lang="en-US" dirty="0" smtClean="0"/>
              <a:t>7x7 = 49</a:t>
            </a:r>
            <a:endParaRPr lang="en-US" dirty="0"/>
          </a:p>
        </p:txBody>
      </p:sp>
      <p:sp>
        <p:nvSpPr>
          <p:cNvPr id="14" name="TextBox 13"/>
          <p:cNvSpPr txBox="1"/>
          <p:nvPr/>
        </p:nvSpPr>
        <p:spPr>
          <a:xfrm>
            <a:off x="1848116" y="2620947"/>
            <a:ext cx="1090363" cy="369332"/>
          </a:xfrm>
          <a:prstGeom prst="rect">
            <a:avLst/>
          </a:prstGeom>
          <a:noFill/>
          <a:ln w="28575">
            <a:solidFill>
              <a:schemeClr val="accent1"/>
            </a:solidFill>
          </a:ln>
        </p:spPr>
        <p:txBody>
          <a:bodyPr wrap="none" rtlCol="0">
            <a:spAutoFit/>
          </a:bodyPr>
          <a:lstStyle/>
          <a:p>
            <a:r>
              <a:rPr lang="en-US" dirty="0" smtClean="0"/>
              <a:t>3x11 = 33</a:t>
            </a:r>
            <a:endParaRPr lang="en-US" dirty="0"/>
          </a:p>
        </p:txBody>
      </p:sp>
      <p:cxnSp>
        <p:nvCxnSpPr>
          <p:cNvPr id="16" name="Straight Arrow Connector 15"/>
          <p:cNvCxnSpPr>
            <a:stCxn id="14" idx="2"/>
          </p:cNvCxnSpPr>
          <p:nvPr/>
        </p:nvCxnSpPr>
        <p:spPr>
          <a:xfrm flipH="1">
            <a:off x="2118858" y="2990279"/>
            <a:ext cx="274440" cy="7455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4647" y="4500105"/>
            <a:ext cx="301686" cy="369332"/>
          </a:xfrm>
          <a:prstGeom prst="rect">
            <a:avLst/>
          </a:prstGeom>
          <a:noFill/>
          <a:ln w="28575">
            <a:solidFill>
              <a:schemeClr val="accent1"/>
            </a:solidFill>
          </a:ln>
        </p:spPr>
        <p:txBody>
          <a:bodyPr wrap="none" rtlCol="0">
            <a:spAutoFit/>
          </a:bodyPr>
          <a:lstStyle/>
          <a:p>
            <a:r>
              <a:rPr lang="en-US" dirty="0" smtClean="0"/>
              <a:t>1</a:t>
            </a:r>
            <a:endParaRPr lang="en-US" dirty="0"/>
          </a:p>
        </p:txBody>
      </p:sp>
      <p:cxnSp>
        <p:nvCxnSpPr>
          <p:cNvPr id="23" name="Straight Arrow Connector 22"/>
          <p:cNvCxnSpPr>
            <a:stCxn id="20" idx="1"/>
          </p:cNvCxnSpPr>
          <p:nvPr/>
        </p:nvCxnSpPr>
        <p:spPr>
          <a:xfrm flipH="1" flipV="1">
            <a:off x="3635717" y="4592438"/>
            <a:ext cx="728930" cy="923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64647" y="2853054"/>
            <a:ext cx="1090363" cy="369332"/>
          </a:xfrm>
          <a:prstGeom prst="rect">
            <a:avLst/>
          </a:prstGeom>
          <a:noFill/>
          <a:ln w="28575">
            <a:solidFill>
              <a:schemeClr val="accent1"/>
            </a:solidFill>
          </a:ln>
        </p:spPr>
        <p:txBody>
          <a:bodyPr wrap="none" rtlCol="0">
            <a:spAutoFit/>
          </a:bodyPr>
          <a:lstStyle/>
          <a:p>
            <a:r>
              <a:rPr lang="en-US" dirty="0" smtClean="0"/>
              <a:t>1x12 = 12</a:t>
            </a:r>
            <a:endParaRPr lang="en-US" dirty="0"/>
          </a:p>
        </p:txBody>
      </p:sp>
      <p:cxnSp>
        <p:nvCxnSpPr>
          <p:cNvPr id="28" name="Straight Arrow Connector 27"/>
          <p:cNvCxnSpPr/>
          <p:nvPr/>
        </p:nvCxnSpPr>
        <p:spPr>
          <a:xfrm flipH="1">
            <a:off x="3647921" y="3058352"/>
            <a:ext cx="704522" cy="6094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9210" y="5376274"/>
            <a:ext cx="8572560" cy="923330"/>
          </a:xfrm>
          <a:prstGeom prst="rect">
            <a:avLst/>
          </a:prstGeom>
          <a:noFill/>
        </p:spPr>
        <p:txBody>
          <a:bodyPr wrap="square" rtlCol="0">
            <a:spAutoFit/>
          </a:bodyPr>
          <a:lstStyle/>
          <a:p>
            <a:r>
              <a:rPr lang="en-US" dirty="0" smtClean="0">
                <a:solidFill>
                  <a:schemeClr val="accent1">
                    <a:lumMod val="50000"/>
                  </a:schemeClr>
                </a:solidFill>
              </a:rPr>
              <a:t>Edges that have a high probability to occur on a randomly chosen shortest path between two randomly chosen nodes have a high </a:t>
            </a:r>
            <a:r>
              <a:rPr lang="en-US" dirty="0" err="1" smtClean="0">
                <a:solidFill>
                  <a:schemeClr val="accent1">
                    <a:lumMod val="50000"/>
                  </a:schemeClr>
                </a:solidFill>
              </a:rPr>
              <a:t>betweenness</a:t>
            </a:r>
            <a:r>
              <a:rPr lang="en-US" dirty="0" smtClean="0">
                <a:solidFill>
                  <a:schemeClr val="accent1">
                    <a:lumMod val="50000"/>
                  </a:schemeClr>
                </a:solidFill>
              </a:rPr>
              <a:t>.</a:t>
            </a:r>
          </a:p>
          <a:p>
            <a:pPr algn="ctr"/>
            <a:r>
              <a:rPr lang="en-US" i="1" dirty="0" smtClean="0">
                <a:solidFill>
                  <a:schemeClr val="accent1">
                    <a:lumMod val="50000"/>
                  </a:schemeClr>
                </a:solidFill>
              </a:rPr>
              <a:t>Traffic (unit of flow)</a:t>
            </a:r>
          </a:p>
        </p:txBody>
      </p:sp>
      <p:graphicFrame>
        <p:nvGraphicFramePr>
          <p:cNvPr id="136194" name="Object 2"/>
          <p:cNvGraphicFramePr>
            <a:graphicFrameLocks noChangeAspect="1"/>
          </p:cNvGraphicFramePr>
          <p:nvPr>
            <p:extLst>
              <p:ext uri="{D42A27DB-BD31-4B8C-83A1-F6EECF244321}">
                <p14:modId xmlns:p14="http://schemas.microsoft.com/office/powerpoint/2010/main" val="3905797307"/>
              </p:ext>
            </p:extLst>
          </p:nvPr>
        </p:nvGraphicFramePr>
        <p:xfrm>
          <a:off x="2009929" y="1849854"/>
          <a:ext cx="4911725" cy="582613"/>
        </p:xfrm>
        <a:graphic>
          <a:graphicData uri="http://schemas.openxmlformats.org/presentationml/2006/ole">
            <mc:AlternateContent xmlns:mc="http://schemas.openxmlformats.org/markup-compatibility/2006">
              <mc:Choice xmlns:v="urn:schemas-microsoft-com:vml" Requires="v">
                <p:oleObj spid="_x0000_s136339" name="Εξίσωση" r:id="rId5" imgW="3136900" imgH="431800" progId="Equation.3">
                  <p:embed/>
                </p:oleObj>
              </mc:Choice>
              <mc:Fallback>
                <p:oleObj name="Εξίσωση" r:id="rId5" imgW="3136900" imgH="431800"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929" y="1849854"/>
                        <a:ext cx="49117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81</a:t>
            </a:fld>
            <a:endParaRPr lang="el-GR"/>
          </a:p>
        </p:txBody>
      </p:sp>
      <p:grpSp>
        <p:nvGrpSpPr>
          <p:cNvPr id="17" name="Group 16"/>
          <p:cNvGrpSpPr/>
          <p:nvPr/>
        </p:nvGrpSpPr>
        <p:grpSpPr>
          <a:xfrm>
            <a:off x="5770113" y="3280351"/>
            <a:ext cx="2270760" cy="1443895"/>
            <a:chOff x="6873240" y="1234440"/>
            <a:chExt cx="2270760" cy="1443895"/>
          </a:xfrm>
        </p:grpSpPr>
        <p:grpSp>
          <p:nvGrpSpPr>
            <p:cNvPr id="18" name="Group 17"/>
            <p:cNvGrpSpPr/>
            <p:nvPr/>
          </p:nvGrpSpPr>
          <p:grpSpPr>
            <a:xfrm>
              <a:off x="6873240" y="1234440"/>
              <a:ext cx="2270760" cy="975360"/>
              <a:chOff x="6088632" y="2606040"/>
              <a:chExt cx="2270760" cy="975360"/>
            </a:xfrm>
          </p:grpSpPr>
          <p:cxnSp>
            <p:nvCxnSpPr>
              <p:cNvPr id="25" name="Straight Arrow Connector 24"/>
              <p:cNvCxnSpPr>
                <a:stCxn id="45" idx="5"/>
                <a:endCxn id="34" idx="1"/>
              </p:cNvCxnSpPr>
              <p:nvPr/>
            </p:nvCxnSpPr>
            <p:spPr>
              <a:xfrm>
                <a:off x="6701930" y="2762138"/>
                <a:ext cx="304772" cy="25697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4" idx="6"/>
                <a:endCxn id="42" idx="2"/>
              </p:cNvCxnSpPr>
              <p:nvPr/>
            </p:nvCxnSpPr>
            <p:spPr>
              <a:xfrm>
                <a:off x="7162800" y="3083768"/>
                <a:ext cx="327912" cy="10139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45" idx="4"/>
                <a:endCxn id="46" idx="0"/>
              </p:cNvCxnSpPr>
              <p:nvPr/>
            </p:nvCxnSpPr>
            <p:spPr>
              <a:xfrm flipH="1">
                <a:off x="6561072" y="2788920"/>
                <a:ext cx="76200" cy="60960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46" idx="1"/>
                <a:endCxn id="35" idx="5"/>
              </p:cNvCxnSpPr>
              <p:nvPr/>
            </p:nvCxnSpPr>
            <p:spPr>
              <a:xfrm flipH="1" flipV="1">
                <a:off x="6244730" y="3234111"/>
                <a:ext cx="251684" cy="191191"/>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45" idx="3"/>
                <a:endCxn id="35" idx="7"/>
              </p:cNvCxnSpPr>
              <p:nvPr/>
            </p:nvCxnSpPr>
            <p:spPr>
              <a:xfrm flipH="1">
                <a:off x="6244730" y="2762138"/>
                <a:ext cx="327884" cy="342657"/>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34" idx="3"/>
                <a:endCxn id="46" idx="7"/>
              </p:cNvCxnSpPr>
              <p:nvPr/>
            </p:nvCxnSpPr>
            <p:spPr>
              <a:xfrm flipH="1">
                <a:off x="6625730" y="3148426"/>
                <a:ext cx="380972" cy="276876"/>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5" idx="6"/>
                <a:endCxn id="34" idx="2"/>
              </p:cNvCxnSpPr>
              <p:nvPr/>
            </p:nvCxnSpPr>
            <p:spPr>
              <a:xfrm flipV="1">
                <a:off x="6271512" y="3083768"/>
                <a:ext cx="708408" cy="8568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Oval 33"/>
              <p:cNvSpPr/>
              <p:nvPr/>
            </p:nvSpPr>
            <p:spPr>
              <a:xfrm>
                <a:off x="6979920" y="2992328"/>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35" name="Oval 34"/>
              <p:cNvSpPr/>
              <p:nvPr/>
            </p:nvSpPr>
            <p:spPr>
              <a:xfrm>
                <a:off x="6088632" y="30780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36" name="Straight Arrow Connector 35"/>
              <p:cNvCxnSpPr>
                <a:stCxn id="41" idx="6"/>
                <a:endCxn id="43" idx="2"/>
              </p:cNvCxnSpPr>
              <p:nvPr/>
            </p:nvCxnSpPr>
            <p:spPr>
              <a:xfrm>
                <a:off x="7897166" y="2773680"/>
                <a:ext cx="279346" cy="12145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42" idx="0"/>
                <a:endCxn id="41" idx="3"/>
              </p:cNvCxnSpPr>
              <p:nvPr/>
            </p:nvCxnSpPr>
            <p:spPr>
              <a:xfrm flipV="1">
                <a:off x="7582152" y="2838338"/>
                <a:ext cx="158916" cy="25538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42" idx="6"/>
                <a:endCxn id="44" idx="2"/>
              </p:cNvCxnSpPr>
              <p:nvPr/>
            </p:nvCxnSpPr>
            <p:spPr>
              <a:xfrm>
                <a:off x="7673592" y="3185160"/>
                <a:ext cx="426720" cy="21289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41" idx="4"/>
                <a:endCxn id="44" idx="1"/>
              </p:cNvCxnSpPr>
              <p:nvPr/>
            </p:nvCxnSpPr>
            <p:spPr>
              <a:xfrm>
                <a:off x="7805726" y="2865120"/>
                <a:ext cx="321368" cy="46827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4" idx="0"/>
                <a:endCxn id="43" idx="4"/>
              </p:cNvCxnSpPr>
              <p:nvPr/>
            </p:nvCxnSpPr>
            <p:spPr>
              <a:xfrm flipV="1">
                <a:off x="8191752" y="2986573"/>
                <a:ext cx="76200" cy="32004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Oval 40"/>
              <p:cNvSpPr/>
              <p:nvPr/>
            </p:nvSpPr>
            <p:spPr>
              <a:xfrm>
                <a:off x="7714286" y="26822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2" name="Oval 41"/>
              <p:cNvSpPr/>
              <p:nvPr/>
            </p:nvSpPr>
            <p:spPr>
              <a:xfrm>
                <a:off x="7490712" y="30937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43" name="Oval 42"/>
              <p:cNvSpPr/>
              <p:nvPr/>
            </p:nvSpPr>
            <p:spPr>
              <a:xfrm>
                <a:off x="8176512" y="280369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4" name="Oval 43"/>
              <p:cNvSpPr/>
              <p:nvPr/>
            </p:nvSpPr>
            <p:spPr>
              <a:xfrm>
                <a:off x="8100312" y="33066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5" name="Oval 44"/>
              <p:cNvSpPr/>
              <p:nvPr/>
            </p:nvSpPr>
            <p:spPr>
              <a:xfrm>
                <a:off x="6545832" y="26060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6" name="Oval 45"/>
              <p:cNvSpPr/>
              <p:nvPr/>
            </p:nvSpPr>
            <p:spPr>
              <a:xfrm>
                <a:off x="6469632" y="33985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19" name="TextBox 18"/>
            <p:cNvSpPr txBox="1"/>
            <p:nvPr/>
          </p:nvSpPr>
          <p:spPr>
            <a:xfrm>
              <a:off x="7618539" y="2176754"/>
              <a:ext cx="646331"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b=16</a:t>
              </a:r>
            </a:p>
          </p:txBody>
        </p:sp>
        <p:cxnSp>
          <p:nvCxnSpPr>
            <p:cNvPr id="21" name="Straight Arrow Connector 20"/>
            <p:cNvCxnSpPr/>
            <p:nvPr/>
          </p:nvCxnSpPr>
          <p:spPr>
            <a:xfrm flipV="1">
              <a:off x="7970559" y="1752600"/>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8318021" y="2339781"/>
              <a:ext cx="704039"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b=7.5</a:t>
              </a:r>
            </a:p>
          </p:txBody>
        </p:sp>
        <p:cxnSp>
          <p:nvCxnSpPr>
            <p:cNvPr id="24" name="Straight Arrow Connector 23"/>
            <p:cNvCxnSpPr/>
            <p:nvPr/>
          </p:nvCxnSpPr>
          <p:spPr>
            <a:xfrm flipV="1">
              <a:off x="8573271" y="1947799"/>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0" grpId="0" animBg="1"/>
      <p:bldP spid="2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435280" cy="3357736"/>
          </a:xfrm>
        </p:spPr>
        <p:txBody>
          <a:bodyPr>
            <a:normAutofit/>
          </a:bodyPr>
          <a:lstStyle/>
          <a:p>
            <a:pPr lvl="4"/>
            <a:r>
              <a:rPr lang="en-US" b="1" dirty="0" smtClean="0"/>
              <a:t>Undirected </a:t>
            </a:r>
            <a:r>
              <a:rPr lang="en-US" b="1" dirty="0" err="1"/>
              <a:t>unweighted</a:t>
            </a:r>
            <a:r>
              <a:rPr lang="en-US" b="1" dirty="0"/>
              <a:t> </a:t>
            </a:r>
            <a:r>
              <a:rPr lang="en-US" b="1" dirty="0" smtClean="0"/>
              <a:t>networks</a:t>
            </a:r>
          </a:p>
          <a:p>
            <a:pPr lvl="4"/>
            <a:endParaRPr lang="en-US" b="1" dirty="0"/>
          </a:p>
          <a:p>
            <a:pPr lvl="1"/>
            <a:r>
              <a:rPr lang="en-US" dirty="0">
                <a:solidFill>
                  <a:schemeClr val="tx2">
                    <a:lumMod val="60000"/>
                    <a:lumOff val="40000"/>
                  </a:schemeClr>
                </a:solidFill>
              </a:rPr>
              <a:t>Repeat until no edges are left</a:t>
            </a:r>
            <a:r>
              <a:rPr lang="en-US" b="1" dirty="0">
                <a:solidFill>
                  <a:srgbClr val="008000"/>
                </a:solidFill>
              </a:rPr>
              <a:t>:</a:t>
            </a:r>
          </a:p>
          <a:p>
            <a:pPr lvl="2"/>
            <a:r>
              <a:rPr lang="en-US" dirty="0"/>
              <a:t>Calculate </a:t>
            </a:r>
            <a:r>
              <a:rPr lang="en-US" dirty="0" err="1"/>
              <a:t>betweenness</a:t>
            </a:r>
            <a:r>
              <a:rPr lang="en-US" dirty="0"/>
              <a:t> of edges</a:t>
            </a:r>
          </a:p>
          <a:p>
            <a:pPr lvl="2"/>
            <a:r>
              <a:rPr lang="en-US" dirty="0"/>
              <a:t>Remove </a:t>
            </a:r>
            <a:r>
              <a:rPr lang="en-US" dirty="0" smtClean="0"/>
              <a:t>edges </a:t>
            </a:r>
            <a:r>
              <a:rPr lang="en-US" dirty="0"/>
              <a:t>with highest </a:t>
            </a:r>
            <a:r>
              <a:rPr lang="en-US" dirty="0" err="1"/>
              <a:t>betweenness</a:t>
            </a:r>
            <a:endParaRPr lang="en-US" dirty="0"/>
          </a:p>
          <a:p>
            <a:pPr lvl="1"/>
            <a:r>
              <a:rPr lang="en-US" dirty="0"/>
              <a:t>Connected components are communities</a:t>
            </a:r>
          </a:p>
          <a:p>
            <a:pPr lvl="1"/>
            <a:r>
              <a:rPr lang="en-US" dirty="0"/>
              <a:t>Gives a hierarchical decomposition of the network</a:t>
            </a:r>
          </a:p>
          <a:p>
            <a:endParaRPr lang="en-US" b="1" dirty="0">
              <a:solidFill>
                <a:schemeClr val="accent4"/>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82</a:t>
            </a:fld>
            <a:endParaRPr lang="en-US"/>
          </a:p>
        </p:txBody>
      </p:sp>
      <p:sp>
        <p:nvSpPr>
          <p:cNvPr id="7" name="TextBox 6"/>
          <p:cNvSpPr txBox="1"/>
          <p:nvPr/>
        </p:nvSpPr>
        <p:spPr>
          <a:xfrm>
            <a:off x="7277828" y="0"/>
            <a:ext cx="1866217"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[Girvan-Newman ‘02]</a:t>
            </a:r>
            <a:endParaRPr lang="en-US" sz="1400" dirty="0">
              <a:solidFill>
                <a:schemeClr val="bg1"/>
              </a:solidFill>
              <a:latin typeface="Arial" pitchFamily="34" charset="0"/>
              <a:cs typeface="Arial" pitchFamily="34" charset="0"/>
            </a:endParaRPr>
          </a:p>
        </p:txBody>
      </p:sp>
      <p:sp>
        <p:nvSpPr>
          <p:cNvPr id="8"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spTree>
    <p:extLst>
      <p:ext uri="{BB962C8B-B14F-4D97-AF65-F5344CB8AC3E}">
        <p14:creationId xmlns:p14="http://schemas.microsoft.com/office/powerpoint/2010/main" val="3788642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pic>
        <p:nvPicPr>
          <p:cNvPr id="4" name="Picture 3"/>
          <p:cNvPicPr>
            <a:picLocks noChangeAspect="1"/>
          </p:cNvPicPr>
          <p:nvPr/>
        </p:nvPicPr>
        <p:blipFill>
          <a:blip r:embed="rId2" cstate="print"/>
          <a:stretch>
            <a:fillRect/>
          </a:stretch>
        </p:blipFill>
        <p:spPr>
          <a:xfrm>
            <a:off x="965200" y="1498600"/>
            <a:ext cx="7213600" cy="3860800"/>
          </a:xfrm>
          <a:prstGeom prst="rect">
            <a:avLst/>
          </a:prstGeom>
        </p:spPr>
      </p:pic>
      <p:sp>
        <p:nvSpPr>
          <p:cNvPr id="5" name="TextBox 4"/>
          <p:cNvSpPr txBox="1"/>
          <p:nvPr/>
        </p:nvSpPr>
        <p:spPr>
          <a:xfrm>
            <a:off x="271912" y="5294792"/>
            <a:ext cx="2876044" cy="369332"/>
          </a:xfrm>
          <a:prstGeom prst="rect">
            <a:avLst/>
          </a:prstGeom>
          <a:noFill/>
        </p:spPr>
        <p:txBody>
          <a:bodyPr wrap="none" rtlCol="0">
            <a:spAutoFit/>
          </a:bodyPr>
          <a:lstStyle/>
          <a:p>
            <a:r>
              <a:rPr lang="en-US" dirty="0" err="1" smtClean="0"/>
              <a:t>Betweenness</a:t>
            </a:r>
            <a:r>
              <a:rPr lang="en-US" dirty="0" smtClean="0"/>
              <a:t>(7, 8)= 7x7 = 49</a:t>
            </a:r>
            <a:endParaRPr lang="en-US" dirty="0"/>
          </a:p>
        </p:txBody>
      </p:sp>
      <p:sp>
        <p:nvSpPr>
          <p:cNvPr id="6" name="TextBox 5"/>
          <p:cNvSpPr txBox="1"/>
          <p:nvPr/>
        </p:nvSpPr>
        <p:spPr>
          <a:xfrm>
            <a:off x="271912" y="5807982"/>
            <a:ext cx="8600175" cy="369332"/>
          </a:xfrm>
          <a:prstGeom prst="rect">
            <a:avLst/>
          </a:prstGeom>
          <a:noFill/>
        </p:spPr>
        <p:txBody>
          <a:bodyPr wrap="none" rtlCol="0">
            <a:spAutoFit/>
          </a:bodyPr>
          <a:lstStyle/>
          <a:p>
            <a:r>
              <a:rPr lang="en-US" dirty="0" err="1" smtClean="0"/>
              <a:t>Betweenness</a:t>
            </a:r>
            <a:r>
              <a:rPr lang="en-US" dirty="0" smtClean="0"/>
              <a:t>(3, 7)=</a:t>
            </a:r>
            <a:r>
              <a:rPr lang="en-US" dirty="0" err="1" smtClean="0"/>
              <a:t>Betweenness</a:t>
            </a:r>
            <a:r>
              <a:rPr lang="en-US" dirty="0" smtClean="0"/>
              <a:t>(6, 7)=</a:t>
            </a:r>
            <a:r>
              <a:rPr lang="en-US" dirty="0" err="1" smtClean="0"/>
              <a:t>Betweenness</a:t>
            </a:r>
            <a:r>
              <a:rPr lang="en-US" dirty="0" smtClean="0"/>
              <a:t>(8, 9) = </a:t>
            </a:r>
            <a:r>
              <a:rPr lang="en-US" dirty="0" err="1" smtClean="0"/>
              <a:t>Betweenness</a:t>
            </a:r>
            <a:r>
              <a:rPr lang="en-US" dirty="0" smtClean="0"/>
              <a:t>(8, 12)= 3x11=33</a:t>
            </a:r>
            <a:endParaRPr lang="en-US" dirty="0"/>
          </a:p>
        </p:txBody>
      </p:sp>
      <p:sp>
        <p:nvSpPr>
          <p:cNvPr id="8" name="TextBox 7"/>
          <p:cNvSpPr txBox="1"/>
          <p:nvPr/>
        </p:nvSpPr>
        <p:spPr>
          <a:xfrm>
            <a:off x="271912" y="6276722"/>
            <a:ext cx="2940164" cy="369332"/>
          </a:xfrm>
          <a:prstGeom prst="rect">
            <a:avLst/>
          </a:prstGeom>
          <a:noFill/>
        </p:spPr>
        <p:txBody>
          <a:bodyPr wrap="none" rtlCol="0">
            <a:spAutoFit/>
          </a:bodyPr>
          <a:lstStyle/>
          <a:p>
            <a:r>
              <a:rPr lang="en-US" dirty="0" err="1" smtClean="0"/>
              <a:t>Betweenness</a:t>
            </a:r>
            <a:r>
              <a:rPr lang="en-US" dirty="0" smtClean="0"/>
              <a:t>(1, 3) = 1x12=12</a:t>
            </a:r>
            <a:endParaRPr lang="en-US"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83</a:t>
            </a:fld>
            <a:endParaRPr lang="el-GR"/>
          </a:p>
        </p:txBody>
      </p:sp>
    </p:spTree>
    <p:extLst>
      <p:ext uri="{BB962C8B-B14F-4D97-AF65-F5344CB8AC3E}">
        <p14:creationId xmlns:p14="http://schemas.microsoft.com/office/powerpoint/2010/main" val="38647808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Example</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84</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970830" y="2422000"/>
            <a:ext cx="4953000" cy="2912000"/>
          </a:xfrm>
          <a:prstGeom prst="rect">
            <a:avLst/>
          </a:prstGeom>
          <a:noFill/>
          <a:ln w="9525">
            <a:noFill/>
            <a:miter lim="800000"/>
            <a:headEnd/>
            <a:tailEnd/>
          </a:ln>
        </p:spPr>
      </p:pic>
      <p:sp>
        <p:nvSpPr>
          <p:cNvPr id="8" name="TextBox 7"/>
          <p:cNvSpPr txBox="1"/>
          <p:nvPr/>
        </p:nvSpPr>
        <p:spPr>
          <a:xfrm>
            <a:off x="713367" y="5877272"/>
            <a:ext cx="6673817" cy="461665"/>
          </a:xfrm>
          <a:prstGeom prst="rect">
            <a:avLst/>
          </a:prstGeom>
          <a:noFill/>
        </p:spPr>
        <p:txBody>
          <a:bodyPr wrap="square" rtlCol="0">
            <a:spAutoFit/>
          </a:bodyPr>
          <a:lstStyle/>
          <a:p>
            <a:pPr algn="ctr"/>
            <a:r>
              <a:rPr lang="en-US" sz="2400" dirty="0" smtClean="0">
                <a:solidFill>
                  <a:srgbClr val="008000"/>
                </a:solidFill>
                <a:cs typeface="Arial" pitchFamily="34" charset="0"/>
              </a:rPr>
              <a:t>Need to re-compute </a:t>
            </a:r>
            <a:r>
              <a:rPr lang="en-US" sz="2400" dirty="0" err="1" smtClean="0">
                <a:solidFill>
                  <a:srgbClr val="008000"/>
                </a:solidFill>
                <a:cs typeface="Arial" pitchFamily="34" charset="0"/>
              </a:rPr>
              <a:t>betweenness</a:t>
            </a:r>
            <a:r>
              <a:rPr lang="en-US" sz="2400" dirty="0" smtClean="0">
                <a:solidFill>
                  <a:srgbClr val="008000"/>
                </a:solidFill>
                <a:cs typeface="Arial" pitchFamily="34" charset="0"/>
              </a:rPr>
              <a:t> at every step</a:t>
            </a:r>
          </a:p>
        </p:txBody>
      </p:sp>
      <p:sp>
        <p:nvSpPr>
          <p:cNvPr id="9" name="TextBox 8"/>
          <p:cNvSpPr txBox="1"/>
          <p:nvPr/>
        </p:nvSpPr>
        <p:spPr>
          <a:xfrm>
            <a:off x="4348828" y="34290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49</a:t>
            </a:r>
          </a:p>
        </p:txBody>
      </p:sp>
      <p:sp>
        <p:nvSpPr>
          <p:cNvPr id="10" name="TextBox 9"/>
          <p:cNvSpPr txBox="1"/>
          <p:nvPr/>
        </p:nvSpPr>
        <p:spPr>
          <a:xfrm>
            <a:off x="3609130" y="32766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33</a:t>
            </a:r>
          </a:p>
        </p:txBody>
      </p:sp>
      <p:sp>
        <p:nvSpPr>
          <p:cNvPr id="11" name="TextBox 10"/>
          <p:cNvSpPr txBox="1"/>
          <p:nvPr/>
        </p:nvSpPr>
        <p:spPr>
          <a:xfrm>
            <a:off x="2923330" y="27432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12</a:t>
            </a:r>
          </a:p>
        </p:txBody>
      </p:sp>
      <p:sp>
        <p:nvSpPr>
          <p:cNvPr id="12" name="TextBox 11"/>
          <p:cNvSpPr txBox="1"/>
          <p:nvPr/>
        </p:nvSpPr>
        <p:spPr>
          <a:xfrm>
            <a:off x="2161330" y="2892400"/>
            <a:ext cx="31290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1</a:t>
            </a:r>
          </a:p>
        </p:txBody>
      </p:sp>
      <p:cxnSp>
        <p:nvCxnSpPr>
          <p:cNvPr id="14" name="Straight Connector 13"/>
          <p:cNvCxnSpPr/>
          <p:nvPr/>
        </p:nvCxnSpPr>
        <p:spPr>
          <a:xfrm>
            <a:off x="4282068" y="3820634"/>
            <a:ext cx="522774"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2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sp>
        <p:nvSpPr>
          <p:cNvPr id="6" name="TextBox 5"/>
          <p:cNvSpPr txBox="1"/>
          <p:nvPr/>
        </p:nvSpPr>
        <p:spPr>
          <a:xfrm>
            <a:off x="651846" y="5897352"/>
            <a:ext cx="8375159" cy="369332"/>
          </a:xfrm>
          <a:prstGeom prst="rect">
            <a:avLst/>
          </a:prstGeom>
          <a:noFill/>
        </p:spPr>
        <p:txBody>
          <a:bodyPr wrap="none" rtlCol="0">
            <a:spAutoFit/>
          </a:bodyPr>
          <a:lstStyle/>
          <a:p>
            <a:r>
              <a:rPr lang="en-US" dirty="0" err="1" smtClean="0"/>
              <a:t>Betweenness</a:t>
            </a:r>
            <a:r>
              <a:rPr lang="en-US" dirty="0" smtClean="0"/>
              <a:t>(3,7)=</a:t>
            </a:r>
            <a:r>
              <a:rPr lang="en-US" dirty="0" err="1" smtClean="0"/>
              <a:t>Betweenness</a:t>
            </a:r>
            <a:r>
              <a:rPr lang="en-US" dirty="0" smtClean="0"/>
              <a:t>(6,7)=</a:t>
            </a:r>
            <a:r>
              <a:rPr lang="en-US" dirty="0" err="1" smtClean="0"/>
              <a:t>Betweenness</a:t>
            </a:r>
            <a:r>
              <a:rPr lang="en-US" dirty="0" smtClean="0"/>
              <a:t>(8,9) = </a:t>
            </a:r>
            <a:r>
              <a:rPr lang="en-US" dirty="0" err="1" smtClean="0"/>
              <a:t>Betweenness</a:t>
            </a:r>
            <a:r>
              <a:rPr lang="en-US" dirty="0" smtClean="0"/>
              <a:t>(8,12)= 3x4=12</a:t>
            </a:r>
            <a:endParaRPr lang="en-US" dirty="0"/>
          </a:p>
        </p:txBody>
      </p:sp>
      <p:sp>
        <p:nvSpPr>
          <p:cNvPr id="8" name="TextBox 7"/>
          <p:cNvSpPr txBox="1"/>
          <p:nvPr/>
        </p:nvSpPr>
        <p:spPr>
          <a:xfrm>
            <a:off x="651846" y="5457190"/>
            <a:ext cx="2706125" cy="369332"/>
          </a:xfrm>
          <a:prstGeom prst="rect">
            <a:avLst/>
          </a:prstGeom>
          <a:noFill/>
        </p:spPr>
        <p:txBody>
          <a:bodyPr wrap="none" rtlCol="0">
            <a:spAutoFit/>
          </a:bodyPr>
          <a:lstStyle/>
          <a:p>
            <a:r>
              <a:rPr lang="en-US" dirty="0" err="1" smtClean="0"/>
              <a:t>Betweenness</a:t>
            </a:r>
            <a:r>
              <a:rPr lang="en-US" dirty="0" smtClean="0"/>
              <a:t>(1, 3) = 1x5=5</a:t>
            </a:r>
            <a:endParaRPr lang="en-US" dirty="0"/>
          </a:p>
        </p:txBody>
      </p:sp>
      <p:pic>
        <p:nvPicPr>
          <p:cNvPr id="7" name="Picture 6"/>
          <p:cNvPicPr>
            <a:picLocks noChangeAspect="1"/>
          </p:cNvPicPr>
          <p:nvPr/>
        </p:nvPicPr>
        <p:blipFill>
          <a:blip r:embed="rId2" cstate="print"/>
          <a:stretch>
            <a:fillRect/>
          </a:stretch>
        </p:blipFill>
        <p:spPr>
          <a:xfrm>
            <a:off x="1758950" y="1403350"/>
            <a:ext cx="5626100" cy="4051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85</a:t>
            </a:fld>
            <a:endParaRPr lang="el-GR"/>
          </a:p>
        </p:txBody>
      </p:sp>
    </p:spTree>
    <p:extLst>
      <p:ext uri="{BB962C8B-B14F-4D97-AF65-F5344CB8AC3E}">
        <p14:creationId xmlns:p14="http://schemas.microsoft.com/office/powerpoint/2010/main" val="5803451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sp>
        <p:nvSpPr>
          <p:cNvPr id="8" name="TextBox 7"/>
          <p:cNvSpPr txBox="1"/>
          <p:nvPr/>
        </p:nvSpPr>
        <p:spPr>
          <a:xfrm>
            <a:off x="2871007" y="5454650"/>
            <a:ext cx="3161255" cy="369332"/>
          </a:xfrm>
          <a:prstGeom prst="rect">
            <a:avLst/>
          </a:prstGeom>
          <a:noFill/>
        </p:spPr>
        <p:txBody>
          <a:bodyPr wrap="none" rtlCol="0">
            <a:spAutoFit/>
          </a:bodyPr>
          <a:lstStyle/>
          <a:p>
            <a:r>
              <a:rPr lang="en-US" dirty="0" err="1" smtClean="0"/>
              <a:t>Betweenness</a:t>
            </a:r>
            <a:r>
              <a:rPr lang="en-US" dirty="0" smtClean="0"/>
              <a:t> of every edge = 1</a:t>
            </a:r>
            <a:endParaRPr lang="en-US" dirty="0"/>
          </a:p>
        </p:txBody>
      </p:sp>
      <p:pic>
        <p:nvPicPr>
          <p:cNvPr id="9" name="Picture 8"/>
          <p:cNvPicPr>
            <a:picLocks noChangeAspect="1"/>
          </p:cNvPicPr>
          <p:nvPr/>
        </p:nvPicPr>
        <p:blipFill>
          <a:blip r:embed="rId2" cstate="print"/>
          <a:stretch>
            <a:fillRect/>
          </a:stretch>
        </p:blipFill>
        <p:spPr>
          <a:xfrm>
            <a:off x="1676400" y="1466850"/>
            <a:ext cx="5791200" cy="3924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86</a:t>
            </a:fld>
            <a:endParaRPr lang="el-GR"/>
          </a:p>
        </p:txBody>
      </p:sp>
    </p:spTree>
    <p:extLst>
      <p:ext uri="{BB962C8B-B14F-4D97-AF65-F5344CB8AC3E}">
        <p14:creationId xmlns:p14="http://schemas.microsoft.com/office/powerpoint/2010/main" val="3974382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pic>
        <p:nvPicPr>
          <p:cNvPr id="5" name="Picture 4"/>
          <p:cNvPicPr>
            <a:picLocks noChangeAspect="1"/>
          </p:cNvPicPr>
          <p:nvPr/>
        </p:nvPicPr>
        <p:blipFill>
          <a:blip r:embed="rId2" cstate="print"/>
          <a:stretch>
            <a:fillRect/>
          </a:stretch>
        </p:blipFill>
        <p:spPr>
          <a:xfrm>
            <a:off x="1333500" y="1816100"/>
            <a:ext cx="6477000" cy="32258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87</a:t>
            </a:fld>
            <a:endParaRPr lang="el-GR"/>
          </a:p>
        </p:txBody>
      </p:sp>
    </p:spTree>
    <p:extLst>
      <p:ext uri="{BB962C8B-B14F-4D97-AF65-F5344CB8AC3E}">
        <p14:creationId xmlns:p14="http://schemas.microsoft.com/office/powerpoint/2010/main" val="37210913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Girvan-Newman: Example</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88</a:t>
            </a:fld>
            <a:endParaRPr lang="en-US"/>
          </a:p>
        </p:txBody>
      </p:sp>
      <p:pic>
        <p:nvPicPr>
          <p:cNvPr id="13315" name="Picture 3"/>
          <p:cNvPicPr>
            <a:picLocks noChangeAspect="1" noChangeArrowheads="1"/>
          </p:cNvPicPr>
          <p:nvPr/>
        </p:nvPicPr>
        <p:blipFill>
          <a:blip r:embed="rId2" cstate="print"/>
          <a:srcRect/>
          <a:stretch>
            <a:fillRect/>
          </a:stretch>
        </p:blipFill>
        <p:spPr bwMode="auto">
          <a:xfrm>
            <a:off x="457200" y="1609725"/>
            <a:ext cx="3514725" cy="212407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5029200" y="1657350"/>
            <a:ext cx="3505200" cy="207645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533400" y="4343400"/>
            <a:ext cx="3667125" cy="2143125"/>
          </a:xfrm>
          <a:prstGeom prst="rect">
            <a:avLst/>
          </a:prstGeom>
          <a:noFill/>
          <a:ln w="9525">
            <a:no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4828871" y="4343400"/>
            <a:ext cx="4108341" cy="2257425"/>
          </a:xfrm>
          <a:prstGeom prst="rect">
            <a:avLst/>
          </a:prstGeom>
          <a:noFill/>
          <a:ln w="9525">
            <a:noFill/>
            <a:miter lim="800000"/>
            <a:headEnd/>
            <a:tailEnd/>
          </a:ln>
        </p:spPr>
      </p:pic>
      <p:sp>
        <p:nvSpPr>
          <p:cNvPr id="16" name="TextBox 15"/>
          <p:cNvSpPr txBox="1"/>
          <p:nvPr/>
        </p:nvSpPr>
        <p:spPr>
          <a:xfrm>
            <a:off x="228600" y="13716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1:</a:t>
            </a:r>
            <a:endParaRPr lang="en-US" b="1" dirty="0">
              <a:latin typeface="Arial" pitchFamily="34" charset="0"/>
              <a:cs typeface="Arial" pitchFamily="34" charset="0"/>
            </a:endParaRPr>
          </a:p>
        </p:txBody>
      </p:sp>
      <p:sp>
        <p:nvSpPr>
          <p:cNvPr id="17" name="TextBox 16"/>
          <p:cNvSpPr txBox="1"/>
          <p:nvPr/>
        </p:nvSpPr>
        <p:spPr>
          <a:xfrm>
            <a:off x="4724400" y="13716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2:</a:t>
            </a:r>
            <a:endParaRPr lang="en-US" b="1" dirty="0">
              <a:latin typeface="Arial" pitchFamily="34" charset="0"/>
              <a:cs typeface="Arial" pitchFamily="34" charset="0"/>
            </a:endParaRPr>
          </a:p>
        </p:txBody>
      </p:sp>
      <p:sp>
        <p:nvSpPr>
          <p:cNvPr id="18" name="TextBox 17"/>
          <p:cNvSpPr txBox="1"/>
          <p:nvPr/>
        </p:nvSpPr>
        <p:spPr>
          <a:xfrm>
            <a:off x="228600" y="41148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3:</a:t>
            </a:r>
            <a:endParaRPr lang="en-US" b="1" dirty="0">
              <a:latin typeface="Arial" pitchFamily="34" charset="0"/>
              <a:cs typeface="Arial" pitchFamily="34" charset="0"/>
            </a:endParaRPr>
          </a:p>
        </p:txBody>
      </p:sp>
      <p:sp>
        <p:nvSpPr>
          <p:cNvPr id="19" name="TextBox 18"/>
          <p:cNvSpPr txBox="1"/>
          <p:nvPr/>
        </p:nvSpPr>
        <p:spPr>
          <a:xfrm>
            <a:off x="4794373" y="4031166"/>
            <a:ext cx="4237057" cy="369332"/>
          </a:xfrm>
          <a:prstGeom prst="rect">
            <a:avLst/>
          </a:prstGeom>
          <a:noFill/>
        </p:spPr>
        <p:txBody>
          <a:bodyPr wrap="none" rtlCol="0">
            <a:spAutoFit/>
          </a:bodyPr>
          <a:lstStyle/>
          <a:p>
            <a:r>
              <a:rPr lang="en-US" b="1" dirty="0" smtClean="0">
                <a:latin typeface="Arial" pitchFamily="34" charset="0"/>
                <a:cs typeface="Arial" pitchFamily="34" charset="0"/>
              </a:rPr>
              <a:t>Hierarchical network decomposition:</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175407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Another example</a:t>
            </a:r>
            <a:endParaRPr lang="en-US" dirty="0">
              <a:solidFill>
                <a:schemeClr val="accent6">
                  <a:lumMod val="75000"/>
                </a:schemeClr>
              </a:solidFill>
            </a:endParaRPr>
          </a:p>
        </p:txBody>
      </p:sp>
      <p:pic>
        <p:nvPicPr>
          <p:cNvPr id="4" name="Picture 3"/>
          <p:cNvPicPr>
            <a:picLocks noChangeAspect="1"/>
          </p:cNvPicPr>
          <p:nvPr/>
        </p:nvPicPr>
        <p:blipFill>
          <a:blip r:embed="rId2" cstate="print"/>
          <a:stretch>
            <a:fillRect/>
          </a:stretch>
        </p:blipFill>
        <p:spPr>
          <a:xfrm>
            <a:off x="1451514" y="1619250"/>
            <a:ext cx="6851996" cy="3129725"/>
          </a:xfrm>
          <a:prstGeom prst="rect">
            <a:avLst/>
          </a:prstGeom>
        </p:spPr>
      </p:pic>
      <p:sp>
        <p:nvSpPr>
          <p:cNvPr id="6" name="TextBox 5"/>
          <p:cNvSpPr txBox="1"/>
          <p:nvPr/>
        </p:nvSpPr>
        <p:spPr>
          <a:xfrm>
            <a:off x="4380437" y="3190884"/>
            <a:ext cx="873957" cy="369332"/>
          </a:xfrm>
          <a:prstGeom prst="rect">
            <a:avLst/>
          </a:prstGeom>
          <a:noFill/>
        </p:spPr>
        <p:txBody>
          <a:bodyPr wrap="none" rtlCol="0">
            <a:spAutoFit/>
          </a:bodyPr>
          <a:lstStyle/>
          <a:p>
            <a:r>
              <a:rPr lang="en-US" b="1" dirty="0" smtClean="0">
                <a:solidFill>
                  <a:srgbClr val="0000FF"/>
                </a:solidFill>
              </a:rPr>
              <a:t>5x5=25</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89</a:t>
            </a:fld>
            <a:endParaRPr lang="el-GR"/>
          </a:p>
        </p:txBody>
      </p:sp>
    </p:spTree>
    <p:extLst>
      <p:ext uri="{BB962C8B-B14F-4D97-AF65-F5344CB8AC3E}">
        <p14:creationId xmlns:p14="http://schemas.microsoft.com/office/powerpoint/2010/main" val="90547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3684" y="127364"/>
            <a:ext cx="7812732" cy="709348"/>
          </a:xfrm>
        </p:spPr>
        <p:txBody>
          <a:bodyPr>
            <a:normAutofit fontScale="90000"/>
          </a:bodyPr>
          <a:lstStyle/>
          <a:p>
            <a:r>
              <a:rPr lang="en-US" altLang="ko-KR" dirty="0" smtClean="0">
                <a:solidFill>
                  <a:schemeClr val="accent6">
                    <a:lumMod val="75000"/>
                  </a:schemeClr>
                </a:solidFill>
              </a:rPr>
              <a:t>Facebook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9</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421" y="1124744"/>
            <a:ext cx="6947963" cy="47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339" y="2251348"/>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00B050"/>
                </a:solidFill>
                <a:latin typeface="Arial" pitchFamily="34" charset="0"/>
                <a:cs typeface="Arial" pitchFamily="34" charset="0"/>
              </a:rPr>
              <a:t>High school</a:t>
            </a:r>
            <a:endParaRPr lang="ko-KR" altLang="en-US" sz="2400" dirty="0" smtClean="0">
              <a:solidFill>
                <a:srgbClr val="00B050"/>
              </a:solidFill>
              <a:latin typeface="Arial" pitchFamily="34" charset="0"/>
              <a:cs typeface="Arial" pitchFamily="34" charset="0"/>
            </a:endParaRPr>
          </a:p>
        </p:txBody>
      </p:sp>
      <p:sp>
        <p:nvSpPr>
          <p:cNvPr id="7" name="TextBox 6"/>
          <p:cNvSpPr txBox="1"/>
          <p:nvPr/>
        </p:nvSpPr>
        <p:spPr>
          <a:xfrm>
            <a:off x="7019682" y="2395604"/>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fontScale="92500" lnSpcReduction="10000"/>
          </a:bodyPr>
          <a:lstStyle/>
          <a:p>
            <a:r>
              <a:rPr lang="en-US" altLang="ko-KR" sz="2400" dirty="0" smtClean="0">
                <a:solidFill>
                  <a:schemeClr val="accent1">
                    <a:lumMod val="75000"/>
                  </a:schemeClr>
                </a:solidFill>
                <a:latin typeface="Arial" pitchFamily="34" charset="0"/>
                <a:cs typeface="Arial" pitchFamily="34" charset="0"/>
              </a:rPr>
              <a:t>Summer</a:t>
            </a:r>
            <a:br>
              <a:rPr lang="en-US" altLang="ko-KR" sz="2400" dirty="0" smtClean="0">
                <a:solidFill>
                  <a:schemeClr val="accent1">
                    <a:lumMod val="75000"/>
                  </a:schemeClr>
                </a:solidFill>
                <a:latin typeface="Arial" pitchFamily="34" charset="0"/>
                <a:cs typeface="Arial" pitchFamily="34" charset="0"/>
              </a:rPr>
            </a:br>
            <a:r>
              <a:rPr lang="en-US" altLang="ko-KR" sz="2400" dirty="0" smtClean="0">
                <a:solidFill>
                  <a:schemeClr val="accent1">
                    <a:lumMod val="75000"/>
                  </a:schemeClr>
                </a:solidFill>
                <a:latin typeface="Arial" pitchFamily="34" charset="0"/>
                <a:cs typeface="Arial" pitchFamily="34" charset="0"/>
              </a:rPr>
              <a:t>internship</a:t>
            </a:r>
            <a:endParaRPr lang="ko-KR" altLang="en-US" sz="2400" dirty="0" smtClean="0">
              <a:solidFill>
                <a:schemeClr val="accent1">
                  <a:lumMod val="75000"/>
                </a:schemeClr>
              </a:solidFill>
              <a:latin typeface="Arial" pitchFamily="34" charset="0"/>
              <a:cs typeface="Arial" pitchFamily="34" charset="0"/>
            </a:endParaRPr>
          </a:p>
        </p:txBody>
      </p:sp>
      <p:sp>
        <p:nvSpPr>
          <p:cNvPr id="8" name="TextBox 7"/>
          <p:cNvSpPr txBox="1"/>
          <p:nvPr/>
        </p:nvSpPr>
        <p:spPr>
          <a:xfrm>
            <a:off x="50947" y="3649894"/>
            <a:ext cx="2491259"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FF0000"/>
                </a:solidFill>
                <a:latin typeface="Arial" pitchFamily="34" charset="0"/>
                <a:cs typeface="Arial" pitchFamily="34" charset="0"/>
              </a:rPr>
              <a:t>Stanford (Squash)</a:t>
            </a:r>
            <a:endParaRPr lang="ko-KR" altLang="en-US" sz="2400" dirty="0" smtClean="0">
              <a:solidFill>
                <a:srgbClr val="FF0000"/>
              </a:solidFill>
              <a:latin typeface="Arial" pitchFamily="34" charset="0"/>
              <a:cs typeface="Arial" pitchFamily="34" charset="0"/>
            </a:endParaRPr>
          </a:p>
        </p:txBody>
      </p:sp>
      <p:sp>
        <p:nvSpPr>
          <p:cNvPr id="9" name="TextBox 8"/>
          <p:cNvSpPr txBox="1"/>
          <p:nvPr/>
        </p:nvSpPr>
        <p:spPr>
          <a:xfrm>
            <a:off x="6004425" y="3523365"/>
            <a:ext cx="293838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996633"/>
                </a:solidFill>
                <a:latin typeface="Arial" pitchFamily="34" charset="0"/>
                <a:cs typeface="Arial" pitchFamily="34" charset="0"/>
              </a:rPr>
              <a:t>Stanford (Basketball)</a:t>
            </a:r>
            <a:endParaRPr lang="ko-KR" altLang="en-US" sz="2400" dirty="0" smtClean="0">
              <a:solidFill>
                <a:srgbClr val="996633"/>
              </a:solidFill>
              <a:latin typeface="Arial" pitchFamily="34" charset="0"/>
              <a:cs typeface="Arial" pitchFamily="34" charset="0"/>
            </a:endParaRPr>
          </a:p>
        </p:txBody>
      </p:sp>
      <p:sp>
        <p:nvSpPr>
          <p:cNvPr id="11" name="TextBox 10"/>
          <p:cNvSpPr txBox="1"/>
          <p:nvPr/>
        </p:nvSpPr>
        <p:spPr>
          <a:xfrm>
            <a:off x="2278134" y="1048544"/>
            <a:ext cx="32047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800" b="1" dirty="0" smtClean="0"/>
              <a:t>Social communities</a:t>
            </a:r>
            <a:endParaRPr lang="ko-KR" altLang="en-US" sz="2800" b="1" dirty="0"/>
          </a:p>
        </p:txBody>
      </p:sp>
      <p:cxnSp>
        <p:nvCxnSpPr>
          <p:cNvPr id="15" name="직선 화살표 연결선 14"/>
          <p:cNvCxnSpPr/>
          <p:nvPr/>
        </p:nvCxnSpPr>
        <p:spPr>
          <a:xfrm>
            <a:off x="4538741" y="1590213"/>
            <a:ext cx="563116" cy="304800"/>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3" name="TextBox 12"/>
          <p:cNvSpPr txBox="1"/>
          <p:nvPr/>
        </p:nvSpPr>
        <p:spPr>
          <a:xfrm>
            <a:off x="5381382" y="5833279"/>
            <a:ext cx="3276600" cy="830997"/>
          </a:xfrm>
          <a:prstGeom prst="rect">
            <a:avLst/>
          </a:prstGeom>
          <a:noFill/>
        </p:spPr>
        <p:txBody>
          <a:bodyPr wrap="square" rtlCol="0">
            <a:spAutoFit/>
          </a:bodyPr>
          <a:lstStyle/>
          <a:p>
            <a:r>
              <a:rPr lang="en-US" altLang="ko-KR" sz="2400" b="1" dirty="0" smtClean="0"/>
              <a:t>Nodes: Facebook Users</a:t>
            </a:r>
          </a:p>
          <a:p>
            <a:r>
              <a:rPr lang="en-US" altLang="ko-KR" sz="2400" b="1" dirty="0" smtClean="0"/>
              <a:t>Edges: Friendships</a:t>
            </a:r>
            <a:endParaRPr lang="ko-KR" altLang="en-US" sz="2400" b="1" dirty="0"/>
          </a:p>
        </p:txBody>
      </p:sp>
    </p:spTree>
    <p:extLst>
      <p:ext uri="{BB962C8B-B14F-4D97-AF65-F5344CB8AC3E}">
        <p14:creationId xmlns:p14="http://schemas.microsoft.com/office/powerpoint/2010/main" val="10727291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Another example</a:t>
            </a:r>
            <a:endParaRPr lang="en-US" dirty="0">
              <a:solidFill>
                <a:schemeClr val="accent6">
                  <a:lumMod val="75000"/>
                </a:schemeClr>
              </a:solidFill>
            </a:endParaRPr>
          </a:p>
        </p:txBody>
      </p:sp>
      <p:pic>
        <p:nvPicPr>
          <p:cNvPr id="5" name="Picture 4"/>
          <p:cNvPicPr>
            <a:picLocks noChangeAspect="1"/>
          </p:cNvPicPr>
          <p:nvPr/>
        </p:nvPicPr>
        <p:blipFill>
          <a:blip r:embed="rId2" cstate="print"/>
          <a:stretch>
            <a:fillRect/>
          </a:stretch>
        </p:blipFill>
        <p:spPr>
          <a:xfrm>
            <a:off x="1483532" y="1568762"/>
            <a:ext cx="6254315" cy="3980601"/>
          </a:xfrm>
          <a:prstGeom prst="rect">
            <a:avLst/>
          </a:prstGeom>
        </p:spPr>
      </p:pic>
      <p:sp>
        <p:nvSpPr>
          <p:cNvPr id="7" name="TextBox 6"/>
          <p:cNvSpPr txBox="1"/>
          <p:nvPr/>
        </p:nvSpPr>
        <p:spPr>
          <a:xfrm>
            <a:off x="4653381" y="2454276"/>
            <a:ext cx="873957" cy="369332"/>
          </a:xfrm>
          <a:prstGeom prst="rect">
            <a:avLst/>
          </a:prstGeom>
          <a:noFill/>
        </p:spPr>
        <p:txBody>
          <a:bodyPr wrap="none" rtlCol="0">
            <a:spAutoFit/>
          </a:bodyPr>
          <a:lstStyle/>
          <a:p>
            <a:r>
              <a:rPr lang="en-US" b="1" dirty="0" smtClean="0">
                <a:solidFill>
                  <a:srgbClr val="0000FF"/>
                </a:solidFill>
              </a:rPr>
              <a:t>5x6=30</a:t>
            </a:r>
            <a:endParaRPr lang="en-US" b="1" dirty="0">
              <a:solidFill>
                <a:srgbClr val="0000FF"/>
              </a:solidFill>
            </a:endParaRPr>
          </a:p>
        </p:txBody>
      </p:sp>
      <p:sp>
        <p:nvSpPr>
          <p:cNvPr id="8" name="TextBox 7"/>
          <p:cNvSpPr txBox="1"/>
          <p:nvPr/>
        </p:nvSpPr>
        <p:spPr>
          <a:xfrm>
            <a:off x="3110363" y="2454276"/>
            <a:ext cx="873957" cy="369332"/>
          </a:xfrm>
          <a:prstGeom prst="rect">
            <a:avLst/>
          </a:prstGeom>
          <a:noFill/>
        </p:spPr>
        <p:txBody>
          <a:bodyPr wrap="none" rtlCol="0">
            <a:spAutoFit/>
          </a:bodyPr>
          <a:lstStyle/>
          <a:p>
            <a:r>
              <a:rPr lang="en-US" b="1" dirty="0" smtClean="0">
                <a:solidFill>
                  <a:srgbClr val="0000FF"/>
                </a:solidFill>
              </a:rPr>
              <a:t>5x6=30</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90</a:t>
            </a:fld>
            <a:endParaRPr lang="el-GR"/>
          </a:p>
        </p:txBody>
      </p:sp>
    </p:spTree>
    <p:extLst>
      <p:ext uri="{BB962C8B-B14F-4D97-AF65-F5344CB8AC3E}">
        <p14:creationId xmlns:p14="http://schemas.microsoft.com/office/powerpoint/2010/main" val="38349324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dirty="0" smtClean="0">
                <a:solidFill>
                  <a:schemeClr val="accent6">
                    <a:lumMod val="75000"/>
                  </a:schemeClr>
                </a:solidFill>
              </a:rPr>
              <a:t>Another example</a:t>
            </a:r>
            <a:endParaRPr lang="en-US" dirty="0">
              <a:solidFill>
                <a:schemeClr val="accent6">
                  <a:lumMod val="75000"/>
                </a:schemeClr>
              </a:solidFill>
            </a:endParaRPr>
          </a:p>
        </p:txBody>
      </p:sp>
      <p:pic>
        <p:nvPicPr>
          <p:cNvPr id="6" name="Picture 5"/>
          <p:cNvPicPr>
            <a:picLocks noChangeAspect="1"/>
          </p:cNvPicPr>
          <p:nvPr/>
        </p:nvPicPr>
        <p:blipFill>
          <a:blip r:embed="rId2" cstate="print"/>
          <a:stretch>
            <a:fillRect/>
          </a:stretch>
        </p:blipFill>
        <p:spPr>
          <a:xfrm>
            <a:off x="1472859" y="1654137"/>
            <a:ext cx="6457100" cy="3286931"/>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91</a:t>
            </a:fld>
            <a:endParaRPr lang="el-GR"/>
          </a:p>
        </p:txBody>
      </p:sp>
    </p:spTree>
    <p:extLst>
      <p:ext uri="{BB962C8B-B14F-4D97-AF65-F5344CB8AC3E}">
        <p14:creationId xmlns:p14="http://schemas.microsoft.com/office/powerpoint/2010/main" val="1847231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Girvan-Newman: Results</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smtClean="0">
                <a:solidFill>
                  <a:srgbClr val="D60093"/>
                </a:solidFill>
              </a:rPr>
              <a:t>Zachary’s Karate club: </a:t>
            </a:r>
            <a:r>
              <a:rPr lang="en-US" b="1" dirty="0" smtClean="0">
                <a:solidFill>
                  <a:schemeClr val="accent3"/>
                </a:solidFill>
              </a:rPr>
              <a:t/>
            </a:r>
            <a:br>
              <a:rPr lang="en-US" b="1" dirty="0" smtClean="0">
                <a:solidFill>
                  <a:schemeClr val="accent3"/>
                </a:solidFill>
              </a:rPr>
            </a:br>
            <a:r>
              <a:rPr lang="en-US" dirty="0" smtClean="0"/>
              <a:t>Hierarchical decomposition</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92</a:t>
            </a:fld>
            <a:endParaRPr lang="en-US" dirty="0"/>
          </a:p>
        </p:txBody>
      </p:sp>
      <p:pic>
        <p:nvPicPr>
          <p:cNvPr id="8" name="Picture 3"/>
          <p:cNvPicPr>
            <a:picLocks noChangeAspect="1" noChangeArrowheads="1"/>
          </p:cNvPicPr>
          <p:nvPr/>
        </p:nvPicPr>
        <p:blipFill>
          <a:blip r:embed="rId2" cstate="print"/>
          <a:srcRect/>
          <a:stretch>
            <a:fillRect/>
          </a:stretch>
        </p:blipFill>
        <p:spPr bwMode="auto">
          <a:xfrm>
            <a:off x="762000" y="2895600"/>
            <a:ext cx="5266600" cy="3352800"/>
          </a:xfrm>
          <a:prstGeom prst="rect">
            <a:avLst/>
          </a:prstGeom>
          <a:noFill/>
          <a:ln w="9525">
            <a:noFill/>
            <a:miter lim="800000"/>
            <a:headEnd/>
            <a:tailEnd/>
          </a:ln>
        </p:spPr>
      </p:pic>
      <p:pic>
        <p:nvPicPr>
          <p:cNvPr id="142338" name="Picture 2"/>
          <p:cNvPicPr>
            <a:picLocks noChangeAspect="1" noChangeArrowheads="1"/>
          </p:cNvPicPr>
          <p:nvPr/>
        </p:nvPicPr>
        <p:blipFill>
          <a:blip r:embed="rId3" cstate="print"/>
          <a:srcRect/>
          <a:stretch>
            <a:fillRect/>
          </a:stretch>
        </p:blipFill>
        <p:spPr bwMode="auto">
          <a:xfrm>
            <a:off x="6248400" y="1515533"/>
            <a:ext cx="2743200" cy="499872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9154" name="Ink 2"/>
              <p14:cNvContentPartPr>
                <a14:cpLocks xmlns:a14="http://schemas.microsoft.com/office/drawing/2010/main" noRot="1" noChangeAspect="1" noEditPoints="1" noChangeArrowheads="1" noChangeShapeType="1"/>
              </p14:cNvContentPartPr>
              <p14:nvPr/>
            </p14:nvContentPartPr>
            <p14:xfrm>
              <a:off x="8423275" y="4338638"/>
              <a:ext cx="131763" cy="3175"/>
            </p14:xfrm>
          </p:contentPart>
        </mc:Choice>
        <mc:Fallback xmlns="">
          <p:pic>
            <p:nvPicPr>
              <p:cNvPr id="49154" name="Ink 2"/>
              <p:cNvPicPr>
                <a:picLocks noRot="1" noChangeAspect="1" noEditPoints="1" noChangeArrowheads="1" noChangeShapeType="1"/>
              </p:cNvPicPr>
              <p:nvPr/>
            </p:nvPicPr>
            <p:blipFill>
              <a:blip r:embed="rId5" cstate="print"/>
              <a:stretch>
                <a:fillRect/>
              </a:stretch>
            </p:blipFill>
            <p:spPr>
              <a:xfrm>
                <a:off x="8420755" y="4336169"/>
                <a:ext cx="136803" cy="8114"/>
              </a:xfrm>
              <a:prstGeom prst="rect">
                <a:avLst/>
              </a:prstGeom>
            </p:spPr>
          </p:pic>
        </mc:Fallback>
      </mc:AlternateContent>
    </p:spTree>
    <p:extLst>
      <p:ext uri="{BB962C8B-B14F-4D97-AF65-F5344CB8AC3E}">
        <p14:creationId xmlns:p14="http://schemas.microsoft.com/office/powerpoint/2010/main" val="321184294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828"/>
            <a:ext cx="8229600" cy="1143000"/>
          </a:xfrm>
        </p:spPr>
        <p:txBody>
          <a:bodyPr/>
          <a:lstStyle/>
          <a:p>
            <a:r>
              <a:rPr lang="en-US" dirty="0" smtClean="0">
                <a:solidFill>
                  <a:schemeClr val="accent6">
                    <a:lumMod val="75000"/>
                  </a:schemeClr>
                </a:solidFill>
              </a:rPr>
              <a:t>Girvan-Newman: Results</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93</a:t>
            </a:fld>
            <a:endParaRPr lang="en-US"/>
          </a:p>
        </p:txBody>
      </p:sp>
      <p:pic>
        <p:nvPicPr>
          <p:cNvPr id="140290" name="Picture 2"/>
          <p:cNvPicPr>
            <a:picLocks noChangeAspect="1" noChangeArrowheads="1"/>
          </p:cNvPicPr>
          <p:nvPr/>
        </p:nvPicPr>
        <p:blipFill>
          <a:blip r:embed="rId2" cstate="print"/>
          <a:srcRect/>
          <a:stretch>
            <a:fillRect/>
          </a:stretch>
        </p:blipFill>
        <p:spPr bwMode="auto">
          <a:xfrm>
            <a:off x="1295400" y="1143000"/>
            <a:ext cx="6288835" cy="4953000"/>
          </a:xfrm>
          <a:prstGeom prst="rect">
            <a:avLst/>
          </a:prstGeom>
          <a:noFill/>
          <a:ln w="9525">
            <a:noFill/>
            <a:miter lim="800000"/>
            <a:headEnd/>
            <a:tailEnd/>
          </a:ln>
        </p:spPr>
      </p:pic>
      <p:sp>
        <p:nvSpPr>
          <p:cNvPr id="8" name="TextBox 7"/>
          <p:cNvSpPr txBox="1"/>
          <p:nvPr/>
        </p:nvSpPr>
        <p:spPr>
          <a:xfrm>
            <a:off x="2209800" y="6248400"/>
            <a:ext cx="4343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Communities in physics collaborations </a:t>
            </a:r>
          </a:p>
        </p:txBody>
      </p:sp>
      <p:sp>
        <p:nvSpPr>
          <p:cNvPr id="10" name="Rectangle 9"/>
          <p:cNvSpPr/>
          <p:nvPr/>
        </p:nvSpPr>
        <p:spPr>
          <a:xfrm>
            <a:off x="1524000" y="15240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284316"/>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How to Compute </a:t>
            </a:r>
            <a:r>
              <a:rPr lang="en-US" dirty="0" err="1" smtClean="0">
                <a:solidFill>
                  <a:schemeClr val="accent6">
                    <a:lumMod val="75000"/>
                  </a:schemeClr>
                </a:solidFill>
              </a:rPr>
              <a:t>Betweenness</a:t>
            </a:r>
            <a:r>
              <a:rPr lang="en-US" dirty="0" smtClean="0">
                <a:solidFill>
                  <a:schemeClr val="accent6">
                    <a:lumMod val="75000"/>
                  </a:schemeClr>
                </a:solidFill>
              </a:rPr>
              <a:t>?</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611560" y="1484784"/>
                <a:ext cx="6984776" cy="1748629"/>
              </a:xfrm>
            </p:spPr>
            <p:txBody>
              <a:bodyPr>
                <a:normAutofit/>
              </a:bodyPr>
              <a:lstStyle/>
              <a:p>
                <a:r>
                  <a:rPr lang="en-US" sz="3200" dirty="0" smtClean="0">
                    <a:solidFill>
                      <a:schemeClr val="tx1"/>
                    </a:solidFill>
                  </a:rPr>
                  <a:t>Want to compute  </a:t>
                </a:r>
                <a:r>
                  <a:rPr lang="en-US" sz="3200" dirty="0" err="1" smtClean="0">
                    <a:solidFill>
                      <a:schemeClr val="tx1"/>
                    </a:solidFill>
                  </a:rPr>
                  <a:t>betweenness</a:t>
                </a:r>
                <a:r>
                  <a:rPr lang="en-US" sz="3200" dirty="0" smtClean="0">
                    <a:solidFill>
                      <a:schemeClr val="tx1"/>
                    </a:solidFill>
                  </a:rPr>
                  <a:t> of paths starting at node </a:t>
                </a:r>
                <a14:m>
                  <m:oMath xmlns:m="http://schemas.openxmlformats.org/officeDocument/2006/math">
                    <m:r>
                      <a:rPr lang="en-US" sz="3200" b="0" i="1" dirty="0" smtClean="0">
                        <a:solidFill>
                          <a:schemeClr val="tx1"/>
                        </a:solidFill>
                        <a:latin typeface="Cambria Math"/>
                      </a:rPr>
                      <m:t>𝐴</m:t>
                    </m:r>
                  </m:oMath>
                </a14:m>
                <a:endParaRPr lang="en-US" sz="3200" dirty="0">
                  <a:solidFill>
                    <a:schemeClr val="tx1"/>
                  </a:solidFill>
                </a:endParaRPr>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611560" y="1484784"/>
                <a:ext cx="6984776" cy="1748629"/>
              </a:xfrm>
              <a:blipFill rotWithShape="1">
                <a:blip r:embed="rId2" cstate="print"/>
                <a:stretch>
                  <a:fillRect l="-1920" t="-4545"/>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94</a:t>
            </a:fld>
            <a:endParaRPr lang="en-US"/>
          </a:p>
        </p:txBody>
      </p:sp>
      <p:pic>
        <p:nvPicPr>
          <p:cNvPr id="137218" name="Picture 2"/>
          <p:cNvPicPr>
            <a:picLocks noChangeAspect="1" noChangeArrowheads="1"/>
          </p:cNvPicPr>
          <p:nvPr/>
        </p:nvPicPr>
        <p:blipFill>
          <a:blip r:embed="rId3" cstate="print"/>
          <a:srcRect/>
          <a:stretch>
            <a:fillRect/>
          </a:stretch>
        </p:blipFill>
        <p:spPr bwMode="auto">
          <a:xfrm>
            <a:off x="2555776" y="2996952"/>
            <a:ext cx="3314700" cy="2629253"/>
          </a:xfrm>
          <a:prstGeom prst="rect">
            <a:avLst/>
          </a:prstGeom>
          <a:noFill/>
          <a:ln w="9525">
            <a:noFill/>
            <a:miter lim="800000"/>
            <a:headEnd/>
            <a:tailEnd/>
          </a:ln>
        </p:spPr>
      </p:pic>
    </p:spTree>
    <p:extLst>
      <p:ext uri="{BB962C8B-B14F-4D97-AF65-F5344CB8AC3E}">
        <p14:creationId xmlns:p14="http://schemas.microsoft.com/office/powerpoint/2010/main" val="22087425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smtClean="0">
                <a:solidFill>
                  <a:schemeClr val="accent6">
                    <a:lumMod val="75000"/>
                  </a:schemeClr>
                </a:solidFill>
              </a:rPr>
              <a:t>Computing </a:t>
            </a:r>
            <a:r>
              <a:rPr lang="en-US" sz="4800" dirty="0" err="1" smtClean="0">
                <a:solidFill>
                  <a:schemeClr val="accent6">
                    <a:lumMod val="75000"/>
                  </a:schemeClr>
                </a:solidFill>
              </a:rPr>
              <a:t>Betweenness</a:t>
            </a:r>
            <a:endParaRPr lang="en-US" sz="4800" dirty="0">
              <a:solidFill>
                <a:schemeClr val="accent6">
                  <a:lumMod val="75000"/>
                </a:schemeClr>
              </a:solidFill>
            </a:endParaRPr>
          </a:p>
        </p:txBody>
      </p:sp>
      <p:sp>
        <p:nvSpPr>
          <p:cNvPr id="8" name="TextBox 7"/>
          <p:cNvSpPr txBox="1"/>
          <p:nvPr/>
        </p:nvSpPr>
        <p:spPr>
          <a:xfrm>
            <a:off x="611560" y="1628800"/>
            <a:ext cx="7776864" cy="3046988"/>
          </a:xfrm>
          <a:prstGeom prst="rect">
            <a:avLst/>
          </a:prstGeom>
          <a:noFill/>
        </p:spPr>
        <p:txBody>
          <a:bodyPr wrap="square" rtlCol="0">
            <a:spAutoFit/>
          </a:bodyPr>
          <a:lstStyle/>
          <a:p>
            <a:pPr marL="342900" indent="-342900">
              <a:buAutoNum type="arabicPeriod"/>
            </a:pPr>
            <a:r>
              <a:rPr lang="en-US" sz="3200" dirty="0" smtClean="0"/>
              <a:t>Perform a </a:t>
            </a:r>
            <a:r>
              <a:rPr lang="en-US" sz="3200" i="1" dirty="0" smtClean="0">
                <a:solidFill>
                  <a:schemeClr val="tx2">
                    <a:lumMod val="60000"/>
                    <a:lumOff val="40000"/>
                  </a:schemeClr>
                </a:solidFill>
              </a:rPr>
              <a:t>BFS</a:t>
            </a:r>
            <a:r>
              <a:rPr lang="en-US" sz="3200" dirty="0" smtClean="0"/>
              <a:t> starting from A</a:t>
            </a:r>
          </a:p>
          <a:p>
            <a:pPr marL="342900" indent="-342900">
              <a:buAutoNum type="arabicPeriod"/>
            </a:pPr>
            <a:r>
              <a:rPr lang="en-US" sz="3200" dirty="0" smtClean="0"/>
              <a:t>Determine the </a:t>
            </a:r>
            <a:r>
              <a:rPr lang="en-US" sz="3200" i="1" dirty="0" smtClean="0">
                <a:solidFill>
                  <a:schemeClr val="tx2">
                    <a:lumMod val="60000"/>
                    <a:lumOff val="40000"/>
                  </a:schemeClr>
                </a:solidFill>
              </a:rPr>
              <a:t>number of shortest path </a:t>
            </a:r>
            <a:r>
              <a:rPr lang="en-US" sz="3200" dirty="0" smtClean="0"/>
              <a:t>from A to each other </a:t>
            </a:r>
            <a:r>
              <a:rPr lang="en-US" sz="3200" i="1" dirty="0" smtClean="0">
                <a:solidFill>
                  <a:schemeClr val="tx2">
                    <a:lumMod val="60000"/>
                    <a:lumOff val="40000"/>
                  </a:schemeClr>
                </a:solidFill>
              </a:rPr>
              <a:t>node</a:t>
            </a:r>
          </a:p>
          <a:p>
            <a:pPr marL="342900" indent="-342900">
              <a:buAutoNum type="arabicPeriod"/>
            </a:pPr>
            <a:r>
              <a:rPr lang="en-US" sz="3200" dirty="0" smtClean="0"/>
              <a:t>Based on these numbers, determine the amount of </a:t>
            </a:r>
            <a:r>
              <a:rPr lang="en-US" sz="3200" i="1" dirty="0" smtClean="0">
                <a:solidFill>
                  <a:schemeClr val="tx2">
                    <a:lumMod val="60000"/>
                    <a:lumOff val="40000"/>
                  </a:schemeClr>
                </a:solidFill>
              </a:rPr>
              <a:t>flow</a:t>
            </a:r>
            <a:r>
              <a:rPr lang="en-US" sz="3200" dirty="0" smtClean="0"/>
              <a:t> from A to all other nodes that uses each edge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95</a:t>
            </a:fld>
            <a:endParaRPr lang="el-G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1475656" y="2204864"/>
            <a:ext cx="2876550" cy="2019300"/>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4572000" y="2348880"/>
            <a:ext cx="2781300" cy="2247900"/>
          </a:xfrm>
          <a:prstGeom prst="rect">
            <a:avLst/>
          </a:prstGeom>
          <a:noFill/>
          <a:ln w="9525">
            <a:noFill/>
            <a:miter lim="800000"/>
            <a:headEnd/>
            <a:tailEnd/>
          </a:ln>
        </p:spPr>
      </p:pic>
      <p:sp>
        <p:nvSpPr>
          <p:cNvPr id="5" name="TextBox 4"/>
          <p:cNvSpPr txBox="1"/>
          <p:nvPr/>
        </p:nvSpPr>
        <p:spPr>
          <a:xfrm>
            <a:off x="1691680" y="4725144"/>
            <a:ext cx="1584176" cy="369332"/>
          </a:xfrm>
          <a:prstGeom prst="rect">
            <a:avLst/>
          </a:prstGeom>
          <a:noFill/>
        </p:spPr>
        <p:txBody>
          <a:bodyPr wrap="square" rtlCol="0">
            <a:spAutoFit/>
          </a:bodyPr>
          <a:lstStyle/>
          <a:p>
            <a:r>
              <a:rPr lang="en-US" dirty="0" smtClean="0">
                <a:solidFill>
                  <a:schemeClr val="tx2">
                    <a:lumMod val="75000"/>
                  </a:schemeClr>
                </a:solidFill>
              </a:rPr>
              <a:t>Initial network</a:t>
            </a:r>
            <a:endParaRPr lang="el-GR" dirty="0">
              <a:solidFill>
                <a:schemeClr val="tx2">
                  <a:lumMod val="75000"/>
                </a:schemeClr>
              </a:solidFill>
            </a:endParaRPr>
          </a:p>
        </p:txBody>
      </p:sp>
      <p:sp>
        <p:nvSpPr>
          <p:cNvPr id="6" name="TextBox 5"/>
          <p:cNvSpPr txBox="1"/>
          <p:nvPr/>
        </p:nvSpPr>
        <p:spPr>
          <a:xfrm>
            <a:off x="5148064" y="4725144"/>
            <a:ext cx="1584176" cy="369332"/>
          </a:xfrm>
          <a:prstGeom prst="rect">
            <a:avLst/>
          </a:prstGeom>
          <a:noFill/>
        </p:spPr>
        <p:txBody>
          <a:bodyPr wrap="square" rtlCol="0">
            <a:spAutoFit/>
          </a:bodyPr>
          <a:lstStyle/>
          <a:p>
            <a:r>
              <a:rPr lang="en-US" dirty="0" smtClean="0">
                <a:solidFill>
                  <a:schemeClr val="tx2">
                    <a:lumMod val="75000"/>
                  </a:schemeClr>
                </a:solidFill>
              </a:rPr>
              <a:t>BFS on A</a:t>
            </a:r>
            <a:endParaRPr lang="el-GR"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96</a:t>
            </a:fld>
            <a:endParaRPr lang="el-GR"/>
          </a:p>
        </p:txBody>
      </p:sp>
      <p:sp>
        <p:nvSpPr>
          <p:cNvPr id="9" name="TextBox 8"/>
          <p:cNvSpPr txBox="1"/>
          <p:nvPr/>
        </p:nvSpPr>
        <p:spPr>
          <a:xfrm>
            <a:off x="1142976" y="285728"/>
            <a:ext cx="7101432" cy="1569660"/>
          </a:xfrm>
          <a:prstGeom prst="rect">
            <a:avLst/>
          </a:prstGeom>
          <a:noFill/>
        </p:spPr>
        <p:txBody>
          <a:bodyPr wrap="square" rtlCol="0">
            <a:spAutoFit/>
          </a:bodyPr>
          <a:lstStyle/>
          <a:p>
            <a:pPr algn="ctr"/>
            <a:r>
              <a:rPr lang="en-US" sz="4800" dirty="0" smtClean="0">
                <a:solidFill>
                  <a:schemeClr val="accent6">
                    <a:lumMod val="75000"/>
                  </a:schemeClr>
                </a:solidFill>
              </a:rPr>
              <a:t>Computing </a:t>
            </a:r>
            <a:r>
              <a:rPr lang="en-US" sz="4800" dirty="0" err="1" smtClean="0">
                <a:solidFill>
                  <a:schemeClr val="accent6">
                    <a:lumMod val="75000"/>
                  </a:schemeClr>
                </a:solidFill>
              </a:rPr>
              <a:t>Betweenness</a:t>
            </a:r>
            <a:r>
              <a:rPr lang="en-US" sz="4800" dirty="0" smtClean="0">
                <a:solidFill>
                  <a:schemeClr val="accent6">
                    <a:lumMod val="75000"/>
                  </a:schemeClr>
                </a:solidFill>
              </a:rPr>
              <a:t>: step 1</a:t>
            </a:r>
            <a:endParaRPr lang="en-US" sz="4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1614509" y="2157356"/>
            <a:ext cx="6029325" cy="3562350"/>
          </a:xfrm>
          <a:prstGeom prst="rect">
            <a:avLst/>
          </a:prstGeom>
          <a:noFill/>
          <a:ln w="9525">
            <a:noFill/>
            <a:miter lim="800000"/>
            <a:headEnd/>
            <a:tailEnd/>
          </a:ln>
        </p:spPr>
      </p:pic>
      <p:sp>
        <p:nvSpPr>
          <p:cNvPr id="4" name="TextBox 3"/>
          <p:cNvSpPr txBox="1"/>
          <p:nvPr/>
        </p:nvSpPr>
        <p:spPr>
          <a:xfrm>
            <a:off x="395534" y="1052736"/>
            <a:ext cx="8338091" cy="954107"/>
          </a:xfrm>
          <a:prstGeom prst="rect">
            <a:avLst/>
          </a:prstGeom>
          <a:noFill/>
        </p:spPr>
        <p:txBody>
          <a:bodyPr wrap="square" rtlCol="0">
            <a:spAutoFit/>
          </a:bodyPr>
          <a:lstStyle/>
          <a:p>
            <a:r>
              <a:rPr lang="en-US" sz="2800" dirty="0" smtClean="0"/>
              <a:t>Count how many shortest paths from A to a specific node</a:t>
            </a:r>
            <a:endParaRPr lang="el-GR" sz="2800" dirty="0"/>
          </a:p>
        </p:txBody>
      </p:sp>
      <p:sp>
        <p:nvSpPr>
          <p:cNvPr id="5" name="TextBox 4"/>
          <p:cNvSpPr txBox="1"/>
          <p:nvPr/>
        </p:nvSpPr>
        <p:spPr>
          <a:xfrm>
            <a:off x="596723" y="2786403"/>
            <a:ext cx="2664296" cy="276999"/>
          </a:xfrm>
          <a:prstGeom prst="rect">
            <a:avLst/>
          </a:prstGeom>
          <a:noFill/>
        </p:spPr>
        <p:txBody>
          <a:bodyPr wrap="square" rtlCol="0">
            <a:spAutoFit/>
          </a:bodyPr>
          <a:lstStyle/>
          <a:p>
            <a:r>
              <a:rPr lang="en-US" sz="1200" b="1" dirty="0" smtClean="0">
                <a:solidFill>
                  <a:schemeClr val="accent6">
                    <a:lumMod val="75000"/>
                  </a:schemeClr>
                </a:solidFill>
              </a:rPr>
              <a:t>Level 1</a:t>
            </a:r>
            <a:endParaRPr lang="el-GR" sz="1200" b="1" dirty="0">
              <a:solidFill>
                <a:schemeClr val="accent6">
                  <a:lumMod val="75000"/>
                </a:schemeClr>
              </a:solidFill>
            </a:endParaRPr>
          </a:p>
        </p:txBody>
      </p:sp>
      <p:sp>
        <p:nvSpPr>
          <p:cNvPr id="10" name="TextBox 9"/>
          <p:cNvSpPr txBox="1"/>
          <p:nvPr/>
        </p:nvSpPr>
        <p:spPr>
          <a:xfrm>
            <a:off x="596723" y="4010539"/>
            <a:ext cx="2664296" cy="276999"/>
          </a:xfrm>
          <a:prstGeom prst="rect">
            <a:avLst/>
          </a:prstGeom>
          <a:noFill/>
        </p:spPr>
        <p:txBody>
          <a:bodyPr wrap="square" rtlCol="0">
            <a:spAutoFit/>
          </a:bodyPr>
          <a:lstStyle/>
          <a:p>
            <a:r>
              <a:rPr lang="en-US" sz="1200" b="1" dirty="0" smtClean="0">
                <a:solidFill>
                  <a:schemeClr val="accent6">
                    <a:lumMod val="75000"/>
                  </a:schemeClr>
                </a:solidFill>
              </a:rPr>
              <a:t>Level 3</a:t>
            </a:r>
            <a:endParaRPr lang="el-GR" sz="1200" b="1" dirty="0">
              <a:solidFill>
                <a:schemeClr val="accent6">
                  <a:lumMod val="75000"/>
                </a:schemeClr>
              </a:solidFill>
            </a:endParaRPr>
          </a:p>
        </p:txBody>
      </p:sp>
      <p:sp>
        <p:nvSpPr>
          <p:cNvPr id="11" name="TextBox 10"/>
          <p:cNvSpPr txBox="1"/>
          <p:nvPr/>
        </p:nvSpPr>
        <p:spPr>
          <a:xfrm>
            <a:off x="596723" y="3506483"/>
            <a:ext cx="2664296" cy="276999"/>
          </a:xfrm>
          <a:prstGeom prst="rect">
            <a:avLst/>
          </a:prstGeom>
          <a:noFill/>
        </p:spPr>
        <p:txBody>
          <a:bodyPr wrap="square" rtlCol="0">
            <a:spAutoFit/>
          </a:bodyPr>
          <a:lstStyle/>
          <a:p>
            <a:r>
              <a:rPr lang="en-US" sz="1200" b="1" dirty="0" smtClean="0">
                <a:solidFill>
                  <a:schemeClr val="accent6">
                    <a:lumMod val="75000"/>
                  </a:schemeClr>
                </a:solidFill>
              </a:rPr>
              <a:t>Level 2</a:t>
            </a:r>
            <a:endParaRPr lang="el-GR" sz="1200" b="1" dirty="0">
              <a:solidFill>
                <a:schemeClr val="accent6">
                  <a:lumMod val="75000"/>
                </a:schemeClr>
              </a:solidFill>
            </a:endParaRPr>
          </a:p>
        </p:txBody>
      </p:sp>
      <p:sp>
        <p:nvSpPr>
          <p:cNvPr id="12" name="TextBox 11"/>
          <p:cNvSpPr txBox="1"/>
          <p:nvPr/>
        </p:nvSpPr>
        <p:spPr>
          <a:xfrm>
            <a:off x="596723" y="4658611"/>
            <a:ext cx="2664296" cy="276999"/>
          </a:xfrm>
          <a:prstGeom prst="rect">
            <a:avLst/>
          </a:prstGeom>
          <a:noFill/>
        </p:spPr>
        <p:txBody>
          <a:bodyPr wrap="square" rtlCol="0">
            <a:spAutoFit/>
          </a:bodyPr>
          <a:lstStyle/>
          <a:p>
            <a:r>
              <a:rPr lang="en-US" sz="1200" b="1" dirty="0" smtClean="0">
                <a:solidFill>
                  <a:schemeClr val="accent6">
                    <a:lumMod val="75000"/>
                  </a:schemeClr>
                </a:solidFill>
              </a:rPr>
              <a:t>Level 4</a:t>
            </a:r>
            <a:endParaRPr lang="el-GR" sz="1200" b="1" dirty="0">
              <a:solidFill>
                <a:schemeClr val="accent6">
                  <a:lumMod val="75000"/>
                </a:schemeClr>
              </a:solidFill>
            </a:endParaRPr>
          </a:p>
        </p:txBody>
      </p:sp>
      <p:cxnSp>
        <p:nvCxnSpPr>
          <p:cNvPr id="14" name="Straight Arrow Connector 13"/>
          <p:cNvCxnSpPr/>
          <p:nvPr/>
        </p:nvCxnSpPr>
        <p:spPr>
          <a:xfrm>
            <a:off x="7797523" y="2282347"/>
            <a:ext cx="0"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25515" y="4802628"/>
            <a:ext cx="1008112" cy="307777"/>
          </a:xfrm>
          <a:prstGeom prst="rect">
            <a:avLst/>
          </a:prstGeom>
          <a:noFill/>
        </p:spPr>
        <p:txBody>
          <a:bodyPr wrap="square" rtlCol="0">
            <a:spAutoFit/>
          </a:bodyPr>
          <a:lstStyle/>
          <a:p>
            <a:r>
              <a:rPr lang="en-US" sz="1400" dirty="0" smtClean="0">
                <a:solidFill>
                  <a:schemeClr val="tx2">
                    <a:lumMod val="60000"/>
                    <a:lumOff val="40000"/>
                  </a:schemeClr>
                </a:solidFill>
              </a:rPr>
              <a:t>Top-down</a:t>
            </a:r>
            <a:endParaRPr lang="el-GR" sz="1400" dirty="0">
              <a:solidFill>
                <a:schemeClr val="tx2">
                  <a:lumMod val="60000"/>
                  <a:lumOff val="40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97</a:t>
            </a:fld>
            <a:endParaRPr lang="el-GR"/>
          </a:p>
        </p:txBody>
      </p:sp>
      <p:sp>
        <p:nvSpPr>
          <p:cNvPr id="13" name="TextBox 12"/>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Computing </a:t>
            </a:r>
            <a:r>
              <a:rPr lang="en-US" sz="3600" dirty="0" err="1" smtClean="0">
                <a:solidFill>
                  <a:schemeClr val="accent6">
                    <a:lumMod val="75000"/>
                  </a:schemeClr>
                </a:solidFill>
              </a:rPr>
              <a:t>Betweenness</a:t>
            </a:r>
            <a:r>
              <a:rPr lang="en-US" sz="3600" dirty="0" smtClean="0">
                <a:solidFill>
                  <a:schemeClr val="accent6">
                    <a:lumMod val="75000"/>
                  </a:schemeClr>
                </a:solidFill>
              </a:rPr>
              <a:t>: step 2</a:t>
            </a:r>
            <a:endParaRPr lang="en-US"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3923928" y="2179987"/>
            <a:ext cx="4895850" cy="3409950"/>
          </a:xfrm>
          <a:prstGeom prst="rect">
            <a:avLst/>
          </a:prstGeom>
          <a:noFill/>
          <a:ln w="9525">
            <a:noFill/>
            <a:miter lim="800000"/>
            <a:headEnd/>
            <a:tailEnd/>
          </a:ln>
        </p:spPr>
      </p:pic>
      <p:sp>
        <p:nvSpPr>
          <p:cNvPr id="4" name="TextBox 3"/>
          <p:cNvSpPr txBox="1"/>
          <p:nvPr/>
        </p:nvSpPr>
        <p:spPr>
          <a:xfrm>
            <a:off x="442528" y="3055018"/>
            <a:ext cx="4276159" cy="2862322"/>
          </a:xfrm>
          <a:prstGeom prst="rect">
            <a:avLst/>
          </a:prstGeom>
          <a:noFill/>
        </p:spPr>
        <p:txBody>
          <a:bodyPr wrap="square" rtlCol="0">
            <a:spAutoFit/>
          </a:bodyPr>
          <a:lstStyle/>
          <a:p>
            <a:pPr algn="just"/>
            <a:r>
              <a:rPr lang="en-US" sz="2000" dirty="0" smtClean="0">
                <a:solidFill>
                  <a:schemeClr val="tx2">
                    <a:lumMod val="50000"/>
                  </a:schemeClr>
                </a:solidFill>
              </a:rPr>
              <a:t>For </a:t>
            </a:r>
            <a:r>
              <a:rPr lang="en-US" sz="2000" i="1" dirty="0" smtClean="0">
                <a:solidFill>
                  <a:schemeClr val="tx2">
                    <a:lumMod val="50000"/>
                  </a:schemeClr>
                </a:solidFill>
              </a:rPr>
              <a:t>each edge e</a:t>
            </a:r>
            <a:r>
              <a:rPr lang="en-US" sz="2000" dirty="0" smtClean="0">
                <a:solidFill>
                  <a:schemeClr val="tx2">
                    <a:lumMod val="50000"/>
                  </a:schemeClr>
                </a:solidFill>
              </a:rPr>
              <a:t>: calculate the sum </a:t>
            </a:r>
            <a:r>
              <a:rPr lang="en-US" sz="2000" i="1" dirty="0" smtClean="0">
                <a:solidFill>
                  <a:schemeClr val="accent6">
                    <a:lumMod val="75000"/>
                  </a:schemeClr>
                </a:solidFill>
              </a:rPr>
              <a:t>over all nodes Y </a:t>
            </a:r>
            <a:r>
              <a:rPr lang="en-US" sz="2000" dirty="0" smtClean="0">
                <a:solidFill>
                  <a:schemeClr val="tx2">
                    <a:lumMod val="50000"/>
                  </a:schemeClr>
                </a:solidFill>
              </a:rPr>
              <a:t>of the fraction of shortest paths </a:t>
            </a:r>
            <a:r>
              <a:rPr lang="en-US" sz="2000" i="1" dirty="0" smtClean="0">
                <a:solidFill>
                  <a:schemeClr val="accent6">
                    <a:lumMod val="75000"/>
                  </a:schemeClr>
                </a:solidFill>
              </a:rPr>
              <a:t>from the root A to Y </a:t>
            </a:r>
            <a:r>
              <a:rPr lang="en-US" sz="2000" dirty="0" smtClean="0">
                <a:solidFill>
                  <a:schemeClr val="tx2">
                    <a:lumMod val="50000"/>
                  </a:schemeClr>
                </a:solidFill>
              </a:rPr>
              <a:t>that go through e.</a:t>
            </a:r>
          </a:p>
          <a:p>
            <a:pPr algn="just"/>
            <a:endParaRPr lang="en-US" sz="2000" dirty="0" smtClean="0">
              <a:solidFill>
                <a:schemeClr val="tx2">
                  <a:lumMod val="50000"/>
                </a:schemeClr>
              </a:solidFill>
            </a:endParaRPr>
          </a:p>
          <a:p>
            <a:pPr algn="just"/>
            <a:r>
              <a:rPr lang="en-US" sz="2000" dirty="0" smtClean="0">
                <a:solidFill>
                  <a:schemeClr val="accent3">
                    <a:lumMod val="75000"/>
                  </a:schemeClr>
                </a:solidFill>
              </a:rPr>
              <a:t>Each edge (X, Y) participates in the shortest-paths from the root to Y and to nodes (at levels) below Y -&gt; Bottom up calculation</a:t>
            </a:r>
          </a:p>
        </p:txBody>
      </p:sp>
      <p:cxnSp>
        <p:nvCxnSpPr>
          <p:cNvPr id="14" name="Straight Arrow Connector 13"/>
          <p:cNvCxnSpPr/>
          <p:nvPr/>
        </p:nvCxnSpPr>
        <p:spPr>
          <a:xfrm flipV="1">
            <a:off x="8388424" y="3406059"/>
            <a:ext cx="0"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78E0B35-C73E-49DE-9EA0-4D9F6C87E107}" type="slidenum">
              <a:rPr lang="el-GR" smtClean="0"/>
              <a:pPr/>
              <a:t>98</a:t>
            </a:fld>
            <a:endParaRPr lang="el-GR"/>
          </a:p>
        </p:txBody>
      </p:sp>
      <p:sp>
        <p:nvSpPr>
          <p:cNvPr id="9" name="TextBox 8"/>
          <p:cNvSpPr txBox="1"/>
          <p:nvPr/>
        </p:nvSpPr>
        <p:spPr>
          <a:xfrm>
            <a:off x="1142976" y="285728"/>
            <a:ext cx="7101432" cy="707886"/>
          </a:xfrm>
          <a:prstGeom prst="rect">
            <a:avLst/>
          </a:prstGeom>
          <a:noFill/>
        </p:spPr>
        <p:txBody>
          <a:bodyPr wrap="square" rtlCol="0">
            <a:spAutoFit/>
          </a:bodyPr>
          <a:lstStyle/>
          <a:p>
            <a:pPr algn="ctr"/>
            <a:r>
              <a:rPr lang="en-US" sz="4000" dirty="0" smtClean="0">
                <a:solidFill>
                  <a:schemeClr val="accent6">
                    <a:lumMod val="75000"/>
                  </a:schemeClr>
                </a:solidFill>
              </a:rPr>
              <a:t>Computing </a:t>
            </a:r>
            <a:r>
              <a:rPr lang="en-US" sz="4000" dirty="0" err="1" smtClean="0">
                <a:solidFill>
                  <a:schemeClr val="accent6">
                    <a:lumMod val="75000"/>
                  </a:schemeClr>
                </a:solidFill>
              </a:rPr>
              <a:t>Betweenness</a:t>
            </a:r>
            <a:r>
              <a:rPr lang="en-US" sz="4000" dirty="0" smtClean="0">
                <a:solidFill>
                  <a:schemeClr val="accent6">
                    <a:lumMod val="75000"/>
                  </a:schemeClr>
                </a:solidFill>
              </a:rPr>
              <a:t>: step 3</a:t>
            </a:r>
            <a:endParaRPr lang="en-US" sz="4000" dirty="0">
              <a:solidFill>
                <a:schemeClr val="accent6">
                  <a:lumMod val="75000"/>
                </a:schemeClr>
              </a:solidFill>
            </a:endParaRPr>
          </a:p>
        </p:txBody>
      </p:sp>
      <p:sp>
        <p:nvSpPr>
          <p:cNvPr id="5" name="Rectangle 4"/>
          <p:cNvSpPr/>
          <p:nvPr/>
        </p:nvSpPr>
        <p:spPr>
          <a:xfrm>
            <a:off x="470036" y="1124744"/>
            <a:ext cx="7704856" cy="954107"/>
          </a:xfrm>
          <a:prstGeom prst="rect">
            <a:avLst/>
          </a:prstGeom>
        </p:spPr>
        <p:txBody>
          <a:bodyPr wrap="square">
            <a:spAutoFit/>
          </a:bodyPr>
          <a:lstStyle/>
          <a:p>
            <a:r>
              <a:rPr lang="en-US" sz="2800" dirty="0"/>
              <a:t>Compute </a:t>
            </a:r>
            <a:r>
              <a:rPr lang="en-US" sz="2800" dirty="0" err="1"/>
              <a:t>betweenness</a:t>
            </a:r>
            <a:r>
              <a:rPr lang="en-US" sz="2800" dirty="0"/>
              <a:t> by working up the tree: If there are multiple paths count them fractionally</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4" cstate="print"/>
          <a:srcRect/>
          <a:stretch>
            <a:fillRect/>
          </a:stretch>
        </p:blipFill>
        <p:spPr bwMode="auto">
          <a:xfrm>
            <a:off x="1557338" y="1647825"/>
            <a:ext cx="6029325" cy="3562350"/>
          </a:xfrm>
          <a:prstGeom prst="rect">
            <a:avLst/>
          </a:prstGeom>
          <a:noFill/>
          <a:ln w="9525">
            <a:noFill/>
            <a:miter lim="800000"/>
            <a:headEnd/>
            <a:tailEnd/>
          </a:ln>
        </p:spPr>
      </p:pic>
      <p:sp>
        <p:nvSpPr>
          <p:cNvPr id="4" name="TextBox 3"/>
          <p:cNvSpPr txBox="1"/>
          <p:nvPr/>
        </p:nvSpPr>
        <p:spPr>
          <a:xfrm>
            <a:off x="467544" y="1124744"/>
            <a:ext cx="3312368" cy="646331"/>
          </a:xfrm>
          <a:prstGeom prst="rect">
            <a:avLst/>
          </a:prstGeom>
          <a:noFill/>
        </p:spPr>
        <p:txBody>
          <a:bodyPr wrap="square" rtlCol="0">
            <a:spAutoFit/>
          </a:bodyPr>
          <a:lstStyle/>
          <a:p>
            <a:r>
              <a:rPr lang="en-US" dirty="0" smtClean="0">
                <a:solidFill>
                  <a:schemeClr val="tx2">
                    <a:lumMod val="75000"/>
                  </a:schemeClr>
                </a:solidFill>
              </a:rPr>
              <a:t>Count the flow through each edge</a:t>
            </a:r>
            <a:endParaRPr lang="el-GR" dirty="0">
              <a:solidFill>
                <a:schemeClr val="tx2">
                  <a:lumMod val="75000"/>
                </a:schemeClr>
              </a:solidFill>
            </a:endParaRPr>
          </a:p>
        </p:txBody>
      </p:sp>
      <p:graphicFrame>
        <p:nvGraphicFramePr>
          <p:cNvPr id="2" name="Object 3"/>
          <p:cNvGraphicFramePr>
            <a:graphicFrameLocks noChangeAspect="1"/>
          </p:cNvGraphicFramePr>
          <p:nvPr/>
        </p:nvGraphicFramePr>
        <p:xfrm>
          <a:off x="4572000" y="1000108"/>
          <a:ext cx="4121150" cy="630237"/>
        </p:xfrm>
        <a:graphic>
          <a:graphicData uri="http://schemas.openxmlformats.org/presentationml/2006/ole">
            <mc:AlternateContent xmlns:mc="http://schemas.openxmlformats.org/markup-compatibility/2006">
              <mc:Choice xmlns:v="urn:schemas-microsoft-com:vml" Requires="v">
                <p:oleObj spid="_x0000_s83105" name="Equation" r:id="rId5" imgW="2819400" imgH="431800" progId="Equation.3">
                  <p:embed/>
                </p:oleObj>
              </mc:Choice>
              <mc:Fallback>
                <p:oleObj name="Equation" r:id="rId5" imgW="2819400" imgH="431800" progId="Equation.3">
                  <p:embed/>
                  <p:pic>
                    <p:nvPicPr>
                      <p:cNvPr id="0"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00108"/>
                        <a:ext cx="4121150"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3851920" y="4149080"/>
            <a:ext cx="216024" cy="57606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4869160"/>
            <a:ext cx="1800200" cy="954107"/>
          </a:xfrm>
          <a:prstGeom prst="rect">
            <a:avLst/>
          </a:prstGeom>
          <a:noFill/>
        </p:spPr>
        <p:txBody>
          <a:bodyPr wrap="square" rtlCol="0">
            <a:spAutoFit/>
          </a:bodyPr>
          <a:lstStyle/>
          <a:p>
            <a:r>
              <a:rPr lang="en-US" sz="1400" b="1" dirty="0" smtClean="0">
                <a:solidFill>
                  <a:schemeClr val="tx2">
                    <a:lumMod val="60000"/>
                    <a:lumOff val="40000"/>
                  </a:schemeClr>
                </a:solidFill>
              </a:rPr>
              <a:t>Portion of the shortest paths to </a:t>
            </a:r>
            <a:r>
              <a:rPr lang="en-US" sz="1400" b="1" dirty="0" smtClean="0">
                <a:solidFill>
                  <a:schemeClr val="accent6">
                    <a:lumMod val="75000"/>
                  </a:schemeClr>
                </a:solidFill>
              </a:rPr>
              <a:t>K</a:t>
            </a:r>
            <a:r>
              <a:rPr lang="en-US" sz="1400" b="1" dirty="0" smtClean="0">
                <a:solidFill>
                  <a:schemeClr val="tx2">
                    <a:lumMod val="60000"/>
                    <a:lumOff val="40000"/>
                  </a:schemeClr>
                </a:solidFill>
              </a:rPr>
              <a:t> that go through (I, K) = 3/6 = 1/2</a:t>
            </a:r>
            <a:endParaRPr lang="el-GR" sz="1400" b="1" dirty="0">
              <a:solidFill>
                <a:schemeClr val="tx2">
                  <a:lumMod val="60000"/>
                  <a:lumOff val="40000"/>
                </a:schemeClr>
              </a:solidFill>
            </a:endParaRPr>
          </a:p>
        </p:txBody>
      </p:sp>
      <p:cxnSp>
        <p:nvCxnSpPr>
          <p:cNvPr id="22" name="Straight Arrow Connector 21"/>
          <p:cNvCxnSpPr/>
          <p:nvPr/>
        </p:nvCxnSpPr>
        <p:spPr>
          <a:xfrm flipV="1">
            <a:off x="2771800" y="3429000"/>
            <a:ext cx="720080"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528" y="2852936"/>
            <a:ext cx="2448272" cy="1815882"/>
          </a:xfrm>
          <a:prstGeom prst="rect">
            <a:avLst/>
          </a:prstGeom>
          <a:noFill/>
        </p:spPr>
        <p:txBody>
          <a:bodyPr wrap="square" rtlCol="0">
            <a:spAutoFit/>
          </a:bodyPr>
          <a:lstStyle/>
          <a:p>
            <a:r>
              <a:rPr lang="en-US" sz="1400" b="1" dirty="0" smtClean="0">
                <a:solidFill>
                  <a:schemeClr val="tx2">
                    <a:lumMod val="60000"/>
                    <a:lumOff val="40000"/>
                  </a:schemeClr>
                </a:solidFill>
              </a:rPr>
              <a:t>Portion of the shortest paths to  </a:t>
            </a:r>
            <a:r>
              <a:rPr lang="en-US" sz="1400" b="1" dirty="0" smtClean="0">
                <a:solidFill>
                  <a:schemeClr val="accent6">
                    <a:lumMod val="75000"/>
                  </a:schemeClr>
                </a:solidFill>
              </a:rPr>
              <a:t>I</a:t>
            </a:r>
            <a:r>
              <a:rPr lang="en-US" sz="1400" b="1" dirty="0" smtClean="0">
                <a:solidFill>
                  <a:schemeClr val="tx2">
                    <a:lumMod val="60000"/>
                    <a:lumOff val="40000"/>
                  </a:schemeClr>
                </a:solidFill>
              </a:rPr>
              <a:t> that go through (F, I) = 2/3 +  </a:t>
            </a:r>
          </a:p>
          <a:p>
            <a:r>
              <a:rPr lang="en-US" sz="1400" b="1" dirty="0" smtClean="0">
                <a:solidFill>
                  <a:schemeClr val="tx2">
                    <a:lumMod val="60000"/>
                    <a:lumOff val="40000"/>
                  </a:schemeClr>
                </a:solidFill>
              </a:rPr>
              <a:t>Portion of the shortest paths to </a:t>
            </a:r>
            <a:r>
              <a:rPr lang="en-US" sz="1400" b="1" dirty="0" smtClean="0">
                <a:solidFill>
                  <a:schemeClr val="accent6">
                    <a:lumMod val="75000"/>
                  </a:schemeClr>
                </a:solidFill>
              </a:rPr>
              <a:t>K</a:t>
            </a:r>
            <a:r>
              <a:rPr lang="en-US" sz="1400" b="1" dirty="0" smtClean="0">
                <a:solidFill>
                  <a:schemeClr val="tx2">
                    <a:lumMod val="60000"/>
                    <a:lumOff val="40000"/>
                  </a:schemeClr>
                </a:solidFill>
              </a:rPr>
              <a:t> that go through (F, I)</a:t>
            </a:r>
          </a:p>
          <a:p>
            <a:r>
              <a:rPr lang="en-US" sz="1400" b="1" dirty="0" smtClean="0">
                <a:solidFill>
                  <a:schemeClr val="tx2">
                    <a:lumMod val="60000"/>
                    <a:lumOff val="40000"/>
                  </a:schemeClr>
                </a:solidFill>
              </a:rPr>
              <a:t>(2/3) </a:t>
            </a:r>
            <a:r>
              <a:rPr lang="el-GR" sz="1400" b="1" dirty="0" smtClean="0">
                <a:solidFill>
                  <a:schemeClr val="tx2">
                    <a:lumMod val="60000"/>
                    <a:lumOff val="40000"/>
                  </a:schemeClr>
                </a:solidFill>
              </a:rPr>
              <a:t>(1/2) </a:t>
            </a:r>
            <a:r>
              <a:rPr lang="en-US" sz="1400" b="1" dirty="0" smtClean="0">
                <a:solidFill>
                  <a:schemeClr val="tx2">
                    <a:lumMod val="60000"/>
                    <a:lumOff val="40000"/>
                  </a:schemeClr>
                </a:solidFill>
              </a:rPr>
              <a:t>= 1/3</a:t>
            </a:r>
          </a:p>
          <a:p>
            <a:r>
              <a:rPr lang="en-US" sz="1400" b="1" dirty="0" smtClean="0">
                <a:solidFill>
                  <a:schemeClr val="tx2">
                    <a:lumMod val="60000"/>
                    <a:lumOff val="40000"/>
                  </a:schemeClr>
                </a:solidFill>
              </a:rPr>
              <a:t>= 1</a:t>
            </a:r>
          </a:p>
          <a:p>
            <a:endParaRPr lang="el-GR" sz="1400" b="1" dirty="0">
              <a:solidFill>
                <a:schemeClr val="tx2">
                  <a:lumMod val="60000"/>
                  <a:lumOff val="40000"/>
                </a:schemeClr>
              </a:solidFill>
            </a:endParaRPr>
          </a:p>
        </p:txBody>
      </p:sp>
      <p:cxnSp>
        <p:nvCxnSpPr>
          <p:cNvPr id="13" name="Straight Arrow Connector 12"/>
          <p:cNvCxnSpPr/>
          <p:nvPr/>
        </p:nvCxnSpPr>
        <p:spPr>
          <a:xfrm flipH="1">
            <a:off x="3995936" y="3356992"/>
            <a:ext cx="20882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56176" y="3140968"/>
            <a:ext cx="1944216" cy="307777"/>
          </a:xfrm>
          <a:prstGeom prst="rect">
            <a:avLst/>
          </a:prstGeom>
          <a:noFill/>
        </p:spPr>
        <p:txBody>
          <a:bodyPr wrap="square" rtlCol="0">
            <a:spAutoFit/>
          </a:bodyPr>
          <a:lstStyle/>
          <a:p>
            <a:r>
              <a:rPr lang="en-US" sz="1400" b="1" dirty="0" smtClean="0">
                <a:solidFill>
                  <a:schemeClr val="tx2">
                    <a:lumMod val="60000"/>
                    <a:lumOff val="40000"/>
                  </a:schemeClr>
                </a:solidFill>
              </a:rPr>
              <a:t>1/3+(1/3)1/2 = 1/2</a:t>
            </a:r>
            <a:endParaRPr lang="el-GR" sz="1400" b="1" dirty="0" smtClean="0">
              <a:solidFill>
                <a:schemeClr val="tx2">
                  <a:lumMod val="60000"/>
                  <a:lumOff val="40000"/>
                </a:schemeClr>
              </a:solidFill>
            </a:endParaRPr>
          </a:p>
        </p:txBody>
      </p:sp>
      <p:cxnSp>
        <p:nvCxnSpPr>
          <p:cNvPr id="5" name="Straight Arrow Connector 4"/>
          <p:cNvCxnSpPr/>
          <p:nvPr/>
        </p:nvCxnSpPr>
        <p:spPr>
          <a:xfrm flipV="1">
            <a:off x="8100392" y="2708920"/>
            <a:ext cx="0" cy="26372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78E0B35-C73E-49DE-9EA0-4D9F6C87E107}" type="slidenum">
              <a:rPr lang="el-GR" smtClean="0"/>
              <a:pPr/>
              <a:t>99</a:t>
            </a:fld>
            <a:endParaRPr lang="el-GR"/>
          </a:p>
        </p:txBody>
      </p:sp>
      <p:sp>
        <p:nvSpPr>
          <p:cNvPr id="15" name="TextBox 14"/>
          <p:cNvSpPr txBox="1"/>
          <p:nvPr/>
        </p:nvSpPr>
        <p:spPr>
          <a:xfrm>
            <a:off x="1142976" y="285728"/>
            <a:ext cx="7101432" cy="707886"/>
          </a:xfrm>
          <a:prstGeom prst="rect">
            <a:avLst/>
          </a:prstGeom>
          <a:noFill/>
        </p:spPr>
        <p:txBody>
          <a:bodyPr wrap="square" rtlCol="0">
            <a:spAutoFit/>
          </a:bodyPr>
          <a:lstStyle/>
          <a:p>
            <a:pPr algn="ctr"/>
            <a:r>
              <a:rPr lang="en-US" sz="4000" dirty="0" smtClean="0">
                <a:solidFill>
                  <a:schemeClr val="accent6">
                    <a:lumMod val="75000"/>
                  </a:schemeClr>
                </a:solidFill>
              </a:rPr>
              <a:t>Computing </a:t>
            </a:r>
            <a:r>
              <a:rPr lang="en-US" sz="4000" dirty="0" err="1" smtClean="0">
                <a:solidFill>
                  <a:schemeClr val="accent6">
                    <a:lumMod val="75000"/>
                  </a:schemeClr>
                </a:solidFill>
              </a:rPr>
              <a:t>Betweenness</a:t>
            </a:r>
            <a:r>
              <a:rPr lang="en-US" sz="4000" dirty="0" smtClean="0">
                <a:solidFill>
                  <a:schemeClr val="accent6">
                    <a:lumMod val="75000"/>
                  </a:schemeClr>
                </a:solidFill>
              </a:rPr>
              <a:t>: step 3</a:t>
            </a:r>
            <a:endParaRPr lang="en-US" sz="4000"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2678</TotalTime>
  <Words>4323</Words>
  <Application>Microsoft Office PowerPoint</Application>
  <PresentationFormat>On-screen Show (4:3)</PresentationFormat>
  <Paragraphs>935</Paragraphs>
  <Slides>129</Slides>
  <Notes>66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5</vt:i4>
      </vt:variant>
      <vt:variant>
        <vt:lpstr>Slide Titles</vt:lpstr>
      </vt:variant>
      <vt:variant>
        <vt:i4>129</vt:i4>
      </vt:variant>
    </vt:vector>
  </HeadingPairs>
  <TitlesOfParts>
    <vt:vector size="148" baseType="lpstr">
      <vt:lpstr>맑은 고딕</vt:lpstr>
      <vt:lpstr>Arial</vt:lpstr>
      <vt:lpstr>Calibri</vt:lpstr>
      <vt:lpstr>Cambria Math</vt:lpstr>
      <vt:lpstr>DejaVu Sans</vt:lpstr>
      <vt:lpstr>Liberation Sans</vt:lpstr>
      <vt:lpstr>Liberation Serif</vt:lpstr>
      <vt:lpstr>Lohit Devanagari</vt:lpstr>
      <vt:lpstr>Monotype Sorts</vt:lpstr>
      <vt:lpstr>Noto Sans CJK SC Regular</vt:lpstr>
      <vt:lpstr>Symbol</vt:lpstr>
      <vt:lpstr>Times New Roman</vt:lpstr>
      <vt:lpstr>Wingdings</vt:lpstr>
      <vt:lpstr>Office Theme</vt:lpstr>
      <vt:lpstr>VISIO</vt:lpstr>
      <vt:lpstr>Bitmap Image</vt:lpstr>
      <vt:lpstr>Equation</vt:lpstr>
      <vt:lpstr>Εξίσωση</vt:lpstr>
      <vt:lpstr>Microsoft Equation 3.0</vt:lpstr>
      <vt:lpstr>Online Social Networks and Media </vt:lpstr>
      <vt:lpstr>PowerPoint Presentation</vt:lpstr>
      <vt:lpstr>PowerPoint Presentation</vt:lpstr>
      <vt:lpstr>NCAA Football Network</vt:lpstr>
      <vt:lpstr>Protein-Protein Interactions</vt:lpstr>
      <vt:lpstr>Protein-Protein Interactions</vt:lpstr>
      <vt:lpstr>Protein-Protein Interactions</vt:lpstr>
      <vt:lpstr>Facebook Network</vt:lpstr>
      <vt:lpstr>Facebook Network</vt:lpstr>
      <vt:lpstr>Twitter &amp; Facebook</vt:lpstr>
      <vt:lpstr>PowerPoint Presentation</vt:lpstr>
      <vt:lpstr>PowerPoint Presentation</vt:lpstr>
      <vt:lpstr>PowerPoint Presentation</vt:lpstr>
      <vt:lpstr>Community Types</vt:lpstr>
      <vt:lpstr>Non-overlapping Communities</vt:lpstr>
      <vt:lpstr>Overlapping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Cluster Analysis?</vt:lpstr>
      <vt:lpstr>Types of Clustering</vt:lpstr>
      <vt:lpstr>Partitional Clustering</vt:lpstr>
      <vt:lpstr>Example Partitioning: K-means Clustering</vt:lpstr>
      <vt:lpstr>Example</vt:lpstr>
      <vt:lpstr>K-means Clustering</vt:lpstr>
      <vt:lpstr> K-means Clusters</vt:lpstr>
      <vt:lpstr>PowerPoint Presentation</vt:lpstr>
      <vt:lpstr>PowerPoint Presentation</vt:lpstr>
      <vt:lpstr>PowerPoint Presentation</vt:lpstr>
      <vt:lpstr>PowerPoint Presentation</vt:lpstr>
      <vt:lpstr>PowerPoint Presentation</vt:lpstr>
      <vt:lpstr>PowerPoint Presentation</vt:lpstr>
      <vt:lpstr>Hierarchical Clustering </vt:lpstr>
      <vt:lpstr>Hierarchical Clustering</vt:lpstr>
      <vt:lpstr>Agglomerative Clustering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 of Hierarchical Clustering</vt:lpstr>
      <vt:lpstr>Where to cut?</vt:lpstr>
      <vt:lpstr>Agglomerative Clustering Algorithm</vt:lpstr>
      <vt:lpstr>How to Define Inter-Cluster Similarity</vt:lpstr>
      <vt:lpstr>How to Define Inter-Cluster Similarity</vt:lpstr>
      <vt:lpstr>How to Define Inter-Cluster Similarity</vt:lpstr>
      <vt:lpstr>How to Define Inter-Cluster Similarity</vt:lpstr>
      <vt:lpstr>PowerPoint Presentation</vt:lpstr>
      <vt:lpstr>PowerPoint Presentation</vt:lpstr>
      <vt:lpstr>PowerPoint Presentation</vt:lpstr>
      <vt:lpstr>Example of a Hierarchically Structured Graph</vt:lpstr>
      <vt:lpstr>PowerPoint Presentation</vt:lpstr>
      <vt:lpstr>PowerPoint Presentation</vt:lpstr>
      <vt:lpstr>The Girvan Newman method</vt:lpstr>
      <vt:lpstr>PowerPoint Presentation</vt:lpstr>
      <vt:lpstr>PowerPoint Presentation</vt:lpstr>
      <vt:lpstr>Strength of Weak Ties</vt:lpstr>
      <vt:lpstr>PowerPoint Presentation</vt:lpstr>
      <vt:lpstr>PowerPoint Presentation</vt:lpstr>
      <vt:lpstr>Girvan Newman method: An example</vt:lpstr>
      <vt:lpstr>Girvan-Newman: Example</vt:lpstr>
      <vt:lpstr>Girvan Newman method: An example</vt:lpstr>
      <vt:lpstr>Girvan Newman method: An example</vt:lpstr>
      <vt:lpstr>Girvan Newman method: An example</vt:lpstr>
      <vt:lpstr>Girvan-Newman: Example</vt:lpstr>
      <vt:lpstr>Another example</vt:lpstr>
      <vt:lpstr>Another example</vt:lpstr>
      <vt:lpstr>Another example</vt:lpstr>
      <vt:lpstr>Girvan-Newman: Results</vt:lpstr>
      <vt:lpstr>Girvan-Newman: Results</vt:lpstr>
      <vt:lpstr>How to Compute Betweenness?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Modularity</vt:lpstr>
      <vt:lpstr>Null Model: Configuration Model</vt:lpstr>
      <vt:lpstr>Null Model: Configuration Model</vt:lpstr>
      <vt:lpstr>Modularity</vt:lpstr>
      <vt:lpstr>Modularity</vt:lpstr>
      <vt:lpstr>Modularity: Number of clusters</vt:lpstr>
      <vt:lpstr>Modularity: Cluster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pitoura</cp:lastModifiedBy>
  <cp:revision>314</cp:revision>
  <dcterms:created xsi:type="dcterms:W3CDTF">2012-10-10T06:53:19Z</dcterms:created>
  <dcterms:modified xsi:type="dcterms:W3CDTF">2019-10-30T11:15:18Z</dcterms:modified>
</cp:coreProperties>
</file>