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7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17450-6CFC-449B-863D-E18C10C9835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06CF40-4659-4463-BEFC-A1C8FA34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93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30588"/>
          </a:xfrm>
          <a:ln/>
        </p:spPr>
      </p:sp>
      <p:sp>
        <p:nvSpPr>
          <p:cNvPr id="238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525" y="4344357"/>
            <a:ext cx="5026951" cy="4113169"/>
          </a:xfrm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815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30588"/>
          </a:xfrm>
          <a:ln/>
        </p:spPr>
      </p:sp>
      <p:sp>
        <p:nvSpPr>
          <p:cNvPr id="238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525" y="4344357"/>
            <a:ext cx="5026951" cy="4113169"/>
          </a:xfrm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4443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1430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106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01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CS-409: </a:t>
            </a:r>
            <a:r>
              <a:rPr lang="el-GR" dirty="0" err="1"/>
              <a:t>Αντικειμενοστρεφής</a:t>
            </a:r>
            <a:r>
              <a:rPr lang="el-GR" dirty="0"/>
              <a:t> </a:t>
            </a:r>
            <a:r>
              <a:rPr lang="el-GR" dirty="0" err="1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9638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835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418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73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11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0355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760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/>
              <a:t>Αντικειμενοστρεφής</a:t>
            </a:r>
            <a:r>
              <a:rPr lang="el-GR" dirty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735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-users.cs.umn.edu/~kumar/dmbook/index.php" TargetMode="External"/><Relationship Id="rId3" Type="http://schemas.openxmlformats.org/officeDocument/2006/relationships/image" Target="../media/image5.gif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hyperlink" Target="http://www.mmds.org/" TargetMode="External"/><Relationship Id="rId4" Type="http://schemas.openxmlformats.org/officeDocument/2006/relationships/hyperlink" Target="http://forum.myquant.cn/uploads/default/original/1X/2065c4d1964e26331996cfa23d12acd185e3d7b6.pdf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mds.org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oi.gr/~tsap/teaching/cse012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371601"/>
            <a:ext cx="7924800" cy="1927225"/>
          </a:xfrm>
        </p:spPr>
        <p:txBody>
          <a:bodyPr/>
          <a:lstStyle/>
          <a:p>
            <a:r>
              <a:rPr lang="el-GR" dirty="0"/>
              <a:t>ΕΞΟΡΥΞΗ ΔΕΔΟΜΕΝΩΝ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/>
              <a:t>Διαδικαστικά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47173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 (ελληνικά)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9601200" cy="4065657"/>
          </a:xfrm>
        </p:spPr>
        <p:txBody>
          <a:bodyPr>
            <a:normAutofit/>
          </a:bodyPr>
          <a:lstStyle/>
          <a:p>
            <a:pPr marL="182880" lvl="1">
              <a:buClr>
                <a:schemeClr val="accent6"/>
              </a:buClr>
            </a:pPr>
            <a:r>
              <a:rPr lang="en-US" sz="2800" dirty="0"/>
              <a:t>A</a:t>
            </a:r>
            <a:r>
              <a:rPr lang="el-GR" sz="2800" dirty="0"/>
              <a:t>.</a:t>
            </a:r>
            <a:r>
              <a:rPr lang="en-US" sz="2800" dirty="0"/>
              <a:t> Rajaraman, J</a:t>
            </a:r>
            <a:r>
              <a:rPr lang="el-GR" sz="2800" dirty="0"/>
              <a:t>.</a:t>
            </a:r>
            <a:r>
              <a:rPr lang="en-US" sz="2800" dirty="0"/>
              <a:t> D</a:t>
            </a:r>
            <a:r>
              <a:rPr lang="el-GR" sz="2800" dirty="0"/>
              <a:t>.</a:t>
            </a:r>
            <a:r>
              <a:rPr lang="en-US" sz="2800" dirty="0"/>
              <a:t> Ullman</a:t>
            </a:r>
            <a:r>
              <a:rPr lang="el-GR" sz="2800" dirty="0"/>
              <a:t>. Εξόρυξη από Μεγάλα Σύνολα Δεδομένων, ΕΚΔΟΣΕΙΣ ΝΕΩΝ ΤΕΧΝΟΛΟΓΙΩΝ, 2014</a:t>
            </a:r>
            <a:endParaRPr lang="en-US" sz="2800" dirty="0"/>
          </a:p>
          <a:p>
            <a:pPr marL="182880" lvl="1">
              <a:buClr>
                <a:schemeClr val="accent6"/>
              </a:buClr>
            </a:pPr>
            <a:r>
              <a:rPr lang="en-US" sz="2800" dirty="0"/>
              <a:t>P.-N. Tan, M. Steinbach and V. Kumar, Introduction to Data Mining Addison Wesley, 2006, </a:t>
            </a:r>
            <a:r>
              <a:rPr lang="el-GR" sz="2800" dirty="0"/>
              <a:t>Β. Βερύκιος και Σ. Σουραβλάς, Εκδόσεις Τζιόλα (2010).  </a:t>
            </a:r>
          </a:p>
          <a:p>
            <a:pPr marL="182880" lvl="1">
              <a:buClr>
                <a:schemeClr val="accent6"/>
              </a:buClr>
            </a:pPr>
            <a:r>
              <a:rPr lang="el-GR" sz="2800" dirty="0"/>
              <a:t>ΕΞΟΡΥΞΗ ΚΑΙ ΑΝΑΛΥΣΗ ΔΕΔΟΜΕΝΩΝ: ΒΑΣΙΚΕΣ ΕΝΝΟΙΕΣ ΚΑΙ ΑΛΓΟΡΙΘΜΟΙ, MOHAMMED J. ZAKI, WAGNER MEIRA JR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EB5A14-3303-4E0B-A3BD-A2D94D80A61A}"/>
              </a:ext>
            </a:extLst>
          </p:cNvPr>
          <p:cNvSpPr/>
          <p:nvPr/>
        </p:nvSpPr>
        <p:spPr>
          <a:xfrm>
            <a:off x="551384" y="1624608"/>
            <a:ext cx="9721080" cy="8682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0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9783" name="Rectangle 7"/>
          <p:cNvSpPr>
            <a:spLocks noChangeArrowheads="1"/>
          </p:cNvSpPr>
          <p:nvPr/>
        </p:nvSpPr>
        <p:spPr bwMode="auto">
          <a:xfrm>
            <a:off x="3612866" y="1715926"/>
            <a:ext cx="629033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 err="1">
                <a:solidFill>
                  <a:prstClr val="black"/>
                </a:solidFill>
              </a:rPr>
              <a:t>Charu</a:t>
            </a:r>
            <a:r>
              <a:rPr lang="en-US" dirty="0">
                <a:solidFill>
                  <a:prstClr val="black"/>
                </a:solidFill>
              </a:rPr>
              <a:t> Aggarwal, </a:t>
            </a:r>
            <a:r>
              <a:rPr lang="en-US" dirty="0">
                <a:solidFill>
                  <a:srgbClr val="CC3300"/>
                </a:solidFill>
              </a:rPr>
              <a:t>Data Mining, The Textbook</a:t>
            </a:r>
            <a:r>
              <a:rPr lang="en-US" dirty="0">
                <a:solidFill>
                  <a:prstClr val="black"/>
                </a:solidFill>
              </a:rPr>
              <a:t>, Springer, 2015 </a:t>
            </a:r>
          </a:p>
          <a:p>
            <a:pPr eaLnBrk="0" hangingPunct="0"/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379784" name="Picture 8" descr="book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6911" y="2636912"/>
            <a:ext cx="2097371" cy="2097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79785" name="Text Box 9"/>
          <p:cNvSpPr txBox="1">
            <a:spLocks noChangeArrowheads="1"/>
          </p:cNvSpPr>
          <p:nvPr/>
        </p:nvSpPr>
        <p:spPr bwMode="auto">
          <a:xfrm>
            <a:off x="3781505" y="4022869"/>
            <a:ext cx="5181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prstClr val="black"/>
                </a:solidFill>
              </a:rPr>
              <a:t>J. Han and M. </a:t>
            </a:r>
            <a:r>
              <a:rPr lang="en-US" dirty="0" err="1">
                <a:solidFill>
                  <a:prstClr val="black"/>
                </a:solidFill>
              </a:rPr>
              <a:t>Kamber</a:t>
            </a:r>
            <a:r>
              <a:rPr lang="en-US" dirty="0">
                <a:solidFill>
                  <a:prstClr val="black"/>
                </a:solidFill>
              </a:rPr>
              <a:t>. </a:t>
            </a:r>
            <a:r>
              <a:rPr lang="en-US" dirty="0">
                <a:solidFill>
                  <a:srgbClr val="CC3300"/>
                </a:solidFill>
              </a:rPr>
              <a:t>Data Mining: Concepts and Techniques</a:t>
            </a:r>
            <a:r>
              <a:rPr lang="en-US" dirty="0">
                <a:solidFill>
                  <a:prstClr val="black"/>
                </a:solidFill>
              </a:rPr>
              <a:t>, Morgan Kaufmann, 2006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0" y="382700"/>
            <a:ext cx="8229600" cy="990600"/>
          </a:xfrm>
        </p:spPr>
        <p:txBody>
          <a:bodyPr/>
          <a:lstStyle/>
          <a:p>
            <a:r>
              <a:rPr lang="el-GR" dirty="0"/>
              <a:t>Επιπλέον Βιβλιογραφία (αγγλικά)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6228" y="4706208"/>
            <a:ext cx="1607485" cy="200935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647729" y="5749946"/>
            <a:ext cx="5134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Hand, </a:t>
            </a:r>
            <a:r>
              <a:rPr lang="en-US" dirty="0" err="1">
                <a:solidFill>
                  <a:prstClr val="black"/>
                </a:solidFill>
              </a:rPr>
              <a:t>Mannila</a:t>
            </a:r>
            <a:r>
              <a:rPr lang="en-US" dirty="0">
                <a:solidFill>
                  <a:prstClr val="black"/>
                </a:solidFill>
              </a:rPr>
              <a:t>, Smyth. </a:t>
            </a:r>
            <a:r>
              <a:rPr lang="en-US" dirty="0">
                <a:solidFill>
                  <a:srgbClr val="CC3300"/>
                </a:solidFill>
              </a:rPr>
              <a:t>Principles of Data Mining</a:t>
            </a:r>
          </a:p>
        </p:txBody>
      </p:sp>
      <p:pic>
        <p:nvPicPr>
          <p:cNvPr id="1026" name="Picture 2" descr="https://images.springer.com/sgw/books/medium/978331914141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6387" y="1541536"/>
            <a:ext cx="145732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7781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0" y="382700"/>
            <a:ext cx="8229600" cy="990600"/>
          </a:xfrm>
        </p:spPr>
        <p:txBody>
          <a:bodyPr/>
          <a:lstStyle/>
          <a:p>
            <a:r>
              <a:rPr lang="en-US" dirty="0"/>
              <a:t>Online </a:t>
            </a:r>
            <a:r>
              <a:rPr lang="el-GR" dirty="0"/>
              <a:t>βιβλία (αγγλικά)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3530" y="4201701"/>
            <a:ext cx="1845267" cy="24193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35760" y="5229201"/>
            <a:ext cx="5182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Toby </a:t>
            </a:r>
            <a:r>
              <a:rPr lang="en-US" dirty="0" err="1">
                <a:solidFill>
                  <a:prstClr val="black"/>
                </a:solidFill>
              </a:rPr>
              <a:t>Segaran</a:t>
            </a:r>
            <a:r>
              <a:rPr lang="el-GR" dirty="0">
                <a:solidFill>
                  <a:prstClr val="black"/>
                </a:solidFill>
              </a:rPr>
              <a:t>, </a:t>
            </a:r>
            <a:r>
              <a:rPr lang="en-US" dirty="0">
                <a:solidFill>
                  <a:srgbClr val="F79646">
                    <a:lumMod val="75000"/>
                  </a:srgbClr>
                </a:solidFill>
                <a:hlinkClick r:id="rId4"/>
              </a:rPr>
              <a:t>Programming Collective Intelligence</a:t>
            </a:r>
            <a:r>
              <a:rPr lang="el-GR" dirty="0">
                <a:solidFill>
                  <a:srgbClr val="F79646">
                    <a:lumMod val="75000"/>
                  </a:srgbClr>
                </a:solidFill>
                <a:hlinkClick r:id="rId4"/>
              </a:rPr>
              <a:t>. </a:t>
            </a:r>
            <a:r>
              <a:rPr lang="en-US" dirty="0">
                <a:solidFill>
                  <a:srgbClr val="F79646">
                    <a:lumMod val="75000"/>
                  </a:srgbClr>
                </a:solidFill>
                <a:hlinkClick r:id="rId4"/>
              </a:rPr>
              <a:t>Building Smart Web 2.0 Applications 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23792" y="3233425"/>
            <a:ext cx="4498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prstClr val="black"/>
                </a:solidFill>
              </a:rPr>
              <a:t>Anand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Rajaraman</a:t>
            </a:r>
            <a:r>
              <a:rPr lang="el-GR" dirty="0">
                <a:solidFill>
                  <a:prstClr val="black"/>
                </a:solidFill>
              </a:rPr>
              <a:t>, </a:t>
            </a:r>
            <a:r>
              <a:rPr lang="en-US" dirty="0">
                <a:solidFill>
                  <a:prstClr val="black"/>
                </a:solidFill>
              </a:rPr>
              <a:t>Jeff Ullman</a:t>
            </a:r>
            <a:r>
              <a:rPr lang="el-GR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and Jure </a:t>
            </a:r>
            <a:r>
              <a:rPr lang="en-US" dirty="0" err="1">
                <a:solidFill>
                  <a:prstClr val="black"/>
                </a:solidFill>
              </a:rPr>
              <a:t>Leskovec</a:t>
            </a:r>
            <a:r>
              <a:rPr lang="el-GR" dirty="0">
                <a:solidFill>
                  <a:prstClr val="black"/>
                </a:solidFill>
              </a:rPr>
              <a:t>, </a:t>
            </a:r>
            <a:r>
              <a:rPr lang="en-US" u="sng" dirty="0">
                <a:solidFill>
                  <a:prstClr val="black"/>
                </a:solidFill>
                <a:hlinkClick r:id="rId5"/>
              </a:rPr>
              <a:t>Mining Massive Datasets</a:t>
            </a:r>
            <a:r>
              <a:rPr lang="en-US" dirty="0">
                <a:solidFill>
                  <a:prstClr val="black"/>
                </a:solidFill>
              </a:rPr>
              <a:t>. </a:t>
            </a:r>
            <a:endParaRPr lang="el-GR" dirty="0">
              <a:solidFill>
                <a:prstClr val="black"/>
              </a:solidFill>
            </a:endParaRPr>
          </a:p>
          <a:p>
            <a:r>
              <a:rPr lang="el-GR" dirty="0">
                <a:solidFill>
                  <a:prstClr val="black"/>
                </a:solidFill>
              </a:rPr>
              <a:t>Δεύτερη έκδοση. Διατίθεται δωρεάν </a:t>
            </a:r>
            <a:r>
              <a:rPr lang="en-US" dirty="0">
                <a:solidFill>
                  <a:prstClr val="black"/>
                </a:solidFill>
              </a:rPr>
              <a:t>online</a:t>
            </a:r>
            <a:r>
              <a:rPr lang="el-GR" dirty="0">
                <a:solidFill>
                  <a:prstClr val="black"/>
                </a:solidFill>
              </a:rPr>
              <a:t>.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1940" y="2500894"/>
            <a:ext cx="1656184" cy="2388392"/>
          </a:xfrm>
          <a:prstGeom prst="rect">
            <a:avLst/>
          </a:prstGeom>
        </p:spPr>
      </p:pic>
      <p:pic>
        <p:nvPicPr>
          <p:cNvPr id="8" name="Picture 6" descr="bookcover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536" y="1463176"/>
            <a:ext cx="1672988" cy="2075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781505" y="1455976"/>
            <a:ext cx="6096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P.-N. Tan, M. Steinbach and V. Kumar, </a:t>
            </a:r>
            <a:r>
              <a:rPr lang="en-US" u="sng" dirty="0">
                <a:solidFill>
                  <a:srgbClr val="CC3300"/>
                </a:solidFill>
                <a:hlinkClick r:id="rId8"/>
              </a:rPr>
              <a:t>Introduction</a:t>
            </a:r>
            <a:r>
              <a:rPr lang="en-US" u="sng" dirty="0">
                <a:solidFill>
                  <a:prstClr val="black"/>
                </a:solidFill>
                <a:hlinkClick r:id="rId8"/>
              </a:rPr>
              <a:t> to Data Mining</a:t>
            </a:r>
            <a:r>
              <a:rPr lang="en-US" dirty="0">
                <a:solidFill>
                  <a:prstClr val="black"/>
                </a:solidFill>
              </a:rPr>
              <a:t>, Addison Wesley, 2006 </a:t>
            </a:r>
          </a:p>
          <a:p>
            <a:pPr eaLnBrk="0" hangingPunct="0"/>
            <a:r>
              <a:rPr lang="el-GR" dirty="0">
                <a:solidFill>
                  <a:prstClr val="black"/>
                </a:solidFill>
              </a:rPr>
              <a:t>Διαφάνειες και υλικό </a:t>
            </a:r>
            <a:r>
              <a:rPr lang="en-US" dirty="0">
                <a:solidFill>
                  <a:prstClr val="black"/>
                </a:solidFill>
              </a:rPr>
              <a:t>online</a:t>
            </a:r>
          </a:p>
        </p:txBody>
      </p:sp>
    </p:spTree>
    <p:extLst>
      <p:ext uri="{BB962C8B-B14F-4D97-AF65-F5344CB8AC3E}">
        <p14:creationId xmlns:p14="http://schemas.microsoft.com/office/powerpoint/2010/main" val="4155695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Υλικό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Εκτός από βιβλία θα χρησιμοποιήσουμε υλικό και από δημοσιευμένα άρθρα</a:t>
            </a:r>
          </a:p>
          <a:p>
            <a:endParaRPr lang="el-GR" dirty="0"/>
          </a:p>
          <a:p>
            <a:r>
              <a:rPr lang="el-GR" dirty="0"/>
              <a:t>Για τις διαφάνειες θα δανειστούμε από πολλές πηγές</a:t>
            </a:r>
          </a:p>
          <a:p>
            <a:pPr lvl="1"/>
            <a:r>
              <a:rPr lang="el-GR" dirty="0"/>
              <a:t>Εξόρυξη δεδομένων, Ε. </a:t>
            </a:r>
            <a:r>
              <a:rPr lang="el-GR" dirty="0" err="1"/>
              <a:t>Πιτρουρά</a:t>
            </a:r>
            <a:endParaRPr lang="el-GR" dirty="0"/>
          </a:p>
          <a:p>
            <a:pPr lvl="1"/>
            <a:r>
              <a:rPr lang="en-US" dirty="0"/>
              <a:t>Data Mining</a:t>
            </a:r>
            <a:r>
              <a:rPr lang="el-GR" dirty="0"/>
              <a:t>, </a:t>
            </a:r>
            <a:r>
              <a:rPr lang="en-US" dirty="0"/>
              <a:t>E. Terzi</a:t>
            </a:r>
          </a:p>
          <a:p>
            <a:pPr lvl="1"/>
            <a:r>
              <a:rPr lang="en-US" dirty="0"/>
              <a:t>Data Mining, </a:t>
            </a:r>
            <a:r>
              <a:rPr lang="en-US" dirty="0" err="1"/>
              <a:t>Aris</a:t>
            </a:r>
            <a:r>
              <a:rPr lang="en-US" dirty="0"/>
              <a:t> </a:t>
            </a:r>
            <a:r>
              <a:rPr lang="en-US" dirty="0" err="1"/>
              <a:t>Anagnostopoulos</a:t>
            </a:r>
            <a:endParaRPr lang="en-US" dirty="0"/>
          </a:p>
          <a:p>
            <a:pPr lvl="1"/>
            <a:r>
              <a:rPr lang="en-US" dirty="0"/>
              <a:t>P.-N. Tan, M. Steinbach and V. Kumar, Introduction to Data Mining, Addison Wesley, 2006 </a:t>
            </a:r>
          </a:p>
          <a:p>
            <a:pPr lvl="1"/>
            <a:r>
              <a:rPr lang="en-US" dirty="0"/>
              <a:t>J. Han and M. </a:t>
            </a:r>
            <a:r>
              <a:rPr lang="en-US" dirty="0" err="1"/>
              <a:t>Kamber</a:t>
            </a:r>
            <a:r>
              <a:rPr lang="en-US" dirty="0"/>
              <a:t>. </a:t>
            </a:r>
            <a:r>
              <a:rPr lang="en-US" dirty="0">
                <a:solidFill>
                  <a:srgbClr val="CC3300"/>
                </a:solidFill>
              </a:rPr>
              <a:t>Data Mining: Concepts and Techniques</a:t>
            </a:r>
            <a:r>
              <a:rPr lang="en-US" dirty="0"/>
              <a:t>, Morgan Kaufmann, 2006</a:t>
            </a:r>
            <a:endParaRPr lang="el-GR" dirty="0"/>
          </a:p>
          <a:p>
            <a:pPr lvl="1"/>
            <a:r>
              <a:rPr lang="en-US" dirty="0" err="1"/>
              <a:t>Anand</a:t>
            </a:r>
            <a:r>
              <a:rPr lang="en-US" dirty="0"/>
              <a:t> </a:t>
            </a:r>
            <a:r>
              <a:rPr lang="en-US" dirty="0" err="1"/>
              <a:t>Rajaraman</a:t>
            </a:r>
            <a:r>
              <a:rPr lang="en-US" dirty="0"/>
              <a:t> and Jeff Ullman </a:t>
            </a:r>
            <a:r>
              <a:rPr lang="en-US" u="sng" dirty="0">
                <a:hlinkClick r:id="rId2"/>
              </a:rPr>
              <a:t>Mining Massive Datasets</a:t>
            </a:r>
            <a:r>
              <a:rPr lang="en-US" dirty="0"/>
              <a:t>. </a:t>
            </a:r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256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Ερωτηματολόγιο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Σύντομο ερωτηματολόγιο για να δω τι ξέρετε</a:t>
            </a:r>
          </a:p>
          <a:p>
            <a:pPr lvl="1"/>
            <a:r>
              <a:rPr lang="el-GR" dirty="0"/>
              <a:t>Χρησιμεύει για να πάρω μια ιδέα του τι κενά μπορεί να χρειαστεί </a:t>
            </a:r>
            <a:r>
              <a:rPr lang="el-GR"/>
              <a:t>να καλύψουμε.</a:t>
            </a:r>
            <a:endParaRPr lang="en-US" dirty="0"/>
          </a:p>
          <a:p>
            <a:pPr lvl="1"/>
            <a:r>
              <a:rPr lang="el-GR" dirty="0"/>
              <a:t>Δεν επηρεάζει βαθμό ή κάτι άλλο.</a:t>
            </a:r>
          </a:p>
        </p:txBody>
      </p:sp>
    </p:spTree>
    <p:extLst>
      <p:ext uri="{BB962C8B-B14F-4D97-AF65-F5344CB8AC3E}">
        <p14:creationId xmlns:p14="http://schemas.microsoft.com/office/powerpoint/2010/main" val="2054487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Συστάσεις 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Ποιός είμαι εγώ:</a:t>
            </a:r>
          </a:p>
          <a:p>
            <a:pPr lvl="1"/>
            <a:r>
              <a:rPr lang="en-US" dirty="0"/>
              <a:t>Email: tsap@cs.uoi.gr</a:t>
            </a:r>
            <a:endParaRPr lang="el-GR" dirty="0"/>
          </a:p>
          <a:p>
            <a:pPr lvl="1"/>
            <a:r>
              <a:rPr lang="el-GR" dirty="0"/>
              <a:t>Γραφείο: Β.3</a:t>
            </a:r>
          </a:p>
          <a:p>
            <a:pPr lvl="1"/>
            <a:r>
              <a:rPr lang="el-GR" dirty="0"/>
              <a:t>Προτιμώμενες ώρες γραφείου: </a:t>
            </a:r>
            <a:r>
              <a:rPr lang="en-US" dirty="0"/>
              <a:t>11</a:t>
            </a:r>
            <a:r>
              <a:rPr lang="el-GR" dirty="0"/>
              <a:t>:00</a:t>
            </a:r>
            <a:r>
              <a:rPr lang="en-US" dirty="0"/>
              <a:t>-18</a:t>
            </a:r>
            <a:r>
              <a:rPr lang="el-GR" dirty="0"/>
              <a:t>:00</a:t>
            </a:r>
          </a:p>
          <a:p>
            <a:pPr lvl="1"/>
            <a:endParaRPr lang="el-GR" dirty="0"/>
          </a:p>
          <a:p>
            <a:pPr lvl="1"/>
            <a:r>
              <a:rPr lang="el-GR" dirty="0"/>
              <a:t>Ενδιαφέροντα</a:t>
            </a:r>
          </a:p>
          <a:p>
            <a:pPr lvl="2"/>
            <a:r>
              <a:rPr lang="en-US" dirty="0"/>
              <a:t>Web mining, Social networks, User Generated Content</a:t>
            </a:r>
          </a:p>
          <a:p>
            <a:pPr lvl="2"/>
            <a:r>
              <a:rPr lang="en-US" dirty="0"/>
              <a:t>Bioinformatics</a:t>
            </a:r>
            <a:endParaRPr lang="el-GR" dirty="0"/>
          </a:p>
          <a:p>
            <a:pPr lvl="2"/>
            <a:r>
              <a:rPr lang="el-GR" dirty="0"/>
              <a:t>Συνδυασμός θεωρίας και πράξης</a:t>
            </a:r>
          </a:p>
          <a:p>
            <a:pPr lvl="2"/>
            <a:endParaRPr lang="el-GR" dirty="0"/>
          </a:p>
          <a:p>
            <a:pPr marL="274320" lvl="1" indent="0">
              <a:buNone/>
            </a:pPr>
            <a:endParaRPr lang="en-US" dirty="0"/>
          </a:p>
          <a:p>
            <a:pPr lvl="2"/>
            <a:endParaRPr lang="el-GR" dirty="0"/>
          </a:p>
          <a:p>
            <a:pPr lvl="2"/>
            <a:endParaRPr lang="el-GR" dirty="0"/>
          </a:p>
          <a:p>
            <a:pPr lvl="1"/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016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Συστάσεις ΙΙ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Ποιοί είσαστε εσείς:</a:t>
            </a:r>
          </a:p>
          <a:p>
            <a:pPr lvl="1"/>
            <a:r>
              <a:rPr lang="el-GR" dirty="0"/>
              <a:t>Συμπληρώστε τη φόρμα με τα στοιχεία σας για την</a:t>
            </a:r>
            <a:r>
              <a:rPr lang="en-US" dirty="0"/>
              <a:t> email </a:t>
            </a:r>
            <a:r>
              <a:rPr lang="el-GR" dirty="0"/>
              <a:t>λίστα του μαθήματος.</a:t>
            </a:r>
            <a:endParaRPr lang="en-US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16609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Γενικές πληροφορίες για το μάθημα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Διαλεξεις: Τρίτη 12:00 – 3:00</a:t>
            </a:r>
            <a:r>
              <a:rPr lang="en-US" dirty="0"/>
              <a:t> </a:t>
            </a:r>
            <a:r>
              <a:rPr lang="el-GR" dirty="0" err="1"/>
              <a:t>μ.μ</a:t>
            </a:r>
            <a:r>
              <a:rPr lang="el-GR" dirty="0"/>
              <a:t>.,</a:t>
            </a:r>
            <a:r>
              <a:rPr lang="en-US" dirty="0"/>
              <a:t> </a:t>
            </a:r>
            <a:r>
              <a:rPr lang="el-GR" dirty="0"/>
              <a:t>αίθουσα Ι2 </a:t>
            </a:r>
          </a:p>
          <a:p>
            <a:pPr lvl="1"/>
            <a:r>
              <a:rPr lang="el-GR" dirty="0"/>
              <a:t>Οι διαφάνειες θα είναι στα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αγγλικά</a:t>
            </a:r>
            <a:r>
              <a:rPr lang="el-GR" dirty="0"/>
              <a:t>, αλλά η διάλεξη θα γίνεται στα ελληνικά.</a:t>
            </a:r>
          </a:p>
          <a:p>
            <a:pPr lvl="1"/>
            <a:r>
              <a:rPr lang="el-GR" dirty="0"/>
              <a:t>Θα έχουμε και κάποια επιπλέον μαθήματα/αναπληρώσεις κάποιες εβδομάδες.</a:t>
            </a:r>
          </a:p>
          <a:p>
            <a:pPr lvl="2"/>
            <a:r>
              <a:rPr lang="el-GR" dirty="0"/>
              <a:t>Πότε σας βολεύει?</a:t>
            </a:r>
          </a:p>
          <a:p>
            <a:pPr marL="0" indent="0">
              <a:buNone/>
            </a:pPr>
            <a:endParaRPr lang="el-GR" dirty="0"/>
          </a:p>
          <a:p>
            <a:r>
              <a:rPr lang="en-US" dirty="0"/>
              <a:t>Web: </a:t>
            </a:r>
            <a:r>
              <a:rPr lang="en-US" dirty="0">
                <a:hlinkClick r:id="rId2"/>
              </a:rPr>
              <a:t>http://www.cs.uoi.gr/~tsap/teaching/cse012/</a:t>
            </a:r>
            <a:endParaRPr lang="en-US" dirty="0"/>
          </a:p>
          <a:p>
            <a:pPr lvl="1"/>
            <a:r>
              <a:rPr lang="el-GR" dirty="0"/>
              <a:t>Ανακοινώσεις, ασκήσεις, υλικό για διάβασμα διαφάνειες από τις διαλέξεις</a:t>
            </a:r>
          </a:p>
          <a:p>
            <a:pPr lvl="1"/>
            <a:r>
              <a:rPr lang="el-GR" dirty="0"/>
              <a:t>Γραφτείτε και στη σελίδα του μαθήματος στο </a:t>
            </a:r>
            <a:r>
              <a:rPr lang="en-US" dirty="0" err="1">
                <a:solidFill>
                  <a:srgbClr val="FF0000"/>
                </a:solidFill>
              </a:rPr>
              <a:t>ecourse</a:t>
            </a:r>
            <a:r>
              <a:rPr lang="en-US" dirty="0"/>
              <a:t>.</a:t>
            </a:r>
            <a:endParaRPr lang="el-GR" dirty="0"/>
          </a:p>
          <a:p>
            <a:pPr lvl="1"/>
            <a:endParaRPr lang="el-GR" dirty="0"/>
          </a:p>
          <a:p>
            <a:r>
              <a:rPr lang="el-GR" dirty="0"/>
              <a:t>Βαθμολογία:</a:t>
            </a:r>
            <a:endParaRPr lang="en-US" dirty="0"/>
          </a:p>
          <a:p>
            <a:pPr lvl="1"/>
            <a:r>
              <a:rPr lang="el-GR" dirty="0"/>
              <a:t>Το μάθημα θα έχει </a:t>
            </a:r>
            <a:r>
              <a:rPr lang="el-GR" dirty="0">
                <a:solidFill>
                  <a:srgbClr val="FF0000"/>
                </a:solidFill>
              </a:rPr>
              <a:t>απαλλακτικές εργασίες</a:t>
            </a:r>
            <a:r>
              <a:rPr lang="el-GR" sz="2500" dirty="0">
                <a:solidFill>
                  <a:srgbClr val="0070C0"/>
                </a:solidFill>
              </a:rPr>
              <a:t>. </a:t>
            </a:r>
            <a:r>
              <a:rPr lang="el-GR" dirty="0"/>
              <a:t>Δεν υπάρχει τελική εξέταση ούτε τον Ιανουάριο ούτε τον Σεπτέμβριο. Θα υπάρχει προσωπική εξέταση για τις εργασίες.</a:t>
            </a:r>
          </a:p>
          <a:p>
            <a:pPr lvl="1"/>
            <a:r>
              <a:rPr lang="el-GR" dirty="0">
                <a:solidFill>
                  <a:srgbClr val="FF0000"/>
                </a:solidFill>
              </a:rPr>
              <a:t>Φέτος</a:t>
            </a:r>
            <a:r>
              <a:rPr lang="el-GR" dirty="0"/>
              <a:t> μπορεί να έχουμε κάποια </a:t>
            </a:r>
            <a:r>
              <a:rPr lang="el-GR" dirty="0">
                <a:solidFill>
                  <a:srgbClr val="FF0000"/>
                </a:solidFill>
              </a:rPr>
              <a:t>εξέταση</a:t>
            </a:r>
          </a:p>
          <a:p>
            <a:pPr lvl="1"/>
            <a:r>
              <a:rPr lang="el-GR" dirty="0"/>
              <a:t>Πολιτική για καθυστερημένες εργασίες:</a:t>
            </a:r>
          </a:p>
          <a:p>
            <a:pPr lvl="2"/>
            <a:r>
              <a:rPr lang="el-GR" dirty="0"/>
              <a:t>Μία μέρα καθυστέρηση -10%, δύο μέρες -20%, τρεις μέρες -40%, τέσσερεις μέρες -70%, πέντε μέρες -100%.  </a:t>
            </a:r>
          </a:p>
          <a:p>
            <a:pPr lvl="2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Free pass policy</a:t>
            </a:r>
            <a:r>
              <a:rPr lang="en-US" dirty="0"/>
              <a:t>: </a:t>
            </a:r>
            <a:r>
              <a:rPr lang="el-GR" dirty="0"/>
              <a:t>Έχετε 4 </a:t>
            </a:r>
            <a:r>
              <a:rPr lang="en-US" dirty="0"/>
              <a:t>free passes </a:t>
            </a:r>
            <a:r>
              <a:rPr lang="el-GR" dirty="0"/>
              <a:t>τα οποία μπορείτε να χρησιμοποιήσετε όποτε θέλετε για να καθυστερήσετε την παράδοση μιας εργασίας. Το κάθε </a:t>
            </a:r>
            <a:r>
              <a:rPr lang="en-US" dirty="0"/>
              <a:t>pass </a:t>
            </a:r>
            <a:r>
              <a:rPr lang="el-GR" dirty="0"/>
              <a:t>σας δίνει μία μέρα επιπλέον.</a:t>
            </a:r>
          </a:p>
        </p:txBody>
      </p:sp>
    </p:spTree>
    <p:extLst>
      <p:ext uri="{BB962C8B-B14F-4D97-AF65-F5344CB8AC3E}">
        <p14:creationId xmlns:p14="http://schemas.microsoft.com/office/powerpoint/2010/main" val="2284825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Ασκήσεις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Οι ασκήσεις θα έχουν (συνήθως) δύο τύπους ερωτήσεων: θεωρητικές και προγραμματιστικές.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Θεωρητικές</a:t>
            </a:r>
            <a:r>
              <a:rPr lang="el-GR" dirty="0"/>
              <a:t>: Θα σας ζητηθεί να σχεδιάσετε ένα αλγόριθμο, ή να αποδείξετε κάποια ιδιότητα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Αλγοριθμικές</a:t>
            </a:r>
            <a:r>
              <a:rPr lang="el-GR" dirty="0"/>
              <a:t>: Θα σας ζητηθεί να σχεδιάσετε ένα μια λύση για ένα πρόβλημα.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Προγραμματιστικές</a:t>
            </a:r>
            <a:r>
              <a:rPr lang="el-GR" dirty="0"/>
              <a:t>: Θα σας ζητηθεί να υλοποιήσετε ένα αλγόριθμο, ή να χρησιμοποιήσετε κάποιο έτοιμο εργαλείο σε κάποια δεδομένα.</a:t>
            </a:r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/>
              <a:t>: Στις κάποιες ερωτήσεις θα πρέπει να παραδώσετε μία αναφορά. Η αναφορά αυτή μετράει ένα </a:t>
            </a:r>
            <a:r>
              <a:rPr lang="el-GR" dirty="0">
                <a:solidFill>
                  <a:srgbClr val="FF0000"/>
                </a:solidFill>
              </a:rPr>
              <a:t>σημαντικό ποσοστό </a:t>
            </a:r>
            <a:r>
              <a:rPr lang="el-GR" dirty="0"/>
              <a:t>του βαθμού της ερώτησης και πρέπει να γίνεται προσεκτικά. Τις περισσότερες φορές σας ζητείται να εξηγήσετε τα αποτελέσματα κάποιου πειράματος.</a:t>
            </a:r>
          </a:p>
          <a:p>
            <a:r>
              <a:rPr lang="el-GR" dirty="0">
                <a:solidFill>
                  <a:srgbClr val="0070C0"/>
                </a:solidFill>
              </a:rPr>
              <a:t>Προγραμματισμός</a:t>
            </a:r>
            <a:r>
              <a:rPr lang="en-US" dirty="0"/>
              <a:t>: </a:t>
            </a:r>
            <a:r>
              <a:rPr lang="el-GR" dirty="0"/>
              <a:t>Η επεξεργασία μεγάλων ποσοτήτων δεδομένων απαιτεί έξυπνο και αποτελεσματικό προγραμματισμό.</a:t>
            </a:r>
          </a:p>
          <a:p>
            <a:pPr lvl="1"/>
            <a:r>
              <a:rPr lang="el-GR" dirty="0"/>
              <a:t>Πρέπει να αποφεύγετε δαπανηρές λειτουργίες.</a:t>
            </a:r>
          </a:p>
          <a:p>
            <a:pPr lvl="1"/>
            <a:r>
              <a:rPr lang="el-GR" dirty="0"/>
              <a:t>Πρέπει να χρησιμοποιείτε τις κατάλληλες δομές.</a:t>
            </a:r>
          </a:p>
          <a:p>
            <a:pPr lvl="1"/>
            <a:r>
              <a:rPr lang="el-GR" dirty="0"/>
              <a:t>Πρέπει να προσπαθείτε να χρησιμοποιείτε λίγη μνήμη.</a:t>
            </a:r>
          </a:p>
          <a:p>
            <a:pPr lvl="1"/>
            <a:r>
              <a:rPr lang="el-GR" dirty="0"/>
              <a:t>Κάποιες φορές το πρόγραμμα σας μπορεί να πάρει μερικές ώρες να τελειώσει.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591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«Προαπαιτούμενα»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Δεν υπάρχουν προαπαιτούμενα αλλά καλό θα είναι να έχετε κάποια άνεση με: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Προγραμματισμός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+ Python</a:t>
            </a:r>
            <a:r>
              <a:rPr lang="en-US" dirty="0"/>
              <a:t>: </a:t>
            </a:r>
            <a:r>
              <a:rPr lang="el-GR" dirty="0"/>
              <a:t>Ευκολία στην εκμάθηση νέων εργαλείων. Θα χρησιμοποιήσουμε κάποιες νέες βιβλιοθήκες </a:t>
            </a:r>
            <a:r>
              <a:rPr lang="en-US" dirty="0"/>
              <a:t>python</a:t>
            </a:r>
            <a:r>
              <a:rPr lang="el-GR" dirty="0"/>
              <a:t>.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Βασεις δεδομένων</a:t>
            </a:r>
            <a:r>
              <a:rPr lang="el-GR" dirty="0"/>
              <a:t>: Χρήση βασικών </a:t>
            </a:r>
            <a:r>
              <a:rPr lang="en-US" dirty="0"/>
              <a:t>SQL </a:t>
            </a:r>
            <a:r>
              <a:rPr lang="el-GR" dirty="0"/>
              <a:t>λειτουργειών</a:t>
            </a:r>
            <a:endParaRPr lang="en-US" dirty="0"/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Αλγορίθμους</a:t>
            </a:r>
            <a:r>
              <a:rPr lang="el-GR" dirty="0"/>
              <a:t>: γνώση βασικών αλγορίθμων (π.χ., </a:t>
            </a:r>
            <a:r>
              <a:rPr lang="en-US" dirty="0"/>
              <a:t>sorting), </a:t>
            </a:r>
            <a:r>
              <a:rPr lang="el-GR" dirty="0"/>
              <a:t>και σχεδίασης αλγορίθμων</a:t>
            </a:r>
            <a:r>
              <a:rPr lang="en-US" dirty="0"/>
              <a:t> (greedy algorithms, dynamic programming)</a:t>
            </a:r>
            <a:r>
              <a:rPr lang="el-GR" dirty="0"/>
              <a:t>.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Δομές δεδομένων</a:t>
            </a:r>
            <a:r>
              <a:rPr lang="el-GR" dirty="0"/>
              <a:t>: χρήση βασικών δομών δεδομένων.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Πιθανότητες</a:t>
            </a:r>
            <a:r>
              <a:rPr lang="el-GR" dirty="0"/>
              <a:t>: Άνεση με βασικές γνώσεις πιθανοτήτων.</a:t>
            </a:r>
            <a:endParaRPr lang="en-US" dirty="0"/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Γραμμική άλγεβρα</a:t>
            </a:r>
            <a:r>
              <a:rPr lang="el-GR" dirty="0"/>
              <a:t>: πίνακες, διανύσματα, ιδιοδιανύσματα.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Γραφήματα</a:t>
            </a:r>
            <a:r>
              <a:rPr lang="el-GR" dirty="0"/>
              <a:t>: βασικές έννοιες γραφημάτων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505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Στόχοι του μαθήματος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Να μάθετε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βασικές έννοιες </a:t>
            </a:r>
            <a:r>
              <a:rPr lang="el-GR" dirty="0"/>
              <a:t>του </a:t>
            </a:r>
            <a:r>
              <a:rPr lang="en-US" dirty="0"/>
              <a:t>data mining, </a:t>
            </a:r>
            <a:r>
              <a:rPr lang="el-GR" dirty="0"/>
              <a:t>που καλύπτουν και τ</a:t>
            </a:r>
            <a:r>
              <a:rPr lang="en-US" dirty="0"/>
              <a:t>o</a:t>
            </a:r>
            <a:r>
              <a:rPr lang="el-GR" dirty="0"/>
              <a:t> θεωρητικό υπόβαθρο, και την εφαρμογή στην πράξη.  </a:t>
            </a:r>
          </a:p>
          <a:p>
            <a:r>
              <a:rPr lang="el-GR" dirty="0"/>
              <a:t>Να καταλάβετε το </a:t>
            </a:r>
            <a:r>
              <a:rPr lang="el-GR" dirty="0">
                <a:solidFill>
                  <a:srgbClr val="0070C0"/>
                </a:solidFill>
              </a:rPr>
              <a:t>είδος των προβλημάτων </a:t>
            </a:r>
            <a:r>
              <a:rPr lang="el-GR" dirty="0"/>
              <a:t>που μπορείτε να λύσετε χρησιμοποιώντας τεχνικές </a:t>
            </a:r>
            <a:r>
              <a:rPr lang="en-US" dirty="0"/>
              <a:t>data mining.</a:t>
            </a:r>
            <a:endParaRPr lang="el-GR" dirty="0"/>
          </a:p>
          <a:p>
            <a:r>
              <a:rPr lang="el-GR" dirty="0"/>
              <a:t>Να καταλάβετε τη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θεωρία</a:t>
            </a:r>
            <a:r>
              <a:rPr lang="el-GR" dirty="0"/>
              <a:t> και τα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μαθηματικά</a:t>
            </a:r>
            <a:r>
              <a:rPr lang="el-GR" dirty="0"/>
              <a:t> πίσω από τους αλγόριθμους και τις τεχνικές</a:t>
            </a:r>
          </a:p>
          <a:p>
            <a:r>
              <a:rPr lang="el-GR" dirty="0"/>
              <a:t>Να αποκτήσετε ένα σύνολο από </a:t>
            </a:r>
            <a:r>
              <a:rPr lang="el-GR" dirty="0">
                <a:solidFill>
                  <a:srgbClr val="0070C0"/>
                </a:solidFill>
              </a:rPr>
              <a:t>εργαλεία</a:t>
            </a:r>
            <a:r>
              <a:rPr lang="el-GR" dirty="0"/>
              <a:t> (</a:t>
            </a:r>
            <a:r>
              <a:rPr lang="en-US" dirty="0">
                <a:solidFill>
                  <a:srgbClr val="0070C0"/>
                </a:solidFill>
              </a:rPr>
              <a:t>toolbox</a:t>
            </a:r>
            <a:r>
              <a:rPr lang="en-US" dirty="0"/>
              <a:t>) </a:t>
            </a:r>
            <a:r>
              <a:rPr lang="el-GR" dirty="0"/>
              <a:t>για εξόρυξη δεδομένων.</a:t>
            </a:r>
          </a:p>
          <a:p>
            <a:r>
              <a:rPr lang="el-GR" dirty="0"/>
              <a:t>Να παίξετε με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πραγματικά δεδομένα </a:t>
            </a:r>
            <a:r>
              <a:rPr lang="el-GR" dirty="0"/>
              <a:t>και να δείτε κάποια ενδιαφέροντα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πραγματικά προβλήματα </a:t>
            </a:r>
            <a:r>
              <a:rPr lang="el-GR" dirty="0"/>
              <a:t>(ελπίζω).</a:t>
            </a:r>
            <a:endParaRPr lang="en-US" dirty="0"/>
          </a:p>
          <a:p>
            <a:r>
              <a:rPr lang="el-GR" dirty="0"/>
              <a:t>Να μάθετε κάτι </a:t>
            </a:r>
            <a:r>
              <a:rPr lang="el-GR" dirty="0">
                <a:solidFill>
                  <a:srgbClr val="0070C0"/>
                </a:solidFill>
              </a:rPr>
              <a:t>ενδιαφέρον</a:t>
            </a:r>
            <a:r>
              <a:rPr lang="en-US" dirty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39008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Μάθημα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Η παρακολούθηση και συμμετοχή είναι απαραίτητες</a:t>
            </a:r>
          </a:p>
          <a:p>
            <a:pPr lvl="1"/>
            <a:r>
              <a:rPr lang="el-GR" dirty="0"/>
              <a:t>Κάνετε ερωτήσεις. Κάποια πράγματα δεν θα είναι ξεκάθαρα και θα πρέπει να τα επαναλάβω. </a:t>
            </a:r>
          </a:p>
          <a:p>
            <a:pPr lvl="1"/>
            <a:r>
              <a:rPr lang="el-GR" dirty="0"/>
              <a:t>Αν κάτι στηρίζεται σε παλαιότερη γνώση που δεν θυμάστε ζητήστε να κάνουμε μια (σύντομη) επισκόπηση.</a:t>
            </a:r>
          </a:p>
          <a:p>
            <a:pPr lvl="1"/>
            <a:r>
              <a:rPr lang="el-GR" dirty="0"/>
              <a:t>Αν υπάρχει πρόβλημα με αγγλική ορολογία και τις διαφάνειες μπορούμε να κάνουμε κάποιες ρυθμίσεις.</a:t>
            </a:r>
            <a:endParaRPr lang="en-US" dirty="0"/>
          </a:p>
          <a:p>
            <a:r>
              <a:rPr lang="el-GR" dirty="0"/>
              <a:t>Για τα εργαλεία που θα χρησιμοποιήσουμε θα προσπαθήσω να κάνουμε ένα ξεχωριστό φροντιστήριο.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015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Θέματα που θα καλύψουμε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Κάποιο υποσύνολο από τα παρακάτω</a:t>
            </a:r>
            <a:endParaRPr lang="en-US" dirty="0"/>
          </a:p>
          <a:p>
            <a:pPr lvl="1"/>
            <a:r>
              <a:rPr lang="en-US" dirty="0"/>
              <a:t>Frequent </a:t>
            </a:r>
            <a:r>
              <a:rPr lang="en-US" dirty="0" err="1"/>
              <a:t>itemsets</a:t>
            </a:r>
            <a:r>
              <a:rPr lang="en-US" dirty="0"/>
              <a:t> and association rules (</a:t>
            </a:r>
            <a:r>
              <a:rPr lang="el-GR" dirty="0"/>
              <a:t>συσχετισμοί)</a:t>
            </a:r>
            <a:endParaRPr lang="en-US" dirty="0"/>
          </a:p>
          <a:p>
            <a:pPr lvl="1"/>
            <a:r>
              <a:rPr lang="en-US" dirty="0"/>
              <a:t>Definitions and Computation of Similarity</a:t>
            </a:r>
          </a:p>
          <a:p>
            <a:pPr lvl="1"/>
            <a:r>
              <a:rPr lang="en-US" dirty="0"/>
              <a:t>Clustering (</a:t>
            </a:r>
            <a:r>
              <a:rPr lang="el-GR" dirty="0" err="1"/>
              <a:t>συσταδ</a:t>
            </a:r>
            <a:r>
              <a:rPr lang="en-US" dirty="0"/>
              <a:t>i</a:t>
            </a:r>
            <a:r>
              <a:rPr lang="el-GR" dirty="0" err="1"/>
              <a:t>οποίηση</a:t>
            </a:r>
            <a:r>
              <a:rPr lang="el-GR" dirty="0"/>
              <a:t>), </a:t>
            </a:r>
            <a:r>
              <a:rPr lang="en-US" dirty="0"/>
              <a:t>co-clustering, compression</a:t>
            </a:r>
          </a:p>
          <a:p>
            <a:pPr lvl="1"/>
            <a:r>
              <a:rPr lang="en-US" dirty="0"/>
              <a:t>Regression </a:t>
            </a:r>
            <a:r>
              <a:rPr lang="el-GR" dirty="0"/>
              <a:t>και </a:t>
            </a:r>
            <a:r>
              <a:rPr lang="en-US" dirty="0"/>
              <a:t>Classification</a:t>
            </a:r>
            <a:r>
              <a:rPr lang="el-GR" dirty="0"/>
              <a:t> (κατηγοριοποίηση)</a:t>
            </a:r>
            <a:endParaRPr lang="en-US" dirty="0"/>
          </a:p>
          <a:p>
            <a:pPr lvl="1"/>
            <a:r>
              <a:rPr lang="en-US" dirty="0"/>
              <a:t>Dimensionality Reduction</a:t>
            </a:r>
            <a:endParaRPr lang="el-GR" dirty="0"/>
          </a:p>
          <a:p>
            <a:pPr lvl="1"/>
            <a:r>
              <a:rPr lang="en-US" dirty="0"/>
              <a:t>Ranking (</a:t>
            </a:r>
            <a:r>
              <a:rPr lang="el-GR" dirty="0" err="1"/>
              <a:t>ιεραρχηση</a:t>
            </a:r>
            <a:r>
              <a:rPr lang="el-GR" dirty="0"/>
              <a:t>/ταξινόμηση)</a:t>
            </a:r>
          </a:p>
          <a:p>
            <a:pPr lvl="1"/>
            <a:r>
              <a:rPr lang="en-US" dirty="0"/>
              <a:t>Recommendation systems</a:t>
            </a:r>
          </a:p>
          <a:p>
            <a:pPr lvl="1"/>
            <a:r>
              <a:rPr lang="en-US" dirty="0"/>
              <a:t>Graph Analysis</a:t>
            </a:r>
            <a:endParaRPr lang="el-GR" dirty="0"/>
          </a:p>
          <a:p>
            <a:pPr lvl="1"/>
            <a:r>
              <a:rPr lang="en-US" dirty="0"/>
              <a:t>Covering problems</a:t>
            </a:r>
          </a:p>
          <a:p>
            <a:pPr lvl="1"/>
            <a:r>
              <a:rPr lang="en-US" dirty="0"/>
              <a:t>Map-Reduce tools</a:t>
            </a:r>
          </a:p>
          <a:p>
            <a:pPr lvl="1"/>
            <a:r>
              <a:rPr lang="en-US" dirty="0"/>
              <a:t>Time-series analysis</a:t>
            </a:r>
          </a:p>
          <a:p>
            <a:pPr lvl="1"/>
            <a:r>
              <a:rPr lang="en-US" dirty="0"/>
              <a:t>Aggregation</a:t>
            </a:r>
          </a:p>
          <a:p>
            <a:pPr lvl="1"/>
            <a:r>
              <a:rPr lang="en-US" dirty="0"/>
              <a:t>Privacy preserving data mining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5519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2966</TotalTime>
  <Words>1017</Words>
  <Application>Microsoft Office PowerPoint</Application>
  <PresentationFormat>Widescreen</PresentationFormat>
  <Paragraphs>115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Clarity</vt:lpstr>
      <vt:lpstr>ΕΞΟΡΥΞΗ ΔΕΔΟΜΕΝΩΝ</vt:lpstr>
      <vt:lpstr>Συστάσεις Ι</vt:lpstr>
      <vt:lpstr>Συστάσεις ΙΙ</vt:lpstr>
      <vt:lpstr>Γενικές πληροφορίες για το μάθημα</vt:lpstr>
      <vt:lpstr>Ασκήσεις</vt:lpstr>
      <vt:lpstr>«Προαπαιτούμενα»</vt:lpstr>
      <vt:lpstr>Στόχοι του μαθήματος</vt:lpstr>
      <vt:lpstr>Μάθημα</vt:lpstr>
      <vt:lpstr>Θέματα που θα καλύψουμε</vt:lpstr>
      <vt:lpstr>Βιβλιογραφία (ελληνικά)</vt:lpstr>
      <vt:lpstr>Επιπλέον Βιβλιογραφία (αγγλικά)</vt:lpstr>
      <vt:lpstr>Online βιβλία (αγγλικά)</vt:lpstr>
      <vt:lpstr>Υλικό</vt:lpstr>
      <vt:lpstr>Ερωτηματολόγιο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ΕΞΟΡΥΞΗ ΔΕΔΟΜΕΝΩΝ</dc:title>
  <dc:creator>tsap</dc:creator>
  <cp:lastModifiedBy>Panayiotis Tsaparas</cp:lastModifiedBy>
  <cp:revision>38</cp:revision>
  <dcterms:created xsi:type="dcterms:W3CDTF">2012-10-01T18:38:39Z</dcterms:created>
  <dcterms:modified xsi:type="dcterms:W3CDTF">2019-10-07T14:06:43Z</dcterms:modified>
</cp:coreProperties>
</file>