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8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486" r:id="rId14"/>
    <p:sldId id="626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631" r:id="rId34"/>
    <p:sldId id="634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28" r:id="rId43"/>
    <p:sldId id="629" r:id="rId44"/>
    <p:sldId id="417" r:id="rId45"/>
    <p:sldId id="644" r:id="rId46"/>
    <p:sldId id="496" r:id="rId47"/>
    <p:sldId id="552" r:id="rId48"/>
    <p:sldId id="495" r:id="rId49"/>
    <p:sldId id="562" r:id="rId50"/>
    <p:sldId id="553" r:id="rId51"/>
    <p:sldId id="497" r:id="rId52"/>
    <p:sldId id="554" r:id="rId53"/>
    <p:sldId id="498" r:id="rId54"/>
    <p:sldId id="555" r:id="rId55"/>
    <p:sldId id="499" r:id="rId56"/>
    <p:sldId id="556" r:id="rId57"/>
    <p:sldId id="557" r:id="rId58"/>
    <p:sldId id="558" r:id="rId59"/>
    <p:sldId id="559" r:id="rId60"/>
    <p:sldId id="560" r:id="rId61"/>
    <p:sldId id="620" r:id="rId62"/>
    <p:sldId id="622" r:id="rId63"/>
    <p:sldId id="643" r:id="rId64"/>
    <p:sldId id="621" r:id="rId65"/>
    <p:sldId id="502" r:id="rId66"/>
    <p:sldId id="61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67" d="100"/>
          <a:sy n="67" d="100"/>
        </p:scale>
        <p:origin x="702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65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7" Type="http://schemas.openxmlformats.org/officeDocument/2006/relationships/image" Target="../media/image27.png"/><Relationship Id="rId71" Type="http://schemas.openxmlformats.org/officeDocument/2006/relationships/image" Target="../media/image59.png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61" Type="http://schemas.openxmlformats.org/officeDocument/2006/relationships/image" Target="../media/image54.png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/>
          <p:nvPr/>
        </p:nvCxnSpPr>
        <p:spPr>
          <a:xfrm flipV="1">
            <a:off x="9535156" y="5414546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/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/>
          <p:nvPr/>
        </p:nvCxnSpPr>
        <p:spPr>
          <a:xfrm flipH="1">
            <a:off x="9238431" y="5605044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049000" cy="3124200"/>
          </a:xfrm>
        </p:spPr>
        <p:txBody>
          <a:bodyPr>
            <a:normAutofit/>
          </a:bodyPr>
          <a:lstStyle/>
          <a:p>
            <a:r>
              <a:rPr lang="en-US" dirty="0" err="1"/>
              <a:t>Sim</a:t>
            </a:r>
            <a:r>
              <a:rPr lang="en-US" dirty="0"/>
              <a:t>(X,Y) = </a:t>
            </a:r>
            <a:r>
              <a:rPr lang="en-US" dirty="0" err="1"/>
              <a:t>cos</a:t>
            </a:r>
            <a:r>
              <a:rPr lang="en-US" dirty="0"/>
              <a:t>(X,Y)</a:t>
            </a:r>
          </a:p>
          <a:p>
            <a:pPr lvl="1"/>
            <a:r>
              <a:rPr lang="en-US" sz="2600" dirty="0"/>
              <a:t>The cosine of the angle between X and 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1219201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EC9A8-4ADD-4801-A7BE-44B99AD0D6EA}"/>
              </a:ext>
            </a:extLst>
          </p:cNvPr>
          <p:cNvSpPr txBox="1">
            <a:spLocks/>
          </p:cNvSpPr>
          <p:nvPr/>
        </p:nvSpPr>
        <p:spPr>
          <a:xfrm>
            <a:off x="457200" y="3548062"/>
            <a:ext cx="11049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aligned (correlated) </a:t>
            </a:r>
            <a:r>
              <a:rPr lang="en-US" dirty="0"/>
              <a:t>angle is </a:t>
            </a:r>
            <a:r>
              <a:rPr lang="en-US" dirty="0">
                <a:solidFill>
                  <a:srgbClr val="0070C0"/>
                </a:solidFill>
              </a:rPr>
              <a:t>zero degrees </a:t>
            </a:r>
            <a:r>
              <a:rPr lang="en-US" dirty="0"/>
              <a:t>and cos(X,Y)=1</a:t>
            </a:r>
          </a:p>
          <a:p>
            <a:r>
              <a:rPr lang="en-US" dirty="0"/>
              <a:t>If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</a:t>
            </a:r>
            <a:r>
              <a:rPr lang="en-US" dirty="0"/>
              <a:t>(no common coordinates) angle is </a:t>
            </a:r>
            <a:r>
              <a:rPr lang="en-US" dirty="0">
                <a:solidFill>
                  <a:srgbClr val="0070C0"/>
                </a:solidFill>
              </a:rPr>
              <a:t>90 degrees </a:t>
            </a:r>
            <a:r>
              <a:rPr lang="en-US" dirty="0"/>
              <a:t>and cos(X,Y) =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Cosine is commonly used for comparing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, where we assume that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normalized </a:t>
            </a:r>
            <a:r>
              <a:rPr lang="en-US" dirty="0"/>
              <a:t>by the document length, or words are </a:t>
            </a:r>
            <a:r>
              <a:rPr lang="en-US" dirty="0">
                <a:solidFill>
                  <a:srgbClr val="0070C0"/>
                </a:solidFill>
              </a:rPr>
              <a:t>weighted</a:t>
            </a:r>
            <a:r>
              <a:rPr lang="en-US" dirty="0"/>
              <a:t> by </a:t>
            </a:r>
            <a:r>
              <a:rPr lang="en-US" dirty="0" err="1"/>
              <a:t>tf-idf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Cosine Similarity - math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4812"/>
            <a:ext cx="10972800" cy="47259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 If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two vectors, then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) =  (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) /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</a:t>
            </a:r>
            <a:r>
              <a:rPr lang="en-US" sz="20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800" dirty="0">
                <a:cs typeface="Times New Roman" pitchFamily="18" charset="0"/>
              </a:rPr>
              <a:t>where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800" dirty="0">
                <a:cs typeface="Times New Roman" pitchFamily="18" charset="0"/>
              </a:rPr>
              <a:t> indicates vector dot product and || </a:t>
            </a:r>
            <a:r>
              <a:rPr lang="en-US" sz="1800" i="1" dirty="0">
                <a:cs typeface="Times New Roman" pitchFamily="18" charset="0"/>
              </a:rPr>
              <a:t>d </a:t>
            </a:r>
            <a:r>
              <a:rPr lang="en-US" sz="1800" dirty="0">
                <a:cs typeface="Times New Roman" pitchFamily="18" charset="0"/>
              </a:rPr>
              <a:t>|| is  the   length of vector 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marL="2514600" lvl="4" indent="-342900" algn="just"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 Example: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cs typeface="Times New Roman" pitchFamily="18" charset="0"/>
              </a:rPr>
              <a:t>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=  3 2 0 5 0 0 0 2 0 0 	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 1 0 0 0 0 0 0 1 0 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cs typeface="Times New Roman" pitchFamily="18" charset="0"/>
              </a:rPr>
              <a:t>   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 3*1 + 2*0 + 0*0 + 5*0 + 0*0 + 0*0 + 0*0 + 2*1 + 0*0 + 0*2 = 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(3*3+2*2+0*0+5*5+0*0+0*0+0*0+2*2+0*0+0*0)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 (42)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6.481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(1*1+0*0+0*0+0*0+0*0+0*0+0*0+1*1+0*0+2*2)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(6)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2.245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   	</a:t>
            </a:r>
            <a:r>
              <a:rPr lang="en-US" sz="18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) = .3150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3B5CA-0CE6-4999-A50F-A27D2062D574}"/>
              </a:ext>
            </a:extLst>
          </p:cNvPr>
          <p:cNvSpPr txBox="1"/>
          <p:nvPr/>
        </p:nvSpPr>
        <p:spPr>
          <a:xfrm>
            <a:off x="8458200" y="3124200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36AE2-9020-40DF-91B6-7D10E9271601}"/>
              </a:ext>
            </a:extLst>
          </p:cNvPr>
          <p:cNvSpPr txBox="1"/>
          <p:nvPr/>
        </p:nvSpPr>
        <p:spPr>
          <a:xfrm>
            <a:off x="8412481" y="4754881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41880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normalized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correlation</a:t>
                </a:r>
              </a:p>
              <a:p>
                <a:pPr marL="560070" lvl="1" indent="-285750"/>
                <a:r>
                  <a:rPr lang="en-US" dirty="0"/>
                  <a:t>Lower value – higher statistical importance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that minimizes the sum of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that minimizes the distances from all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2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11125200" cy="4876800"/>
          </a:xfrm>
        </p:spPr>
        <p:txBody>
          <a:bodyPr/>
          <a:lstStyle/>
          <a:p>
            <a:r>
              <a:rPr lang="en-US" dirty="0"/>
              <a:t>We can apply all the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 distances to the cases of sets of attributes, with or without counts, if we represent the sets as vectors</a:t>
            </a:r>
          </a:p>
          <a:p>
            <a:pPr lvl="1"/>
            <a:r>
              <a:rPr lang="en-US" dirty="0"/>
              <a:t>E.g., a transaction is a 0/1 vector</a:t>
            </a:r>
          </a:p>
          <a:p>
            <a:pPr lvl="1"/>
            <a:r>
              <a:rPr lang="en-US" dirty="0"/>
              <a:t>E.g., a document is a vector of counts.</a:t>
            </a:r>
          </a:p>
        </p:txBody>
      </p:sp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0972800" cy="4191000"/>
          </a:xfrm>
        </p:spPr>
        <p:txBody>
          <a:bodyPr>
            <a:normAutofit/>
          </a:bodyPr>
          <a:lstStyle/>
          <a:p>
            <a:r>
              <a:rPr lang="en-US" dirty="0" err="1"/>
              <a:t>JDist</a:t>
            </a:r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) = 0 </a:t>
            </a:r>
          </a:p>
          <a:p>
            <a:pPr lvl="1"/>
            <a:r>
              <a:rPr lang="en-US" dirty="0"/>
              <a:t>since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) = 1</a:t>
            </a:r>
            <a:endParaRPr lang="en-US" dirty="0">
              <a:sym typeface="Symbol" pitchFamily="18" charset="2"/>
            </a:endParaRPr>
          </a:p>
          <a:p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</a:t>
            </a:r>
          </a:p>
          <a:p>
            <a:pPr lvl="1"/>
            <a:r>
              <a:rPr lang="en-US" dirty="0">
                <a:sym typeface="Symbol" pitchFamily="18" charset="2"/>
              </a:rPr>
              <a:t>by symmetry of intersection</a:t>
            </a:r>
          </a:p>
          <a:p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</a:t>
            </a:r>
          </a:p>
          <a:p>
            <a:pPr lvl="1"/>
            <a:r>
              <a:rPr lang="en-US" dirty="0">
                <a:sym typeface="Symbol" pitchFamily="18" charset="2"/>
              </a:rPr>
              <a:t>since intersection of X,Y cannot be bigger than the union.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lvl="1"/>
            <a:r>
              <a:rPr lang="en-US" dirty="0">
                <a:sym typeface="Symbol" pitchFamily="18" charset="2"/>
              </a:rPr>
              <a:t>Follows from the fact that </a:t>
            </a:r>
            <a:r>
              <a:rPr lang="en-US" dirty="0" err="1">
                <a:sym typeface="Symbol" pitchFamily="18" charset="2"/>
              </a:rPr>
              <a:t>JSim</a:t>
            </a:r>
            <a:r>
              <a:rPr lang="en-US" dirty="0">
                <a:sym typeface="Symbol" pitchFamily="18" charset="2"/>
              </a:rPr>
              <a:t>(X,Y) is the probability of randomly selected element from the union of X and Y to belong to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OK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668260"/>
              </a:xfrm>
              <a:prstGeom prst="rect">
                <a:avLst/>
              </a:prstGeom>
              <a:blipFill>
                <a:blip r:embed="rId2"/>
                <a:stretch>
                  <a:fillRect l="-464" t="-5505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97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970137"/>
              </a:xfrm>
              <a:prstGeom prst="rect">
                <a:avLst/>
              </a:prstGeom>
              <a:blipFill>
                <a:blip r:embed="rId2"/>
                <a:stretch>
                  <a:fillRect l="-464" t="-3774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alike</a:t>
            </a:r>
            <a:r>
              <a:rPr lang="en-US" dirty="0"/>
              <a:t> two data objects are.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Higher when objects are more alike.</a:t>
            </a:r>
          </a:p>
          <a:p>
            <a:r>
              <a:rPr lang="en-US" dirty="0"/>
              <a:t>Often falls in the range [0,1], sometimes in [-1,1]</a:t>
            </a:r>
          </a:p>
          <a:p>
            <a:pPr lvl="1"/>
            <a:endParaRPr lang="en-US" dirty="0"/>
          </a:p>
          <a:p>
            <a:r>
              <a:rPr lang="en-US" dirty="0"/>
              <a:t>Desirable properties for similarity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1 (or maximum similarity) only if p = q. 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/>
              <a:t>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s(q, p)   for all p and q.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16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1677319"/>
              </a:xfrm>
              <a:prstGeom prst="rect">
                <a:avLst/>
              </a:prstGeom>
              <a:blipFill>
                <a:blip r:embed="rId2"/>
                <a:stretch>
                  <a:fillRect l="-464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419600"/>
                <a:ext cx="10515600" cy="1911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10515600" cy="1911292"/>
              </a:xfrm>
              <a:prstGeom prst="rect">
                <a:avLst/>
              </a:prstGeom>
              <a:blipFill>
                <a:blip r:embed="rId2"/>
                <a:stretch>
                  <a:fillRect l="-464" t="-1592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 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804543" y="2397203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61115" y="2936438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96200" y="3487340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of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307" y="5907318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2"/>
            <a:r>
              <a:rPr lang="en-US" dirty="0"/>
              <a:t>Movie recommendations: recommend movies with same actor(s), director, genre, …</a:t>
            </a:r>
          </a:p>
          <a:p>
            <a:pPr lvl="2"/>
            <a:r>
              <a:rPr lang="en-US" dirty="0"/>
              <a:t>Websites, blogs, news: recommend 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5486400"/>
            <a:ext cx="557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</a:t>
            </a:r>
          </a:p>
          <a:p>
            <a:r>
              <a:rPr lang="en-US" sz="2400" dirty="0"/>
              <a:t>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734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Disregards the ratings.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(A,B) = 1/5 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(B,D) = 1/4 </a:t>
            </a:r>
          </a:p>
        </p:txBody>
      </p:sp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1" y="5414666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Assumes zero entries are negatives:</a:t>
            </a:r>
          </a:p>
          <a:p>
            <a:r>
              <a:rPr lang="en-US" sz="2400" dirty="0"/>
              <a:t>Cos(A,B) = 0.38</a:t>
            </a:r>
          </a:p>
          <a:p>
            <a:r>
              <a:rPr lang="en-US" sz="2400" dirty="0"/>
              <a:t>Cos(A,C) = 0.32</a:t>
            </a:r>
          </a:p>
        </p:txBody>
      </p:sp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867401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Corr</a:t>
            </a:r>
            <a:r>
              <a:rPr lang="en-US" sz="2400" dirty="0"/>
              <a:t>(A,B) = 0.092</a:t>
            </a:r>
          </a:p>
          <a:p>
            <a:r>
              <a:rPr lang="en-US" sz="2400" dirty="0" err="1"/>
              <a:t>Corr</a:t>
            </a:r>
            <a:r>
              <a:rPr lang="en-US" sz="2400" dirty="0"/>
              <a:t>(A,C) = -0.559</a:t>
            </a:r>
          </a:p>
        </p:txBody>
      </p:sp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User-User Collaborative Filtering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For a user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</a:t>
                </a:r>
                <a:r>
                  <a:rPr lang="en-US" sz="3200" dirty="0"/>
                  <a:t>find the set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of the K users whose ratings are most 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/>
                  <a:t>’s ratings</a:t>
                </a:r>
              </a:p>
              <a:p>
                <a:r>
                  <a:rPr lang="en-US" sz="3200" dirty="0"/>
                  <a:t>Estimate u’s ratings based on ratings of users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using some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aggregation function</a:t>
                </a:r>
                <a:r>
                  <a:rPr lang="en-US" dirty="0"/>
                  <a:t>. </a:t>
                </a:r>
                <a:r>
                  <a:rPr lang="en-US" sz="3200" dirty="0"/>
                  <a:t>For item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𝑇𝑜𝑝𝐾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sz="3100" dirty="0"/>
                  <a:t>Modeling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100" dirty="0"/>
                  <a:t>:</a:t>
                </a:r>
                <a:endParaRPr lang="en-US" sz="360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3200" dirty="0"/>
              </a:p>
              <a:p>
                <a:r>
                  <a:rPr lang="en-US" sz="3200" dirty="0"/>
                  <a:t>Advantage: for each user we have small amount of computation.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55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256088" y="5122655"/>
            <a:ext cx="288032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V="1">
            <a:off x="3528189" y="5482695"/>
            <a:ext cx="848973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5302675"/>
            <a:ext cx="18517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Mean rating of u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9423" y="5117248"/>
            <a:ext cx="108012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40968" y="4507635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Deviation from mean for v</a:t>
            </a:r>
          </a:p>
        </p:txBody>
      </p: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8069543" y="5020160"/>
            <a:ext cx="576064" cy="27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31107" y="4911277"/>
            <a:ext cx="3456384" cy="7827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46516" y="5297269"/>
            <a:ext cx="175515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Mean deviation of similar users</a:t>
            </a:r>
          </a:p>
        </p:txBody>
      </p:sp>
      <p:cxnSp>
        <p:nvCxnSpPr>
          <p:cNvPr id="18" name="Straight Connector 17"/>
          <p:cNvCxnSpPr>
            <a:endCxn id="16" idx="1"/>
          </p:cNvCxnSpPr>
          <p:nvPr/>
        </p:nvCxnSpPr>
        <p:spPr>
          <a:xfrm>
            <a:off x="8250097" y="5491322"/>
            <a:ext cx="396418" cy="12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We can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transpose (flip) </a:t>
                </a:r>
                <a:r>
                  <a:rPr lang="en-US" sz="3200" dirty="0"/>
                  <a:t>the matrix and perform the same computation as before to define similarity between items</a:t>
                </a:r>
              </a:p>
              <a:p>
                <a:pPr lvl="1"/>
                <a:r>
                  <a:rPr lang="en-US" sz="2800" dirty="0"/>
                  <a:t>Intuition: Two items are similar if they are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rated in the same</a:t>
                </a:r>
                <a:r>
                  <a:rPr lang="en-US" sz="2800" dirty="0"/>
                  <a:t> way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by many users</a:t>
                </a:r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Better defined similarity since it captures the notion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genre</a:t>
                </a:r>
                <a:r>
                  <a:rPr lang="en-US" sz="2800" dirty="0"/>
                  <a:t> of an item</a:t>
                </a:r>
              </a:p>
              <a:p>
                <a:pPr lvl="2"/>
                <a:r>
                  <a:rPr lang="en-US" dirty="0"/>
                  <a:t>Users may have multiple interests.</a:t>
                </a:r>
              </a:p>
              <a:p>
                <a:r>
                  <a:rPr lang="en-US" dirty="0"/>
                  <a:t>Algorithm: For each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dirty="0"/>
                  <a:t>to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have been rated by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Aggregate</a:t>
                </a:r>
                <a:r>
                  <a:rPr lang="en-US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Disadvantage: we need to consider each user-item pair separately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81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672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removing the mean rating make sure to not take into account the non-rated entries</a:t>
                </a:r>
              </a:p>
              <a:p>
                <a:r>
                  <a:rPr lang="en-US" dirty="0"/>
                  <a:t>When trying to compute the rating for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to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regardless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that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When looking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to an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regardless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that have been rated by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</a:t>
                </a:r>
              </a:p>
              <a:p>
                <a:pPr lvl="1"/>
                <a:r>
                  <a:rPr lang="en-US" dirty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Metrics: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/>
                  <a:t>: 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Precision = fraction of predicted actions that were correct</a:t>
                </a:r>
              </a:p>
              <a:p>
                <a:pPr lvl="2"/>
                <a:r>
                  <a:rPr lang="en-US" dirty="0"/>
                  <a:t>Recall = fraction of actions that were predicted correctly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/>
                  <a:t>for measuring the quality of predicting the </a:t>
                </a:r>
                <a:r>
                  <a:rPr lang="en-US" dirty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The fraction of pairs of items that are ordered correctly</a:t>
                </a:r>
              </a:p>
              <a:p>
                <a:pPr lvl="2"/>
                <a:r>
                  <a:rPr lang="en-US" dirty="0"/>
                  <a:t>The fraction of pairs that are ordered incorrectly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587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New user problem</a:t>
            </a:r>
          </a:p>
          <a:p>
            <a:r>
              <a:rPr lang="en-US" dirty="0"/>
              <a:t>New item problem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11506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The </a:t>
            </a:r>
            <a:r>
              <a:rPr lang="en-US" sz="3400" dirty="0" err="1">
                <a:solidFill>
                  <a:srgbClr val="FF0000"/>
                </a:solidFill>
              </a:rPr>
              <a:t>Jaccard</a:t>
            </a:r>
            <a:r>
              <a:rPr lang="en-US" sz="3400" dirty="0">
                <a:solidFill>
                  <a:srgbClr val="FF0000"/>
                </a:solidFill>
              </a:rPr>
              <a:t> similarity (</a:t>
            </a:r>
            <a:r>
              <a:rPr lang="en-US" sz="3400" dirty="0" err="1">
                <a:solidFill>
                  <a:srgbClr val="0070C0"/>
                </a:solidFill>
              </a:rPr>
              <a:t>Jaccard</a:t>
            </a:r>
            <a:r>
              <a:rPr lang="en-US" sz="3400" dirty="0">
                <a:solidFill>
                  <a:srgbClr val="0070C0"/>
                </a:solidFill>
              </a:rPr>
              <a:t> coefficient</a:t>
            </a:r>
            <a:r>
              <a:rPr lang="en-US" sz="3400" dirty="0">
                <a:solidFill>
                  <a:srgbClr val="FF0000"/>
                </a:solidFill>
              </a:rPr>
              <a:t>) </a:t>
            </a:r>
            <a:r>
              <a:rPr lang="en-US" sz="3400" dirty="0"/>
              <a:t>of two sets </a:t>
            </a:r>
            <a:r>
              <a:rPr lang="en-US" sz="3400" dirty="0">
                <a:solidFill>
                  <a:srgbClr val="00B050"/>
                </a:solidFill>
              </a:rPr>
              <a:t>S</a:t>
            </a:r>
            <a:r>
              <a:rPr lang="en-US" sz="3400" baseline="-25000" dirty="0">
                <a:solidFill>
                  <a:srgbClr val="00B050"/>
                </a:solidFill>
              </a:rPr>
              <a:t>1</a:t>
            </a:r>
            <a:r>
              <a:rPr lang="en-US" sz="3400" dirty="0">
                <a:solidFill>
                  <a:srgbClr val="00B050"/>
                </a:solidFill>
              </a:rPr>
              <a:t>, S</a:t>
            </a:r>
            <a:r>
              <a:rPr lang="en-US" sz="3400" baseline="-25000" dirty="0">
                <a:solidFill>
                  <a:srgbClr val="00B050"/>
                </a:solidFill>
              </a:rPr>
              <a:t>2</a:t>
            </a:r>
            <a:r>
              <a:rPr lang="en-US" sz="3400" dirty="0">
                <a:solidFill>
                  <a:srgbClr val="00B050"/>
                </a:solidFill>
              </a:rPr>
              <a:t> </a:t>
            </a:r>
            <a:r>
              <a:rPr lang="en-US" sz="3400" dirty="0"/>
              <a:t>is the size of their </a:t>
            </a:r>
            <a:r>
              <a:rPr lang="en-US" sz="3400" dirty="0">
                <a:solidFill>
                  <a:srgbClr val="00B0F0"/>
                </a:solidFill>
              </a:rPr>
              <a:t>intersection </a:t>
            </a:r>
            <a:r>
              <a:rPr lang="en-US" sz="3400" dirty="0"/>
              <a:t>divided by the size of their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sz="3400" dirty="0"/>
              <a:t>.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JSim</a:t>
            </a:r>
            <a:r>
              <a:rPr lang="en-US" sz="3200" i="1" dirty="0"/>
              <a:t> </a:t>
            </a:r>
            <a:r>
              <a:rPr lang="en-US" sz="3200" dirty="0"/>
              <a:t>(S</a:t>
            </a:r>
            <a:r>
              <a:rPr lang="en-US" sz="3200" baseline="-25000" dirty="0"/>
              <a:t>1</a:t>
            </a:r>
            <a:r>
              <a:rPr lang="en-US" sz="3200" dirty="0"/>
              <a:t>, S</a:t>
            </a:r>
            <a:r>
              <a:rPr lang="en-US" sz="3200" baseline="-25000" dirty="0"/>
              <a:t>2</a:t>
            </a:r>
            <a:r>
              <a:rPr lang="en-US" sz="3200" dirty="0"/>
              <a:t>) = </a:t>
            </a:r>
            <a:r>
              <a:rPr lang="en-US" sz="3200" dirty="0">
                <a:solidFill>
                  <a:srgbClr val="00B0F0"/>
                </a:solidFill>
              </a:rPr>
              <a:t>|S</a:t>
            </a:r>
            <a:r>
              <a:rPr lang="en-US" sz="3200" baseline="-25000" dirty="0">
                <a:solidFill>
                  <a:srgbClr val="00B0F0"/>
                </a:solidFill>
              </a:rPr>
              <a:t>1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S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| </a:t>
            </a:r>
            <a:r>
              <a:rPr lang="en-US" sz="3200" dirty="0">
                <a:sym typeface="Symbol" pitchFamily="18" charset="2"/>
              </a:rPr>
              <a:t>/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|S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S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Extreme behavior:</a:t>
            </a:r>
          </a:p>
          <a:p>
            <a:pPr lvl="2"/>
            <a:r>
              <a:rPr lang="en-US" sz="2800" dirty="0" err="1"/>
              <a:t>Jsim</a:t>
            </a:r>
            <a:r>
              <a:rPr lang="en-US" sz="2800" dirty="0"/>
              <a:t>(X,Y) = 1, </a:t>
            </a:r>
            <a:r>
              <a:rPr lang="en-US" sz="2800" dirty="0" err="1"/>
              <a:t>iff</a:t>
            </a:r>
            <a:r>
              <a:rPr lang="en-US" sz="2800" dirty="0"/>
              <a:t> X = Y</a:t>
            </a:r>
          </a:p>
          <a:p>
            <a:pPr lvl="2"/>
            <a:r>
              <a:rPr lang="en-US" sz="2800" dirty="0" err="1"/>
              <a:t>Jsim</a:t>
            </a:r>
            <a:r>
              <a:rPr lang="en-US" sz="2800" dirty="0"/>
              <a:t>(X,Y) = 0 </a:t>
            </a:r>
            <a:r>
              <a:rPr lang="en-US" sz="2800" dirty="0" err="1"/>
              <a:t>iff</a:t>
            </a:r>
            <a:r>
              <a:rPr lang="en-US" sz="2800" dirty="0"/>
              <a:t> X,Y have no elements in common</a:t>
            </a:r>
          </a:p>
          <a:p>
            <a:pPr lvl="1"/>
            <a:r>
              <a:rPr lang="en-US" sz="3200" dirty="0" err="1"/>
              <a:t>JSim</a:t>
            </a:r>
            <a:r>
              <a:rPr lang="en-US" sz="3200" dirty="0"/>
              <a:t> is symmetric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2554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5696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506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50607" y="4343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560207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169807" y="4114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0174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79407" y="3886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779407" y="4572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703207" y="3429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13551" y="3381375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12968</TotalTime>
  <Words>4389</Words>
  <Application>Microsoft Office PowerPoint</Application>
  <PresentationFormat>Widescreen</PresentationFormat>
  <Paragraphs>899</Paragraphs>
  <Slides>66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Monotype Sorts</vt:lpstr>
      <vt:lpstr>Times New Roman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- math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Implementation details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397</cp:revision>
  <dcterms:created xsi:type="dcterms:W3CDTF">2011-10-17T19:46:53Z</dcterms:created>
  <dcterms:modified xsi:type="dcterms:W3CDTF">2019-11-14T21:25:11Z</dcterms:modified>
</cp:coreProperties>
</file>