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3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717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3" r:id="rId24"/>
    <p:sldId id="574" r:id="rId25"/>
    <p:sldId id="571" r:id="rId26"/>
    <p:sldId id="572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6" r:id="rId62"/>
    <p:sldId id="667" r:id="rId63"/>
    <p:sldId id="668" r:id="rId64"/>
    <p:sldId id="669" r:id="rId65"/>
    <p:sldId id="670" r:id="rId66"/>
    <p:sldId id="671" r:id="rId67"/>
    <p:sldId id="672" r:id="rId68"/>
    <p:sldId id="673" r:id="rId69"/>
    <p:sldId id="674" r:id="rId70"/>
    <p:sldId id="675" r:id="rId71"/>
    <p:sldId id="676" r:id="rId72"/>
    <p:sldId id="677" r:id="rId73"/>
    <p:sldId id="678" r:id="rId74"/>
    <p:sldId id="679" r:id="rId75"/>
    <p:sldId id="680" r:id="rId76"/>
    <p:sldId id="682" r:id="rId77"/>
    <p:sldId id="681" r:id="rId78"/>
    <p:sldId id="683" r:id="rId79"/>
    <p:sldId id="749" r:id="rId80"/>
    <p:sldId id="750" r:id="rId81"/>
    <p:sldId id="751" r:id="rId82"/>
    <p:sldId id="752" r:id="rId83"/>
    <p:sldId id="753" r:id="rId84"/>
    <p:sldId id="754" r:id="rId85"/>
    <p:sldId id="755" r:id="rId86"/>
    <p:sldId id="756" r:id="rId87"/>
    <p:sldId id="757" r:id="rId88"/>
    <p:sldId id="758" r:id="rId89"/>
    <p:sldId id="759" r:id="rId90"/>
    <p:sldId id="760" r:id="rId91"/>
    <p:sldId id="761" r:id="rId92"/>
    <p:sldId id="762" r:id="rId93"/>
    <p:sldId id="763" r:id="rId94"/>
    <p:sldId id="764" r:id="rId95"/>
    <p:sldId id="765" r:id="rId96"/>
    <p:sldId id="766" r:id="rId97"/>
    <p:sldId id="767" r:id="rId98"/>
    <p:sldId id="768" r:id="rId99"/>
    <p:sldId id="769" r:id="rId100"/>
    <p:sldId id="770" r:id="rId101"/>
    <p:sldId id="771" r:id="rId102"/>
    <p:sldId id="772" r:id="rId103"/>
    <p:sldId id="773" r:id="rId104"/>
    <p:sldId id="774" r:id="rId105"/>
    <p:sldId id="775" r:id="rId106"/>
    <p:sldId id="776" r:id="rId107"/>
    <p:sldId id="777" r:id="rId108"/>
    <p:sldId id="778" r:id="rId109"/>
    <p:sldId id="779" r:id="rId110"/>
    <p:sldId id="780" r:id="rId111"/>
    <p:sldId id="781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3" d="100"/>
          <a:sy n="63" d="100"/>
        </p:scale>
        <p:origin x="772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6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png"/><Relationship Id="rId4" Type="http://schemas.openxmlformats.org/officeDocument/2006/relationships/oleObject" Target="../embeddings/oleObject9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1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Clustering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2209800"/>
          </a:xfrm>
        </p:spPr>
        <p:txBody>
          <a:bodyPr>
            <a:normAutofit/>
          </a:bodyPr>
          <a:lstStyle/>
          <a:p>
            <a:r>
              <a:rPr lang="en-US" dirty="0"/>
              <a:t>The k-means algorithm</a:t>
            </a:r>
          </a:p>
          <a:p>
            <a:r>
              <a:rPr lang="en-US" dirty="0"/>
              <a:t>Hierarchical Clustering</a:t>
            </a:r>
          </a:p>
          <a:p>
            <a:r>
              <a:rPr lang="en-US" dirty="0"/>
              <a:t>The DBSCAN algorithm</a:t>
            </a:r>
            <a:endParaRPr lang="el-GR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04" y="36949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2977"/>
            <a:ext cx="11010900" cy="51069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Well-Separated Clusters: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2971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7542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5030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4495800" y="61864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 (e.g., the SSE value)</a:t>
            </a:r>
          </a:p>
          <a:p>
            <a:r>
              <a:rPr lang="en-US" dirty="0"/>
              <a:t>..and we have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measurements on </a:t>
            </a:r>
            <a:r>
              <a:rPr lang="en-US" dirty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/>
              <a:t>…the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measurements in the random data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</a:t>
            </a:r>
            <a:r>
              <a:rPr lang="en-US" dirty="0"/>
              <a:t>than value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/>
              <a:t>(or greater or equal if we want to maximize) </a:t>
            </a:r>
          </a:p>
          <a:p>
            <a:pPr lvl="1"/>
            <a:r>
              <a:rPr lang="en-US" dirty="0"/>
              <a:t>i.e., the value in the random dataset is </a:t>
            </a:r>
            <a:r>
              <a:rPr lang="en-US" dirty="0">
                <a:solidFill>
                  <a:srgbClr val="00B0F0"/>
                </a:solidFill>
              </a:rPr>
              <a:t>at least as good </a:t>
            </a:r>
            <a:r>
              <a:rPr lang="en-US" dirty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/>
              <a:t>We usually require that </a:t>
            </a:r>
            <a:r>
              <a:rPr lang="en-US" dirty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Hard question</a:t>
            </a:r>
            <a:r>
              <a:rPr lang="en-US" dirty="0"/>
              <a:t>: what is the right notion of a random dataset?</a:t>
            </a:r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Typical approach: find a “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3100" dirty="0"/>
              <a:t>” in an internal measure curve.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Question: why not the k that </a:t>
            </a:r>
            <a:r>
              <a:rPr lang="en-US" sz="3100" dirty="0">
                <a:solidFill>
                  <a:srgbClr val="FF0000"/>
                </a:solidFill>
              </a:rPr>
              <a:t>minimizes</a:t>
            </a:r>
            <a:r>
              <a:rPr lang="en-US" sz="3100" dirty="0"/>
              <a:t> the SSE?</a:t>
            </a:r>
          </a:p>
          <a:p>
            <a:pPr lvl="1"/>
            <a:r>
              <a:rPr lang="en-US" sz="2600" dirty="0"/>
              <a:t>Forward reference: minimize a measure, but with a “</a:t>
            </a:r>
            <a:r>
              <a:rPr lang="en-US" sz="2600" dirty="0">
                <a:solidFill>
                  <a:srgbClr val="00B0F0"/>
                </a:solidFill>
              </a:rPr>
              <a:t>simple</a:t>
            </a:r>
            <a:r>
              <a:rPr lang="en-US" sz="2600" dirty="0"/>
              <a:t>” clustering</a:t>
            </a:r>
          </a:p>
          <a:p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sz="3100" dirty="0"/>
              <a:t>: the clustering algorithm does not require the number of clusters to be specified (e.g., DBSCAN)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038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</a:t>
            </a:r>
            <a:r>
              <a:rPr lang="en-US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057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6019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28889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Measures for Clustering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/>
              <a:t> with some class labels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 are classified into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people</a:t>
            </a:r>
            <a:r>
              <a:rPr lang="en-US" dirty="0"/>
              <a:t> classified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politicians</a:t>
            </a:r>
            <a:r>
              <a:rPr lang="en-US" dirty="0"/>
              <a:t> classified according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/>
              <a:t>In this case we want the clusters to be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respect to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cluster </a:t>
            </a:r>
            <a:r>
              <a:rPr lang="en-US" dirty="0"/>
              <a:t>should contain elements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class </a:t>
            </a:r>
            <a:r>
              <a:rPr lang="en-US" dirty="0"/>
              <a:t>should ideally be assigned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/>
              <a:t>This does not always make sense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is not the same as </a:t>
            </a:r>
            <a:r>
              <a:rPr lang="en-US" dirty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1066"/>
                <a:ext cx="7010400" cy="461593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Rows: clusters</a:t>
                </a:r>
              </a:p>
              <a:p>
                <a:r>
                  <a:rPr lang="en-US" sz="2400" dirty="0"/>
                  <a:t>Columns: classes</a:t>
                </a:r>
              </a:p>
              <a:p>
                <a:r>
                  <a:rPr lang="en-US" sz="2400" dirty="0"/>
                  <a:t>Entries: counts/probability of cluster-class pair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= 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points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/>
                  <a:t>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sz="2400" dirty="0"/>
                  <a:t> coming from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= probability of element from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to be assigned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1066"/>
                <a:ext cx="7010400" cy="4615934"/>
              </a:xfrm>
              <a:blipFill>
                <a:blip r:embed="rId2"/>
                <a:stretch>
                  <a:fillRect l="-783" t="-923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881556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881556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357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357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1176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1176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4762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4762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39683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39683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1679"/>
                  </p:ext>
                </p:extLst>
              </p:nvPr>
            </p:nvGraphicFramePr>
            <p:xfrm>
              <a:off x="7772400" y="419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1679"/>
                  </p:ext>
                </p:extLst>
              </p:nvPr>
            </p:nvGraphicFramePr>
            <p:xfrm>
              <a:off x="7772400" y="419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0D8A1D-6531-4718-A187-07FC9581706F}"/>
              </a:ext>
            </a:extLst>
          </p:cNvPr>
          <p:cNvSpPr txBox="1"/>
          <p:nvPr/>
        </p:nvSpPr>
        <p:spPr>
          <a:xfrm>
            <a:off x="7086600" y="56918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 matrix of clusters/classes (counts)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327F0-4450-4975-BAE8-E5DB1409731F}"/>
              </a:ext>
            </a:extLst>
          </p:cNvPr>
          <p:cNvSpPr txBox="1"/>
          <p:nvPr/>
        </p:nvSpPr>
        <p:spPr>
          <a:xfrm>
            <a:off x="7728617" y="3733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distribution of clusters/classes</a:t>
            </a:r>
          </a:p>
        </p:txBody>
      </p:sp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1336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Entropy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Highest when uniform, zero when single class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Purity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33600"/>
                <a:ext cx="6248400" cy="4038600"/>
              </a:xfrm>
              <a:blipFill>
                <a:blip r:embed="rId2"/>
                <a:stretch>
                  <a:fillRect l="-1366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37744"/>
                  </p:ext>
                </p:extLst>
              </p:nvPr>
            </p:nvGraphicFramePr>
            <p:xfrm>
              <a:off x="7772400" y="1524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37744"/>
                  </p:ext>
                </p:extLst>
              </p:nvPr>
            </p:nvGraphicFramePr>
            <p:xfrm>
              <a:off x="7772400" y="1524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446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4637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1176" r="-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1176" r="-6780" b="-2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4460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46377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3571" r="-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3571" r="-6780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4460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46377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0000" r="-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0000" r="-6780" b="-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4460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4637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48387" r="-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48387" r="-678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752600"/>
                <a:ext cx="8153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j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752600"/>
                <a:ext cx="8153400" cy="4876800"/>
              </a:xfrm>
              <a:blipFill>
                <a:blip r:embed="rId2"/>
                <a:stretch>
                  <a:fillRect l="-97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72100"/>
                  </p:ext>
                </p:extLst>
              </p:nvPr>
            </p:nvGraphicFramePr>
            <p:xfrm>
              <a:off x="8305800" y="3733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72100"/>
                  </p:ext>
                </p:extLst>
              </p:nvPr>
            </p:nvGraphicFramePr>
            <p:xfrm>
              <a:off x="8305800" y="3733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2381" r="-2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102381" r="-1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102381" r="-4604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102381" r="-8475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2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200000" r="-1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200000" r="-46043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200000" r="-8475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03571" r="-2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303571" r="-1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303571" r="-46043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303571" r="-8475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38095" r="-2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538095" r="-1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538095" r="-460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538095" r="-8475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774376"/>
                  </p:ext>
                </p:extLst>
              </p:nvPr>
            </p:nvGraphicFramePr>
            <p:xfrm>
              <a:off x="8229600" y="828938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774376"/>
                  </p:ext>
                </p:extLst>
              </p:nvPr>
            </p:nvGraphicFramePr>
            <p:xfrm>
              <a:off x="8229600" y="828938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44604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46377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2381" r="-45324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102381" r="-6780" b="-279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44604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46377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0000" r="-45324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200000" r="-6780" b="-1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4460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46377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3571" r="-4532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303571" r="-6780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4460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4637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538095" r="-4532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538095" r="-6780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133600"/>
                <a:ext cx="99060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Of the </a:t>
                </a:r>
                <a:r>
                  <a:rPr lang="en-US" b="0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the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133600"/>
                <a:ext cx="9906000" cy="4724400"/>
              </a:xfrm>
              <a:blipFill>
                <a:blip r:embed="rId2"/>
                <a:stretch>
                  <a:fillRect l="-738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227914"/>
                  </p:ext>
                </p:extLst>
              </p:nvPr>
            </p:nvGraphicFramePr>
            <p:xfrm>
              <a:off x="8382000" y="32004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227914"/>
                  </p:ext>
                </p:extLst>
              </p:nvPr>
            </p:nvGraphicFramePr>
            <p:xfrm>
              <a:off x="8382000" y="32004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446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4637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1176" r="-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1176" r="-6780" b="-2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4460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46377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3571" r="-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3571" r="-6780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4460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46377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0000" r="-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0000" r="-6780" b="-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4460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4637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48387" r="-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48387" r="-678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81000" y="1447800"/>
            <a:ext cx="7141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Precision/Recall for clusters and </a:t>
            </a:r>
            <a:r>
              <a:rPr lang="en-US" sz="2800" dirty="0" err="1">
                <a:solidFill>
                  <a:srgbClr val="C00000"/>
                </a:solidFill>
              </a:rPr>
              <a:t>clusterings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102381" r="-273913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2381" r="-171942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2381" r="-73188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2381" r="-4124" b="-294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200000" r="-27391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000" r="-17194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0000" r="-73188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0000" r="-4124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303571" r="-27391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303571" r="-171942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3571" r="-73188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3571" r="-4124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538095" r="-273913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538095" r="-17194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56669" y="4495800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672" y="4523601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(0.35, 0.42, 0.38) </a:t>
            </a:r>
          </a:p>
          <a:p>
            <a:r>
              <a:rPr lang="en-US" sz="2400" dirty="0"/>
              <a:t>	– overall 0.39 </a:t>
            </a:r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543800" y="3124200"/>
            <a:ext cx="27446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Cluster 1: </a:t>
            </a:r>
          </a:p>
          <a:p>
            <a:pPr lvl="1"/>
            <a:r>
              <a:rPr lang="en-US" sz="2800" dirty="0"/>
              <a:t>Purity: 1</a:t>
            </a:r>
          </a:p>
          <a:p>
            <a:pPr lvl="1"/>
            <a:r>
              <a:rPr lang="en-US" sz="2800" dirty="0"/>
              <a:t>Precision: 1</a:t>
            </a:r>
          </a:p>
          <a:p>
            <a:pPr lvl="1"/>
            <a:r>
              <a:rPr lang="en-US" sz="2800" dirty="0"/>
              <a:t>Recall: 0.35  </a:t>
            </a:r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44488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2"/>
            <a:ext cx="109982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Center-based Clusters: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objects such that an object in a cluster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dirty="0"/>
              <a:t> (more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The center of a cluster is often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, the minimizer of distances from all the points in the cluster, or a </a:t>
            </a:r>
            <a:r>
              <a:rPr lang="en-US" dirty="0" err="1">
                <a:solidFill>
                  <a:srgbClr val="FF0000"/>
                </a:solidFill>
              </a:rPr>
              <a:t>medoid</a:t>
            </a:r>
            <a:r>
              <a:rPr lang="en-US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2667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4038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6846888" y="4708526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8218488" y="4708526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/>
        </p:nvGraphicFramePr>
        <p:xfrm>
          <a:off x="2057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1677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499161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9" y="331787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2412"/>
            <a:ext cx="113538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Contiguous Clusters </a:t>
            </a:r>
            <a:r>
              <a:rPr lang="en-US" dirty="0"/>
              <a:t>(Nearest neighbor or Transitive)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1905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447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01400" cy="488923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Density-based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1828800" y="4035848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6095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7988"/>
            <a:ext cx="11353800" cy="48752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Shared Property or Conceptual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Finds clusters that share some common property or represent a particular concept.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3429000" y="549727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cluster is defined as a set of points that lie on a circle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4343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5410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58599" cy="495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Clustering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Consider all possible ways of dividing the points into clusters and compute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clustering using the objective function to find the best one.  </a:t>
            </a:r>
          </a:p>
          <a:p>
            <a:pPr lvl="2"/>
            <a:r>
              <a:rPr lang="en-US" dirty="0"/>
              <a:t>Usually, finding the best is NP-hard (no polynomial algorithm).</a:t>
            </a:r>
          </a:p>
          <a:p>
            <a:pPr lvl="1"/>
            <a:r>
              <a:rPr lang="en-US" dirty="0"/>
              <a:t>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/>
              <a:t> for the model are determined from the data, and they determine the clustering</a:t>
            </a:r>
          </a:p>
          <a:p>
            <a:pPr lvl="2"/>
            <a:r>
              <a:rPr lang="en-US" dirty="0"/>
              <a:t> E.g., </a:t>
            </a:r>
            <a:r>
              <a:rPr lang="en-US" dirty="0">
                <a:solidFill>
                  <a:srgbClr val="00B0F0"/>
                </a:solidFill>
              </a:rPr>
              <a:t>Mixture 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clustering</a:t>
            </a:r>
          </a:p>
          <a:p>
            <a:endParaRPr lang="en-US" dirty="0"/>
          </a:p>
          <a:p>
            <a:r>
              <a:rPr lang="en-US" dirty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1049000" cy="4343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is to: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/>
              <a:t> and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  <a:r>
              <a:rPr lang="en-US" dirty="0"/>
              <a:t>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so as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10972800" cy="4495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Given a set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objects and an integer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/>
                  <a:t>group the points into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	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US" dirty="0"/>
                  <a:t>Note: We need to find </a:t>
                </a:r>
                <a:r>
                  <a:rPr lang="en-US" dirty="0">
                    <a:solidFill>
                      <a:srgbClr val="FF0000"/>
                    </a:solidFill>
                  </a:rPr>
                  <a:t>both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/>
                  <a:t> into clusters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10972800" cy="4495800"/>
              </a:xfrm>
              <a:blipFill>
                <a:blip r:embed="rId2"/>
                <a:stretch>
                  <a:fillRect l="-722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4899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/>
              <a:t> of 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cluster</a:t>
            </a:r>
            <a:r>
              <a:rPr lang="en-US" sz="2400" dirty="0"/>
              <a:t>) are similar (or related) to one another and different from (or unrelated to) the objects in other groups (clusters)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800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>
                  <a:defRPr/>
                </a:pPr>
                <a:r>
                  <a:rPr lang="en-US" dirty="0"/>
                  <a:t>Most common definition is with </a:t>
                </a:r>
                <a:r>
                  <a:rPr lang="en-US" dirty="0" err="1"/>
                  <a:t>euclidean</a:t>
                </a:r>
                <a:r>
                  <a:rPr lang="en-US" dirty="0"/>
                  <a:t> distance, minimizing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/>
                  <a:t> – distance function</a:t>
                </a:r>
              </a:p>
              <a:p>
                <a:pPr lvl="1">
                  <a:defRPr/>
                </a:pPr>
                <a:r>
                  <a:rPr lang="en-US" dirty="0"/>
                  <a:t>Sometimes K-means is defined like that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Given 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>
                    <a:solidFill>
                      <a:schemeClr val="accent1"/>
                    </a:solidFill>
                  </a:rPr>
                  <a:t>K </a:t>
                </a:r>
                <a:r>
                  <a:rPr lang="en-US" dirty="0"/>
                  <a:t>group the points into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49530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 of Squares Error (SSE)</a:t>
            </a:r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Complexity of the k-means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201400" cy="487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/>
              <a:t> if the dimensionality of the data is at least 2 (</a:t>
            </a:r>
            <a:r>
              <a:rPr lang="en-US" dirty="0">
                <a:solidFill>
                  <a:schemeClr val="accent1"/>
                </a:solidFill>
              </a:rPr>
              <a:t>d≥2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Finding the best solution in polynomial time is infeasible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d=1</a:t>
            </a:r>
            <a:r>
              <a:rPr lang="en-US" dirty="0"/>
              <a:t> the problem is solvable in polynomial time (how?)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simple iterative algorithm works quite well in practice</a:t>
            </a:r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points as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centroids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repeat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clusters by assigning each point to the closest centroid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Compute the new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centroid</a:t>
                </a:r>
                <a:r>
                  <a:rPr lang="en-US" sz="2800" dirty="0"/>
                  <a:t>* of each cluster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until</a:t>
                </a:r>
                <a:r>
                  <a:rPr lang="en-US" sz="2800" dirty="0"/>
                  <a:t> The centroids do not change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blipFill>
                <a:blip r:embed="rId3"/>
                <a:stretch>
                  <a:fillRect l="-924" t="-2426" r="-54" b="-61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41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9525000" cy="19050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/>
              <a:t>.</a:t>
            </a:r>
          </a:p>
          <a:p>
            <a:r>
              <a:rPr lang="en-US" dirty="0"/>
              <a:t>K-means is sometimes synonymous with this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25645"/>
            <a:ext cx="65532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533400" y="4214122"/>
            <a:ext cx="8171503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2723-205B-457E-9199-21D26A92141B}"/>
              </a:ext>
            </a:extLst>
          </p:cNvPr>
          <p:cNvSpPr txBox="1"/>
          <p:nvPr/>
        </p:nvSpPr>
        <p:spPr>
          <a:xfrm>
            <a:off x="1066800" y="5648962"/>
            <a:ext cx="8275319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*The centroid of a set of points is the point that is minimizes the sum of distances from the points in the set</a:t>
            </a:r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299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2133600" y="47847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2133600" y="47275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Initialization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954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6781800" y="192722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33600" y="48609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89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2133600" y="46513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4876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K-means++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6983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Why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76524" y="1447801"/>
            <a:ext cx="5062275" cy="51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genes and proteins</a:t>
            </a:r>
            <a:r>
              <a:rPr lang="en-US" sz="2000" dirty="0"/>
              <a:t> that have similar functionality,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fluctuations,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/>
              <a:t>Search Personalization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5867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6962775" y="4038601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69342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Centroids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function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minimizer</a:t>
            </a:r>
            <a:r>
              <a:rPr lang="en-US" dirty="0"/>
              <a:t> for the distance function</a:t>
            </a:r>
          </a:p>
          <a:p>
            <a:r>
              <a:rPr lang="en-US" dirty="0">
                <a:solidFill>
                  <a:srgbClr val="0070C0"/>
                </a:solidFill>
              </a:rPr>
              <a:t>Centroid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and cosine similarity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distance.</a:t>
            </a:r>
          </a:p>
          <a:p>
            <a:pPr lvl="1"/>
            <a:endParaRPr lang="en-US" dirty="0"/>
          </a:p>
          <a:p>
            <a:r>
              <a:rPr lang="en-US" dirty="0"/>
              <a:t>Finding the centroid is not always easy </a:t>
            </a:r>
          </a:p>
          <a:p>
            <a:pPr lvl="1"/>
            <a:r>
              <a:rPr lang="en-US" dirty="0"/>
              <a:t>It can be an NP-hard problem for some distance functions</a:t>
            </a:r>
          </a:p>
          <a:p>
            <a:pPr lvl="2"/>
            <a:r>
              <a:rPr lang="en-US" dirty="0"/>
              <a:t>E.g., median for multiple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Convergence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</a:t>
            </a:r>
            <a:r>
              <a:rPr lang="en-US" dirty="0">
                <a:solidFill>
                  <a:srgbClr val="00B050"/>
                </a:solidFill>
              </a:rPr>
              <a:t>Until relatively few points change clusters</a:t>
            </a:r>
            <a:r>
              <a:rPr lang="en-US" dirty="0"/>
              <a:t>’</a:t>
            </a:r>
          </a:p>
          <a:p>
            <a:r>
              <a:rPr lang="en-US" dirty="0"/>
              <a:t>Complexity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O( n * K * I * d 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= number of points,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= number of clusters,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/>
              <a:t> = number of iterations,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= dimensionality</a:t>
            </a:r>
          </a:p>
          <a:p>
            <a:r>
              <a:rPr lang="en-US" dirty="0"/>
              <a:t>In general a fast and efficient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different: </a:t>
            </a:r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5458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524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2286000" y="53482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6858000" y="52974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1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sz="2000" dirty="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2286000" y="542448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53736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338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8176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667000" y="55514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55768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2914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One solution is to use many clusters.</a:t>
            </a:r>
          </a:p>
          <a:p>
            <a:pPr lvl="1"/>
            <a:r>
              <a:rPr lang="en-US" sz="2000" dirty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9839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2286000" y="55006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9192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667000" y="56530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</a:t>
            </a:r>
            <a:r>
              <a:rPr lang="en-US" dirty="0" err="1">
                <a:solidFill>
                  <a:srgbClr val="FF0000"/>
                </a:solidFill>
              </a:rPr>
              <a:t>medoids</a:t>
            </a:r>
            <a:r>
              <a:rPr lang="en-US" dirty="0"/>
              <a:t>: Similar problem definition as in K-means, but the centroid of the cluster is defined to be one of the points in the cluster (the </a:t>
            </a:r>
            <a:r>
              <a:rPr lang="en-US" dirty="0" err="1">
                <a:solidFill>
                  <a:srgbClr val="00B0F0"/>
                </a:solidFill>
              </a:rPr>
              <a:t>medoid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K-centers</a:t>
            </a:r>
            <a:r>
              <a:rPr lang="en-US" dirty="0"/>
              <a:t>: Similar problem definition as in K-means, but the goal now is to minimize the maximum </a:t>
            </a:r>
            <a:r>
              <a:rPr lang="en-US" dirty="0">
                <a:solidFill>
                  <a:srgbClr val="00B0F0"/>
                </a:solidFill>
              </a:rPr>
              <a:t>diameter </a:t>
            </a:r>
            <a:r>
              <a:rPr lang="en-US" dirty="0"/>
              <a:t>of the clusters</a:t>
            </a:r>
          </a:p>
          <a:p>
            <a:pPr lvl="1"/>
            <a:r>
              <a:rPr lang="en-US" dirty="0"/>
              <a:t>diameter of a cluster is maximum distance between any two points in the cluster. </a:t>
            </a:r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applications of cluster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Snow, London 1854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types of hierarchical clustering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Agglomerative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the points as individual clusters</a:t>
            </a:r>
          </a:p>
          <a:p>
            <a:pPr lvl="2"/>
            <a:r>
              <a:rPr lang="en-US" dirty="0"/>
              <a:t> At each step, merge the closest pair of clusters until only one cluster (or k clusters) left</a:t>
            </a:r>
          </a:p>
          <a:p>
            <a:pPr lvl="4"/>
            <a:endParaRPr lang="en-US" sz="2000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one, all-inclusive cluster </a:t>
            </a:r>
          </a:p>
          <a:p>
            <a:pPr lvl="2"/>
            <a:r>
              <a:rPr lang="en-US" dirty="0"/>
              <a:t> At each step, split a cluster until each cluster contains a point (or there are k clusters)</a:t>
            </a:r>
          </a:p>
          <a:p>
            <a:pPr lvl="4"/>
            <a:endParaRPr lang="en-US" sz="2000" dirty="0"/>
          </a:p>
          <a:p>
            <a:r>
              <a:rPr lang="en-US" dirty="0"/>
              <a:t>Traditional hierarchical algorithms use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dirty="0"/>
              <a:t>Merge or split one cluster at a time</a:t>
            </a:r>
          </a:p>
          <a:p>
            <a:pPr lvl="4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087814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6781800" y="3857626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57626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Dendrograms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may</a:t>
            </a:r>
            <a:r>
              <a:rPr lang="en-US" dirty="0"/>
              <a:t> 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277600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C0AA4-B0E6-4670-A9FD-00C68D8B5E72}"/>
              </a:ext>
            </a:extLst>
          </p:cNvPr>
          <p:cNvSpPr/>
          <p:nvPr/>
        </p:nvSpPr>
        <p:spPr>
          <a:xfrm>
            <a:off x="838200" y="2590800"/>
            <a:ext cx="6019800" cy="25908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721"/>
            <a:ext cx="11277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>
                <a:solidFill>
                  <a:srgbClr val="00B0F0"/>
                </a:solidFill>
              </a:rPr>
              <a:t>single-point clusters </a:t>
            </a:r>
            <a:r>
              <a:rPr lang="en-US" dirty="0"/>
              <a:t>and a proximity matrix </a:t>
            </a:r>
            <a:r>
              <a:rPr lang="en-US" dirty="0">
                <a:solidFill>
                  <a:srgbClr val="FF0000"/>
                </a:solidFill>
              </a:rPr>
              <a:t>between points</a:t>
            </a: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2209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4267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2971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4648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3124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1981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3352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4648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3657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4724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5257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6781800" y="2286001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7315200" y="471805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96001" y="5610226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610226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417439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117348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and a proximity matrix </a:t>
            </a:r>
            <a:r>
              <a:rPr lang="en-US" sz="2200" dirty="0">
                <a:solidFill>
                  <a:srgbClr val="FF0000"/>
                </a:solidFill>
              </a:rPr>
              <a:t>between clusters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2133600" y="38862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16200000">
            <a:off x="3124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10800000">
            <a:off x="4876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2819400" y="4953001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10800000">
            <a:off x="4114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2209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4953000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3048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3276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7010400" y="1901826"/>
            <a:ext cx="2895600" cy="2277759"/>
            <a:chOff x="3456" y="1440"/>
            <a:chExt cx="1872" cy="1547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7380654" y="406161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52" y="423395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433"/>
            <a:ext cx="115062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2133600" y="4249738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16200000">
            <a:off x="3124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10800000">
            <a:off x="4876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2819400" y="5316538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10800000">
            <a:off x="4114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2209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4953000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3048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4267200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3276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7010400" y="2039938"/>
            <a:ext cx="2971800" cy="2259611"/>
            <a:chOff x="3456" y="1094"/>
            <a:chExt cx="1920" cy="1548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2514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7315200" y="42338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859338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9338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16005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9060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2133600" y="41910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16200000">
            <a:off x="3124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10800000">
            <a:off x="4838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2819400" y="5257801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2209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429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U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7518400" y="3021232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?      ?       ?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8175625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8175625" y="3505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8175625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8099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7620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7239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7162800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162800" y="3458527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7162800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6477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86106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9144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7239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7239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7239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7239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8534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9067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9601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7315200" y="42672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40276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40276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191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7086600" y="1524001"/>
            <a:ext cx="3429000" cy="2667000"/>
            <a:chOff x="3456" y="1440"/>
            <a:chExt cx="2160" cy="168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3810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3810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500063" y="3657600"/>
            <a:ext cx="7302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20629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3276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3503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4953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6477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5116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563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5638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9334500" y="479901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951635E7-10F3-448D-97F6-D02D9633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1"/>
            <a:ext cx="53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27561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1616584" y="2192816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906742" y="4403783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1537418" y="4404523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859588" y="2156619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71" y="428009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7010400" y="1524001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19867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3276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3200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2362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3427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4876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6400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5040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556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5562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3505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9411024" y="47586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479271" y="3657600"/>
            <a:ext cx="7216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257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9543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7010400" y="1676401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1986757" y="18994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3276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2362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3427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4876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6400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5040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556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5562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2438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9177523" y="489108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533400" y="3810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70" y="250827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6495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7010400" y="1371601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1986757" y="15946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3276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2362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3427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4876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6400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5040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5562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3352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3352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3352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3352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3505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3505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3505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3505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2438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2438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2438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2438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3276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3276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3276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3276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9525000" y="455521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588170" y="3505200"/>
            <a:ext cx="710803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graphicFrame>
        <p:nvGraphicFramePr>
          <p:cNvPr id="57" name="Object 4">
            <a:extLst>
              <a:ext uri="{FF2B5EF4-FFF2-40B4-BE49-F238E27FC236}">
                <a16:creationId xmlns:a16="http://schemas.microsoft.com/office/drawing/2014/main" id="{758BBD20-4029-4319-A11C-F3906F5EB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7171"/>
              </p:ext>
            </p:extLst>
          </p:nvPr>
        </p:nvGraphicFramePr>
        <p:xfrm>
          <a:off x="6080920" y="5668051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1640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920" y="5668051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2895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1986757" y="18232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5" y="33417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63763" y="28781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7010400" y="1600201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3276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3427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4876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5040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556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9496379" y="475684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619125" y="3733800"/>
            <a:ext cx="7077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27432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56388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 – Complete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view the processing of the hierarchical algorithm is that we create links between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/>
              <a:t> in order of </a:t>
            </a:r>
            <a:r>
              <a:rPr lang="en-US" dirty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is linked</a:t>
            </a:r>
          </a:p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2405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4279902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221549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2438400" y="60340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010151" y="6034088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2271713" y="2092326"/>
            <a:ext cx="3055938" cy="2747963"/>
            <a:chOff x="471" y="1117"/>
            <a:chExt cx="1925" cy="1731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4019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2051050" y="2808288"/>
            <a:ext cx="1735138" cy="1106488"/>
            <a:chOff x="332" y="1568"/>
            <a:chExt cx="1093" cy="697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1968501" y="2390776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1906588" y="2270125"/>
            <a:ext cx="3795712" cy="2871788"/>
            <a:chOff x="241" y="1229"/>
            <a:chExt cx="2391" cy="1809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1831976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6934201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6934201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6934201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6934201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6934201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20132"/>
              </p:ext>
            </p:extLst>
          </p:nvPr>
        </p:nvGraphicFramePr>
        <p:xfrm>
          <a:off x="6934201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3346452" y="3309939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3700464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4241802" y="2311401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3322639" y="3325814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4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2590800" y="42672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6400800" y="1981201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676400" y="1981201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2590800" y="4724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5789614" y="1524001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6" y="385185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2622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4991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2316164" y="2128839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4033838" y="3513138"/>
            <a:ext cx="1401762" cy="893762"/>
            <a:chOff x="1465" y="2309"/>
            <a:chExt cx="883" cy="563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2228851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1884363" y="1887539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3406775" y="3287714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2139951" y="2025651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6985000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4297363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2454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3389313" y="3305176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3700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3352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3736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4225926" y="2347913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4632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3389313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2433639" y="2305051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2454276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2451101" y="3109914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6985000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6985000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6985000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6985000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6985000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2894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827214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5865814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2903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partitional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division data objects into 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4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2590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5942014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133600" y="5486401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2" y="328660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2438400" y="58054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791076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2332039" y="2230437"/>
            <a:ext cx="2792413" cy="2508250"/>
            <a:chOff x="509" y="1252"/>
            <a:chExt cx="1759" cy="1580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3929063" y="3516315"/>
            <a:ext cx="1301750" cy="836613"/>
            <a:chOff x="1515" y="2062"/>
            <a:chExt cx="820" cy="527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2241551" y="2625726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1927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3455989" y="3344864"/>
            <a:ext cx="1800225" cy="1668463"/>
            <a:chOff x="1217" y="1954"/>
            <a:chExt cx="1134" cy="1051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3417889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85000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02" y="378041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sum of squares distance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  <a:p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0574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4759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6054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7794625" y="4589463"/>
            <a:ext cx="1860010" cy="1695956"/>
            <a:chOff x="509" y="1253"/>
            <a:chExt cx="1777" cy="1620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8848725" y="5437189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7735889" y="4849814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7527925" y="4348164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8535988" y="5322887"/>
            <a:ext cx="1187450" cy="1143506"/>
            <a:chOff x="1217" y="1954"/>
            <a:chExt cx="1134" cy="1092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8510588" y="4546601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4911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6816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2478089" y="4502151"/>
            <a:ext cx="1978025" cy="1797507"/>
            <a:chOff x="438" y="1309"/>
            <a:chExt cx="1937" cy="1759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3600451" y="5408614"/>
            <a:ext cx="917575" cy="619582"/>
            <a:chOff x="1537" y="2197"/>
            <a:chExt cx="898" cy="606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2417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2192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3189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2220913" y="4625976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7681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8809038" y="2817812"/>
            <a:ext cx="919162" cy="619616"/>
            <a:chOff x="1465" y="2309"/>
            <a:chExt cx="883" cy="596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7624764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7399339" y="1751014"/>
            <a:ext cx="2583903" cy="2287587"/>
            <a:chOff x="111" y="1285"/>
            <a:chExt cx="2482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8397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7567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2533651" y="1819275"/>
            <a:ext cx="1990725" cy="1808634"/>
            <a:chOff x="471" y="1117"/>
            <a:chExt cx="1935" cy="1757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3665539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2389189" y="2282826"/>
            <a:ext cx="1125537" cy="745011"/>
            <a:chOff x="332" y="1568"/>
            <a:chExt cx="1093" cy="723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2336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2295526" y="1935164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2247901" y="1673226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6422"/>
            <a:ext cx="10744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11277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876800"/>
          </a:xfrm>
        </p:spPr>
        <p:txBody>
          <a:bodyPr>
            <a:normAutofit/>
          </a:bodyPr>
          <a:lstStyle/>
          <a:p>
            <a:r>
              <a:rPr lang="en-US" dirty="0"/>
              <a:t>Computational complexity in time and space</a:t>
            </a:r>
          </a:p>
          <a:p>
            <a:endParaRPr lang="en-US" dirty="0"/>
          </a:p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DBSCAN: Density-Based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DBSCAN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/>
              <a:t>algorithm</a:t>
            </a:r>
          </a:p>
          <a:p>
            <a:endParaRPr lang="en-US" dirty="0"/>
          </a:p>
          <a:p>
            <a:r>
              <a:rPr lang="en-US" dirty="0"/>
              <a:t>Reminder: In density-based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How do we measure density?</a:t>
            </a:r>
          </a:p>
          <a:p>
            <a:pPr lvl="1"/>
            <a:r>
              <a:rPr lang="en-US" dirty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/>
              <a:t>DBSCAN: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: number of points within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/>
              <a:t>: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that contains at least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363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353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Characterization of points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point is a </a:t>
            </a:r>
            <a:r>
              <a:rPr lang="en-US" sz="2800" dirty="0">
                <a:solidFill>
                  <a:srgbClr val="FF0000"/>
                </a:solidFill>
              </a:rPr>
              <a:t>core point</a:t>
            </a:r>
            <a:r>
              <a:rPr lang="en-US" sz="2800" dirty="0"/>
              <a:t> if it has more than a specified number of points (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/>
              <a:t>) 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endParaRPr lang="en-US" sz="2800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/>
              <a:t>These points belong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sz="2400" dirty="0"/>
              <a:t>and are at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sz="2400" dirty="0"/>
              <a:t> of a cluster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border point</a:t>
            </a:r>
            <a:r>
              <a:rPr lang="en-US" sz="2800" dirty="0"/>
              <a:t> has fewer than 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r>
              <a:rPr lang="en-US" sz="2800" dirty="0"/>
              <a:t>, but is in the neighborhood of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sz="2800" dirty="0"/>
              <a:t> point.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noise point</a:t>
            </a:r>
            <a:r>
              <a:rPr lang="en-US" sz="2800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116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863725" y="2805906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863725" y="300434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2560639" y="4999832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2160589" y="2907506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2560639" y="4202906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730501" y="21137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960689" y="2309020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05752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345757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3257550" y="2405856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3257550" y="2012156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954464" y="4999832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2160589" y="2509045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833564" y="469820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863725" y="529669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2330451" y="22788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1600200" y="5850732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5956299" y="1614116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2285999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1777906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057400" y="52312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6248400" y="520149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Point types: </a:t>
            </a:r>
            <a:r>
              <a:rPr lang="en-US" sz="2400" dirty="0">
                <a:solidFill>
                  <a:srgbClr val="92D050"/>
                </a:solidFill>
              </a:rPr>
              <a:t>core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3399"/>
                </a:solidFill>
              </a:rPr>
              <a:t>border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611737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4263483" y="595347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Eps</a:t>
            </a:r>
            <a:r>
              <a:rPr lang="en-US" sz="2400" dirty="0"/>
              <a:t> = 10, </a:t>
            </a:r>
            <a:r>
              <a:rPr lang="en-US" sz="2400" dirty="0" err="1"/>
              <a:t>MinPts</a:t>
            </a:r>
            <a:r>
              <a:rPr lang="en-US" sz="24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873" y="466726"/>
            <a:ext cx="842645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Density-Connected points</a:t>
            </a: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0661" y="1447800"/>
            <a:ext cx="7321550" cy="5029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We place an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sz="2800" dirty="0">
                <a:ea typeface="宋体" pitchFamily="2" charset="-122"/>
              </a:rPr>
              <a:t> between two core points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sz="2800" dirty="0">
                <a:ea typeface="宋体" pitchFamily="2" charset="-122"/>
              </a:rPr>
              <a:t> and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if they are within distance </a:t>
            </a:r>
            <a:r>
              <a:rPr lang="en-US" altLang="zh-CN" sz="2800" dirty="0" err="1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800" dirty="0">
                <a:ea typeface="宋体" pitchFamily="2" charset="-122"/>
              </a:rPr>
              <a:t> to 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800" dirty="0">
                <a:ea typeface="宋体" pitchFamily="2" charset="-122"/>
              </a:rPr>
              <a:t>if there is a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800" dirty="0">
                <a:ea typeface="宋体" pitchFamily="2" charset="-122"/>
              </a:rPr>
              <a:t>from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to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9610726" y="238283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9947276" y="24939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99472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9499601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9723439" y="260667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9723439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10058401" y="294163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10058401" y="1935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10728326" y="260667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105060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9947276" y="27178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10169526" y="24939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10393363" y="282892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10952163" y="294163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9677400" y="2362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8961438" y="2235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10560050" y="19748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9188450" y="26606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9906000" y="1676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9950450" y="2432050"/>
            <a:ext cx="609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10026650" y="22796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8458200" y="42672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9525000" y="2590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 points as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border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endParaRPr lang="en-US" sz="3200" dirty="0"/>
          </a:p>
          <a:p>
            <a:r>
              <a:rPr lang="en-US" sz="3200" dirty="0"/>
              <a:t>Eliminate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r>
              <a:rPr lang="en-US" sz="3200" dirty="0"/>
              <a:t> points</a:t>
            </a:r>
          </a:p>
          <a:p>
            <a:r>
              <a:rPr lang="en-US" sz="3200" dirty="0"/>
              <a:t>For every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that has not been assigned to a cluster</a:t>
            </a:r>
          </a:p>
          <a:p>
            <a:pPr lvl="1"/>
            <a:r>
              <a:rPr lang="en-US" sz="3200" dirty="0"/>
              <a:t>Create a new cluster with the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and all the points that are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.</a:t>
            </a:r>
          </a:p>
          <a:p>
            <a:r>
              <a:rPr lang="en-US" sz="3200" dirty="0"/>
              <a:t>Assign </a:t>
            </a:r>
            <a:r>
              <a:rPr lang="en-US" sz="3200" dirty="0">
                <a:solidFill>
                  <a:srgbClr val="0070C0"/>
                </a:solidFill>
              </a:rPr>
              <a:t>border</a:t>
            </a:r>
            <a:r>
              <a:rPr lang="en-US" sz="3200" dirty="0"/>
              <a:t> points to the cluster of  the closest core point.</a:t>
            </a:r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652000" cy="1066800"/>
          </a:xfrm>
        </p:spPr>
        <p:txBody>
          <a:bodyPr>
            <a:normAutofit/>
          </a:bodyPr>
          <a:lstStyle/>
          <a:p>
            <a:r>
              <a:rPr lang="en-US" dirty="0"/>
              <a:t>DBSCAN: Determining </a:t>
            </a:r>
            <a:r>
              <a:rPr lang="en-US" dirty="0" err="1"/>
              <a:t>Eps</a:t>
            </a:r>
            <a:r>
              <a:rPr lang="en-US" dirty="0"/>
              <a:t>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3999"/>
            <a:ext cx="11277600" cy="259079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Idea: for points in a cluster, their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Noise points have the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So, plot sorted distance of every point to its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</a:t>
            </a:r>
          </a:p>
          <a:p>
            <a:pPr>
              <a:lnSpc>
                <a:spcPct val="90000"/>
              </a:lnSpc>
            </a:pPr>
            <a:r>
              <a:rPr lang="en-US" dirty="0"/>
              <a:t>Find the distance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where there is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= d,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9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010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0" y="56388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Eps</a:t>
            </a:r>
            <a:r>
              <a:rPr lang="en-US" dirty="0"/>
              <a:t> ~ 7-10</a:t>
            </a:r>
          </a:p>
          <a:p>
            <a:r>
              <a:rPr lang="en-US" dirty="0" err="1"/>
              <a:t>MinPts</a:t>
            </a:r>
            <a:r>
              <a:rPr lang="en-US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66901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446485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76832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6286501" y="1295400"/>
            <a:ext cx="4872037" cy="3871911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771" y="278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1600200" y="5562600"/>
            <a:ext cx="723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37437" cy="10667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07" y="46617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640013" y="416022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/>
        </p:nvGraphicFramePr>
        <p:xfrm>
          <a:off x="6172201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702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105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/>
        </p:nvGraphicFramePr>
        <p:xfrm>
          <a:off x="6248401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369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596107" y="5077380"/>
            <a:ext cx="510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/>
              <a:t>: Solutions for the </a:t>
            </a:r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medoids</a:t>
            </a:r>
            <a:r>
              <a:rPr lang="en-US" dirty="0"/>
              <a:t> problem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/>
              <a:t>: Constructs a </a:t>
            </a:r>
            <a:r>
              <a:rPr lang="en-US" dirty="0">
                <a:solidFill>
                  <a:srgbClr val="0070C0"/>
                </a:solidFill>
              </a:rPr>
              <a:t>hierarchical tree </a:t>
            </a:r>
            <a:r>
              <a:rPr lang="en-US" dirty="0"/>
              <a:t>that acts a summary of the data, and then clusters the leaves.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/>
              <a:t>: Clustering using the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information theoretic</a:t>
            </a:r>
            <a:r>
              <a:rPr lang="en-US" dirty="0"/>
              <a:t> tools.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different representation of the cluster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</a:t>
            </a:r>
            <a:r>
              <a:rPr lang="en-US" dirty="0">
                <a:solidFill>
                  <a:srgbClr val="0070C0"/>
                </a:solidFill>
              </a:rPr>
              <a:t>closeness and interconnectivity</a:t>
            </a:r>
            <a:r>
              <a:rPr lang="en-US" dirty="0"/>
              <a:t> for merging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07045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2778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2778125" y="318770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3475039" y="5183188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3074989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3475039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3644901" y="22971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3875089" y="2492376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971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4371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4171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4171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4868864" y="5183188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3074989" y="2692401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2747964" y="488156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2778125" y="548005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3244851" y="24622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Hierarchical Clustering </a:t>
            </a:r>
          </a:p>
        </p:txBody>
      </p:sp>
      <p:sp>
        <p:nvSpPr>
          <p:cNvPr id="2" name="Oval 1"/>
          <p:cNvSpPr/>
          <p:nvPr/>
        </p:nvSpPr>
        <p:spPr>
          <a:xfrm>
            <a:off x="2251337" y="4203108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57813" y="1905794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5074444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2353069" y="4441080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2719393" y="2215320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3679766" y="1917058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3916" y="2870200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51922" y="2343556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72400" y="2243931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243932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1600" y="2243932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3286125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3286126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286126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3040062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6600" y="3886200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43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87630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92964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6475068" y="560903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Clustering </a:t>
            </a:r>
            <a:r>
              <a:rPr lang="en-US" dirty="0" err="1"/>
              <a:t>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We need to evaluate the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But “</a:t>
            </a:r>
            <a:r>
              <a:rPr lang="en-US" dirty="0">
                <a:solidFill>
                  <a:srgbClr val="0070C0"/>
                </a:solidFill>
              </a:rPr>
              <a:t>clustering lies in the eye of the beholder</a:t>
            </a:r>
            <a:r>
              <a:rPr lang="en-US" dirty="0"/>
              <a:t>”!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</a:t>
            </a:r>
            <a:r>
              <a:rPr lang="en-US" dirty="0" err="1"/>
              <a:t>clusterings</a:t>
            </a:r>
            <a:r>
              <a:rPr lang="en-US" dirty="0"/>
              <a:t>, or clustering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against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676400" y="2286001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676401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5640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5640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9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506200" cy="5257800"/>
          </a:xfrm>
        </p:spPr>
        <p:txBody>
          <a:bodyPr>
            <a:noAutofit/>
          </a:bodyPr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clustering tendency</a:t>
            </a:r>
            <a:r>
              <a:rPr lang="en-US" sz="24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Comparing the results of a cluster analysis to externally known results, e.g., to externally given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4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Evaluating how well the results of a cluster analysis fit the data </a:t>
            </a:r>
            <a:r>
              <a:rPr lang="en-US" sz="2400" i="1" dirty="0"/>
              <a:t>without</a:t>
            </a:r>
            <a:r>
              <a:rPr lang="en-US" sz="2400" dirty="0"/>
              <a:t> reference to external information. </a:t>
            </a:r>
          </a:p>
          <a:p>
            <a:pPr marL="990600" lvl="1" indent="-533400">
              <a:buSzTx/>
              <a:buNone/>
            </a:pPr>
            <a:r>
              <a:rPr lang="en-US" sz="20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 </a:t>
            </a:r>
            <a:r>
              <a:rPr lang="en-US" sz="2400" dirty="0">
                <a:solidFill>
                  <a:srgbClr val="0070C0"/>
                </a:solidFill>
              </a:rPr>
              <a:t>‘correct’ number of clusters</a:t>
            </a:r>
            <a:r>
              <a:rPr lang="en-US" sz="2400" dirty="0"/>
              <a:t>.</a:t>
            </a:r>
          </a:p>
          <a:p>
            <a:pPr marL="533400" indent="-533400"/>
            <a:endParaRPr lang="en-US" sz="2400" dirty="0"/>
          </a:p>
          <a:p>
            <a:pPr marL="533400" indent="-533400">
              <a:buNone/>
            </a:pPr>
            <a:r>
              <a:rPr lang="en-US" dirty="0"/>
              <a:t>	</a:t>
            </a:r>
            <a:r>
              <a:rPr lang="en-US" sz="24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4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35493" y="372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988" y="1371600"/>
            <a:ext cx="11811000" cy="5334000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External Index:</a:t>
            </a:r>
            <a:r>
              <a:rPr lang="en-US" sz="2800" dirty="0"/>
              <a:t> Used to measure the extent to which cluster labels match </a:t>
            </a:r>
            <a:r>
              <a:rPr lang="en-US" sz="2800" dirty="0">
                <a:solidFill>
                  <a:srgbClr val="00B0F0"/>
                </a:solidFill>
              </a:rPr>
              <a:t>externally supplied class labels</a:t>
            </a:r>
            <a:r>
              <a:rPr lang="en-US" sz="28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entropy, precision, recall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Internal Index:</a:t>
            </a:r>
            <a:r>
              <a:rPr lang="en-US" sz="2800" dirty="0"/>
              <a:t>  Used to measure the goodness of a clustering structure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800" dirty="0"/>
              <a:t> reference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Sum of Squared Error (SSE)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Relative Index:</a:t>
            </a:r>
            <a:r>
              <a:rPr lang="en-US" sz="2800" dirty="0"/>
              <a:t> Used to compare two different </a:t>
            </a:r>
            <a:r>
              <a:rPr lang="en-US" sz="2800" dirty="0" err="1"/>
              <a:t>clusterings</a:t>
            </a:r>
            <a:r>
              <a:rPr lang="en-US" sz="28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Often an external or internal index is used for this function, e.g., SSE or entropy</a:t>
            </a:r>
          </a:p>
          <a:p>
            <a:pPr marL="342900" indent="-342900"/>
            <a:r>
              <a:rPr lang="en-US" dirty="0"/>
              <a:t>Sometimes these are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dirty="0"/>
              <a:t>instead of </a:t>
            </a:r>
            <a:r>
              <a:rPr lang="en-US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dirty="0"/>
              <a:t>However, sometimes criterion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dirty="0"/>
              <a:t>and index is the </a:t>
            </a:r>
            <a:r>
              <a:rPr lang="en-US" dirty="0">
                <a:solidFill>
                  <a:srgbClr val="00B0F0"/>
                </a:solidFill>
              </a:rPr>
              <a:t>numerical measure </a:t>
            </a:r>
            <a:r>
              <a:rPr lang="en-US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342" y="1371600"/>
            <a:ext cx="115062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Two matrices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900" dirty="0"/>
              <a:t> or </a:t>
            </a:r>
            <a:r>
              <a:rPr lang="en-US" sz="1900" dirty="0">
                <a:solidFill>
                  <a:srgbClr val="00B0F0"/>
                </a:solidFill>
              </a:rPr>
              <a:t>Distance</a:t>
            </a:r>
            <a:r>
              <a:rPr lang="en-US" sz="1900" dirty="0"/>
              <a:t>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the similarity or distance of the associated pair of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“Incidence”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1 if the associated pair of points belong to the same cluster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0 if the associated pair of points belongs to different clusters</a:t>
            </a:r>
            <a:endParaRPr lang="en-US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Since the matrices are symmetric, only the correlation between n(n-1) / 2 entries needs to be calculated.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/>
              <a:t>correlation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/>
              <a:t> for similarity, </a:t>
            </a:r>
            <a:r>
              <a:rPr lang="en-US" sz="2400" dirty="0">
                <a:solidFill>
                  <a:srgbClr val="00B0F0"/>
                </a:solidFill>
              </a:rPr>
              <a:t>negative</a:t>
            </a:r>
            <a:r>
              <a:rPr lang="en-US" sz="2400" dirty="0"/>
              <a:t> for distance) indicates that points that belong to the same cluster are close to each other.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 a good measure for some density or contiguity-based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9928AB-B224-4D02-9553-2B981025D383}"/>
                  </a:ext>
                </a:extLst>
              </p:cNvPr>
              <p:cNvSpPr txBox="1"/>
              <p:nvPr/>
            </p:nvSpPr>
            <p:spPr>
              <a:xfrm>
                <a:off x="6858000" y="1295400"/>
                <a:ext cx="5257800" cy="744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9928AB-B224-4D02-9553-2B981025D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295400"/>
                <a:ext cx="5257800" cy="744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8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2819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6554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31828048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50020"/>
            <a:ext cx="112014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9369" y="441114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22" y="27432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6" y="25146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192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608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95250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4648200" y="5638801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4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3260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0592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9678988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5029200" y="5821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196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61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5029200" y="55927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360235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/>
              <a:t>Points that belong to multiple classes, 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Fuzzy</a:t>
            </a:r>
            <a:r>
              <a:rPr lang="en-US" dirty="0"/>
              <a:t> (or </a:t>
            </a:r>
            <a:r>
              <a:rPr lang="en-US" dirty="0">
                <a:solidFill>
                  <a:srgbClr val="00B0F0"/>
                </a:solidFill>
              </a:rPr>
              <a:t>soft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usually must sum to 1 (often interpreted as </a:t>
            </a:r>
            <a:r>
              <a:rPr lang="en-US" sz="1800" dirty="0">
                <a:solidFill>
                  <a:srgbClr val="FF0000"/>
                </a:solidFill>
              </a:rPr>
              <a:t>probabilities</a:t>
            </a:r>
            <a:r>
              <a:rPr lang="en-US" sz="1800" dirty="0"/>
              <a:t>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2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1752600" y="1981201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1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2586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technique can only be used for small datasets since it requires a quadratic computation</a:t>
            </a:r>
          </a:p>
        </p:txBody>
      </p:sp>
    </p:spTree>
    <p:extLst>
      <p:ext uri="{BB962C8B-B14F-4D97-AF65-F5344CB8AC3E}">
        <p14:creationId xmlns:p14="http://schemas.microsoft.com/office/powerpoint/2010/main" val="29687528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107442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Internal Index</a:t>
            </a:r>
            <a:r>
              <a:rPr lang="en-US" dirty="0"/>
              <a:t>:  Used to measure the goodness of a clustering structure without reference to external information</a:t>
            </a:r>
          </a:p>
          <a:p>
            <a:pPr marL="742950" lvl="1" indent="-285750"/>
            <a:r>
              <a:rPr lang="en-US" dirty="0"/>
              <a:t>Example: SSE</a:t>
            </a:r>
          </a:p>
          <a:p>
            <a:pPr marL="342900" indent="-342900"/>
            <a:r>
              <a:rPr lang="en-US" dirty="0"/>
              <a:t>SSE is good for comparing two </a:t>
            </a:r>
            <a:r>
              <a:rPr lang="en-US" dirty="0" err="1"/>
              <a:t>clusterings</a:t>
            </a:r>
            <a:r>
              <a:rPr lang="en-US" dirty="0"/>
              <a:t> or two clusters (average SSE).</a:t>
            </a:r>
          </a:p>
          <a:p>
            <a:pPr marL="342900" indent="-342900"/>
            <a:r>
              <a:rPr lang="en-US" dirty="0"/>
              <a:t>Can also be used to estimate the number of clusters</a:t>
            </a:r>
          </a:p>
          <a:p>
            <a:pPr marL="342900" indent="-34290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6324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2363788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3896" y="1385386"/>
                <a:ext cx="11506200" cy="5259659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dirty="0"/>
                  <a:t>: Measure how distinct or well-separated a cluster is from other clusters </a:t>
                </a: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Example: Squared Error</a:t>
                </a:r>
              </a:p>
              <a:p>
                <a:pPr marL="617220" lvl="1" indent="-342900"/>
                <a:r>
                  <a:rPr lang="en-US" dirty="0"/>
                  <a:t>Cohesion is measured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dirty="0"/>
                  <a:t>(SSE)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dirty="0"/>
                  <a:t>Separation is measured by the </a:t>
                </a:r>
                <a:r>
                  <a:rPr lang="en-US" dirty="0">
                    <a:solidFill>
                      <a:srgbClr val="0070C0"/>
                    </a:solidFill>
                  </a:rPr>
                  <a:t>between cluster sum of squares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size of cluster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FF0000"/>
                    </a:solidFill>
                  </a:rPr>
                  <a:t>overall mean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Interesting observation: WSS+BSS = constant</a:t>
                </a:r>
              </a:p>
              <a:p>
                <a:pPr marL="742950" lvl="1" indent="-28575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3896" y="1385386"/>
                <a:ext cx="11506200" cy="5259659"/>
              </a:xfrm>
              <a:blipFill>
                <a:blip r:embed="rId2"/>
                <a:stretch>
                  <a:fillRect l="-636" t="-2549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3896" y="394786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6522" y="3244334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522" y="44196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large</a:t>
            </a:r>
          </a:p>
        </p:txBody>
      </p:sp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422" y="1408113"/>
            <a:ext cx="10990178" cy="5334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/>
              <a:t>A proximity graph-based approach can also be used for cohesion and separation.</a:t>
            </a:r>
          </a:p>
          <a:p>
            <a:pPr marL="742950" lvl="1" indent="-285750"/>
            <a:r>
              <a:rPr lang="en-US" dirty="0"/>
              <a:t>Cluster cohesion is the sum of the weight of all links within a cluster.</a:t>
            </a:r>
          </a:p>
          <a:p>
            <a:pPr marL="742950" lvl="1" indent="-285750"/>
            <a:r>
              <a:rPr lang="en-US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68422" y="381000"/>
            <a:ext cx="8452644" cy="102711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5339557" y="37885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6629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6553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5715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6780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8229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9753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8393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891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8915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6705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6705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6705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6705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6858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6858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6858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6858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5791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5791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5791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5791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6629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6629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6629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6629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2367757" y="39409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3657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3581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2743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3808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2819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3581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2819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3581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2819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3657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2667000" y="5699126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6705601" y="5699126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Silhouette Coefficient combines ideas of both cohesion and separation, but for individual points, as well as clusters and </a:t>
                </a:r>
                <a:r>
                  <a:rPr lang="en-US" altLang="en-US" dirty="0" err="1"/>
                  <a:t>clusterings</a:t>
                </a: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For an individual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en-US" i="1" dirty="0"/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to the points in its own cluster</a:t>
                </a:r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min (over clusters) of the 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to points in other clusters</a:t>
                </a:r>
              </a:p>
              <a:p>
                <a:pPr marL="742950" lvl="1" indent="-285750"/>
                <a:r>
                  <a:rPr lang="en-US" altLang="en-US" dirty="0"/>
                  <a:t>The silhouette coefficient 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is then given by </a:t>
                </a:r>
              </a:p>
              <a:p>
                <a:pPr lvl="1" indent="0">
                  <a:buNone/>
                </a:pP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– 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en-US" b="1" dirty="0"/>
              </a:p>
              <a:p>
                <a:pPr marL="742950" lvl="1" indent="-285750"/>
                <a:endParaRPr lang="en-US" altLang="en-US" dirty="0"/>
              </a:p>
              <a:p>
                <a:pPr marL="742950" lvl="1" indent="-285750"/>
                <a:r>
                  <a:rPr lang="en-US" altLang="en-US" dirty="0"/>
                  <a:t>Typically between 0 and 1, the closer to 1 the better.</a:t>
                </a:r>
              </a:p>
              <a:p>
                <a:pPr marL="742950" lvl="1" indent="-285750"/>
                <a:r>
                  <a:rPr lang="en-US" altLang="en-US" dirty="0"/>
                  <a:t>Can be less than 0 but this is a problematic case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Can calculate the Average Silhouette coefficient for a cluster, or for a clustering</a:t>
                </a:r>
              </a:p>
            </p:txBody>
          </p:sp>
        </mc:Choice>
        <mc:Fallback xmlns=""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  <a:blipFill>
                <a:blip r:embed="rId3"/>
                <a:stretch>
                  <a:fillRect l="-623" t="-2000" r="-312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75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Internal Measures: 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7467601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VISIO" r:id="rId4" imgW="3692160" imgH="1484640" progId="Visio.Drawing.6">
                  <p:embed/>
                </p:oleObj>
              </mc:Choice>
              <mc:Fallback>
                <p:oleObj name="VISIO" r:id="rId4" imgW="3692160" imgH="1484640" progId="Visio.Drawing.6">
                  <p:embed/>
                  <p:pic>
                    <p:nvPicPr>
                      <p:cNvPr id="1676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 Coefficient Example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6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measures have the problem that the clustering algorithm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/>
              <a:t>, so it is will not necessarily do well with respect to the measure.</a:t>
            </a:r>
          </a:p>
          <a:p>
            <a:pPr lvl="1"/>
            <a:r>
              <a:rPr lang="en-US" dirty="0"/>
              <a:t>Essentially, we check whether one criterion correlates well with another</a:t>
            </a:r>
          </a:p>
          <a:p>
            <a:endParaRPr lang="en-US" dirty="0"/>
          </a:p>
          <a:p>
            <a:r>
              <a:rPr lang="en-US" dirty="0"/>
              <a:t>An internal measure can also be used as an objective function for clustering</a:t>
            </a:r>
          </a:p>
          <a:p>
            <a:r>
              <a:rPr lang="en-US" dirty="0"/>
              <a:t>The algorithm that optimizes this criterion is expected to do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11201400" cy="4953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Need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dirty="0"/>
              <a:t> to interpret any measure.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For example, if our measure of evaluation has the value, 10, is that good, fair, or poor?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dirty="0"/>
              <a:t> provide a framework for cluster validity</a:t>
            </a:r>
          </a:p>
          <a:p>
            <a:pPr marL="742950" lvl="1" indent="-285750"/>
            <a:r>
              <a:rPr lang="en-US" sz="2000" dirty="0"/>
              <a:t>The more “</a:t>
            </a:r>
            <a:r>
              <a:rPr lang="en-US" sz="2000" dirty="0">
                <a:solidFill>
                  <a:srgbClr val="0070C0"/>
                </a:solidFill>
              </a:rPr>
              <a:t>non-random</a:t>
            </a:r>
            <a:r>
              <a:rPr lang="en-US" sz="2000" dirty="0"/>
              <a:t>” a clustering result is, the more likely it represents valid structure in the data</a:t>
            </a:r>
          </a:p>
          <a:p>
            <a:pPr marL="742950" lvl="1" indent="-285750"/>
            <a:r>
              <a:rPr lang="en-US" sz="2000" dirty="0"/>
              <a:t>Can compare the values of an index that result from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2000" dirty="0"/>
              <a:t> data or </a:t>
            </a:r>
            <a:r>
              <a:rPr lang="en-US" sz="2000" dirty="0" err="1"/>
              <a:t>clusterings</a:t>
            </a:r>
            <a:r>
              <a:rPr lang="en-US" sz="2000" dirty="0"/>
              <a:t> to those of a clustering result.</a:t>
            </a:r>
          </a:p>
          <a:p>
            <a:pPr marL="1200150" lvl="2" indent="-285750"/>
            <a:r>
              <a:rPr lang="en-US" sz="1800" dirty="0"/>
              <a:t>If the value of the index is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800" dirty="0"/>
              <a:t>, then the cluster results are valid</a:t>
            </a:r>
          </a:p>
          <a:p>
            <a:r>
              <a:rPr lang="en-US" dirty="0"/>
              <a:t>For comparing the results of two different sets of cluster analyses, a framework is less necessary.</a:t>
            </a:r>
          </a:p>
          <a:p>
            <a:pPr marL="742950" lvl="1" indent="-285750"/>
            <a:r>
              <a:rPr lang="en-US" sz="2000" dirty="0"/>
              <a:t>However, there is the question of whether the difference between two index values is </a:t>
            </a:r>
            <a:r>
              <a:rPr lang="en-US" sz="20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4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88146" y="38100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36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dirty="0"/>
              <a:t>Compare SSE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dirty="0"/>
              <a:t> against three clusters in random data</a:t>
            </a:r>
          </a:p>
          <a:p>
            <a:pPr marL="742950" lvl="1" indent="-285750"/>
            <a:r>
              <a:rPr lang="en-US" dirty="0"/>
              <a:t>Histogram of SSE for three clusters in 500 random data sets of </a:t>
            </a:r>
            <a:r>
              <a:rPr lang="en-US" dirty="0">
                <a:solidFill>
                  <a:srgbClr val="0070C0"/>
                </a:solidFill>
              </a:rPr>
              <a:t>100 random points distributed in the range 0.2 – 0.8 </a:t>
            </a:r>
            <a:r>
              <a:rPr lang="en-US" dirty="0"/>
              <a:t>for x and y</a:t>
            </a:r>
          </a:p>
          <a:p>
            <a:pPr marL="1017270" lvl="2" indent="-285750"/>
            <a:r>
              <a:rPr lang="en-US" sz="1800" dirty="0"/>
              <a:t>Value 0.005 is very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2247900" y="36576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2412"/>
            <a:ext cx="108204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7827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9589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9530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1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10734</TotalTime>
  <Words>6649</Words>
  <Application>Microsoft Office PowerPoint</Application>
  <PresentationFormat>Widescreen</PresentationFormat>
  <Paragraphs>1954</Paragraphs>
  <Slides>111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111</vt:i4>
      </vt:variant>
    </vt:vector>
  </HeadingPairs>
  <TitlesOfParts>
    <vt:vector size="125" baseType="lpstr">
      <vt:lpstr>Arial</vt:lpstr>
      <vt:lpstr>Calibri</vt:lpstr>
      <vt:lpstr>Cambria Math</vt:lpstr>
      <vt:lpstr>Monotype Sorts</vt:lpstr>
      <vt:lpstr>Tahoma</vt:lpstr>
      <vt:lpstr>Times New Roman</vt:lpstr>
      <vt:lpstr>Wingdings</vt:lpstr>
      <vt:lpstr>Clarity</vt:lpstr>
      <vt:lpstr>Document</vt:lpstr>
      <vt:lpstr>VISIO</vt:lpstr>
      <vt:lpstr>Visio</vt:lpstr>
      <vt:lpstr>Equation</vt:lpstr>
      <vt:lpstr>MSPhotoEd.3</vt:lpstr>
      <vt:lpstr>Bitmap Image</vt:lpstr>
      <vt:lpstr>DATA MINING Clustering</vt:lpstr>
      <vt:lpstr>What is a Clustering?</vt:lpstr>
      <vt:lpstr>Why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Algorithms</vt:lpstr>
      <vt:lpstr>K-means</vt:lpstr>
      <vt:lpstr>K-means Clustering</vt:lpstr>
      <vt:lpstr>K-means Clustering as an optimization problem</vt:lpstr>
      <vt:lpstr>K-means Clustering</vt:lpstr>
      <vt:lpstr>Complexity of the k-means problem</vt:lpstr>
      <vt:lpstr>K-means Algorithm</vt:lpstr>
      <vt:lpstr>Example</vt:lpstr>
      <vt:lpstr>Example</vt:lpstr>
      <vt:lpstr>K-means Algorithm – Initialization</vt:lpstr>
      <vt:lpstr>Two different K-means Clusterings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DBSCAN: Sensitive to Parameters</vt:lpstr>
      <vt:lpstr>When DBSCAN Does NOT Work Well</vt:lpstr>
      <vt:lpstr>Other algorithms</vt:lpstr>
      <vt:lpstr>CLUSTERING Evaluation</vt:lpstr>
      <vt:lpstr>Clustering Evaluation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Cohesion and Separation</vt:lpstr>
      <vt:lpstr>Internal Measures: Cohesion and Separation</vt:lpstr>
      <vt:lpstr>Internal Measures: Silhouette Coefficient</vt:lpstr>
      <vt:lpstr>Silhouette Coefficient Example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393</cp:revision>
  <dcterms:created xsi:type="dcterms:W3CDTF">2011-10-17T19:46:53Z</dcterms:created>
  <dcterms:modified xsi:type="dcterms:W3CDTF">2019-11-29T20:44:30Z</dcterms:modified>
</cp:coreProperties>
</file>