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5"/>
  </p:notesMasterIdLst>
  <p:sldIdLst>
    <p:sldId id="674" r:id="rId2"/>
    <p:sldId id="1177" r:id="rId3"/>
    <p:sldId id="1050" r:id="rId4"/>
    <p:sldId id="1053" r:id="rId5"/>
    <p:sldId id="1052" r:id="rId6"/>
    <p:sldId id="961" r:id="rId7"/>
    <p:sldId id="963" r:id="rId8"/>
    <p:sldId id="964" r:id="rId9"/>
    <p:sldId id="1055" r:id="rId10"/>
    <p:sldId id="1115" r:id="rId11"/>
    <p:sldId id="1149" r:id="rId12"/>
    <p:sldId id="1150" r:id="rId13"/>
    <p:sldId id="1151" r:id="rId14"/>
    <p:sldId id="1152" r:id="rId15"/>
    <p:sldId id="1153" r:id="rId16"/>
    <p:sldId id="1154" r:id="rId17"/>
    <p:sldId id="1155" r:id="rId18"/>
    <p:sldId id="1178" r:id="rId19"/>
    <p:sldId id="1117" r:id="rId20"/>
    <p:sldId id="1118" r:id="rId21"/>
    <p:sldId id="1146" r:id="rId22"/>
    <p:sldId id="1147" r:id="rId23"/>
    <p:sldId id="1121" r:id="rId24"/>
    <p:sldId id="1026" r:id="rId25"/>
    <p:sldId id="1033" r:id="rId26"/>
    <p:sldId id="1027" r:id="rId27"/>
    <p:sldId id="1034" r:id="rId28"/>
    <p:sldId id="1028" r:id="rId29"/>
    <p:sldId id="1030" r:id="rId30"/>
    <p:sldId id="1029" r:id="rId31"/>
    <p:sldId id="1031" r:id="rId32"/>
    <p:sldId id="1032" r:id="rId33"/>
    <p:sldId id="1124" r:id="rId34"/>
    <p:sldId id="1208" r:id="rId35"/>
    <p:sldId id="1126" r:id="rId36"/>
    <p:sldId id="1127" r:id="rId37"/>
    <p:sldId id="1129" r:id="rId38"/>
    <p:sldId id="1130" r:id="rId39"/>
    <p:sldId id="1131" r:id="rId40"/>
    <p:sldId id="1209" r:id="rId41"/>
    <p:sldId id="1133" r:id="rId42"/>
    <p:sldId id="1134" r:id="rId43"/>
    <p:sldId id="1135" r:id="rId44"/>
    <p:sldId id="1136" r:id="rId45"/>
    <p:sldId id="1137" r:id="rId46"/>
    <p:sldId id="1138" r:id="rId47"/>
    <p:sldId id="1148" r:id="rId48"/>
    <p:sldId id="1140" r:id="rId49"/>
    <p:sldId id="562" r:id="rId50"/>
    <p:sldId id="564" r:id="rId51"/>
    <p:sldId id="563" r:id="rId52"/>
    <p:sldId id="565" r:id="rId53"/>
    <p:sldId id="1142" r:id="rId54"/>
    <p:sldId id="1143" r:id="rId55"/>
    <p:sldId id="1144" r:id="rId56"/>
    <p:sldId id="1145" r:id="rId57"/>
    <p:sldId id="1094" r:id="rId58"/>
    <p:sldId id="1095" r:id="rId59"/>
    <p:sldId id="1096" r:id="rId60"/>
    <p:sldId id="1097" r:id="rId61"/>
    <p:sldId id="1098" r:id="rId62"/>
    <p:sldId id="1099" r:id="rId63"/>
    <p:sldId id="1100" r:id="rId64"/>
    <p:sldId id="1101" r:id="rId65"/>
    <p:sldId id="1102" r:id="rId66"/>
    <p:sldId id="1179" r:id="rId67"/>
    <p:sldId id="1180" r:id="rId68"/>
    <p:sldId id="1181" r:id="rId69"/>
    <p:sldId id="1182" r:id="rId70"/>
    <p:sldId id="1183" r:id="rId71"/>
    <p:sldId id="1184" r:id="rId72"/>
    <p:sldId id="1185" r:id="rId73"/>
    <p:sldId id="1186" r:id="rId74"/>
    <p:sldId id="1103" r:id="rId75"/>
    <p:sldId id="1104" r:id="rId76"/>
    <p:sldId id="1105" r:id="rId77"/>
    <p:sldId id="999" r:id="rId78"/>
    <p:sldId id="1210" r:id="rId79"/>
    <p:sldId id="1211" r:id="rId80"/>
    <p:sldId id="1212" r:id="rId81"/>
    <p:sldId id="1213" r:id="rId82"/>
    <p:sldId id="1214" r:id="rId83"/>
    <p:sldId id="1215" r:id="rId84"/>
    <p:sldId id="1001" r:id="rId85"/>
    <p:sldId id="1002" r:id="rId86"/>
    <p:sldId id="1003" r:id="rId87"/>
    <p:sldId id="1187" r:id="rId88"/>
    <p:sldId id="1216" r:id="rId89"/>
    <p:sldId id="1217" r:id="rId90"/>
    <p:sldId id="1191" r:id="rId91"/>
    <p:sldId id="1192" r:id="rId92"/>
    <p:sldId id="1219" r:id="rId93"/>
    <p:sldId id="1218" r:id="rId94"/>
    <p:sldId id="1220" r:id="rId95"/>
    <p:sldId id="1221" r:id="rId96"/>
    <p:sldId id="1197" r:id="rId97"/>
    <p:sldId id="1198" r:id="rId98"/>
    <p:sldId id="1199" r:id="rId99"/>
    <p:sldId id="1200" r:id="rId100"/>
    <p:sldId id="1222" r:id="rId101"/>
    <p:sldId id="1201" r:id="rId102"/>
    <p:sldId id="1223" r:id="rId103"/>
    <p:sldId id="1224" r:id="rId104"/>
    <p:sldId id="600" r:id="rId105"/>
    <p:sldId id="601" r:id="rId106"/>
    <p:sldId id="602" r:id="rId107"/>
    <p:sldId id="1203" r:id="rId108"/>
    <p:sldId id="1225" r:id="rId109"/>
    <p:sldId id="1226" r:id="rId110"/>
    <p:sldId id="1227" r:id="rId111"/>
    <p:sldId id="1205" r:id="rId112"/>
    <p:sldId id="1206" r:id="rId113"/>
    <p:sldId id="1207" r:id="rId1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0" autoAdjust="0"/>
    <p:restoredTop sz="94127" autoAdjust="0"/>
  </p:normalViewPr>
  <p:slideViewPr>
    <p:cSldViewPr>
      <p:cViewPr>
        <p:scale>
          <a:sx n="60" d="100"/>
          <a:sy n="60" d="100"/>
        </p:scale>
        <p:origin x="76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4" Type="http://schemas.openxmlformats.org/officeDocument/2006/relationships/image" Target="../media/image57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0:09:47.02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15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47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1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97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35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18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77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73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67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45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6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8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55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6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59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5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60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5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61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06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62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8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63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05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65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06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74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9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298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3788A-E41C-47DC-8761-F894B70BFA07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77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019E2-4606-4A0D-A85C-153E7409BDB7}" type="slidenum">
              <a:rPr lang="en-US"/>
              <a:pPr/>
              <a:t>6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7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0523E-8ABB-4B7F-A62D-D8FC062F5160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922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3ABC-A01D-445D-8111-DD04709E5E4A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4110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EC4CE-285F-46BA-BAEF-806BDCF3EE42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9783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F7D4E-11E9-47FD-ADD2-563C4C377322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550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19DF7-C501-4D9A-8DE0-B1871DF239DE}" type="slidenum">
              <a:rPr lang="en-US"/>
              <a:pPr/>
              <a:t>84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0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F7AD4-5DC1-430B-9CAA-DB14AFFF31B3}" type="slidenum">
              <a:rPr lang="en-US"/>
              <a:pPr/>
              <a:t>85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35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2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jpeg"/><Relationship Id="rId9" Type="http://schemas.openxmlformats.org/officeDocument/2006/relationships/image" Target="../media/image97.jpe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2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2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9.png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25.wmf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6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50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3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56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9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21.bin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Link Analysis Ranking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9296400" cy="2057400"/>
          </a:xfrm>
        </p:spPr>
        <p:txBody>
          <a:bodyPr>
            <a:normAutofit/>
          </a:bodyPr>
          <a:lstStyle/>
          <a:p>
            <a:r>
              <a:rPr lang="en-US" b="1" dirty="0"/>
              <a:t>PageRank -- Random walks</a:t>
            </a:r>
          </a:p>
          <a:p>
            <a:r>
              <a:rPr lang="en-US" b="1" dirty="0"/>
              <a:t>HITS</a:t>
            </a:r>
          </a:p>
          <a:p>
            <a:r>
              <a:rPr lang="en-US" b="1" dirty="0"/>
              <a:t>Absorbing Random Walks and Label Propagation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9525000" cy="990600"/>
          </a:xfrm>
        </p:spPr>
        <p:txBody>
          <a:bodyPr/>
          <a:lstStyle/>
          <a:p>
            <a:r>
              <a:rPr lang="en-US" dirty="0"/>
              <a:t>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523999"/>
                <a:ext cx="11201400" cy="5193771"/>
              </a:xfrm>
            </p:spPr>
            <p:txBody>
              <a:bodyPr>
                <a:normAutofit/>
              </a:bodyPr>
              <a:lstStyle/>
              <a:p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node is the value of the 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/>
                  <a:t>Assume that we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/>
                  <a:t> to distribute to all nodes.</a:t>
                </a:r>
              </a:p>
              <a:p>
                <a:pPr lvl="2"/>
                <a:r>
                  <a:rPr lang="en-US" dirty="0"/>
                  <a:t>Initially each node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amount of authority</a:t>
                </a:r>
              </a:p>
              <a:p>
                <a:pPr lvl="1"/>
                <a:r>
                  <a:rPr lang="en-US" dirty="0"/>
                  <a:t>Each node </a:t>
                </a:r>
                <a:r>
                  <a:rPr lang="en-US" dirty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/>
                  <a:t> the authority value they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/>
                  <a:t>The authority value of each node is the sum of the </a:t>
                </a:r>
                <a:r>
                  <a:rPr lang="en-US" dirty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/>
                  <a:t>it collects from its neighbors.</a:t>
                </a:r>
              </a:p>
              <a:p>
                <a:pPr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523999"/>
                <a:ext cx="11201400" cy="5193771"/>
              </a:xfrm>
              <a:blipFill>
                <a:blip r:embed="rId2"/>
                <a:stretch>
                  <a:fillRect l="-980" t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83437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Computation of values is essentially multiplication of the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with the vector of values of the absorbing nodes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: vector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values of the absorbing 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: vector of </a:t>
                </a:r>
                <a:r>
                  <a:rPr lang="en-US" dirty="0">
                    <a:solidFill>
                      <a:srgbClr val="0070C0"/>
                    </a:solidFill>
                  </a:rPr>
                  <a:t>values of the transient nodes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8220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Electrical networks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3538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Our graph corresponds to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/>
              <a:t>There is a positive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+1</a:t>
            </a:r>
            <a:r>
              <a:rPr lang="en-US" dirty="0"/>
              <a:t> at the Red node, and a negative voltage </a:t>
            </a:r>
            <a:r>
              <a:rPr lang="en-US" dirty="0">
                <a:solidFill>
                  <a:srgbClr val="00B0F0"/>
                </a:solidFill>
              </a:rPr>
              <a:t>-1</a:t>
            </a:r>
            <a:r>
              <a:rPr lang="en-US" dirty="0"/>
              <a:t> at the Blue node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/>
              <a:t> on the edges </a:t>
            </a:r>
            <a:r>
              <a:rPr lang="en-US" dirty="0">
                <a:solidFill>
                  <a:srgbClr val="0070C0"/>
                </a:solidFill>
              </a:rPr>
              <a:t>inversely proportional </a:t>
            </a:r>
            <a:r>
              <a:rPr lang="en-US" dirty="0"/>
              <a:t>to the weights 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proportional</a:t>
            </a:r>
            <a:r>
              <a:rPr lang="en-US" dirty="0"/>
              <a:t> to the weights)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/>
              <a:t> at the nodes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79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26168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168" y="4179332"/>
                <a:ext cx="3991093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26168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168" y="4934618"/>
                <a:ext cx="4900829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874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84" y="5713664"/>
                <a:ext cx="4983416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7850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9379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041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05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04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742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911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878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141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605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015920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567949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70692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</p:spTree>
    <p:extLst>
      <p:ext uri="{BB962C8B-B14F-4D97-AF65-F5344CB8AC3E}">
        <p14:creationId xmlns:p14="http://schemas.microsoft.com/office/powerpoint/2010/main" val="339859551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99" y="397862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Springs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668000" cy="2209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Our graph corresponds to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 system</a:t>
            </a:r>
          </a:p>
          <a:p>
            <a:r>
              <a:rPr lang="en-US" dirty="0"/>
              <a:t>The Red node is pinned at position +1, while the Blue node is pinned at position -1 on a line. 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springs </a:t>
            </a:r>
            <a:r>
              <a:rPr lang="en-US" dirty="0"/>
              <a:t>on the edges with hardness </a:t>
            </a:r>
            <a:r>
              <a:rPr lang="en-US" dirty="0">
                <a:solidFill>
                  <a:srgbClr val="0070C0"/>
                </a:solidFill>
              </a:rPr>
              <a:t>proportional </a:t>
            </a:r>
            <a:r>
              <a:rPr lang="en-US" dirty="0"/>
              <a:t>to the weights 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positions </a:t>
            </a:r>
            <a:r>
              <a:rPr lang="en-US" dirty="0"/>
              <a:t>of the nodes on the line</a:t>
            </a:r>
          </a:p>
        </p:txBody>
      </p:sp>
      <p:sp>
        <p:nvSpPr>
          <p:cNvPr id="130" name="Line 22"/>
          <p:cNvSpPr>
            <a:spLocks noChangeShapeType="1"/>
          </p:cNvSpPr>
          <p:nvPr/>
        </p:nvSpPr>
        <p:spPr bwMode="auto">
          <a:xfrm flipV="1">
            <a:off x="5325438" y="4388695"/>
            <a:ext cx="705871" cy="211139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23"/>
          <p:cNvSpPr>
            <a:spLocks noChangeShapeType="1"/>
          </p:cNvSpPr>
          <p:nvPr/>
        </p:nvSpPr>
        <p:spPr bwMode="auto">
          <a:xfrm flipV="1">
            <a:off x="4999377" y="4794183"/>
            <a:ext cx="2216765" cy="408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" name="Line 25"/>
          <p:cNvSpPr>
            <a:spLocks noChangeShapeType="1"/>
          </p:cNvSpPr>
          <p:nvPr/>
        </p:nvSpPr>
        <p:spPr bwMode="auto">
          <a:xfrm flipH="1" flipV="1">
            <a:off x="6491229" y="4308735"/>
            <a:ext cx="597479" cy="19421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" name="Line 27"/>
          <p:cNvSpPr>
            <a:spLocks noChangeShapeType="1"/>
          </p:cNvSpPr>
          <p:nvPr/>
        </p:nvSpPr>
        <p:spPr bwMode="auto">
          <a:xfrm flipH="1" flipV="1">
            <a:off x="5002086" y="4847115"/>
            <a:ext cx="2020162" cy="1441986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063509" y="3737126"/>
            <a:ext cx="494109" cy="52276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214173" y="4404386"/>
            <a:ext cx="494109" cy="522761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982468" y="6192081"/>
            <a:ext cx="494109" cy="5227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132769" y="6129728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4479845" y="4503671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5649">
            <a:off x="5283658" y="3798379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1545">
            <a:off x="4814844" y="4967069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781">
            <a:off x="7136094" y="4986945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0548" y="4329157"/>
            <a:ext cx="339567" cy="9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Line 25"/>
          <p:cNvSpPr>
            <a:spLocks noChangeShapeType="1"/>
          </p:cNvSpPr>
          <p:nvPr/>
        </p:nvSpPr>
        <p:spPr bwMode="auto">
          <a:xfrm flipH="1">
            <a:off x="5632768" y="6456768"/>
            <a:ext cx="1355589" cy="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3197">
            <a:off x="6112074" y="5989976"/>
            <a:ext cx="333270" cy="90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0752">
            <a:off x="6683742" y="5019821"/>
            <a:ext cx="340517" cy="9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3920">
            <a:off x="5857737" y="5096000"/>
            <a:ext cx="352162" cy="97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" name="Group 175"/>
          <p:cNvGrpSpPr>
            <a:grpSpLocks/>
          </p:cNvGrpSpPr>
          <p:nvPr/>
        </p:nvGrpSpPr>
        <p:grpSpPr bwMode="auto">
          <a:xfrm rot="5400000">
            <a:off x="6243729" y="3328985"/>
            <a:ext cx="193412" cy="618256"/>
            <a:chOff x="0" y="0"/>
            <a:chExt cx="112" cy="1107"/>
          </a:xfrm>
        </p:grpSpPr>
        <p:sp>
          <p:nvSpPr>
            <p:cNvPr id="161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2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5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6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7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8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9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0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1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3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4" name="Group 175"/>
          <p:cNvGrpSpPr>
            <a:grpSpLocks/>
          </p:cNvGrpSpPr>
          <p:nvPr/>
        </p:nvGrpSpPr>
        <p:grpSpPr bwMode="auto">
          <a:xfrm rot="7420274">
            <a:off x="7632661" y="4062676"/>
            <a:ext cx="147184" cy="679860"/>
            <a:chOff x="0" y="0"/>
            <a:chExt cx="112" cy="1107"/>
          </a:xfrm>
        </p:grpSpPr>
        <p:sp>
          <p:nvSpPr>
            <p:cNvPr id="175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6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7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8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9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0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1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2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3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5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6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7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779550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51339" y="4568586"/>
            <a:ext cx="327023" cy="88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81" y="40234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Springs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81" y="1600200"/>
            <a:ext cx="10746419" cy="2209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Our graph corresponds to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 system</a:t>
            </a:r>
          </a:p>
          <a:p>
            <a:r>
              <a:rPr lang="en-US" dirty="0"/>
              <a:t>The Red node is pinned at position +1, while the Blue node is pinned at position -1 on a line. 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springs </a:t>
            </a:r>
            <a:r>
              <a:rPr lang="en-US" dirty="0"/>
              <a:t>on the edges with hardness </a:t>
            </a:r>
            <a:r>
              <a:rPr lang="en-US" dirty="0">
                <a:solidFill>
                  <a:srgbClr val="0070C0"/>
                </a:solidFill>
              </a:rPr>
              <a:t>proportional </a:t>
            </a:r>
            <a:r>
              <a:rPr lang="en-US" dirty="0"/>
              <a:t>to the weights 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positions </a:t>
            </a:r>
            <a:r>
              <a:rPr lang="en-US" dirty="0"/>
              <a:t>of the nodes on the line</a:t>
            </a:r>
          </a:p>
        </p:txBody>
      </p:sp>
      <p:sp>
        <p:nvSpPr>
          <p:cNvPr id="54" name="Oval 53"/>
          <p:cNvSpPr/>
          <p:nvPr/>
        </p:nvSpPr>
        <p:spPr>
          <a:xfrm>
            <a:off x="9395159" y="4724689"/>
            <a:ext cx="494109" cy="52276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24433" y="4724689"/>
            <a:ext cx="494109" cy="522761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798381" y="4958840"/>
            <a:ext cx="494109" cy="5227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54352" y="4779614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398024" y="4540344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108847" y="54559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35146" y="554245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72818" y="407707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  <p:cxnSp>
        <p:nvCxnSpPr>
          <p:cNvPr id="8" name="Straight Connector 7"/>
          <p:cNvCxnSpPr>
            <a:stCxn id="55" idx="0"/>
            <a:endCxn id="58" idx="0"/>
          </p:cNvCxnSpPr>
          <p:nvPr/>
        </p:nvCxnSpPr>
        <p:spPr>
          <a:xfrm flipV="1">
            <a:off x="3171488" y="4540344"/>
            <a:ext cx="4473591" cy="18434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2" name="Straight Connector 71"/>
          <p:cNvCxnSpPr>
            <a:stCxn id="56" idx="6"/>
            <a:endCxn id="57" idx="2"/>
          </p:cNvCxnSpPr>
          <p:nvPr/>
        </p:nvCxnSpPr>
        <p:spPr>
          <a:xfrm flipV="1">
            <a:off x="5292489" y="5040994"/>
            <a:ext cx="761862" cy="179226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3" name="Straight Connector 72"/>
          <p:cNvCxnSpPr>
            <a:stCxn id="57" idx="6"/>
            <a:endCxn id="58" idx="2"/>
          </p:cNvCxnSpPr>
          <p:nvPr/>
        </p:nvCxnSpPr>
        <p:spPr>
          <a:xfrm flipV="1">
            <a:off x="6548461" y="4801724"/>
            <a:ext cx="849563" cy="23927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4" name="Straight Connector 73"/>
          <p:cNvCxnSpPr>
            <a:stCxn id="56" idx="2"/>
            <a:endCxn id="55" idx="6"/>
          </p:cNvCxnSpPr>
          <p:nvPr/>
        </p:nvCxnSpPr>
        <p:spPr>
          <a:xfrm flipH="1" flipV="1">
            <a:off x="3418542" y="4986070"/>
            <a:ext cx="1379839" cy="234151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5" name="Straight Connector 74"/>
          <p:cNvCxnSpPr>
            <a:stCxn id="56" idx="4"/>
            <a:endCxn id="54" idx="4"/>
          </p:cNvCxnSpPr>
          <p:nvPr/>
        </p:nvCxnSpPr>
        <p:spPr>
          <a:xfrm flipV="1">
            <a:off x="5045435" y="5247450"/>
            <a:ext cx="4596778" cy="23415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6" name="Straight Connector 75"/>
          <p:cNvCxnSpPr>
            <a:stCxn id="54" idx="2"/>
            <a:endCxn id="58" idx="6"/>
          </p:cNvCxnSpPr>
          <p:nvPr/>
        </p:nvCxnSpPr>
        <p:spPr>
          <a:xfrm flipH="1" flipV="1">
            <a:off x="7892132" y="4801725"/>
            <a:ext cx="1503026" cy="18434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3504">
            <a:off x="4994432" y="4236564"/>
            <a:ext cx="296174" cy="8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1375">
            <a:off x="7823438" y="4946764"/>
            <a:ext cx="297396" cy="78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5474">
            <a:off x="3868695" y="4494837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3562">
            <a:off x="8408288" y="4286277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8756">
            <a:off x="6759632" y="4491048"/>
            <a:ext cx="447055" cy="8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/>
          <p:cNvCxnSpPr>
            <a:stCxn id="56" idx="0"/>
            <a:endCxn id="58" idx="4"/>
          </p:cNvCxnSpPr>
          <p:nvPr/>
        </p:nvCxnSpPr>
        <p:spPr>
          <a:xfrm>
            <a:off x="5045436" y="4958840"/>
            <a:ext cx="2599643" cy="10426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3559">
            <a:off x="5521457" y="4772760"/>
            <a:ext cx="274749" cy="7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11457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Opinion formation model (</a:t>
            </a:r>
            <a:r>
              <a:rPr lang="en-US" dirty="0" err="1"/>
              <a:t>Friedkin</a:t>
            </a:r>
            <a:r>
              <a:rPr lang="en-US" dirty="0"/>
              <a:t> and Johnsen)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Opinions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/>
                  <a:t> in [-1,+1]</a:t>
                </a:r>
              </a:p>
              <a:p>
                <a:r>
                  <a:rPr lang="en-US" dirty="0"/>
                  <a:t>Every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an </a:t>
                </a:r>
                <a:r>
                  <a:rPr lang="en-US" dirty="0">
                    <a:solidFill>
                      <a:srgbClr val="FF0000"/>
                    </a:solidFill>
                  </a:rPr>
                  <a:t>intrinsic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1]</m:t>
                    </m:r>
                  </m:oMath>
                </a14:m>
                <a:r>
                  <a:rPr lang="en-US" dirty="0"/>
                  <a:t> and an </a:t>
                </a:r>
                <a:r>
                  <a:rPr lang="en-US" dirty="0">
                    <a:solidFill>
                      <a:srgbClr val="FF0000"/>
                    </a:solidFill>
                  </a:rPr>
                  <a:t>expressed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public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each user in the network is </a:t>
                </a:r>
                <a:r>
                  <a:rPr lang="en-US" dirty="0">
                    <a:solidFill>
                      <a:srgbClr val="0070C0"/>
                    </a:solidFill>
                  </a:rPr>
                  <a:t>iteratively</a:t>
                </a:r>
                <a:r>
                  <a:rPr lang="en-US" dirty="0"/>
                  <a:t> updated, each time taking the </a:t>
                </a:r>
                <a:r>
                  <a:rPr lang="en-US" dirty="0">
                    <a:solidFill>
                      <a:srgbClr val="0070C0"/>
                    </a:solidFill>
                  </a:rPr>
                  <a:t>average</a:t>
                </a:r>
                <a:r>
                  <a:rPr lang="en-US" dirty="0"/>
                  <a:t>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expressed opinions </a:t>
                </a:r>
                <a:r>
                  <a:rPr lang="en-US" dirty="0"/>
                  <a:t>of its neighbors and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intrinsic opinion </a:t>
                </a:r>
                <a:r>
                  <a:rPr lang="en-US" dirty="0"/>
                  <a:t>of herself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11059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as a game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01400" cy="44930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Assume that network users are </a:t>
                </a:r>
                <a:r>
                  <a:rPr lang="en-US" dirty="0">
                    <a:solidFill>
                      <a:srgbClr val="0070C0"/>
                    </a:solidFill>
                  </a:rPr>
                  <a:t>rational </a:t>
                </a:r>
                <a:r>
                  <a:rPr lang="en-US" dirty="0"/>
                  <a:t>(selfish) agents</a:t>
                </a:r>
              </a:p>
              <a:p>
                <a:r>
                  <a:rPr lang="en-US" dirty="0"/>
                  <a:t>Each user has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personal cost </a:t>
                </a:r>
                <a:r>
                  <a:rPr lang="en-US" dirty="0"/>
                  <a:t>for expressing an opinion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Each user is selfishly trying to minimize her personal cost.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01400" cy="4493096"/>
              </a:xfrm>
              <a:blipFill>
                <a:blip r:embed="rId2"/>
                <a:stretch>
                  <a:fillRect l="-707" t="-2442" b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990600" y="3886200"/>
            <a:ext cx="5321424" cy="1215826"/>
          </a:xfrm>
          <a:prstGeom prst="wedgeRectCallout">
            <a:avLst>
              <a:gd name="adj1" fmla="val 26419"/>
              <a:gd name="adj2" fmla="val -8518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Inconsistency cost</a:t>
            </a:r>
            <a:r>
              <a:rPr lang="en-US" sz="2400" dirty="0">
                <a:solidFill>
                  <a:schemeClr val="tx1"/>
                </a:solidFill>
              </a:rPr>
              <a:t>: The cost for </a:t>
            </a:r>
            <a:r>
              <a:rPr lang="en-US" sz="2400" dirty="0">
                <a:solidFill>
                  <a:srgbClr val="FF0000"/>
                </a:solidFill>
              </a:rPr>
              <a:t>deviating</a:t>
            </a:r>
            <a:r>
              <a:rPr lang="en-US" sz="2400" dirty="0">
                <a:solidFill>
                  <a:schemeClr val="tx1"/>
                </a:solidFill>
              </a:rPr>
              <a:t> from one’s intrinsic opinion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6477000" y="3886200"/>
            <a:ext cx="4597152" cy="1231775"/>
          </a:xfrm>
          <a:prstGeom prst="wedgeRectCallout">
            <a:avLst>
              <a:gd name="adj1" fmla="val 1650"/>
              <a:gd name="adj2" fmla="val -9677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Conflict cost</a:t>
            </a:r>
            <a:r>
              <a:rPr lang="en-US" sz="2400" dirty="0">
                <a:solidFill>
                  <a:schemeClr val="tx1"/>
                </a:solidFill>
              </a:rPr>
              <a:t>: The cost for </a:t>
            </a:r>
            <a:r>
              <a:rPr lang="en-US" sz="2400" dirty="0">
                <a:solidFill>
                  <a:srgbClr val="FF0000"/>
                </a:solidFill>
              </a:rPr>
              <a:t>disagreeing</a:t>
            </a:r>
            <a:r>
              <a:rPr lang="en-US" sz="2400" dirty="0">
                <a:solidFill>
                  <a:schemeClr val="tx1"/>
                </a:solidFill>
              </a:rPr>
              <a:t> with the opinions in one’s social 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4404" y="5934671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</a:t>
            </a:r>
            <a:r>
              <a:rPr lang="en-US" dirty="0" err="1"/>
              <a:t>Bindel</a:t>
            </a:r>
            <a:r>
              <a:rPr lang="en-US" dirty="0"/>
              <a:t>, J. Kleinberg, S. Oren. </a:t>
            </a:r>
            <a:r>
              <a:rPr lang="en-US" i="1" dirty="0"/>
              <a:t>How Bad is Forming Your Own Opinion?</a:t>
            </a:r>
            <a:r>
              <a:rPr lang="en-US" dirty="0"/>
              <a:t> Proc. 52nd IEEE Symposium on Foundations of Computer Science, 2011.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1091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as a game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minimizes</a:t>
                </a:r>
                <a:r>
                  <a:rPr lang="en-US" dirty="0"/>
                  <a:t> the personal cost of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linear algebra terms (assume 0/1 weights):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Laplacian</a:t>
                </a:r>
                <a:r>
                  <a:rPr lang="en-US" dirty="0"/>
                  <a:t> of the graph.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Laplacian</a:t>
                </a:r>
                <a:r>
                  <a:rPr lang="en-US" dirty="0"/>
                  <a:t> is the negated adjacency matrix with the degree on the diagonal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diagonal matrix with the degrees on the diagonal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771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1201400" cy="5105400"/>
          </a:xfrm>
        </p:spPr>
        <p:txBody>
          <a:bodyPr>
            <a:normAutofit/>
          </a:bodyPr>
          <a:lstStyle/>
          <a:p>
            <a:r>
              <a:rPr lang="en-US" dirty="0"/>
              <a:t>Social network with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internal opinions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There is a connection of this model with absorbing random walks and value propagation – can you see it?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24401" y="2819401"/>
            <a:ext cx="2680977" cy="2153005"/>
            <a:chOff x="3154673" y="3257195"/>
            <a:chExt cx="2680977" cy="2153005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854043" y="230540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65728" y="3544227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9269" y="512480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 = -0.1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1066" y="512480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+0.2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21590" y="334507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</p:spTree>
    <p:extLst>
      <p:ext uri="{BB962C8B-B14F-4D97-AF65-F5344CB8AC3E}">
        <p14:creationId xmlns:p14="http://schemas.microsoft.com/office/powerpoint/2010/main" val="108729243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1633"/>
            <a:ext cx="1007929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Opinion formation and absorbing random walks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684851" y="2532867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8224670" y="2155747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8039952" y="1774746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8224669" y="21712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9540766" y="3006226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8538185" y="4620303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7008799" y="4631544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6140864" y="2833068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411140" y="27942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09414" y="46280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873340" y="46133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365827" y="29344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800543" y="142500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742949" y="2811831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319778" y="539004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 = -0.1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730578" y="539704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-0.5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645010" y="340716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76856" y="4109044"/>
            <a:ext cx="41322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</a:t>
            </a:r>
            <a:r>
              <a:rPr lang="en-US" sz="2200" dirty="0">
                <a:solidFill>
                  <a:srgbClr val="C00000"/>
                </a:solidFill>
              </a:rPr>
              <a:t>expressed opinion </a:t>
            </a:r>
            <a:r>
              <a:rPr lang="en-US" sz="2200" dirty="0"/>
              <a:t>for each node is computed using the value propagation we described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/>
              <a:t>Repeated averaging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28503" y="1424871"/>
            <a:ext cx="38955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One absorbing node per user with value the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intrinsic opinion </a:t>
            </a:r>
            <a:r>
              <a:rPr lang="en-US" sz="2200" dirty="0"/>
              <a:t>of the user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598206" y="242491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 = +0.22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06470" y="242011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 = +0.17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32248" y="442282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 = -0.03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118773" y="428793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 = 0.04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554387" y="369884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z = -0.01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503" y="2623189"/>
            <a:ext cx="4088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</a:rPr>
              <a:t>One transient node per user that links to her absorbing node and the transient nodes of her neighbors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555" y="5998393"/>
            <a:ext cx="8678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It is equal to the </a:t>
            </a:r>
            <a:r>
              <a:rPr lang="en-US" sz="2200" dirty="0">
                <a:solidFill>
                  <a:srgbClr val="0070C0"/>
                </a:solidFill>
              </a:rPr>
              <a:t>expected intrinsic opinion </a:t>
            </a:r>
            <a:r>
              <a:rPr lang="en-US" sz="2200" dirty="0"/>
              <a:t>at the place of absorption</a:t>
            </a:r>
          </a:p>
        </p:txBody>
      </p:sp>
    </p:spTree>
    <p:extLst>
      <p:ext uri="{BB962C8B-B14F-4D97-AF65-F5344CB8AC3E}">
        <p14:creationId xmlns:p14="http://schemas.microsoft.com/office/powerpoint/2010/main" val="274803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of a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 individual user </a:t>
            </a:r>
            <a:r>
              <a:rPr lang="en-US" dirty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’s absorbing node is a stationary point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’s transient node is connected to the absorbing node with a spring. </a:t>
            </a:r>
          </a:p>
          <a:p>
            <a:pPr lvl="1"/>
            <a:r>
              <a:rPr lang="en-US" dirty="0"/>
              <a:t>The neighbors of </a:t>
            </a: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 pull with their own springs.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512630" y="4077072"/>
            <a:ext cx="3600450" cy="2900362"/>
            <a:chOff x="0" y="0"/>
            <a:chExt cx="2267" cy="1826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76663">
              <a:off x="193" y="564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996185">
              <a:off x="1610" y="463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25389">
              <a:off x="1599" y="1039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236974">
              <a:off x="1558" y="-16"/>
              <a:ext cx="424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AutoShape 6"/>
          <p:cNvSpPr>
            <a:spLocks/>
          </p:cNvSpPr>
          <p:nvPr/>
        </p:nvSpPr>
        <p:spPr bwMode="auto">
          <a:xfrm>
            <a:off x="2528505" y="5494709"/>
            <a:ext cx="7670800" cy="228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6F0D2">
                  <a:alpha val="50999"/>
                </a:srgbClr>
              </a:gs>
              <a:gs pos="100000">
                <a:srgbClr val="BBBCEF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2553905" y="5494709"/>
            <a:ext cx="1803400" cy="228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B120">
                  <a:alpha val="48000"/>
                </a:srgbClr>
              </a:gs>
              <a:gs pos="100000">
                <a:srgbClr val="DB4824">
                  <a:alpha val="48000"/>
                </a:srgbClr>
              </a:gs>
            </a:gsLst>
            <a:lin ang="5400000" scaled="1"/>
          </a:gradFill>
          <a:ln w="25400" cap="flat">
            <a:solidFill>
              <a:schemeClr val="tx1">
                <a:alpha val="48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3887405" y="5240709"/>
            <a:ext cx="800100" cy="723900"/>
            <a:chOff x="0" y="0"/>
            <a:chExt cx="504" cy="456"/>
          </a:xfrm>
        </p:grpSpPr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0" y="0"/>
              <a:ext cx="504" cy="456"/>
            </a:xfrm>
            <a:prstGeom prst="rect">
              <a:avLst/>
            </a:prstGeom>
            <a:gradFill rotWithShape="0">
              <a:gsLst>
                <a:gs pos="0">
                  <a:srgbClr val="FFB120"/>
                </a:gs>
                <a:gs pos="100000">
                  <a:srgbClr val="DB4824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36" y="14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36" y="22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36" y="30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349119" y="4769222"/>
            <a:ext cx="179387" cy="1758950"/>
            <a:chOff x="0" y="0"/>
            <a:chExt cx="112" cy="1107"/>
          </a:xfrm>
        </p:grpSpPr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2528505" y="5278809"/>
            <a:ext cx="800100" cy="723900"/>
            <a:chOff x="0" y="0"/>
            <a:chExt cx="504" cy="456"/>
          </a:xfrm>
        </p:grpSpPr>
        <p:sp>
          <p:nvSpPr>
            <p:cNvPr id="31" name="Rectangle 28"/>
            <p:cNvSpPr>
              <a:spLocks/>
            </p:cNvSpPr>
            <p:nvPr/>
          </p:nvSpPr>
          <p:spPr bwMode="auto">
            <a:xfrm>
              <a:off x="0" y="0"/>
              <a:ext cx="504" cy="456"/>
            </a:xfrm>
            <a:prstGeom prst="rect">
              <a:avLst/>
            </a:prstGeom>
            <a:gradFill rotWithShape="0">
              <a:gsLst>
                <a:gs pos="0">
                  <a:srgbClr val="FFB120"/>
                </a:gs>
                <a:gs pos="100000">
                  <a:srgbClr val="DB4824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36" y="14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136" y="22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36" y="30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728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9656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8774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6319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37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680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TextBox 69"/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2457" y="1848881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 of the nodes in the graph as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containers</a:t>
            </a:r>
            <a:r>
              <a:rPr lang="en-US" sz="2400" dirty="0"/>
              <a:t> of capacity of 1 liter.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5904" y="3257568"/>
            <a:ext cx="374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distribute a liter of liquid equally to all containers</a:t>
            </a:r>
          </a:p>
        </p:txBody>
      </p:sp>
    </p:spTree>
    <p:extLst>
      <p:ext uri="{BB962C8B-B14F-4D97-AF65-F5344CB8AC3E}">
        <p14:creationId xmlns:p14="http://schemas.microsoft.com/office/powerpoint/2010/main" val="13888532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4" name="Group 4"/>
          <p:cNvGrpSpPr>
            <a:grpSpLocks/>
          </p:cNvGrpSpPr>
          <p:nvPr/>
        </p:nvGrpSpPr>
        <p:grpSpPr bwMode="auto">
          <a:xfrm rot="3814014">
            <a:off x="8302192" y="328725"/>
            <a:ext cx="440903" cy="2419945"/>
            <a:chOff x="0" y="0"/>
            <a:chExt cx="394" cy="2167"/>
          </a:xfrm>
        </p:grpSpPr>
        <p:pic>
          <p:nvPicPr>
            <p:cNvPr id="5120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"/>
              <a:ext cx="39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 rot="10800000">
              <a:off x="184" y="0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03" name="Line 3"/>
            <p:cNvSpPr>
              <a:spLocks noChangeShapeType="1"/>
            </p:cNvSpPr>
            <p:nvPr/>
          </p:nvSpPr>
          <p:spPr bwMode="auto">
            <a:xfrm rot="10800000">
              <a:off x="184" y="1483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08" name="Group 8"/>
          <p:cNvGrpSpPr>
            <a:grpSpLocks/>
          </p:cNvGrpSpPr>
          <p:nvPr/>
        </p:nvGrpSpPr>
        <p:grpSpPr bwMode="auto">
          <a:xfrm rot="-2777838">
            <a:off x="4248113" y="179153"/>
            <a:ext cx="401836" cy="2206749"/>
            <a:chOff x="0" y="0"/>
            <a:chExt cx="360" cy="1976"/>
          </a:xfrm>
        </p:grpSpPr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59201">
            <a:off x="5617146" y="3080742"/>
            <a:ext cx="275704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13" name="Group 13"/>
          <p:cNvGrpSpPr>
            <a:grpSpLocks/>
          </p:cNvGrpSpPr>
          <p:nvPr/>
        </p:nvGrpSpPr>
        <p:grpSpPr bwMode="auto">
          <a:xfrm rot="7740967">
            <a:off x="8423858" y="3776701"/>
            <a:ext cx="440904" cy="2419945"/>
            <a:chOff x="0" y="0"/>
            <a:chExt cx="394" cy="2167"/>
          </a:xfrm>
        </p:grpSpPr>
        <p:pic>
          <p:nvPicPr>
            <p:cNvPr id="5121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"/>
              <a:ext cx="39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 rot="10800000">
              <a:off x="184" y="0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 rot="10800000">
              <a:off x="184" y="1483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17" name="Group 17"/>
          <p:cNvGrpSpPr>
            <a:grpSpLocks/>
          </p:cNvGrpSpPr>
          <p:nvPr/>
        </p:nvGrpSpPr>
        <p:grpSpPr bwMode="auto">
          <a:xfrm rot="804369">
            <a:off x="5262192" y="4508376"/>
            <a:ext cx="395139" cy="2168798"/>
            <a:chOff x="0" y="0"/>
            <a:chExt cx="353" cy="1943"/>
          </a:xfrm>
        </p:grpSpPr>
        <p:pic>
          <p:nvPicPr>
            <p:cNvPr id="5121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2"/>
              <a:ext cx="353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rot="10800000">
              <a:off x="165" y="0"/>
              <a:ext cx="3" cy="6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 rot="10800000">
              <a:off x="165" y="1329"/>
              <a:ext cx="3" cy="61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1" name="Group 21"/>
          <p:cNvGrpSpPr>
            <a:grpSpLocks/>
          </p:cNvGrpSpPr>
          <p:nvPr/>
        </p:nvGrpSpPr>
        <p:grpSpPr bwMode="auto">
          <a:xfrm rot="-5338735">
            <a:off x="2873500" y="2654350"/>
            <a:ext cx="332631" cy="1830586"/>
            <a:chOff x="0" y="0"/>
            <a:chExt cx="298" cy="1640"/>
          </a:xfrm>
        </p:grpSpPr>
        <p:pic>
          <p:nvPicPr>
            <p:cNvPr id="51218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1"/>
              <a:ext cx="298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 rot="10800000">
              <a:off x="139" y="0"/>
              <a:ext cx="2" cy="51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 rot="10800000">
              <a:off x="139" y="1121"/>
              <a:ext cx="2" cy="51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5" name="Group 25"/>
          <p:cNvGrpSpPr>
            <a:grpSpLocks/>
          </p:cNvGrpSpPr>
          <p:nvPr/>
        </p:nvGrpSpPr>
        <p:grpSpPr bwMode="auto">
          <a:xfrm rot="2576959">
            <a:off x="4300017" y="1687712"/>
            <a:ext cx="401836" cy="2205633"/>
            <a:chOff x="0" y="0"/>
            <a:chExt cx="360" cy="1976"/>
          </a:xfrm>
        </p:grpSpPr>
        <p:pic>
          <p:nvPicPr>
            <p:cNvPr id="51222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9" name="Group 29"/>
          <p:cNvGrpSpPr>
            <a:grpSpLocks/>
          </p:cNvGrpSpPr>
          <p:nvPr/>
        </p:nvGrpSpPr>
        <p:grpSpPr bwMode="auto">
          <a:xfrm rot="-5305686">
            <a:off x="6176927" y="894643"/>
            <a:ext cx="400719" cy="2203400"/>
            <a:chOff x="0" y="0"/>
            <a:chExt cx="359" cy="1973"/>
          </a:xfrm>
        </p:grpSpPr>
        <p:pic>
          <p:nvPicPr>
            <p:cNvPr id="51226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35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7" name="Line 27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8" name="Line 28"/>
            <p:cNvSpPr>
              <a:spLocks noChangeShapeType="1"/>
            </p:cNvSpPr>
            <p:nvPr/>
          </p:nvSpPr>
          <p:spPr bwMode="auto">
            <a:xfrm rot="10800000">
              <a:off x="167" y="135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33" name="Group 33"/>
          <p:cNvGrpSpPr>
            <a:grpSpLocks/>
          </p:cNvGrpSpPr>
          <p:nvPr/>
        </p:nvGrpSpPr>
        <p:grpSpPr bwMode="auto">
          <a:xfrm rot="-2172916">
            <a:off x="5649517" y="1837284"/>
            <a:ext cx="312539" cy="1715617"/>
            <a:chOff x="0" y="0"/>
            <a:chExt cx="280" cy="1537"/>
          </a:xfrm>
        </p:grpSpPr>
        <p:pic>
          <p:nvPicPr>
            <p:cNvPr id="51230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0"/>
              <a:ext cx="280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1" name="Line 31"/>
            <p:cNvSpPr>
              <a:spLocks noChangeShapeType="1"/>
            </p:cNvSpPr>
            <p:nvPr/>
          </p:nvSpPr>
          <p:spPr bwMode="auto">
            <a:xfrm rot="10800000">
              <a:off x="130" y="0"/>
              <a:ext cx="3" cy="48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32" name="Line 32"/>
            <p:cNvSpPr>
              <a:spLocks noChangeShapeType="1"/>
            </p:cNvSpPr>
            <p:nvPr/>
          </p:nvSpPr>
          <p:spPr bwMode="auto">
            <a:xfrm rot="10800000">
              <a:off x="130" y="1051"/>
              <a:ext cx="3" cy="48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37" name="Group 37"/>
          <p:cNvGrpSpPr>
            <a:grpSpLocks/>
          </p:cNvGrpSpPr>
          <p:nvPr/>
        </p:nvGrpSpPr>
        <p:grpSpPr bwMode="auto">
          <a:xfrm rot="7062352">
            <a:off x="4480285" y="3072372"/>
            <a:ext cx="401836" cy="2206749"/>
            <a:chOff x="0" y="0"/>
            <a:chExt cx="360" cy="1976"/>
          </a:xfrm>
        </p:grpSpPr>
        <p:pic>
          <p:nvPicPr>
            <p:cNvPr id="51234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5" name="Line 35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36" name="Line 36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1" name="Group 41"/>
          <p:cNvGrpSpPr>
            <a:grpSpLocks/>
          </p:cNvGrpSpPr>
          <p:nvPr/>
        </p:nvGrpSpPr>
        <p:grpSpPr bwMode="auto">
          <a:xfrm rot="-9383652">
            <a:off x="5860480" y="3196829"/>
            <a:ext cx="276820" cy="1519163"/>
            <a:chOff x="0" y="0"/>
            <a:chExt cx="248" cy="1361"/>
          </a:xfrm>
        </p:grpSpPr>
        <p:pic>
          <p:nvPicPr>
            <p:cNvPr id="51238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248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9" name="Line 39"/>
            <p:cNvSpPr>
              <a:spLocks noChangeShapeType="1"/>
            </p:cNvSpPr>
            <p:nvPr/>
          </p:nvSpPr>
          <p:spPr bwMode="auto">
            <a:xfrm rot="10800000">
              <a:off x="115" y="0"/>
              <a:ext cx="2" cy="43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0" name="Line 40"/>
            <p:cNvSpPr>
              <a:spLocks noChangeShapeType="1"/>
            </p:cNvSpPr>
            <p:nvPr/>
          </p:nvSpPr>
          <p:spPr bwMode="auto">
            <a:xfrm rot="10800000">
              <a:off x="115" y="931"/>
              <a:ext cx="2" cy="43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5" name="Group 45"/>
          <p:cNvGrpSpPr>
            <a:grpSpLocks/>
          </p:cNvGrpSpPr>
          <p:nvPr/>
        </p:nvGrpSpPr>
        <p:grpSpPr bwMode="auto">
          <a:xfrm rot="-6150015">
            <a:off x="6563134" y="3380446"/>
            <a:ext cx="401836" cy="2200051"/>
            <a:chOff x="0" y="0"/>
            <a:chExt cx="359" cy="1971"/>
          </a:xfrm>
        </p:grpSpPr>
        <p:pic>
          <p:nvPicPr>
            <p:cNvPr id="51242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0"/>
              <a:ext cx="359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3" name="Line 43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4" name="Line 44"/>
            <p:cNvSpPr>
              <a:spLocks noChangeShapeType="1"/>
            </p:cNvSpPr>
            <p:nvPr/>
          </p:nvSpPr>
          <p:spPr bwMode="auto">
            <a:xfrm rot="10800000">
              <a:off x="167" y="1348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9" name="Group 49"/>
          <p:cNvGrpSpPr>
            <a:grpSpLocks/>
          </p:cNvGrpSpPr>
          <p:nvPr/>
        </p:nvGrpSpPr>
        <p:grpSpPr bwMode="auto">
          <a:xfrm rot="-441353">
            <a:off x="7492380" y="1985740"/>
            <a:ext cx="401836" cy="2203400"/>
            <a:chOff x="0" y="0"/>
            <a:chExt cx="359" cy="1973"/>
          </a:xfrm>
        </p:grpSpPr>
        <p:pic>
          <p:nvPicPr>
            <p:cNvPr id="51246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35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7" name="Line 47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8" name="Line 48"/>
            <p:cNvSpPr>
              <a:spLocks noChangeShapeType="1"/>
            </p:cNvSpPr>
            <p:nvPr/>
          </p:nvSpPr>
          <p:spPr bwMode="auto">
            <a:xfrm rot="10800000">
              <a:off x="167" y="135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53" name="Group 53"/>
          <p:cNvGrpSpPr>
            <a:grpSpLocks/>
          </p:cNvGrpSpPr>
          <p:nvPr/>
        </p:nvGrpSpPr>
        <p:grpSpPr bwMode="auto">
          <a:xfrm rot="-3494073">
            <a:off x="6856699" y="2860291"/>
            <a:ext cx="322585" cy="1768078"/>
            <a:chOff x="0" y="0"/>
            <a:chExt cx="288" cy="1584"/>
          </a:xfrm>
        </p:grpSpPr>
        <p:pic>
          <p:nvPicPr>
            <p:cNvPr id="51250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4"/>
              <a:ext cx="288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1" name="Line 51"/>
            <p:cNvSpPr>
              <a:spLocks noChangeShapeType="1"/>
            </p:cNvSpPr>
            <p:nvPr/>
          </p:nvSpPr>
          <p:spPr bwMode="auto">
            <a:xfrm rot="10800000">
              <a:off x="134" y="0"/>
              <a:ext cx="3" cy="5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52" name="Line 52"/>
            <p:cNvSpPr>
              <a:spLocks noChangeShapeType="1"/>
            </p:cNvSpPr>
            <p:nvPr/>
          </p:nvSpPr>
          <p:spPr bwMode="auto">
            <a:xfrm rot="10800000">
              <a:off x="134" y="1083"/>
              <a:ext cx="3" cy="501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57" name="Group 57"/>
          <p:cNvGrpSpPr>
            <a:grpSpLocks/>
          </p:cNvGrpSpPr>
          <p:nvPr/>
        </p:nvGrpSpPr>
        <p:grpSpPr bwMode="auto">
          <a:xfrm rot="-8213626">
            <a:off x="6728892" y="1739058"/>
            <a:ext cx="330398" cy="1813843"/>
            <a:chOff x="0" y="0"/>
            <a:chExt cx="296" cy="1624"/>
          </a:xfrm>
        </p:grpSpPr>
        <p:pic>
          <p:nvPicPr>
            <p:cNvPr id="51254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96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5" name="Line 55"/>
            <p:cNvSpPr>
              <a:spLocks noChangeShapeType="1"/>
            </p:cNvSpPr>
            <p:nvPr/>
          </p:nvSpPr>
          <p:spPr bwMode="auto">
            <a:xfrm rot="10800000">
              <a:off x="138" y="0"/>
              <a:ext cx="2" cy="5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56" name="Line 56"/>
            <p:cNvSpPr>
              <a:spLocks noChangeShapeType="1"/>
            </p:cNvSpPr>
            <p:nvPr/>
          </p:nvSpPr>
          <p:spPr bwMode="auto">
            <a:xfrm rot="10800000">
              <a:off x="138" y="1111"/>
              <a:ext cx="2" cy="5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60" name="Group 60"/>
          <p:cNvGrpSpPr>
            <a:grpSpLocks/>
          </p:cNvGrpSpPr>
          <p:nvPr/>
        </p:nvGrpSpPr>
        <p:grpSpPr bwMode="auto">
          <a:xfrm>
            <a:off x="7515821" y="3991571"/>
            <a:ext cx="491133" cy="491133"/>
            <a:chOff x="0" y="0"/>
            <a:chExt cx="440" cy="440"/>
          </a:xfrm>
          <a:noFill/>
        </p:grpSpPr>
        <p:sp>
          <p:nvSpPr>
            <p:cNvPr id="51258" name="Oval 58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59" name="Picture 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"/>
              <a:ext cx="176" cy="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3" name="Group 63"/>
          <p:cNvGrpSpPr>
            <a:grpSpLocks/>
          </p:cNvGrpSpPr>
          <p:nvPr/>
        </p:nvGrpSpPr>
        <p:grpSpPr bwMode="auto">
          <a:xfrm>
            <a:off x="5426274" y="4438056"/>
            <a:ext cx="491133" cy="491133"/>
            <a:chOff x="0" y="0"/>
            <a:chExt cx="440" cy="440"/>
          </a:xfrm>
          <a:noFill/>
        </p:grpSpPr>
        <p:sp>
          <p:nvSpPr>
            <p:cNvPr id="51261" name="Oval 61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62" name="Picture 6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48"/>
              <a:ext cx="200" cy="3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6" name="Group 66"/>
          <p:cNvGrpSpPr>
            <a:grpSpLocks/>
          </p:cNvGrpSpPr>
          <p:nvPr/>
        </p:nvGrpSpPr>
        <p:grpSpPr bwMode="auto">
          <a:xfrm>
            <a:off x="6042423" y="3098602"/>
            <a:ext cx="491133" cy="491133"/>
            <a:chOff x="0" y="0"/>
            <a:chExt cx="440" cy="440"/>
          </a:xfrm>
          <a:noFill/>
        </p:grpSpPr>
        <p:sp>
          <p:nvSpPr>
            <p:cNvPr id="51264" name="Oval 64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65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152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67" name="Group 67"/>
          <p:cNvGraphicFramePr>
            <a:graphicFrameLocks noGrp="1"/>
          </p:cNvGraphicFramePr>
          <p:nvPr/>
        </p:nvGraphicFramePr>
        <p:xfrm>
          <a:off x="7292578" y="1794868"/>
          <a:ext cx="782464" cy="594941"/>
        </p:xfrm>
        <a:graphic>
          <a:graphicData uri="http://schemas.openxmlformats.org/drawingml/2006/table">
            <a:tbl>
              <a:tblPr/>
              <a:tblGrid>
                <a:gridCol w="78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941">
                <a:tc>
                  <a:txBody>
                    <a:bodyPr/>
                    <a:lstStyle>
                      <a:lvl1pPr algn="l">
                        <a:spcBef>
                          <a:spcPts val="4800"/>
                        </a:spcBef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282700" indent="-571500" algn="l">
                        <a:spcBef>
                          <a:spcPts val="4800"/>
                        </a:spcBef>
                        <a:buSzPct val="10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27200" indent="-571500" algn="l">
                        <a:spcBef>
                          <a:spcPts val="4800"/>
                        </a:spcBef>
                        <a:buSzPct val="8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171700" indent="-571500" algn="l">
                        <a:spcBef>
                          <a:spcPts val="4800"/>
                        </a:spcBef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16200" indent="-571500" algn="l">
                        <a:spcBef>
                          <a:spcPts val="4800"/>
                        </a:spcBef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0734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306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9878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450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460F2E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275" name="Group 75"/>
          <p:cNvGrpSpPr>
            <a:grpSpLocks/>
          </p:cNvGrpSpPr>
          <p:nvPr/>
        </p:nvGrpSpPr>
        <p:grpSpPr bwMode="auto">
          <a:xfrm>
            <a:off x="7292578" y="1785938"/>
            <a:ext cx="782464" cy="603870"/>
            <a:chOff x="0" y="0"/>
            <a:chExt cx="701" cy="541"/>
          </a:xfrm>
          <a:noFill/>
        </p:grpSpPr>
        <p:sp>
          <p:nvSpPr>
            <p:cNvPr id="51273" name="Oval 73"/>
            <p:cNvSpPr>
              <a:spLocks/>
            </p:cNvSpPr>
            <p:nvPr/>
          </p:nvSpPr>
          <p:spPr bwMode="auto">
            <a:xfrm>
              <a:off x="8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74" name="Picture 7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40"/>
              <a:ext cx="203" cy="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78" name="Group 78"/>
          <p:cNvGrpSpPr>
            <a:grpSpLocks/>
          </p:cNvGrpSpPr>
          <p:nvPr/>
        </p:nvGrpSpPr>
        <p:grpSpPr bwMode="auto">
          <a:xfrm>
            <a:off x="4988720" y="1750220"/>
            <a:ext cx="491133" cy="491133"/>
            <a:chOff x="0" y="0"/>
            <a:chExt cx="440" cy="440"/>
          </a:xfrm>
          <a:noFill/>
        </p:grpSpPr>
        <p:sp>
          <p:nvSpPr>
            <p:cNvPr id="51276" name="Oval 76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77" name="Picture 7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42"/>
              <a:ext cx="176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1" name="Group 81"/>
          <p:cNvGrpSpPr>
            <a:grpSpLocks/>
          </p:cNvGrpSpPr>
          <p:nvPr/>
        </p:nvGrpSpPr>
        <p:grpSpPr bwMode="auto">
          <a:xfrm>
            <a:off x="3497462" y="3339704"/>
            <a:ext cx="491133" cy="491133"/>
            <a:chOff x="0" y="0"/>
            <a:chExt cx="440" cy="440"/>
          </a:xfrm>
          <a:noFill/>
        </p:grpSpPr>
        <p:sp>
          <p:nvSpPr>
            <p:cNvPr id="51279" name="Oval 79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0" name="Picture 8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34"/>
              <a:ext cx="200" cy="3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4" name="Group 84"/>
          <p:cNvGrpSpPr>
            <a:grpSpLocks/>
          </p:cNvGrpSpPr>
          <p:nvPr/>
        </p:nvGrpSpPr>
        <p:grpSpPr bwMode="auto">
          <a:xfrm>
            <a:off x="9301759" y="5393532"/>
            <a:ext cx="491133" cy="491133"/>
            <a:chOff x="0" y="0"/>
            <a:chExt cx="440" cy="440"/>
          </a:xfrm>
          <a:noFill/>
        </p:grpSpPr>
        <p:sp>
          <p:nvSpPr>
            <p:cNvPr id="51282" name="Oval 82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3" name="Picture 8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"/>
              <a:ext cx="176" cy="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7" name="Group 87"/>
          <p:cNvGrpSpPr>
            <a:grpSpLocks/>
          </p:cNvGrpSpPr>
          <p:nvPr/>
        </p:nvGrpSpPr>
        <p:grpSpPr bwMode="auto">
          <a:xfrm>
            <a:off x="4979790" y="6188274"/>
            <a:ext cx="491133" cy="491133"/>
            <a:chOff x="0" y="0"/>
            <a:chExt cx="440" cy="440"/>
          </a:xfrm>
          <a:noFill/>
        </p:grpSpPr>
        <p:sp>
          <p:nvSpPr>
            <p:cNvPr id="51285" name="Oval 85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6" name="Picture 8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48"/>
              <a:ext cx="200" cy="3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0" name="Group 90"/>
          <p:cNvGrpSpPr>
            <a:grpSpLocks/>
          </p:cNvGrpSpPr>
          <p:nvPr/>
        </p:nvGrpSpPr>
        <p:grpSpPr bwMode="auto">
          <a:xfrm>
            <a:off x="2077642" y="3339704"/>
            <a:ext cx="491133" cy="491133"/>
            <a:chOff x="0" y="0"/>
            <a:chExt cx="440" cy="440"/>
          </a:xfrm>
          <a:noFill/>
        </p:grpSpPr>
        <p:sp>
          <p:nvSpPr>
            <p:cNvPr id="51288" name="Oval 88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9" name="Picture 8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34"/>
              <a:ext cx="200" cy="3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3" name="Group 93"/>
          <p:cNvGrpSpPr>
            <a:grpSpLocks/>
          </p:cNvGrpSpPr>
          <p:nvPr/>
        </p:nvGrpSpPr>
        <p:grpSpPr bwMode="auto">
          <a:xfrm>
            <a:off x="3497462" y="348259"/>
            <a:ext cx="491133" cy="491133"/>
            <a:chOff x="0" y="0"/>
            <a:chExt cx="440" cy="440"/>
          </a:xfrm>
          <a:noFill/>
        </p:grpSpPr>
        <p:sp>
          <p:nvSpPr>
            <p:cNvPr id="51291" name="Oval 91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92" name="Picture 9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42"/>
              <a:ext cx="176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94" name="Group 94"/>
          <p:cNvGraphicFramePr>
            <a:graphicFrameLocks noGrp="1"/>
          </p:cNvGraphicFramePr>
          <p:nvPr/>
        </p:nvGraphicFramePr>
        <p:xfrm>
          <a:off x="9239250" y="830462"/>
          <a:ext cx="782464" cy="594941"/>
        </p:xfrm>
        <a:graphic>
          <a:graphicData uri="http://schemas.openxmlformats.org/drawingml/2006/table">
            <a:tbl>
              <a:tblPr/>
              <a:tblGrid>
                <a:gridCol w="78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941">
                <a:tc>
                  <a:txBody>
                    <a:bodyPr/>
                    <a:lstStyle>
                      <a:lvl1pPr algn="l">
                        <a:spcBef>
                          <a:spcPts val="4800"/>
                        </a:spcBef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282700" indent="-571500" algn="l">
                        <a:spcBef>
                          <a:spcPts val="4800"/>
                        </a:spcBef>
                        <a:buSzPct val="10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27200" indent="-571500" algn="l">
                        <a:spcBef>
                          <a:spcPts val="4800"/>
                        </a:spcBef>
                        <a:buSzPct val="8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171700" indent="-571500" algn="l">
                        <a:spcBef>
                          <a:spcPts val="4800"/>
                        </a:spcBef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16200" indent="-571500" algn="l">
                        <a:spcBef>
                          <a:spcPts val="4800"/>
                        </a:spcBef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0734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306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9878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450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460F2E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302" name="Group 102"/>
          <p:cNvGrpSpPr>
            <a:grpSpLocks/>
          </p:cNvGrpSpPr>
          <p:nvPr/>
        </p:nvGrpSpPr>
        <p:grpSpPr bwMode="auto">
          <a:xfrm>
            <a:off x="9239250" y="821531"/>
            <a:ext cx="782464" cy="603870"/>
            <a:chOff x="0" y="0"/>
            <a:chExt cx="701" cy="541"/>
          </a:xfrm>
          <a:noFill/>
        </p:grpSpPr>
        <p:sp>
          <p:nvSpPr>
            <p:cNvPr id="51300" name="Oval 100"/>
            <p:cNvSpPr>
              <a:spLocks/>
            </p:cNvSpPr>
            <p:nvPr/>
          </p:nvSpPr>
          <p:spPr bwMode="auto">
            <a:xfrm>
              <a:off x="8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301" name="Picture 10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40"/>
              <a:ext cx="203" cy="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05" name="Group 105"/>
          <p:cNvGrpSpPr>
            <a:grpSpLocks/>
          </p:cNvGrpSpPr>
          <p:nvPr/>
        </p:nvGrpSpPr>
        <p:grpSpPr bwMode="auto">
          <a:xfrm>
            <a:off x="4970860" y="3152181"/>
            <a:ext cx="491133" cy="491133"/>
            <a:chOff x="0" y="0"/>
            <a:chExt cx="440" cy="440"/>
          </a:xfrm>
          <a:noFill/>
        </p:grpSpPr>
        <p:sp>
          <p:nvSpPr>
            <p:cNvPr id="51303" name="Oval 103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304" name="Picture 1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152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19" name="Group 119"/>
          <p:cNvGrpSpPr>
            <a:grpSpLocks/>
          </p:cNvGrpSpPr>
          <p:nvPr/>
        </p:nvGrpSpPr>
        <p:grpSpPr bwMode="auto">
          <a:xfrm rot="-5242752">
            <a:off x="5166198" y="6143625"/>
            <a:ext cx="126131" cy="1235646"/>
            <a:chOff x="0" y="0"/>
            <a:chExt cx="112" cy="1107"/>
          </a:xfrm>
        </p:grpSpPr>
        <p:sp>
          <p:nvSpPr>
            <p:cNvPr id="51306" name="Line 106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7" name="Line 107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8" name="Line 108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9" name="Line 109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0" name="Line 110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1" name="Line 111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2" name="Line 112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3" name="Line 113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4" name="Line 114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5" name="Line 115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6" name="Line 116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7" name="Line 117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8" name="Line 118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33" name="Group 133"/>
          <p:cNvGrpSpPr>
            <a:grpSpLocks/>
          </p:cNvGrpSpPr>
          <p:nvPr/>
        </p:nvGrpSpPr>
        <p:grpSpPr bwMode="auto">
          <a:xfrm rot="-8326947">
            <a:off x="9778382" y="5178103"/>
            <a:ext cx="126131" cy="1236762"/>
            <a:chOff x="0" y="0"/>
            <a:chExt cx="112" cy="1107"/>
          </a:xfrm>
        </p:grpSpPr>
        <p:sp>
          <p:nvSpPr>
            <p:cNvPr id="51320" name="Line 120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1" name="Line 121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2" name="Line 122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3" name="Line 123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4" name="Line 124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5" name="Line 125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6" name="Line 126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7" name="Line 127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8" name="Line 128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9" name="Line 129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0" name="Line 130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1" name="Line 131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2" name="Line 132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47" name="Group 147"/>
          <p:cNvGrpSpPr>
            <a:grpSpLocks/>
          </p:cNvGrpSpPr>
          <p:nvPr/>
        </p:nvGrpSpPr>
        <p:grpSpPr bwMode="auto">
          <a:xfrm rot="8216728">
            <a:off x="9683502" y="235521"/>
            <a:ext cx="126132" cy="1236762"/>
            <a:chOff x="0" y="0"/>
            <a:chExt cx="112" cy="1107"/>
          </a:xfrm>
        </p:grpSpPr>
        <p:sp>
          <p:nvSpPr>
            <p:cNvPr id="51334" name="Line 134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5" name="Line 135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6" name="Line 136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7" name="Line 137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8" name="Line 138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9" name="Line 139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0" name="Line 140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1" name="Line 141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2" name="Line 142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3" name="Line 143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4" name="Line 144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5" name="Line 145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6" name="Line 146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61" name="Group 161"/>
          <p:cNvGrpSpPr>
            <a:grpSpLocks/>
          </p:cNvGrpSpPr>
          <p:nvPr/>
        </p:nvGrpSpPr>
        <p:grpSpPr bwMode="auto">
          <a:xfrm rot="3580889">
            <a:off x="3482952" y="-285750"/>
            <a:ext cx="126131" cy="1235646"/>
            <a:chOff x="0" y="0"/>
            <a:chExt cx="112" cy="1107"/>
          </a:xfrm>
        </p:grpSpPr>
        <p:sp>
          <p:nvSpPr>
            <p:cNvPr id="51348" name="Line 148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9" name="Line 149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0" name="Line 150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1" name="Line 151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2" name="Line 152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3" name="Line 153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4" name="Line 154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5" name="Line 155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6" name="Line 156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7" name="Line 157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8" name="Line 158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9" name="Line 159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0" name="Line 160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75" name="Group 175"/>
          <p:cNvGrpSpPr>
            <a:grpSpLocks/>
          </p:cNvGrpSpPr>
          <p:nvPr/>
        </p:nvGrpSpPr>
        <p:grpSpPr bwMode="auto">
          <a:xfrm rot="37703">
            <a:off x="1928068" y="2883174"/>
            <a:ext cx="126132" cy="1235645"/>
            <a:chOff x="0" y="0"/>
            <a:chExt cx="112" cy="1107"/>
          </a:xfrm>
        </p:grpSpPr>
        <p:sp>
          <p:nvSpPr>
            <p:cNvPr id="51362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3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4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5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6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7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8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9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0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1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2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3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4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89" name="Group 189"/>
          <p:cNvGrpSpPr>
            <a:grpSpLocks/>
          </p:cNvGrpSpPr>
          <p:nvPr/>
        </p:nvGrpSpPr>
        <p:grpSpPr bwMode="auto">
          <a:xfrm rot="315260">
            <a:off x="4831335" y="2721323"/>
            <a:ext cx="126131" cy="1238994"/>
            <a:chOff x="0" y="0"/>
            <a:chExt cx="112" cy="1109"/>
          </a:xfrm>
        </p:grpSpPr>
        <p:sp>
          <p:nvSpPr>
            <p:cNvPr id="51376" name="Line 176"/>
            <p:cNvSpPr>
              <a:spLocks noChangeShapeType="1"/>
            </p:cNvSpPr>
            <p:nvPr/>
          </p:nvSpPr>
          <p:spPr bwMode="auto">
            <a:xfrm>
              <a:off x="104" y="0"/>
              <a:ext cx="3" cy="1109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7" name="Line 177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8" name="Line 178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9" name="Line 179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0" name="Line 180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1" name="Line 181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2" name="Line 182"/>
            <p:cNvSpPr>
              <a:spLocks noChangeShapeType="1"/>
            </p:cNvSpPr>
            <p:nvPr/>
          </p:nvSpPr>
          <p:spPr bwMode="auto">
            <a:xfrm flipH="1">
              <a:off x="16" y="48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3" name="Line 183"/>
            <p:cNvSpPr>
              <a:spLocks noChangeShapeType="1"/>
            </p:cNvSpPr>
            <p:nvPr/>
          </p:nvSpPr>
          <p:spPr bwMode="auto">
            <a:xfrm flipH="1">
              <a:off x="16" y="56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4" name="Line 184"/>
            <p:cNvSpPr>
              <a:spLocks noChangeShapeType="1"/>
            </p:cNvSpPr>
            <p:nvPr/>
          </p:nvSpPr>
          <p:spPr bwMode="auto">
            <a:xfrm flipH="1">
              <a:off x="16" y="64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5" name="Line 185"/>
            <p:cNvSpPr>
              <a:spLocks noChangeShapeType="1"/>
            </p:cNvSpPr>
            <p:nvPr/>
          </p:nvSpPr>
          <p:spPr bwMode="auto">
            <a:xfrm flipH="1">
              <a:off x="16" y="72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6" name="Line 186"/>
            <p:cNvSpPr>
              <a:spLocks noChangeShapeType="1"/>
            </p:cNvSpPr>
            <p:nvPr/>
          </p:nvSpPr>
          <p:spPr bwMode="auto">
            <a:xfrm flipH="1">
              <a:off x="16" y="80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7" name="Line 187"/>
            <p:cNvSpPr>
              <a:spLocks noChangeShapeType="1"/>
            </p:cNvSpPr>
            <p:nvPr/>
          </p:nvSpPr>
          <p:spPr bwMode="auto">
            <a:xfrm flipH="1">
              <a:off x="16" y="88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8" name="Line 188"/>
            <p:cNvSpPr>
              <a:spLocks noChangeShapeType="1"/>
            </p:cNvSpPr>
            <p:nvPr/>
          </p:nvSpPr>
          <p:spPr bwMode="auto">
            <a:xfrm flipH="1">
              <a:off x="16" y="962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</p:spTree>
    <p:extLst>
      <p:ext uri="{BB962C8B-B14F-4D97-AF65-F5344CB8AC3E}">
        <p14:creationId xmlns:p14="http://schemas.microsoft.com/office/powerpoint/2010/main" val="378474848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Hitting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related quantity: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Hitting time </a:t>
            </a:r>
            <a:r>
              <a:rPr lang="en-US" dirty="0">
                <a:solidFill>
                  <a:srgbClr val="0070C0"/>
                </a:solidFill>
              </a:rPr>
              <a:t>H(</a:t>
            </a:r>
            <a:r>
              <a:rPr lang="en-US" dirty="0" err="1">
                <a:solidFill>
                  <a:srgbClr val="0070C0"/>
                </a:solidFill>
              </a:rPr>
              <a:t>u,v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number of steps </a:t>
            </a:r>
            <a:r>
              <a:rPr lang="en-US" dirty="0"/>
              <a:t>for a random walk starting from node 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en-US" dirty="0"/>
              <a:t> to end up in </a:t>
            </a:r>
            <a:r>
              <a:rPr lang="en-US" dirty="0">
                <a:solidFill>
                  <a:srgbClr val="00B0F0"/>
                </a:solidFill>
              </a:rPr>
              <a:t>v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for the first time</a:t>
            </a:r>
          </a:p>
          <a:p>
            <a:pPr lvl="2"/>
            <a:r>
              <a:rPr lang="en-US" dirty="0"/>
              <a:t>Make node v absorbing and compute the expected number of steps to reach v</a:t>
            </a:r>
          </a:p>
          <a:p>
            <a:pPr lvl="2"/>
            <a:r>
              <a:rPr lang="en-US" dirty="0"/>
              <a:t>Assumes that the graph is strongly connected, and there are no other absorbing nodes.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Commute time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H(</a:t>
            </a:r>
            <a:r>
              <a:rPr lang="en-US" dirty="0" err="1">
                <a:solidFill>
                  <a:srgbClr val="0070C0"/>
                </a:solidFill>
              </a:rPr>
              <a:t>u,v</a:t>
            </a:r>
            <a:r>
              <a:rPr lang="en-US" dirty="0">
                <a:solidFill>
                  <a:srgbClr val="0070C0"/>
                </a:solidFill>
              </a:rPr>
              <a:t>) + H(</a:t>
            </a:r>
            <a:r>
              <a:rPr lang="en-US" dirty="0" err="1">
                <a:solidFill>
                  <a:srgbClr val="0070C0"/>
                </a:solidFill>
              </a:rPr>
              <a:t>v,u</a:t>
            </a:r>
            <a:r>
              <a:rPr lang="en-US" dirty="0">
                <a:solidFill>
                  <a:srgbClr val="0070C0"/>
                </a:solidFill>
              </a:rPr>
              <a:t>):</a:t>
            </a:r>
            <a:r>
              <a:rPr lang="en-US" dirty="0"/>
              <a:t> often used as a </a:t>
            </a:r>
            <a:r>
              <a:rPr lang="en-US" dirty="0">
                <a:solidFill>
                  <a:srgbClr val="0070C0"/>
                </a:solidFill>
              </a:rPr>
              <a:t>distance metric</a:t>
            </a:r>
          </a:p>
          <a:p>
            <a:pPr lvl="1"/>
            <a:r>
              <a:rPr lang="en-US" dirty="0"/>
              <a:t>Proportional to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total resistance </a:t>
            </a:r>
            <a:r>
              <a:rPr lang="en-US" dirty="0"/>
              <a:t>between nodes u, and v</a:t>
            </a:r>
          </a:p>
        </p:txBody>
      </p:sp>
    </p:spTree>
    <p:extLst>
      <p:ext uri="{BB962C8B-B14F-4D97-AF65-F5344CB8AC3E}">
        <p14:creationId xmlns:p14="http://schemas.microsoft.com/office/powerpoint/2010/main" val="49510803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Transductive</a:t>
            </a:r>
            <a:r>
              <a:rPr lang="en-US" dirty="0"/>
              <a:t>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we have a graph of relationships and some </a:t>
            </a:r>
            <a:r>
              <a:rPr lang="en-US" dirty="0">
                <a:solidFill>
                  <a:srgbClr val="00B0F0"/>
                </a:solidFill>
              </a:rPr>
              <a:t>labels</a:t>
            </a:r>
            <a:r>
              <a:rPr lang="en-US" dirty="0"/>
              <a:t> on some nodes we can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/>
              <a:t> them to the remaining nodes </a:t>
            </a:r>
          </a:p>
          <a:p>
            <a:pPr lvl="1"/>
            <a:r>
              <a:rPr lang="en-US" dirty="0"/>
              <a:t>Make the labeled nodes to be absorbing and compute the probability for the rest of the graph</a:t>
            </a:r>
          </a:p>
          <a:p>
            <a:pPr lvl="1"/>
            <a:r>
              <a:rPr lang="en-US" dirty="0"/>
              <a:t>E.g., a social network where some people are tagged as spammers</a:t>
            </a:r>
          </a:p>
          <a:p>
            <a:pPr lvl="1"/>
            <a:r>
              <a:rPr lang="en-US" dirty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/>
              <a:t>This is a form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</a:p>
          <a:p>
            <a:pPr lvl="1"/>
            <a:r>
              <a:rPr lang="en-US" dirty="0"/>
              <a:t>We make use of the unlabeled data, and the relationships</a:t>
            </a:r>
          </a:p>
          <a:p>
            <a:endParaRPr lang="en-US" dirty="0"/>
          </a:p>
          <a:p>
            <a:r>
              <a:rPr lang="en-US" dirty="0"/>
              <a:t>It is also called </a:t>
            </a:r>
            <a:r>
              <a:rPr lang="en-US" dirty="0" err="1">
                <a:solidFill>
                  <a:srgbClr val="FF0000"/>
                </a:solidFill>
              </a:rPr>
              <a:t>transductive</a:t>
            </a:r>
            <a:r>
              <a:rPr lang="en-US" dirty="0">
                <a:solidFill>
                  <a:srgbClr val="FF0000"/>
                </a:solidFill>
              </a:rPr>
              <a:t> learning </a:t>
            </a:r>
            <a:r>
              <a:rPr lang="en-US" dirty="0"/>
              <a:t>because it does not produce a model, but just labels the unlabeled data that is at hand.</a:t>
            </a:r>
          </a:p>
          <a:p>
            <a:pPr lvl="1"/>
            <a:r>
              <a:rPr lang="en-US" dirty="0"/>
              <a:t>Contrast to </a:t>
            </a:r>
            <a:r>
              <a:rPr lang="en-US" dirty="0">
                <a:solidFill>
                  <a:srgbClr val="FF0000"/>
                </a:solidFill>
              </a:rPr>
              <a:t>inductive learning </a:t>
            </a:r>
            <a:r>
              <a:rPr lang="en-US" dirty="0"/>
              <a:t>that learns a model and can label any new example</a:t>
            </a:r>
          </a:p>
        </p:txBody>
      </p:sp>
    </p:spTree>
    <p:extLst>
      <p:ext uri="{BB962C8B-B14F-4D97-AF65-F5344CB8AC3E}">
        <p14:creationId xmlns:p14="http://schemas.microsoft.com/office/powerpoint/2010/main" val="301498948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Implementation is in many ways similar to the PageRank implementation</a:t>
                </a:r>
              </a:p>
              <a:p>
                <a:pPr lvl="1"/>
                <a:r>
                  <a:rPr lang="en-US" dirty="0"/>
                  <a:t>For an edge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instead of updating the value of </a:t>
                </a:r>
                <a:r>
                  <a:rPr lang="en-US" dirty="0">
                    <a:solidFill>
                      <a:srgbClr val="00B0F0"/>
                    </a:solidFill>
                  </a:rPr>
                  <a:t>v</a:t>
                </a:r>
                <a:r>
                  <a:rPr lang="en-US" dirty="0"/>
                  <a:t> we update the value of </a:t>
                </a:r>
                <a:r>
                  <a:rPr lang="en-US" dirty="0">
                    <a:solidFill>
                      <a:srgbClr val="00B0F0"/>
                    </a:solidFill>
                  </a:rPr>
                  <a:t>u</a:t>
                </a:r>
                <a:r>
                  <a:rPr lang="en-US" dirty="0"/>
                  <a:t>. </a:t>
                </a:r>
              </a:p>
              <a:p>
                <a:pPr lvl="2"/>
                <a:r>
                  <a:rPr lang="en-US" dirty="0"/>
                  <a:t>The value of a node is the average of its neighbors</a:t>
                </a:r>
              </a:p>
              <a:p>
                <a:pPr lvl="1"/>
                <a:r>
                  <a:rPr lang="en-US" dirty="0"/>
                  <a:t>We need to check for the case that a node </a:t>
                </a:r>
                <a:r>
                  <a:rPr lang="en-US" dirty="0">
                    <a:solidFill>
                      <a:srgbClr val="00B0F0"/>
                    </a:solidFill>
                  </a:rPr>
                  <a:t>u</a:t>
                </a:r>
                <a:r>
                  <a:rPr lang="en-US" dirty="0"/>
                  <a:t> is absorbing, in which case the value of the node is not updated.</a:t>
                </a:r>
              </a:p>
              <a:p>
                <a:pPr lvl="1"/>
                <a:r>
                  <a:rPr lang="en-US" dirty="0"/>
                  <a:t>Repeat the updates until the change in values is very small.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568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9656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8774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6319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37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680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743382" y="1955492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CDEB97-DE96-4159-801B-4891A7B215C5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552000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9640296" y="2102530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878749" y="4802045"/>
            <a:ext cx="617558" cy="103857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6319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0512" y="277355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3" y="2562697"/>
            <a:ext cx="935361" cy="38387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846241" y="3616225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852977" y="1955492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883713-B8C7-4EAE-8AAF-B1D32D0CD6D9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193208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6220701" y="4501797"/>
            <a:ext cx="935361" cy="407379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9640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878749" y="4807459"/>
            <a:ext cx="617558" cy="98443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0512" y="277355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20928" y="3656351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870793" y="1891820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B89671-A202-445E-BAE5-43F542709BF8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3078453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6220701" y="4501796"/>
            <a:ext cx="935361" cy="407378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9640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729210" y="4593478"/>
            <a:ext cx="886073" cy="31242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9657" y="2677807"/>
            <a:ext cx="811517" cy="27669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8303" y="3657600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03818" y="1931326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D7652F-083F-4745-8ABB-D7FDCCA4D068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2869463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9628560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6239574" y="451551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729210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9657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565325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797022" y="1905000"/>
            <a:ext cx="3594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system will reach an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equilibrium</a:t>
            </a:r>
            <a:r>
              <a:rPr lang="en-US" sz="2400" dirty="0"/>
              <a:t> state where the amount of liquid in each node remains constant.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FCB7CA-56FB-4B0C-A919-78E27D1079D1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48251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9628560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6239574" y="451551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729210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9657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565325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1064046" y="1981200"/>
            <a:ext cx="3594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amount of liquid in each node determines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importance</a:t>
            </a:r>
            <a:r>
              <a:rPr lang="en-US" sz="2400" dirty="0"/>
              <a:t> of the node</a:t>
            </a:r>
            <a:r>
              <a:rPr lang="el-GR" sz="2400" dirty="0"/>
              <a:t>.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/>
              <a:t>means large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incoming flow </a:t>
            </a:r>
            <a:r>
              <a:rPr lang="en-US" sz="2400" dirty="0"/>
              <a:t>from nodes with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/>
              <a:t>of liquid.</a:t>
            </a:r>
          </a:p>
          <a:p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1B9C32-E7A1-4A6C-B01D-209FB5AD9BD5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1861248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2165"/>
            <a:ext cx="8229600" cy="990600"/>
          </a:xfrm>
        </p:spPr>
        <p:txBody>
          <a:bodyPr/>
          <a:lstStyle/>
          <a:p>
            <a:r>
              <a:rPr lang="en-US" dirty="0"/>
              <a:t>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94041"/>
                <a:ext cx="10972800" cy="5323730"/>
              </a:xfrm>
            </p:spPr>
            <p:txBody>
              <a:bodyPr>
                <a:normAutofit/>
              </a:bodyPr>
              <a:lstStyle/>
              <a:p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node is the value of the 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/>
                  <a:t>Assume that we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/>
                  <a:t> to distribute to all nodes.</a:t>
                </a:r>
              </a:p>
              <a:p>
                <a:pPr lvl="2"/>
                <a:r>
                  <a:rPr lang="en-US" dirty="0"/>
                  <a:t>Initially each node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amount of authority</a:t>
                </a:r>
              </a:p>
              <a:p>
                <a:pPr lvl="1"/>
                <a:r>
                  <a:rPr lang="en-US" dirty="0"/>
                  <a:t>Each node </a:t>
                </a:r>
                <a:r>
                  <a:rPr lang="en-US" dirty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/>
                  <a:t> the authority value they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/>
                  <a:t>The authority value of each node is the sum of the </a:t>
                </a:r>
                <a:r>
                  <a:rPr lang="en-US" dirty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/>
                  <a:t>it collects from its neighbors.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94041"/>
                <a:ext cx="10972800" cy="5323730"/>
              </a:xfrm>
              <a:blipFill>
                <a:blip r:embed="rId2"/>
                <a:stretch>
                  <a:fillRect l="-1000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8600" y="5263904"/>
                <a:ext cx="4038600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PageRank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/>
                  <a:t> of node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5263904"/>
                <a:ext cx="4038600" cy="400110"/>
              </a:xfrm>
              <a:prstGeom prst="rect">
                <a:avLst/>
              </a:prstGeom>
              <a:blipFill>
                <a:blip r:embed="rId3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881438" y="6006226"/>
            <a:ext cx="217925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Recursive definition</a:t>
            </a:r>
          </a:p>
        </p:txBody>
      </p:sp>
    </p:spTree>
    <p:extLst>
      <p:ext uri="{BB962C8B-B14F-4D97-AF65-F5344CB8AC3E}">
        <p14:creationId xmlns:p14="http://schemas.microsoft.com/office/powerpoint/2010/main" val="1581857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327215" y="2879384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344677" y="3328647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343090" y="3820772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1346264" y="4244634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1341503" y="4741522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06714" y="1628588"/>
                <a:ext cx="2438400" cy="839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𝑢</m:t>
                          </m:r>
                          <m:r>
                            <a:rPr lang="en-US" sz="2000" i="1">
                              <a:latin typeface="Cambria Math"/>
                            </a:rPr>
                            <m:t>→</m:t>
                          </m:r>
                          <m:r>
                            <a:rPr lang="en-US" sz="2000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14" y="1628588"/>
                <a:ext cx="2438400" cy="839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6565901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651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number of complex systems can be modeled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networks</a:t>
            </a:r>
            <a:r>
              <a:rPr lang="en-US" dirty="0"/>
              <a:t> (graphs).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Web</a:t>
            </a:r>
          </a:p>
          <a:p>
            <a:pPr lvl="1"/>
            <a:r>
              <a:rPr lang="en-US" dirty="0"/>
              <a:t>(Online) Social Networks</a:t>
            </a:r>
          </a:p>
          <a:p>
            <a:pPr lvl="1"/>
            <a:r>
              <a:rPr lang="en-US" dirty="0"/>
              <a:t>Biological systems</a:t>
            </a:r>
          </a:p>
          <a:p>
            <a:pPr lvl="1"/>
            <a:r>
              <a:rPr lang="en-US" dirty="0"/>
              <a:t>Communication networks (internet, email)</a:t>
            </a:r>
          </a:p>
          <a:p>
            <a:pPr lvl="1"/>
            <a:r>
              <a:rPr lang="en-US" dirty="0"/>
              <a:t>The Economy</a:t>
            </a:r>
          </a:p>
          <a:p>
            <a:r>
              <a:rPr lang="en-US" dirty="0"/>
              <a:t>We cannot truly understand such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complex systems </a:t>
            </a:r>
            <a:r>
              <a:rPr lang="en-US" dirty="0"/>
              <a:t>unless we understand the </a:t>
            </a:r>
            <a:r>
              <a:rPr lang="en-US" dirty="0">
                <a:solidFill>
                  <a:srgbClr val="0070C0"/>
                </a:solidFill>
              </a:rPr>
              <a:t>underlying network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Everything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dirty="0"/>
              <a:t>, studying individual entities gives only a partial view of a system</a:t>
            </a:r>
          </a:p>
          <a:p>
            <a:r>
              <a:rPr lang="en-US" dirty="0"/>
              <a:t>Data mining for networks is a very popular area</a:t>
            </a:r>
          </a:p>
          <a:p>
            <a:pPr lvl="1"/>
            <a:r>
              <a:rPr lang="en-US" dirty="0"/>
              <a:t>Applications to the </a:t>
            </a:r>
            <a:r>
              <a:rPr lang="en-US" dirty="0">
                <a:solidFill>
                  <a:srgbClr val="FF0000"/>
                </a:solidFill>
              </a:rPr>
              <a:t>Web</a:t>
            </a:r>
            <a:r>
              <a:rPr lang="en-US" dirty="0"/>
              <a:t> is one of the success stories for network data mining.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57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PageRank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simple way to compute the weights is by iteratively updating the weights using the equations</a:t>
            </a:r>
          </a:p>
          <a:p>
            <a:r>
              <a:rPr lang="en-US" dirty="0"/>
              <a:t>PageRank Algorithm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process converges</a:t>
            </a:r>
          </a:p>
          <a:p>
            <a:pPr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0" y="3200401"/>
                <a:ext cx="6525344" cy="222881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Initialize all PageRank weights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Repeat:</a:t>
                </a:r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/>
              </a:p>
              <a:p>
                <a:r>
                  <a:rPr lang="en-US" sz="2800" dirty="0"/>
                  <a:t>Until the weights do not change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200401"/>
                <a:ext cx="6525344" cy="2228815"/>
              </a:xfrm>
              <a:prstGeom prst="rect">
                <a:avLst/>
              </a:prstGeom>
              <a:blipFill>
                <a:blip r:embed="rId2"/>
                <a:stretch>
                  <a:fillRect l="-1674" b="-5660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524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828801" y="1905001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846263" y="2354264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844676" y="2846389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1847850" y="3270251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1843089" y="3767139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05425" y="1423806"/>
                <a:ext cx="2209801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425" y="1423806"/>
                <a:ext cx="2209801" cy="764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6565901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2428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2428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1835" t="-1818" r="-406422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000" t="-1818" r="-302727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2752" t="-1818" r="-205505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99091" t="-1818" r="-103636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03670" t="-1818" r="-4587" b="-5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6667784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the weight as a </a:t>
            </a:r>
            <a:r>
              <a:rPr lang="en-US" dirty="0">
                <a:solidFill>
                  <a:srgbClr val="FF0000"/>
                </a:solidFill>
              </a:rPr>
              <a:t>fluid</a:t>
            </a:r>
            <a:r>
              <a:rPr lang="en-US" dirty="0"/>
              <a:t>: there is constant amount of it in the graph, but it moves around until it stabilizes</a:t>
            </a:r>
          </a:p>
        </p:txBody>
      </p:sp>
    </p:spTree>
    <p:extLst>
      <p:ext uri="{BB962C8B-B14F-4D97-AF65-F5344CB8AC3E}">
        <p14:creationId xmlns:p14="http://schemas.microsoft.com/office/powerpoint/2010/main" val="3642731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828801" y="1905001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846263" y="2354264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844676" y="2846389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1847850" y="3270251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1843089" y="3767139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05425" y="1423806"/>
                <a:ext cx="2209801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425" y="1423806"/>
                <a:ext cx="2209801" cy="764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6565901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128666"/>
                  </p:ext>
                </p:extLst>
              </p:nvPr>
            </p:nvGraphicFramePr>
            <p:xfrm>
              <a:off x="2286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128666"/>
                  </p:ext>
                </p:extLst>
              </p:nvPr>
            </p:nvGraphicFramePr>
            <p:xfrm>
              <a:off x="2286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2752" t="-3571" r="-405505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909" t="-3571" r="-301818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3670" t="-3571" r="-204587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00000" t="-3571" r="-102727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04587" t="-3571" r="-3670" b="-119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6667784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the weight as a </a:t>
            </a:r>
            <a:r>
              <a:rPr lang="en-US" dirty="0">
                <a:solidFill>
                  <a:srgbClr val="FF0000"/>
                </a:solidFill>
              </a:rPr>
              <a:t>fluid</a:t>
            </a:r>
            <a:r>
              <a:rPr lang="en-US" dirty="0"/>
              <a:t>: there is constant amount of it in the graph, but it moves around until it stabilizes</a:t>
            </a:r>
          </a:p>
        </p:txBody>
      </p:sp>
    </p:spTree>
    <p:extLst>
      <p:ext uri="{BB962C8B-B14F-4D97-AF65-F5344CB8AC3E}">
        <p14:creationId xmlns:p14="http://schemas.microsoft.com/office/powerpoint/2010/main" val="2227478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Walks on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10896600" cy="478112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algorithm defines a </a:t>
                </a:r>
                <a:r>
                  <a:rPr lang="en-US" dirty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/>
                  <a:t> on the graph</a:t>
                </a:r>
              </a:p>
              <a:p>
                <a:endParaRPr lang="en-US" dirty="0"/>
              </a:p>
              <a:p>
                <a:r>
                  <a:rPr lang="en-US" dirty="0"/>
                  <a:t>Random walk: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Start</a:t>
                </a:r>
                <a:r>
                  <a:rPr lang="en-US" dirty="0"/>
                  <a:t> from a node chosen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sz="2400" dirty="0">
                    <a:solidFill>
                      <a:srgbClr val="0070C0"/>
                    </a:solidFill>
                  </a:rPr>
                  <a:t>Pick</a:t>
                </a:r>
                <a:r>
                  <a:rPr lang="en-US" sz="2400" dirty="0"/>
                  <a:t> one of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outgoing edges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2"/>
                <a:r>
                  <a:rPr lang="en-US" sz="2400" dirty="0">
                    <a:solidFill>
                      <a:srgbClr val="0070C0"/>
                    </a:solidFill>
                  </a:rPr>
                  <a:t>Move</a:t>
                </a:r>
                <a:r>
                  <a:rPr lang="en-US" sz="2400" dirty="0"/>
                  <a:t> to the destination of the edge</a:t>
                </a:r>
              </a:p>
              <a:p>
                <a:pPr lvl="2"/>
                <a:r>
                  <a:rPr lang="en-US" sz="2400" dirty="0"/>
                  <a:t>Repeat.</a:t>
                </a:r>
                <a:endParaRPr lang="el-GR" sz="2400" dirty="0"/>
              </a:p>
              <a:p>
                <a:pPr lvl="1"/>
                <a:endParaRPr lang="el-GR" dirty="0"/>
              </a:p>
              <a:p>
                <a:r>
                  <a:rPr lang="en-US" dirty="0"/>
                  <a:t>The PageRank of node v is the probability that the random walk is at node v after a very large number of steps.</a:t>
                </a:r>
                <a:endParaRPr lang="el-GR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Random Surfer </a:t>
                </a:r>
                <a:r>
                  <a:rPr lang="en-US" dirty="0"/>
                  <a:t>model</a:t>
                </a:r>
              </a:p>
              <a:p>
                <a:pPr lvl="1"/>
                <a:r>
                  <a:rPr lang="en-US" dirty="0"/>
                  <a:t>Users wander on the web, following links.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10896600" cy="4781128"/>
              </a:xfrm>
              <a:blipFill>
                <a:blip r:embed="rId2"/>
                <a:stretch>
                  <a:fillRect l="-672" t="-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83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8501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7177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1271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organize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3000" dirty="0"/>
              <a:t>: Manually curated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Directories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992" y="3029296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839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110490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steps?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11049000" cy="5029200"/>
              </a:xfrm>
              <a:blipFill>
                <a:blip r:embed="rId2"/>
                <a:stretch>
                  <a:fillRect l="-773" t="-1091" r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7120768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1484771" y="3958192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4771" y="3958192"/>
                <a:ext cx="968598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1483588" y="4705078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3588" y="4705078"/>
                <a:ext cx="968598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1490585" y="5417730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0585" y="5417730"/>
                <a:ext cx="968598" cy="6705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3007885" y="250836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5" y="2508368"/>
                <a:ext cx="2521459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3007884" y="3198229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4" y="3198229"/>
                <a:ext cx="3361626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3007884" y="395069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4" y="3950697"/>
                <a:ext cx="2583528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3007885" y="4705077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5" y="4705077"/>
                <a:ext cx="1542795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3007884" y="5527372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 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4" y="5527372"/>
                <a:ext cx="1452192" cy="411588"/>
              </a:xfrm>
              <a:prstGeom prst="rect">
                <a:avLst/>
              </a:prstGeom>
              <a:blipFill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1489396" y="2508369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9396" y="2508369"/>
                <a:ext cx="1024704" cy="6705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1490585" y="3181401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0585" y="3181401"/>
                <a:ext cx="1024704" cy="6705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 rot="10800000" flipV="1">
            <a:off x="5688606" y="5858117"/>
            <a:ext cx="487189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equations are the same as those for the PageRank computation</a:t>
            </a:r>
          </a:p>
        </p:txBody>
      </p:sp>
    </p:spTree>
    <p:extLst>
      <p:ext uri="{BB962C8B-B14F-4D97-AF65-F5344CB8AC3E}">
        <p14:creationId xmlns:p14="http://schemas.microsoft.com/office/powerpoint/2010/main" val="11769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82262"/>
                <a:ext cx="11506200" cy="5565228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A Markov chain describes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dirty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/>
                  <a:t>    according to a transition probability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600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600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 =</a:t>
                </a:r>
                <a:r>
                  <a:rPr lang="en-US" sz="2600" dirty="0">
                    <a:solidFill>
                      <a:srgbClr val="0066FF"/>
                    </a:solidFill>
                  </a:rPr>
                  <a:t> </a:t>
                </a:r>
                <a:r>
                  <a:rPr lang="en-US" sz="2600" dirty="0"/>
                  <a:t>probability of moving to state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dirty="0">
                    <a:solidFill>
                      <a:srgbClr val="0066FF"/>
                    </a:solidFill>
                  </a:rPr>
                  <a:t> </a:t>
                </a:r>
                <a:r>
                  <a:rPr lang="en-US" sz="2600" dirty="0"/>
                  <a:t>when at state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6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dirty="0"/>
              </a:p>
              <a:p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has the property that the entries of all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A matrix with this property is called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sz="13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dirty="0"/>
                  <a:t>: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stores the probability of being at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2900" dirty="0" err="1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sz="2900" dirty="0"/>
                  <a:t>The </a:t>
                </a:r>
                <a:r>
                  <a:rPr lang="en-US" sz="2900" dirty="0">
                    <a:solidFill>
                      <a:srgbClr val="0070C0"/>
                    </a:solidFill>
                  </a:rPr>
                  <a:t>next state </a:t>
                </a:r>
                <a:r>
                  <a:rPr lang="en-US" sz="2900" dirty="0"/>
                  <a:t>of the chain </a:t>
                </a:r>
                <a:r>
                  <a:rPr lang="en-US" sz="2900" dirty="0">
                    <a:solidFill>
                      <a:srgbClr val="0070C0"/>
                    </a:solidFill>
                  </a:rPr>
                  <a:t>depends only at the current state</a:t>
                </a:r>
                <a:r>
                  <a:rPr lang="en-US" sz="2900" dirty="0"/>
                  <a:t> and not on the past of the process (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sz="2900" dirty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700" dirty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2700" dirty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sz="2900" dirty="0"/>
                  <a:t>: After infinite steps the </a:t>
                </a:r>
                <a:r>
                  <a:rPr lang="en-US" sz="2900" dirty="0">
                    <a:solidFill>
                      <a:srgbClr val="0070C0"/>
                    </a:solidFill>
                  </a:rPr>
                  <a:t>state probability vector </a:t>
                </a:r>
                <a:r>
                  <a:rPr lang="en-US" sz="2900" dirty="0">
                    <a:solidFill>
                      <a:srgbClr val="FF0000"/>
                    </a:solidFill>
                  </a:rPr>
                  <a:t>converges </a:t>
                </a:r>
                <a:r>
                  <a:rPr lang="en-US" sz="2900" dirty="0"/>
                  <a:t>to a </a:t>
                </a:r>
                <a:r>
                  <a:rPr lang="en-US" sz="2900" dirty="0">
                    <a:solidFill>
                      <a:srgbClr val="0070C0"/>
                    </a:solidFill>
                  </a:rPr>
                  <a:t>unique</a:t>
                </a:r>
                <a:r>
                  <a:rPr lang="en-US" sz="2900" dirty="0"/>
                  <a:t> distribution if the chain is 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irreducible </a:t>
                </a:r>
                <a:r>
                  <a:rPr lang="en-US" sz="2900" dirty="0"/>
                  <a:t>(possible to get from any state to any other state) and 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aperiodic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700" dirty="0"/>
                  <a:t>These are the PageRank values</a:t>
                </a:r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82262"/>
                <a:ext cx="11506200" cy="5565228"/>
              </a:xfrm>
              <a:blipFill>
                <a:blip r:embed="rId3"/>
                <a:stretch>
                  <a:fillRect l="-265" t="-2081" r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849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Random walks on graphs correspond to Markov Chains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another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99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FF3399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at step t using a vector-matrix multiplication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30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38401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6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4211310"/>
                        <a:ext cx="3482975" cy="2222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6761533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3564596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3572532" y="2676811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3574120" y="2246598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3582058" y="1832261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3582057" y="3126073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99657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7"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7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081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35560" y="1340769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5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1340769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6761533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2277175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5" y="3861048"/>
                <a:ext cx="2521459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2277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4" y="4500482"/>
                <a:ext cx="3361626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2277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4" y="5165767"/>
                <a:ext cx="2583528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2277175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5" y="5756678"/>
                <a:ext cx="1542795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2277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 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4" y="6398918"/>
                <a:ext cx="1452192" cy="411588"/>
              </a:xfrm>
              <a:prstGeom prst="rect">
                <a:avLst/>
              </a:prstGeom>
              <a:blipFill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6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201400" cy="5105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/>
                  <a:t>,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converges to a </a:t>
                </a:r>
                <a:r>
                  <a:rPr lang="en-US" dirty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/>
                  <a:t> if the graph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/>
                  <a:t>. </a:t>
                </a:r>
                <a:endParaRPr lang="el-GR" dirty="0"/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These are the PageRank values</a:t>
                </a:r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201400" cy="5105400"/>
              </a:xfrm>
              <a:blipFill>
                <a:blip r:embed="rId3"/>
                <a:stretch>
                  <a:fillRect l="-707" t="-2987" r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8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Computing 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After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regardless of 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Power method because it computes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Rate of convergence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determined by the second eigenvalue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87689" y="2060848"/>
                <a:ext cx="4971233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89" y="2060848"/>
                <a:ext cx="4971233" cy="1421928"/>
              </a:xfrm>
              <a:prstGeom prst="rect">
                <a:avLst/>
              </a:prstGeom>
              <a:blipFill>
                <a:blip r:embed="rId4"/>
                <a:stretch>
                  <a:fillRect t="-5085" r="-611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7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organize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Information Retrieval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But</a:t>
            </a:r>
            <a:r>
              <a:rPr lang="en-US" sz="2600" dirty="0"/>
              <a:t>: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things, web spam, etc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57776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1252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is the meaning of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of a random walk?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fi-FI" dirty="0"/>
                      <m:t> </m:t>
                    </m:r>
                    <m:r>
                      <m:rPr>
                        <m:nor/>
                      </m:rPr>
                      <a:rPr lang="en-US" dirty="0"/>
                      <m:t>fraction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times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we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visited</m:t>
                    </m:r>
                    <m:r>
                      <m:rPr>
                        <m:nor/>
                      </m:rPr>
                      <a:rPr lang="en-US" dirty="0"/>
                      <m:t>  </m:t>
                    </m:r>
                    <m:r>
                      <m:rPr>
                        <m:nor/>
                      </m:rPr>
                      <a:rPr lang="en-US" dirty="0"/>
                      <m:t>state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as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the probability of being at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after very large (infinite) number of steps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is the left eigenvector of transition matrix P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: probability of going from </a:t>
                </a:r>
                <a:r>
                  <a:rPr lang="en-US" dirty="0">
                    <a:solidFill>
                      <a:srgbClr val="0070C0"/>
                    </a:solidFill>
                  </a:rPr>
                  <a:t>i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rgbClr val="0070C0"/>
                    </a:solidFill>
                  </a:rPr>
                  <a:t>j</a:t>
                </a:r>
                <a:r>
                  <a:rPr lang="en-US" dirty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probability of going from </a:t>
                </a:r>
                <a:r>
                  <a:rPr lang="en-US" dirty="0">
                    <a:solidFill>
                      <a:srgbClr val="0070C0"/>
                    </a:solidFill>
                  </a:rPr>
                  <a:t>i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rgbClr val="0070C0"/>
                    </a:solidFill>
                  </a:rPr>
                  <a:t>j</a:t>
                </a:r>
                <a:r>
                  <a:rPr lang="en-US" dirty="0"/>
                  <a:t> in two steps (probability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probability of going from </a:t>
                </a:r>
                <a:r>
                  <a:rPr lang="en-US" dirty="0">
                    <a:solidFill>
                      <a:srgbClr val="0070C0"/>
                    </a:solidFill>
                  </a:rPr>
                  <a:t>i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rgbClr val="0070C0"/>
                    </a:solidFill>
                  </a:rPr>
                  <a:t>j</a:t>
                </a:r>
                <a:r>
                  <a:rPr lang="en-US" dirty="0"/>
                  <a:t> in infinite steps – starting point does not matter.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125200" cy="5257800"/>
              </a:xfrm>
              <a:blipFill>
                <a:blip r:embed="rId2"/>
                <a:stretch>
                  <a:fillRect l="-712" t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808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Vanilla random walk</a:t>
            </a:r>
          </a:p>
          <a:p>
            <a:pPr lvl="1"/>
            <a:r>
              <a:rPr lang="en-US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6824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593976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9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6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935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3097214" y="4141789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about </a:t>
            </a:r>
            <a:r>
              <a:rPr lang="en-US">
                <a:solidFill>
                  <a:srgbClr val="FF6600"/>
                </a:solidFill>
              </a:rPr>
              <a:t>sink </a:t>
            </a:r>
            <a:r>
              <a:rPr lang="en-US"/>
              <a:t>nodes?</a:t>
            </a:r>
          </a:p>
          <a:p>
            <a:pPr lvl="1"/>
            <a:r>
              <a:rPr lang="en-US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6781800" y="3686176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7099300" y="5330826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9194800" y="54610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9766300" y="3949701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8496300" y="32258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6972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6908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9321800" y="5856289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9321800" y="5659439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9893300" y="42116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9385300" y="60531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7226300" y="5856289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7226300" y="5592764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7797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7099300" y="4672014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7480300" y="3817939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7416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9131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8813800" y="4146551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9575800" y="4870451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7480300" y="4606926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593976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3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6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026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982914" y="3663951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474914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2" name="Equation" r:id="rId4" imgW="1981080" imgH="1143000" progId="Equation.3">
                  <p:embed/>
                </p:oleObj>
              </mc:Choice>
              <mc:Fallback>
                <p:oleObj name="Equation" r:id="rId4" imgW="19810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4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Replace these row vectors with a vector </a:t>
            </a:r>
            <a:r>
              <a:rPr lang="en-US">
                <a:solidFill>
                  <a:srgbClr val="0066FF"/>
                </a:solidFill>
              </a:rPr>
              <a:t>v</a:t>
            </a:r>
          </a:p>
          <a:p>
            <a:pPr lvl="1"/>
            <a:r>
              <a:rPr lang="en-US"/>
              <a:t>typically, the uniform vector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6781800" y="3686176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7099300" y="5330826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9194800" y="54610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9766300" y="3949701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8496300" y="32258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6972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6908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9321800" y="5856289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9321800" y="5659439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9893300" y="42116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9385300" y="60531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7226300" y="5856289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7226300" y="5592764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7797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7099300" y="4672014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7480300" y="3817939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7416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9131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8813800" y="4146551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9575800" y="4870451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7480300" y="4606926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7440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7743826" y="4162426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8694738" y="4165601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9129714" y="3852864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25" name="Text Box 32"/>
              <p:cNvSpPr txBox="1">
                <a:spLocks noChangeArrowheads="1"/>
              </p:cNvSpPr>
              <p:nvPr/>
            </p:nvSpPr>
            <p:spPr bwMode="auto">
              <a:xfrm>
                <a:off x="1676400" y="5888832"/>
                <a:ext cx="22891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sz="24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225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5888832"/>
                <a:ext cx="22891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038601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3" name="Equation" r:id="rId7" imgW="1231560" imgH="457200" progId="Equation.3">
                  <p:embed/>
                </p:oleObj>
              </mc:Choice>
              <mc:Fallback>
                <p:oleObj name="Equation" r:id="rId7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5726906"/>
                        <a:ext cx="2468513" cy="915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2"/>
              <p:cNvSpPr txBox="1">
                <a:spLocks noChangeArrowheads="1"/>
              </p:cNvSpPr>
              <p:nvPr/>
            </p:nvSpPr>
            <p:spPr bwMode="auto">
              <a:xfrm>
                <a:off x="1731471" y="6343303"/>
                <a:ext cx="253890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: The 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</a:rPr>
                  <a:t>jump</a:t>
                </a:r>
                <a:r>
                  <a:rPr lang="en-US" sz="2400" dirty="0">
                    <a:latin typeface="Calibri" pitchFamily="34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</a:rPr>
                  <a:t>vector</a:t>
                </a:r>
              </a:p>
            </p:txBody>
          </p:sp>
        </mc:Choice>
        <mc:Fallback xmlns="">
          <p:sp>
            <p:nvSpPr>
              <p:cNvPr id="3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1471" y="6343303"/>
                <a:ext cx="2538905" cy="461665"/>
              </a:xfrm>
              <a:prstGeom prst="rect">
                <a:avLst/>
              </a:prstGeom>
              <a:blipFill>
                <a:blip r:embed="rId9"/>
                <a:stretch>
                  <a:fillRect t="-10667" r="-3597" b="-30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llout: Bent Line 33">
            <a:extLst>
              <a:ext uri="{FF2B5EF4-FFF2-40B4-BE49-F238E27FC236}">
                <a16:creationId xmlns:a16="http://schemas.microsoft.com/office/drawing/2014/main" id="{698CDF1C-E891-4187-AD87-B1CCF4DA0A79}"/>
              </a:ext>
            </a:extLst>
          </p:cNvPr>
          <p:cNvSpPr/>
          <p:nvPr/>
        </p:nvSpPr>
        <p:spPr>
          <a:xfrm flipH="1">
            <a:off x="380999" y="5181601"/>
            <a:ext cx="1531765" cy="5947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906"/>
              <a:gd name="adj6" fmla="val -964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Outer product </a:t>
            </a:r>
          </a:p>
        </p:txBody>
      </p:sp>
    </p:spTree>
    <p:extLst>
      <p:ext uri="{BB962C8B-B14F-4D97-AF65-F5344CB8AC3E}">
        <p14:creationId xmlns:p14="http://schemas.microsoft.com/office/powerpoint/2010/main" val="1805608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loops?</a:t>
            </a:r>
          </a:p>
          <a:p>
            <a:pPr lvl="1"/>
            <a:r>
              <a:rPr lang="en-US" dirty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4708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6417002" y="1605456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6599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6867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6599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81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696745"/>
              </p:ext>
            </p:extLst>
          </p:nvPr>
        </p:nvGraphicFramePr>
        <p:xfrm>
          <a:off x="1828801" y="3657600"/>
          <a:ext cx="81994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5" name="Εξίσωση" r:id="rId4" imgW="4343400" imgH="1143000" progId="Equation.3">
                  <p:embed/>
                </p:oleObj>
              </mc:Choice>
              <mc:Fallback>
                <p:oleObj name="Εξίσωση" r:id="rId4" imgW="4343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657600"/>
                        <a:ext cx="81994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20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524001"/>
                <a:ext cx="10972800" cy="471338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Add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random jump </a:t>
                </a:r>
                <a:r>
                  <a:rPr lang="en-US" sz="2400" dirty="0"/>
                  <a:t>to vector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/>
                  <a:t> with </a:t>
                </a:r>
                <a:r>
                  <a:rPr lang="en-US" sz="2400" dirty="0" err="1"/>
                  <a:t>prob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fi-FI" sz="2400" dirty="0">
                  <a:solidFill>
                    <a:srgbClr val="0070C0"/>
                  </a:solidFill>
                  <a:cs typeface="Times New Roman" pitchFamily="18" charset="0"/>
                </a:endParaRPr>
              </a:p>
              <a:p>
                <a:pPr lvl="1"/>
                <a:r>
                  <a:rPr lang="en-US" sz="2000" dirty="0">
                    <a:cs typeface="Times New Roman" pitchFamily="18" charset="0"/>
                  </a:rPr>
                  <a:t>Typically, to a uniform vector</a:t>
                </a:r>
              </a:p>
              <a:p>
                <a:pPr lvl="1"/>
                <a:r>
                  <a:rPr lang="en-US" sz="2000" dirty="0">
                    <a:cs typeface="Times New Roman" pitchFamily="18" charset="0"/>
                  </a:rPr>
                  <a:t>Guarantees irreducibility, convergence</a:t>
                </a:r>
                <a:r>
                  <a:rPr lang="en-US" sz="2000" dirty="0">
                    <a:latin typeface="Tahoma" pitchFamily="34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dirty="0"/>
                  <a:t>You can think of the random jump as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  <a:r>
                  <a:rPr lang="en-US" sz="2400" dirty="0"/>
                  <a:t> of the random walk</a:t>
                </a:r>
              </a:p>
              <a:p>
                <a:pPr lvl="1"/>
                <a:r>
                  <a:rPr lang="en-US" sz="2000" dirty="0"/>
                  <a:t>Restart the walk after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steps in expectation</a:t>
                </a:r>
              </a:p>
            </p:txBody>
          </p:sp>
        </mc:Choice>
        <mc:Fallback>
          <p:sp>
            <p:nvSpPr>
              <p:cNvPr id="922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524001"/>
                <a:ext cx="10972800" cy="4713387"/>
              </a:xfrm>
              <a:blipFill>
                <a:blip r:embed="rId6"/>
                <a:stretch>
                  <a:fillRect l="-500" t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Text Box 33"/>
              <p:cNvSpPr txBox="1">
                <a:spLocks noChangeArrowheads="1"/>
              </p:cNvSpPr>
              <p:nvPr/>
            </p:nvSpPr>
            <p:spPr bwMode="auto">
              <a:xfrm>
                <a:off x="1752600" y="5950892"/>
                <a:ext cx="613860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/>
                      </a:rPr>
                      <m:t>’’ = (1−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/>
                      </a:rPr>
                      <m:t>’ + 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/>
                      </a:rPr>
                      <m:t>𝛼</m:t>
                    </m:r>
                    <m:r>
                      <a:rPr lang="en-US" sz="20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,  where </a:t>
                </a:r>
                <a:r>
                  <a:rPr lang="en-US" sz="2000" b="1" dirty="0">
                    <a:latin typeface="Calibri" pitchFamily="34" charset="0"/>
                  </a:rPr>
                  <a:t>1</a:t>
                </a:r>
                <a:r>
                  <a:rPr lang="en-US" sz="2000" dirty="0">
                    <a:latin typeface="Calibri" pitchFamily="34" charset="0"/>
                  </a:rPr>
                  <a:t> is the vector of all 1s</a:t>
                </a:r>
              </a:p>
            </p:txBody>
          </p:sp>
        </mc:Choice>
        <mc:Fallback xmlns="">
          <p:sp>
            <p:nvSpPr>
              <p:cNvPr id="9221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5950892"/>
                <a:ext cx="6138604" cy="400110"/>
              </a:xfrm>
              <a:prstGeom prst="rect">
                <a:avLst/>
              </a:prstGeom>
              <a:blipFill>
                <a:blip r:embed="rId7"/>
                <a:stretch>
                  <a:fillRect t="-7576" r="-199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610600" y="6247727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Random walk with restarts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2600" y="6387767"/>
                <a:ext cx="2046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jump probability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387767"/>
                <a:ext cx="2046586" cy="369332"/>
              </a:xfrm>
              <a:prstGeom prst="rect">
                <a:avLst/>
              </a:prstGeom>
              <a:blipFill>
                <a:blip r:embed="rId8"/>
                <a:stretch>
                  <a:fillRect t="-10000" r="-238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217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PageRank algorithm [BP98]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914400" y="1600200"/>
                <a:ext cx="6042025" cy="4800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cs typeface="Times New Roman" pitchFamily="18" charset="0"/>
                  </a:rPr>
                  <a:t>Rank according to the stationary distribution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r>
                            <a:rPr lang="en-US" sz="2400" i="1">
                              <a:latin typeface="Cambria Math"/>
                            </a:rPr>
                            <m:t>𝛼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→</m:t>
                          </m:r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𝛼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 = 0.15  </m:t>
                    </m:r>
                  </m:oMath>
                </a14:m>
                <a:r>
                  <a:rPr lang="en-US" sz="2000" dirty="0"/>
                  <a:t>in most cases</a:t>
                </a:r>
                <a:endParaRPr lang="en-US" sz="2000" dirty="0">
                  <a:cs typeface="Times New Roman" pitchFamily="18" charset="0"/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The Random Surfer model</a:t>
                </a:r>
              </a:p>
              <a:p>
                <a:pPr lvl="1"/>
                <a:r>
                  <a:rPr lang="en-US" sz="2000" dirty="0"/>
                  <a:t>Start with a random page</a:t>
                </a:r>
              </a:p>
              <a:p>
                <a:pPr lvl="1"/>
                <a:r>
                  <a:rPr lang="en-US" sz="2000" dirty="0">
                    <a:cs typeface="Times New Roman" pitchFamily="18" charset="0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1−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cs typeface="Times New Roman" pitchFamily="18" charset="0"/>
                  </a:rPr>
                  <a:t> </a:t>
                </a:r>
                <a:r>
                  <a:rPr lang="en-US" sz="2000" dirty="0">
                    <a:cs typeface="Times New Roman" pitchFamily="18" charset="0"/>
                  </a:rPr>
                  <a:t>follow one of the links in the page</a:t>
                </a:r>
              </a:p>
              <a:p>
                <a:pPr lvl="1"/>
                <a:r>
                  <a:rPr lang="en-US" sz="20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restart from a random page</a:t>
                </a:r>
              </a:p>
              <a:p>
                <a:endParaRPr lang="el-GR" sz="2400" dirty="0">
                  <a:cs typeface="Times New Roman" pitchFamily="18" charset="0"/>
                </a:endParaRP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0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914400" y="1600200"/>
                <a:ext cx="6042025" cy="4800600"/>
              </a:xfrm>
              <a:blipFill>
                <a:blip r:embed="rId3"/>
                <a:stretch>
                  <a:fillRect l="-908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7300913" y="1557338"/>
            <a:ext cx="2755900" cy="2519362"/>
            <a:chOff x="3004" y="981"/>
            <a:chExt cx="2688" cy="2256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4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Text Box 28"/>
          <p:cNvSpPr txBox="1">
            <a:spLocks noChangeArrowheads="1"/>
          </p:cNvSpPr>
          <p:nvPr/>
        </p:nvSpPr>
        <p:spPr bwMode="auto">
          <a:xfrm>
            <a:off x="7608889" y="4292601"/>
            <a:ext cx="226696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CC"/>
                </a:solidFill>
                <a:latin typeface="Tahoma" pitchFamily="34" charset="0"/>
              </a:rPr>
              <a:t>Purple Page</a:t>
            </a: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3366FF"/>
                </a:solidFill>
                <a:latin typeface="Tahoma" pitchFamily="34" charset="0"/>
              </a:rPr>
              <a:t>Blue Page</a:t>
            </a:r>
            <a:endParaRPr kumimoji="1" lang="en-US" sz="2000" b="1" dirty="0">
              <a:solidFill>
                <a:srgbClr val="FF33CC"/>
              </a:solidFill>
              <a:latin typeface="Tahom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</p:spTree>
    <p:extLst>
      <p:ext uri="{BB962C8B-B14F-4D97-AF65-F5344CB8AC3E}">
        <p14:creationId xmlns:p14="http://schemas.microsoft.com/office/powerpoint/2010/main" val="447698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Stationary distribution with random 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125200" cy="4953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the jump vector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Explanation: When you start a random walk:</a:t>
                </a:r>
              </a:p>
              <a:p>
                <a:pPr lvl="1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you will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  <a:r>
                  <a:rPr lang="en-US" dirty="0"/>
                  <a:t> immediately</a:t>
                </a:r>
              </a:p>
              <a:p>
                <a:pPr lvl="1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you will do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one step </a:t>
                </a:r>
                <a:r>
                  <a:rPr lang="en-US" dirty="0"/>
                  <a:t>and then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</a:p>
              <a:p>
                <a:pPr lvl="1"/>
                <a:r>
                  <a:rPr lang="en-US" dirty="0"/>
                  <a:t>With probability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l-GR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you will do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two steps </a:t>
                </a:r>
                <a:r>
                  <a:rPr lang="en-US" dirty="0"/>
                  <a:t>and then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</a:p>
              <a:p>
                <a:pPr lvl="1"/>
                <a:r>
                  <a:rPr lang="en-US" dirty="0" err="1"/>
                  <a:t>Etc</a:t>
                </a:r>
                <a:r>
                  <a:rPr lang="en-US" dirty="0"/>
                  <a:t>…</a:t>
                </a:r>
              </a:p>
              <a:p>
                <a:r>
                  <a:rPr lang="en-US" dirty="0"/>
                  <a:t>Conclusion: you are not likely to walk very far</a:t>
                </a:r>
              </a:p>
              <a:p>
                <a:pPr lvl="1"/>
                <a:r>
                  <a:rPr lang="en-US" dirty="0"/>
                  <a:t>On average the random walk restarts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steps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125200" cy="4953000"/>
              </a:xfrm>
              <a:blipFill>
                <a:blip r:embed="rId2"/>
                <a:stretch>
                  <a:fillRect l="-603" t="-2833" b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600200" y="1981200"/>
                <a:ext cx="8746562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i="1" dirty="0"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=(1−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=(1−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++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20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⋯=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</a:rPr>
                      <m:t>𝛼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−(1−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)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</a:rPr>
                      <m:t>𝑢</m:t>
                    </m:r>
                  </m:oMath>
                </a14:m>
                <a:r>
                  <a:rPr lang="en-US" sz="2000" dirty="0">
                    <a:ea typeface="Cambria Math"/>
                  </a:rPr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81200"/>
                <a:ext cx="8746562" cy="1938992"/>
              </a:xfrm>
              <a:prstGeom prst="rect">
                <a:avLst/>
              </a:prstGeom>
              <a:blipFill>
                <a:blip r:embed="rId3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566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walks with restarts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0" dirty="0"/>
                  <a:t>With the random jump the </a:t>
                </a:r>
                <a:r>
                  <a:rPr lang="en-US" b="0" dirty="0">
                    <a:solidFill>
                      <a:srgbClr val="0070C0"/>
                    </a:solidFill>
                  </a:rPr>
                  <a:t>shorter paths </a:t>
                </a:r>
                <a:r>
                  <a:rPr lang="en-US" b="0" dirty="0"/>
                  <a:t>are more important, since the weight decreases </a:t>
                </a:r>
                <a:r>
                  <a:rPr lang="en-US" b="0" dirty="0">
                    <a:solidFill>
                      <a:schemeClr val="accent6">
                        <a:lumMod val="75000"/>
                      </a:schemeClr>
                    </a:solidFill>
                  </a:rPr>
                  <a:t>exponentially</a:t>
                </a:r>
              </a:p>
              <a:p>
                <a:pPr lvl="1"/>
                <a:r>
                  <a:rPr lang="en-US" b="0" dirty="0"/>
                  <a:t>This changes the stationary distribution. When starting from some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, nodes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 have higher probability</a:t>
                </a:r>
                <a:endParaRPr lang="en-US" dirty="0"/>
              </a:p>
              <a:p>
                <a:r>
                  <a:rPr lang="en-US" dirty="0"/>
                  <a:t>Restart vector: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/>
                  <a:t>, we can </a:t>
                </a:r>
                <a:r>
                  <a:rPr lang="en-US" dirty="0">
                    <a:solidFill>
                      <a:srgbClr val="C00000"/>
                    </a:solidFill>
                  </a:rPr>
                  <a:t>bias</a:t>
                </a:r>
                <a:r>
                  <a:rPr lang="en-US" dirty="0"/>
                  <a:t> the random walk towards the nodes that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b="0" dirty="0">
                    <a:solidFill>
                      <a:srgbClr val="0070C0"/>
                    </a:solidFill>
                  </a:rPr>
                  <a:t>Personalized </a:t>
                </a:r>
                <a:r>
                  <a:rPr lang="en-US" dirty="0" err="1"/>
                  <a:t>Pagerank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Always restart to some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, e.g., the hom</a:t>
                </a:r>
                <a:r>
                  <a:rPr lang="en-US" dirty="0"/>
                  <a:t>e page of a user</a:t>
                </a:r>
                <a:endParaRPr lang="en-US" b="0" dirty="0"/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dirty="0" err="1"/>
                  <a:t>Pagerank</a:t>
                </a:r>
                <a:endParaRPr lang="en-US" dirty="0"/>
              </a:p>
              <a:p>
                <a:pPr lvl="2"/>
                <a:r>
                  <a:rPr lang="en-US" dirty="0"/>
                  <a:t>Restart to nodes about a specific topic, e</a:t>
                </a:r>
                <a:r>
                  <a:rPr lang="en-US" b="0" dirty="0"/>
                  <a:t>.g., Greek pages, University home pages</a:t>
                </a:r>
                <a:endParaRPr lang="en-US" dirty="0"/>
              </a:p>
              <a:p>
                <a:pPr lvl="3"/>
                <a:r>
                  <a:rPr lang="en-US" b="0" dirty="0"/>
                  <a:t>Anti-spam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Random Walks with restarts </a:t>
                </a:r>
                <a:r>
                  <a:rPr lang="en-US" dirty="0"/>
                  <a:t>is a general technique for measuring closeness on graphs.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495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49" y="290629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F0A86-7ED6-48A9-83B0-86E89C60E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12647"/>
            <a:ext cx="10744200" cy="2527384"/>
          </a:xfrm>
        </p:spPr>
        <p:txBody>
          <a:bodyPr>
            <a:normAutofit/>
          </a:bodyPr>
          <a:lstStyle/>
          <a:p>
            <a:r>
              <a:rPr lang="en-US" dirty="0"/>
              <a:t>Global </a:t>
            </a:r>
            <a:r>
              <a:rPr lang="en-US" dirty="0" err="1"/>
              <a:t>Pagerank</a:t>
            </a:r>
            <a:r>
              <a:rPr lang="en-US" dirty="0"/>
              <a:t> vector (jump vector [1/5,1/5,1/5,1/5,1/5])</a:t>
            </a:r>
          </a:p>
          <a:p>
            <a:pPr lvl="1" indent="0">
              <a:buNone/>
            </a:pPr>
            <a:r>
              <a:rPr lang="en-US" dirty="0"/>
              <a:t>[0.13, 0.18, 0.24, 0.18, 0.13, 0.13]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F82B08C-64A5-4063-B675-F7B38F4A647F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F21154-5989-43F1-8EEC-50FDEC0A9AFF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6681D9D-AA03-4EDF-85A3-79E3EB2C0549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B6DA202-2481-4404-A831-7F7C1B15891E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750652-0A45-41DC-98B2-7ECE493BEFD2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3AD6C3A-C933-454D-815B-3DAF64CC9EC0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59A95C-D16E-4FC6-88F6-ABBE7E1C3822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51271FC-1B20-4ECF-ADFF-DAF15A9CCB53}"/>
                </a:ext>
              </a:extLst>
            </p:cNvPr>
            <p:cNvCxnSpPr>
              <a:stCxn id="4" idx="7"/>
              <a:endCxn id="28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8CF510E-8A10-4EC0-A7D3-5F6A5D76F081}"/>
                </a:ext>
              </a:extLst>
            </p:cNvPr>
            <p:cNvCxnSpPr>
              <a:cxnSpLocks/>
              <a:stCxn id="4" idx="5"/>
              <a:endCxn id="31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CEB8FAB-1AD8-483D-9017-D2289C6A92F4}"/>
                </a:ext>
              </a:extLst>
            </p:cNvPr>
            <p:cNvCxnSpPr>
              <a:cxnSpLocks/>
              <a:stCxn id="30" idx="3"/>
              <a:endCxn id="31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47B26DE-BDF0-4469-8910-0376F706BDC2}"/>
                </a:ext>
              </a:extLst>
            </p:cNvPr>
            <p:cNvCxnSpPr>
              <a:cxnSpLocks/>
              <a:stCxn id="31" idx="0"/>
              <a:endCxn id="28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1F324E4-FBFC-47E9-9217-2FFEEF3B7791}"/>
                </a:ext>
              </a:extLst>
            </p:cNvPr>
            <p:cNvCxnSpPr>
              <a:cxnSpLocks/>
              <a:stCxn id="30" idx="2"/>
              <a:endCxn id="28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AB9CEE-C555-46CD-A294-18E6E656D68C}"/>
                </a:ext>
              </a:extLst>
            </p:cNvPr>
            <p:cNvCxnSpPr>
              <a:cxnSpLocks/>
              <a:stCxn id="29" idx="2"/>
              <a:endCxn id="31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F1B40E7-4679-4D6F-A8F9-826EB63DD4C4}"/>
                </a:ext>
              </a:extLst>
            </p:cNvPr>
            <p:cNvCxnSpPr>
              <a:cxnSpLocks/>
              <a:stCxn id="29" idx="7"/>
              <a:endCxn id="32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6912502-4D4D-4608-8610-27426C68EFF3}"/>
                </a:ext>
              </a:extLst>
            </p:cNvPr>
            <p:cNvCxnSpPr>
              <a:cxnSpLocks/>
              <a:stCxn id="30" idx="5"/>
              <a:endCxn id="32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833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organize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Third try </a:t>
            </a:r>
            <a:r>
              <a:rPr lang="en-US" dirty="0"/>
              <a:t>(the </a:t>
            </a:r>
            <a:r>
              <a:rPr lang="en-US" dirty="0">
                <a:solidFill>
                  <a:srgbClr val="0070C0"/>
                </a:solidFill>
              </a:rPr>
              <a:t>Google</a:t>
            </a:r>
            <a:r>
              <a:rPr lang="en-US" dirty="0"/>
              <a:t> era): using the web graph</a:t>
            </a:r>
          </a:p>
          <a:p>
            <a:pPr lvl="1"/>
            <a:r>
              <a:rPr lang="en-US" dirty="0"/>
              <a:t>Sift from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relevance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authoritativeness</a:t>
            </a:r>
          </a:p>
          <a:p>
            <a:pPr lvl="1"/>
            <a:r>
              <a:rPr lang="en-US" dirty="0"/>
              <a:t>It is not only important that a page is relevant, but that it is also important on the web</a:t>
            </a:r>
          </a:p>
          <a:p>
            <a:r>
              <a:rPr lang="en-US" dirty="0"/>
              <a:t>For example, what kind of results would we like to get for the query “</a:t>
            </a:r>
            <a:r>
              <a:rPr lang="en-US" dirty="0" err="1"/>
              <a:t>greek</a:t>
            </a:r>
            <a:r>
              <a:rPr lang="en-US" dirty="0"/>
              <a:t> newspapers”?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86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45" y="31650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F0A86-7ED6-48A9-83B0-86E89C60E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11874"/>
            <a:ext cx="10972800" cy="2556912"/>
          </a:xfrm>
        </p:spPr>
        <p:txBody>
          <a:bodyPr>
            <a:normAutofit/>
          </a:bodyPr>
          <a:lstStyle/>
          <a:p>
            <a:r>
              <a:rPr lang="en-US" dirty="0"/>
              <a:t>Global </a:t>
            </a:r>
            <a:r>
              <a:rPr lang="en-US" dirty="0" err="1"/>
              <a:t>Pagerank</a:t>
            </a:r>
            <a:r>
              <a:rPr lang="en-US" dirty="0"/>
              <a:t> vector (jump vector [1/5,1/5,1/5,1/5,1/5]) :</a:t>
            </a:r>
          </a:p>
          <a:p>
            <a:pPr lvl="1" indent="0">
              <a:buNone/>
            </a:pPr>
            <a:r>
              <a:rPr lang="en-US" dirty="0"/>
              <a:t>[0.13, 0.18, 0.24, 0.18, 0.13, 0.13]</a:t>
            </a:r>
          </a:p>
          <a:p>
            <a:r>
              <a:rPr lang="en-US" dirty="0">
                <a:solidFill>
                  <a:srgbClr val="FF0000"/>
                </a:solidFill>
              </a:rPr>
              <a:t>Personalized </a:t>
            </a:r>
            <a:r>
              <a:rPr lang="en-US" dirty="0" err="1">
                <a:solidFill>
                  <a:srgbClr val="FF0000"/>
                </a:solidFill>
              </a:rPr>
              <a:t>Pagerank</a:t>
            </a:r>
            <a:r>
              <a:rPr lang="en-US" dirty="0">
                <a:solidFill>
                  <a:srgbClr val="FF0000"/>
                </a:solidFill>
              </a:rPr>
              <a:t> for node 1 (jump vector [1,0,0,0,0]):</a:t>
            </a:r>
          </a:p>
          <a:p>
            <a:pPr lvl="1" indent="0">
              <a:buNone/>
            </a:pPr>
            <a:r>
              <a:rPr lang="en-US" dirty="0">
                <a:solidFill>
                  <a:srgbClr val="FF0000"/>
                </a:solidFill>
              </a:rPr>
              <a:t>[0.26, 0.20, 0.24, 0.14, 0.08, 0.07]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8905FD-96A6-4C0A-9B77-A2C94C0FC44C}"/>
                  </a:ext>
                </a:extLst>
              </p14:cNvPr>
              <p14:cNvContentPartPr/>
              <p14:nvPr/>
            </p14:nvContentPartPr>
            <p14:xfrm>
              <a:off x="-914783" y="146654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8905FD-96A6-4C0A-9B77-A2C94C0FC4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2783" y="135854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BB7C61F-423B-49FF-A409-58E95E2BC858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FE11525-270C-40FF-A72D-06D009C84AC9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9AE5ABD-E697-48F4-8D0D-6158851E90CB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2B95DD-04D7-4FF1-8605-18AE966160D1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4C5948-20F5-4649-AA01-5AE49C71458A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9D5AEA-FC3A-4190-95F8-0E6F7201774C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1D01F7-A843-4E20-8F86-C4B409ABDE74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78B6A3A-26DE-4E74-A1A0-02DCA89E00A3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2C0315-A277-4383-90D3-BF42957224B7}"/>
                </a:ext>
              </a:extLst>
            </p:cNvPr>
            <p:cNvCxnSpPr>
              <a:cxnSpLocks/>
              <a:stCxn id="34" idx="5"/>
              <a:endCxn id="38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7BA245E-ED95-4E0F-B710-D4EEA39B440B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DC175C-3280-41D7-9205-5F6791CC1431}"/>
                </a:ext>
              </a:extLst>
            </p:cNvPr>
            <p:cNvCxnSpPr>
              <a:cxnSpLocks/>
              <a:stCxn id="38" idx="0"/>
              <a:endCxn id="35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77B162E-E865-4F4A-9255-7A408FD63CF2}"/>
                </a:ext>
              </a:extLst>
            </p:cNvPr>
            <p:cNvCxnSpPr>
              <a:cxnSpLocks/>
              <a:stCxn id="37" idx="2"/>
              <a:endCxn id="35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35E34C4-BE3A-4CA0-96E4-514998ED4259}"/>
                </a:ext>
              </a:extLst>
            </p:cNvPr>
            <p:cNvCxnSpPr>
              <a:cxnSpLocks/>
              <a:stCxn id="36" idx="2"/>
              <a:endCxn id="38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EE19B7A-77A1-447E-BD24-FC85F837DD13}"/>
                </a:ext>
              </a:extLst>
            </p:cNvPr>
            <p:cNvCxnSpPr>
              <a:cxnSpLocks/>
              <a:stCxn id="36" idx="7"/>
              <a:endCxn id="39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629C09-24F6-4098-8416-376C6B07E863}"/>
                </a:ext>
              </a:extLst>
            </p:cNvPr>
            <p:cNvCxnSpPr>
              <a:cxnSpLocks/>
              <a:stCxn id="37" idx="5"/>
              <a:endCxn id="39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37031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12" y="275386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FFBE1AD-D2CC-4E7B-9AF7-C327C3BA4094}"/>
              </a:ext>
            </a:extLst>
          </p:cNvPr>
          <p:cNvSpPr txBox="1">
            <a:spLocks/>
          </p:cNvSpPr>
          <p:nvPr/>
        </p:nvSpPr>
        <p:spPr>
          <a:xfrm>
            <a:off x="533400" y="4141095"/>
            <a:ext cx="11049000" cy="255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/>
              <a:t>Global </a:t>
            </a:r>
            <a:r>
              <a:rPr lang="en-US" sz="3300" dirty="0" err="1"/>
              <a:t>Pagerank</a:t>
            </a:r>
            <a:r>
              <a:rPr lang="en-US" sz="3300" dirty="0"/>
              <a:t> vector (jump vector [1/5,1/5,1/5,1/5,1/5]) :</a:t>
            </a:r>
          </a:p>
          <a:p>
            <a:pPr marL="457200" lvl="1" indent="0">
              <a:buNone/>
            </a:pPr>
            <a:r>
              <a:rPr lang="en-US" dirty="0"/>
              <a:t>[0.13, 0.18, 0.24, 0.18, 0.13, 0.13]</a:t>
            </a:r>
          </a:p>
          <a:p>
            <a:r>
              <a:rPr lang="en-US" sz="3300" dirty="0"/>
              <a:t>Personalized </a:t>
            </a:r>
            <a:r>
              <a:rPr lang="en-US" sz="3300" dirty="0" err="1"/>
              <a:t>Pagerank</a:t>
            </a:r>
            <a:r>
              <a:rPr lang="en-US" sz="3300" dirty="0"/>
              <a:t> from node 1 (jump vector [1,0,0,0,0]):</a:t>
            </a:r>
          </a:p>
          <a:p>
            <a:pPr marL="457200" lvl="1" indent="0">
              <a:buNone/>
            </a:pPr>
            <a:r>
              <a:rPr lang="en-US" dirty="0"/>
              <a:t>[0.26, 0.20, 0.24, 0.14, 0.08, 0.07]</a:t>
            </a:r>
          </a:p>
          <a:p>
            <a:r>
              <a:rPr lang="en-US" sz="3300" dirty="0">
                <a:solidFill>
                  <a:srgbClr val="FF0000"/>
                </a:solidFill>
              </a:rPr>
              <a:t>Personalized </a:t>
            </a:r>
            <a:r>
              <a:rPr lang="en-US" sz="3300" dirty="0" err="1">
                <a:solidFill>
                  <a:srgbClr val="FF0000"/>
                </a:solidFill>
              </a:rPr>
              <a:t>Pagerank</a:t>
            </a:r>
            <a:r>
              <a:rPr lang="en-US" sz="3300" dirty="0">
                <a:solidFill>
                  <a:srgbClr val="FF0000"/>
                </a:solidFill>
              </a:rPr>
              <a:t> for node 6 (jump vector [0,0,0,0,1]):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[0.07, 0.13, 0.19, 0.19, 0.15, 0.27]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9FF6ED-F369-4758-B6B6-E1BFC8A89BF7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1C25DD6-9714-49EA-B603-508C2820152B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ACB867-5305-4216-82E2-F3F2C43CB959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CEC792-57F5-47E9-B22A-921CE1061294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80921B2-D983-4C13-BCBE-C0ACF735F6B7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D9C6EB-E434-49F6-AA39-45B09AFCF740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979968D-0A84-4767-8D22-25C31479AA63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458B018-8796-4EDF-B512-8A769AA8AAC3}"/>
                </a:ext>
              </a:extLst>
            </p:cNvPr>
            <p:cNvCxnSpPr>
              <a:stCxn id="31" idx="7"/>
              <a:endCxn id="32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8D3A1E4-359D-40EB-AE62-4673622560E8}"/>
                </a:ext>
              </a:extLst>
            </p:cNvPr>
            <p:cNvCxnSpPr>
              <a:cxnSpLocks/>
              <a:stCxn id="31" idx="5"/>
              <a:endCxn id="35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2DFEF92-B6E9-41B9-8A69-1C2EF15B9F67}"/>
                </a:ext>
              </a:extLst>
            </p:cNvPr>
            <p:cNvCxnSpPr>
              <a:cxnSpLocks/>
              <a:stCxn id="34" idx="3"/>
              <a:endCxn id="35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318A394-D9B1-4797-AE51-5030B45AF56F}"/>
                </a:ext>
              </a:extLst>
            </p:cNvPr>
            <p:cNvCxnSpPr>
              <a:cxnSpLocks/>
              <a:stCxn id="35" idx="0"/>
              <a:endCxn id="32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5BD74C3-E990-4DF4-8CE7-066EA1380AAC}"/>
                </a:ext>
              </a:extLst>
            </p:cNvPr>
            <p:cNvCxnSpPr>
              <a:cxnSpLocks/>
              <a:stCxn id="34" idx="2"/>
              <a:endCxn id="32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789CCB9-4070-4C9E-BD53-C47F2396B197}"/>
                </a:ext>
              </a:extLst>
            </p:cNvPr>
            <p:cNvCxnSpPr>
              <a:cxnSpLocks/>
              <a:stCxn id="33" idx="2"/>
              <a:endCxn id="35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5443D2A-905A-408C-93DC-6E7177E5BF7D}"/>
                </a:ext>
              </a:extLst>
            </p:cNvPr>
            <p:cNvCxnSpPr>
              <a:cxnSpLocks/>
              <a:stCxn id="33" idx="7"/>
              <a:endCxn id="36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3A34ED-C031-4501-89FB-8E6860D66FE0}"/>
                </a:ext>
              </a:extLst>
            </p:cNvPr>
            <p:cNvCxnSpPr>
              <a:cxnSpLocks/>
              <a:stCxn id="34" idx="5"/>
              <a:endCxn id="36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4791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03" y="27463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FFBE1AD-D2CC-4E7B-9AF7-C327C3BA4094}"/>
              </a:ext>
            </a:extLst>
          </p:cNvPr>
          <p:cNvSpPr txBox="1">
            <a:spLocks/>
          </p:cNvSpPr>
          <p:nvPr/>
        </p:nvSpPr>
        <p:spPr>
          <a:xfrm>
            <a:off x="609600" y="4033282"/>
            <a:ext cx="11125200" cy="255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/>
              <a:t>Global </a:t>
            </a:r>
            <a:r>
              <a:rPr lang="en-US" sz="3300" dirty="0" err="1"/>
              <a:t>Pagerank</a:t>
            </a:r>
            <a:r>
              <a:rPr lang="en-US" sz="3300" dirty="0"/>
              <a:t> vector (jump vector [1/5,1/5,1/5,1/5,1/5]) :</a:t>
            </a:r>
          </a:p>
          <a:p>
            <a:pPr marL="457200" lvl="1" indent="0">
              <a:buNone/>
            </a:pPr>
            <a:r>
              <a:rPr lang="en-US" dirty="0"/>
              <a:t>[0.14, 0.17, 0.21, 0.18, 0.15, 0.15]</a:t>
            </a:r>
          </a:p>
          <a:p>
            <a:r>
              <a:rPr lang="en-US" sz="3300" dirty="0"/>
              <a:t>Personalized </a:t>
            </a:r>
            <a:r>
              <a:rPr lang="en-US" sz="3300" dirty="0" err="1"/>
              <a:t>Pagerank</a:t>
            </a:r>
            <a:r>
              <a:rPr lang="en-US" sz="3300" dirty="0"/>
              <a:t> from node 1 (jump vector [1,0,0,0,0]):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[0.55, 0.17, 0.18, 0.05, 0.03, 0.02]</a:t>
            </a:r>
          </a:p>
          <a:p>
            <a:r>
              <a:rPr lang="en-US" sz="3300" dirty="0"/>
              <a:t>Personalized </a:t>
            </a:r>
            <a:r>
              <a:rPr lang="en-US" sz="3300" dirty="0" err="1"/>
              <a:t>Pagerank</a:t>
            </a:r>
            <a:r>
              <a:rPr lang="en-US" sz="3300" dirty="0"/>
              <a:t> for node 6 (jump vector [0,0,0,0,1]):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[0.02, 0.04, 0.07, 0.16, 0.15, 0.56]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B7F15-19CE-4AF1-875E-01B0FE67D140}"/>
                  </a:ext>
                </a:extLst>
              </p:cNvPr>
              <p:cNvSpPr txBox="1"/>
              <p:nvPr/>
            </p:nvSpPr>
            <p:spPr>
              <a:xfrm>
                <a:off x="8469817" y="2997385"/>
                <a:ext cx="1944216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B7F15-19CE-4AF1-875E-01B0FE67D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817" y="2997385"/>
                <a:ext cx="1944216" cy="461665"/>
              </a:xfrm>
              <a:prstGeom prst="rect">
                <a:avLst/>
              </a:prstGeom>
              <a:blipFill>
                <a:blip r:embed="rId2"/>
                <a:stretch>
                  <a:fillRect l="-470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611F058-A9AC-4BE2-BB3F-518C5A37C213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38F1BE3-1B3A-4CB6-A558-0788067E7D2E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08DB21-448E-4EB4-AFD9-CC757274C298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51B1739-49E9-4273-A060-344AE028CFBB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54332A-9B3F-4189-9D5E-B9EC02E308CC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63C98D-02EC-45BC-9B0A-AFCD664477B2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43756C0-455F-48F2-AA1B-FC215878E736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8EFD63E-6AA1-4C4F-B8F1-173AAE4632D6}"/>
                </a:ext>
              </a:extLst>
            </p:cNvPr>
            <p:cNvCxnSpPr>
              <a:stCxn id="42" idx="7"/>
              <a:endCxn id="43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1279FCA-EC0E-41AA-A823-775FF7A97ED5}"/>
                </a:ext>
              </a:extLst>
            </p:cNvPr>
            <p:cNvCxnSpPr>
              <a:cxnSpLocks/>
              <a:stCxn id="42" idx="5"/>
              <a:endCxn id="48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40D4E3-AB78-4157-8775-1C6080835460}"/>
                </a:ext>
              </a:extLst>
            </p:cNvPr>
            <p:cNvCxnSpPr>
              <a:cxnSpLocks/>
              <a:stCxn id="47" idx="3"/>
              <a:endCxn id="48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F2962A5-2B3A-4F2C-84FF-215EAFDC8E28}"/>
                </a:ext>
              </a:extLst>
            </p:cNvPr>
            <p:cNvCxnSpPr>
              <a:cxnSpLocks/>
              <a:stCxn id="48" idx="0"/>
              <a:endCxn id="43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233FF8A-12A3-4326-B1B4-847B6EB6461F}"/>
                </a:ext>
              </a:extLst>
            </p:cNvPr>
            <p:cNvCxnSpPr>
              <a:cxnSpLocks/>
              <a:stCxn id="47" idx="2"/>
              <a:endCxn id="43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8FDE408-DD88-4840-8E6B-3B58AB8670CC}"/>
                </a:ext>
              </a:extLst>
            </p:cNvPr>
            <p:cNvCxnSpPr>
              <a:cxnSpLocks/>
              <a:stCxn id="45" idx="2"/>
              <a:endCxn id="48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C8DC4F4-1F86-4D40-9A16-E01F2E7D42F8}"/>
                </a:ext>
              </a:extLst>
            </p:cNvPr>
            <p:cNvCxnSpPr>
              <a:cxnSpLocks/>
              <a:stCxn id="45" idx="7"/>
              <a:endCxn id="50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865E3E5-4AE4-4A53-8C6B-BD09AD802939}"/>
                </a:ext>
              </a:extLst>
            </p:cNvPr>
            <p:cNvCxnSpPr>
              <a:cxnSpLocks/>
              <a:stCxn id="47" idx="5"/>
              <a:endCxn id="50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4938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walks on undirected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/>
              <a:t> graphs, the stationary distribution is </a:t>
            </a:r>
            <a:r>
              <a:rPr lang="en-US" dirty="0">
                <a:solidFill>
                  <a:srgbClr val="0070C0"/>
                </a:solidFill>
              </a:rPr>
              <a:t>proportional to the degrees </a:t>
            </a:r>
            <a:r>
              <a:rPr lang="en-US" dirty="0"/>
              <a:t>of the nodes</a:t>
            </a:r>
          </a:p>
          <a:p>
            <a:pPr lvl="1"/>
            <a:r>
              <a:rPr lang="en-US" dirty="0"/>
              <a:t>Thus in this case a random walk 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same as degree popularity</a:t>
            </a:r>
          </a:p>
          <a:p>
            <a:pPr lvl="1"/>
            <a:endParaRPr lang="en-US" dirty="0"/>
          </a:p>
          <a:p>
            <a:r>
              <a:rPr lang="en-US" dirty="0"/>
              <a:t>This is </a:t>
            </a:r>
            <a:r>
              <a:rPr lang="en-US" dirty="0">
                <a:solidFill>
                  <a:srgbClr val="0070C0"/>
                </a:solidFill>
              </a:rPr>
              <a:t>no longer true </a:t>
            </a:r>
            <a:r>
              <a:rPr lang="en-US" dirty="0"/>
              <a:t>if we do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jumps</a:t>
            </a:r>
          </a:p>
          <a:p>
            <a:pPr lvl="1"/>
            <a:r>
              <a:rPr lang="en-US" dirty="0"/>
              <a:t>Now the short paths play a greater role, and the previous distribution does not hold.</a:t>
            </a:r>
          </a:p>
        </p:txBody>
      </p:sp>
    </p:spTree>
    <p:extLst>
      <p:ext uri="{BB962C8B-B14F-4D97-AF65-F5344CB8AC3E}">
        <p14:creationId xmlns:p14="http://schemas.microsoft.com/office/powerpoint/2010/main" val="27498909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Store the graph in adjacency list, or list of edges</a:t>
                </a:r>
              </a:p>
              <a:p>
                <a:r>
                  <a:rPr lang="en-US" dirty="0"/>
                  <a:t>Keep current </a:t>
                </a:r>
                <a:r>
                  <a:rPr lang="en-US" dirty="0" err="1"/>
                  <a:t>pagerank</a:t>
                </a:r>
                <a:r>
                  <a:rPr lang="en-US" dirty="0"/>
                  <a:t> values and new </a:t>
                </a:r>
                <a:r>
                  <a:rPr lang="en-US" dirty="0" err="1"/>
                  <a:t>pagerank</a:t>
                </a:r>
                <a:r>
                  <a:rPr lang="en-US" dirty="0"/>
                  <a:t> values</a:t>
                </a:r>
              </a:p>
              <a:p>
                <a:r>
                  <a:rPr lang="en-US" dirty="0"/>
                  <a:t>Go through edges and update the values of the destination nodes.</a:t>
                </a:r>
              </a:p>
              <a:p>
                <a:r>
                  <a:rPr lang="en-US" dirty="0"/>
                  <a:t>Repeat until the difference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difference) is below some small value </a:t>
                </a:r>
                <a:r>
                  <a:rPr lang="el-GR" dirty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9788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(</a:t>
            </a:r>
            <a:r>
              <a:rPr lang="en-US" dirty="0" err="1"/>
              <a:t>Matlab</a:t>
            </a:r>
            <a:r>
              <a:rPr lang="en-US" dirty="0"/>
              <a:t>-friendly) PageRank 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2355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  <a:r>
              <a:rPr lang="en-US" sz="2800" baseline="30000" dirty="0"/>
              <a:t>0 </a:t>
            </a:r>
            <a:r>
              <a:rPr lang="en-US" sz="2800" dirty="0"/>
              <a:t>= u</a:t>
            </a:r>
          </a:p>
          <a:p>
            <a:r>
              <a:rPr lang="en-US" sz="2800" dirty="0"/>
              <a:t>t = 1</a:t>
            </a:r>
          </a:p>
          <a:p>
            <a:r>
              <a:rPr lang="en-US" sz="2800" dirty="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     </a:t>
            </a:r>
            <a:r>
              <a:rPr lang="en-US" sz="2800" dirty="0">
                <a:latin typeface="Helvetica" pitchFamily="34" charset="0"/>
              </a:rPr>
              <a:t>t = t +1</a:t>
            </a:r>
            <a:r>
              <a:rPr lang="en-US" sz="2800" dirty="0"/>
              <a:t>	</a:t>
            </a:r>
          </a:p>
          <a:p>
            <a:r>
              <a:rPr lang="fi-FI" sz="2800" dirty="0">
                <a:solidFill>
                  <a:schemeClr val="folHlink"/>
                </a:solidFill>
              </a:rPr>
              <a:t>until</a:t>
            </a:r>
            <a:r>
              <a:rPr lang="fi-FI" sz="2800" dirty="0"/>
              <a:t> </a:t>
            </a:r>
            <a:r>
              <a:rPr lang="el-GR" sz="2800" dirty="0"/>
              <a:t>δ</a:t>
            </a:r>
            <a:r>
              <a:rPr lang="fi-FI" sz="2800" dirty="0"/>
              <a:t> &lt; </a:t>
            </a:r>
            <a:r>
              <a:rPr lang="el-GR" sz="2800" dirty="0"/>
              <a:t>ε</a:t>
            </a:r>
            <a:endParaRPr lang="en-US" sz="2800" dirty="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2851151" y="4068764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5" name="Equation" r:id="rId4" imgW="876240" imgH="241200" progId="Equation.3">
                  <p:embed/>
                </p:oleObj>
              </mc:Choice>
              <mc:Fallback>
                <p:oleObj name="Equation" r:id="rId4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1" y="4068764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2854326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6" name="Equation" r:id="rId6" imgW="863280" imgH="279360" progId="Equation.3">
                  <p:embed/>
                </p:oleObj>
              </mc:Choice>
              <mc:Fallback>
                <p:oleObj name="Equation" r:id="rId6" imgW="863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6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2024064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5302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771396"/>
              </p:ext>
            </p:extLst>
          </p:nvPr>
        </p:nvGraphicFramePr>
        <p:xfrm>
          <a:off x="6030913" y="3586163"/>
          <a:ext cx="1860550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7" name="Equation" r:id="rId8" imgW="888840" imgH="723600" progId="Equation.3">
                  <p:embed/>
                </p:oleObj>
              </mc:Choice>
              <mc:Fallback>
                <p:oleObj name="Equation" r:id="rId8" imgW="8888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3" y="3586163"/>
                        <a:ext cx="1860550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5903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5291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5265739" y="6370638"/>
            <a:ext cx="5431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P’’ = (1-</a:t>
            </a:r>
            <a:r>
              <a:rPr lang="el-GR" dirty="0">
                <a:solidFill>
                  <a:srgbClr val="0066FF"/>
                </a:solidFill>
              </a:rPr>
              <a:t>α)</a:t>
            </a:r>
            <a:r>
              <a:rPr lang="en-US" dirty="0">
                <a:solidFill>
                  <a:srgbClr val="0066FF"/>
                </a:solidFill>
              </a:rPr>
              <a:t>P’ + α</a:t>
            </a:r>
            <a:r>
              <a:rPr lang="en-US" b="1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u</a:t>
            </a:r>
            <a:r>
              <a:rPr lang="en-US" baseline="30000" dirty="0">
                <a:solidFill>
                  <a:srgbClr val="0066FF"/>
                </a:solidFill>
              </a:rPr>
              <a:t>T</a:t>
            </a:r>
            <a:r>
              <a:rPr lang="en-US" dirty="0"/>
              <a:t>,  where </a:t>
            </a:r>
            <a:r>
              <a:rPr lang="en-US" b="1" dirty="0">
                <a:solidFill>
                  <a:srgbClr val="0066FF"/>
                </a:solidFill>
              </a:rPr>
              <a:t>1</a:t>
            </a:r>
            <a:r>
              <a:rPr lang="en-US" dirty="0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5292725" y="5946776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P’ = P + </a:t>
            </a:r>
            <a:r>
              <a:rPr lang="en-US" dirty="0" err="1">
                <a:solidFill>
                  <a:srgbClr val="0066FF"/>
                </a:solidFill>
              </a:rPr>
              <a:t>du</a:t>
            </a:r>
            <a:r>
              <a:rPr lang="en-US" baseline="30000" dirty="0" err="1">
                <a:solidFill>
                  <a:srgbClr val="0066FF"/>
                </a:solidFill>
              </a:rPr>
              <a:t>T</a:t>
            </a:r>
            <a:r>
              <a:rPr lang="en-US" dirty="0"/>
              <a:t>, where </a:t>
            </a:r>
            <a:r>
              <a:rPr lang="en-US" dirty="0">
                <a:solidFill>
                  <a:srgbClr val="0066FF"/>
                </a:solidFill>
              </a:rPr>
              <a:t>d</a:t>
            </a:r>
            <a:r>
              <a:rPr lang="en-US" baseline="-25000" dirty="0">
                <a:solidFill>
                  <a:srgbClr val="0066FF"/>
                </a:solidFill>
              </a:rPr>
              <a:t>i</a:t>
            </a:r>
            <a:r>
              <a:rPr lang="en-US" dirty="0"/>
              <a:t> is 1 if </a:t>
            </a:r>
            <a:r>
              <a:rPr lang="en-US" dirty="0" err="1">
                <a:solidFill>
                  <a:srgbClr val="0066FF"/>
                </a:solidFill>
              </a:rPr>
              <a:t>i</a:t>
            </a:r>
            <a:r>
              <a:rPr lang="en-US" dirty="0"/>
              <a:t> is sink and 0 </a:t>
            </a:r>
            <a:r>
              <a:rPr lang="en-US" dirty="0" err="1"/>
              <a:t>o.w</a:t>
            </a:r>
            <a:r>
              <a:rPr lang="en-US" dirty="0"/>
              <a:t>.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5268913" y="5548314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4727576" y="3429001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4727576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91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Huge advantage for Google in the early days</a:t>
            </a:r>
          </a:p>
          <a:p>
            <a:pPr lvl="1"/>
            <a:r>
              <a:rPr lang="en-US" dirty="0"/>
              <a:t>It gave a way to get an idea for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/>
              <a:t>, which was useful in many different ways</a:t>
            </a:r>
          </a:p>
          <a:p>
            <a:pPr lvl="2"/>
            <a:r>
              <a:rPr lang="en-US" dirty="0"/>
              <a:t>Put an </a:t>
            </a:r>
            <a:r>
              <a:rPr lang="en-US" dirty="0">
                <a:solidFill>
                  <a:srgbClr val="0070C0"/>
                </a:solidFill>
              </a:rPr>
              <a:t>order to the web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After a while it became clear that the anchor text was probably more important for ranking</a:t>
            </a:r>
          </a:p>
          <a:p>
            <a:pPr lvl="1"/>
            <a:r>
              <a:rPr lang="en-US" dirty="0"/>
              <a:t>Also,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/>
              <a:t>became a new (dark) art</a:t>
            </a:r>
          </a:p>
          <a:p>
            <a:r>
              <a:rPr lang="en-US" dirty="0"/>
              <a:t>Flood of research</a:t>
            </a:r>
          </a:p>
          <a:p>
            <a:pPr lvl="1"/>
            <a:r>
              <a:rPr lang="en-US" dirty="0"/>
              <a:t>Numerical analysis got rejuvenated</a:t>
            </a:r>
          </a:p>
          <a:p>
            <a:pPr lvl="1"/>
            <a:r>
              <a:rPr lang="en-US" dirty="0"/>
              <a:t>Huge number of variations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/>
              <a:t> became a great issue.</a:t>
            </a:r>
          </a:p>
          <a:p>
            <a:pPr lvl="1"/>
            <a:r>
              <a:rPr lang="en-US" dirty="0"/>
              <a:t>Huge number of applications in different fields </a:t>
            </a:r>
          </a:p>
          <a:p>
            <a:pPr lvl="2"/>
            <a:r>
              <a:rPr lang="en-US" dirty="0"/>
              <a:t>Random walk is often referred to as PageRank.</a:t>
            </a:r>
          </a:p>
        </p:txBody>
      </p:sp>
    </p:spTree>
    <p:extLst>
      <p:ext uri="{BB962C8B-B14F-4D97-AF65-F5344CB8AC3E}">
        <p14:creationId xmlns:p14="http://schemas.microsoft.com/office/powerpoint/2010/main" val="39186102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HITS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58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HITS algorithm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algorithm proposed around the same time as </a:t>
            </a:r>
            <a:r>
              <a:rPr lang="en-US" dirty="0" err="1"/>
              <a:t>Pagerank</a:t>
            </a:r>
            <a:r>
              <a:rPr lang="en-US" dirty="0"/>
              <a:t> for using the hyperlinks to rank pages</a:t>
            </a:r>
          </a:p>
          <a:p>
            <a:pPr lvl="1"/>
            <a:r>
              <a:rPr lang="en-US" dirty="0"/>
              <a:t>Kleinberg: then an intern at IBM </a:t>
            </a:r>
            <a:r>
              <a:rPr lang="en-US" dirty="0" err="1"/>
              <a:t>Almaden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IBM never made anything out of it</a:t>
            </a:r>
          </a:p>
        </p:txBody>
      </p:sp>
    </p:spTree>
    <p:extLst>
      <p:ext uri="{BB962C8B-B14F-4D97-AF65-F5344CB8AC3E}">
        <p14:creationId xmlns:p14="http://schemas.microsoft.com/office/powerpoint/2010/main" val="1125917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9907" y="2318266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 set obtained from a text-only search engine</a:t>
            </a:r>
          </a:p>
        </p:txBody>
      </p:sp>
    </p:spTree>
    <p:extLst>
      <p:ext uri="{BB962C8B-B14F-4D97-AF65-F5344CB8AC3E}">
        <p14:creationId xmlns:p14="http://schemas.microsoft.com/office/powerpoint/2010/main" val="379792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Analysis Ranking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/>
              <a:t>Use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structure </a:t>
            </a:r>
            <a:r>
              <a:rPr lang="en-US" dirty="0"/>
              <a:t>in order to determine the </a:t>
            </a:r>
            <a:r>
              <a:rPr lang="en-US" dirty="0">
                <a:solidFill>
                  <a:srgbClr val="0070C0"/>
                </a:solidFill>
              </a:rPr>
              <a:t>relative importance </a:t>
            </a:r>
            <a:r>
              <a:rPr lang="en-US" dirty="0"/>
              <a:t>of the nodes</a:t>
            </a:r>
          </a:p>
          <a:p>
            <a:pPr lvl="1"/>
            <a:r>
              <a:rPr lang="en-US" dirty="0"/>
              <a:t>Applications: Ranking on graphs (Web, Twitter, FB,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Intuition</a:t>
            </a:r>
            <a:r>
              <a:rPr lang="en-US" dirty="0"/>
              <a:t>: An edge from node </a:t>
            </a:r>
            <a:r>
              <a:rPr lang="en-US" dirty="0">
                <a:solidFill>
                  <a:srgbClr val="FF3B3B"/>
                </a:solidFill>
              </a:rPr>
              <a:t>p </a:t>
            </a:r>
            <a:r>
              <a:rPr lang="en-US" dirty="0"/>
              <a:t>to node </a:t>
            </a:r>
            <a:r>
              <a:rPr lang="en-US" dirty="0">
                <a:solidFill>
                  <a:srgbClr val="FF3B3B"/>
                </a:solidFill>
              </a:rPr>
              <a:t>q </a:t>
            </a:r>
            <a:r>
              <a:rPr lang="en-US" dirty="0"/>
              <a:t>denotes </a:t>
            </a:r>
            <a:r>
              <a:rPr lang="en-US" dirty="0">
                <a:solidFill>
                  <a:srgbClr val="0070C0"/>
                </a:solidFill>
              </a:rPr>
              <a:t>endorsement</a:t>
            </a:r>
          </a:p>
          <a:p>
            <a:pPr lvl="1"/>
            <a:r>
              <a:rPr lang="en-US" dirty="0"/>
              <a:t>Node </a:t>
            </a:r>
            <a:r>
              <a:rPr lang="en-US" dirty="0">
                <a:solidFill>
                  <a:srgbClr val="FF3B3B"/>
                </a:solidFill>
              </a:rPr>
              <a:t>p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endorses/</a:t>
            </a:r>
            <a:r>
              <a:rPr lang="en-US" dirty="0">
                <a:solidFill>
                  <a:srgbClr val="0070C0"/>
                </a:solidFill>
              </a:rPr>
              <a:t>recommends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/confirms</a:t>
            </a:r>
            <a:r>
              <a:rPr lang="en-US" dirty="0"/>
              <a:t> the </a:t>
            </a:r>
            <a:r>
              <a:rPr lang="en-US" dirty="0">
                <a:solidFill>
                  <a:srgbClr val="0070C0"/>
                </a:solidFill>
              </a:rPr>
              <a:t>authority/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centrality</a:t>
            </a:r>
            <a:r>
              <a:rPr lang="en-US" dirty="0">
                <a:solidFill>
                  <a:srgbClr val="0070C0"/>
                </a:solidFill>
              </a:rPr>
              <a:t>/importance</a:t>
            </a:r>
            <a:r>
              <a:rPr lang="en-US" dirty="0"/>
              <a:t> of node </a:t>
            </a:r>
            <a:r>
              <a:rPr lang="en-US" dirty="0">
                <a:solidFill>
                  <a:srgbClr val="FF3B3B"/>
                </a:solidFill>
              </a:rPr>
              <a:t>q</a:t>
            </a:r>
          </a:p>
          <a:p>
            <a:pPr lvl="1"/>
            <a:r>
              <a:rPr lang="en-US" dirty="0"/>
              <a:t>Use the graph of recommendations to assign an </a:t>
            </a:r>
            <a:r>
              <a:rPr lang="en-US" dirty="0">
                <a:solidFill>
                  <a:srgbClr val="FF0000"/>
                </a:solidFill>
              </a:rPr>
              <a:t>authority value </a:t>
            </a:r>
            <a:r>
              <a:rPr lang="en-US" dirty="0"/>
              <a:t>to every node</a:t>
            </a:r>
          </a:p>
          <a:p>
            <a:pPr lvl="1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0FB813-3A98-4717-AD3E-4F49C7D0F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0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E855A1-DA37-4FD4-9EEB-E75B3C0DA898}"/>
              </a:ext>
            </a:extLst>
          </p:cNvPr>
          <p:cNvSpPr txBox="1"/>
          <p:nvPr/>
        </p:nvSpPr>
        <p:spPr>
          <a:xfrm>
            <a:off x="8001000" y="51054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simplest way to measure importance of a page on the web?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34492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7032626" y="2420939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3071813" y="2565401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4008439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3863976" y="27813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5951539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5951539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6240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6311901" y="4508501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5951539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6383339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7751764" y="28527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8183564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7751764" y="40052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7896226" y="51577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8112126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3792539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4079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4008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3935414" y="37163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3648076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3863976" y="52292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4008439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4151314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4295776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3648076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3503614" y="42926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3700464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7659688" y="56769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0117054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7032626" y="2420939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3071813" y="2565401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4008439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3863976" y="27813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5951539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5951539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6240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6311901" y="4508501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5951539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6383339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7751764" y="28527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8183564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7751764" y="40052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7896226" y="51577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8112126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3792539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4079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4008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3935414" y="37163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3648076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3863976" y="52292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4008439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4151314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4295776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3648076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3503614" y="42926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3700464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7659688" y="56769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3792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3648075" y="4365626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4008439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4008439" y="5300664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7824789" y="3500439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7967663" y="4581526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551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2063750" y="1844676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7032626" y="2420939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3071813" y="2565401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4008439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3863976" y="27813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5951539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5951539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6240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6311901" y="4508501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5951539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6383339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7751764" y="28527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8183564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7751764" y="40052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7896226" y="51577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8112126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3792539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4079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4008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3935414" y="37163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3648076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3863976" y="52292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4008439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4151314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4295776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3648076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3503614" y="42926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3700464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7659688" y="56769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3792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3648075" y="4365626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4008439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4008439" y="5300664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7824789" y="3500439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7967663" y="4581526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5087938" y="1989139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42943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00213"/>
            <a:ext cx="5986463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66FF"/>
                </a:solidFill>
              </a:rPr>
              <a:t>hub</a:t>
            </a:r>
            <a:r>
              <a:rPr lang="en-US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Good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hubs point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are pointed by </a:t>
            </a:r>
            <a:r>
              <a:rPr lang="en-US" dirty="0">
                <a:solidFill>
                  <a:srgbClr val="0070C0"/>
                </a:solidFill>
              </a:rPr>
              <a:t>good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hubs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7156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7680325" y="6021389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7680325" y="5589589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7680325" y="5157789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7680325" y="42926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7680325" y="47244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8904288" y="47244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8904288" y="5157789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8904288" y="6021389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8904289" y="4292601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8904288" y="5589589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7967664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7967664" y="4437064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7967664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7967664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7967664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7967664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7967664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7967664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7967664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7443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8740775" y="6375401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33304597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Hubs and Authorities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kind of weights: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hub weight </a:t>
            </a:r>
            <a:r>
              <a:rPr lang="en-US" dirty="0"/>
              <a:t>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/>
              <a:t> of the authorities pointed to by the hub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/>
              <a:t>is the </a:t>
            </a:r>
            <a:r>
              <a:rPr lang="en-US" dirty="0">
                <a:solidFill>
                  <a:srgbClr val="0070C0"/>
                </a:solidFill>
              </a:rPr>
              <a:t>sum of the hub weights </a:t>
            </a:r>
            <a:r>
              <a:rPr lang="en-US" dirty="0"/>
              <a:t>that point to this authority.</a:t>
            </a:r>
          </a:p>
        </p:txBody>
      </p:sp>
    </p:spTree>
    <p:extLst>
      <p:ext uri="{BB962C8B-B14F-4D97-AF65-F5344CB8AC3E}">
        <p14:creationId xmlns:p14="http://schemas.microsoft.com/office/powerpoint/2010/main" val="1270413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700212"/>
            <a:ext cx="8743949" cy="4556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Initialize all weights to 1.</a:t>
            </a:r>
          </a:p>
          <a:p>
            <a:pPr>
              <a:lnSpc>
                <a:spcPct val="90000"/>
              </a:lnSpc>
            </a:pPr>
            <a:r>
              <a:rPr lang="en-US" dirty="0"/>
              <a:t>Repeat until convergence</a:t>
            </a:r>
            <a:endParaRPr lang="en-US" sz="3600" dirty="0"/>
          </a:p>
          <a:p>
            <a:pPr lvl="1">
              <a:lnSpc>
                <a:spcPct val="90000"/>
              </a:lnSpc>
            </a:pPr>
            <a:r>
              <a:rPr lang="en-US" b="1" i="1" dirty="0">
                <a:latin typeface="Palatino Linotype" pitchFamily="18" charset="0"/>
              </a:rPr>
              <a:t>O</a:t>
            </a:r>
            <a:r>
              <a:rPr lang="en-US" dirty="0"/>
              <a:t> operation : hubs collect the weight of the authorities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b="1" i="1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endParaRPr lang="en-US" b="1" i="1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b="1" i="1" dirty="0">
                <a:latin typeface="Palatino Linotype" pitchFamily="18" charset="0"/>
              </a:rPr>
              <a:t>I</a:t>
            </a:r>
            <a:r>
              <a:rPr lang="en-US" b="1" i="1" dirty="0"/>
              <a:t> </a:t>
            </a:r>
            <a:r>
              <a:rPr lang="en-US" dirty="0"/>
              <a:t>operation: authorities collect the weight of the hubs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sz="2800" b="1" i="1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Normalize weights under some norm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6038851" y="3321051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1" y="3321051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1847850" y="1628774"/>
            <a:ext cx="8362950" cy="4238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4440239" y="3141663"/>
          <a:ext cx="1584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50" name="Equation" r:id="rId6" imgW="672840" imgH="355320" progId="Equation.3">
                  <p:embed/>
                </p:oleObj>
              </mc:Choice>
              <mc:Fallback>
                <p:oleObj name="Equation" r:id="rId6" imgW="672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9" y="3141663"/>
                        <a:ext cx="15843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4427538" y="4267201"/>
          <a:ext cx="1524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51" name="Equation" r:id="rId8" imgW="660240" imgH="355320" progId="Equation.3">
                  <p:embed/>
                </p:oleObj>
              </mc:Choice>
              <mc:Fallback>
                <p:oleObj name="Equation" r:id="rId8" imgW="660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267201"/>
                        <a:ext cx="1524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56528" y="5953518"/>
            <a:ext cx="9077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order of updates does not matter after many iterations.</a:t>
            </a:r>
          </a:p>
          <a:p>
            <a:r>
              <a:rPr lang="en-US" sz="2400" dirty="0"/>
              <a:t> We can also use the previous hub vector for the authority update</a:t>
            </a:r>
          </a:p>
        </p:txBody>
      </p:sp>
    </p:spTree>
    <p:extLst>
      <p:ext uri="{BB962C8B-B14F-4D97-AF65-F5344CB8AC3E}">
        <p14:creationId xmlns:p14="http://schemas.microsoft.com/office/powerpoint/2010/main" val="89909584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2" y="31788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2" y="36286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2" y="40484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5760" y="275979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5760" y="31863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85760" y="36361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85760" y="405598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5760" y="44524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86001" y="2057400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Initialize</a:t>
            </a:r>
          </a:p>
        </p:txBody>
      </p:sp>
    </p:spTree>
    <p:extLst>
      <p:ext uri="{BB962C8B-B14F-4D97-AF65-F5344CB8AC3E}">
        <p14:creationId xmlns:p14="http://schemas.microsoft.com/office/powerpoint/2010/main" val="14125458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2" y="31788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2" y="36286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2" y="40484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2217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92217" y="31769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92217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2217" y="40466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2217" y="44430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O operation</a:t>
            </a:r>
          </a:p>
        </p:txBody>
      </p:sp>
    </p:spTree>
    <p:extLst>
      <p:ext uri="{BB962C8B-B14F-4D97-AF65-F5344CB8AC3E}">
        <p14:creationId xmlns:p14="http://schemas.microsoft.com/office/powerpoint/2010/main" val="2502798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2" y="31788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2" y="36286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2" y="40484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2217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92217" y="31769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92217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2217" y="40466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2217" y="44430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1" y="1981200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I operation</a:t>
            </a:r>
          </a:p>
        </p:txBody>
      </p:sp>
    </p:spTree>
    <p:extLst>
      <p:ext uri="{BB962C8B-B14F-4D97-AF65-F5344CB8AC3E}">
        <p14:creationId xmlns:p14="http://schemas.microsoft.com/office/powerpoint/2010/main" val="33370224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89983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89983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18998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189983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18998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8201" y="275044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8201" y="317695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48200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48201" y="404663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48201" y="44430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4788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Normalization (Max norm)</a:t>
            </a:r>
          </a:p>
        </p:txBody>
      </p:sp>
    </p:spTree>
    <p:extLst>
      <p:ext uri="{BB962C8B-B14F-4D97-AF65-F5344CB8AC3E}">
        <p14:creationId xmlns:p14="http://schemas.microsoft.com/office/powerpoint/2010/main" val="3778095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by Popularity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the number of incoming edges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degree centrality</a:t>
            </a:r>
            <a:r>
              <a:rPr lang="en-US" dirty="0"/>
              <a:t>)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7680325" y="3171825"/>
            <a:ext cx="2539478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971801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16917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39816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28697" y="3176959"/>
            <a:ext cx="76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20136" y="36268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43636" y="403959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84256" y="44430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981200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O step</a:t>
            </a:r>
          </a:p>
        </p:txBody>
      </p:sp>
    </p:spTree>
    <p:extLst>
      <p:ext uri="{BB962C8B-B14F-4D97-AF65-F5344CB8AC3E}">
        <p14:creationId xmlns:p14="http://schemas.microsoft.com/office/powerpoint/2010/main" val="9477191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3" y="275229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33/6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27/6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91680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80561" y="3176959"/>
            <a:ext cx="76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0" y="36268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95500" y="403959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36120" y="44430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I step</a:t>
            </a:r>
          </a:p>
        </p:txBody>
      </p:sp>
    </p:spTree>
    <p:extLst>
      <p:ext uri="{BB962C8B-B14F-4D97-AF65-F5344CB8AC3E}">
        <p14:creationId xmlns:p14="http://schemas.microsoft.com/office/powerpoint/2010/main" val="12807676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27/33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23/33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7/33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1/33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78019" y="275044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6/16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43400" y="3184088"/>
            <a:ext cx="93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11/16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18639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30022" y="403255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7/16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38828" y="444309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Normalization</a:t>
            </a:r>
          </a:p>
        </p:txBody>
      </p:sp>
    </p:spTree>
    <p:extLst>
      <p:ext uri="{BB962C8B-B14F-4D97-AF65-F5344CB8AC3E}">
        <p14:creationId xmlns:p14="http://schemas.microsoft.com/office/powerpoint/2010/main" val="39197607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8425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31916" y="275044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97297" y="318408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0.75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72536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83919" y="4032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72536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10248254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1600200"/>
                <a:ext cx="108966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HITS algorithm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dirty="0"/>
                  <a:t> eigenvector computation</a:t>
                </a:r>
              </a:p>
              <a:p>
                <a:r>
                  <a:rPr lang="en-US" dirty="0"/>
                  <a:t>In vector terms </a:t>
                </a:r>
                <a:endParaRPr lang="en-US" i="1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Repeated iterations will converge to the eigenvectors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dirty="0"/>
                  <a:t> weight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dirty="0"/>
                  <a:t> weight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baseline="30000" dirty="0">
                  <a:solidFill>
                    <a:srgbClr val="0066FF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The vectors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are called the </a:t>
                </a:r>
                <a:r>
                  <a:rPr lang="en-US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dirty="0"/>
                  <a:t> of the matrix </a:t>
                </a:r>
                <a:r>
                  <a:rPr lang="en-US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600200"/>
                <a:ext cx="10896600" cy="4876800"/>
              </a:xfrm>
              <a:blipFill>
                <a:blip r:embed="rId3"/>
                <a:stretch>
                  <a:fillRect l="-727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2468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8151" y="1844676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2365376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06" name="Equation" r:id="rId4" imgW="3682800" imgH="939600" progId="Equation.3">
                    <p:embed/>
                  </p:oleObj>
                </mc:Choice>
                <mc:Fallback>
                  <p:oleObj name="Equation" r:id="rId4" imgW="368280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1991545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7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1991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8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/>
        </p:nvGraphicFramePr>
        <p:xfrm>
          <a:off x="3797301" y="5877273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9" name="Equation" r:id="rId10" imgW="2145960" imgH="228600" progId="Equation.3">
                  <p:embed/>
                </p:oleObj>
              </mc:Choice>
              <mc:Fallback>
                <p:oleObj name="Equation" r:id="rId10" imgW="2145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1" y="5877273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2354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the Power Method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If a matrix R is </a:t>
                </a:r>
                <a:r>
                  <a:rPr lang="en-US" dirty="0">
                    <a:solidFill>
                      <a:srgbClr val="0070C0"/>
                    </a:solidFill>
                  </a:rPr>
                  <a:t>real and symmetric</a:t>
                </a:r>
                <a:r>
                  <a:rPr lang="en-US" dirty="0"/>
                  <a:t>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, 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of R define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basis of the vector space</a:t>
                </a:r>
              </a:p>
              <a:p>
                <a:pPr lvl="1"/>
                <a:r>
                  <a:rPr lang="en-US" dirty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After t multiplications we have: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Normalizing 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8159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ALGORITHMS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4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SALSA algorithm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1" y="1844676"/>
            <a:ext cx="7218364" cy="4752975"/>
          </a:xfrm>
        </p:spPr>
        <p:txBody>
          <a:bodyPr/>
          <a:lstStyle/>
          <a:p>
            <a:r>
              <a:rPr lang="en-US" altLang="en-US" dirty="0"/>
              <a:t>Perform a random walk on the bipartite graph of hubs and authorities alternating between the two</a:t>
            </a:r>
          </a:p>
          <a:p>
            <a:endParaRPr lang="en-US" altLang="en-US" dirty="0"/>
          </a:p>
          <a:p>
            <a:r>
              <a:rPr lang="en-US" altLang="en-US" dirty="0"/>
              <a:t>What does this random walk converges to?</a:t>
            </a:r>
          </a:p>
          <a:p>
            <a:endParaRPr lang="en-US" altLang="en-US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8061325" y="3630614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8061325" y="31988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8061325" y="2767014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8061325" y="1901826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8061325" y="2333626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9285288" y="2333626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9285288" y="2767014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9285288" y="36306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9285289" y="1901826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9285288" y="3198814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8348664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8348664" y="2046289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8348664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8348664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8348664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8348664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8348664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8348664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8348664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7824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9121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40016583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848599" cy="4997451"/>
          </a:xfrm>
        </p:spPr>
        <p:txBody>
          <a:bodyPr>
            <a:normAutofit/>
          </a:bodyPr>
          <a:lstStyle/>
          <a:p>
            <a:r>
              <a:rPr lang="en-US" altLang="en-US" dirty="0"/>
              <a:t>Start from an authority chosen uniformly at random</a:t>
            </a:r>
          </a:p>
          <a:p>
            <a:pPr lvl="1"/>
            <a:r>
              <a:rPr lang="en-US" altLang="en-US" dirty="0"/>
              <a:t>e.g. the red authority</a:t>
            </a:r>
          </a:p>
          <a:p>
            <a:pPr lvl="1"/>
            <a:endParaRPr lang="en-US" altLang="en-US" dirty="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9144000" y="3657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9144000" y="32258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9144000" y="27940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9144000" y="19288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9144000" y="23606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10367963" y="23606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10367963" y="27940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10367963" y="3657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10367964" y="1928812"/>
            <a:ext cx="217487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10367963" y="32258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9431339" y="207327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 flipV="1">
            <a:off x="9431339" y="207327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>
            <a:off x="9431339" y="25780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9431339" y="30098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0" name="Line 18"/>
          <p:cNvSpPr>
            <a:spLocks noChangeShapeType="1"/>
          </p:cNvSpPr>
          <p:nvPr/>
        </p:nvSpPr>
        <p:spPr bwMode="auto">
          <a:xfrm flipV="1">
            <a:off x="9431339" y="257809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 flipV="1">
            <a:off x="9431339" y="214471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2" name="Line 20"/>
          <p:cNvSpPr>
            <a:spLocks noChangeShapeType="1"/>
          </p:cNvSpPr>
          <p:nvPr/>
        </p:nvSpPr>
        <p:spPr bwMode="auto">
          <a:xfrm>
            <a:off x="9431339" y="33702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3" name="Line 21"/>
          <p:cNvSpPr>
            <a:spLocks noChangeShapeType="1"/>
          </p:cNvSpPr>
          <p:nvPr/>
        </p:nvSpPr>
        <p:spPr bwMode="auto">
          <a:xfrm flipV="1">
            <a:off x="9431339" y="300989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4" name="Line 22"/>
          <p:cNvSpPr>
            <a:spLocks noChangeShapeType="1"/>
          </p:cNvSpPr>
          <p:nvPr/>
        </p:nvSpPr>
        <p:spPr bwMode="auto">
          <a:xfrm>
            <a:off x="9431339" y="38020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8907463" y="403224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10204450" y="402589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431954B-F6B6-41CC-A523-C94095BB506E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4638"/>
            <a:ext cx="1005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14432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not important only how many link to you, but how important 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are pointed 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/>
              <a:t>Recursive definition of importance</a:t>
            </a:r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5256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5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305799" cy="4997451"/>
          </a:xfrm>
        </p:spPr>
        <p:txBody>
          <a:bodyPr>
            <a:normAutofit/>
          </a:bodyPr>
          <a:lstStyle/>
          <a:p>
            <a:r>
              <a:rPr lang="en-US" altLang="en-US" dirty="0"/>
              <a:t>Start from an authority chosen uniformly at random</a:t>
            </a:r>
          </a:p>
          <a:p>
            <a:pPr lvl="1"/>
            <a:r>
              <a:rPr lang="en-US" altLang="en-US" dirty="0"/>
              <a:t>e.g. the red authority</a:t>
            </a:r>
          </a:p>
          <a:p>
            <a:r>
              <a:rPr lang="en-US" altLang="en-US" dirty="0"/>
              <a:t>Choose one of the in-coming links uniformly at random and move to a hub</a:t>
            </a:r>
          </a:p>
          <a:p>
            <a:pPr lvl="1"/>
            <a:r>
              <a:rPr lang="en-US" altLang="en-US" dirty="0"/>
              <a:t>e.g. move to the yellow authority with probability 1/3</a:t>
            </a:r>
          </a:p>
          <a:p>
            <a:pPr lvl="1"/>
            <a:endParaRPr lang="en-US" altLang="en-US" sz="2800" dirty="0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9296400" y="35052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9296400" y="3073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9296400" y="2641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9296400" y="17764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9296400" y="2208212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10520363" y="22082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10520363" y="2641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10520363" y="35052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10520364" y="1776412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10520363" y="30734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9583739" y="192087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 flipV="1">
            <a:off x="9583739" y="1920875"/>
            <a:ext cx="8651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9583739" y="24256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9583739" y="28574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V="1">
            <a:off x="9583739" y="242569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 flipV="1">
            <a:off x="9583739" y="199231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9583739" y="32178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 flipV="1">
            <a:off x="9583739" y="285749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2" name="Line 22"/>
          <p:cNvSpPr>
            <a:spLocks noChangeShapeType="1"/>
          </p:cNvSpPr>
          <p:nvPr/>
        </p:nvSpPr>
        <p:spPr bwMode="auto">
          <a:xfrm>
            <a:off x="9583739" y="36496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9059863" y="387984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10356850" y="387349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6BBC77B4-A5A7-4B06-995A-14E92045CE91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4638"/>
            <a:ext cx="1005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31414805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70038"/>
            <a:ext cx="7848599" cy="5027613"/>
          </a:xfrm>
        </p:spPr>
        <p:txBody>
          <a:bodyPr>
            <a:normAutofit/>
          </a:bodyPr>
          <a:lstStyle/>
          <a:p>
            <a:r>
              <a:rPr lang="en-US" altLang="en-US" dirty="0"/>
              <a:t>Start from an authority chosen uniformly at random</a:t>
            </a:r>
          </a:p>
          <a:p>
            <a:pPr lvl="1"/>
            <a:r>
              <a:rPr lang="en-US" altLang="en-US" dirty="0"/>
              <a:t>e.g. the red authority</a:t>
            </a:r>
          </a:p>
          <a:p>
            <a:r>
              <a:rPr lang="en-US" altLang="en-US" dirty="0"/>
              <a:t>Choose one of the in-coming links uniformly at random and move to a hub</a:t>
            </a:r>
          </a:p>
          <a:p>
            <a:pPr lvl="1"/>
            <a:r>
              <a:rPr lang="en-US" altLang="en-US" dirty="0"/>
              <a:t>e.g. move to the yellow authority with probability 1/3</a:t>
            </a:r>
          </a:p>
          <a:p>
            <a:r>
              <a:rPr lang="en-US" altLang="en-US" dirty="0"/>
              <a:t>Choose one of the out-going links uniformly at random and move to an authority</a:t>
            </a:r>
          </a:p>
          <a:p>
            <a:pPr lvl="1"/>
            <a:r>
              <a:rPr lang="en-US" altLang="en-US" dirty="0"/>
              <a:t>e.g. move to the blue authority with probability 1/2</a:t>
            </a:r>
          </a:p>
          <a:p>
            <a:pPr lvl="1"/>
            <a:endParaRPr lang="en-US" altLang="en-US" dirty="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9226830" y="36322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9226830" y="3200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9226830" y="2768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9226830" y="19034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9226830" y="2335212"/>
            <a:ext cx="215900" cy="288925"/>
          </a:xfrm>
          <a:prstGeom prst="rect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10450793" y="2335212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10450793" y="2768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10450793" y="36322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10450794" y="1903412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10450793" y="32004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9514169" y="204787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 flipV="1">
            <a:off x="9514169" y="204787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9514169" y="2552699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9514169" y="29844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V="1">
            <a:off x="9514169" y="255269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V="1">
            <a:off x="9514169" y="211931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9514169" y="33448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 flipV="1">
            <a:off x="9514169" y="298449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9514169" y="37766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8990293" y="400684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10287280" y="400049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5E87E639-7A3B-4B16-B37C-81EFD35975AF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4638"/>
            <a:ext cx="1005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26585924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SALSA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Formally we have probabilities: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probability of being at authority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probability of being at authority </a:t>
                </a:r>
                <a:r>
                  <a:rPr lang="en-US" dirty="0" err="1"/>
                  <a:t>i</a:t>
                </a:r>
                <a:r>
                  <a:rPr lang="en-US" dirty="0"/>
                  <a:t> is computed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is computed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Repeated computation converges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1250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6825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SALSA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524000"/>
                <a:ext cx="7467599" cy="5073651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>
                    <a:cs typeface="Tahoma" pitchFamily="34" charset="0"/>
                  </a:rPr>
                  <a:t>In matrix terms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where </a:t>
                </a:r>
                <a:r>
                  <a:rPr lang="en-US" altLang="en-US" dirty="0">
                    <a:solidFill>
                      <a:srgbClr val="FF9900"/>
                    </a:solidFill>
                    <a:cs typeface="Tahoma" pitchFamily="34" charset="0"/>
                  </a:rPr>
                  <a:t>columns</a:t>
                </a:r>
                <a:r>
                  <a:rPr lang="en-US" altLang="en-US" dirty="0">
                    <a:cs typeface="Tahoma" pitchFamily="34" charset="0"/>
                  </a:rPr>
                  <a:t> are normalized to sum to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where </a:t>
                </a:r>
                <a:r>
                  <a:rPr lang="en-US" altLang="en-US" dirty="0">
                    <a:solidFill>
                      <a:srgbClr val="FF9900"/>
                    </a:solidFill>
                    <a:cs typeface="Tahoma" pitchFamily="34" charset="0"/>
                  </a:rPr>
                  <a:t>rows</a:t>
                </a:r>
                <a:r>
                  <a:rPr lang="en-US" altLang="en-US" dirty="0">
                    <a:cs typeface="Tahoma" pitchFamily="34" charset="0"/>
                  </a:rPr>
                  <a:t> are normalized to sum to 1</a:t>
                </a:r>
              </a:p>
              <a:p>
                <a:r>
                  <a:rPr lang="en-US" altLang="en-US" dirty="0">
                    <a:cs typeface="Tahoma" pitchFamily="34" charset="0"/>
                  </a:rPr>
                  <a:t>The hub computation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𝑐</m:t>
                        </m:r>
                      </m:sub>
                    </m:sSub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800" dirty="0">
                  <a:cs typeface="Tahoma" pitchFamily="34" charset="0"/>
                </a:endParaRPr>
              </a:p>
              <a:p>
                <a:r>
                  <a:rPr lang="en-US" altLang="en-US" dirty="0">
                    <a:cs typeface="Tahoma" pitchFamily="34" charset="0"/>
                  </a:rPr>
                  <a:t>The authority computation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𝐴𝑐</m:t>
                    </m:r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dirty="0">
                  <a:solidFill>
                    <a:srgbClr val="0066FF"/>
                  </a:solidFill>
                  <a:cs typeface="Tahoma" pitchFamily="34" charset="0"/>
                </a:endParaRPr>
              </a:p>
              <a:p>
                <a:r>
                  <a:rPr lang="en-US" altLang="en-US" dirty="0">
                    <a:cs typeface="Tahoma" pitchFamily="34" charset="0"/>
                  </a:rPr>
                  <a:t>In MC terms the transition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  <m:r>
                      <a:rPr lang="en-US" altLang="en-US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</m:oMath>
                </a14:m>
                <a:endParaRPr lang="en-US" altLang="en-US" baseline="-25000" dirty="0">
                  <a:solidFill>
                    <a:srgbClr val="0066FF"/>
                  </a:solidFill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524000"/>
                <a:ext cx="7467599" cy="5073651"/>
              </a:xfrm>
              <a:blipFill>
                <a:blip r:embed="rId3"/>
                <a:stretch>
                  <a:fillRect l="-1061" t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9220200" y="354623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9220200" y="311443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9220200" y="268263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9220200" y="181744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9220200" y="224924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10444163" y="224924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10444163" y="268263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10444163" y="354623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10444164" y="1817442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10444163" y="311443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9507539" y="196190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9507539" y="196190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>
            <a:off x="9507539" y="246672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9507539" y="289852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 flipV="1">
            <a:off x="9507539" y="246672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9507539" y="203334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9507539" y="325889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9507539" y="289852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>
            <a:off x="9507539" y="369069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8983663" y="392087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10280650" y="391452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latin typeface="Tahoma" pitchFamily="34" charset="0"/>
              </a:rPr>
              <a:t>authorities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61" name="Text Box 25"/>
              <p:cNvSpPr txBox="1">
                <a:spLocks noChangeArrowheads="1"/>
              </p:cNvSpPr>
              <p:nvPr/>
            </p:nvSpPr>
            <p:spPr bwMode="auto">
              <a:xfrm>
                <a:off x="8286767" y="5298799"/>
                <a:ext cx="35816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solidFill>
                            <a:srgbClr val="0066FF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0066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00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0099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altLang="en-US" sz="2000" dirty="0">
                  <a:solidFill>
                    <a:srgbClr val="0099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6767" y="5298799"/>
                <a:ext cx="3581622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162" name="Text Box 26"/>
              <p:cNvSpPr txBox="1">
                <a:spLocks noChangeArrowheads="1"/>
              </p:cNvSpPr>
              <p:nvPr/>
            </p:nvSpPr>
            <p:spPr bwMode="auto">
              <a:xfrm>
                <a:off x="8629906" y="4635253"/>
                <a:ext cx="289534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0066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>
                          <a:solidFill>
                            <a:srgbClr val="0066FF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en-US" sz="2000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9906" y="4635253"/>
                <a:ext cx="2895344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0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1" grpId="0"/>
      <p:bldP spid="34716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network analysis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Evaluate the </a:t>
            </a:r>
            <a:r>
              <a:rPr lang="en-US" dirty="0">
                <a:solidFill>
                  <a:srgbClr val="FF6600"/>
                </a:solidFill>
              </a:rPr>
              <a:t>centrality</a:t>
            </a:r>
            <a:r>
              <a:rPr lang="en-US" dirty="0"/>
              <a:t> of individuals in social networks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degree centrality</a:t>
            </a:r>
          </a:p>
          <a:p>
            <a:pPr lvl="2"/>
            <a:r>
              <a:rPr lang="en-US" dirty="0"/>
              <a:t>the (weighted) degree of a node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distance centrality</a:t>
            </a:r>
          </a:p>
          <a:p>
            <a:pPr lvl="2"/>
            <a:r>
              <a:rPr lang="en-US" dirty="0"/>
              <a:t>the average (weighted) distance of a node to the rest in the graph</a:t>
            </a:r>
          </a:p>
          <a:p>
            <a:pPr lvl="2"/>
            <a:endParaRPr lang="en-US" dirty="0"/>
          </a:p>
          <a:p>
            <a:pPr lvl="1"/>
            <a:endParaRPr lang="en-US" dirty="0">
              <a:solidFill>
                <a:schemeClr val="hlink"/>
              </a:solidFill>
            </a:endParaRPr>
          </a:p>
          <a:p>
            <a:pPr lvl="1"/>
            <a:r>
              <a:rPr lang="en-US" dirty="0">
                <a:solidFill>
                  <a:schemeClr val="hlink"/>
                </a:solidFill>
              </a:rPr>
              <a:t>betweenness centrality</a:t>
            </a:r>
          </a:p>
          <a:p>
            <a:pPr lvl="2"/>
            <a:r>
              <a:rPr lang="en-US" dirty="0"/>
              <a:t>the average number of (weighted) shortest paths that use node v</a:t>
            </a:r>
          </a:p>
          <a:p>
            <a:endParaRPr lang="en-US" dirty="0"/>
          </a:p>
        </p:txBody>
      </p:sp>
      <p:graphicFrame>
        <p:nvGraphicFramePr>
          <p:cNvPr id="4802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693824"/>
              </p:ext>
            </p:extLst>
          </p:nvPr>
        </p:nvGraphicFramePr>
        <p:xfrm>
          <a:off x="4931569" y="3886200"/>
          <a:ext cx="1954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0" name="Equation" r:id="rId4" imgW="1320480" imgH="457200" progId="Equation.3">
                  <p:embed/>
                </p:oleObj>
              </mc:Choice>
              <mc:Fallback>
                <p:oleObj name="Equation" r:id="rId4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569" y="3886200"/>
                        <a:ext cx="195421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02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298290"/>
              </p:ext>
            </p:extLst>
          </p:nvPr>
        </p:nvGraphicFramePr>
        <p:xfrm>
          <a:off x="5016500" y="5562600"/>
          <a:ext cx="1784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1" name="Equation" r:id="rId6" imgW="1206360" imgH="431640" progId="Equation.3">
                  <p:embed/>
                </p:oleObj>
              </mc:Choice>
              <mc:Fallback>
                <p:oleObj name="Equation" r:id="rId6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562600"/>
                        <a:ext cx="17843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61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paths – Katz 53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importance of a node is measured by the weighted sum of paths that lead to this node</a:t>
            </a:r>
          </a:p>
          <a:p>
            <a:r>
              <a:rPr lang="en-US">
                <a:solidFill>
                  <a:srgbClr val="0066FF"/>
                </a:solidFill>
              </a:rPr>
              <a:t>A</a:t>
            </a:r>
            <a:r>
              <a:rPr lang="en-US" baseline="30000">
                <a:solidFill>
                  <a:srgbClr val="0066FF"/>
                </a:solidFill>
              </a:rPr>
              <a:t>m</a:t>
            </a:r>
            <a:r>
              <a:rPr lang="en-US">
                <a:solidFill>
                  <a:srgbClr val="0066FF"/>
                </a:solidFill>
              </a:rPr>
              <a:t>[i,j]</a:t>
            </a:r>
            <a:r>
              <a:rPr lang="en-US"/>
              <a:t> = number of paths of length </a:t>
            </a:r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 from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to </a:t>
            </a:r>
            <a:r>
              <a:rPr lang="en-US">
                <a:solidFill>
                  <a:srgbClr val="0066FF"/>
                </a:solidFill>
              </a:rPr>
              <a:t>j</a:t>
            </a:r>
          </a:p>
          <a:p>
            <a:r>
              <a:rPr lang="en-US"/>
              <a:t>Compute </a:t>
            </a:r>
          </a:p>
          <a:p>
            <a:endParaRPr lang="en-US"/>
          </a:p>
          <a:p>
            <a:r>
              <a:rPr lang="en-US"/>
              <a:t>converges when </a:t>
            </a:r>
            <a:r>
              <a:rPr lang="en-US">
                <a:solidFill>
                  <a:srgbClr val="0066FF"/>
                </a:solidFill>
              </a:rPr>
              <a:t>b &lt; </a:t>
            </a:r>
            <a:r>
              <a:rPr lang="el-GR">
                <a:solidFill>
                  <a:srgbClr val="0066FF"/>
                </a:solidFill>
                <a:latin typeface="Arial" pitchFamily="34" charset="0"/>
              </a:rPr>
              <a:t>λ</a:t>
            </a:r>
            <a:r>
              <a:rPr lang="fi-FI" baseline="-25000">
                <a:solidFill>
                  <a:srgbClr val="0066FF"/>
                </a:solidFill>
                <a:latin typeface="Arial" pitchFamily="34" charset="0"/>
              </a:rPr>
              <a:t>1</a:t>
            </a:r>
            <a:r>
              <a:rPr lang="fi-FI">
                <a:solidFill>
                  <a:srgbClr val="0066FF"/>
                </a:solidFill>
                <a:latin typeface="Arial" pitchFamily="34" charset="0"/>
              </a:rPr>
              <a:t>(A)</a:t>
            </a:r>
          </a:p>
          <a:p>
            <a:r>
              <a:rPr lang="en-US"/>
              <a:t>Rank nodes according to the column sums of the matrix </a:t>
            </a:r>
            <a:r>
              <a:rPr lang="en-US">
                <a:solidFill>
                  <a:srgbClr val="0066FF"/>
                </a:solidFill>
              </a:rPr>
              <a:t>P</a:t>
            </a:r>
          </a:p>
        </p:txBody>
      </p:sp>
      <p:graphicFrame>
        <p:nvGraphicFramePr>
          <p:cNvPr id="484356" name="Object 4"/>
          <p:cNvGraphicFramePr>
            <a:graphicFrameLocks noChangeAspect="1"/>
          </p:cNvGraphicFramePr>
          <p:nvPr/>
        </p:nvGraphicFramePr>
        <p:xfrm>
          <a:off x="3143251" y="3644901"/>
          <a:ext cx="64182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2" name="Equation" r:id="rId4" imgW="2819160" imgH="241200" progId="Equation.3">
                  <p:embed/>
                </p:oleObj>
              </mc:Choice>
              <mc:Fallback>
                <p:oleObj name="Equation" r:id="rId4" imgW="2819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1" y="3644901"/>
                        <a:ext cx="64182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00428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Bibliometrics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Impact factor (E. Garfield 72)</a:t>
            </a:r>
          </a:p>
          <a:p>
            <a:pPr lvl="1"/>
            <a:r>
              <a:rPr lang="en-US"/>
              <a:t>counts the number of citations received for papers of the journal in the previous two years</a:t>
            </a:r>
          </a:p>
          <a:p>
            <a:r>
              <a:rPr lang="en-US"/>
              <a:t>Pinsky-Narin 76</a:t>
            </a:r>
          </a:p>
          <a:p>
            <a:pPr lvl="1"/>
            <a:r>
              <a:rPr lang="en-US"/>
              <a:t>perform a random walk on the set of journals</a:t>
            </a:r>
          </a:p>
          <a:p>
            <a:pPr lvl="1"/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 baseline="-25000">
                <a:solidFill>
                  <a:srgbClr val="0066FF"/>
                </a:solidFill>
              </a:rPr>
              <a:t>ij</a:t>
            </a:r>
            <a:r>
              <a:rPr lang="en-US"/>
              <a:t> = the fraction of citations from journal i that are directed to journal j</a:t>
            </a:r>
          </a:p>
        </p:txBody>
      </p:sp>
    </p:spTree>
    <p:extLst>
      <p:ext uri="{BB962C8B-B14F-4D97-AF65-F5344CB8AC3E}">
        <p14:creationId xmlns:p14="http://schemas.microsoft.com/office/powerpoint/2010/main" val="19876812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ABSORBING RANDOM WALKS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5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walk with absorbing nodes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10896600" cy="502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Absorbing nodes</a:t>
            </a:r>
            <a:r>
              <a:rPr lang="en-US" dirty="0"/>
              <a:t>: nodes from which the random walk cannot escape.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absorbing nodes: the red and the blue.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18000" y="2924944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Curved Connector 7"/>
          <p:cNvCxnSpPr>
            <a:stCxn id="28" idx="0"/>
            <a:endCxn id="28" idx="6"/>
          </p:cNvCxnSpPr>
          <p:nvPr/>
        </p:nvCxnSpPr>
        <p:spPr>
          <a:xfrm rot="16200000" flipH="1">
            <a:off x="6337696" y="2921374"/>
            <a:ext cx="326232" cy="333375"/>
          </a:xfrm>
          <a:prstGeom prst="curvedConnector4">
            <a:avLst>
              <a:gd name="adj1" fmla="val -70073"/>
              <a:gd name="adj2" fmla="val 1685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51" idx="0"/>
            <a:endCxn id="51" idx="6"/>
          </p:cNvCxnSpPr>
          <p:nvPr/>
        </p:nvCxnSpPr>
        <p:spPr>
          <a:xfrm rot="16200000" flipH="1">
            <a:off x="7544196" y="3644398"/>
            <a:ext cx="326232" cy="333375"/>
          </a:xfrm>
          <a:prstGeom prst="curvedConnector4">
            <a:avLst>
              <a:gd name="adj1" fmla="val -70073"/>
              <a:gd name="adj2" fmla="val 1685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70120" y="6401633"/>
            <a:ext cx="728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G. Doyle, J. L. Snell. </a:t>
            </a:r>
            <a:r>
              <a:rPr lang="en-US" i="1" dirty="0"/>
              <a:t>Random Walks and Electrical Networks</a:t>
            </a:r>
            <a:r>
              <a:rPr lang="en-US" dirty="0"/>
              <a:t>. 1984</a:t>
            </a:r>
          </a:p>
        </p:txBody>
      </p:sp>
    </p:spTree>
    <p:extLst>
      <p:ext uri="{BB962C8B-B14F-4D97-AF65-F5344CB8AC3E}">
        <p14:creationId xmlns:p14="http://schemas.microsoft.com/office/powerpoint/2010/main" val="12507268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 graph with more than one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a random walk that starts from a </a:t>
            </a:r>
            <a:r>
              <a:rPr lang="en-US" dirty="0">
                <a:solidFill>
                  <a:srgbClr val="00B0F0"/>
                </a:solidFill>
              </a:rPr>
              <a:t>non-absorbing (transient)</a:t>
            </a:r>
            <a:r>
              <a:rPr lang="en-US" dirty="0"/>
              <a:t> node </a:t>
            </a:r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/>
              <a:t> will be absorbed in one of them with some probability</a:t>
            </a:r>
          </a:p>
          <a:p>
            <a:pPr lvl="1"/>
            <a:r>
              <a:rPr lang="en-US" dirty="0"/>
              <a:t>For node </a:t>
            </a:r>
            <a:r>
              <a:rPr lang="en-US" dirty="0">
                <a:solidFill>
                  <a:srgbClr val="00B0F0"/>
                </a:solidFill>
              </a:rPr>
              <a:t>t </a:t>
            </a:r>
            <a:r>
              <a:rPr lang="en-US" dirty="0"/>
              <a:t>we can 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probabilities of absorption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09161" y="446050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819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05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11252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Computing the probability of being absorbed: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have probability 1 of being absorbed in themselves and zero of being absorbed in another node.</a:t>
            </a:r>
          </a:p>
          <a:p>
            <a:pPr lvl="1"/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non-absorbing nodes</a:t>
            </a:r>
            <a:r>
              <a:rPr lang="en-US" dirty="0"/>
              <a:t>, take the (weighted) average of the absorption probabilities of your neighbors </a:t>
            </a:r>
          </a:p>
          <a:p>
            <a:pPr lvl="2"/>
            <a:r>
              <a:rPr lang="en-US" dirty="0"/>
              <a:t>if one of the neighbors is the absorbing node, it has probability 1</a:t>
            </a:r>
          </a:p>
          <a:p>
            <a:pPr lvl="1"/>
            <a:r>
              <a:rPr lang="en-US" dirty="0"/>
              <a:t>Repeat until convergence (= very small change in </a:t>
            </a:r>
            <a:r>
              <a:rPr lang="en-US" dirty="0" err="1"/>
              <a:t>probs</a:t>
            </a:r>
            <a:r>
              <a:rPr lang="en-US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06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368929" y="4936281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9" y="4936281"/>
                <a:ext cx="4150495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368928" y="5562466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8" y="5562466"/>
                <a:ext cx="2273956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229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8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66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35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02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64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29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368928" y="4220330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i="1">
                          <a:latin typeface="Cambria Math"/>
                        </a:rPr>
                        <m:t>|</m:t>
                      </m:r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8" y="4220330"/>
                <a:ext cx="5487848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368929" y="6293239"/>
                <a:ext cx="3753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=1 ,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9" y="6293239"/>
                <a:ext cx="37530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5468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04394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Computing the probability of being absorbed: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have probability 1 of being absorbed in themselves and zero of being absorbed in another node.</a:t>
            </a:r>
          </a:p>
          <a:p>
            <a:pPr lvl="1"/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non-absorbing nodes</a:t>
            </a:r>
            <a:r>
              <a:rPr lang="en-US" dirty="0"/>
              <a:t>, take the (weighted) average of the absorption probabilities of your neighbors </a:t>
            </a:r>
          </a:p>
          <a:p>
            <a:pPr lvl="2"/>
            <a:r>
              <a:rPr lang="en-US" dirty="0"/>
              <a:t>if one of the neighbors is the absorbing node, it has probability 1</a:t>
            </a:r>
          </a:p>
          <a:p>
            <a:pPr lvl="1"/>
            <a:r>
              <a:rPr lang="en-US" dirty="0"/>
              <a:t>Repeat until convergence (= very small change in </a:t>
            </a:r>
            <a:r>
              <a:rPr lang="en-US" dirty="0" err="1"/>
              <a:t>probs</a:t>
            </a:r>
            <a:r>
              <a:rPr lang="en-US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06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295400" y="4235642"/>
                <a:ext cx="561737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𝐵𝑙𝑢𝑒</m:t>
                      </m:r>
                      <m:r>
                        <a:rPr lang="en-US" i="1">
                          <a:latin typeface="Cambria Math"/>
                        </a:rPr>
                        <m:t>|</m:t>
                      </m:r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235642"/>
                <a:ext cx="5617372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295400" y="4891737"/>
                <a:ext cx="420531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91737"/>
                <a:ext cx="4205318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295401" y="5574938"/>
                <a:ext cx="225407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5574938"/>
                <a:ext cx="2254079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229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8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66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35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02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64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29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295401" y="6247024"/>
                <a:ext cx="3902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=1 ,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6247024"/>
                <a:ext cx="39024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2440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absorption probabilities for red and blue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98463" y="5246010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0.52</a:t>
            </a:r>
          </a:p>
          <a:p>
            <a:r>
              <a:rPr lang="en-US" dirty="0">
                <a:solidFill>
                  <a:srgbClr val="0070C0"/>
                </a:solidFill>
              </a:rPr>
              <a:t>0.48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49632" y="5213744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0.42</a:t>
            </a:r>
          </a:p>
          <a:p>
            <a:r>
              <a:rPr lang="en-US" dirty="0">
                <a:solidFill>
                  <a:srgbClr val="0070C0"/>
                </a:solidFill>
              </a:rPr>
              <a:t>0.58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38785" y="2822142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655841" y="2996953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55399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absorption probability has several practical uses.</a:t>
            </a:r>
          </a:p>
          <a:p>
            <a:r>
              <a:rPr lang="en-US" dirty="0"/>
              <a:t>Given a graph (</a:t>
            </a:r>
            <a:r>
              <a:rPr lang="en-US" dirty="0">
                <a:solidFill>
                  <a:srgbClr val="0070C0"/>
                </a:solidFill>
              </a:rPr>
              <a:t>directed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/>
              <a:t>) we can choose to </a:t>
            </a:r>
            <a:r>
              <a:rPr lang="en-US" dirty="0">
                <a:solidFill>
                  <a:srgbClr val="FF0000"/>
                </a:solidFill>
              </a:rPr>
              <a:t>make </a:t>
            </a:r>
            <a:r>
              <a:rPr lang="en-US" dirty="0"/>
              <a:t>some nodes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Simply </a:t>
            </a:r>
            <a:r>
              <a:rPr lang="en-US" dirty="0">
                <a:solidFill>
                  <a:srgbClr val="0070C0"/>
                </a:solidFill>
              </a:rPr>
              <a:t>direct</a:t>
            </a:r>
            <a:r>
              <a:rPr lang="en-US" dirty="0"/>
              <a:t> all edges incident on the chosen nodes towards them and create a self-loop.</a:t>
            </a:r>
          </a:p>
          <a:p>
            <a:r>
              <a:rPr lang="en-US" dirty="0"/>
              <a:t>The absorbing random walk provides a measure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dirty="0"/>
              <a:t> of transient nodes to the chosen nodes.</a:t>
            </a:r>
          </a:p>
          <a:p>
            <a:pPr lvl="1"/>
            <a:r>
              <a:rPr lang="en-US" dirty="0"/>
              <a:t>Useful for </a:t>
            </a:r>
            <a:r>
              <a:rPr lang="en-US" dirty="0">
                <a:solidFill>
                  <a:srgbClr val="0070C0"/>
                </a:solidFill>
              </a:rPr>
              <a:t>understanding</a:t>
            </a:r>
            <a:r>
              <a:rPr lang="en-US" dirty="0"/>
              <a:t> proximity in graphs</a:t>
            </a:r>
          </a:p>
          <a:p>
            <a:pPr lvl="1"/>
            <a:r>
              <a:rPr lang="en-US" dirty="0"/>
              <a:t>Useful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r>
              <a:rPr lang="en-US" dirty="0"/>
              <a:t> in the graph</a:t>
            </a:r>
          </a:p>
          <a:p>
            <a:pPr lvl="2"/>
            <a:r>
              <a:rPr lang="en-US" dirty="0" err="1"/>
              <a:t>E.g</a:t>
            </a:r>
            <a:r>
              <a:rPr lang="en-US" dirty="0"/>
              <a:t>, on a social network some nodes are </a:t>
            </a:r>
            <a:r>
              <a:rPr lang="en-US" dirty="0">
                <a:solidFill>
                  <a:srgbClr val="0070C0"/>
                </a:solidFill>
              </a:rPr>
              <a:t>malicious</a:t>
            </a:r>
            <a:r>
              <a:rPr lang="en-US" dirty="0"/>
              <a:t>, while some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certified</a:t>
            </a:r>
            <a:r>
              <a:rPr lang="en-US" dirty="0"/>
              <a:t>, to which class is a transient node closer?</a:t>
            </a:r>
          </a:p>
        </p:txBody>
      </p:sp>
    </p:spTree>
    <p:extLst>
      <p:ext uri="{BB962C8B-B14F-4D97-AF65-F5344CB8AC3E}">
        <p14:creationId xmlns:p14="http://schemas.microsoft.com/office/powerpoint/2010/main" val="12557121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Our matrix looks like this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</m:sSub>
                  </m:oMath>
                </a14:m>
                <a:r>
                  <a:rPr lang="en-US" dirty="0"/>
                  <a:t>: transition probabilities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between transient nodes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transition probabilities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from transient to absorbing nodes</a:t>
                </a:r>
              </a:p>
              <a:p>
                <a:r>
                  <a:rPr lang="en-US" dirty="0"/>
                  <a:t>Computing the absorption probabilities corresponds to iteratively multiplying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with itself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01145" y="2204864"/>
                <a:ext cx="3426323" cy="1078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𝑇𝐴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45" y="2204864"/>
                <a:ext cx="3426323" cy="1078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0790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201400" cy="401393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The fundamental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𝑇𝑇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probability of being in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transient</a:t>
                </a:r>
                <a:r>
                  <a:rPr lang="en-US" dirty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when starting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after infinite steps</a:t>
                </a:r>
              </a:p>
              <a:p>
                <a:r>
                  <a:rPr lang="en-US" dirty="0"/>
                  <a:t>The transient-to-absorbing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probability</a:t>
                </a:r>
                <a:r>
                  <a:rPr lang="en-US" dirty="0"/>
                  <a:t> of being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absorbed</a:t>
                </a:r>
                <a:r>
                  <a:rPr lang="en-US" dirty="0"/>
                  <a:t> in absorbing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when starting from transient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201400" cy="4013931"/>
              </a:xfrm>
              <a:blipFill>
                <a:blip r:embed="rId2"/>
                <a:stretch>
                  <a:fillRect l="-598" t="-1520" b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24218" y="5614131"/>
                <a:ext cx="2934906" cy="1078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218" y="5614131"/>
                <a:ext cx="2934906" cy="1078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73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Penalizing long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orange node has the same probability of reaching red and blue as the yellow one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400" dirty="0"/>
              <a:t>Intuitively though it is further away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40308" y="5515368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0.52</a:t>
            </a:r>
          </a:p>
          <a:p>
            <a:r>
              <a:rPr lang="en-US" dirty="0">
                <a:solidFill>
                  <a:srgbClr val="0070C0"/>
                </a:solidFill>
              </a:rPr>
              <a:t>0.48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91477" y="5483102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0.42</a:t>
            </a:r>
          </a:p>
          <a:p>
            <a:r>
              <a:rPr lang="en-US" dirty="0">
                <a:solidFill>
                  <a:srgbClr val="0070C0"/>
                </a:solidFill>
              </a:rPr>
              <a:t>0.58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80630" y="3091500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797686" y="3266311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351260" y="4081355"/>
                <a:ext cx="373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𝑂𝑟𝑎𝑛𝑔𝑒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𝑌𝑒𝑙𝑙𝑜𝑤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60" y="4081355"/>
                <a:ext cx="3736729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6705601" y="3541932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54" idx="6"/>
            <a:endCxn id="42" idx="2"/>
          </p:cNvCxnSpPr>
          <p:nvPr/>
        </p:nvCxnSpPr>
        <p:spPr>
          <a:xfrm>
            <a:off x="7199710" y="3803313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15200" y="3994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286001" y="3437309"/>
                <a:ext cx="3651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𝑂𝑟𝑎𝑛𝑔𝑒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1" y="3437309"/>
                <a:ext cx="3651449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655939" y="2895601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</p:spTree>
    <p:extLst>
      <p:ext uri="{BB962C8B-B14F-4D97-AF65-F5344CB8AC3E}">
        <p14:creationId xmlns:p14="http://schemas.microsoft.com/office/powerpoint/2010/main" val="36374866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Penalizing long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universal absorbing node </a:t>
            </a:r>
            <a:r>
              <a:rPr lang="en-US" dirty="0"/>
              <a:t>to which each node gets absorbed with probability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el-GR" dirty="0"/>
              <a:t>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707083" y="3152877"/>
            <a:ext cx="2635250" cy="2098676"/>
            <a:chOff x="2888703" y="2438400"/>
            <a:chExt cx="3556000" cy="2619376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6569272" y="3374170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>
            <a:off x="7063381" y="3635551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66131" y="3706633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cxnSp>
        <p:nvCxnSpPr>
          <p:cNvPr id="33" name="Straight Connector 32"/>
          <p:cNvCxnSpPr>
            <a:stCxn id="28" idx="4"/>
            <a:endCxn id="34" idx="0"/>
          </p:cNvCxnSpPr>
          <p:nvPr/>
        </p:nvCxnSpPr>
        <p:spPr>
          <a:xfrm>
            <a:off x="6816326" y="3896931"/>
            <a:ext cx="0" cy="339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02026" y="4236360"/>
            <a:ext cx="228600" cy="22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26795" y="38314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7839837" y="3015446"/>
            <a:ext cx="228600" cy="560892"/>
            <a:chOff x="3927642" y="3124832"/>
            <a:chExt cx="228600" cy="560892"/>
          </a:xfrm>
        </p:grpSpPr>
        <p:cxnSp>
          <p:nvCxnSpPr>
            <p:cNvPr id="39" name="Straight Connector 38"/>
            <p:cNvCxnSpPr>
              <a:endCxn id="40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681780" y="31954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8068437" y="5273322"/>
            <a:ext cx="228600" cy="560892"/>
            <a:chOff x="3927642" y="3124832"/>
            <a:chExt cx="228600" cy="560892"/>
          </a:xfrm>
        </p:grpSpPr>
        <p:cxnSp>
          <p:nvCxnSpPr>
            <p:cNvPr id="45" name="Straight Connector 44"/>
            <p:cNvCxnSpPr>
              <a:endCxn id="46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619624" y="5251552"/>
            <a:ext cx="228600" cy="560892"/>
            <a:chOff x="3927642" y="3124832"/>
            <a:chExt cx="228600" cy="560892"/>
          </a:xfrm>
        </p:grpSpPr>
        <p:cxnSp>
          <p:nvCxnSpPr>
            <p:cNvPr id="48" name="Straight Connector 47"/>
            <p:cNvCxnSpPr>
              <a:endCxn id="49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816206" y="52216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9815014" y="519613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6930626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9029857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2903133">
            <a:off x="6794600" y="2944115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8383182" y="4423844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8984637" y="430613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601185" y="364374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643335" y="5943601"/>
                <a:ext cx="68402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l-GR" i="1">
                          <a:latin typeface="Cambria Math"/>
                        </a:rPr>
                        <m:t>(1−</m:t>
                      </m:r>
                      <m:r>
                        <a:rPr lang="el-GR" i="1">
                          <a:latin typeface="Cambria Math"/>
                        </a:rPr>
                        <m:t>𝛼</m:t>
                      </m:r>
                      <m:r>
                        <a:rPr lang="el-GR" i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𝑌𝑒𝑙𝑙𝑜𝑤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𝑃𝑖𝑛𝑘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335" y="5943601"/>
                <a:ext cx="6840206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1817784" y="311197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probability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el-GR" dirty="0"/>
              <a:t> </a:t>
            </a:r>
            <a:r>
              <a:rPr lang="en-US" dirty="0"/>
              <a:t>the random walk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dies</a:t>
            </a:r>
          </a:p>
          <a:p>
            <a:endParaRPr lang="en-US" dirty="0"/>
          </a:p>
          <a:p>
            <a:r>
              <a:rPr lang="en-US" dirty="0"/>
              <a:t>With probability </a:t>
            </a:r>
            <a:r>
              <a:rPr lang="en-US" dirty="0">
                <a:solidFill>
                  <a:srgbClr val="0070C0"/>
                </a:solidFill>
              </a:rPr>
              <a:t>(1-</a:t>
            </a:r>
            <a:r>
              <a:rPr lang="el-GR" dirty="0">
                <a:solidFill>
                  <a:srgbClr val="0070C0"/>
                </a:solidFill>
              </a:rPr>
              <a:t>α) </a:t>
            </a:r>
            <a:r>
              <a:rPr lang="en-US" dirty="0"/>
              <a:t>the random walk continues as before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764102" y="452315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longer the path </a:t>
            </a:r>
            <a:r>
              <a:rPr lang="en-US" dirty="0"/>
              <a:t>from a node to an  absorbing node the more likely the random walk dies along the way, </a:t>
            </a:r>
            <a:r>
              <a:rPr lang="en-US" dirty="0">
                <a:solidFill>
                  <a:srgbClr val="0070C0"/>
                </a:solidFill>
              </a:rPr>
              <a:t>the lower the </a:t>
            </a:r>
            <a:r>
              <a:rPr lang="en-US" dirty="0" err="1">
                <a:solidFill>
                  <a:srgbClr val="0070C0"/>
                </a:solidFill>
              </a:rPr>
              <a:t>absorbtion</a:t>
            </a:r>
            <a:r>
              <a:rPr lang="en-US" dirty="0">
                <a:solidFill>
                  <a:srgbClr val="0070C0"/>
                </a:solidFill>
              </a:rPr>
              <a:t> probability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283" y="583421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</a:t>
            </a:r>
          </a:p>
        </p:txBody>
      </p:sp>
    </p:spTree>
    <p:extLst>
      <p:ext uri="{BB962C8B-B14F-4D97-AF65-F5344CB8AC3E}">
        <p14:creationId xmlns:p14="http://schemas.microsoft.com/office/powerpoint/2010/main" val="9053275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 with restarts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Adding a jump with probability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el-GR" dirty="0"/>
              <a:t> </a:t>
            </a:r>
            <a:r>
              <a:rPr lang="en-US" dirty="0"/>
              <a:t>to a  universal absorbing node seems similar to </a:t>
            </a:r>
            <a:r>
              <a:rPr lang="en-US" dirty="0" err="1"/>
              <a:t>Pagerank</a:t>
            </a:r>
            <a:r>
              <a:rPr lang="en-US" dirty="0"/>
              <a:t> 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walk with restart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Start a random walk from node </a:t>
            </a:r>
            <a:r>
              <a:rPr lang="en-US" dirty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/>
              <a:t>At every step with probability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el-GR" dirty="0"/>
              <a:t>, </a:t>
            </a:r>
            <a:r>
              <a:rPr lang="en-US" dirty="0"/>
              <a:t>jump back to </a:t>
            </a:r>
            <a:r>
              <a:rPr lang="en-US" dirty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/>
              <a:t>The probability of being at node </a:t>
            </a:r>
            <a:r>
              <a:rPr lang="en-US" dirty="0">
                <a:solidFill>
                  <a:srgbClr val="0070C0"/>
                </a:solidFill>
              </a:rPr>
              <a:t>v</a:t>
            </a:r>
            <a:r>
              <a:rPr lang="en-US" dirty="0"/>
              <a:t> after large number of steps defines again a similarity between nodes </a:t>
            </a:r>
            <a:r>
              <a:rPr lang="en-US" dirty="0" err="1">
                <a:solidFill>
                  <a:srgbClr val="0070C0"/>
                </a:solidFill>
              </a:rPr>
              <a:t>u,v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/>
              <a:t>The Random Walk With Restarts (RWS) and Absorbing Random Walk (ARW) are similar but not the same</a:t>
            </a:r>
          </a:p>
          <a:p>
            <a:pPr lvl="1"/>
            <a:r>
              <a:rPr lang="en-US" dirty="0"/>
              <a:t>RWS computes the probability of paths </a:t>
            </a:r>
            <a:r>
              <a:rPr lang="en-US" dirty="0">
                <a:solidFill>
                  <a:srgbClr val="0070C0"/>
                </a:solidFill>
              </a:rPr>
              <a:t>from the starting node u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a node v</a:t>
            </a:r>
            <a:r>
              <a:rPr lang="en-US" dirty="0"/>
              <a:t>, while AWR the probability of paths </a:t>
            </a:r>
            <a:r>
              <a:rPr lang="en-US" dirty="0">
                <a:solidFill>
                  <a:srgbClr val="0070C0"/>
                </a:solidFill>
              </a:rPr>
              <a:t>from a node v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the absorbing node u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RWS defines a </a:t>
            </a:r>
            <a:r>
              <a:rPr lang="en-US" dirty="0">
                <a:solidFill>
                  <a:srgbClr val="0070C0"/>
                </a:solidFill>
              </a:rPr>
              <a:t>distribution</a:t>
            </a:r>
            <a:r>
              <a:rPr lang="en-US" dirty="0"/>
              <a:t> over all nodes, while AWR defines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en-US" dirty="0"/>
              <a:t> for each node</a:t>
            </a:r>
          </a:p>
          <a:p>
            <a:pPr lvl="1"/>
            <a:r>
              <a:rPr lang="en-US" dirty="0"/>
              <a:t>An absorbing node </a:t>
            </a:r>
            <a:r>
              <a:rPr lang="en-US" dirty="0">
                <a:solidFill>
                  <a:srgbClr val="0070C0"/>
                </a:solidFill>
              </a:rPr>
              <a:t>blocks</a:t>
            </a:r>
            <a:r>
              <a:rPr lang="en-US" dirty="0"/>
              <a:t> the random walk, while restarts simply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bias </a:t>
            </a:r>
            <a:r>
              <a:rPr lang="en-US" dirty="0"/>
              <a:t>towards starting nodes</a:t>
            </a:r>
          </a:p>
          <a:p>
            <a:pPr lvl="2"/>
            <a:r>
              <a:rPr lang="en-US" dirty="0"/>
              <a:t>Makes a difference when having multiple (and possibly competing) absorbing nodes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86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6680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Assume that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has a positive value and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a negative value</a:t>
            </a:r>
          </a:p>
          <a:p>
            <a:pPr lvl="1"/>
            <a:r>
              <a:rPr lang="en-US" dirty="0"/>
              <a:t>Positive/Negative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/>
              <a:t>, Positive/Negative </a:t>
            </a:r>
            <a:r>
              <a:rPr lang="en-US" dirty="0">
                <a:solidFill>
                  <a:srgbClr val="0070C0"/>
                </a:solidFill>
              </a:rPr>
              <a:t>opinion</a:t>
            </a:r>
          </a:p>
          <a:p>
            <a:r>
              <a:rPr lang="en-US" dirty="0"/>
              <a:t>We can compute a value for all the other nodes by repeatedly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averaging </a:t>
            </a:r>
            <a:r>
              <a:rPr lang="en-US" dirty="0"/>
              <a:t>the values of the neighbors</a:t>
            </a:r>
          </a:p>
          <a:p>
            <a:pPr lvl="1"/>
            <a:r>
              <a:rPr lang="en-US" dirty="0"/>
              <a:t>The value of node </a:t>
            </a:r>
            <a:r>
              <a:rPr lang="en-US" dirty="0">
                <a:solidFill>
                  <a:srgbClr val="0070C0"/>
                </a:solidFill>
              </a:rPr>
              <a:t>u </a:t>
            </a:r>
            <a:r>
              <a:rPr lang="en-US" dirty="0"/>
              <a:t>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/>
              <a:t>value at the point of absorption for a random walk that starts from </a:t>
            </a:r>
            <a:r>
              <a:rPr lang="en-US" dirty="0">
                <a:solidFill>
                  <a:srgbClr val="0070C0"/>
                </a:solidFill>
              </a:rPr>
              <a:t>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84278" y="4039613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278" y="4039613"/>
                <a:ext cx="3991093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84278" y="4822261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278" y="4822261"/>
                <a:ext cx="4900829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84277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277" y="5713664"/>
                <a:ext cx="4983416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379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B3B"/>
                </a:solidFill>
              </a:rPr>
              <a:t>+1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41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-1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15920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67949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70692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7797686" y="4035094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3455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25591</TotalTime>
  <Words>6016</Words>
  <Application>Microsoft Office PowerPoint</Application>
  <PresentationFormat>Widescreen</PresentationFormat>
  <Paragraphs>1141</Paragraphs>
  <Slides>113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113</vt:i4>
      </vt:variant>
    </vt:vector>
  </HeadingPairs>
  <TitlesOfParts>
    <vt:vector size="125" baseType="lpstr">
      <vt:lpstr>Arial</vt:lpstr>
      <vt:lpstr>Calibri</vt:lpstr>
      <vt:lpstr>Cambria Math</vt:lpstr>
      <vt:lpstr>Gill Sans</vt:lpstr>
      <vt:lpstr>Helvetica</vt:lpstr>
      <vt:lpstr>Palatino Linotype</vt:lpstr>
      <vt:lpstr>Tahoma</vt:lpstr>
      <vt:lpstr>Times New Roman</vt:lpstr>
      <vt:lpstr>Wingdings</vt:lpstr>
      <vt:lpstr>Clarity</vt:lpstr>
      <vt:lpstr>Εξίσωση</vt:lpstr>
      <vt:lpstr>Equation</vt:lpstr>
      <vt:lpstr>DATA MINING Link Analysis Ranking</vt:lpstr>
      <vt:lpstr>Network Science</vt:lpstr>
      <vt:lpstr>How to organize the web</vt:lpstr>
      <vt:lpstr>How to organize the web</vt:lpstr>
      <vt:lpstr>How to organize the web</vt:lpstr>
      <vt:lpstr>Link Analysis Ranking</vt:lpstr>
      <vt:lpstr>Rank by Popularity</vt:lpstr>
      <vt:lpstr>Popularity</vt:lpstr>
      <vt:lpstr>PageRank</vt:lpstr>
      <vt:lpstr>PageRank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PageRank</vt:lpstr>
      <vt:lpstr>Example</vt:lpstr>
      <vt:lpstr>Computing PageRank weights</vt:lpstr>
      <vt:lpstr>Example</vt:lpstr>
      <vt:lpstr>Example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Markov chains</vt:lpstr>
      <vt:lpstr>Random walks</vt:lpstr>
      <vt:lpstr>An example</vt:lpstr>
      <vt:lpstr>An example</vt:lpstr>
      <vt:lpstr>Stationary distribution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PageRank algorithm [BP98]</vt:lpstr>
      <vt:lpstr>Stationary distribution with random jump</vt:lpstr>
      <vt:lpstr>Random walks with restarts</vt:lpstr>
      <vt:lpstr>Personalized Pagerank Example</vt:lpstr>
      <vt:lpstr>Personalized Pagerank Example</vt:lpstr>
      <vt:lpstr>Personalized Pagerank Example</vt:lpstr>
      <vt:lpstr>Personalized Pagerank Example</vt:lpstr>
      <vt:lpstr>Random walks on undirected graphs</vt:lpstr>
      <vt:lpstr>Pagerank implementation</vt:lpstr>
      <vt:lpstr>A (Matlab-friendly)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HITS and eigenvectors</vt:lpstr>
      <vt:lpstr>Singular Value Decomposition</vt:lpstr>
      <vt:lpstr>Why does the Power Method work?</vt:lpstr>
      <vt:lpstr>OTHER ALGORITHMS</vt:lpstr>
      <vt:lpstr>The SALSA algorithm</vt:lpstr>
      <vt:lpstr>PowerPoint Presentation</vt:lpstr>
      <vt:lpstr>PowerPoint Presentation</vt:lpstr>
      <vt:lpstr>PowerPoint Presentation</vt:lpstr>
      <vt:lpstr>The SALSA algorithm</vt:lpstr>
      <vt:lpstr>The SALSA algorithm</vt:lpstr>
      <vt:lpstr>Social network analysis</vt:lpstr>
      <vt:lpstr>Counting paths – Katz 53</vt:lpstr>
      <vt:lpstr>Bibliometrics</vt:lpstr>
      <vt:lpstr>ABSORBING RANDOM WALKS</vt:lpstr>
      <vt:lpstr>Random walk with absorbing nodes</vt:lpstr>
      <vt:lpstr>Absorption probability</vt:lpstr>
      <vt:lpstr>Absorption probability</vt:lpstr>
      <vt:lpstr>Absorption probability</vt:lpstr>
      <vt:lpstr>Absorption probabilities</vt:lpstr>
      <vt:lpstr>Absorption probabilities</vt:lpstr>
      <vt:lpstr>Linear Algebra</vt:lpstr>
      <vt:lpstr>Linear algebra</vt:lpstr>
      <vt:lpstr>Penalizing long paths</vt:lpstr>
      <vt:lpstr>Penalizing long paths</vt:lpstr>
      <vt:lpstr>Random walk with restarts</vt:lpstr>
      <vt:lpstr>Propagating values</vt:lpstr>
      <vt:lpstr>Linear algebra</vt:lpstr>
      <vt:lpstr>Electrical networks and random walks</vt:lpstr>
      <vt:lpstr>Springs and random walks</vt:lpstr>
      <vt:lpstr>Springs and random walks</vt:lpstr>
      <vt:lpstr>Opinion formation model (Friedkin and Johnsen)</vt:lpstr>
      <vt:lpstr>Opinion formation as a game</vt:lpstr>
      <vt:lpstr>Opinion formation as a game</vt:lpstr>
      <vt:lpstr>Example</vt:lpstr>
      <vt:lpstr>Opinion formation and absorbing random walks</vt:lpstr>
      <vt:lpstr>Opinion of a user</vt:lpstr>
      <vt:lpstr>PowerPoint Presentation</vt:lpstr>
      <vt:lpstr>Hitting time</vt:lpstr>
      <vt:lpstr>Transductive learning</vt:lpstr>
      <vt:lpstr>Implementation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651</cp:revision>
  <dcterms:created xsi:type="dcterms:W3CDTF">2011-10-17T19:46:53Z</dcterms:created>
  <dcterms:modified xsi:type="dcterms:W3CDTF">2020-01-02T21:07:45Z</dcterms:modified>
</cp:coreProperties>
</file>