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41" r:id="rId2"/>
    <p:sldId id="585" r:id="rId3"/>
    <p:sldId id="685" r:id="rId4"/>
    <p:sldId id="481" r:id="rId5"/>
    <p:sldId id="482" r:id="rId6"/>
    <p:sldId id="483" r:id="rId7"/>
    <p:sldId id="484" r:id="rId8"/>
    <p:sldId id="485" r:id="rId9"/>
    <p:sldId id="692" r:id="rId10"/>
    <p:sldId id="486" r:id="rId11"/>
    <p:sldId id="487" r:id="rId12"/>
    <p:sldId id="488" r:id="rId13"/>
    <p:sldId id="489" r:id="rId14"/>
    <p:sldId id="490" r:id="rId15"/>
    <p:sldId id="492" r:id="rId16"/>
    <p:sldId id="493" r:id="rId17"/>
    <p:sldId id="494" r:id="rId18"/>
    <p:sldId id="495" r:id="rId19"/>
    <p:sldId id="496" r:id="rId20"/>
    <p:sldId id="497" r:id="rId21"/>
    <p:sldId id="498" r:id="rId22"/>
    <p:sldId id="499" r:id="rId23"/>
    <p:sldId id="725" r:id="rId24"/>
    <p:sldId id="500" r:id="rId25"/>
    <p:sldId id="501" r:id="rId26"/>
    <p:sldId id="502" r:id="rId27"/>
    <p:sldId id="503" r:id="rId28"/>
    <p:sldId id="504" r:id="rId29"/>
    <p:sldId id="505" r:id="rId30"/>
    <p:sldId id="693" r:id="rId31"/>
    <p:sldId id="702" r:id="rId32"/>
    <p:sldId id="708" r:id="rId33"/>
    <p:sldId id="709" r:id="rId34"/>
    <p:sldId id="718" r:id="rId35"/>
    <p:sldId id="704" r:id="rId36"/>
    <p:sldId id="510" r:id="rId37"/>
    <p:sldId id="580" r:id="rId38"/>
    <p:sldId id="559" r:id="rId39"/>
    <p:sldId id="560" r:id="rId40"/>
    <p:sldId id="566" r:id="rId41"/>
    <p:sldId id="567" r:id="rId42"/>
    <p:sldId id="563" r:id="rId43"/>
    <p:sldId id="334" r:id="rId44"/>
    <p:sldId id="385" r:id="rId45"/>
    <p:sldId id="341" r:id="rId46"/>
    <p:sldId id="342" r:id="rId47"/>
    <p:sldId id="344" r:id="rId48"/>
    <p:sldId id="390" r:id="rId49"/>
    <p:sldId id="346" r:id="rId50"/>
    <p:sldId id="347" r:id="rId51"/>
    <p:sldId id="394" r:id="rId52"/>
    <p:sldId id="395" r:id="rId53"/>
    <p:sldId id="396" r:id="rId54"/>
    <p:sldId id="351" r:id="rId55"/>
    <p:sldId id="352" r:id="rId56"/>
    <p:sldId id="399" r:id="rId57"/>
    <p:sldId id="582" r:id="rId58"/>
    <p:sldId id="400" r:id="rId59"/>
    <p:sldId id="401" r:id="rId60"/>
    <p:sldId id="402" r:id="rId61"/>
    <p:sldId id="357" r:id="rId62"/>
    <p:sldId id="404" r:id="rId63"/>
    <p:sldId id="405" r:id="rId64"/>
    <p:sldId id="406" r:id="rId65"/>
    <p:sldId id="361" r:id="rId66"/>
    <p:sldId id="408" r:id="rId67"/>
    <p:sldId id="409" r:id="rId68"/>
    <p:sldId id="684" r:id="rId6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73" autoAdjust="0"/>
    <p:restoredTop sz="94671" autoAdjust="0"/>
  </p:normalViewPr>
  <p:slideViewPr>
    <p:cSldViewPr>
      <p:cViewPr varScale="1">
        <p:scale>
          <a:sx n="99" d="100"/>
          <a:sy n="99" d="100"/>
        </p:scale>
        <p:origin x="1040" y="6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5000"/>
    </p:cViewPr>
  </p:sorterViewPr>
  <p:notesViewPr>
    <p:cSldViewPr>
      <p:cViewPr varScale="1">
        <p:scale>
          <a:sx n="98" d="100"/>
          <a:sy n="98" d="100"/>
        </p:scale>
        <p:origin x="351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B57C5-3770-495C-8B92-F5FDF1A84E46}" type="datetimeFigureOut">
              <a:rPr lang="en-US" smtClean="0"/>
              <a:pPr/>
              <a:t>12/19/2019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04180-1105-47D3-A5E8-12D0BE6D8163}" type="slidenum">
              <a:rPr lang="en-US" smtClean="0"/>
              <a:pPr/>
              <a:t>‹#›</a:t>
            </a:fld>
            <a:endParaRPr lang="en-US"/>
          </a:p>
        </p:txBody>
      </p:sp>
    </p:spTree>
    <p:extLst>
      <p:ext uri="{BB962C8B-B14F-4D97-AF65-F5344CB8AC3E}">
        <p14:creationId xmlns:p14="http://schemas.microsoft.com/office/powerpoint/2010/main" val="256588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96402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a:t>
            </a:fld>
            <a:endParaRPr lang="en-US"/>
          </a:p>
        </p:txBody>
      </p:sp>
    </p:spTree>
    <p:extLst>
      <p:ext uri="{BB962C8B-B14F-4D97-AF65-F5344CB8AC3E}">
        <p14:creationId xmlns:p14="http://schemas.microsoft.com/office/powerpoint/2010/main" val="1148606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a:t>
            </a:fld>
            <a:endParaRPr lang="en-US"/>
          </a:p>
        </p:txBody>
      </p:sp>
    </p:spTree>
    <p:extLst>
      <p:ext uri="{BB962C8B-B14F-4D97-AF65-F5344CB8AC3E}">
        <p14:creationId xmlns:p14="http://schemas.microsoft.com/office/powerpoint/2010/main" val="1912240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13</a:t>
            </a:fld>
            <a:endParaRPr lang="en-US"/>
          </a:p>
        </p:txBody>
      </p:sp>
    </p:spTree>
    <p:extLst>
      <p:ext uri="{BB962C8B-B14F-4D97-AF65-F5344CB8AC3E}">
        <p14:creationId xmlns:p14="http://schemas.microsoft.com/office/powerpoint/2010/main" val="1464800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 node A and X all its friends.</a:t>
            </a:r>
            <a:r>
              <a:rPr lang="en-US" baseline="0" dirty="0"/>
              <a:t>  X is our first group. All nodes in A are friends with each other. All nodes in X are enemies with everyone not in X.  Ignore set X and repeat.</a:t>
            </a:r>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14</a:t>
            </a:fld>
            <a:endParaRPr lang="en-US"/>
          </a:p>
        </p:txBody>
      </p:sp>
    </p:spTree>
    <p:extLst>
      <p:ext uri="{BB962C8B-B14F-4D97-AF65-F5344CB8AC3E}">
        <p14:creationId xmlns:p14="http://schemas.microsoft.com/office/powerpoint/2010/main" val="2958195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15</a:t>
            </a:fld>
            <a:endParaRPr lang="en-US"/>
          </a:p>
        </p:txBody>
      </p:sp>
    </p:spTree>
    <p:extLst>
      <p:ext uri="{BB962C8B-B14F-4D97-AF65-F5344CB8AC3E}">
        <p14:creationId xmlns:p14="http://schemas.microsoft.com/office/powerpoint/2010/main" val="1877105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16</a:t>
            </a:fld>
            <a:endParaRPr lang="en-US"/>
          </a:p>
        </p:txBody>
      </p:sp>
    </p:spTree>
    <p:extLst>
      <p:ext uri="{BB962C8B-B14F-4D97-AF65-F5344CB8AC3E}">
        <p14:creationId xmlns:p14="http://schemas.microsoft.com/office/powerpoint/2010/main" val="3924961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17</a:t>
            </a:fld>
            <a:endParaRPr lang="en-US"/>
          </a:p>
        </p:txBody>
      </p:sp>
    </p:spTree>
    <p:extLst>
      <p:ext uri="{BB962C8B-B14F-4D97-AF65-F5344CB8AC3E}">
        <p14:creationId xmlns:p14="http://schemas.microsoft.com/office/powerpoint/2010/main" val="723654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18</a:t>
            </a:fld>
            <a:endParaRPr lang="en-US"/>
          </a:p>
        </p:txBody>
      </p:sp>
    </p:spTree>
    <p:extLst>
      <p:ext uri="{BB962C8B-B14F-4D97-AF65-F5344CB8AC3E}">
        <p14:creationId xmlns:p14="http://schemas.microsoft.com/office/powerpoint/2010/main" val="382331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19</a:t>
            </a:fld>
            <a:endParaRPr lang="en-US"/>
          </a:p>
        </p:txBody>
      </p:sp>
    </p:spTree>
    <p:extLst>
      <p:ext uri="{BB962C8B-B14F-4D97-AF65-F5344CB8AC3E}">
        <p14:creationId xmlns:p14="http://schemas.microsoft.com/office/powerpoint/2010/main" val="79511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20</a:t>
            </a:fld>
            <a:endParaRPr lang="en-US"/>
          </a:p>
        </p:txBody>
      </p:sp>
    </p:spTree>
    <p:extLst>
      <p:ext uri="{BB962C8B-B14F-4D97-AF65-F5344CB8AC3E}">
        <p14:creationId xmlns:p14="http://schemas.microsoft.com/office/powerpoint/2010/main" val="14720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a:t>
            </a:fld>
            <a:endParaRPr lang="en-US"/>
          </a:p>
        </p:txBody>
      </p:sp>
    </p:spTree>
    <p:extLst>
      <p:ext uri="{BB962C8B-B14F-4D97-AF65-F5344CB8AC3E}">
        <p14:creationId xmlns:p14="http://schemas.microsoft.com/office/powerpoint/2010/main" val="2387818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Start with A,</a:t>
            </a:r>
            <a:r>
              <a:rPr lang="en-US" baseline="0" dirty="0"/>
              <a:t> X friends of A, Y enemies of A.  Start with A in X,  if + remain in set, if – switch sets. If cycle with odd numbers, then problem, Need even to return back to friends.</a:t>
            </a:r>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21</a:t>
            </a:fld>
            <a:endParaRPr lang="en-US"/>
          </a:p>
        </p:txBody>
      </p:sp>
    </p:spTree>
    <p:extLst>
      <p:ext uri="{BB962C8B-B14F-4D97-AF65-F5344CB8AC3E}">
        <p14:creationId xmlns:p14="http://schemas.microsoft.com/office/powerpoint/2010/main" val="1946488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 2, 3, 6, 11, 13, 12, 9, 4</a:t>
            </a:r>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22</a:t>
            </a:fld>
            <a:endParaRPr lang="en-US"/>
          </a:p>
        </p:txBody>
      </p:sp>
    </p:spTree>
    <p:extLst>
      <p:ext uri="{BB962C8B-B14F-4D97-AF65-F5344CB8AC3E}">
        <p14:creationId xmlns:p14="http://schemas.microsoft.com/office/powerpoint/2010/main" val="333298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s, 2, 3, 6, 11, 13, 12, 9, 4</a:t>
            </a:r>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23</a:t>
            </a:fld>
            <a:endParaRPr lang="en-US"/>
          </a:p>
        </p:txBody>
      </p:sp>
    </p:spTree>
    <p:extLst>
      <p:ext uri="{BB962C8B-B14F-4D97-AF65-F5344CB8AC3E}">
        <p14:creationId xmlns:p14="http://schemas.microsoft.com/office/powerpoint/2010/main" val="710362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24</a:t>
            </a:fld>
            <a:endParaRPr lang="en-US"/>
          </a:p>
        </p:txBody>
      </p:sp>
    </p:spTree>
    <p:extLst>
      <p:ext uri="{BB962C8B-B14F-4D97-AF65-F5344CB8AC3E}">
        <p14:creationId xmlns:p14="http://schemas.microsoft.com/office/powerpoint/2010/main" val="2350141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there is a negative edge</a:t>
            </a:r>
            <a:r>
              <a:rPr lang="en-US" baseline="0" dirty="0"/>
              <a:t> between A and B, then connected thus an all positive path from A to B</a:t>
            </a:r>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25</a:t>
            </a:fld>
            <a:endParaRPr lang="en-US"/>
          </a:p>
        </p:txBody>
      </p:sp>
    </p:spTree>
    <p:extLst>
      <p:ext uri="{BB962C8B-B14F-4D97-AF65-F5344CB8AC3E}">
        <p14:creationId xmlns:p14="http://schemas.microsoft.com/office/powerpoint/2010/main" val="2696253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26</a:t>
            </a:fld>
            <a:endParaRPr lang="en-US"/>
          </a:p>
        </p:txBody>
      </p:sp>
    </p:spTree>
    <p:extLst>
      <p:ext uri="{BB962C8B-B14F-4D97-AF65-F5344CB8AC3E}">
        <p14:creationId xmlns:p14="http://schemas.microsoft.com/office/powerpoint/2010/main" val="111941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27</a:t>
            </a:fld>
            <a:endParaRPr lang="en-US"/>
          </a:p>
        </p:txBody>
      </p:sp>
    </p:spTree>
    <p:extLst>
      <p:ext uri="{BB962C8B-B14F-4D97-AF65-F5344CB8AC3E}">
        <p14:creationId xmlns:p14="http://schemas.microsoft.com/office/powerpoint/2010/main" val="445723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28</a:t>
            </a:fld>
            <a:endParaRPr lang="en-US"/>
          </a:p>
        </p:txBody>
      </p:sp>
    </p:spTree>
    <p:extLst>
      <p:ext uri="{BB962C8B-B14F-4D97-AF65-F5344CB8AC3E}">
        <p14:creationId xmlns:p14="http://schemas.microsoft.com/office/powerpoint/2010/main" val="3991926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29</a:t>
            </a:fld>
            <a:endParaRPr lang="en-US"/>
          </a:p>
        </p:txBody>
      </p:sp>
    </p:spTree>
    <p:extLst>
      <p:ext uri="{BB962C8B-B14F-4D97-AF65-F5344CB8AC3E}">
        <p14:creationId xmlns:p14="http://schemas.microsoft.com/office/powerpoint/2010/main" val="2497156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30</a:t>
            </a:fld>
            <a:endParaRPr lang="en-US"/>
          </a:p>
        </p:txBody>
      </p:sp>
    </p:spTree>
    <p:extLst>
      <p:ext uri="{BB962C8B-B14F-4D97-AF65-F5344CB8AC3E}">
        <p14:creationId xmlns:p14="http://schemas.microsoft.com/office/powerpoint/2010/main" val="299517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a:t>
            </a:fld>
            <a:endParaRPr lang="en-US"/>
          </a:p>
        </p:txBody>
      </p:sp>
    </p:spTree>
    <p:extLst>
      <p:ext uri="{BB962C8B-B14F-4D97-AF65-F5344CB8AC3E}">
        <p14:creationId xmlns:p14="http://schemas.microsoft.com/office/powerpoint/2010/main" val="3937897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31</a:t>
            </a:fld>
            <a:endParaRPr lang="en-US"/>
          </a:p>
        </p:txBody>
      </p:sp>
    </p:spTree>
    <p:extLst>
      <p:ext uri="{BB962C8B-B14F-4D97-AF65-F5344CB8AC3E}">
        <p14:creationId xmlns:p14="http://schemas.microsoft.com/office/powerpoint/2010/main" val="3903054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32</a:t>
            </a:fld>
            <a:endParaRPr lang="en-US"/>
          </a:p>
        </p:txBody>
      </p:sp>
    </p:spTree>
    <p:extLst>
      <p:ext uri="{BB962C8B-B14F-4D97-AF65-F5344CB8AC3E}">
        <p14:creationId xmlns:p14="http://schemas.microsoft.com/office/powerpoint/2010/main" val="291386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33</a:t>
            </a:fld>
            <a:endParaRPr lang="en-US"/>
          </a:p>
        </p:txBody>
      </p:sp>
    </p:spTree>
    <p:extLst>
      <p:ext uri="{BB962C8B-B14F-4D97-AF65-F5344CB8AC3E}">
        <p14:creationId xmlns:p14="http://schemas.microsoft.com/office/powerpoint/2010/main" val="3730929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34</a:t>
            </a:fld>
            <a:endParaRPr lang="en-US"/>
          </a:p>
        </p:txBody>
      </p:sp>
    </p:spTree>
    <p:extLst>
      <p:ext uri="{BB962C8B-B14F-4D97-AF65-F5344CB8AC3E}">
        <p14:creationId xmlns:p14="http://schemas.microsoft.com/office/powerpoint/2010/main" val="2957261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35</a:t>
            </a:fld>
            <a:endParaRPr lang="en-US"/>
          </a:p>
        </p:txBody>
      </p:sp>
    </p:spTree>
    <p:extLst>
      <p:ext uri="{BB962C8B-B14F-4D97-AF65-F5344CB8AC3E}">
        <p14:creationId xmlns:p14="http://schemas.microsoft.com/office/powerpoint/2010/main" val="4227868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36</a:t>
            </a:fld>
            <a:endParaRPr lang="en-US"/>
          </a:p>
        </p:txBody>
      </p:sp>
    </p:spTree>
    <p:extLst>
      <p:ext uri="{BB962C8B-B14F-4D97-AF65-F5344CB8AC3E}">
        <p14:creationId xmlns:p14="http://schemas.microsoft.com/office/powerpoint/2010/main" val="1541914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38</a:t>
            </a:fld>
            <a:endParaRPr lang="en-US"/>
          </a:p>
        </p:txBody>
      </p:sp>
    </p:spTree>
    <p:extLst>
      <p:ext uri="{BB962C8B-B14F-4D97-AF65-F5344CB8AC3E}">
        <p14:creationId xmlns:p14="http://schemas.microsoft.com/office/powerpoint/2010/main" val="3190363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39</a:t>
            </a:fld>
            <a:endParaRPr lang="en-US"/>
          </a:p>
        </p:txBody>
      </p:sp>
    </p:spTree>
    <p:extLst>
      <p:ext uri="{BB962C8B-B14F-4D97-AF65-F5344CB8AC3E}">
        <p14:creationId xmlns:p14="http://schemas.microsoft.com/office/powerpoint/2010/main" val="1783766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40</a:t>
            </a:fld>
            <a:endParaRPr lang="en-US"/>
          </a:p>
        </p:txBody>
      </p:sp>
    </p:spTree>
    <p:extLst>
      <p:ext uri="{BB962C8B-B14F-4D97-AF65-F5344CB8AC3E}">
        <p14:creationId xmlns:p14="http://schemas.microsoft.com/office/powerpoint/2010/main" val="2810516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41</a:t>
            </a:fld>
            <a:endParaRPr lang="en-US"/>
          </a:p>
        </p:txBody>
      </p:sp>
    </p:spTree>
    <p:extLst>
      <p:ext uri="{BB962C8B-B14F-4D97-AF65-F5344CB8AC3E}">
        <p14:creationId xmlns:p14="http://schemas.microsoft.com/office/powerpoint/2010/main" val="289546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a:t>
            </a:fld>
            <a:endParaRPr lang="en-US"/>
          </a:p>
        </p:txBody>
      </p:sp>
    </p:spTree>
    <p:extLst>
      <p:ext uri="{BB962C8B-B14F-4D97-AF65-F5344CB8AC3E}">
        <p14:creationId xmlns:p14="http://schemas.microsoft.com/office/powerpoint/2010/main" val="3698894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42</a:t>
            </a:fld>
            <a:endParaRPr lang="en-US"/>
          </a:p>
        </p:txBody>
      </p:sp>
    </p:spTree>
    <p:extLst>
      <p:ext uri="{BB962C8B-B14F-4D97-AF65-F5344CB8AC3E}">
        <p14:creationId xmlns:p14="http://schemas.microsoft.com/office/powerpoint/2010/main" val="1889511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43</a:t>
            </a:fld>
            <a:endParaRPr lang="en-US"/>
          </a:p>
        </p:txBody>
      </p:sp>
    </p:spTree>
    <p:extLst>
      <p:ext uri="{BB962C8B-B14F-4D97-AF65-F5344CB8AC3E}">
        <p14:creationId xmlns:p14="http://schemas.microsoft.com/office/powerpoint/2010/main" val="1415678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44</a:t>
            </a:fld>
            <a:endParaRPr lang="en-US"/>
          </a:p>
        </p:txBody>
      </p:sp>
    </p:spTree>
    <p:extLst>
      <p:ext uri="{BB962C8B-B14F-4D97-AF65-F5344CB8AC3E}">
        <p14:creationId xmlns:p14="http://schemas.microsoft.com/office/powerpoint/2010/main" val="19818033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45</a:t>
            </a:fld>
            <a:endParaRPr lang="en-US"/>
          </a:p>
        </p:txBody>
      </p:sp>
    </p:spTree>
    <p:extLst>
      <p:ext uri="{BB962C8B-B14F-4D97-AF65-F5344CB8AC3E}">
        <p14:creationId xmlns:p14="http://schemas.microsoft.com/office/powerpoint/2010/main" val="20237180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46</a:t>
            </a:fld>
            <a:endParaRPr lang="en-US"/>
          </a:p>
        </p:txBody>
      </p:sp>
    </p:spTree>
    <p:extLst>
      <p:ext uri="{BB962C8B-B14F-4D97-AF65-F5344CB8AC3E}">
        <p14:creationId xmlns:p14="http://schemas.microsoft.com/office/powerpoint/2010/main" val="2676859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47</a:t>
            </a:fld>
            <a:endParaRPr lang="en-US"/>
          </a:p>
        </p:txBody>
      </p:sp>
    </p:spTree>
    <p:extLst>
      <p:ext uri="{BB962C8B-B14F-4D97-AF65-F5344CB8AC3E}">
        <p14:creationId xmlns:p14="http://schemas.microsoft.com/office/powerpoint/2010/main" val="22162583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48</a:t>
            </a:fld>
            <a:endParaRPr lang="en-US"/>
          </a:p>
        </p:txBody>
      </p:sp>
    </p:spTree>
    <p:extLst>
      <p:ext uri="{BB962C8B-B14F-4D97-AF65-F5344CB8AC3E}">
        <p14:creationId xmlns:p14="http://schemas.microsoft.com/office/powerpoint/2010/main" val="21208710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49</a:t>
            </a:fld>
            <a:endParaRPr lang="en-US"/>
          </a:p>
        </p:txBody>
      </p:sp>
    </p:spTree>
    <p:extLst>
      <p:ext uri="{BB962C8B-B14F-4D97-AF65-F5344CB8AC3E}">
        <p14:creationId xmlns:p14="http://schemas.microsoft.com/office/powerpoint/2010/main" val="3174112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Assume that A is</a:t>
            </a:r>
            <a:r>
              <a:rPr lang="en-US" baseline="0" dirty="0"/>
              <a:t> involved in a local bridge with B and this is S Since two, also S with C then there is an edge BC not a local bridge</a:t>
            </a:r>
            <a:endParaRPr lang="en-US" dirty="0"/>
          </a:p>
          <a:p>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50</a:t>
            </a:fld>
            <a:endParaRPr lang="en-US"/>
          </a:p>
        </p:txBody>
      </p:sp>
    </p:spTree>
    <p:extLst>
      <p:ext uri="{BB962C8B-B14F-4D97-AF65-F5344CB8AC3E}">
        <p14:creationId xmlns:p14="http://schemas.microsoft.com/office/powerpoint/2010/main" val="6159675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51</a:t>
            </a:fld>
            <a:endParaRPr lang="en-US"/>
          </a:p>
        </p:txBody>
      </p:sp>
    </p:spTree>
    <p:extLst>
      <p:ext uri="{BB962C8B-B14F-4D97-AF65-F5344CB8AC3E}">
        <p14:creationId xmlns:p14="http://schemas.microsoft.com/office/powerpoint/2010/main" val="291902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a:t>
            </a:fld>
            <a:endParaRPr lang="en-US"/>
          </a:p>
        </p:txBody>
      </p:sp>
    </p:spTree>
    <p:extLst>
      <p:ext uri="{BB962C8B-B14F-4D97-AF65-F5344CB8AC3E}">
        <p14:creationId xmlns:p14="http://schemas.microsoft.com/office/powerpoint/2010/main" val="29018628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52</a:t>
            </a:fld>
            <a:endParaRPr lang="en-US"/>
          </a:p>
        </p:txBody>
      </p:sp>
    </p:spTree>
    <p:extLst>
      <p:ext uri="{BB962C8B-B14F-4D97-AF65-F5344CB8AC3E}">
        <p14:creationId xmlns:p14="http://schemas.microsoft.com/office/powerpoint/2010/main" val="23639207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53</a:t>
            </a:fld>
            <a:endParaRPr lang="en-US"/>
          </a:p>
        </p:txBody>
      </p:sp>
    </p:spTree>
    <p:extLst>
      <p:ext uri="{BB962C8B-B14F-4D97-AF65-F5344CB8AC3E}">
        <p14:creationId xmlns:p14="http://schemas.microsoft.com/office/powerpoint/2010/main" val="32866050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54</a:t>
            </a:fld>
            <a:endParaRPr lang="en-US"/>
          </a:p>
        </p:txBody>
      </p:sp>
    </p:spTree>
    <p:extLst>
      <p:ext uri="{BB962C8B-B14F-4D97-AF65-F5344CB8AC3E}">
        <p14:creationId xmlns:p14="http://schemas.microsoft.com/office/powerpoint/2010/main" val="6749561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55</a:t>
            </a:fld>
            <a:endParaRPr lang="en-US"/>
          </a:p>
        </p:txBody>
      </p:sp>
    </p:spTree>
    <p:extLst>
      <p:ext uri="{BB962C8B-B14F-4D97-AF65-F5344CB8AC3E}">
        <p14:creationId xmlns:p14="http://schemas.microsoft.com/office/powerpoint/2010/main" val="1415121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56</a:t>
            </a:fld>
            <a:endParaRPr lang="en-US"/>
          </a:p>
        </p:txBody>
      </p:sp>
    </p:spTree>
    <p:extLst>
      <p:ext uri="{BB962C8B-B14F-4D97-AF65-F5344CB8AC3E}">
        <p14:creationId xmlns:p14="http://schemas.microsoft.com/office/powerpoint/2010/main" val="27924624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57</a:t>
            </a:fld>
            <a:endParaRPr lang="en-US"/>
          </a:p>
        </p:txBody>
      </p:sp>
    </p:spTree>
    <p:extLst>
      <p:ext uri="{BB962C8B-B14F-4D97-AF65-F5344CB8AC3E}">
        <p14:creationId xmlns:p14="http://schemas.microsoft.com/office/powerpoint/2010/main" val="32729103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58</a:t>
            </a:fld>
            <a:endParaRPr lang="en-US"/>
          </a:p>
        </p:txBody>
      </p:sp>
    </p:spTree>
    <p:extLst>
      <p:ext uri="{BB962C8B-B14F-4D97-AF65-F5344CB8AC3E}">
        <p14:creationId xmlns:p14="http://schemas.microsoft.com/office/powerpoint/2010/main" val="37190676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59</a:t>
            </a:fld>
            <a:endParaRPr lang="en-US"/>
          </a:p>
        </p:txBody>
      </p:sp>
    </p:spTree>
    <p:extLst>
      <p:ext uri="{BB962C8B-B14F-4D97-AF65-F5344CB8AC3E}">
        <p14:creationId xmlns:p14="http://schemas.microsoft.com/office/powerpoint/2010/main" val="11927414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60</a:t>
            </a:fld>
            <a:endParaRPr lang="en-US"/>
          </a:p>
        </p:txBody>
      </p:sp>
    </p:spTree>
    <p:extLst>
      <p:ext uri="{BB962C8B-B14F-4D97-AF65-F5344CB8AC3E}">
        <p14:creationId xmlns:p14="http://schemas.microsoft.com/office/powerpoint/2010/main" val="4336098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61</a:t>
            </a:fld>
            <a:endParaRPr lang="en-US"/>
          </a:p>
        </p:txBody>
      </p:sp>
    </p:spTree>
    <p:extLst>
      <p:ext uri="{BB962C8B-B14F-4D97-AF65-F5344CB8AC3E}">
        <p14:creationId xmlns:p14="http://schemas.microsoft.com/office/powerpoint/2010/main" val="1912305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Take node A. Let</a:t>
            </a:r>
            <a:r>
              <a:rPr lang="en-US" baseline="0" dirty="0"/>
              <a:t> X be all friends of A and Y all enemies of A.  Every two nodes in X are friends. Every two nodes in Y are friends. Every node in X is an enemy of every node in Y.</a:t>
            </a:r>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7</a:t>
            </a:fld>
            <a:endParaRPr lang="en-US"/>
          </a:p>
        </p:txBody>
      </p:sp>
    </p:spTree>
    <p:extLst>
      <p:ext uri="{BB962C8B-B14F-4D97-AF65-F5344CB8AC3E}">
        <p14:creationId xmlns:p14="http://schemas.microsoft.com/office/powerpoint/2010/main" val="19436315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62</a:t>
            </a:fld>
            <a:endParaRPr lang="en-US"/>
          </a:p>
        </p:txBody>
      </p:sp>
    </p:spTree>
    <p:extLst>
      <p:ext uri="{BB962C8B-B14F-4D97-AF65-F5344CB8AC3E}">
        <p14:creationId xmlns:p14="http://schemas.microsoft.com/office/powerpoint/2010/main" val="38084691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63</a:t>
            </a:fld>
            <a:endParaRPr lang="en-US"/>
          </a:p>
        </p:txBody>
      </p:sp>
    </p:spTree>
    <p:extLst>
      <p:ext uri="{BB962C8B-B14F-4D97-AF65-F5344CB8AC3E}">
        <p14:creationId xmlns:p14="http://schemas.microsoft.com/office/powerpoint/2010/main" val="31848314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64</a:t>
            </a:fld>
            <a:endParaRPr lang="en-US"/>
          </a:p>
        </p:txBody>
      </p:sp>
    </p:spTree>
    <p:extLst>
      <p:ext uri="{BB962C8B-B14F-4D97-AF65-F5344CB8AC3E}">
        <p14:creationId xmlns:p14="http://schemas.microsoft.com/office/powerpoint/2010/main" val="26070378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65</a:t>
            </a:fld>
            <a:endParaRPr lang="en-US"/>
          </a:p>
        </p:txBody>
      </p:sp>
    </p:spTree>
    <p:extLst>
      <p:ext uri="{BB962C8B-B14F-4D97-AF65-F5344CB8AC3E}">
        <p14:creationId xmlns:p14="http://schemas.microsoft.com/office/powerpoint/2010/main" val="777680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66</a:t>
            </a:fld>
            <a:endParaRPr lang="en-US"/>
          </a:p>
        </p:txBody>
      </p:sp>
    </p:spTree>
    <p:extLst>
      <p:ext uri="{BB962C8B-B14F-4D97-AF65-F5344CB8AC3E}">
        <p14:creationId xmlns:p14="http://schemas.microsoft.com/office/powerpoint/2010/main" val="11637193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67</a:t>
            </a:fld>
            <a:endParaRPr lang="en-US"/>
          </a:p>
        </p:txBody>
      </p:sp>
    </p:spTree>
    <p:extLst>
      <p:ext uri="{BB962C8B-B14F-4D97-AF65-F5344CB8AC3E}">
        <p14:creationId xmlns:p14="http://schemas.microsoft.com/office/powerpoint/2010/main" val="21208654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68</a:t>
            </a:fld>
            <a:endParaRPr lang="en-US"/>
          </a:p>
        </p:txBody>
      </p:sp>
    </p:spTree>
    <p:extLst>
      <p:ext uri="{BB962C8B-B14F-4D97-AF65-F5344CB8AC3E}">
        <p14:creationId xmlns:p14="http://schemas.microsoft.com/office/powerpoint/2010/main" val="128955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a:t>
            </a:fld>
            <a:endParaRPr lang="en-US"/>
          </a:p>
        </p:txBody>
      </p:sp>
    </p:spTree>
    <p:extLst>
      <p:ext uri="{BB962C8B-B14F-4D97-AF65-F5344CB8AC3E}">
        <p14:creationId xmlns:p14="http://schemas.microsoft.com/office/powerpoint/2010/main" val="330587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a:t>
            </a:fld>
            <a:endParaRPr lang="en-US"/>
          </a:p>
        </p:txBody>
      </p:sp>
    </p:spTree>
    <p:extLst>
      <p:ext uri="{BB962C8B-B14F-4D97-AF65-F5344CB8AC3E}">
        <p14:creationId xmlns:p14="http://schemas.microsoft.com/office/powerpoint/2010/main" val="3305872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a:t>
            </a:fld>
            <a:endParaRPr lang="en-US"/>
          </a:p>
        </p:txBody>
      </p:sp>
    </p:spTree>
    <p:extLst>
      <p:ext uri="{BB962C8B-B14F-4D97-AF65-F5344CB8AC3E}">
        <p14:creationId xmlns:p14="http://schemas.microsoft.com/office/powerpoint/2010/main" val="221334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19/12/2019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19/12/2019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19/12/2019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19/12/2019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FE3DD3-7DAA-4B2F-B53B-80398DB5F16E}" type="datetimeFigureOut">
              <a:rPr lang="el-GR" smtClean="0"/>
              <a:pPr/>
              <a:t>19/12/2019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D1FE3DD3-7DAA-4B2F-B53B-80398DB5F16E}" type="datetimeFigureOut">
              <a:rPr lang="el-GR" smtClean="0"/>
              <a:pPr/>
              <a:t>19/12/2019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D1FE3DD3-7DAA-4B2F-B53B-80398DB5F16E}" type="datetimeFigureOut">
              <a:rPr lang="el-GR" smtClean="0"/>
              <a:pPr/>
              <a:t>19/12/2019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D1FE3DD3-7DAA-4B2F-B53B-80398DB5F16E}" type="datetimeFigureOut">
              <a:rPr lang="el-GR" smtClean="0"/>
              <a:pPr/>
              <a:t>19/12/2019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E3DD3-7DAA-4B2F-B53B-80398DB5F16E}" type="datetimeFigureOut">
              <a:rPr lang="el-GR" smtClean="0"/>
              <a:pPr/>
              <a:t>19/12/2019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FE3DD3-7DAA-4B2F-B53B-80398DB5F16E}" type="datetimeFigureOut">
              <a:rPr lang="el-GR" smtClean="0"/>
              <a:pPr/>
              <a:t>19/12/2019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FE3DD3-7DAA-4B2F-B53B-80398DB5F16E}" type="datetimeFigureOut">
              <a:rPr lang="el-GR" smtClean="0"/>
              <a:pPr/>
              <a:t>19/12/2019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E3DD3-7DAA-4B2F-B53B-80398DB5F16E}" type="datetimeFigureOut">
              <a:rPr lang="el-GR" smtClean="0"/>
              <a:pPr/>
              <a:t>19/12/2019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0B35-C73E-49DE-9EA0-4D9F6C87E10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8.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wmf"/><Relationship Id="rId4" Type="http://schemas.openxmlformats.org/officeDocument/2006/relationships/oleObject" Target="../embeddings/oleObject1.bin"/><Relationship Id="rId9" Type="http://schemas.openxmlformats.org/officeDocument/2006/relationships/image" Target="../media/image26.wmf"/></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3568" y="1700808"/>
            <a:ext cx="7772400" cy="1470025"/>
          </a:xfrm>
        </p:spPr>
        <p:txBody>
          <a:bodyPr/>
          <a:lstStyle/>
          <a:p>
            <a:r>
              <a:rPr lang="en-US" dirty="0">
                <a:solidFill>
                  <a:schemeClr val="accent6">
                    <a:lumMod val="50000"/>
                  </a:schemeClr>
                </a:solidFill>
              </a:rPr>
              <a:t>Online Social Networks and Media </a:t>
            </a:r>
          </a:p>
        </p:txBody>
      </p:sp>
      <p:sp>
        <p:nvSpPr>
          <p:cNvPr id="4" name="Subtitle 3"/>
          <p:cNvSpPr>
            <a:spLocks noGrp="1"/>
          </p:cNvSpPr>
          <p:nvPr>
            <p:ph type="subTitle" idx="1"/>
          </p:nvPr>
        </p:nvSpPr>
        <p:spPr>
          <a:xfrm>
            <a:off x="1331640" y="4221088"/>
            <a:ext cx="6415110" cy="1257312"/>
          </a:xfrm>
        </p:spPr>
        <p:txBody>
          <a:bodyPr>
            <a:normAutofit/>
          </a:bodyPr>
          <a:lstStyle/>
          <a:p>
            <a:r>
              <a:rPr lang="en-US" dirty="0"/>
              <a:t>Positive and Negative Edges</a:t>
            </a:r>
          </a:p>
          <a:p>
            <a:r>
              <a:rPr lang="en-US" dirty="0"/>
              <a:t>Strong and Weak Edges</a:t>
            </a:r>
          </a:p>
        </p:txBody>
      </p:sp>
    </p:spTree>
    <p:extLst>
      <p:ext uri="{BB962C8B-B14F-4D97-AF65-F5344CB8AC3E}">
        <p14:creationId xmlns:p14="http://schemas.microsoft.com/office/powerpoint/2010/main" val="270246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a:solidFill>
                  <a:schemeClr val="accent6">
                    <a:lumMod val="75000"/>
                  </a:schemeClr>
                </a:solidFill>
              </a:rPr>
              <a:t>Applications of Structural Balance</a:t>
            </a:r>
          </a:p>
        </p:txBody>
      </p:sp>
      <p:sp>
        <p:nvSpPr>
          <p:cNvPr id="6" name="TextBox 5"/>
          <p:cNvSpPr txBox="1"/>
          <p:nvPr/>
        </p:nvSpPr>
        <p:spPr>
          <a:xfrm>
            <a:off x="395536" y="1340768"/>
            <a:ext cx="6192688" cy="461665"/>
          </a:xfrm>
          <a:prstGeom prst="rect">
            <a:avLst/>
          </a:prstGeom>
          <a:noFill/>
        </p:spPr>
        <p:txBody>
          <a:bodyPr wrap="square" rtlCol="0">
            <a:spAutoFit/>
          </a:bodyPr>
          <a:lstStyle/>
          <a:p>
            <a:pPr>
              <a:buFont typeface="Wingdings" pitchFamily="2" charset="2"/>
              <a:buChar char="ü"/>
            </a:pPr>
            <a:r>
              <a:rPr lang="en-US" sz="2400" dirty="0">
                <a:solidFill>
                  <a:schemeClr val="accent6">
                    <a:lumMod val="75000"/>
                  </a:schemeClr>
                </a:solidFill>
              </a:rPr>
              <a:t>  International relationships (I)</a:t>
            </a:r>
            <a:endParaRPr lang="el-GR" sz="2400" dirty="0">
              <a:solidFill>
                <a:schemeClr val="accent6">
                  <a:lumMod val="75000"/>
                </a:schemeClr>
              </a:solidFill>
            </a:endParaRPr>
          </a:p>
        </p:txBody>
      </p:sp>
      <p:sp>
        <p:nvSpPr>
          <p:cNvPr id="8" name="TextBox 7"/>
          <p:cNvSpPr txBox="1"/>
          <p:nvPr/>
        </p:nvSpPr>
        <p:spPr>
          <a:xfrm>
            <a:off x="395536" y="1916832"/>
            <a:ext cx="7488832" cy="369332"/>
          </a:xfrm>
          <a:prstGeom prst="rect">
            <a:avLst/>
          </a:prstGeom>
          <a:noFill/>
          <a:ln>
            <a:noFill/>
          </a:ln>
        </p:spPr>
        <p:txBody>
          <a:bodyPr wrap="square" rtlCol="0">
            <a:spAutoFit/>
          </a:bodyPr>
          <a:lstStyle/>
          <a:p>
            <a:r>
              <a:rPr lang="en-US" dirty="0"/>
              <a:t>The conflict of Bangladesh’s separation from Pakistan in 1972 (II)</a:t>
            </a:r>
            <a:endParaRPr lang="el-GR" dirty="0"/>
          </a:p>
        </p:txBody>
      </p:sp>
      <p:sp>
        <p:nvSpPr>
          <p:cNvPr id="10" name="Oval 9"/>
          <p:cNvSpPr/>
          <p:nvPr/>
        </p:nvSpPr>
        <p:spPr>
          <a:xfrm>
            <a:off x="1403648" y="3212976"/>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USA</a:t>
            </a:r>
            <a:endParaRPr lang="el-GR" dirty="0"/>
          </a:p>
        </p:txBody>
      </p:sp>
      <p:sp>
        <p:nvSpPr>
          <p:cNvPr id="12" name="Oval 11"/>
          <p:cNvSpPr/>
          <p:nvPr/>
        </p:nvSpPr>
        <p:spPr>
          <a:xfrm>
            <a:off x="3347864" y="2708920"/>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USSR</a:t>
            </a:r>
            <a:endParaRPr lang="el-GR" dirty="0"/>
          </a:p>
        </p:txBody>
      </p:sp>
      <p:sp>
        <p:nvSpPr>
          <p:cNvPr id="13" name="Oval 12"/>
          <p:cNvSpPr/>
          <p:nvPr/>
        </p:nvSpPr>
        <p:spPr>
          <a:xfrm>
            <a:off x="2915816" y="4653136"/>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China</a:t>
            </a:r>
            <a:endParaRPr lang="el-GR" dirty="0"/>
          </a:p>
        </p:txBody>
      </p:sp>
      <p:sp>
        <p:nvSpPr>
          <p:cNvPr id="14" name="Oval 13"/>
          <p:cNvSpPr/>
          <p:nvPr/>
        </p:nvSpPr>
        <p:spPr>
          <a:xfrm>
            <a:off x="4860032" y="4797152"/>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India</a:t>
            </a:r>
            <a:endParaRPr lang="el-GR" dirty="0"/>
          </a:p>
        </p:txBody>
      </p:sp>
      <p:sp>
        <p:nvSpPr>
          <p:cNvPr id="15" name="Oval 14"/>
          <p:cNvSpPr/>
          <p:nvPr/>
        </p:nvSpPr>
        <p:spPr>
          <a:xfrm>
            <a:off x="6372200" y="3140968"/>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Pakistan</a:t>
            </a:r>
            <a:endParaRPr lang="el-GR" sz="1200" dirty="0"/>
          </a:p>
        </p:txBody>
      </p:sp>
      <p:sp>
        <p:nvSpPr>
          <p:cNvPr id="16" name="Oval 15"/>
          <p:cNvSpPr/>
          <p:nvPr/>
        </p:nvSpPr>
        <p:spPr>
          <a:xfrm>
            <a:off x="7020272" y="4365104"/>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Bangladesh</a:t>
            </a:r>
            <a:endParaRPr lang="el-GR" sz="800" b="1" dirty="0"/>
          </a:p>
        </p:txBody>
      </p:sp>
      <p:sp>
        <p:nvSpPr>
          <p:cNvPr id="17" name="Oval 16"/>
          <p:cNvSpPr/>
          <p:nvPr/>
        </p:nvSpPr>
        <p:spPr>
          <a:xfrm>
            <a:off x="5148064" y="2708920"/>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 Vietnam</a:t>
            </a:r>
            <a:endParaRPr lang="el-GR" sz="900" dirty="0"/>
          </a:p>
        </p:txBody>
      </p:sp>
      <p:cxnSp>
        <p:nvCxnSpPr>
          <p:cNvPr id="19" name="Straight Connector 18"/>
          <p:cNvCxnSpPr>
            <a:stCxn id="12" idx="4"/>
            <a:endCxn id="13" idx="0"/>
          </p:cNvCxnSpPr>
          <p:nvPr/>
        </p:nvCxnSpPr>
        <p:spPr>
          <a:xfrm flipH="1">
            <a:off x="3419872" y="3573016"/>
            <a:ext cx="432048" cy="10801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47864" y="3789040"/>
            <a:ext cx="432048" cy="400110"/>
          </a:xfrm>
          <a:prstGeom prst="rect">
            <a:avLst/>
          </a:prstGeom>
          <a:noFill/>
        </p:spPr>
        <p:txBody>
          <a:bodyPr wrap="square" rtlCol="0">
            <a:spAutoFit/>
          </a:bodyPr>
          <a:lstStyle/>
          <a:p>
            <a:r>
              <a:rPr lang="en-US" sz="2000" b="1" dirty="0">
                <a:solidFill>
                  <a:schemeClr val="accent1">
                    <a:lumMod val="75000"/>
                  </a:schemeClr>
                </a:solidFill>
              </a:rPr>
              <a:t>-</a:t>
            </a:r>
            <a:endParaRPr lang="el-GR" sz="2000" b="1" dirty="0">
              <a:solidFill>
                <a:schemeClr val="accent1">
                  <a:lumMod val="75000"/>
                </a:schemeClr>
              </a:solidFill>
            </a:endParaRPr>
          </a:p>
        </p:txBody>
      </p:sp>
      <p:cxnSp>
        <p:nvCxnSpPr>
          <p:cNvPr id="22" name="Straight Connector 21"/>
          <p:cNvCxnSpPr>
            <a:stCxn id="13" idx="6"/>
            <a:endCxn id="14" idx="2"/>
          </p:cNvCxnSpPr>
          <p:nvPr/>
        </p:nvCxnSpPr>
        <p:spPr>
          <a:xfrm>
            <a:off x="3923928" y="5085184"/>
            <a:ext cx="936104"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83968" y="4797152"/>
            <a:ext cx="432048" cy="400110"/>
          </a:xfrm>
          <a:prstGeom prst="rect">
            <a:avLst/>
          </a:prstGeom>
          <a:noFill/>
        </p:spPr>
        <p:txBody>
          <a:bodyPr wrap="square" rtlCol="0">
            <a:spAutoFit/>
          </a:bodyPr>
          <a:lstStyle/>
          <a:p>
            <a:r>
              <a:rPr lang="en-US" sz="2000" b="1" dirty="0">
                <a:solidFill>
                  <a:schemeClr val="accent1">
                    <a:lumMod val="75000"/>
                  </a:schemeClr>
                </a:solidFill>
              </a:rPr>
              <a:t>-</a:t>
            </a:r>
            <a:endParaRPr lang="el-GR" sz="2000" b="1" dirty="0">
              <a:solidFill>
                <a:schemeClr val="accent1">
                  <a:lumMod val="75000"/>
                </a:schemeClr>
              </a:solidFill>
            </a:endParaRPr>
          </a:p>
        </p:txBody>
      </p:sp>
      <p:cxnSp>
        <p:nvCxnSpPr>
          <p:cNvPr id="25" name="Straight Connector 24"/>
          <p:cNvCxnSpPr>
            <a:stCxn id="10" idx="5"/>
            <a:endCxn id="13" idx="1"/>
          </p:cNvCxnSpPr>
          <p:nvPr/>
        </p:nvCxnSpPr>
        <p:spPr>
          <a:xfrm>
            <a:off x="2264125" y="3950528"/>
            <a:ext cx="799326" cy="8291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55776" y="4077072"/>
            <a:ext cx="432048" cy="297517"/>
          </a:xfrm>
          <a:prstGeom prst="rect">
            <a:avLst/>
          </a:prstGeom>
          <a:noFill/>
        </p:spPr>
        <p:txBody>
          <a:bodyPr wrap="square" rtlCol="0">
            <a:spAutoFit/>
          </a:bodyPr>
          <a:lstStyle/>
          <a:p>
            <a:r>
              <a:rPr lang="en-US" sz="2000" b="1" baseline="-25000" dirty="0">
                <a:solidFill>
                  <a:schemeClr val="accent1">
                    <a:lumMod val="75000"/>
                  </a:schemeClr>
                </a:solidFill>
              </a:rPr>
              <a:t>+</a:t>
            </a:r>
            <a:endParaRPr lang="el-GR" sz="2000" b="1" baseline="-25000" dirty="0">
              <a:solidFill>
                <a:schemeClr val="accent1">
                  <a:lumMod val="75000"/>
                </a:schemeClr>
              </a:solidFill>
            </a:endParaRPr>
          </a:p>
        </p:txBody>
      </p:sp>
      <p:cxnSp>
        <p:nvCxnSpPr>
          <p:cNvPr id="28" name="Straight Connector 27"/>
          <p:cNvCxnSpPr>
            <a:endCxn id="14" idx="7"/>
          </p:cNvCxnSpPr>
          <p:nvPr/>
        </p:nvCxnSpPr>
        <p:spPr>
          <a:xfrm flipH="1">
            <a:off x="5720509" y="4005064"/>
            <a:ext cx="939723" cy="9186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68144" y="4221088"/>
            <a:ext cx="432048" cy="400110"/>
          </a:xfrm>
          <a:prstGeom prst="rect">
            <a:avLst/>
          </a:prstGeom>
          <a:noFill/>
        </p:spPr>
        <p:txBody>
          <a:bodyPr wrap="square" rtlCol="0">
            <a:spAutoFit/>
          </a:bodyPr>
          <a:lstStyle/>
          <a:p>
            <a:r>
              <a:rPr lang="en-US" sz="2000" b="1" dirty="0">
                <a:solidFill>
                  <a:schemeClr val="accent1">
                    <a:lumMod val="75000"/>
                  </a:schemeClr>
                </a:solidFill>
              </a:rPr>
              <a:t>-</a:t>
            </a:r>
            <a:endParaRPr lang="el-GR" sz="2000" b="1" dirty="0">
              <a:solidFill>
                <a:schemeClr val="accent1">
                  <a:lumMod val="75000"/>
                </a:schemeClr>
              </a:solidFill>
            </a:endParaRPr>
          </a:p>
        </p:txBody>
      </p:sp>
      <p:sp>
        <p:nvSpPr>
          <p:cNvPr id="31" name="TextBox 30"/>
          <p:cNvSpPr txBox="1"/>
          <p:nvPr/>
        </p:nvSpPr>
        <p:spPr>
          <a:xfrm>
            <a:off x="539552" y="5805264"/>
            <a:ext cx="3888432" cy="369332"/>
          </a:xfrm>
          <a:prstGeom prst="rect">
            <a:avLst/>
          </a:prstGeom>
          <a:noFill/>
        </p:spPr>
        <p:txBody>
          <a:bodyPr wrap="square" rtlCol="0">
            <a:spAutoFit/>
          </a:bodyPr>
          <a:lstStyle/>
          <a:p>
            <a:r>
              <a:rPr lang="en-US" dirty="0"/>
              <a:t>China?</a:t>
            </a:r>
            <a:endParaRPr lang="el-GR" dirty="0"/>
          </a:p>
        </p:txBody>
      </p:sp>
      <p:cxnSp>
        <p:nvCxnSpPr>
          <p:cNvPr id="33" name="Straight Connector 32"/>
          <p:cNvCxnSpPr>
            <a:endCxn id="14" idx="1"/>
          </p:cNvCxnSpPr>
          <p:nvPr/>
        </p:nvCxnSpPr>
        <p:spPr>
          <a:xfrm>
            <a:off x="2411760" y="3789040"/>
            <a:ext cx="2595907" cy="113465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6"/>
            <a:endCxn id="15" idx="3"/>
          </p:cNvCxnSpPr>
          <p:nvPr/>
        </p:nvCxnSpPr>
        <p:spPr>
          <a:xfrm>
            <a:off x="2411760" y="3645024"/>
            <a:ext cx="4108075" cy="233496"/>
          </a:xfrm>
          <a:prstGeom prst="line">
            <a:avLst/>
          </a:prstGeom>
          <a:ln w="12700">
            <a:solidFill>
              <a:schemeClr val="accent6">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7"/>
            <a:endCxn id="12" idx="2"/>
          </p:cNvCxnSpPr>
          <p:nvPr/>
        </p:nvCxnSpPr>
        <p:spPr>
          <a:xfrm flipV="1">
            <a:off x="2264125" y="3140968"/>
            <a:ext cx="1083739" cy="19855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355976" y="2996952"/>
            <a:ext cx="864096"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915816" y="2780928"/>
            <a:ext cx="432048" cy="420628"/>
          </a:xfrm>
          <a:prstGeom prst="rect">
            <a:avLst/>
          </a:prstGeom>
          <a:noFill/>
        </p:spPr>
        <p:txBody>
          <a:bodyPr wrap="square" rtlCol="0">
            <a:spAutoFit/>
          </a:bodyPr>
          <a:lstStyle/>
          <a:p>
            <a:r>
              <a:rPr lang="en-US" sz="3200" b="1" baseline="-25000" dirty="0">
                <a:solidFill>
                  <a:schemeClr val="accent1">
                    <a:lumMod val="75000"/>
                  </a:schemeClr>
                </a:solidFill>
              </a:rPr>
              <a:t>-</a:t>
            </a:r>
            <a:endParaRPr lang="el-GR" sz="3200" b="1" baseline="-25000" dirty="0">
              <a:solidFill>
                <a:schemeClr val="accent1">
                  <a:lumMod val="75000"/>
                </a:schemeClr>
              </a:solidFill>
            </a:endParaRPr>
          </a:p>
        </p:txBody>
      </p:sp>
      <p:sp>
        <p:nvSpPr>
          <p:cNvPr id="42" name="TextBox 41"/>
          <p:cNvSpPr txBox="1"/>
          <p:nvPr/>
        </p:nvSpPr>
        <p:spPr>
          <a:xfrm>
            <a:off x="4572000" y="2564904"/>
            <a:ext cx="432048" cy="420628"/>
          </a:xfrm>
          <a:prstGeom prst="rect">
            <a:avLst/>
          </a:prstGeom>
          <a:noFill/>
        </p:spPr>
        <p:txBody>
          <a:bodyPr wrap="square" rtlCol="0">
            <a:spAutoFit/>
          </a:bodyPr>
          <a:lstStyle/>
          <a:p>
            <a:r>
              <a:rPr lang="en-US" sz="3200" b="1" baseline="-25000" dirty="0">
                <a:solidFill>
                  <a:schemeClr val="accent3">
                    <a:lumMod val="75000"/>
                  </a:schemeClr>
                </a:solidFill>
              </a:rPr>
              <a:t>+</a:t>
            </a:r>
            <a:endParaRPr lang="el-GR" sz="3200" b="1" baseline="-25000" dirty="0">
              <a:solidFill>
                <a:schemeClr val="accent3">
                  <a:lumMod val="75000"/>
                </a:schemeClr>
              </a:solidFill>
            </a:endParaRPr>
          </a:p>
        </p:txBody>
      </p:sp>
      <p:cxnSp>
        <p:nvCxnSpPr>
          <p:cNvPr id="44" name="Straight Connector 43"/>
          <p:cNvCxnSpPr>
            <a:stCxn id="15" idx="5"/>
            <a:endCxn id="16" idx="0"/>
          </p:cNvCxnSpPr>
          <p:nvPr/>
        </p:nvCxnSpPr>
        <p:spPr>
          <a:xfrm>
            <a:off x="7232677" y="3878520"/>
            <a:ext cx="291651" cy="486584"/>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452320" y="3789040"/>
            <a:ext cx="432048" cy="400110"/>
          </a:xfrm>
          <a:prstGeom prst="rect">
            <a:avLst/>
          </a:prstGeom>
          <a:noFill/>
        </p:spPr>
        <p:txBody>
          <a:bodyPr wrap="square" rtlCol="0">
            <a:spAutoFit/>
          </a:bodyPr>
          <a:lstStyle/>
          <a:p>
            <a:r>
              <a:rPr lang="en-US" sz="2000" b="1" dirty="0">
                <a:solidFill>
                  <a:schemeClr val="accent1">
                    <a:lumMod val="75000"/>
                  </a:schemeClr>
                </a:solidFill>
              </a:rPr>
              <a:t>-</a:t>
            </a:r>
            <a:endParaRPr lang="el-GR" sz="2000" b="1" dirty="0">
              <a:solidFill>
                <a:schemeClr val="accent1">
                  <a:lumMod val="75000"/>
                </a:schemeClr>
              </a:solidFill>
            </a:endParaRPr>
          </a:p>
        </p:txBody>
      </p:sp>
      <p:cxnSp>
        <p:nvCxnSpPr>
          <p:cNvPr id="32" name="Straight Connector 31"/>
          <p:cNvCxnSpPr>
            <a:endCxn id="14" idx="0"/>
          </p:cNvCxnSpPr>
          <p:nvPr/>
        </p:nvCxnSpPr>
        <p:spPr>
          <a:xfrm>
            <a:off x="4139952" y="3501008"/>
            <a:ext cx="1224136" cy="1296144"/>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7" idx="4"/>
          </p:cNvCxnSpPr>
          <p:nvPr/>
        </p:nvCxnSpPr>
        <p:spPr>
          <a:xfrm flipH="1">
            <a:off x="5580112" y="3573016"/>
            <a:ext cx="72008" cy="1224136"/>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156176" y="3284984"/>
            <a:ext cx="216024" cy="72008"/>
          </a:xfrm>
          <a:prstGeom prst="line">
            <a:avLst/>
          </a:prstGeom>
          <a:ln>
            <a:solidFill>
              <a:schemeClr val="accent3">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40152" y="3573016"/>
            <a:ext cx="1152128" cy="100811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5" idx="3"/>
          </p:cNvCxnSpPr>
          <p:nvPr/>
        </p:nvCxnSpPr>
        <p:spPr>
          <a:xfrm>
            <a:off x="4355976" y="3356992"/>
            <a:ext cx="2163859" cy="521528"/>
          </a:xfrm>
          <a:prstGeom prst="line">
            <a:avLst/>
          </a:prstGeom>
          <a:ln>
            <a:solidFill>
              <a:schemeClr val="accent3">
                <a:lumMod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16" idx="1"/>
          </p:cNvCxnSpPr>
          <p:nvPr/>
        </p:nvCxnSpPr>
        <p:spPr>
          <a:xfrm flipV="1">
            <a:off x="3923928" y="4491648"/>
            <a:ext cx="3243979" cy="44952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49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a:solidFill>
                  <a:schemeClr val="accent6">
                    <a:lumMod val="75000"/>
                  </a:schemeClr>
                </a:solidFill>
              </a:rPr>
              <a:t>Applications of Structural Balance</a:t>
            </a:r>
          </a:p>
        </p:txBody>
      </p:sp>
      <p:sp>
        <p:nvSpPr>
          <p:cNvPr id="6" name="TextBox 5"/>
          <p:cNvSpPr txBox="1"/>
          <p:nvPr/>
        </p:nvSpPr>
        <p:spPr>
          <a:xfrm>
            <a:off x="611560" y="1052736"/>
            <a:ext cx="5544616" cy="461665"/>
          </a:xfrm>
          <a:prstGeom prst="rect">
            <a:avLst/>
          </a:prstGeom>
          <a:noFill/>
        </p:spPr>
        <p:txBody>
          <a:bodyPr wrap="square" rtlCol="0">
            <a:spAutoFit/>
          </a:bodyPr>
          <a:lstStyle/>
          <a:p>
            <a:r>
              <a:rPr lang="en-US" sz="2400" dirty="0">
                <a:solidFill>
                  <a:schemeClr val="accent6">
                    <a:lumMod val="75000"/>
                  </a:schemeClr>
                </a:solidFill>
              </a:rPr>
              <a:t>International relationships (II)</a:t>
            </a:r>
            <a:endParaRPr lang="el-GR" sz="2400" dirty="0">
              <a:solidFill>
                <a:schemeClr val="accent6">
                  <a:lumMod val="75000"/>
                </a:schemeClr>
              </a:solidFill>
            </a:endParaRPr>
          </a:p>
        </p:txBody>
      </p:sp>
      <p:pic>
        <p:nvPicPr>
          <p:cNvPr id="141314" name="Picture 2"/>
          <p:cNvPicPr>
            <a:picLocks noChangeAspect="1" noChangeArrowheads="1"/>
          </p:cNvPicPr>
          <p:nvPr/>
        </p:nvPicPr>
        <p:blipFill>
          <a:blip r:embed="rId3" cstate="print"/>
          <a:srcRect/>
          <a:stretch>
            <a:fillRect/>
          </a:stretch>
        </p:blipFill>
        <p:spPr bwMode="auto">
          <a:xfrm>
            <a:off x="1331640" y="1628800"/>
            <a:ext cx="6680795" cy="4864088"/>
          </a:xfrm>
          <a:prstGeom prst="rect">
            <a:avLst/>
          </a:prstGeom>
          <a:noFill/>
          <a:ln w="9525">
            <a:noFill/>
            <a:miter lim="800000"/>
            <a:headEnd/>
            <a:tailEnd/>
          </a:ln>
        </p:spPr>
      </p:pic>
    </p:spTree>
    <p:extLst>
      <p:ext uri="{BB962C8B-B14F-4D97-AF65-F5344CB8AC3E}">
        <p14:creationId xmlns:p14="http://schemas.microsoft.com/office/powerpoint/2010/main" val="334336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a:solidFill>
                  <a:schemeClr val="accent6">
                    <a:lumMod val="75000"/>
                  </a:schemeClr>
                </a:solidFill>
              </a:rPr>
              <a:t>A Weaker Form of Structural Balance</a:t>
            </a:r>
          </a:p>
        </p:txBody>
      </p:sp>
      <p:pic>
        <p:nvPicPr>
          <p:cNvPr id="27" name="Picture 2"/>
          <p:cNvPicPr>
            <a:picLocks noChangeAspect="1" noChangeArrowheads="1"/>
          </p:cNvPicPr>
          <p:nvPr/>
        </p:nvPicPr>
        <p:blipFill>
          <a:blip r:embed="rId3" cstate="print"/>
          <a:srcRect/>
          <a:stretch>
            <a:fillRect/>
          </a:stretch>
        </p:blipFill>
        <p:spPr bwMode="auto">
          <a:xfrm>
            <a:off x="467544" y="1484784"/>
            <a:ext cx="2886075" cy="2181225"/>
          </a:xfrm>
          <a:prstGeom prst="rect">
            <a:avLst/>
          </a:prstGeom>
          <a:noFill/>
          <a:ln w="9525">
            <a:noFill/>
            <a:miter lim="800000"/>
            <a:headEnd/>
            <a:tailEnd/>
          </a:ln>
        </p:spPr>
      </p:pic>
      <p:pic>
        <p:nvPicPr>
          <p:cNvPr id="32" name="Picture 2"/>
          <p:cNvPicPr>
            <a:picLocks noChangeAspect="1" noChangeArrowheads="1"/>
          </p:cNvPicPr>
          <p:nvPr/>
        </p:nvPicPr>
        <p:blipFill>
          <a:blip r:embed="rId4" cstate="print"/>
          <a:srcRect/>
          <a:stretch>
            <a:fillRect/>
          </a:stretch>
        </p:blipFill>
        <p:spPr bwMode="auto">
          <a:xfrm>
            <a:off x="4283968" y="1700808"/>
            <a:ext cx="2695575" cy="1990725"/>
          </a:xfrm>
          <a:prstGeom prst="rect">
            <a:avLst/>
          </a:prstGeom>
          <a:noFill/>
          <a:ln w="9525">
            <a:noFill/>
            <a:miter lim="800000"/>
            <a:headEnd/>
            <a:tailEnd/>
          </a:ln>
        </p:spPr>
      </p:pic>
      <p:sp>
        <p:nvSpPr>
          <p:cNvPr id="33" name="TextBox 32"/>
          <p:cNvSpPr txBox="1"/>
          <p:nvPr/>
        </p:nvSpPr>
        <p:spPr>
          <a:xfrm>
            <a:off x="3059832" y="3501008"/>
            <a:ext cx="1800200" cy="369332"/>
          </a:xfrm>
          <a:prstGeom prst="rect">
            <a:avLst/>
          </a:prstGeom>
          <a:noFill/>
        </p:spPr>
        <p:txBody>
          <a:bodyPr wrap="square" rtlCol="0">
            <a:spAutoFit/>
          </a:bodyPr>
          <a:lstStyle/>
          <a:p>
            <a:pPr algn="ctr"/>
            <a:r>
              <a:rPr lang="en-US" dirty="0">
                <a:solidFill>
                  <a:schemeClr val="accent1">
                    <a:lumMod val="75000"/>
                  </a:schemeClr>
                </a:solidFill>
              </a:rPr>
              <a:t>Allow this</a:t>
            </a:r>
            <a:endParaRPr lang="el-GR" dirty="0">
              <a:solidFill>
                <a:schemeClr val="accent1">
                  <a:lumMod val="75000"/>
                </a:schemeClr>
              </a:solidFill>
            </a:endParaRPr>
          </a:p>
        </p:txBody>
      </p:sp>
      <p:cxnSp>
        <p:nvCxnSpPr>
          <p:cNvPr id="44" name="Straight Connector 43"/>
          <p:cNvCxnSpPr/>
          <p:nvPr/>
        </p:nvCxnSpPr>
        <p:spPr>
          <a:xfrm flipV="1">
            <a:off x="3707904" y="2636912"/>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07904" y="2636912"/>
            <a:ext cx="792088"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11560" y="4725144"/>
            <a:ext cx="7776864" cy="646331"/>
          </a:xfrm>
          <a:prstGeom prst="rect">
            <a:avLst/>
          </a:prstGeom>
          <a:solidFill>
            <a:srgbClr val="F1EEDB"/>
          </a:solidFill>
        </p:spPr>
        <p:txBody>
          <a:bodyPr wrap="square" rtlCol="0">
            <a:spAutoFit/>
          </a:bodyPr>
          <a:lstStyle/>
          <a:p>
            <a:pPr algn="just"/>
            <a:r>
              <a:rPr lang="en-US" dirty="0"/>
              <a:t> </a:t>
            </a:r>
            <a:r>
              <a:rPr lang="en-US" b="1" i="1" dirty="0">
                <a:solidFill>
                  <a:schemeClr val="accent2">
                    <a:lumMod val="75000"/>
                  </a:schemeClr>
                </a:solidFill>
              </a:rPr>
              <a:t>Weak Structural Balance Property: </a:t>
            </a:r>
            <a:r>
              <a:rPr lang="en-US" dirty="0"/>
              <a:t>There is no set of three nodes such that the edges among them consist of exactly two positive edges and one negative edge</a:t>
            </a:r>
            <a:endParaRPr lang="el-GR" dirty="0"/>
          </a:p>
        </p:txBody>
      </p:sp>
    </p:spTree>
    <p:extLst>
      <p:ext uri="{BB962C8B-B14F-4D97-AF65-F5344CB8AC3E}">
        <p14:creationId xmlns:p14="http://schemas.microsoft.com/office/powerpoint/2010/main" val="127557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9277" y="1327120"/>
            <a:ext cx="7920880" cy="1323439"/>
          </a:xfrm>
          <a:prstGeom prst="rect">
            <a:avLst/>
          </a:prstGeom>
          <a:solidFill>
            <a:srgbClr val="F1EEDB"/>
          </a:solidFill>
        </p:spPr>
        <p:txBody>
          <a:bodyPr wrap="square" rtlCol="0">
            <a:spAutoFit/>
          </a:bodyPr>
          <a:lstStyle/>
          <a:p>
            <a:pPr algn="just"/>
            <a:r>
              <a:rPr lang="en-US" sz="2000" b="1" i="1" dirty="0">
                <a:solidFill>
                  <a:schemeClr val="accent2">
                    <a:lumMod val="75000"/>
                  </a:schemeClr>
                </a:solidFill>
              </a:rPr>
              <a:t>Weakly Balance Theorem: </a:t>
            </a:r>
            <a:r>
              <a:rPr lang="en-US" sz="2000" dirty="0"/>
              <a:t>If a labeled complete graph is weakly balanced, its nodes can be divided </a:t>
            </a:r>
            <a:r>
              <a:rPr lang="en-US" sz="2000" i="1" dirty="0">
                <a:solidFill>
                  <a:schemeClr val="accent6">
                    <a:lumMod val="75000"/>
                  </a:schemeClr>
                </a:solidFill>
              </a:rPr>
              <a:t>into groups </a:t>
            </a:r>
            <a:r>
              <a:rPr lang="en-US" sz="2000" dirty="0"/>
              <a:t>in such a way that every two nodes belonging to the same group are friends, and every two nodes belonging to different groups are enemies.</a:t>
            </a:r>
          </a:p>
        </p:txBody>
      </p:sp>
      <p:sp>
        <p:nvSpPr>
          <p:cNvPr id="8" name="TextBox 7"/>
          <p:cNvSpPr txBox="1"/>
          <p:nvPr/>
        </p:nvSpPr>
        <p:spPr>
          <a:xfrm>
            <a:off x="539552" y="116633"/>
            <a:ext cx="7920880" cy="707886"/>
          </a:xfrm>
          <a:prstGeom prst="rect">
            <a:avLst/>
          </a:prstGeom>
          <a:noFill/>
        </p:spPr>
        <p:txBody>
          <a:bodyPr wrap="square" rtlCol="0">
            <a:spAutoFit/>
          </a:bodyPr>
          <a:lstStyle/>
          <a:p>
            <a:pPr algn="ctr"/>
            <a:r>
              <a:rPr lang="en-US" sz="4000" dirty="0">
                <a:solidFill>
                  <a:schemeClr val="accent6">
                    <a:lumMod val="75000"/>
                  </a:schemeClr>
                </a:solidFill>
              </a:rPr>
              <a:t>A Weaker Form of Structural Balance</a:t>
            </a:r>
          </a:p>
        </p:txBody>
      </p:sp>
      <p:sp>
        <p:nvSpPr>
          <p:cNvPr id="10" name="TextBox 9"/>
          <p:cNvSpPr txBox="1"/>
          <p:nvPr/>
        </p:nvSpPr>
        <p:spPr>
          <a:xfrm>
            <a:off x="2411760" y="4077072"/>
            <a:ext cx="2664296" cy="369332"/>
          </a:xfrm>
          <a:prstGeom prst="rect">
            <a:avLst/>
          </a:prstGeom>
          <a:noFill/>
        </p:spPr>
        <p:txBody>
          <a:bodyPr wrap="square" rtlCol="0">
            <a:spAutoFit/>
          </a:bodyPr>
          <a:lstStyle/>
          <a:p>
            <a:r>
              <a:rPr lang="en-US" dirty="0"/>
              <a:t>Proof …</a:t>
            </a:r>
            <a:endParaRPr lang="el-GR" dirty="0"/>
          </a:p>
        </p:txBody>
      </p:sp>
      <p:sp>
        <p:nvSpPr>
          <p:cNvPr id="5" name="TextBox 4"/>
          <p:cNvSpPr txBox="1"/>
          <p:nvPr/>
        </p:nvSpPr>
        <p:spPr>
          <a:xfrm>
            <a:off x="1871700" y="3212976"/>
            <a:ext cx="5256584" cy="461665"/>
          </a:xfrm>
          <a:prstGeom prst="rect">
            <a:avLst/>
          </a:prstGeom>
          <a:noFill/>
        </p:spPr>
        <p:txBody>
          <a:bodyPr wrap="square" rtlCol="0">
            <a:spAutoFit/>
          </a:bodyPr>
          <a:lstStyle/>
          <a:p>
            <a:r>
              <a:rPr lang="en-US" sz="2400" i="1" dirty="0">
                <a:solidFill>
                  <a:schemeClr val="tx2">
                    <a:lumMod val="50000"/>
                  </a:schemeClr>
                </a:solidFill>
              </a:rPr>
              <a:t>From a local to a </a:t>
            </a:r>
            <a:r>
              <a:rPr lang="en-US" sz="2400" i="1" dirty="0">
                <a:solidFill>
                  <a:srgbClr val="FF0000"/>
                </a:solidFill>
              </a:rPr>
              <a:t>global</a:t>
            </a:r>
            <a:r>
              <a:rPr lang="en-US" sz="2400" i="1" dirty="0">
                <a:solidFill>
                  <a:schemeClr val="tx2">
                    <a:lumMod val="50000"/>
                  </a:schemeClr>
                </a:solidFill>
              </a:rPr>
              <a:t> property</a:t>
            </a:r>
            <a:endParaRPr lang="el-GR" sz="2400" i="1" dirty="0">
              <a:solidFill>
                <a:schemeClr val="tx2">
                  <a:lumMod val="50000"/>
                </a:schemeClr>
              </a:solidFill>
            </a:endParaRPr>
          </a:p>
        </p:txBody>
      </p:sp>
    </p:spTree>
    <p:extLst>
      <p:ext uri="{BB962C8B-B14F-4D97-AF65-F5344CB8AC3E}">
        <p14:creationId xmlns:p14="http://schemas.microsoft.com/office/powerpoint/2010/main" val="179412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2" y="116633"/>
            <a:ext cx="7920880" cy="707886"/>
          </a:xfrm>
          <a:prstGeom prst="rect">
            <a:avLst/>
          </a:prstGeom>
          <a:noFill/>
        </p:spPr>
        <p:txBody>
          <a:bodyPr wrap="square" rtlCol="0">
            <a:spAutoFit/>
          </a:bodyPr>
          <a:lstStyle/>
          <a:p>
            <a:pPr algn="ctr"/>
            <a:r>
              <a:rPr lang="en-US" sz="4000" dirty="0">
                <a:solidFill>
                  <a:schemeClr val="accent6">
                    <a:lumMod val="75000"/>
                  </a:schemeClr>
                </a:solidFill>
              </a:rPr>
              <a:t>A Weaker Form of Structural Balance</a:t>
            </a:r>
          </a:p>
        </p:txBody>
      </p:sp>
      <p:pic>
        <p:nvPicPr>
          <p:cNvPr id="4" name="Picture 2"/>
          <p:cNvPicPr>
            <a:picLocks noChangeAspect="1" noChangeArrowheads="1"/>
          </p:cNvPicPr>
          <p:nvPr/>
        </p:nvPicPr>
        <p:blipFill>
          <a:blip r:embed="rId3" cstate="print"/>
          <a:srcRect/>
          <a:stretch>
            <a:fillRect/>
          </a:stretch>
        </p:blipFill>
        <p:spPr bwMode="auto">
          <a:xfrm>
            <a:off x="1979712" y="1412776"/>
            <a:ext cx="4680520" cy="3784665"/>
          </a:xfrm>
          <a:prstGeom prst="rect">
            <a:avLst/>
          </a:prstGeom>
          <a:noFill/>
          <a:ln w="9525">
            <a:noFill/>
            <a:miter lim="800000"/>
            <a:headEnd/>
            <a:tailEnd/>
          </a:ln>
        </p:spPr>
      </p:pic>
    </p:spTree>
    <p:extLst>
      <p:ext uri="{BB962C8B-B14F-4D97-AF65-F5344CB8AC3E}">
        <p14:creationId xmlns:p14="http://schemas.microsoft.com/office/powerpoint/2010/main" val="61348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2" y="116633"/>
            <a:ext cx="7920880" cy="707886"/>
          </a:xfrm>
          <a:prstGeom prst="rect">
            <a:avLst/>
          </a:prstGeom>
          <a:noFill/>
        </p:spPr>
        <p:txBody>
          <a:bodyPr wrap="square" rtlCol="0">
            <a:spAutoFit/>
          </a:bodyPr>
          <a:lstStyle/>
          <a:p>
            <a:pPr algn="ctr"/>
            <a:r>
              <a:rPr lang="en-US" sz="4000" dirty="0">
                <a:solidFill>
                  <a:schemeClr val="accent6">
                    <a:lumMod val="75000"/>
                  </a:schemeClr>
                </a:solidFill>
              </a:rPr>
              <a:t>Generalizing </a:t>
            </a:r>
          </a:p>
        </p:txBody>
      </p:sp>
      <p:sp>
        <p:nvSpPr>
          <p:cNvPr id="6" name="TextBox 5"/>
          <p:cNvSpPr txBox="1"/>
          <p:nvPr/>
        </p:nvSpPr>
        <p:spPr>
          <a:xfrm>
            <a:off x="899592" y="1844824"/>
            <a:ext cx="6624736" cy="1569660"/>
          </a:xfrm>
          <a:prstGeom prst="rect">
            <a:avLst/>
          </a:prstGeom>
          <a:noFill/>
        </p:spPr>
        <p:txBody>
          <a:bodyPr wrap="square" rtlCol="0">
            <a:spAutoFit/>
          </a:bodyPr>
          <a:lstStyle/>
          <a:p>
            <a:pPr marL="457200" indent="-457200" algn="just">
              <a:buFont typeface="+mj-lt"/>
              <a:buAutoNum type="arabicPeriod"/>
            </a:pPr>
            <a:r>
              <a:rPr lang="en-US" sz="2400" dirty="0"/>
              <a:t>Non-complete graphs </a:t>
            </a:r>
          </a:p>
          <a:p>
            <a:pPr marL="457200" indent="-457200" algn="just">
              <a:buFont typeface="+mj-lt"/>
              <a:buAutoNum type="arabicPeriod"/>
            </a:pPr>
            <a:endParaRPr lang="en-US" sz="2400" dirty="0"/>
          </a:p>
          <a:p>
            <a:pPr marL="457200" indent="-457200" algn="just">
              <a:buFont typeface="+mj-lt"/>
              <a:buAutoNum type="arabicPeriod"/>
            </a:pPr>
            <a:r>
              <a:rPr lang="en-US" sz="2400" dirty="0"/>
              <a:t>Instead of all triangles, “most” triangles, approximately divide the graph</a:t>
            </a:r>
            <a:endParaRPr lang="el-GR" sz="2400" dirty="0"/>
          </a:p>
        </p:txBody>
      </p:sp>
      <p:sp>
        <p:nvSpPr>
          <p:cNvPr id="9" name="TextBox 8"/>
          <p:cNvSpPr txBox="1"/>
          <p:nvPr/>
        </p:nvSpPr>
        <p:spPr>
          <a:xfrm>
            <a:off x="827584" y="4149081"/>
            <a:ext cx="7704856" cy="369332"/>
          </a:xfrm>
          <a:prstGeom prst="rect">
            <a:avLst/>
          </a:prstGeom>
          <a:noFill/>
        </p:spPr>
        <p:txBody>
          <a:bodyPr wrap="square" rtlCol="0">
            <a:spAutoFit/>
          </a:bodyPr>
          <a:lstStyle/>
          <a:p>
            <a:r>
              <a:rPr lang="en-US" i="1" dirty="0"/>
              <a:t>We shall use the original (“non-weak” definition of structural balance)</a:t>
            </a:r>
            <a:endParaRPr lang="el-GR" i="1" dirty="0"/>
          </a:p>
        </p:txBody>
      </p:sp>
    </p:spTree>
    <p:extLst>
      <p:ext uri="{BB962C8B-B14F-4D97-AF65-F5344CB8AC3E}">
        <p14:creationId xmlns:p14="http://schemas.microsoft.com/office/powerpoint/2010/main" val="2467487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16633"/>
            <a:ext cx="8208912" cy="707886"/>
          </a:xfrm>
          <a:prstGeom prst="rect">
            <a:avLst/>
          </a:prstGeom>
          <a:noFill/>
        </p:spPr>
        <p:txBody>
          <a:bodyPr wrap="square" rtlCol="0">
            <a:spAutoFit/>
          </a:bodyPr>
          <a:lstStyle/>
          <a:p>
            <a:pPr algn="ctr"/>
            <a:r>
              <a:rPr lang="en-US" sz="4000" dirty="0">
                <a:solidFill>
                  <a:schemeClr val="accent6">
                    <a:lumMod val="75000"/>
                  </a:schemeClr>
                </a:solidFill>
              </a:rPr>
              <a:t>Structural Balance in Arbitrary Graphs</a:t>
            </a:r>
          </a:p>
        </p:txBody>
      </p:sp>
      <p:sp>
        <p:nvSpPr>
          <p:cNvPr id="6" name="TextBox 5"/>
          <p:cNvSpPr txBox="1"/>
          <p:nvPr/>
        </p:nvSpPr>
        <p:spPr>
          <a:xfrm>
            <a:off x="539552" y="1340768"/>
            <a:ext cx="6624736" cy="1569660"/>
          </a:xfrm>
          <a:prstGeom prst="rect">
            <a:avLst/>
          </a:prstGeom>
          <a:noFill/>
        </p:spPr>
        <p:txBody>
          <a:bodyPr wrap="square" rtlCol="0">
            <a:spAutoFit/>
          </a:bodyPr>
          <a:lstStyle/>
          <a:p>
            <a:pPr marL="457200" indent="-457200" algn="just"/>
            <a:r>
              <a:rPr lang="en-US" sz="2400" dirty="0"/>
              <a:t>Thee possible relations</a:t>
            </a:r>
          </a:p>
          <a:p>
            <a:pPr marL="457200" indent="-457200" algn="just">
              <a:buFont typeface="Wingdings" pitchFamily="2" charset="2"/>
              <a:buChar char="§"/>
            </a:pPr>
            <a:r>
              <a:rPr lang="en-US" sz="2400" dirty="0"/>
              <a:t>Positive edge</a:t>
            </a:r>
          </a:p>
          <a:p>
            <a:pPr marL="457200" indent="-457200" algn="just">
              <a:buFont typeface="Wingdings" pitchFamily="2" charset="2"/>
              <a:buChar char="§"/>
            </a:pPr>
            <a:r>
              <a:rPr lang="en-US" sz="2400" dirty="0"/>
              <a:t>Negative edge</a:t>
            </a:r>
          </a:p>
          <a:p>
            <a:pPr marL="457200" indent="-457200" algn="just">
              <a:buFont typeface="Wingdings" pitchFamily="2" charset="2"/>
              <a:buChar char="§"/>
            </a:pPr>
            <a:r>
              <a:rPr lang="en-US" sz="2400" dirty="0"/>
              <a:t>Absence of an edge</a:t>
            </a:r>
            <a:endParaRPr lang="el-GR" sz="2400" dirty="0"/>
          </a:p>
        </p:txBody>
      </p:sp>
      <p:pic>
        <p:nvPicPr>
          <p:cNvPr id="143362" name="Picture 2"/>
          <p:cNvPicPr>
            <a:picLocks noChangeAspect="1" noChangeArrowheads="1"/>
          </p:cNvPicPr>
          <p:nvPr/>
        </p:nvPicPr>
        <p:blipFill>
          <a:blip r:embed="rId3" cstate="print"/>
          <a:srcRect/>
          <a:stretch>
            <a:fillRect/>
          </a:stretch>
        </p:blipFill>
        <p:spPr bwMode="auto">
          <a:xfrm>
            <a:off x="3851920" y="2060848"/>
            <a:ext cx="4191000" cy="3857625"/>
          </a:xfrm>
          <a:prstGeom prst="rect">
            <a:avLst/>
          </a:prstGeom>
          <a:noFill/>
          <a:ln w="9525">
            <a:noFill/>
            <a:miter lim="800000"/>
            <a:headEnd/>
            <a:tailEnd/>
          </a:ln>
        </p:spPr>
      </p:pic>
      <p:sp>
        <p:nvSpPr>
          <p:cNvPr id="2" name="TextBox 1"/>
          <p:cNvSpPr txBox="1"/>
          <p:nvPr/>
        </p:nvSpPr>
        <p:spPr>
          <a:xfrm>
            <a:off x="395536" y="5445224"/>
            <a:ext cx="5040560" cy="830997"/>
          </a:xfrm>
          <a:prstGeom prst="rect">
            <a:avLst/>
          </a:prstGeom>
          <a:noFill/>
        </p:spPr>
        <p:txBody>
          <a:bodyPr wrap="square" rtlCol="0">
            <a:spAutoFit/>
          </a:bodyPr>
          <a:lstStyle/>
          <a:p>
            <a:r>
              <a:rPr lang="en-US" sz="2400" i="1" dirty="0">
                <a:solidFill>
                  <a:schemeClr val="tx2">
                    <a:lumMod val="60000"/>
                    <a:lumOff val="40000"/>
                  </a:schemeClr>
                </a:solidFill>
              </a:rPr>
              <a:t>What is a good definition of balance in a non-complete graph?</a:t>
            </a:r>
          </a:p>
        </p:txBody>
      </p:sp>
    </p:spTree>
    <p:extLst>
      <p:ext uri="{BB962C8B-B14F-4D97-AF65-F5344CB8AC3E}">
        <p14:creationId xmlns:p14="http://schemas.microsoft.com/office/powerpoint/2010/main" val="392469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16633"/>
            <a:ext cx="8208912" cy="707886"/>
          </a:xfrm>
          <a:prstGeom prst="rect">
            <a:avLst/>
          </a:prstGeom>
          <a:noFill/>
        </p:spPr>
        <p:txBody>
          <a:bodyPr wrap="square" rtlCol="0">
            <a:spAutoFit/>
          </a:bodyPr>
          <a:lstStyle/>
          <a:p>
            <a:pPr algn="ctr"/>
            <a:r>
              <a:rPr lang="en-US" sz="4000" dirty="0">
                <a:solidFill>
                  <a:schemeClr val="accent6">
                    <a:lumMod val="75000"/>
                  </a:schemeClr>
                </a:solidFill>
              </a:rPr>
              <a:t>Balance Definition for General Graphs</a:t>
            </a:r>
          </a:p>
        </p:txBody>
      </p:sp>
      <p:sp>
        <p:nvSpPr>
          <p:cNvPr id="5" name="TextBox 4"/>
          <p:cNvSpPr txBox="1"/>
          <p:nvPr/>
        </p:nvSpPr>
        <p:spPr>
          <a:xfrm>
            <a:off x="539552" y="2276872"/>
            <a:ext cx="7920880" cy="707886"/>
          </a:xfrm>
          <a:prstGeom prst="rect">
            <a:avLst/>
          </a:prstGeom>
          <a:solidFill>
            <a:srgbClr val="F1EEDB"/>
          </a:solidFill>
        </p:spPr>
        <p:txBody>
          <a:bodyPr wrap="square" rtlCol="0">
            <a:spAutoFit/>
          </a:bodyPr>
          <a:lstStyle/>
          <a:p>
            <a:pPr algn="just"/>
            <a:r>
              <a:rPr lang="en-US" sz="2000" dirty="0">
                <a:solidFill>
                  <a:schemeClr val="tx2">
                    <a:lumMod val="50000"/>
                  </a:schemeClr>
                </a:solidFill>
              </a:rPr>
              <a:t>A (non-complete) graph is balanced if it can be completed by adding edges to form a signed complete graph that is balanced</a:t>
            </a:r>
          </a:p>
        </p:txBody>
      </p:sp>
      <p:sp>
        <p:nvSpPr>
          <p:cNvPr id="7" name="TextBox 6"/>
          <p:cNvSpPr txBox="1"/>
          <p:nvPr/>
        </p:nvSpPr>
        <p:spPr>
          <a:xfrm>
            <a:off x="683568" y="1196752"/>
            <a:ext cx="6480720" cy="707886"/>
          </a:xfrm>
          <a:prstGeom prst="rect">
            <a:avLst/>
          </a:prstGeom>
          <a:noFill/>
        </p:spPr>
        <p:txBody>
          <a:bodyPr wrap="square" rtlCol="0">
            <a:spAutoFit/>
          </a:bodyPr>
          <a:lstStyle/>
          <a:p>
            <a:pPr marL="342900" indent="-342900">
              <a:buFont typeface="+mj-lt"/>
              <a:buAutoNum type="arabicPeriod"/>
            </a:pPr>
            <a:r>
              <a:rPr lang="en-US" sz="2000" dirty="0">
                <a:solidFill>
                  <a:schemeClr val="accent6">
                    <a:lumMod val="75000"/>
                  </a:schemeClr>
                </a:solidFill>
              </a:rPr>
              <a:t>Based on triangles (local view)</a:t>
            </a:r>
          </a:p>
          <a:p>
            <a:pPr marL="342900" indent="-342900">
              <a:buFont typeface="+mj-lt"/>
              <a:buAutoNum type="arabicPeriod"/>
            </a:pPr>
            <a:r>
              <a:rPr lang="en-US" sz="2000" dirty="0"/>
              <a:t>Division of the network (global view)</a:t>
            </a:r>
          </a:p>
        </p:txBody>
      </p:sp>
      <p:pic>
        <p:nvPicPr>
          <p:cNvPr id="144386" name="Picture 2"/>
          <p:cNvPicPr>
            <a:picLocks noChangeAspect="1" noChangeArrowheads="1"/>
          </p:cNvPicPr>
          <p:nvPr/>
        </p:nvPicPr>
        <p:blipFill>
          <a:blip r:embed="rId3" cstate="print"/>
          <a:srcRect/>
          <a:stretch>
            <a:fillRect/>
          </a:stretch>
        </p:blipFill>
        <p:spPr bwMode="auto">
          <a:xfrm>
            <a:off x="1331640" y="3333949"/>
            <a:ext cx="3744416" cy="2845757"/>
          </a:xfrm>
          <a:prstGeom prst="rect">
            <a:avLst/>
          </a:prstGeom>
          <a:noFill/>
          <a:ln w="9525">
            <a:noFill/>
            <a:miter lim="800000"/>
            <a:headEnd/>
            <a:tailEnd/>
          </a:ln>
        </p:spPr>
      </p:pic>
      <p:cxnSp>
        <p:nvCxnSpPr>
          <p:cNvPr id="10" name="Straight Connector 9"/>
          <p:cNvCxnSpPr/>
          <p:nvPr/>
        </p:nvCxnSpPr>
        <p:spPr>
          <a:xfrm>
            <a:off x="3347864" y="4077072"/>
            <a:ext cx="432048"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771800" y="4077072"/>
            <a:ext cx="504056"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92080" y="3789040"/>
            <a:ext cx="122413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88224" y="3573016"/>
            <a:ext cx="432048" cy="369332"/>
          </a:xfrm>
          <a:prstGeom prst="rect">
            <a:avLst/>
          </a:prstGeom>
          <a:noFill/>
        </p:spPr>
        <p:txBody>
          <a:bodyPr wrap="square" rtlCol="0">
            <a:spAutoFit/>
          </a:bodyPr>
          <a:lstStyle/>
          <a:p>
            <a:r>
              <a:rPr lang="en-US" dirty="0"/>
              <a:t>-</a:t>
            </a:r>
            <a:endParaRPr lang="el-GR" dirty="0"/>
          </a:p>
        </p:txBody>
      </p:sp>
      <p:cxnSp>
        <p:nvCxnSpPr>
          <p:cNvPr id="19" name="Straight Connector 18"/>
          <p:cNvCxnSpPr/>
          <p:nvPr/>
        </p:nvCxnSpPr>
        <p:spPr>
          <a:xfrm flipH="1">
            <a:off x="2843808" y="4653136"/>
            <a:ext cx="1152128"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83768" y="4581128"/>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11760" y="4725144"/>
            <a:ext cx="1224136"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92080" y="4149080"/>
            <a:ext cx="122413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88224" y="3933056"/>
            <a:ext cx="432048" cy="369332"/>
          </a:xfrm>
          <a:prstGeom prst="rect">
            <a:avLst/>
          </a:prstGeom>
          <a:noFill/>
        </p:spPr>
        <p:txBody>
          <a:bodyPr wrap="square" rtlCol="0">
            <a:spAutoFit/>
          </a:bodyPr>
          <a:lstStyle/>
          <a:p>
            <a:r>
              <a:rPr lang="en-US" dirty="0"/>
              <a:t>+</a:t>
            </a:r>
            <a:endParaRPr lang="el-GR" dirty="0"/>
          </a:p>
        </p:txBody>
      </p:sp>
    </p:spTree>
    <p:extLst>
      <p:ext uri="{BB962C8B-B14F-4D97-AF65-F5344CB8AC3E}">
        <p14:creationId xmlns:p14="http://schemas.microsoft.com/office/powerpoint/2010/main" val="4462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16633"/>
            <a:ext cx="8208912" cy="707886"/>
          </a:xfrm>
          <a:prstGeom prst="rect">
            <a:avLst/>
          </a:prstGeom>
          <a:noFill/>
        </p:spPr>
        <p:txBody>
          <a:bodyPr wrap="square" rtlCol="0">
            <a:spAutoFit/>
          </a:bodyPr>
          <a:lstStyle/>
          <a:p>
            <a:pPr algn="ctr"/>
            <a:r>
              <a:rPr lang="en-US" sz="4000" dirty="0">
                <a:solidFill>
                  <a:schemeClr val="accent6">
                    <a:lumMod val="75000"/>
                  </a:schemeClr>
                </a:solidFill>
              </a:rPr>
              <a:t>Balance Definition for General Graphs</a:t>
            </a:r>
          </a:p>
        </p:txBody>
      </p:sp>
      <p:pic>
        <p:nvPicPr>
          <p:cNvPr id="143362" name="Picture 2"/>
          <p:cNvPicPr>
            <a:picLocks noChangeAspect="1" noChangeArrowheads="1"/>
          </p:cNvPicPr>
          <p:nvPr/>
        </p:nvPicPr>
        <p:blipFill>
          <a:blip r:embed="rId3" cstate="print"/>
          <a:srcRect/>
          <a:stretch>
            <a:fillRect/>
          </a:stretch>
        </p:blipFill>
        <p:spPr bwMode="auto">
          <a:xfrm>
            <a:off x="1619672" y="1196752"/>
            <a:ext cx="4191000" cy="3857625"/>
          </a:xfrm>
          <a:prstGeom prst="rect">
            <a:avLst/>
          </a:prstGeom>
          <a:noFill/>
          <a:ln w="9525">
            <a:noFill/>
            <a:miter lim="800000"/>
            <a:headEnd/>
            <a:tailEnd/>
          </a:ln>
        </p:spPr>
      </p:pic>
      <p:cxnSp>
        <p:nvCxnSpPr>
          <p:cNvPr id="7" name="Straight Connector 6"/>
          <p:cNvCxnSpPr/>
          <p:nvPr/>
        </p:nvCxnSpPr>
        <p:spPr>
          <a:xfrm>
            <a:off x="2771800" y="2132856"/>
            <a:ext cx="0"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915816" y="2708920"/>
            <a:ext cx="504056"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15816" y="3140968"/>
            <a:ext cx="432048"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635896" y="2132856"/>
            <a:ext cx="216024" cy="3600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635896" y="2708920"/>
            <a:ext cx="864096" cy="6480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43808" y="2132856"/>
            <a:ext cx="648072" cy="12241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051720" y="3140968"/>
            <a:ext cx="504056"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979712" y="2132856"/>
            <a:ext cx="720080" cy="12241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64088" y="1412776"/>
            <a:ext cx="648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00192" y="1196752"/>
            <a:ext cx="360040" cy="369332"/>
          </a:xfrm>
          <a:prstGeom prst="rect">
            <a:avLst/>
          </a:prstGeom>
          <a:noFill/>
        </p:spPr>
        <p:txBody>
          <a:bodyPr wrap="square" rtlCol="0">
            <a:spAutoFit/>
          </a:bodyPr>
          <a:lstStyle/>
          <a:p>
            <a:r>
              <a:rPr lang="en-US" dirty="0"/>
              <a:t>+</a:t>
            </a:r>
            <a:endParaRPr lang="el-GR" dirty="0"/>
          </a:p>
        </p:txBody>
      </p:sp>
    </p:spTree>
    <p:extLst>
      <p:ext uri="{BB962C8B-B14F-4D97-AF65-F5344CB8AC3E}">
        <p14:creationId xmlns:p14="http://schemas.microsoft.com/office/powerpoint/2010/main" val="85581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16633"/>
            <a:ext cx="8208912" cy="707886"/>
          </a:xfrm>
          <a:prstGeom prst="rect">
            <a:avLst/>
          </a:prstGeom>
          <a:noFill/>
        </p:spPr>
        <p:txBody>
          <a:bodyPr wrap="square" rtlCol="0">
            <a:spAutoFit/>
          </a:bodyPr>
          <a:lstStyle/>
          <a:p>
            <a:pPr algn="ctr"/>
            <a:r>
              <a:rPr lang="en-US" sz="4000" dirty="0">
                <a:solidFill>
                  <a:schemeClr val="accent6">
                    <a:lumMod val="75000"/>
                  </a:schemeClr>
                </a:solidFill>
              </a:rPr>
              <a:t>Balance Definition for General Graphs</a:t>
            </a:r>
          </a:p>
        </p:txBody>
      </p:sp>
      <p:sp>
        <p:nvSpPr>
          <p:cNvPr id="5" name="TextBox 4"/>
          <p:cNvSpPr txBox="1"/>
          <p:nvPr/>
        </p:nvSpPr>
        <p:spPr>
          <a:xfrm>
            <a:off x="179512" y="2060848"/>
            <a:ext cx="8280920" cy="1015663"/>
          </a:xfrm>
          <a:prstGeom prst="rect">
            <a:avLst/>
          </a:prstGeom>
          <a:solidFill>
            <a:srgbClr val="F1EEDB"/>
          </a:solidFill>
        </p:spPr>
        <p:txBody>
          <a:bodyPr wrap="square" rtlCol="0">
            <a:spAutoFit/>
          </a:bodyPr>
          <a:lstStyle/>
          <a:p>
            <a:pPr algn="just"/>
            <a:r>
              <a:rPr lang="en-US" sz="2000" dirty="0">
                <a:solidFill>
                  <a:schemeClr val="tx2">
                    <a:lumMod val="50000"/>
                  </a:schemeClr>
                </a:solidFill>
              </a:rPr>
              <a:t>A (non-complete) graph is balanced if it possible to divide the nodes into two sets X and Y, such that any edge with both ends inside X or both ends inside Y is positive and any edge with one end in X and one end in Y is negative</a:t>
            </a:r>
          </a:p>
        </p:txBody>
      </p:sp>
      <p:sp>
        <p:nvSpPr>
          <p:cNvPr id="7" name="TextBox 6"/>
          <p:cNvSpPr txBox="1"/>
          <p:nvPr/>
        </p:nvSpPr>
        <p:spPr>
          <a:xfrm>
            <a:off x="683568" y="1196752"/>
            <a:ext cx="6480720" cy="707886"/>
          </a:xfrm>
          <a:prstGeom prst="rect">
            <a:avLst/>
          </a:prstGeom>
          <a:noFill/>
        </p:spPr>
        <p:txBody>
          <a:bodyPr wrap="square" rtlCol="0">
            <a:spAutoFit/>
          </a:bodyPr>
          <a:lstStyle/>
          <a:p>
            <a:pPr marL="342900" indent="-342900">
              <a:buFont typeface="+mj-lt"/>
              <a:buAutoNum type="arabicPeriod"/>
            </a:pPr>
            <a:r>
              <a:rPr lang="en-US" sz="2000" dirty="0"/>
              <a:t>Based on triangles (local view)</a:t>
            </a:r>
          </a:p>
          <a:p>
            <a:pPr marL="342900" indent="-342900">
              <a:buFont typeface="+mj-lt"/>
              <a:buAutoNum type="arabicPeriod"/>
            </a:pPr>
            <a:r>
              <a:rPr lang="en-US" sz="2000" dirty="0">
                <a:solidFill>
                  <a:schemeClr val="accent6">
                    <a:lumMod val="75000"/>
                  </a:schemeClr>
                </a:solidFill>
              </a:rPr>
              <a:t>Division of the network (global view)</a:t>
            </a:r>
          </a:p>
        </p:txBody>
      </p:sp>
      <p:pic>
        <p:nvPicPr>
          <p:cNvPr id="144386" name="Picture 2"/>
          <p:cNvPicPr>
            <a:picLocks noChangeAspect="1" noChangeArrowheads="1"/>
          </p:cNvPicPr>
          <p:nvPr/>
        </p:nvPicPr>
        <p:blipFill>
          <a:blip r:embed="rId3" cstate="print"/>
          <a:srcRect/>
          <a:stretch>
            <a:fillRect/>
          </a:stretch>
        </p:blipFill>
        <p:spPr bwMode="auto">
          <a:xfrm>
            <a:off x="827584" y="3356992"/>
            <a:ext cx="3744416" cy="2845757"/>
          </a:xfrm>
          <a:prstGeom prst="rect">
            <a:avLst/>
          </a:prstGeom>
          <a:noFill/>
          <a:ln w="9525">
            <a:noFill/>
            <a:miter lim="800000"/>
            <a:headEnd/>
            <a:tailEnd/>
          </a:ln>
        </p:spPr>
      </p:pic>
      <p:sp>
        <p:nvSpPr>
          <p:cNvPr id="16" name="Freeform 15"/>
          <p:cNvSpPr/>
          <p:nvPr/>
        </p:nvSpPr>
        <p:spPr>
          <a:xfrm>
            <a:off x="2252460" y="3328496"/>
            <a:ext cx="2179469" cy="1772575"/>
          </a:xfrm>
          <a:custGeom>
            <a:avLst/>
            <a:gdLst>
              <a:gd name="connsiteX0" fmla="*/ 830063 w 2179469"/>
              <a:gd name="connsiteY0" fmla="*/ 41429 h 1772575"/>
              <a:gd name="connsiteX1" fmla="*/ 93216 w 2179469"/>
              <a:gd name="connsiteY1" fmla="*/ 387658 h 1772575"/>
              <a:gd name="connsiteX2" fmla="*/ 270769 w 2179469"/>
              <a:gd name="connsiteY2" fmla="*/ 1062361 h 1772575"/>
              <a:gd name="connsiteX3" fmla="*/ 741286 w 2179469"/>
              <a:gd name="connsiteY3" fmla="*/ 1435223 h 1772575"/>
              <a:gd name="connsiteX4" fmla="*/ 1291701 w 2179469"/>
              <a:gd name="connsiteY4" fmla="*/ 1763697 h 1772575"/>
              <a:gd name="connsiteX5" fmla="*/ 2064059 w 2179469"/>
              <a:gd name="connsiteY5" fmla="*/ 1488489 h 1772575"/>
              <a:gd name="connsiteX6" fmla="*/ 1984160 w 2179469"/>
              <a:gd name="connsiteY6" fmla="*/ 982462 h 1772575"/>
              <a:gd name="connsiteX7" fmla="*/ 1850995 w 2179469"/>
              <a:gd name="connsiteY7" fmla="*/ 627355 h 1772575"/>
              <a:gd name="connsiteX8" fmla="*/ 1513643 w 2179469"/>
              <a:gd name="connsiteY8" fmla="*/ 245615 h 1772575"/>
              <a:gd name="connsiteX9" fmla="*/ 1309457 w 2179469"/>
              <a:gd name="connsiteY9" fmla="*/ 139083 h 1772575"/>
              <a:gd name="connsiteX10" fmla="*/ 830063 w 2179469"/>
              <a:gd name="connsiteY10" fmla="*/ 41429 h 177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469" h="1772575">
                <a:moveTo>
                  <a:pt x="830063" y="41429"/>
                </a:moveTo>
                <a:cubicBezTo>
                  <a:pt x="627356" y="82858"/>
                  <a:pt x="186432" y="217503"/>
                  <a:pt x="93216" y="387658"/>
                </a:cubicBezTo>
                <a:cubicBezTo>
                  <a:pt x="0" y="557813"/>
                  <a:pt x="162757" y="887767"/>
                  <a:pt x="270769" y="1062361"/>
                </a:cubicBezTo>
                <a:cubicBezTo>
                  <a:pt x="378781" y="1236955"/>
                  <a:pt x="571131" y="1318334"/>
                  <a:pt x="741286" y="1435223"/>
                </a:cubicBezTo>
                <a:cubicBezTo>
                  <a:pt x="911441" y="1552112"/>
                  <a:pt x="1071239" y="1754819"/>
                  <a:pt x="1291701" y="1763697"/>
                </a:cubicBezTo>
                <a:cubicBezTo>
                  <a:pt x="1512163" y="1772575"/>
                  <a:pt x="1948649" y="1618695"/>
                  <a:pt x="2064059" y="1488489"/>
                </a:cubicBezTo>
                <a:cubicBezTo>
                  <a:pt x="2179469" y="1358283"/>
                  <a:pt x="2019671" y="1125984"/>
                  <a:pt x="1984160" y="982462"/>
                </a:cubicBezTo>
                <a:cubicBezTo>
                  <a:pt x="1948649" y="838940"/>
                  <a:pt x="1929414" y="750163"/>
                  <a:pt x="1850995" y="627355"/>
                </a:cubicBezTo>
                <a:cubicBezTo>
                  <a:pt x="1772576" y="504547"/>
                  <a:pt x="1603899" y="326994"/>
                  <a:pt x="1513643" y="245615"/>
                </a:cubicBezTo>
                <a:cubicBezTo>
                  <a:pt x="1423387" y="164236"/>
                  <a:pt x="1426346" y="171635"/>
                  <a:pt x="1309457" y="139083"/>
                </a:cubicBezTo>
                <a:cubicBezTo>
                  <a:pt x="1192568" y="106532"/>
                  <a:pt x="1032770" y="0"/>
                  <a:pt x="830063" y="4142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Freeform 17"/>
          <p:cNvSpPr/>
          <p:nvPr/>
        </p:nvSpPr>
        <p:spPr>
          <a:xfrm>
            <a:off x="1197497" y="4077179"/>
            <a:ext cx="2797947" cy="2325950"/>
          </a:xfrm>
          <a:custGeom>
            <a:avLst/>
            <a:gdLst>
              <a:gd name="connsiteX0" fmla="*/ 757562 w 2797947"/>
              <a:gd name="connsiteY0" fmla="*/ 322555 h 2325950"/>
              <a:gd name="connsiteX1" fmla="*/ 251534 w 2797947"/>
              <a:gd name="connsiteY1" fmla="*/ 56225 h 2325950"/>
              <a:gd name="connsiteX2" fmla="*/ 65103 w 2797947"/>
              <a:gd name="connsiteY2" fmla="*/ 659907 h 2325950"/>
              <a:gd name="connsiteX3" fmla="*/ 642152 w 2797947"/>
              <a:gd name="connsiteY3" fmla="*/ 2062579 h 2325950"/>
              <a:gd name="connsiteX4" fmla="*/ 1450020 w 2797947"/>
              <a:gd name="connsiteY4" fmla="*/ 2240132 h 2325950"/>
              <a:gd name="connsiteX5" fmla="*/ 2533096 w 2797947"/>
              <a:gd name="connsiteY5" fmla="*/ 2098089 h 2325950"/>
              <a:gd name="connsiteX6" fmla="*/ 2772793 w 2797947"/>
              <a:gd name="connsiteY6" fmla="*/ 1458897 h 2325950"/>
              <a:gd name="connsiteX7" fmla="*/ 2382175 w 2797947"/>
              <a:gd name="connsiteY7" fmla="*/ 1343487 h 2325950"/>
              <a:gd name="connsiteX8" fmla="*/ 1787371 w 2797947"/>
              <a:gd name="connsiteY8" fmla="*/ 1316854 h 2325950"/>
              <a:gd name="connsiteX9" fmla="*/ 1183690 w 2797947"/>
              <a:gd name="connsiteY9" fmla="*/ 1201445 h 2325950"/>
              <a:gd name="connsiteX10" fmla="*/ 1094913 w 2797947"/>
              <a:gd name="connsiteY10" fmla="*/ 704295 h 2325950"/>
              <a:gd name="connsiteX11" fmla="*/ 757562 w 2797947"/>
              <a:gd name="connsiteY11" fmla="*/ 322555 h 232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7947" h="2325950">
                <a:moveTo>
                  <a:pt x="757562" y="322555"/>
                </a:moveTo>
                <a:cubicBezTo>
                  <a:pt x="616999" y="214543"/>
                  <a:pt x="366944" y="0"/>
                  <a:pt x="251534" y="56225"/>
                </a:cubicBezTo>
                <a:cubicBezTo>
                  <a:pt x="136124" y="112450"/>
                  <a:pt x="0" y="325515"/>
                  <a:pt x="65103" y="659907"/>
                </a:cubicBezTo>
                <a:cubicBezTo>
                  <a:pt x="130206" y="994299"/>
                  <a:pt x="411333" y="1799208"/>
                  <a:pt x="642152" y="2062579"/>
                </a:cubicBezTo>
                <a:cubicBezTo>
                  <a:pt x="872971" y="2325950"/>
                  <a:pt x="1134863" y="2234214"/>
                  <a:pt x="1450020" y="2240132"/>
                </a:cubicBezTo>
                <a:cubicBezTo>
                  <a:pt x="1765177" y="2246050"/>
                  <a:pt x="2312634" y="2228295"/>
                  <a:pt x="2533096" y="2098089"/>
                </a:cubicBezTo>
                <a:cubicBezTo>
                  <a:pt x="2753558" y="1967883"/>
                  <a:pt x="2797947" y="1584664"/>
                  <a:pt x="2772793" y="1458897"/>
                </a:cubicBezTo>
                <a:cubicBezTo>
                  <a:pt x="2747640" y="1333130"/>
                  <a:pt x="2546412" y="1367161"/>
                  <a:pt x="2382175" y="1343487"/>
                </a:cubicBezTo>
                <a:cubicBezTo>
                  <a:pt x="2217938" y="1319813"/>
                  <a:pt x="1987118" y="1340528"/>
                  <a:pt x="1787371" y="1316854"/>
                </a:cubicBezTo>
                <a:cubicBezTo>
                  <a:pt x="1587624" y="1293180"/>
                  <a:pt x="1299100" y="1303538"/>
                  <a:pt x="1183690" y="1201445"/>
                </a:cubicBezTo>
                <a:cubicBezTo>
                  <a:pt x="1068280" y="1099352"/>
                  <a:pt x="1164455" y="850777"/>
                  <a:pt x="1094913" y="704295"/>
                </a:cubicBezTo>
                <a:cubicBezTo>
                  <a:pt x="1025371" y="557813"/>
                  <a:pt x="898125" y="430567"/>
                  <a:pt x="757562" y="322555"/>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extBox 19"/>
          <p:cNvSpPr txBox="1"/>
          <p:nvPr/>
        </p:nvSpPr>
        <p:spPr>
          <a:xfrm>
            <a:off x="4788024" y="4077072"/>
            <a:ext cx="4104456" cy="1631216"/>
          </a:xfrm>
          <a:prstGeom prst="rect">
            <a:avLst/>
          </a:prstGeom>
          <a:noFill/>
        </p:spPr>
        <p:txBody>
          <a:bodyPr wrap="square" rtlCol="0">
            <a:spAutoFit/>
          </a:bodyPr>
          <a:lstStyle/>
          <a:p>
            <a:pPr algn="just"/>
            <a:r>
              <a:rPr lang="en-US" sz="2000" dirty="0">
                <a:solidFill>
                  <a:schemeClr val="accent2">
                    <a:lumMod val="75000"/>
                  </a:schemeClr>
                </a:solidFill>
              </a:rPr>
              <a:t>The </a:t>
            </a:r>
            <a:r>
              <a:rPr lang="en-US" sz="2000" b="1" dirty="0">
                <a:solidFill>
                  <a:schemeClr val="accent2">
                    <a:lumMod val="75000"/>
                  </a:schemeClr>
                </a:solidFill>
              </a:rPr>
              <a:t>two definition </a:t>
            </a:r>
            <a:r>
              <a:rPr lang="en-US" sz="2000" dirty="0">
                <a:solidFill>
                  <a:schemeClr val="accent2">
                    <a:lumMod val="75000"/>
                  </a:schemeClr>
                </a:solidFill>
              </a:rPr>
              <a:t>are </a:t>
            </a:r>
            <a:r>
              <a:rPr lang="en-US" sz="2000" b="1" dirty="0">
                <a:solidFill>
                  <a:schemeClr val="accent2">
                    <a:lumMod val="75000"/>
                  </a:schemeClr>
                </a:solidFill>
              </a:rPr>
              <a:t>equivalent</a:t>
            </a:r>
            <a:r>
              <a:rPr lang="en-US" sz="2000" dirty="0">
                <a:solidFill>
                  <a:schemeClr val="accent2">
                    <a:lumMod val="75000"/>
                  </a:schemeClr>
                </a:solidFill>
              </a:rPr>
              <a:t>:</a:t>
            </a:r>
          </a:p>
          <a:p>
            <a:pPr algn="just"/>
            <a:r>
              <a:rPr lang="en-US" sz="2000" dirty="0">
                <a:solidFill>
                  <a:schemeClr val="accent2">
                    <a:lumMod val="75000"/>
                  </a:schemeClr>
                </a:solidFill>
              </a:rPr>
              <a:t>An arbitrary signed graph is balanced under the first definition, if and only if, it is balanced under the second definitions</a:t>
            </a:r>
            <a:endParaRPr lang="el-GR" sz="2000" dirty="0">
              <a:solidFill>
                <a:schemeClr val="accent2">
                  <a:lumMod val="75000"/>
                </a:schemeClr>
              </a:solidFill>
            </a:endParaRPr>
          </a:p>
        </p:txBody>
      </p:sp>
    </p:spTree>
    <p:extLst>
      <p:ext uri="{BB962C8B-B14F-4D97-AF65-F5344CB8AC3E}">
        <p14:creationId xmlns:p14="http://schemas.microsoft.com/office/powerpoint/2010/main" val="409236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POSITIVE AND NEGATIVE TIES</a:t>
            </a:r>
            <a:endParaRPr lang="en-US" sz="1800" dirty="0"/>
          </a:p>
        </p:txBody>
      </p:sp>
    </p:spTree>
    <p:extLst>
      <p:ext uri="{BB962C8B-B14F-4D97-AF65-F5344CB8AC3E}">
        <p14:creationId xmlns:p14="http://schemas.microsoft.com/office/powerpoint/2010/main" val="3847741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cstate="print"/>
          <a:srcRect/>
          <a:stretch>
            <a:fillRect/>
          </a:stretch>
        </p:blipFill>
        <p:spPr bwMode="auto">
          <a:xfrm>
            <a:off x="2195736" y="1916832"/>
            <a:ext cx="4191000" cy="3857625"/>
          </a:xfrm>
          <a:prstGeom prst="rect">
            <a:avLst/>
          </a:prstGeom>
          <a:noFill/>
          <a:ln w="9525">
            <a:noFill/>
            <a:miter lim="800000"/>
            <a:headEnd/>
            <a:tailEnd/>
          </a:ln>
        </p:spPr>
      </p:pic>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a:solidFill>
                  <a:schemeClr val="accent6">
                    <a:lumMod val="75000"/>
                  </a:schemeClr>
                </a:solidFill>
              </a:rPr>
              <a:t>Balance Definition for General Graphs</a:t>
            </a:r>
          </a:p>
        </p:txBody>
      </p:sp>
      <p:sp>
        <p:nvSpPr>
          <p:cNvPr id="11" name="Freeform 10"/>
          <p:cNvSpPr/>
          <p:nvPr/>
        </p:nvSpPr>
        <p:spPr>
          <a:xfrm>
            <a:off x="4860033" y="2996952"/>
            <a:ext cx="1656184" cy="1080120"/>
          </a:xfrm>
          <a:custGeom>
            <a:avLst/>
            <a:gdLst>
              <a:gd name="connsiteX0" fmla="*/ 759041 w 1748901"/>
              <a:gd name="connsiteY0" fmla="*/ 137604 h 1151138"/>
              <a:gd name="connsiteX1" fmla="*/ 181992 w 1748901"/>
              <a:gd name="connsiteY1" fmla="*/ 57705 h 1151138"/>
              <a:gd name="connsiteX2" fmla="*/ 13316 w 1748901"/>
              <a:gd name="connsiteY2" fmla="*/ 395056 h 1151138"/>
              <a:gd name="connsiteX3" fmla="*/ 261891 w 1748901"/>
              <a:gd name="connsiteY3" fmla="*/ 892206 h 1151138"/>
              <a:gd name="connsiteX4" fmla="*/ 1185169 w 1748901"/>
              <a:gd name="connsiteY4" fmla="*/ 1149658 h 1151138"/>
              <a:gd name="connsiteX5" fmla="*/ 1682318 w 1748901"/>
              <a:gd name="connsiteY5" fmla="*/ 883328 h 1151138"/>
              <a:gd name="connsiteX6" fmla="*/ 759041 w 1748901"/>
              <a:gd name="connsiteY6" fmla="*/ 137604 h 115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8901" h="1151138">
                <a:moveTo>
                  <a:pt x="759041" y="137604"/>
                </a:moveTo>
                <a:cubicBezTo>
                  <a:pt x="508987" y="0"/>
                  <a:pt x="306279" y="14796"/>
                  <a:pt x="181992" y="57705"/>
                </a:cubicBezTo>
                <a:cubicBezTo>
                  <a:pt x="57705" y="100614"/>
                  <a:pt x="0" y="255973"/>
                  <a:pt x="13316" y="395056"/>
                </a:cubicBezTo>
                <a:cubicBezTo>
                  <a:pt x="26632" y="534139"/>
                  <a:pt x="66582" y="766439"/>
                  <a:pt x="261891" y="892206"/>
                </a:cubicBezTo>
                <a:cubicBezTo>
                  <a:pt x="457200" y="1017973"/>
                  <a:pt x="948431" y="1151138"/>
                  <a:pt x="1185169" y="1149658"/>
                </a:cubicBezTo>
                <a:cubicBezTo>
                  <a:pt x="1421907" y="1148178"/>
                  <a:pt x="1748901" y="1052004"/>
                  <a:pt x="1682318" y="883328"/>
                </a:cubicBezTo>
                <a:cubicBezTo>
                  <a:pt x="1615735" y="714652"/>
                  <a:pt x="1009095" y="275208"/>
                  <a:pt x="759041" y="13760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Freeform 13"/>
          <p:cNvSpPr/>
          <p:nvPr/>
        </p:nvSpPr>
        <p:spPr>
          <a:xfrm>
            <a:off x="1982680" y="1674920"/>
            <a:ext cx="2926672" cy="3786326"/>
          </a:xfrm>
          <a:custGeom>
            <a:avLst/>
            <a:gdLst>
              <a:gd name="connsiteX0" fmla="*/ 2056660 w 2926672"/>
              <a:gd name="connsiteY0" fmla="*/ 73981 h 3786326"/>
              <a:gd name="connsiteX1" fmla="*/ 2864528 w 2926672"/>
              <a:gd name="connsiteY1" fmla="*/ 1015014 h 3786326"/>
              <a:gd name="connsiteX2" fmla="*/ 2429522 w 2926672"/>
              <a:gd name="connsiteY2" fmla="*/ 1734105 h 3786326"/>
              <a:gd name="connsiteX3" fmla="*/ 2447277 w 2926672"/>
              <a:gd name="connsiteY3" fmla="*/ 2328909 h 3786326"/>
              <a:gd name="connsiteX4" fmla="*/ 2349623 w 2926672"/>
              <a:gd name="connsiteY4" fmla="*/ 2826059 h 3786326"/>
              <a:gd name="connsiteX5" fmla="*/ 2749118 w 2926672"/>
              <a:gd name="connsiteY5" fmla="*/ 3065756 h 3786326"/>
              <a:gd name="connsiteX6" fmla="*/ 2829017 w 2926672"/>
              <a:gd name="connsiteY6" fmla="*/ 3438618 h 3786326"/>
              <a:gd name="connsiteX7" fmla="*/ 2429522 w 2926672"/>
              <a:gd name="connsiteY7" fmla="*/ 3669437 h 3786326"/>
              <a:gd name="connsiteX8" fmla="*/ 1479611 w 2926672"/>
              <a:gd name="connsiteY8" fmla="*/ 3758214 h 3786326"/>
              <a:gd name="connsiteX9" fmla="*/ 858174 w 2926672"/>
              <a:gd name="connsiteY9" fmla="*/ 3500762 h 3786326"/>
              <a:gd name="connsiteX10" fmla="*/ 369903 w 2926672"/>
              <a:gd name="connsiteY10" fmla="*/ 3012490 h 3786326"/>
              <a:gd name="connsiteX11" fmla="*/ 130205 w 2926672"/>
              <a:gd name="connsiteY11" fmla="*/ 2684016 h 3786326"/>
              <a:gd name="connsiteX12" fmla="*/ 94695 w 2926672"/>
              <a:gd name="connsiteY12" fmla="*/ 2453197 h 3786326"/>
              <a:gd name="connsiteX13" fmla="*/ 698376 w 2926672"/>
              <a:gd name="connsiteY13" fmla="*/ 2231255 h 3786326"/>
              <a:gd name="connsiteX14" fmla="*/ 1115627 w 2926672"/>
              <a:gd name="connsiteY14" fmla="*/ 1911659 h 3786326"/>
              <a:gd name="connsiteX15" fmla="*/ 1160015 w 2926672"/>
              <a:gd name="connsiteY15" fmla="*/ 1299099 h 3786326"/>
              <a:gd name="connsiteX16" fmla="*/ 893685 w 2926672"/>
              <a:gd name="connsiteY16" fmla="*/ 846338 h 3786326"/>
              <a:gd name="connsiteX17" fmla="*/ 1213281 w 2926672"/>
              <a:gd name="connsiteY17" fmla="*/ 375822 h 3786326"/>
              <a:gd name="connsiteX18" fmla="*/ 1905739 w 2926672"/>
              <a:gd name="connsiteY18" fmla="*/ 38470 h 3786326"/>
              <a:gd name="connsiteX19" fmla="*/ 2101048 w 2926672"/>
              <a:gd name="connsiteY19" fmla="*/ 145002 h 3786326"/>
              <a:gd name="connsiteX20" fmla="*/ 2101048 w 2926672"/>
              <a:gd name="connsiteY20" fmla="*/ 145002 h 378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6672" h="3786326">
                <a:moveTo>
                  <a:pt x="2056660" y="73981"/>
                </a:moveTo>
                <a:cubicBezTo>
                  <a:pt x="2429522" y="406154"/>
                  <a:pt x="2802384" y="738327"/>
                  <a:pt x="2864528" y="1015014"/>
                </a:cubicBezTo>
                <a:cubicBezTo>
                  <a:pt x="2926672" y="1291701"/>
                  <a:pt x="2499064" y="1515123"/>
                  <a:pt x="2429522" y="1734105"/>
                </a:cubicBezTo>
                <a:cubicBezTo>
                  <a:pt x="2359980" y="1953087"/>
                  <a:pt x="2460593" y="2146917"/>
                  <a:pt x="2447277" y="2328909"/>
                </a:cubicBezTo>
                <a:cubicBezTo>
                  <a:pt x="2433961" y="2510901"/>
                  <a:pt x="2299316" y="2703251"/>
                  <a:pt x="2349623" y="2826059"/>
                </a:cubicBezTo>
                <a:cubicBezTo>
                  <a:pt x="2399930" y="2948867"/>
                  <a:pt x="2669219" y="2963663"/>
                  <a:pt x="2749118" y="3065756"/>
                </a:cubicBezTo>
                <a:cubicBezTo>
                  <a:pt x="2829017" y="3167849"/>
                  <a:pt x="2882283" y="3338005"/>
                  <a:pt x="2829017" y="3438618"/>
                </a:cubicBezTo>
                <a:cubicBezTo>
                  <a:pt x="2775751" y="3539231"/>
                  <a:pt x="2654423" y="3616171"/>
                  <a:pt x="2429522" y="3669437"/>
                </a:cubicBezTo>
                <a:cubicBezTo>
                  <a:pt x="2204621" y="3722703"/>
                  <a:pt x="1741502" y="3786326"/>
                  <a:pt x="1479611" y="3758214"/>
                </a:cubicBezTo>
                <a:cubicBezTo>
                  <a:pt x="1217720" y="3730102"/>
                  <a:pt x="1043125" y="3625049"/>
                  <a:pt x="858174" y="3500762"/>
                </a:cubicBezTo>
                <a:cubicBezTo>
                  <a:pt x="673223" y="3376475"/>
                  <a:pt x="491231" y="3148614"/>
                  <a:pt x="369903" y="3012490"/>
                </a:cubicBezTo>
                <a:cubicBezTo>
                  <a:pt x="248575" y="2876366"/>
                  <a:pt x="176073" y="2777232"/>
                  <a:pt x="130205" y="2684016"/>
                </a:cubicBezTo>
                <a:cubicBezTo>
                  <a:pt x="84337" y="2590801"/>
                  <a:pt x="0" y="2528657"/>
                  <a:pt x="94695" y="2453197"/>
                </a:cubicBezTo>
                <a:cubicBezTo>
                  <a:pt x="189390" y="2377737"/>
                  <a:pt x="528221" y="2321511"/>
                  <a:pt x="698376" y="2231255"/>
                </a:cubicBezTo>
                <a:cubicBezTo>
                  <a:pt x="868531" y="2140999"/>
                  <a:pt x="1038687" y="2067018"/>
                  <a:pt x="1115627" y="1911659"/>
                </a:cubicBezTo>
                <a:cubicBezTo>
                  <a:pt x="1192567" y="1756300"/>
                  <a:pt x="1197005" y="1476652"/>
                  <a:pt x="1160015" y="1299099"/>
                </a:cubicBezTo>
                <a:cubicBezTo>
                  <a:pt x="1123025" y="1121546"/>
                  <a:pt x="884807" y="1000218"/>
                  <a:pt x="893685" y="846338"/>
                </a:cubicBezTo>
                <a:cubicBezTo>
                  <a:pt x="902563" y="692459"/>
                  <a:pt x="1044605" y="510467"/>
                  <a:pt x="1213281" y="375822"/>
                </a:cubicBezTo>
                <a:cubicBezTo>
                  <a:pt x="1381957" y="241177"/>
                  <a:pt x="1757778" y="76940"/>
                  <a:pt x="1905739" y="38470"/>
                </a:cubicBezTo>
                <a:cubicBezTo>
                  <a:pt x="2053700" y="0"/>
                  <a:pt x="2101048" y="145002"/>
                  <a:pt x="2101048" y="145002"/>
                </a:cubicBezTo>
                <a:lnTo>
                  <a:pt x="2101048" y="145002"/>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Box 5"/>
          <p:cNvSpPr txBox="1"/>
          <p:nvPr/>
        </p:nvSpPr>
        <p:spPr>
          <a:xfrm>
            <a:off x="539552" y="980728"/>
            <a:ext cx="5400600" cy="369332"/>
          </a:xfrm>
          <a:prstGeom prst="rect">
            <a:avLst/>
          </a:prstGeom>
          <a:noFill/>
        </p:spPr>
        <p:txBody>
          <a:bodyPr wrap="square" rtlCol="0">
            <a:spAutoFit/>
          </a:bodyPr>
          <a:lstStyle/>
          <a:p>
            <a:r>
              <a:rPr lang="en-US" i="1" dirty="0">
                <a:solidFill>
                  <a:schemeClr val="accent1">
                    <a:lumMod val="75000"/>
                  </a:schemeClr>
                </a:solidFill>
              </a:rPr>
              <a:t>Algorithm for dividing the nodes?</a:t>
            </a:r>
            <a:endParaRPr lang="el-GR" i="1" dirty="0">
              <a:solidFill>
                <a:schemeClr val="accent1">
                  <a:lumMod val="75000"/>
                </a:schemeClr>
              </a:solidFill>
            </a:endParaRPr>
          </a:p>
        </p:txBody>
      </p:sp>
    </p:spTree>
    <p:extLst>
      <p:ext uri="{BB962C8B-B14F-4D97-AF65-F5344CB8AC3E}">
        <p14:creationId xmlns:p14="http://schemas.microsoft.com/office/powerpoint/2010/main" val="3393366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a:solidFill>
                  <a:schemeClr val="accent6">
                    <a:lumMod val="75000"/>
                  </a:schemeClr>
                </a:solidFill>
              </a:rPr>
              <a:t>Balance Characterization</a:t>
            </a:r>
          </a:p>
        </p:txBody>
      </p:sp>
      <p:pic>
        <p:nvPicPr>
          <p:cNvPr id="145410" name="Picture 2"/>
          <p:cNvPicPr>
            <a:picLocks noChangeAspect="1" noChangeArrowheads="1"/>
          </p:cNvPicPr>
          <p:nvPr/>
        </p:nvPicPr>
        <p:blipFill>
          <a:blip r:embed="rId3" cstate="print"/>
          <a:srcRect/>
          <a:stretch>
            <a:fillRect/>
          </a:stretch>
        </p:blipFill>
        <p:spPr bwMode="auto">
          <a:xfrm>
            <a:off x="2123728" y="1628800"/>
            <a:ext cx="3962400" cy="3086100"/>
          </a:xfrm>
          <a:prstGeom prst="rect">
            <a:avLst/>
          </a:prstGeom>
          <a:noFill/>
          <a:ln w="9525">
            <a:noFill/>
            <a:miter lim="800000"/>
            <a:headEnd/>
            <a:tailEnd/>
          </a:ln>
        </p:spPr>
      </p:pic>
      <p:sp>
        <p:nvSpPr>
          <p:cNvPr id="7" name="TextBox 6"/>
          <p:cNvSpPr txBox="1"/>
          <p:nvPr/>
        </p:nvSpPr>
        <p:spPr>
          <a:xfrm>
            <a:off x="971600" y="4869160"/>
            <a:ext cx="6264696" cy="646331"/>
          </a:xfrm>
          <a:prstGeom prst="rect">
            <a:avLst/>
          </a:prstGeom>
          <a:noFill/>
        </p:spPr>
        <p:txBody>
          <a:bodyPr wrap="square" rtlCol="0">
            <a:spAutoFit/>
          </a:bodyPr>
          <a:lstStyle/>
          <a:p>
            <a:pPr>
              <a:buFont typeface="Wingdings" pitchFamily="2" charset="2"/>
              <a:buChar char="§"/>
            </a:pPr>
            <a:r>
              <a:rPr lang="en-US" dirty="0"/>
              <a:t> Start from a node and place nodes in X or Y</a:t>
            </a:r>
          </a:p>
          <a:p>
            <a:pPr>
              <a:buFont typeface="Wingdings" pitchFamily="2" charset="2"/>
              <a:buChar char="§"/>
            </a:pPr>
            <a:r>
              <a:rPr lang="en-US" dirty="0"/>
              <a:t> Every time we cross a negative edge, change the set</a:t>
            </a:r>
          </a:p>
        </p:txBody>
      </p:sp>
      <p:sp>
        <p:nvSpPr>
          <p:cNvPr id="8" name="TextBox 7"/>
          <p:cNvSpPr txBox="1"/>
          <p:nvPr/>
        </p:nvSpPr>
        <p:spPr>
          <a:xfrm>
            <a:off x="1547664" y="5733256"/>
            <a:ext cx="5832648" cy="369332"/>
          </a:xfrm>
          <a:prstGeom prst="rect">
            <a:avLst/>
          </a:prstGeom>
          <a:noFill/>
        </p:spPr>
        <p:txBody>
          <a:bodyPr wrap="square" rtlCol="0">
            <a:spAutoFit/>
          </a:bodyPr>
          <a:lstStyle/>
          <a:p>
            <a:r>
              <a:rPr lang="en-US" dirty="0"/>
              <a:t>Cycle with odd number of negative edges</a:t>
            </a:r>
            <a:endParaRPr lang="el-GR" dirty="0"/>
          </a:p>
        </p:txBody>
      </p:sp>
      <p:sp>
        <p:nvSpPr>
          <p:cNvPr id="6" name="TextBox 5"/>
          <p:cNvSpPr txBox="1"/>
          <p:nvPr/>
        </p:nvSpPr>
        <p:spPr>
          <a:xfrm>
            <a:off x="899592" y="1196752"/>
            <a:ext cx="5256584" cy="400110"/>
          </a:xfrm>
          <a:prstGeom prst="rect">
            <a:avLst/>
          </a:prstGeom>
          <a:noFill/>
        </p:spPr>
        <p:txBody>
          <a:bodyPr wrap="square" rtlCol="0">
            <a:spAutoFit/>
          </a:bodyPr>
          <a:lstStyle/>
          <a:p>
            <a:r>
              <a:rPr lang="en-US" sz="2000" dirty="0"/>
              <a:t>What prevents a network from being balanced?</a:t>
            </a:r>
            <a:endParaRPr lang="el-GR" sz="2000" dirty="0"/>
          </a:p>
        </p:txBody>
      </p:sp>
    </p:spTree>
    <p:extLst>
      <p:ext uri="{BB962C8B-B14F-4D97-AF65-F5344CB8AC3E}">
        <p14:creationId xmlns:p14="http://schemas.microsoft.com/office/powerpoint/2010/main" val="287372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cstate="print"/>
          <a:srcRect/>
          <a:stretch>
            <a:fillRect/>
          </a:stretch>
        </p:blipFill>
        <p:spPr bwMode="auto">
          <a:xfrm>
            <a:off x="2267744" y="2420888"/>
            <a:ext cx="4191000" cy="3857625"/>
          </a:xfrm>
          <a:prstGeom prst="rect">
            <a:avLst/>
          </a:prstGeom>
          <a:noFill/>
          <a:ln w="9525">
            <a:noFill/>
            <a:miter lim="800000"/>
            <a:headEnd/>
            <a:tailEnd/>
          </a:ln>
        </p:spPr>
      </p:pic>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a:solidFill>
                  <a:schemeClr val="accent6">
                    <a:lumMod val="75000"/>
                  </a:schemeClr>
                </a:solidFill>
              </a:rPr>
              <a:t>Balance Definition for General Graphs</a:t>
            </a:r>
          </a:p>
        </p:txBody>
      </p:sp>
      <p:sp>
        <p:nvSpPr>
          <p:cNvPr id="6" name="TextBox 5"/>
          <p:cNvSpPr txBox="1"/>
          <p:nvPr/>
        </p:nvSpPr>
        <p:spPr>
          <a:xfrm>
            <a:off x="1547664" y="1628800"/>
            <a:ext cx="5400600" cy="369332"/>
          </a:xfrm>
          <a:prstGeom prst="rect">
            <a:avLst/>
          </a:prstGeom>
          <a:noFill/>
        </p:spPr>
        <p:txBody>
          <a:bodyPr wrap="square" rtlCol="0">
            <a:spAutoFit/>
          </a:bodyPr>
          <a:lstStyle/>
          <a:p>
            <a:r>
              <a:rPr lang="en-US" i="1" dirty="0">
                <a:solidFill>
                  <a:schemeClr val="accent1">
                    <a:lumMod val="75000"/>
                  </a:schemeClr>
                </a:solidFill>
              </a:rPr>
              <a:t>Is there such a cycle with an odd number of -?</a:t>
            </a:r>
            <a:endParaRPr lang="el-GR" i="1" dirty="0">
              <a:solidFill>
                <a:schemeClr val="accent1">
                  <a:lumMod val="75000"/>
                </a:schemeClr>
              </a:solidFill>
            </a:endParaRPr>
          </a:p>
        </p:txBody>
      </p:sp>
      <p:sp>
        <p:nvSpPr>
          <p:cNvPr id="8" name="TextBox 7"/>
          <p:cNvSpPr txBox="1"/>
          <p:nvPr/>
        </p:nvSpPr>
        <p:spPr>
          <a:xfrm>
            <a:off x="467544" y="1052736"/>
            <a:ext cx="5688632" cy="369332"/>
          </a:xfrm>
          <a:prstGeom prst="rect">
            <a:avLst/>
          </a:prstGeom>
          <a:noFill/>
        </p:spPr>
        <p:txBody>
          <a:bodyPr wrap="square" rtlCol="0">
            <a:spAutoFit/>
          </a:bodyPr>
          <a:lstStyle/>
          <a:p>
            <a:r>
              <a:rPr lang="en-US" dirty="0">
                <a:solidFill>
                  <a:schemeClr val="accent6">
                    <a:lumMod val="75000"/>
                  </a:schemeClr>
                </a:solidFill>
              </a:rPr>
              <a:t>Cycle with odd number of - =&gt; unbalanced</a:t>
            </a:r>
            <a:endParaRPr lang="el-GR" dirty="0">
              <a:solidFill>
                <a:schemeClr val="accent6">
                  <a:lumMod val="75000"/>
                </a:schemeClr>
              </a:solidFill>
            </a:endParaRPr>
          </a:p>
        </p:txBody>
      </p:sp>
    </p:spTree>
    <p:extLst>
      <p:ext uri="{BB962C8B-B14F-4D97-AF65-F5344CB8AC3E}">
        <p14:creationId xmlns:p14="http://schemas.microsoft.com/office/powerpoint/2010/main" val="3086233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cstate="print"/>
          <a:srcRect/>
          <a:stretch>
            <a:fillRect/>
          </a:stretch>
        </p:blipFill>
        <p:spPr bwMode="auto">
          <a:xfrm>
            <a:off x="2267744" y="2420888"/>
            <a:ext cx="4191000" cy="3857625"/>
          </a:xfrm>
          <a:prstGeom prst="rect">
            <a:avLst/>
          </a:prstGeom>
          <a:noFill/>
          <a:ln w="9525">
            <a:noFill/>
            <a:miter lim="800000"/>
            <a:headEnd/>
            <a:tailEnd/>
          </a:ln>
        </p:spPr>
      </p:pic>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a:solidFill>
                  <a:schemeClr val="accent6">
                    <a:lumMod val="75000"/>
                  </a:schemeClr>
                </a:solidFill>
              </a:rPr>
              <a:t>Balance Definition for General Graphs</a:t>
            </a:r>
          </a:p>
        </p:txBody>
      </p:sp>
      <p:sp>
        <p:nvSpPr>
          <p:cNvPr id="6" name="TextBox 5"/>
          <p:cNvSpPr txBox="1"/>
          <p:nvPr/>
        </p:nvSpPr>
        <p:spPr>
          <a:xfrm>
            <a:off x="1547664" y="1628800"/>
            <a:ext cx="5400600" cy="369332"/>
          </a:xfrm>
          <a:prstGeom prst="rect">
            <a:avLst/>
          </a:prstGeom>
          <a:noFill/>
        </p:spPr>
        <p:txBody>
          <a:bodyPr wrap="square" rtlCol="0">
            <a:spAutoFit/>
          </a:bodyPr>
          <a:lstStyle/>
          <a:p>
            <a:r>
              <a:rPr lang="en-US" i="1" dirty="0">
                <a:solidFill>
                  <a:schemeClr val="accent1">
                    <a:lumMod val="75000"/>
                  </a:schemeClr>
                </a:solidFill>
              </a:rPr>
              <a:t>Is there such a cycle with an odd number of -?</a:t>
            </a:r>
            <a:endParaRPr lang="el-GR" i="1" dirty="0">
              <a:solidFill>
                <a:schemeClr val="accent1">
                  <a:lumMod val="75000"/>
                </a:schemeClr>
              </a:solidFill>
            </a:endParaRPr>
          </a:p>
        </p:txBody>
      </p:sp>
      <p:sp>
        <p:nvSpPr>
          <p:cNvPr id="8" name="TextBox 7"/>
          <p:cNvSpPr txBox="1"/>
          <p:nvPr/>
        </p:nvSpPr>
        <p:spPr>
          <a:xfrm>
            <a:off x="467544" y="1052736"/>
            <a:ext cx="5688632" cy="369332"/>
          </a:xfrm>
          <a:prstGeom prst="rect">
            <a:avLst/>
          </a:prstGeom>
          <a:noFill/>
        </p:spPr>
        <p:txBody>
          <a:bodyPr wrap="square" rtlCol="0">
            <a:spAutoFit/>
          </a:bodyPr>
          <a:lstStyle/>
          <a:p>
            <a:r>
              <a:rPr lang="en-US" dirty="0">
                <a:solidFill>
                  <a:schemeClr val="accent6">
                    <a:lumMod val="75000"/>
                  </a:schemeClr>
                </a:solidFill>
              </a:rPr>
              <a:t>Cycle with odd number of - =&gt; unbalanced</a:t>
            </a:r>
            <a:endParaRPr lang="el-GR" dirty="0">
              <a:solidFill>
                <a:schemeClr val="accent6">
                  <a:lumMod val="75000"/>
                </a:schemeClr>
              </a:solidFill>
            </a:endParaRPr>
          </a:p>
        </p:txBody>
      </p:sp>
      <p:cxnSp>
        <p:nvCxnSpPr>
          <p:cNvPr id="7" name="Straight Connector 6"/>
          <p:cNvCxnSpPr/>
          <p:nvPr/>
        </p:nvCxnSpPr>
        <p:spPr>
          <a:xfrm>
            <a:off x="3563888" y="3140968"/>
            <a:ext cx="79208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16016" y="3284984"/>
            <a:ext cx="576064" cy="36004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364088" y="3861048"/>
            <a:ext cx="72008" cy="72008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16016" y="4941168"/>
            <a:ext cx="504056" cy="36004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635896" y="5517232"/>
            <a:ext cx="61206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699792" y="5013176"/>
            <a:ext cx="504056" cy="36004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411760" y="3933056"/>
            <a:ext cx="0" cy="57606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627784" y="3284984"/>
            <a:ext cx="576064" cy="36004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601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a:solidFill>
                  <a:schemeClr val="accent6">
                    <a:lumMod val="75000"/>
                  </a:schemeClr>
                </a:solidFill>
              </a:rPr>
              <a:t>Balance Characterization</a:t>
            </a:r>
          </a:p>
        </p:txBody>
      </p:sp>
      <p:sp>
        <p:nvSpPr>
          <p:cNvPr id="6" name="TextBox 5"/>
          <p:cNvSpPr txBox="1"/>
          <p:nvPr/>
        </p:nvSpPr>
        <p:spPr>
          <a:xfrm>
            <a:off x="323528" y="1412776"/>
            <a:ext cx="7920880" cy="707886"/>
          </a:xfrm>
          <a:prstGeom prst="rect">
            <a:avLst/>
          </a:prstGeom>
          <a:solidFill>
            <a:srgbClr val="F1EEDB"/>
          </a:solidFill>
        </p:spPr>
        <p:txBody>
          <a:bodyPr wrap="square" rtlCol="0">
            <a:spAutoFit/>
          </a:bodyPr>
          <a:lstStyle/>
          <a:p>
            <a:pPr algn="just"/>
            <a:r>
              <a:rPr lang="en-US" sz="2000" dirty="0">
                <a:solidFill>
                  <a:schemeClr val="tx2">
                    <a:lumMod val="50000"/>
                  </a:schemeClr>
                </a:solidFill>
              </a:rPr>
              <a:t>Claim: A signed graph is balanced, if and only if, it contains no cycles with an odd number of negative edges</a:t>
            </a:r>
          </a:p>
        </p:txBody>
      </p:sp>
      <p:sp>
        <p:nvSpPr>
          <p:cNvPr id="9" name="TextBox 8"/>
          <p:cNvSpPr txBox="1"/>
          <p:nvPr/>
        </p:nvSpPr>
        <p:spPr>
          <a:xfrm>
            <a:off x="467544" y="3140968"/>
            <a:ext cx="8136904" cy="923330"/>
          </a:xfrm>
          <a:prstGeom prst="rect">
            <a:avLst/>
          </a:prstGeom>
          <a:noFill/>
        </p:spPr>
        <p:txBody>
          <a:bodyPr wrap="square" rtlCol="0">
            <a:spAutoFit/>
          </a:bodyPr>
          <a:lstStyle/>
          <a:p>
            <a:pPr algn="just"/>
            <a:r>
              <a:rPr lang="en-US" dirty="0"/>
              <a:t>Find </a:t>
            </a:r>
            <a:r>
              <a:rPr lang="en-US" i="1" dirty="0"/>
              <a:t>a balanced division: </a:t>
            </a:r>
            <a:r>
              <a:rPr lang="en-US" dirty="0"/>
              <a:t>partition into sets X and Y, all edges inside X and Y positive, crossing edges negative </a:t>
            </a:r>
          </a:p>
          <a:p>
            <a:pPr algn="just"/>
            <a:r>
              <a:rPr lang="en-US" i="1" dirty="0"/>
              <a:t>	Either succeeds or Stops with a cycle containing an odd number of -</a:t>
            </a:r>
            <a:endParaRPr lang="el-GR" i="1" dirty="0"/>
          </a:p>
        </p:txBody>
      </p:sp>
      <p:sp>
        <p:nvSpPr>
          <p:cNvPr id="10" name="TextBox 9"/>
          <p:cNvSpPr txBox="1"/>
          <p:nvPr/>
        </p:nvSpPr>
        <p:spPr>
          <a:xfrm>
            <a:off x="899592" y="4365104"/>
            <a:ext cx="6480720" cy="923330"/>
          </a:xfrm>
          <a:prstGeom prst="rect">
            <a:avLst/>
          </a:prstGeom>
          <a:noFill/>
        </p:spPr>
        <p:txBody>
          <a:bodyPr wrap="square" rtlCol="0">
            <a:spAutoFit/>
          </a:bodyPr>
          <a:lstStyle/>
          <a:p>
            <a:r>
              <a:rPr lang="en-US" dirty="0"/>
              <a:t>Two steps:</a:t>
            </a:r>
          </a:p>
          <a:p>
            <a:pPr marL="342900" indent="-342900">
              <a:buAutoNum type="arabicPeriod"/>
            </a:pPr>
            <a:r>
              <a:rPr lang="en-US" dirty="0"/>
              <a:t>Convert the graph into a reduced one with only negative edges</a:t>
            </a:r>
          </a:p>
          <a:p>
            <a:pPr marL="342900" indent="-342900">
              <a:buAutoNum type="arabicPeriod"/>
            </a:pPr>
            <a:r>
              <a:rPr lang="en-US" dirty="0"/>
              <a:t>Solve the problem in the reduced graph</a:t>
            </a:r>
            <a:endParaRPr lang="el-GR" dirty="0"/>
          </a:p>
        </p:txBody>
      </p:sp>
      <p:sp>
        <p:nvSpPr>
          <p:cNvPr id="7" name="TextBox 6"/>
          <p:cNvSpPr txBox="1"/>
          <p:nvPr/>
        </p:nvSpPr>
        <p:spPr>
          <a:xfrm>
            <a:off x="251520" y="2492896"/>
            <a:ext cx="4896544" cy="369332"/>
          </a:xfrm>
          <a:prstGeom prst="rect">
            <a:avLst/>
          </a:prstGeom>
          <a:noFill/>
        </p:spPr>
        <p:txBody>
          <a:bodyPr wrap="square" rtlCol="0">
            <a:spAutoFit/>
          </a:bodyPr>
          <a:lstStyle/>
          <a:p>
            <a:r>
              <a:rPr lang="en-US" i="1" dirty="0">
                <a:solidFill>
                  <a:schemeClr val="accent3">
                    <a:lumMod val="50000"/>
                  </a:schemeClr>
                </a:solidFill>
              </a:rPr>
              <a:t>(proof by construction)</a:t>
            </a:r>
            <a:endParaRPr lang="el-GR" i="1" dirty="0">
              <a:solidFill>
                <a:schemeClr val="accent3">
                  <a:lumMod val="50000"/>
                </a:schemeClr>
              </a:solidFill>
            </a:endParaRPr>
          </a:p>
        </p:txBody>
      </p:sp>
    </p:spTree>
    <p:extLst>
      <p:ext uri="{BB962C8B-B14F-4D97-AF65-F5344CB8AC3E}">
        <p14:creationId xmlns:p14="http://schemas.microsoft.com/office/powerpoint/2010/main" val="199542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a:solidFill>
                  <a:schemeClr val="accent6">
                    <a:lumMod val="75000"/>
                  </a:schemeClr>
                </a:solidFill>
              </a:rPr>
              <a:t>Balance Characterization: Step 1</a:t>
            </a:r>
          </a:p>
        </p:txBody>
      </p:sp>
      <p:sp>
        <p:nvSpPr>
          <p:cNvPr id="10" name="TextBox 9"/>
          <p:cNvSpPr txBox="1"/>
          <p:nvPr/>
        </p:nvSpPr>
        <p:spPr>
          <a:xfrm>
            <a:off x="179512" y="908720"/>
            <a:ext cx="8496944" cy="400110"/>
          </a:xfrm>
          <a:prstGeom prst="rect">
            <a:avLst/>
          </a:prstGeom>
          <a:noFill/>
        </p:spPr>
        <p:txBody>
          <a:bodyPr wrap="square" rtlCol="0">
            <a:spAutoFit/>
          </a:bodyPr>
          <a:lstStyle/>
          <a:p>
            <a:pPr marL="342900" indent="-342900"/>
            <a:r>
              <a:rPr lang="en-US" sz="2000" dirty="0">
                <a:solidFill>
                  <a:schemeClr val="tx2">
                    <a:lumMod val="50000"/>
                  </a:schemeClr>
                </a:solidFill>
              </a:rPr>
              <a:t>a. Find </a:t>
            </a:r>
            <a:r>
              <a:rPr lang="en-US" sz="2000" i="1" dirty="0">
                <a:solidFill>
                  <a:schemeClr val="tx2">
                    <a:lumMod val="50000"/>
                  </a:schemeClr>
                </a:solidFill>
              </a:rPr>
              <a:t>connected components </a:t>
            </a:r>
            <a:r>
              <a:rPr lang="en-US" sz="2000" dirty="0">
                <a:solidFill>
                  <a:schemeClr val="tx2">
                    <a:lumMod val="50000"/>
                  </a:schemeClr>
                </a:solidFill>
              </a:rPr>
              <a:t>(</a:t>
            </a:r>
            <a:r>
              <a:rPr lang="en-US" sz="2000" dirty="0" err="1">
                <a:solidFill>
                  <a:schemeClr val="accent6">
                    <a:lumMod val="75000"/>
                  </a:schemeClr>
                </a:solidFill>
              </a:rPr>
              <a:t>supernodes</a:t>
            </a:r>
            <a:r>
              <a:rPr lang="en-US" sz="2000" dirty="0">
                <a:solidFill>
                  <a:schemeClr val="tx2">
                    <a:lumMod val="50000"/>
                  </a:schemeClr>
                </a:solidFill>
              </a:rPr>
              <a:t>) by considering only positive edges</a:t>
            </a:r>
          </a:p>
        </p:txBody>
      </p:sp>
      <p:pic>
        <p:nvPicPr>
          <p:cNvPr id="7" name="Picture 2"/>
          <p:cNvPicPr>
            <a:picLocks noChangeAspect="1" noChangeArrowheads="1"/>
          </p:cNvPicPr>
          <p:nvPr/>
        </p:nvPicPr>
        <p:blipFill>
          <a:blip r:embed="rId3" cstate="print"/>
          <a:srcRect/>
          <a:stretch>
            <a:fillRect/>
          </a:stretch>
        </p:blipFill>
        <p:spPr bwMode="auto">
          <a:xfrm>
            <a:off x="4644008" y="2204864"/>
            <a:ext cx="4191000" cy="3857625"/>
          </a:xfrm>
          <a:prstGeom prst="rect">
            <a:avLst/>
          </a:prstGeom>
          <a:noFill/>
          <a:ln w="9525">
            <a:noFill/>
            <a:miter lim="800000"/>
            <a:headEnd/>
            <a:tailEnd/>
          </a:ln>
        </p:spPr>
      </p:pic>
      <p:sp>
        <p:nvSpPr>
          <p:cNvPr id="8" name="Freeform 7"/>
          <p:cNvSpPr/>
          <p:nvPr/>
        </p:nvSpPr>
        <p:spPr>
          <a:xfrm>
            <a:off x="5501700" y="1999941"/>
            <a:ext cx="1774055" cy="1864311"/>
          </a:xfrm>
          <a:custGeom>
            <a:avLst/>
            <a:gdLst>
              <a:gd name="connsiteX0" fmla="*/ 705775 w 1774055"/>
              <a:gd name="connsiteY0" fmla="*/ 75460 h 1864311"/>
              <a:gd name="connsiteX1" fmla="*/ 173115 w 1774055"/>
              <a:gd name="connsiteY1" fmla="*/ 608121 h 1864311"/>
              <a:gd name="connsiteX2" fmla="*/ 31072 w 1774055"/>
              <a:gd name="connsiteY2" fmla="*/ 1007616 h 1864311"/>
              <a:gd name="connsiteX3" fmla="*/ 359546 w 1774055"/>
              <a:gd name="connsiteY3" fmla="*/ 1460377 h 1864311"/>
              <a:gd name="connsiteX4" fmla="*/ 909961 w 1774055"/>
              <a:gd name="connsiteY4" fmla="*/ 1806606 h 1864311"/>
              <a:gd name="connsiteX5" fmla="*/ 1380478 w 1774055"/>
              <a:gd name="connsiteY5" fmla="*/ 1788851 h 1864311"/>
              <a:gd name="connsiteX6" fmla="*/ 1495888 w 1774055"/>
              <a:gd name="connsiteY6" fmla="*/ 1353845 h 1864311"/>
              <a:gd name="connsiteX7" fmla="*/ 1762218 w 1774055"/>
              <a:gd name="connsiteY7" fmla="*/ 892206 h 1864311"/>
              <a:gd name="connsiteX8" fmla="*/ 1566909 w 1774055"/>
              <a:gd name="connsiteY8" fmla="*/ 696897 h 1864311"/>
              <a:gd name="connsiteX9" fmla="*/ 1344967 w 1774055"/>
              <a:gd name="connsiteY9" fmla="*/ 501589 h 1864311"/>
              <a:gd name="connsiteX10" fmla="*/ 1238435 w 1774055"/>
              <a:gd name="connsiteY10" fmla="*/ 155360 h 1864311"/>
              <a:gd name="connsiteX11" fmla="*/ 705775 w 1774055"/>
              <a:gd name="connsiteY11" fmla="*/ 75460 h 186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4055" h="1864311">
                <a:moveTo>
                  <a:pt x="705775" y="75460"/>
                </a:moveTo>
                <a:cubicBezTo>
                  <a:pt x="528222" y="150920"/>
                  <a:pt x="285565" y="452762"/>
                  <a:pt x="173115" y="608121"/>
                </a:cubicBezTo>
                <a:cubicBezTo>
                  <a:pt x="60665" y="763480"/>
                  <a:pt x="0" y="865574"/>
                  <a:pt x="31072" y="1007616"/>
                </a:cubicBezTo>
                <a:cubicBezTo>
                  <a:pt x="62144" y="1149658"/>
                  <a:pt x="213065" y="1327212"/>
                  <a:pt x="359546" y="1460377"/>
                </a:cubicBezTo>
                <a:cubicBezTo>
                  <a:pt x="506027" y="1593542"/>
                  <a:pt x="739806" y="1751860"/>
                  <a:pt x="909961" y="1806606"/>
                </a:cubicBezTo>
                <a:cubicBezTo>
                  <a:pt x="1080116" y="1861352"/>
                  <a:pt x="1282823" y="1864311"/>
                  <a:pt x="1380478" y="1788851"/>
                </a:cubicBezTo>
                <a:cubicBezTo>
                  <a:pt x="1478133" y="1713391"/>
                  <a:pt x="1432265" y="1503286"/>
                  <a:pt x="1495888" y="1353845"/>
                </a:cubicBezTo>
                <a:cubicBezTo>
                  <a:pt x="1559511" y="1204404"/>
                  <a:pt x="1750381" y="1001697"/>
                  <a:pt x="1762218" y="892206"/>
                </a:cubicBezTo>
                <a:cubicBezTo>
                  <a:pt x="1774055" y="782715"/>
                  <a:pt x="1636451" y="762000"/>
                  <a:pt x="1566909" y="696897"/>
                </a:cubicBezTo>
                <a:cubicBezTo>
                  <a:pt x="1497367" y="631794"/>
                  <a:pt x="1399713" y="591845"/>
                  <a:pt x="1344967" y="501589"/>
                </a:cubicBezTo>
                <a:cubicBezTo>
                  <a:pt x="1290221" y="411333"/>
                  <a:pt x="1340528" y="224902"/>
                  <a:pt x="1238435" y="155360"/>
                </a:cubicBezTo>
                <a:cubicBezTo>
                  <a:pt x="1136342" y="85818"/>
                  <a:pt x="883328" y="0"/>
                  <a:pt x="705775" y="7546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Freeform 10"/>
          <p:cNvSpPr/>
          <p:nvPr/>
        </p:nvSpPr>
        <p:spPr>
          <a:xfrm>
            <a:off x="7368971" y="3367103"/>
            <a:ext cx="1513642" cy="955828"/>
          </a:xfrm>
          <a:custGeom>
            <a:avLst/>
            <a:gdLst>
              <a:gd name="connsiteX0" fmla="*/ 862613 w 1513642"/>
              <a:gd name="connsiteY0" fmla="*/ 324034 h 955828"/>
              <a:gd name="connsiteX1" fmla="*/ 507506 w 1513642"/>
              <a:gd name="connsiteY1" fmla="*/ 93215 h 955828"/>
              <a:gd name="connsiteX2" fmla="*/ 205665 w 1513642"/>
              <a:gd name="connsiteY2" fmla="*/ 22194 h 955828"/>
              <a:gd name="connsiteX3" fmla="*/ 1479 w 1513642"/>
              <a:gd name="connsiteY3" fmla="*/ 226380 h 955828"/>
              <a:gd name="connsiteX4" fmla="*/ 196788 w 1513642"/>
              <a:gd name="connsiteY4" fmla="*/ 510465 h 955828"/>
              <a:gd name="connsiteX5" fmla="*/ 614038 w 1513642"/>
              <a:gd name="connsiteY5" fmla="*/ 759040 h 955828"/>
              <a:gd name="connsiteX6" fmla="*/ 951389 w 1513642"/>
              <a:gd name="connsiteY6" fmla="*/ 892205 h 955828"/>
              <a:gd name="connsiteX7" fmla="*/ 1279863 w 1513642"/>
              <a:gd name="connsiteY7" fmla="*/ 927716 h 955828"/>
              <a:gd name="connsiteX8" fmla="*/ 1484050 w 1513642"/>
              <a:gd name="connsiteY8" fmla="*/ 723530 h 955828"/>
              <a:gd name="connsiteX9" fmla="*/ 1457417 w 1513642"/>
              <a:gd name="connsiteY9" fmla="*/ 474955 h 955828"/>
              <a:gd name="connsiteX10" fmla="*/ 1217720 w 1513642"/>
              <a:gd name="connsiteY10" fmla="*/ 439444 h 955828"/>
              <a:gd name="connsiteX11" fmla="*/ 862613 w 1513642"/>
              <a:gd name="connsiteY11" fmla="*/ 324034 h 95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3642" h="955828">
                <a:moveTo>
                  <a:pt x="862613" y="324034"/>
                </a:moveTo>
                <a:cubicBezTo>
                  <a:pt x="744244" y="266329"/>
                  <a:pt x="616997" y="143522"/>
                  <a:pt x="507506" y="93215"/>
                </a:cubicBezTo>
                <a:cubicBezTo>
                  <a:pt x="398015" y="42908"/>
                  <a:pt x="290003" y="0"/>
                  <a:pt x="205665" y="22194"/>
                </a:cubicBezTo>
                <a:cubicBezTo>
                  <a:pt x="121327" y="44388"/>
                  <a:pt x="2958" y="145002"/>
                  <a:pt x="1479" y="226380"/>
                </a:cubicBezTo>
                <a:cubicBezTo>
                  <a:pt x="0" y="307758"/>
                  <a:pt x="94695" y="421688"/>
                  <a:pt x="196788" y="510465"/>
                </a:cubicBezTo>
                <a:cubicBezTo>
                  <a:pt x="298881" y="599242"/>
                  <a:pt x="488271" y="695417"/>
                  <a:pt x="614038" y="759040"/>
                </a:cubicBezTo>
                <a:cubicBezTo>
                  <a:pt x="739805" y="822663"/>
                  <a:pt x="840418" y="864092"/>
                  <a:pt x="951389" y="892205"/>
                </a:cubicBezTo>
                <a:cubicBezTo>
                  <a:pt x="1062360" y="920318"/>
                  <a:pt x="1191086" y="955828"/>
                  <a:pt x="1279863" y="927716"/>
                </a:cubicBezTo>
                <a:cubicBezTo>
                  <a:pt x="1368640" y="899604"/>
                  <a:pt x="1454458" y="798990"/>
                  <a:pt x="1484050" y="723530"/>
                </a:cubicBezTo>
                <a:cubicBezTo>
                  <a:pt x="1513642" y="648070"/>
                  <a:pt x="1501805" y="522303"/>
                  <a:pt x="1457417" y="474955"/>
                </a:cubicBezTo>
                <a:cubicBezTo>
                  <a:pt x="1413029" y="427607"/>
                  <a:pt x="1315375" y="463118"/>
                  <a:pt x="1217720" y="439444"/>
                </a:cubicBezTo>
                <a:cubicBezTo>
                  <a:pt x="1120066" y="415770"/>
                  <a:pt x="980982" y="381739"/>
                  <a:pt x="862613" y="32403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Freeform 11"/>
          <p:cNvSpPr/>
          <p:nvPr/>
        </p:nvSpPr>
        <p:spPr>
          <a:xfrm>
            <a:off x="8210869" y="4746100"/>
            <a:ext cx="591845" cy="673224"/>
          </a:xfrm>
          <a:custGeom>
            <a:avLst/>
            <a:gdLst>
              <a:gd name="connsiteX0" fmla="*/ 517864 w 591845"/>
              <a:gd name="connsiteY0" fmla="*/ 90257 h 673224"/>
              <a:gd name="connsiteX1" fmla="*/ 127247 w 591845"/>
              <a:gd name="connsiteY1" fmla="*/ 19235 h 673224"/>
              <a:gd name="connsiteX2" fmla="*/ 2959 w 591845"/>
              <a:gd name="connsiteY2" fmla="*/ 205667 h 673224"/>
              <a:gd name="connsiteX3" fmla="*/ 109491 w 591845"/>
              <a:gd name="connsiteY3" fmla="*/ 596284 h 673224"/>
              <a:gd name="connsiteX4" fmla="*/ 358066 w 591845"/>
              <a:gd name="connsiteY4" fmla="*/ 667305 h 673224"/>
              <a:gd name="connsiteX5" fmla="*/ 553375 w 591845"/>
              <a:gd name="connsiteY5" fmla="*/ 569651 h 673224"/>
              <a:gd name="connsiteX6" fmla="*/ 571130 w 591845"/>
              <a:gd name="connsiteY6" fmla="*/ 356587 h 673224"/>
              <a:gd name="connsiteX7" fmla="*/ 517864 w 591845"/>
              <a:gd name="connsiteY7" fmla="*/ 90257 h 67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845" h="673224">
                <a:moveTo>
                  <a:pt x="517864" y="90257"/>
                </a:moveTo>
                <a:cubicBezTo>
                  <a:pt x="443883" y="34032"/>
                  <a:pt x="213064" y="0"/>
                  <a:pt x="127247" y="19235"/>
                </a:cubicBezTo>
                <a:cubicBezTo>
                  <a:pt x="41430" y="38470"/>
                  <a:pt x="5918" y="109492"/>
                  <a:pt x="2959" y="205667"/>
                </a:cubicBezTo>
                <a:cubicBezTo>
                  <a:pt x="0" y="301842"/>
                  <a:pt x="50307" y="519344"/>
                  <a:pt x="109491" y="596284"/>
                </a:cubicBezTo>
                <a:cubicBezTo>
                  <a:pt x="168675" y="673224"/>
                  <a:pt x="284085" y="671744"/>
                  <a:pt x="358066" y="667305"/>
                </a:cubicBezTo>
                <a:cubicBezTo>
                  <a:pt x="432047" y="662866"/>
                  <a:pt x="517864" y="621437"/>
                  <a:pt x="553375" y="569651"/>
                </a:cubicBezTo>
                <a:cubicBezTo>
                  <a:pt x="588886" y="517865"/>
                  <a:pt x="575569" y="436486"/>
                  <a:pt x="571130" y="356587"/>
                </a:cubicBezTo>
                <a:cubicBezTo>
                  <a:pt x="566691" y="276688"/>
                  <a:pt x="591845" y="146482"/>
                  <a:pt x="517864" y="9025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Freeform 12"/>
          <p:cNvSpPr/>
          <p:nvPr/>
        </p:nvSpPr>
        <p:spPr>
          <a:xfrm>
            <a:off x="7265397" y="4278543"/>
            <a:ext cx="759041" cy="625876"/>
          </a:xfrm>
          <a:custGeom>
            <a:avLst/>
            <a:gdLst>
              <a:gd name="connsiteX0" fmla="*/ 406894 w 759041"/>
              <a:gd name="connsiteY0" fmla="*/ 16276 h 625876"/>
              <a:gd name="connsiteX1" fmla="*/ 96175 w 759041"/>
              <a:gd name="connsiteY1" fmla="*/ 158319 h 625876"/>
              <a:gd name="connsiteX2" fmla="*/ 16276 w 759041"/>
              <a:gd name="connsiteY2" fmla="*/ 389138 h 625876"/>
              <a:gd name="connsiteX3" fmla="*/ 193829 w 759041"/>
              <a:gd name="connsiteY3" fmla="*/ 602202 h 625876"/>
              <a:gd name="connsiteX4" fmla="*/ 611080 w 759041"/>
              <a:gd name="connsiteY4" fmla="*/ 531181 h 625876"/>
              <a:gd name="connsiteX5" fmla="*/ 744245 w 759041"/>
              <a:gd name="connsiteY5" fmla="*/ 344750 h 625876"/>
              <a:gd name="connsiteX6" fmla="*/ 699857 w 759041"/>
              <a:gd name="connsiteY6" fmla="*/ 167196 h 625876"/>
              <a:gd name="connsiteX7" fmla="*/ 664346 w 759041"/>
              <a:gd name="connsiteY7" fmla="*/ 69542 h 625876"/>
              <a:gd name="connsiteX8" fmla="*/ 575569 w 759041"/>
              <a:gd name="connsiteY8" fmla="*/ 60664 h 625876"/>
              <a:gd name="connsiteX9" fmla="*/ 406894 w 759041"/>
              <a:gd name="connsiteY9" fmla="*/ 16276 h 62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041" h="625876">
                <a:moveTo>
                  <a:pt x="406894" y="16276"/>
                </a:moveTo>
                <a:cubicBezTo>
                  <a:pt x="326995" y="32552"/>
                  <a:pt x="161278" y="96175"/>
                  <a:pt x="96175" y="158319"/>
                </a:cubicBezTo>
                <a:cubicBezTo>
                  <a:pt x="31072" y="220463"/>
                  <a:pt x="0" y="315158"/>
                  <a:pt x="16276" y="389138"/>
                </a:cubicBezTo>
                <a:cubicBezTo>
                  <a:pt x="32552" y="463119"/>
                  <a:pt x="94695" y="578528"/>
                  <a:pt x="193829" y="602202"/>
                </a:cubicBezTo>
                <a:cubicBezTo>
                  <a:pt x="292963" y="625876"/>
                  <a:pt x="519344" y="574090"/>
                  <a:pt x="611080" y="531181"/>
                </a:cubicBezTo>
                <a:cubicBezTo>
                  <a:pt x="702816" y="488272"/>
                  <a:pt x="729449" y="405414"/>
                  <a:pt x="744245" y="344750"/>
                </a:cubicBezTo>
                <a:cubicBezTo>
                  <a:pt x="759041" y="284086"/>
                  <a:pt x="713173" y="213064"/>
                  <a:pt x="699857" y="167196"/>
                </a:cubicBezTo>
                <a:cubicBezTo>
                  <a:pt x="686541" y="121328"/>
                  <a:pt x="685061" y="87297"/>
                  <a:pt x="664346" y="69542"/>
                </a:cubicBezTo>
                <a:cubicBezTo>
                  <a:pt x="643631" y="51787"/>
                  <a:pt x="612559" y="69542"/>
                  <a:pt x="575569" y="60664"/>
                </a:cubicBezTo>
                <a:cubicBezTo>
                  <a:pt x="538579" y="51786"/>
                  <a:pt x="486793" y="0"/>
                  <a:pt x="406894" y="1627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Freeform 13"/>
          <p:cNvSpPr/>
          <p:nvPr/>
        </p:nvSpPr>
        <p:spPr>
          <a:xfrm>
            <a:off x="7379328" y="5401569"/>
            <a:ext cx="766439" cy="745724"/>
          </a:xfrm>
          <a:custGeom>
            <a:avLst/>
            <a:gdLst>
              <a:gd name="connsiteX0" fmla="*/ 594803 w 766439"/>
              <a:gd name="connsiteY0" fmla="*/ 162757 h 745724"/>
              <a:gd name="connsiteX1" fmla="*/ 97654 w 766439"/>
              <a:gd name="connsiteY1" fmla="*/ 20714 h 745724"/>
              <a:gd name="connsiteX2" fmla="*/ 8877 w 766439"/>
              <a:gd name="connsiteY2" fmla="*/ 287044 h 745724"/>
              <a:gd name="connsiteX3" fmla="*/ 62143 w 766439"/>
              <a:gd name="connsiteY3" fmla="*/ 535619 h 745724"/>
              <a:gd name="connsiteX4" fmla="*/ 319596 w 766439"/>
              <a:gd name="connsiteY4" fmla="*/ 730928 h 745724"/>
              <a:gd name="connsiteX5" fmla="*/ 665825 w 766439"/>
              <a:gd name="connsiteY5" fmla="*/ 624396 h 745724"/>
              <a:gd name="connsiteX6" fmla="*/ 745724 w 766439"/>
              <a:gd name="connsiteY6" fmla="*/ 437965 h 745724"/>
              <a:gd name="connsiteX7" fmla="*/ 745724 w 766439"/>
              <a:gd name="connsiteY7" fmla="*/ 251533 h 745724"/>
              <a:gd name="connsiteX8" fmla="*/ 594803 w 766439"/>
              <a:gd name="connsiteY8" fmla="*/ 162757 h 7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439" h="745724">
                <a:moveTo>
                  <a:pt x="594803" y="162757"/>
                </a:moveTo>
                <a:cubicBezTo>
                  <a:pt x="486791" y="124287"/>
                  <a:pt x="195308" y="0"/>
                  <a:pt x="97654" y="20714"/>
                </a:cubicBezTo>
                <a:cubicBezTo>
                  <a:pt x="0" y="41429"/>
                  <a:pt x="14795" y="201227"/>
                  <a:pt x="8877" y="287044"/>
                </a:cubicBezTo>
                <a:cubicBezTo>
                  <a:pt x="2959" y="372861"/>
                  <a:pt x="10356" y="461638"/>
                  <a:pt x="62143" y="535619"/>
                </a:cubicBezTo>
                <a:cubicBezTo>
                  <a:pt x="113930" y="609600"/>
                  <a:pt x="218982" y="716132"/>
                  <a:pt x="319596" y="730928"/>
                </a:cubicBezTo>
                <a:cubicBezTo>
                  <a:pt x="420210" y="745724"/>
                  <a:pt x="594804" y="673223"/>
                  <a:pt x="665825" y="624396"/>
                </a:cubicBezTo>
                <a:cubicBezTo>
                  <a:pt x="736846" y="575569"/>
                  <a:pt x="732408" y="500109"/>
                  <a:pt x="745724" y="437965"/>
                </a:cubicBezTo>
                <a:cubicBezTo>
                  <a:pt x="759041" y="375821"/>
                  <a:pt x="766439" y="297401"/>
                  <a:pt x="745724" y="251533"/>
                </a:cubicBezTo>
                <a:cubicBezTo>
                  <a:pt x="725009" y="205665"/>
                  <a:pt x="702815" y="201227"/>
                  <a:pt x="594803" y="16275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Freeform 14"/>
          <p:cNvSpPr/>
          <p:nvPr/>
        </p:nvSpPr>
        <p:spPr>
          <a:xfrm>
            <a:off x="4590259" y="3676342"/>
            <a:ext cx="2817181" cy="1889463"/>
          </a:xfrm>
          <a:custGeom>
            <a:avLst/>
            <a:gdLst>
              <a:gd name="connsiteX0" fmla="*/ 1839158 w 2817181"/>
              <a:gd name="connsiteY0" fmla="*/ 574089 h 1889463"/>
              <a:gd name="connsiteX1" fmla="*/ 1226599 w 2817181"/>
              <a:gd name="connsiteY1" fmla="*/ 59184 h 1889463"/>
              <a:gd name="connsiteX2" fmla="*/ 835981 w 2817181"/>
              <a:gd name="connsiteY2" fmla="*/ 218982 h 1889463"/>
              <a:gd name="connsiteX3" fmla="*/ 383220 w 2817181"/>
              <a:gd name="connsiteY3" fmla="*/ 458679 h 1889463"/>
              <a:gd name="connsiteX4" fmla="*/ 161278 w 2817181"/>
              <a:gd name="connsiteY4" fmla="*/ 689498 h 1889463"/>
              <a:gd name="connsiteX5" fmla="*/ 45868 w 2817181"/>
              <a:gd name="connsiteY5" fmla="*/ 1213281 h 1889463"/>
              <a:gd name="connsiteX6" fmla="*/ 436486 w 2817181"/>
              <a:gd name="connsiteY6" fmla="*/ 1577265 h 1889463"/>
              <a:gd name="connsiteX7" fmla="*/ 853736 w 2817181"/>
              <a:gd name="connsiteY7" fmla="*/ 1852473 h 1889463"/>
              <a:gd name="connsiteX8" fmla="*/ 1333131 w 2817181"/>
              <a:gd name="connsiteY8" fmla="*/ 1799207 h 1889463"/>
              <a:gd name="connsiteX9" fmla="*/ 1821402 w 2817181"/>
              <a:gd name="connsiteY9" fmla="*/ 1790329 h 1889463"/>
              <a:gd name="connsiteX10" fmla="*/ 2682536 w 2817181"/>
              <a:gd name="connsiteY10" fmla="*/ 1603898 h 1889463"/>
              <a:gd name="connsiteX11" fmla="*/ 2629270 w 2817181"/>
              <a:gd name="connsiteY11" fmla="*/ 1310935 h 1889463"/>
              <a:gd name="connsiteX12" fmla="*/ 2522738 w 2817181"/>
              <a:gd name="connsiteY12" fmla="*/ 1186648 h 1889463"/>
              <a:gd name="connsiteX13" fmla="*/ 2469472 w 2817181"/>
              <a:gd name="connsiteY13" fmla="*/ 707254 h 1889463"/>
              <a:gd name="connsiteX14" fmla="*/ 2203142 w 2817181"/>
              <a:gd name="connsiteY14" fmla="*/ 511945 h 1889463"/>
              <a:gd name="connsiteX15" fmla="*/ 1892424 w 2817181"/>
              <a:gd name="connsiteY15" fmla="*/ 582966 h 1889463"/>
              <a:gd name="connsiteX16" fmla="*/ 1839158 w 2817181"/>
              <a:gd name="connsiteY16" fmla="*/ 574089 h 188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7181" h="1889463">
                <a:moveTo>
                  <a:pt x="1839158" y="574089"/>
                </a:moveTo>
                <a:cubicBezTo>
                  <a:pt x="1728187" y="486792"/>
                  <a:pt x="1393795" y="118368"/>
                  <a:pt x="1226599" y="59184"/>
                </a:cubicBezTo>
                <a:cubicBezTo>
                  <a:pt x="1059403" y="0"/>
                  <a:pt x="976544" y="152400"/>
                  <a:pt x="835981" y="218982"/>
                </a:cubicBezTo>
                <a:cubicBezTo>
                  <a:pt x="695418" y="285564"/>
                  <a:pt x="495670" y="380260"/>
                  <a:pt x="383220" y="458679"/>
                </a:cubicBezTo>
                <a:cubicBezTo>
                  <a:pt x="270770" y="537098"/>
                  <a:pt x="217503" y="563731"/>
                  <a:pt x="161278" y="689498"/>
                </a:cubicBezTo>
                <a:cubicBezTo>
                  <a:pt x="105053" y="815265"/>
                  <a:pt x="0" y="1065320"/>
                  <a:pt x="45868" y="1213281"/>
                </a:cubicBezTo>
                <a:cubicBezTo>
                  <a:pt x="91736" y="1361242"/>
                  <a:pt x="301841" y="1470733"/>
                  <a:pt x="436486" y="1577265"/>
                </a:cubicBezTo>
                <a:cubicBezTo>
                  <a:pt x="571131" y="1683797"/>
                  <a:pt x="704295" y="1815483"/>
                  <a:pt x="853736" y="1852473"/>
                </a:cubicBezTo>
                <a:cubicBezTo>
                  <a:pt x="1003177" y="1889463"/>
                  <a:pt x="1171853" y="1809564"/>
                  <a:pt x="1333131" y="1799207"/>
                </a:cubicBezTo>
                <a:cubicBezTo>
                  <a:pt x="1494409" y="1788850"/>
                  <a:pt x="1596501" y="1822880"/>
                  <a:pt x="1821402" y="1790329"/>
                </a:cubicBezTo>
                <a:cubicBezTo>
                  <a:pt x="2046303" y="1757778"/>
                  <a:pt x="2547891" y="1683797"/>
                  <a:pt x="2682536" y="1603898"/>
                </a:cubicBezTo>
                <a:cubicBezTo>
                  <a:pt x="2817181" y="1523999"/>
                  <a:pt x="2655903" y="1380477"/>
                  <a:pt x="2629270" y="1310935"/>
                </a:cubicBezTo>
                <a:cubicBezTo>
                  <a:pt x="2602637" y="1241393"/>
                  <a:pt x="2549371" y="1287262"/>
                  <a:pt x="2522738" y="1186648"/>
                </a:cubicBezTo>
                <a:cubicBezTo>
                  <a:pt x="2496105" y="1086035"/>
                  <a:pt x="2522738" y="819704"/>
                  <a:pt x="2469472" y="707254"/>
                </a:cubicBezTo>
                <a:cubicBezTo>
                  <a:pt x="2416206" y="594804"/>
                  <a:pt x="2299317" y="532660"/>
                  <a:pt x="2203142" y="511945"/>
                </a:cubicBezTo>
                <a:cubicBezTo>
                  <a:pt x="2106967" y="491230"/>
                  <a:pt x="1945690" y="572609"/>
                  <a:pt x="1892424" y="582966"/>
                </a:cubicBezTo>
                <a:cubicBezTo>
                  <a:pt x="1839158" y="593323"/>
                  <a:pt x="1950129" y="661386"/>
                  <a:pt x="1839158" y="57408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Freeform 15"/>
          <p:cNvSpPr/>
          <p:nvPr/>
        </p:nvSpPr>
        <p:spPr>
          <a:xfrm>
            <a:off x="4579902" y="3300520"/>
            <a:ext cx="720571" cy="653988"/>
          </a:xfrm>
          <a:custGeom>
            <a:avLst/>
            <a:gdLst>
              <a:gd name="connsiteX0" fmla="*/ 340311 w 720571"/>
              <a:gd name="connsiteY0" fmla="*/ 26633 h 653988"/>
              <a:gd name="connsiteX1" fmla="*/ 38470 w 720571"/>
              <a:gd name="connsiteY1" fmla="*/ 221942 h 653988"/>
              <a:gd name="connsiteX2" fmla="*/ 109491 w 720571"/>
              <a:gd name="connsiteY2" fmla="*/ 514905 h 653988"/>
              <a:gd name="connsiteX3" fmla="*/ 420210 w 720571"/>
              <a:gd name="connsiteY3" fmla="*/ 639192 h 653988"/>
              <a:gd name="connsiteX4" fmla="*/ 677662 w 720571"/>
              <a:gd name="connsiteY4" fmla="*/ 426128 h 653988"/>
              <a:gd name="connsiteX5" fmla="*/ 677662 w 720571"/>
              <a:gd name="connsiteY5" fmla="*/ 213064 h 653988"/>
              <a:gd name="connsiteX6" fmla="*/ 588886 w 720571"/>
              <a:gd name="connsiteY6" fmla="*/ 97654 h 653988"/>
              <a:gd name="connsiteX7" fmla="*/ 482354 w 720571"/>
              <a:gd name="connsiteY7" fmla="*/ 62144 h 653988"/>
              <a:gd name="connsiteX8" fmla="*/ 340311 w 720571"/>
              <a:gd name="connsiteY8" fmla="*/ 26633 h 65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571" h="653988">
                <a:moveTo>
                  <a:pt x="340311" y="26633"/>
                </a:moveTo>
                <a:cubicBezTo>
                  <a:pt x="266330" y="53266"/>
                  <a:pt x="76940" y="140563"/>
                  <a:pt x="38470" y="221942"/>
                </a:cubicBezTo>
                <a:cubicBezTo>
                  <a:pt x="0" y="303321"/>
                  <a:pt x="45868" y="445363"/>
                  <a:pt x="109491" y="514905"/>
                </a:cubicBezTo>
                <a:cubicBezTo>
                  <a:pt x="173114" y="584447"/>
                  <a:pt x="325515" y="653988"/>
                  <a:pt x="420210" y="639192"/>
                </a:cubicBezTo>
                <a:cubicBezTo>
                  <a:pt x="514905" y="624396"/>
                  <a:pt x="634753" y="497149"/>
                  <a:pt x="677662" y="426128"/>
                </a:cubicBezTo>
                <a:cubicBezTo>
                  <a:pt x="720571" y="355107"/>
                  <a:pt x="692458" y="267810"/>
                  <a:pt x="677662" y="213064"/>
                </a:cubicBezTo>
                <a:cubicBezTo>
                  <a:pt x="662866" y="158318"/>
                  <a:pt x="621437" y="122807"/>
                  <a:pt x="588886" y="97654"/>
                </a:cubicBezTo>
                <a:cubicBezTo>
                  <a:pt x="556335" y="72501"/>
                  <a:pt x="517865" y="76940"/>
                  <a:pt x="482354" y="62144"/>
                </a:cubicBezTo>
                <a:cubicBezTo>
                  <a:pt x="446843" y="47348"/>
                  <a:pt x="414292" y="0"/>
                  <a:pt x="340311" y="2663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16"/>
          <p:cNvSpPr txBox="1"/>
          <p:nvPr/>
        </p:nvSpPr>
        <p:spPr>
          <a:xfrm>
            <a:off x="251520" y="1484784"/>
            <a:ext cx="4328382" cy="1938992"/>
          </a:xfrm>
          <a:prstGeom prst="rect">
            <a:avLst/>
          </a:prstGeom>
          <a:noFill/>
        </p:spPr>
        <p:txBody>
          <a:bodyPr wrap="square" rtlCol="0">
            <a:spAutoFit/>
          </a:bodyPr>
          <a:lstStyle/>
          <a:p>
            <a:r>
              <a:rPr lang="en-US" sz="2000" dirty="0">
                <a:solidFill>
                  <a:schemeClr val="tx2">
                    <a:lumMod val="50000"/>
                  </a:schemeClr>
                </a:solidFill>
              </a:rPr>
              <a:t>b. Check: Do </a:t>
            </a:r>
            <a:r>
              <a:rPr lang="en-US" sz="2000" dirty="0" err="1">
                <a:solidFill>
                  <a:schemeClr val="tx2">
                    <a:lumMod val="50000"/>
                  </a:schemeClr>
                </a:solidFill>
              </a:rPr>
              <a:t>supernodes</a:t>
            </a:r>
            <a:r>
              <a:rPr lang="en-US" sz="2000" dirty="0">
                <a:solidFill>
                  <a:schemeClr val="tx2">
                    <a:lumMod val="50000"/>
                  </a:schemeClr>
                </a:solidFill>
              </a:rPr>
              <a:t> </a:t>
            </a:r>
            <a:r>
              <a:rPr lang="en-US" sz="2000" dirty="0">
                <a:solidFill>
                  <a:schemeClr val="accent6">
                    <a:lumMod val="75000"/>
                  </a:schemeClr>
                </a:solidFill>
              </a:rPr>
              <a:t>contain a negative edge</a:t>
            </a:r>
            <a:r>
              <a:rPr lang="en-US" sz="2000" dirty="0">
                <a:solidFill>
                  <a:schemeClr val="tx2">
                    <a:lumMod val="50000"/>
                  </a:schemeClr>
                </a:solidFill>
              </a:rPr>
              <a:t> between any pair of their nodes </a:t>
            </a:r>
          </a:p>
          <a:p>
            <a:r>
              <a:rPr lang="en-US" sz="2000" dirty="0">
                <a:solidFill>
                  <a:schemeClr val="tx2">
                    <a:lumMod val="50000"/>
                  </a:schemeClr>
                </a:solidFill>
              </a:rPr>
              <a:t>(i) Yes -&gt; odd cycle </a:t>
            </a:r>
          </a:p>
          <a:p>
            <a:r>
              <a:rPr lang="en-US" sz="2000" dirty="0">
                <a:solidFill>
                  <a:schemeClr val="tx2">
                    <a:lumMod val="50000"/>
                  </a:schemeClr>
                </a:solidFill>
              </a:rPr>
              <a:t>(ii) No -&gt; each </a:t>
            </a:r>
            <a:r>
              <a:rPr lang="en-US" sz="2000" dirty="0" err="1">
                <a:solidFill>
                  <a:schemeClr val="tx2">
                    <a:lumMod val="50000"/>
                  </a:schemeClr>
                </a:solidFill>
              </a:rPr>
              <a:t>supernode</a:t>
            </a:r>
            <a:r>
              <a:rPr lang="en-US" sz="2000" dirty="0">
                <a:solidFill>
                  <a:schemeClr val="tx2">
                    <a:lumMod val="50000"/>
                  </a:schemeClr>
                </a:solidFill>
              </a:rPr>
              <a:t> either X or Y</a:t>
            </a:r>
          </a:p>
          <a:p>
            <a:endParaRPr lang="el-GR" sz="2000" dirty="0"/>
          </a:p>
        </p:txBody>
      </p:sp>
      <p:pic>
        <p:nvPicPr>
          <p:cNvPr id="231425" name="Picture 1"/>
          <p:cNvPicPr>
            <a:picLocks noChangeAspect="1" noChangeArrowheads="1"/>
          </p:cNvPicPr>
          <p:nvPr/>
        </p:nvPicPr>
        <p:blipFill>
          <a:blip r:embed="rId4" cstate="print"/>
          <a:srcRect/>
          <a:stretch>
            <a:fillRect/>
          </a:stretch>
        </p:blipFill>
        <p:spPr bwMode="auto">
          <a:xfrm>
            <a:off x="369032" y="3666992"/>
            <a:ext cx="3581400" cy="2381250"/>
          </a:xfrm>
          <a:prstGeom prst="rect">
            <a:avLst/>
          </a:prstGeom>
          <a:noFill/>
          <a:ln w="9525">
            <a:noFill/>
            <a:miter lim="800000"/>
            <a:headEnd/>
            <a:tailEnd/>
          </a:ln>
        </p:spPr>
      </p:pic>
    </p:spTree>
    <p:extLst>
      <p:ext uri="{BB962C8B-B14F-4D97-AF65-F5344CB8AC3E}">
        <p14:creationId xmlns:p14="http://schemas.microsoft.com/office/powerpoint/2010/main" val="2732664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a:solidFill>
                  <a:schemeClr val="accent6">
                    <a:lumMod val="75000"/>
                  </a:schemeClr>
                </a:solidFill>
              </a:rPr>
              <a:t>Balance Characterization: Step 1</a:t>
            </a:r>
          </a:p>
        </p:txBody>
      </p:sp>
      <p:pic>
        <p:nvPicPr>
          <p:cNvPr id="7" name="Picture 2"/>
          <p:cNvPicPr>
            <a:picLocks noChangeAspect="1" noChangeArrowheads="1"/>
          </p:cNvPicPr>
          <p:nvPr/>
        </p:nvPicPr>
        <p:blipFill>
          <a:blip r:embed="rId3" cstate="print"/>
          <a:srcRect/>
          <a:stretch>
            <a:fillRect/>
          </a:stretch>
        </p:blipFill>
        <p:spPr bwMode="auto">
          <a:xfrm>
            <a:off x="617964" y="1998699"/>
            <a:ext cx="4191000" cy="3857625"/>
          </a:xfrm>
          <a:prstGeom prst="rect">
            <a:avLst/>
          </a:prstGeom>
          <a:noFill/>
          <a:ln w="9525">
            <a:noFill/>
            <a:miter lim="800000"/>
            <a:headEnd/>
            <a:tailEnd/>
          </a:ln>
        </p:spPr>
      </p:pic>
      <p:sp>
        <p:nvSpPr>
          <p:cNvPr id="8" name="Freeform 7"/>
          <p:cNvSpPr/>
          <p:nvPr/>
        </p:nvSpPr>
        <p:spPr>
          <a:xfrm>
            <a:off x="1475656" y="1793776"/>
            <a:ext cx="1774055" cy="1864311"/>
          </a:xfrm>
          <a:custGeom>
            <a:avLst/>
            <a:gdLst>
              <a:gd name="connsiteX0" fmla="*/ 705775 w 1774055"/>
              <a:gd name="connsiteY0" fmla="*/ 75460 h 1864311"/>
              <a:gd name="connsiteX1" fmla="*/ 173115 w 1774055"/>
              <a:gd name="connsiteY1" fmla="*/ 608121 h 1864311"/>
              <a:gd name="connsiteX2" fmla="*/ 31072 w 1774055"/>
              <a:gd name="connsiteY2" fmla="*/ 1007616 h 1864311"/>
              <a:gd name="connsiteX3" fmla="*/ 359546 w 1774055"/>
              <a:gd name="connsiteY3" fmla="*/ 1460377 h 1864311"/>
              <a:gd name="connsiteX4" fmla="*/ 909961 w 1774055"/>
              <a:gd name="connsiteY4" fmla="*/ 1806606 h 1864311"/>
              <a:gd name="connsiteX5" fmla="*/ 1380478 w 1774055"/>
              <a:gd name="connsiteY5" fmla="*/ 1788851 h 1864311"/>
              <a:gd name="connsiteX6" fmla="*/ 1495888 w 1774055"/>
              <a:gd name="connsiteY6" fmla="*/ 1353845 h 1864311"/>
              <a:gd name="connsiteX7" fmla="*/ 1762218 w 1774055"/>
              <a:gd name="connsiteY7" fmla="*/ 892206 h 1864311"/>
              <a:gd name="connsiteX8" fmla="*/ 1566909 w 1774055"/>
              <a:gd name="connsiteY8" fmla="*/ 696897 h 1864311"/>
              <a:gd name="connsiteX9" fmla="*/ 1344967 w 1774055"/>
              <a:gd name="connsiteY9" fmla="*/ 501589 h 1864311"/>
              <a:gd name="connsiteX10" fmla="*/ 1238435 w 1774055"/>
              <a:gd name="connsiteY10" fmla="*/ 155360 h 1864311"/>
              <a:gd name="connsiteX11" fmla="*/ 705775 w 1774055"/>
              <a:gd name="connsiteY11" fmla="*/ 75460 h 186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4055" h="1864311">
                <a:moveTo>
                  <a:pt x="705775" y="75460"/>
                </a:moveTo>
                <a:cubicBezTo>
                  <a:pt x="528222" y="150920"/>
                  <a:pt x="285565" y="452762"/>
                  <a:pt x="173115" y="608121"/>
                </a:cubicBezTo>
                <a:cubicBezTo>
                  <a:pt x="60665" y="763480"/>
                  <a:pt x="0" y="865574"/>
                  <a:pt x="31072" y="1007616"/>
                </a:cubicBezTo>
                <a:cubicBezTo>
                  <a:pt x="62144" y="1149658"/>
                  <a:pt x="213065" y="1327212"/>
                  <a:pt x="359546" y="1460377"/>
                </a:cubicBezTo>
                <a:cubicBezTo>
                  <a:pt x="506027" y="1593542"/>
                  <a:pt x="739806" y="1751860"/>
                  <a:pt x="909961" y="1806606"/>
                </a:cubicBezTo>
                <a:cubicBezTo>
                  <a:pt x="1080116" y="1861352"/>
                  <a:pt x="1282823" y="1864311"/>
                  <a:pt x="1380478" y="1788851"/>
                </a:cubicBezTo>
                <a:cubicBezTo>
                  <a:pt x="1478133" y="1713391"/>
                  <a:pt x="1432265" y="1503286"/>
                  <a:pt x="1495888" y="1353845"/>
                </a:cubicBezTo>
                <a:cubicBezTo>
                  <a:pt x="1559511" y="1204404"/>
                  <a:pt x="1750381" y="1001697"/>
                  <a:pt x="1762218" y="892206"/>
                </a:cubicBezTo>
                <a:cubicBezTo>
                  <a:pt x="1774055" y="782715"/>
                  <a:pt x="1636451" y="762000"/>
                  <a:pt x="1566909" y="696897"/>
                </a:cubicBezTo>
                <a:cubicBezTo>
                  <a:pt x="1497367" y="631794"/>
                  <a:pt x="1399713" y="591845"/>
                  <a:pt x="1344967" y="501589"/>
                </a:cubicBezTo>
                <a:cubicBezTo>
                  <a:pt x="1290221" y="411333"/>
                  <a:pt x="1340528" y="224902"/>
                  <a:pt x="1238435" y="155360"/>
                </a:cubicBezTo>
                <a:cubicBezTo>
                  <a:pt x="1136342" y="85818"/>
                  <a:pt x="883328" y="0"/>
                  <a:pt x="705775" y="7546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Freeform 10"/>
          <p:cNvSpPr/>
          <p:nvPr/>
        </p:nvSpPr>
        <p:spPr>
          <a:xfrm>
            <a:off x="3342927" y="3160938"/>
            <a:ext cx="1513642" cy="955828"/>
          </a:xfrm>
          <a:custGeom>
            <a:avLst/>
            <a:gdLst>
              <a:gd name="connsiteX0" fmla="*/ 862613 w 1513642"/>
              <a:gd name="connsiteY0" fmla="*/ 324034 h 955828"/>
              <a:gd name="connsiteX1" fmla="*/ 507506 w 1513642"/>
              <a:gd name="connsiteY1" fmla="*/ 93215 h 955828"/>
              <a:gd name="connsiteX2" fmla="*/ 205665 w 1513642"/>
              <a:gd name="connsiteY2" fmla="*/ 22194 h 955828"/>
              <a:gd name="connsiteX3" fmla="*/ 1479 w 1513642"/>
              <a:gd name="connsiteY3" fmla="*/ 226380 h 955828"/>
              <a:gd name="connsiteX4" fmla="*/ 196788 w 1513642"/>
              <a:gd name="connsiteY4" fmla="*/ 510465 h 955828"/>
              <a:gd name="connsiteX5" fmla="*/ 614038 w 1513642"/>
              <a:gd name="connsiteY5" fmla="*/ 759040 h 955828"/>
              <a:gd name="connsiteX6" fmla="*/ 951389 w 1513642"/>
              <a:gd name="connsiteY6" fmla="*/ 892205 h 955828"/>
              <a:gd name="connsiteX7" fmla="*/ 1279863 w 1513642"/>
              <a:gd name="connsiteY7" fmla="*/ 927716 h 955828"/>
              <a:gd name="connsiteX8" fmla="*/ 1484050 w 1513642"/>
              <a:gd name="connsiteY8" fmla="*/ 723530 h 955828"/>
              <a:gd name="connsiteX9" fmla="*/ 1457417 w 1513642"/>
              <a:gd name="connsiteY9" fmla="*/ 474955 h 955828"/>
              <a:gd name="connsiteX10" fmla="*/ 1217720 w 1513642"/>
              <a:gd name="connsiteY10" fmla="*/ 439444 h 955828"/>
              <a:gd name="connsiteX11" fmla="*/ 862613 w 1513642"/>
              <a:gd name="connsiteY11" fmla="*/ 324034 h 95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3642" h="955828">
                <a:moveTo>
                  <a:pt x="862613" y="324034"/>
                </a:moveTo>
                <a:cubicBezTo>
                  <a:pt x="744244" y="266329"/>
                  <a:pt x="616997" y="143522"/>
                  <a:pt x="507506" y="93215"/>
                </a:cubicBezTo>
                <a:cubicBezTo>
                  <a:pt x="398015" y="42908"/>
                  <a:pt x="290003" y="0"/>
                  <a:pt x="205665" y="22194"/>
                </a:cubicBezTo>
                <a:cubicBezTo>
                  <a:pt x="121327" y="44388"/>
                  <a:pt x="2958" y="145002"/>
                  <a:pt x="1479" y="226380"/>
                </a:cubicBezTo>
                <a:cubicBezTo>
                  <a:pt x="0" y="307758"/>
                  <a:pt x="94695" y="421688"/>
                  <a:pt x="196788" y="510465"/>
                </a:cubicBezTo>
                <a:cubicBezTo>
                  <a:pt x="298881" y="599242"/>
                  <a:pt x="488271" y="695417"/>
                  <a:pt x="614038" y="759040"/>
                </a:cubicBezTo>
                <a:cubicBezTo>
                  <a:pt x="739805" y="822663"/>
                  <a:pt x="840418" y="864092"/>
                  <a:pt x="951389" y="892205"/>
                </a:cubicBezTo>
                <a:cubicBezTo>
                  <a:pt x="1062360" y="920318"/>
                  <a:pt x="1191086" y="955828"/>
                  <a:pt x="1279863" y="927716"/>
                </a:cubicBezTo>
                <a:cubicBezTo>
                  <a:pt x="1368640" y="899604"/>
                  <a:pt x="1454458" y="798990"/>
                  <a:pt x="1484050" y="723530"/>
                </a:cubicBezTo>
                <a:cubicBezTo>
                  <a:pt x="1513642" y="648070"/>
                  <a:pt x="1501805" y="522303"/>
                  <a:pt x="1457417" y="474955"/>
                </a:cubicBezTo>
                <a:cubicBezTo>
                  <a:pt x="1413029" y="427607"/>
                  <a:pt x="1315375" y="463118"/>
                  <a:pt x="1217720" y="439444"/>
                </a:cubicBezTo>
                <a:cubicBezTo>
                  <a:pt x="1120066" y="415770"/>
                  <a:pt x="980982" y="381739"/>
                  <a:pt x="862613" y="32403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Freeform 11"/>
          <p:cNvSpPr/>
          <p:nvPr/>
        </p:nvSpPr>
        <p:spPr>
          <a:xfrm>
            <a:off x="4184825" y="4539935"/>
            <a:ext cx="591845" cy="673224"/>
          </a:xfrm>
          <a:custGeom>
            <a:avLst/>
            <a:gdLst>
              <a:gd name="connsiteX0" fmla="*/ 517864 w 591845"/>
              <a:gd name="connsiteY0" fmla="*/ 90257 h 673224"/>
              <a:gd name="connsiteX1" fmla="*/ 127247 w 591845"/>
              <a:gd name="connsiteY1" fmla="*/ 19235 h 673224"/>
              <a:gd name="connsiteX2" fmla="*/ 2959 w 591845"/>
              <a:gd name="connsiteY2" fmla="*/ 205667 h 673224"/>
              <a:gd name="connsiteX3" fmla="*/ 109491 w 591845"/>
              <a:gd name="connsiteY3" fmla="*/ 596284 h 673224"/>
              <a:gd name="connsiteX4" fmla="*/ 358066 w 591845"/>
              <a:gd name="connsiteY4" fmla="*/ 667305 h 673224"/>
              <a:gd name="connsiteX5" fmla="*/ 553375 w 591845"/>
              <a:gd name="connsiteY5" fmla="*/ 569651 h 673224"/>
              <a:gd name="connsiteX6" fmla="*/ 571130 w 591845"/>
              <a:gd name="connsiteY6" fmla="*/ 356587 h 673224"/>
              <a:gd name="connsiteX7" fmla="*/ 517864 w 591845"/>
              <a:gd name="connsiteY7" fmla="*/ 90257 h 67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845" h="673224">
                <a:moveTo>
                  <a:pt x="517864" y="90257"/>
                </a:moveTo>
                <a:cubicBezTo>
                  <a:pt x="443883" y="34032"/>
                  <a:pt x="213064" y="0"/>
                  <a:pt x="127247" y="19235"/>
                </a:cubicBezTo>
                <a:cubicBezTo>
                  <a:pt x="41430" y="38470"/>
                  <a:pt x="5918" y="109492"/>
                  <a:pt x="2959" y="205667"/>
                </a:cubicBezTo>
                <a:cubicBezTo>
                  <a:pt x="0" y="301842"/>
                  <a:pt x="50307" y="519344"/>
                  <a:pt x="109491" y="596284"/>
                </a:cubicBezTo>
                <a:cubicBezTo>
                  <a:pt x="168675" y="673224"/>
                  <a:pt x="284085" y="671744"/>
                  <a:pt x="358066" y="667305"/>
                </a:cubicBezTo>
                <a:cubicBezTo>
                  <a:pt x="432047" y="662866"/>
                  <a:pt x="517864" y="621437"/>
                  <a:pt x="553375" y="569651"/>
                </a:cubicBezTo>
                <a:cubicBezTo>
                  <a:pt x="588886" y="517865"/>
                  <a:pt x="575569" y="436486"/>
                  <a:pt x="571130" y="356587"/>
                </a:cubicBezTo>
                <a:cubicBezTo>
                  <a:pt x="566691" y="276688"/>
                  <a:pt x="591845" y="146482"/>
                  <a:pt x="517864" y="9025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Freeform 12"/>
          <p:cNvSpPr/>
          <p:nvPr/>
        </p:nvSpPr>
        <p:spPr>
          <a:xfrm>
            <a:off x="3239353" y="4072378"/>
            <a:ext cx="759041" cy="625876"/>
          </a:xfrm>
          <a:custGeom>
            <a:avLst/>
            <a:gdLst>
              <a:gd name="connsiteX0" fmla="*/ 406894 w 759041"/>
              <a:gd name="connsiteY0" fmla="*/ 16276 h 625876"/>
              <a:gd name="connsiteX1" fmla="*/ 96175 w 759041"/>
              <a:gd name="connsiteY1" fmla="*/ 158319 h 625876"/>
              <a:gd name="connsiteX2" fmla="*/ 16276 w 759041"/>
              <a:gd name="connsiteY2" fmla="*/ 389138 h 625876"/>
              <a:gd name="connsiteX3" fmla="*/ 193829 w 759041"/>
              <a:gd name="connsiteY3" fmla="*/ 602202 h 625876"/>
              <a:gd name="connsiteX4" fmla="*/ 611080 w 759041"/>
              <a:gd name="connsiteY4" fmla="*/ 531181 h 625876"/>
              <a:gd name="connsiteX5" fmla="*/ 744245 w 759041"/>
              <a:gd name="connsiteY5" fmla="*/ 344750 h 625876"/>
              <a:gd name="connsiteX6" fmla="*/ 699857 w 759041"/>
              <a:gd name="connsiteY6" fmla="*/ 167196 h 625876"/>
              <a:gd name="connsiteX7" fmla="*/ 664346 w 759041"/>
              <a:gd name="connsiteY7" fmla="*/ 69542 h 625876"/>
              <a:gd name="connsiteX8" fmla="*/ 575569 w 759041"/>
              <a:gd name="connsiteY8" fmla="*/ 60664 h 625876"/>
              <a:gd name="connsiteX9" fmla="*/ 406894 w 759041"/>
              <a:gd name="connsiteY9" fmla="*/ 16276 h 62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041" h="625876">
                <a:moveTo>
                  <a:pt x="406894" y="16276"/>
                </a:moveTo>
                <a:cubicBezTo>
                  <a:pt x="326995" y="32552"/>
                  <a:pt x="161278" y="96175"/>
                  <a:pt x="96175" y="158319"/>
                </a:cubicBezTo>
                <a:cubicBezTo>
                  <a:pt x="31072" y="220463"/>
                  <a:pt x="0" y="315158"/>
                  <a:pt x="16276" y="389138"/>
                </a:cubicBezTo>
                <a:cubicBezTo>
                  <a:pt x="32552" y="463119"/>
                  <a:pt x="94695" y="578528"/>
                  <a:pt x="193829" y="602202"/>
                </a:cubicBezTo>
                <a:cubicBezTo>
                  <a:pt x="292963" y="625876"/>
                  <a:pt x="519344" y="574090"/>
                  <a:pt x="611080" y="531181"/>
                </a:cubicBezTo>
                <a:cubicBezTo>
                  <a:pt x="702816" y="488272"/>
                  <a:pt x="729449" y="405414"/>
                  <a:pt x="744245" y="344750"/>
                </a:cubicBezTo>
                <a:cubicBezTo>
                  <a:pt x="759041" y="284086"/>
                  <a:pt x="713173" y="213064"/>
                  <a:pt x="699857" y="167196"/>
                </a:cubicBezTo>
                <a:cubicBezTo>
                  <a:pt x="686541" y="121328"/>
                  <a:pt x="685061" y="87297"/>
                  <a:pt x="664346" y="69542"/>
                </a:cubicBezTo>
                <a:cubicBezTo>
                  <a:pt x="643631" y="51787"/>
                  <a:pt x="612559" y="69542"/>
                  <a:pt x="575569" y="60664"/>
                </a:cubicBezTo>
                <a:cubicBezTo>
                  <a:pt x="538579" y="51786"/>
                  <a:pt x="486793" y="0"/>
                  <a:pt x="406894" y="1627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Freeform 13"/>
          <p:cNvSpPr/>
          <p:nvPr/>
        </p:nvSpPr>
        <p:spPr>
          <a:xfrm>
            <a:off x="3353284" y="5195404"/>
            <a:ext cx="766439" cy="745724"/>
          </a:xfrm>
          <a:custGeom>
            <a:avLst/>
            <a:gdLst>
              <a:gd name="connsiteX0" fmla="*/ 594803 w 766439"/>
              <a:gd name="connsiteY0" fmla="*/ 162757 h 745724"/>
              <a:gd name="connsiteX1" fmla="*/ 97654 w 766439"/>
              <a:gd name="connsiteY1" fmla="*/ 20714 h 745724"/>
              <a:gd name="connsiteX2" fmla="*/ 8877 w 766439"/>
              <a:gd name="connsiteY2" fmla="*/ 287044 h 745724"/>
              <a:gd name="connsiteX3" fmla="*/ 62143 w 766439"/>
              <a:gd name="connsiteY3" fmla="*/ 535619 h 745724"/>
              <a:gd name="connsiteX4" fmla="*/ 319596 w 766439"/>
              <a:gd name="connsiteY4" fmla="*/ 730928 h 745724"/>
              <a:gd name="connsiteX5" fmla="*/ 665825 w 766439"/>
              <a:gd name="connsiteY5" fmla="*/ 624396 h 745724"/>
              <a:gd name="connsiteX6" fmla="*/ 745724 w 766439"/>
              <a:gd name="connsiteY6" fmla="*/ 437965 h 745724"/>
              <a:gd name="connsiteX7" fmla="*/ 745724 w 766439"/>
              <a:gd name="connsiteY7" fmla="*/ 251533 h 745724"/>
              <a:gd name="connsiteX8" fmla="*/ 594803 w 766439"/>
              <a:gd name="connsiteY8" fmla="*/ 162757 h 7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439" h="745724">
                <a:moveTo>
                  <a:pt x="594803" y="162757"/>
                </a:moveTo>
                <a:cubicBezTo>
                  <a:pt x="486791" y="124287"/>
                  <a:pt x="195308" y="0"/>
                  <a:pt x="97654" y="20714"/>
                </a:cubicBezTo>
                <a:cubicBezTo>
                  <a:pt x="0" y="41429"/>
                  <a:pt x="14795" y="201227"/>
                  <a:pt x="8877" y="287044"/>
                </a:cubicBezTo>
                <a:cubicBezTo>
                  <a:pt x="2959" y="372861"/>
                  <a:pt x="10356" y="461638"/>
                  <a:pt x="62143" y="535619"/>
                </a:cubicBezTo>
                <a:cubicBezTo>
                  <a:pt x="113930" y="609600"/>
                  <a:pt x="218982" y="716132"/>
                  <a:pt x="319596" y="730928"/>
                </a:cubicBezTo>
                <a:cubicBezTo>
                  <a:pt x="420210" y="745724"/>
                  <a:pt x="594804" y="673223"/>
                  <a:pt x="665825" y="624396"/>
                </a:cubicBezTo>
                <a:cubicBezTo>
                  <a:pt x="736846" y="575569"/>
                  <a:pt x="732408" y="500109"/>
                  <a:pt x="745724" y="437965"/>
                </a:cubicBezTo>
                <a:cubicBezTo>
                  <a:pt x="759041" y="375821"/>
                  <a:pt x="766439" y="297401"/>
                  <a:pt x="745724" y="251533"/>
                </a:cubicBezTo>
                <a:cubicBezTo>
                  <a:pt x="725009" y="205665"/>
                  <a:pt x="702815" y="201227"/>
                  <a:pt x="594803" y="16275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Freeform 14"/>
          <p:cNvSpPr/>
          <p:nvPr/>
        </p:nvSpPr>
        <p:spPr>
          <a:xfrm>
            <a:off x="564215" y="3470177"/>
            <a:ext cx="2817181" cy="1889463"/>
          </a:xfrm>
          <a:custGeom>
            <a:avLst/>
            <a:gdLst>
              <a:gd name="connsiteX0" fmla="*/ 1839158 w 2817181"/>
              <a:gd name="connsiteY0" fmla="*/ 574089 h 1889463"/>
              <a:gd name="connsiteX1" fmla="*/ 1226599 w 2817181"/>
              <a:gd name="connsiteY1" fmla="*/ 59184 h 1889463"/>
              <a:gd name="connsiteX2" fmla="*/ 835981 w 2817181"/>
              <a:gd name="connsiteY2" fmla="*/ 218982 h 1889463"/>
              <a:gd name="connsiteX3" fmla="*/ 383220 w 2817181"/>
              <a:gd name="connsiteY3" fmla="*/ 458679 h 1889463"/>
              <a:gd name="connsiteX4" fmla="*/ 161278 w 2817181"/>
              <a:gd name="connsiteY4" fmla="*/ 689498 h 1889463"/>
              <a:gd name="connsiteX5" fmla="*/ 45868 w 2817181"/>
              <a:gd name="connsiteY5" fmla="*/ 1213281 h 1889463"/>
              <a:gd name="connsiteX6" fmla="*/ 436486 w 2817181"/>
              <a:gd name="connsiteY6" fmla="*/ 1577265 h 1889463"/>
              <a:gd name="connsiteX7" fmla="*/ 853736 w 2817181"/>
              <a:gd name="connsiteY7" fmla="*/ 1852473 h 1889463"/>
              <a:gd name="connsiteX8" fmla="*/ 1333131 w 2817181"/>
              <a:gd name="connsiteY8" fmla="*/ 1799207 h 1889463"/>
              <a:gd name="connsiteX9" fmla="*/ 1821402 w 2817181"/>
              <a:gd name="connsiteY9" fmla="*/ 1790329 h 1889463"/>
              <a:gd name="connsiteX10" fmla="*/ 2682536 w 2817181"/>
              <a:gd name="connsiteY10" fmla="*/ 1603898 h 1889463"/>
              <a:gd name="connsiteX11" fmla="*/ 2629270 w 2817181"/>
              <a:gd name="connsiteY11" fmla="*/ 1310935 h 1889463"/>
              <a:gd name="connsiteX12" fmla="*/ 2522738 w 2817181"/>
              <a:gd name="connsiteY12" fmla="*/ 1186648 h 1889463"/>
              <a:gd name="connsiteX13" fmla="*/ 2469472 w 2817181"/>
              <a:gd name="connsiteY13" fmla="*/ 707254 h 1889463"/>
              <a:gd name="connsiteX14" fmla="*/ 2203142 w 2817181"/>
              <a:gd name="connsiteY14" fmla="*/ 511945 h 1889463"/>
              <a:gd name="connsiteX15" fmla="*/ 1892424 w 2817181"/>
              <a:gd name="connsiteY15" fmla="*/ 582966 h 1889463"/>
              <a:gd name="connsiteX16" fmla="*/ 1839158 w 2817181"/>
              <a:gd name="connsiteY16" fmla="*/ 574089 h 188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7181" h="1889463">
                <a:moveTo>
                  <a:pt x="1839158" y="574089"/>
                </a:moveTo>
                <a:cubicBezTo>
                  <a:pt x="1728187" y="486792"/>
                  <a:pt x="1393795" y="118368"/>
                  <a:pt x="1226599" y="59184"/>
                </a:cubicBezTo>
                <a:cubicBezTo>
                  <a:pt x="1059403" y="0"/>
                  <a:pt x="976544" y="152400"/>
                  <a:pt x="835981" y="218982"/>
                </a:cubicBezTo>
                <a:cubicBezTo>
                  <a:pt x="695418" y="285564"/>
                  <a:pt x="495670" y="380260"/>
                  <a:pt x="383220" y="458679"/>
                </a:cubicBezTo>
                <a:cubicBezTo>
                  <a:pt x="270770" y="537098"/>
                  <a:pt x="217503" y="563731"/>
                  <a:pt x="161278" y="689498"/>
                </a:cubicBezTo>
                <a:cubicBezTo>
                  <a:pt x="105053" y="815265"/>
                  <a:pt x="0" y="1065320"/>
                  <a:pt x="45868" y="1213281"/>
                </a:cubicBezTo>
                <a:cubicBezTo>
                  <a:pt x="91736" y="1361242"/>
                  <a:pt x="301841" y="1470733"/>
                  <a:pt x="436486" y="1577265"/>
                </a:cubicBezTo>
                <a:cubicBezTo>
                  <a:pt x="571131" y="1683797"/>
                  <a:pt x="704295" y="1815483"/>
                  <a:pt x="853736" y="1852473"/>
                </a:cubicBezTo>
                <a:cubicBezTo>
                  <a:pt x="1003177" y="1889463"/>
                  <a:pt x="1171853" y="1809564"/>
                  <a:pt x="1333131" y="1799207"/>
                </a:cubicBezTo>
                <a:cubicBezTo>
                  <a:pt x="1494409" y="1788850"/>
                  <a:pt x="1596501" y="1822880"/>
                  <a:pt x="1821402" y="1790329"/>
                </a:cubicBezTo>
                <a:cubicBezTo>
                  <a:pt x="2046303" y="1757778"/>
                  <a:pt x="2547891" y="1683797"/>
                  <a:pt x="2682536" y="1603898"/>
                </a:cubicBezTo>
                <a:cubicBezTo>
                  <a:pt x="2817181" y="1523999"/>
                  <a:pt x="2655903" y="1380477"/>
                  <a:pt x="2629270" y="1310935"/>
                </a:cubicBezTo>
                <a:cubicBezTo>
                  <a:pt x="2602637" y="1241393"/>
                  <a:pt x="2549371" y="1287262"/>
                  <a:pt x="2522738" y="1186648"/>
                </a:cubicBezTo>
                <a:cubicBezTo>
                  <a:pt x="2496105" y="1086035"/>
                  <a:pt x="2522738" y="819704"/>
                  <a:pt x="2469472" y="707254"/>
                </a:cubicBezTo>
                <a:cubicBezTo>
                  <a:pt x="2416206" y="594804"/>
                  <a:pt x="2299317" y="532660"/>
                  <a:pt x="2203142" y="511945"/>
                </a:cubicBezTo>
                <a:cubicBezTo>
                  <a:pt x="2106967" y="491230"/>
                  <a:pt x="1945690" y="572609"/>
                  <a:pt x="1892424" y="582966"/>
                </a:cubicBezTo>
                <a:cubicBezTo>
                  <a:pt x="1839158" y="593323"/>
                  <a:pt x="1950129" y="661386"/>
                  <a:pt x="1839158" y="57408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Freeform 15"/>
          <p:cNvSpPr/>
          <p:nvPr/>
        </p:nvSpPr>
        <p:spPr>
          <a:xfrm>
            <a:off x="553858" y="3094355"/>
            <a:ext cx="720571" cy="653988"/>
          </a:xfrm>
          <a:custGeom>
            <a:avLst/>
            <a:gdLst>
              <a:gd name="connsiteX0" fmla="*/ 340311 w 720571"/>
              <a:gd name="connsiteY0" fmla="*/ 26633 h 653988"/>
              <a:gd name="connsiteX1" fmla="*/ 38470 w 720571"/>
              <a:gd name="connsiteY1" fmla="*/ 221942 h 653988"/>
              <a:gd name="connsiteX2" fmla="*/ 109491 w 720571"/>
              <a:gd name="connsiteY2" fmla="*/ 514905 h 653988"/>
              <a:gd name="connsiteX3" fmla="*/ 420210 w 720571"/>
              <a:gd name="connsiteY3" fmla="*/ 639192 h 653988"/>
              <a:gd name="connsiteX4" fmla="*/ 677662 w 720571"/>
              <a:gd name="connsiteY4" fmla="*/ 426128 h 653988"/>
              <a:gd name="connsiteX5" fmla="*/ 677662 w 720571"/>
              <a:gd name="connsiteY5" fmla="*/ 213064 h 653988"/>
              <a:gd name="connsiteX6" fmla="*/ 588886 w 720571"/>
              <a:gd name="connsiteY6" fmla="*/ 97654 h 653988"/>
              <a:gd name="connsiteX7" fmla="*/ 482354 w 720571"/>
              <a:gd name="connsiteY7" fmla="*/ 62144 h 653988"/>
              <a:gd name="connsiteX8" fmla="*/ 340311 w 720571"/>
              <a:gd name="connsiteY8" fmla="*/ 26633 h 65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571" h="653988">
                <a:moveTo>
                  <a:pt x="340311" y="26633"/>
                </a:moveTo>
                <a:cubicBezTo>
                  <a:pt x="266330" y="53266"/>
                  <a:pt x="76940" y="140563"/>
                  <a:pt x="38470" y="221942"/>
                </a:cubicBezTo>
                <a:cubicBezTo>
                  <a:pt x="0" y="303321"/>
                  <a:pt x="45868" y="445363"/>
                  <a:pt x="109491" y="514905"/>
                </a:cubicBezTo>
                <a:cubicBezTo>
                  <a:pt x="173114" y="584447"/>
                  <a:pt x="325515" y="653988"/>
                  <a:pt x="420210" y="639192"/>
                </a:cubicBezTo>
                <a:cubicBezTo>
                  <a:pt x="514905" y="624396"/>
                  <a:pt x="634753" y="497149"/>
                  <a:pt x="677662" y="426128"/>
                </a:cubicBezTo>
                <a:cubicBezTo>
                  <a:pt x="720571" y="355107"/>
                  <a:pt x="692458" y="267810"/>
                  <a:pt x="677662" y="213064"/>
                </a:cubicBezTo>
                <a:cubicBezTo>
                  <a:pt x="662866" y="158318"/>
                  <a:pt x="621437" y="122807"/>
                  <a:pt x="588886" y="97654"/>
                </a:cubicBezTo>
                <a:cubicBezTo>
                  <a:pt x="556335" y="72501"/>
                  <a:pt x="517865" y="76940"/>
                  <a:pt x="482354" y="62144"/>
                </a:cubicBezTo>
                <a:cubicBezTo>
                  <a:pt x="446843" y="47348"/>
                  <a:pt x="414292" y="0"/>
                  <a:pt x="340311" y="2663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6434" name="Picture 2"/>
          <p:cNvPicPr>
            <a:picLocks noChangeAspect="1" noChangeArrowheads="1"/>
          </p:cNvPicPr>
          <p:nvPr/>
        </p:nvPicPr>
        <p:blipFill>
          <a:blip r:embed="rId4" cstate="print"/>
          <a:srcRect/>
          <a:stretch>
            <a:fillRect/>
          </a:stretch>
        </p:blipFill>
        <p:spPr bwMode="auto">
          <a:xfrm>
            <a:off x="5076056" y="1196752"/>
            <a:ext cx="3541063" cy="2611363"/>
          </a:xfrm>
          <a:prstGeom prst="rect">
            <a:avLst/>
          </a:prstGeom>
          <a:noFill/>
          <a:ln w="9525">
            <a:noFill/>
            <a:miter lim="800000"/>
            <a:headEnd/>
            <a:tailEnd/>
          </a:ln>
        </p:spPr>
      </p:pic>
      <p:pic>
        <p:nvPicPr>
          <p:cNvPr id="146435" name="Picture 3"/>
          <p:cNvPicPr>
            <a:picLocks noChangeAspect="1" noChangeArrowheads="1"/>
          </p:cNvPicPr>
          <p:nvPr/>
        </p:nvPicPr>
        <p:blipFill>
          <a:blip r:embed="rId5" cstate="print"/>
          <a:srcRect/>
          <a:stretch>
            <a:fillRect/>
          </a:stretch>
        </p:blipFill>
        <p:spPr bwMode="auto">
          <a:xfrm>
            <a:off x="5796136" y="4149080"/>
            <a:ext cx="3182618" cy="2471936"/>
          </a:xfrm>
          <a:prstGeom prst="rect">
            <a:avLst/>
          </a:prstGeom>
          <a:noFill/>
          <a:ln w="9525">
            <a:noFill/>
            <a:miter lim="800000"/>
            <a:headEnd/>
            <a:tailEnd/>
          </a:ln>
        </p:spPr>
      </p:pic>
      <p:cxnSp>
        <p:nvCxnSpPr>
          <p:cNvPr id="18" name="Straight Arrow Connector 17"/>
          <p:cNvCxnSpPr/>
          <p:nvPr/>
        </p:nvCxnSpPr>
        <p:spPr>
          <a:xfrm flipV="1">
            <a:off x="3923928" y="2153816"/>
            <a:ext cx="1584176" cy="360040"/>
          </a:xfrm>
          <a:prstGeom prst="straightConnector1">
            <a:avLst/>
          </a:prstGeom>
          <a:ln w="1905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00192" y="3501008"/>
            <a:ext cx="576064" cy="648072"/>
          </a:xfrm>
          <a:prstGeom prst="straightConnector1">
            <a:avLst/>
          </a:prstGeom>
          <a:ln w="1905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3528" y="908720"/>
            <a:ext cx="5472608" cy="646331"/>
          </a:xfrm>
          <a:prstGeom prst="rect">
            <a:avLst/>
          </a:prstGeom>
          <a:noFill/>
        </p:spPr>
        <p:txBody>
          <a:bodyPr wrap="square" rtlCol="0">
            <a:spAutoFit/>
          </a:bodyPr>
          <a:lstStyle/>
          <a:p>
            <a:pPr algn="just"/>
            <a:r>
              <a:rPr lang="en-US" dirty="0">
                <a:solidFill>
                  <a:schemeClr val="tx2">
                    <a:lumMod val="50000"/>
                  </a:schemeClr>
                </a:solidFill>
              </a:rPr>
              <a:t>c. Reduced problem: a node for each </a:t>
            </a:r>
            <a:r>
              <a:rPr lang="en-US" dirty="0" err="1">
                <a:solidFill>
                  <a:schemeClr val="tx2">
                    <a:lumMod val="50000"/>
                  </a:schemeClr>
                </a:solidFill>
              </a:rPr>
              <a:t>supernode</a:t>
            </a:r>
            <a:r>
              <a:rPr lang="en-US" dirty="0">
                <a:solidFill>
                  <a:schemeClr val="tx2">
                    <a:lumMod val="50000"/>
                  </a:schemeClr>
                </a:solidFill>
              </a:rPr>
              <a:t>, an edge between two </a:t>
            </a:r>
            <a:r>
              <a:rPr lang="en-US" dirty="0" err="1">
                <a:solidFill>
                  <a:schemeClr val="tx2">
                    <a:lumMod val="50000"/>
                  </a:schemeClr>
                </a:solidFill>
              </a:rPr>
              <a:t>supernodes</a:t>
            </a:r>
            <a:r>
              <a:rPr lang="en-US" dirty="0">
                <a:solidFill>
                  <a:schemeClr val="tx2">
                    <a:lumMod val="50000"/>
                  </a:schemeClr>
                </a:solidFill>
              </a:rPr>
              <a:t> if an edge in the original</a:t>
            </a:r>
          </a:p>
        </p:txBody>
      </p:sp>
    </p:spTree>
    <p:extLst>
      <p:ext uri="{BB962C8B-B14F-4D97-AF65-F5344CB8AC3E}">
        <p14:creationId xmlns:p14="http://schemas.microsoft.com/office/powerpoint/2010/main" val="24411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a:solidFill>
                  <a:schemeClr val="accent6">
                    <a:lumMod val="75000"/>
                  </a:schemeClr>
                </a:solidFill>
              </a:rPr>
              <a:t>Balance Characterization: Step 2</a:t>
            </a:r>
          </a:p>
        </p:txBody>
      </p:sp>
      <p:pic>
        <p:nvPicPr>
          <p:cNvPr id="17" name="Picture 3"/>
          <p:cNvPicPr>
            <a:picLocks noChangeAspect="1" noChangeArrowheads="1"/>
          </p:cNvPicPr>
          <p:nvPr/>
        </p:nvPicPr>
        <p:blipFill>
          <a:blip r:embed="rId3" cstate="print"/>
          <a:srcRect/>
          <a:stretch>
            <a:fillRect/>
          </a:stretch>
        </p:blipFill>
        <p:spPr bwMode="auto">
          <a:xfrm>
            <a:off x="467544" y="3645024"/>
            <a:ext cx="3182618" cy="2471936"/>
          </a:xfrm>
          <a:prstGeom prst="rect">
            <a:avLst/>
          </a:prstGeom>
          <a:noFill/>
          <a:ln w="9525">
            <a:noFill/>
            <a:miter lim="800000"/>
            <a:headEnd/>
            <a:tailEnd/>
          </a:ln>
        </p:spPr>
      </p:pic>
      <p:sp>
        <p:nvSpPr>
          <p:cNvPr id="18" name="TextBox 17"/>
          <p:cNvSpPr txBox="1"/>
          <p:nvPr/>
        </p:nvSpPr>
        <p:spPr>
          <a:xfrm>
            <a:off x="251520" y="908720"/>
            <a:ext cx="7920880" cy="2308324"/>
          </a:xfrm>
          <a:prstGeom prst="rect">
            <a:avLst/>
          </a:prstGeom>
          <a:noFill/>
        </p:spPr>
        <p:txBody>
          <a:bodyPr wrap="square" rtlCol="0">
            <a:spAutoFit/>
          </a:bodyPr>
          <a:lstStyle/>
          <a:p>
            <a:r>
              <a:rPr lang="en-US" dirty="0">
                <a:solidFill>
                  <a:schemeClr val="accent3">
                    <a:lumMod val="75000"/>
                  </a:schemeClr>
                </a:solidFill>
              </a:rPr>
              <a:t>Note: Only negative edges among </a:t>
            </a:r>
            <a:r>
              <a:rPr lang="en-US" dirty="0" err="1">
                <a:solidFill>
                  <a:schemeClr val="accent3">
                    <a:lumMod val="75000"/>
                  </a:schemeClr>
                </a:solidFill>
              </a:rPr>
              <a:t>supernodes</a:t>
            </a:r>
            <a:endParaRPr lang="en-US" dirty="0">
              <a:solidFill>
                <a:schemeClr val="accent3">
                  <a:lumMod val="75000"/>
                </a:schemeClr>
              </a:solidFill>
            </a:endParaRPr>
          </a:p>
          <a:p>
            <a:endParaRPr lang="en-US" dirty="0"/>
          </a:p>
          <a:p>
            <a:r>
              <a:rPr lang="en-US" dirty="0"/>
              <a:t>Start labeling by either X and Y</a:t>
            </a:r>
          </a:p>
          <a:p>
            <a:r>
              <a:rPr lang="en-US" dirty="0"/>
              <a:t>If successful, then label the nodes of the </a:t>
            </a:r>
            <a:r>
              <a:rPr lang="en-US" dirty="0" err="1"/>
              <a:t>supernode</a:t>
            </a:r>
            <a:r>
              <a:rPr lang="en-US" dirty="0"/>
              <a:t> correspondingly</a:t>
            </a:r>
          </a:p>
          <a:p>
            <a:pPr>
              <a:buFont typeface="Wingdings" pitchFamily="2" charset="2"/>
              <a:buChar char="ü"/>
            </a:pPr>
            <a:r>
              <a:rPr lang="en-US" dirty="0"/>
              <a:t>  A cycle with an odd number, corresponds to a (possibly larger) odd cycle in the original</a:t>
            </a:r>
          </a:p>
          <a:p>
            <a:endParaRPr lang="en-US" dirty="0"/>
          </a:p>
          <a:p>
            <a:endParaRPr lang="el-GR" dirty="0"/>
          </a:p>
        </p:txBody>
      </p:sp>
      <p:pic>
        <p:nvPicPr>
          <p:cNvPr id="147458" name="Picture 2"/>
          <p:cNvPicPr>
            <a:picLocks noChangeAspect="1" noChangeArrowheads="1"/>
          </p:cNvPicPr>
          <p:nvPr/>
        </p:nvPicPr>
        <p:blipFill>
          <a:blip r:embed="rId4" cstate="print"/>
          <a:srcRect/>
          <a:stretch>
            <a:fillRect/>
          </a:stretch>
        </p:blipFill>
        <p:spPr bwMode="auto">
          <a:xfrm>
            <a:off x="3995936" y="2636912"/>
            <a:ext cx="3905250" cy="3571875"/>
          </a:xfrm>
          <a:prstGeom prst="rect">
            <a:avLst/>
          </a:prstGeom>
          <a:noFill/>
          <a:ln w="9525">
            <a:noFill/>
            <a:miter lim="800000"/>
            <a:headEnd/>
            <a:tailEnd/>
          </a:ln>
        </p:spPr>
      </p:pic>
    </p:spTree>
    <p:extLst>
      <p:ext uri="{BB962C8B-B14F-4D97-AF65-F5344CB8AC3E}">
        <p14:creationId xmlns:p14="http://schemas.microsoft.com/office/powerpoint/2010/main" val="3749413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a:solidFill>
                  <a:schemeClr val="accent6">
                    <a:lumMod val="75000"/>
                  </a:schemeClr>
                </a:solidFill>
              </a:rPr>
              <a:t>Balance Characterization: Step 2</a:t>
            </a:r>
          </a:p>
        </p:txBody>
      </p:sp>
      <p:sp>
        <p:nvSpPr>
          <p:cNvPr id="18" name="TextBox 17"/>
          <p:cNvSpPr txBox="1"/>
          <p:nvPr/>
        </p:nvSpPr>
        <p:spPr>
          <a:xfrm>
            <a:off x="452466" y="1340768"/>
            <a:ext cx="7920880" cy="1200329"/>
          </a:xfrm>
          <a:prstGeom prst="rect">
            <a:avLst/>
          </a:prstGeom>
          <a:noFill/>
        </p:spPr>
        <p:txBody>
          <a:bodyPr wrap="square" rtlCol="0">
            <a:spAutoFit/>
          </a:bodyPr>
          <a:lstStyle/>
          <a:p>
            <a:r>
              <a:rPr lang="en-US" sz="2400" dirty="0">
                <a:solidFill>
                  <a:schemeClr val="accent3">
                    <a:lumMod val="75000"/>
                  </a:schemeClr>
                </a:solidFill>
              </a:rPr>
              <a:t>Determining whether the graph is </a:t>
            </a:r>
            <a:r>
              <a:rPr lang="en-US" sz="2400" dirty="0">
                <a:solidFill>
                  <a:schemeClr val="accent6">
                    <a:lumMod val="75000"/>
                  </a:schemeClr>
                </a:solidFill>
              </a:rPr>
              <a:t>bipartite</a:t>
            </a:r>
            <a:r>
              <a:rPr lang="en-US" sz="2400" dirty="0">
                <a:solidFill>
                  <a:schemeClr val="accent3">
                    <a:lumMod val="75000"/>
                  </a:schemeClr>
                </a:solidFill>
              </a:rPr>
              <a:t> (there is no edge between nodes in X or Y, </a:t>
            </a:r>
            <a:r>
              <a:rPr lang="en-US" sz="2400" i="1" dirty="0">
                <a:solidFill>
                  <a:schemeClr val="accent3">
                    <a:lumMod val="75000"/>
                  </a:schemeClr>
                </a:solidFill>
              </a:rPr>
              <a:t>the only edges are from nodes in X to nodes in Y</a:t>
            </a:r>
            <a:r>
              <a:rPr lang="en-US" sz="2400" dirty="0">
                <a:solidFill>
                  <a:schemeClr val="accent3">
                    <a:lumMod val="75000"/>
                  </a:schemeClr>
                </a:solidFill>
              </a:rPr>
              <a:t>)</a:t>
            </a:r>
            <a:endParaRPr lang="el-GR" sz="2400" dirty="0"/>
          </a:p>
        </p:txBody>
      </p:sp>
      <p:sp>
        <p:nvSpPr>
          <p:cNvPr id="7" name="TextBox 6"/>
          <p:cNvSpPr txBox="1"/>
          <p:nvPr/>
        </p:nvSpPr>
        <p:spPr>
          <a:xfrm>
            <a:off x="467544" y="3068960"/>
            <a:ext cx="7992888" cy="2123658"/>
          </a:xfrm>
          <a:prstGeom prst="rect">
            <a:avLst/>
          </a:prstGeom>
          <a:noFill/>
        </p:spPr>
        <p:txBody>
          <a:bodyPr wrap="square" rtlCol="0">
            <a:spAutoFit/>
          </a:bodyPr>
          <a:lstStyle/>
          <a:p>
            <a:pPr algn="just"/>
            <a:r>
              <a:rPr lang="en-US" sz="2400" dirty="0">
                <a:solidFill>
                  <a:schemeClr val="accent6">
                    <a:lumMod val="75000"/>
                  </a:schemeClr>
                </a:solidFill>
              </a:rPr>
              <a:t>Use Breadth-First-Search (BFS)</a:t>
            </a:r>
          </a:p>
          <a:p>
            <a:pPr algn="just"/>
            <a:r>
              <a:rPr lang="en-US" dirty="0">
                <a:solidFill>
                  <a:schemeClr val="tx2">
                    <a:lumMod val="75000"/>
                  </a:schemeClr>
                </a:solidFill>
              </a:rPr>
              <a:t>Two type of edges: (1) between nodes in adjacent levels (2) between nodes in the same level</a:t>
            </a:r>
          </a:p>
          <a:p>
            <a:pPr algn="just"/>
            <a:endParaRPr lang="en-US" dirty="0">
              <a:solidFill>
                <a:schemeClr val="tx2">
                  <a:lumMod val="75000"/>
                </a:schemeClr>
              </a:solidFill>
            </a:endParaRPr>
          </a:p>
          <a:p>
            <a:pPr algn="just"/>
            <a:r>
              <a:rPr lang="en-US" dirty="0">
                <a:solidFill>
                  <a:schemeClr val="tx2">
                    <a:lumMod val="75000"/>
                  </a:schemeClr>
                </a:solidFill>
              </a:rPr>
              <a:t>If only type (1), alternate X and Y labels at each level</a:t>
            </a:r>
          </a:p>
          <a:p>
            <a:pPr algn="just"/>
            <a:endParaRPr lang="en-US" dirty="0">
              <a:solidFill>
                <a:schemeClr val="tx2">
                  <a:lumMod val="75000"/>
                </a:schemeClr>
              </a:solidFill>
            </a:endParaRPr>
          </a:p>
          <a:p>
            <a:pPr algn="just"/>
            <a:r>
              <a:rPr lang="en-US" dirty="0">
                <a:solidFill>
                  <a:schemeClr val="tx2">
                    <a:lumMod val="75000"/>
                  </a:schemeClr>
                </a:solidFill>
              </a:rPr>
              <a:t>If type (2), then odd cycle</a:t>
            </a:r>
            <a:endParaRPr lang="el-GR" dirty="0">
              <a:solidFill>
                <a:schemeClr val="tx2">
                  <a:lumMod val="75000"/>
                </a:schemeClr>
              </a:solidFill>
            </a:endParaRPr>
          </a:p>
        </p:txBody>
      </p:sp>
    </p:spTree>
    <p:extLst>
      <p:ext uri="{BB962C8B-B14F-4D97-AF65-F5344CB8AC3E}">
        <p14:creationId xmlns:p14="http://schemas.microsoft.com/office/powerpoint/2010/main" val="856603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a:solidFill>
                  <a:schemeClr val="accent6">
                    <a:lumMod val="75000"/>
                  </a:schemeClr>
                </a:solidFill>
              </a:rPr>
              <a:t>Balance Characterization</a:t>
            </a:r>
          </a:p>
        </p:txBody>
      </p:sp>
      <p:pic>
        <p:nvPicPr>
          <p:cNvPr id="17" name="Picture 3"/>
          <p:cNvPicPr>
            <a:picLocks noChangeAspect="1" noChangeArrowheads="1"/>
          </p:cNvPicPr>
          <p:nvPr/>
        </p:nvPicPr>
        <p:blipFill>
          <a:blip r:embed="rId3" cstate="print"/>
          <a:srcRect/>
          <a:stretch>
            <a:fillRect/>
          </a:stretch>
        </p:blipFill>
        <p:spPr bwMode="auto">
          <a:xfrm>
            <a:off x="467544" y="4005064"/>
            <a:ext cx="3182618" cy="2471936"/>
          </a:xfrm>
          <a:prstGeom prst="rect">
            <a:avLst/>
          </a:prstGeom>
          <a:noFill/>
          <a:ln w="9525">
            <a:noFill/>
            <a:miter lim="800000"/>
            <a:headEnd/>
            <a:tailEnd/>
          </a:ln>
        </p:spPr>
      </p:pic>
      <p:pic>
        <p:nvPicPr>
          <p:cNvPr id="147458" name="Picture 2"/>
          <p:cNvPicPr>
            <a:picLocks noChangeAspect="1" noChangeArrowheads="1"/>
          </p:cNvPicPr>
          <p:nvPr/>
        </p:nvPicPr>
        <p:blipFill>
          <a:blip r:embed="rId4" cstate="print"/>
          <a:srcRect/>
          <a:stretch>
            <a:fillRect/>
          </a:stretch>
        </p:blipFill>
        <p:spPr bwMode="auto">
          <a:xfrm>
            <a:off x="4139952" y="3068960"/>
            <a:ext cx="3905250" cy="3571875"/>
          </a:xfrm>
          <a:prstGeom prst="rect">
            <a:avLst/>
          </a:prstGeom>
          <a:noFill/>
          <a:ln w="9525">
            <a:noFill/>
            <a:miter lim="800000"/>
            <a:headEnd/>
            <a:tailEnd/>
          </a:ln>
        </p:spPr>
      </p:pic>
      <p:pic>
        <p:nvPicPr>
          <p:cNvPr id="148482" name="Picture 2"/>
          <p:cNvPicPr>
            <a:picLocks noChangeAspect="1" noChangeArrowheads="1"/>
          </p:cNvPicPr>
          <p:nvPr/>
        </p:nvPicPr>
        <p:blipFill>
          <a:blip r:embed="rId5" cstate="print"/>
          <a:srcRect/>
          <a:stretch>
            <a:fillRect/>
          </a:stretch>
        </p:blipFill>
        <p:spPr bwMode="auto">
          <a:xfrm>
            <a:off x="395536" y="836712"/>
            <a:ext cx="4547669" cy="2854846"/>
          </a:xfrm>
          <a:prstGeom prst="rect">
            <a:avLst/>
          </a:prstGeom>
          <a:noFill/>
          <a:ln w="9525">
            <a:noFill/>
            <a:miter lim="800000"/>
            <a:headEnd/>
            <a:tailEnd/>
          </a:ln>
        </p:spPr>
      </p:pic>
    </p:spTree>
    <p:extLst>
      <p:ext uri="{BB962C8B-B14F-4D97-AF65-F5344CB8AC3E}">
        <p14:creationId xmlns:p14="http://schemas.microsoft.com/office/powerpoint/2010/main" val="102313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14290"/>
            <a:ext cx="6500858" cy="707886"/>
          </a:xfrm>
          <a:prstGeom prst="rect">
            <a:avLst/>
          </a:prstGeom>
          <a:noFill/>
        </p:spPr>
        <p:txBody>
          <a:bodyPr wrap="square" rtlCol="0">
            <a:spAutoFit/>
          </a:bodyPr>
          <a:lstStyle/>
          <a:p>
            <a:pPr algn="ctr"/>
            <a:r>
              <a:rPr lang="en-US" sz="4000" dirty="0">
                <a:solidFill>
                  <a:schemeClr val="accent6">
                    <a:lumMod val="75000"/>
                  </a:schemeClr>
                </a:solidFill>
              </a:rPr>
              <a:t>Structural Balance Theory</a:t>
            </a:r>
          </a:p>
        </p:txBody>
      </p:sp>
      <p:sp>
        <p:nvSpPr>
          <p:cNvPr id="12" name="TextBox 11"/>
          <p:cNvSpPr txBox="1"/>
          <p:nvPr/>
        </p:nvSpPr>
        <p:spPr>
          <a:xfrm>
            <a:off x="506682" y="1268760"/>
            <a:ext cx="8313790" cy="2677656"/>
          </a:xfrm>
          <a:prstGeom prst="rect">
            <a:avLst/>
          </a:prstGeom>
          <a:noFill/>
        </p:spPr>
        <p:txBody>
          <a:bodyPr wrap="square" rtlCol="0">
            <a:spAutoFit/>
          </a:bodyPr>
          <a:lstStyle/>
          <a:p>
            <a:pPr marL="342900" indent="-342900">
              <a:buFont typeface="Wingdings" panose="05000000000000000000" pitchFamily="2" charset="2"/>
              <a:buChar char="§"/>
            </a:pPr>
            <a:r>
              <a:rPr lang="en-US" sz="2400" dirty="0"/>
              <a:t>originated in social psychology in the mid-20th-century,  by </a:t>
            </a:r>
            <a:r>
              <a:rPr lang="en-US" sz="2400" dirty="0" err="1"/>
              <a:t>Heider</a:t>
            </a:r>
            <a:r>
              <a:rPr lang="en-US" sz="2400" dirty="0"/>
              <a:t> in the 1940s </a:t>
            </a:r>
          </a:p>
          <a:p>
            <a:pPr marL="342900" indent="-342900">
              <a:buFont typeface="Wingdings" panose="05000000000000000000" pitchFamily="2" charset="2"/>
              <a:buChar char="§"/>
            </a:pPr>
            <a:r>
              <a:rPr lang="en-US" sz="2400" dirty="0"/>
              <a:t>graph-theoretic approach  by Cartwright and </a:t>
            </a:r>
            <a:r>
              <a:rPr lang="en-US" sz="2400" dirty="0" err="1"/>
              <a:t>Harary</a:t>
            </a:r>
            <a:r>
              <a:rPr lang="en-US" sz="2400" dirty="0"/>
              <a:t>  in the 1960s</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considers the possible ways in which triangles on three individuals can be signed</a:t>
            </a:r>
            <a:endParaRPr lang="el-GR" sz="2400" dirty="0"/>
          </a:p>
        </p:txBody>
      </p:sp>
      <p:sp>
        <p:nvSpPr>
          <p:cNvPr id="4" name="TextBox 3"/>
          <p:cNvSpPr txBox="1"/>
          <p:nvPr/>
        </p:nvSpPr>
        <p:spPr>
          <a:xfrm>
            <a:off x="323528" y="4077072"/>
            <a:ext cx="8352928" cy="1938992"/>
          </a:xfrm>
          <a:prstGeom prst="rect">
            <a:avLst/>
          </a:prstGeom>
          <a:noFill/>
        </p:spPr>
        <p:txBody>
          <a:bodyPr wrap="square" rtlCol="0">
            <a:spAutoFit/>
          </a:bodyPr>
          <a:lstStyle/>
          <a:p>
            <a:pPr lvl="1"/>
            <a:endParaRPr lang="en-US" sz="2400" dirty="0"/>
          </a:p>
          <a:p>
            <a:pPr lvl="1">
              <a:buFont typeface="Wingdings" pitchFamily="2" charset="2"/>
              <a:buChar char="§"/>
            </a:pPr>
            <a:r>
              <a:rPr lang="en-US" sz="2400" dirty="0"/>
              <a:t> Lets look at all possible relationships </a:t>
            </a:r>
            <a:r>
              <a:rPr lang="en-US" sz="2400" i="1" dirty="0">
                <a:solidFill>
                  <a:schemeClr val="tx2">
                    <a:lumMod val="60000"/>
                    <a:lumOff val="40000"/>
                  </a:schemeClr>
                </a:solidFill>
              </a:rPr>
              <a:t>between  3 people  </a:t>
            </a:r>
            <a:r>
              <a:rPr lang="en-US" sz="2400" dirty="0"/>
              <a:t>=&gt; 4 cases</a:t>
            </a:r>
          </a:p>
          <a:p>
            <a:pPr>
              <a:buFont typeface="Wingdings" pitchFamily="2" charset="2"/>
              <a:buChar char="§"/>
            </a:pPr>
            <a:endParaRPr lang="en-US" sz="2400" dirty="0"/>
          </a:p>
          <a:p>
            <a:pPr lvl="1">
              <a:buFont typeface="Wingdings" pitchFamily="2" charset="2"/>
              <a:buChar char="§"/>
            </a:pPr>
            <a:r>
              <a:rPr lang="en-US" sz="2400" dirty="0"/>
              <a:t> See if all are </a:t>
            </a:r>
            <a:r>
              <a:rPr lang="en-US" sz="2400" i="1" dirty="0">
                <a:solidFill>
                  <a:schemeClr val="tx2">
                    <a:lumMod val="60000"/>
                    <a:lumOff val="40000"/>
                  </a:schemeClr>
                </a:solidFill>
              </a:rPr>
              <a:t>equally possible </a:t>
            </a:r>
            <a:r>
              <a:rPr lang="en-US" sz="2400" dirty="0"/>
              <a:t>(</a:t>
            </a:r>
            <a:r>
              <a:rPr lang="en-US" sz="2400" dirty="0">
                <a:solidFill>
                  <a:srgbClr val="FF0000"/>
                </a:solidFill>
              </a:rPr>
              <a:t>local property</a:t>
            </a:r>
            <a:r>
              <a:rPr lang="en-US" sz="2400" dirty="0"/>
              <a:t>)</a:t>
            </a:r>
            <a:endParaRPr lang="el-GR" sz="2400" dirty="0"/>
          </a:p>
        </p:txBody>
      </p:sp>
    </p:spTree>
    <p:extLst>
      <p:ext uri="{BB962C8B-B14F-4D97-AF65-F5344CB8AC3E}">
        <p14:creationId xmlns:p14="http://schemas.microsoft.com/office/powerpoint/2010/main" val="2227902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8753"/>
            <a:ext cx="7920880" cy="707886"/>
          </a:xfrm>
          <a:prstGeom prst="rect">
            <a:avLst/>
          </a:prstGeom>
          <a:noFill/>
        </p:spPr>
        <p:txBody>
          <a:bodyPr wrap="square" rtlCol="0">
            <a:spAutoFit/>
          </a:bodyPr>
          <a:lstStyle/>
          <a:p>
            <a:pPr algn="ctr"/>
            <a:r>
              <a:rPr lang="en-US" sz="4000" dirty="0">
                <a:solidFill>
                  <a:schemeClr val="accent6">
                    <a:lumMod val="75000"/>
                  </a:schemeClr>
                </a:solidFill>
              </a:rPr>
              <a:t>Status theory in practice</a:t>
            </a:r>
          </a:p>
        </p:txBody>
      </p:sp>
      <p:sp>
        <p:nvSpPr>
          <p:cNvPr id="3" name="TextBox 2"/>
          <p:cNvSpPr txBox="1"/>
          <p:nvPr/>
        </p:nvSpPr>
        <p:spPr>
          <a:xfrm>
            <a:off x="1259632" y="1340768"/>
            <a:ext cx="5400600" cy="648072"/>
          </a:xfrm>
          <a:prstGeom prst="rect">
            <a:avLst/>
          </a:prstGeom>
          <a:noFill/>
        </p:spPr>
        <p:txBody>
          <a:bodyPr wrap="square" rtlCol="0">
            <a:spAutoFit/>
          </a:bodyPr>
          <a:lstStyle/>
          <a:p>
            <a:endParaRPr lang="el-GR" dirty="0"/>
          </a:p>
        </p:txBody>
      </p:sp>
      <p:pic>
        <p:nvPicPr>
          <p:cNvPr id="10" name="Picture 9"/>
          <p:cNvPicPr>
            <a:picLocks noChangeAspect="1"/>
          </p:cNvPicPr>
          <p:nvPr/>
        </p:nvPicPr>
        <p:blipFill>
          <a:blip r:embed="rId3"/>
          <a:stretch>
            <a:fillRect/>
          </a:stretch>
        </p:blipFill>
        <p:spPr>
          <a:xfrm>
            <a:off x="1475656" y="1465942"/>
            <a:ext cx="5432926" cy="1687770"/>
          </a:xfrm>
          <a:prstGeom prst="rect">
            <a:avLst/>
          </a:prstGeom>
        </p:spPr>
      </p:pic>
      <p:sp>
        <p:nvSpPr>
          <p:cNvPr id="12" name="TextBox 11"/>
          <p:cNvSpPr txBox="1"/>
          <p:nvPr/>
        </p:nvSpPr>
        <p:spPr>
          <a:xfrm>
            <a:off x="611560" y="3573016"/>
            <a:ext cx="7848872" cy="2246769"/>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err="1">
                <a:solidFill>
                  <a:schemeClr val="tx2">
                    <a:lumMod val="60000"/>
                    <a:lumOff val="40000"/>
                  </a:schemeClr>
                </a:solidFill>
              </a:rPr>
              <a:t>Epinions</a:t>
            </a:r>
            <a:r>
              <a:rPr lang="en-US" sz="2000" b="1" dirty="0">
                <a:solidFill>
                  <a:schemeClr val="tx2">
                    <a:lumMod val="60000"/>
                    <a:lumOff val="40000"/>
                  </a:schemeClr>
                </a:solidFill>
              </a:rPr>
              <a:t>: </a:t>
            </a:r>
            <a:r>
              <a:rPr lang="en-US" sz="2000" dirty="0"/>
              <a:t>product review Web site, where users can indicate their </a:t>
            </a:r>
            <a:r>
              <a:rPr lang="en-US" sz="2000" i="1" dirty="0">
                <a:solidFill>
                  <a:schemeClr val="tx2">
                    <a:lumMod val="60000"/>
                    <a:lumOff val="40000"/>
                  </a:schemeClr>
                </a:solidFill>
              </a:rPr>
              <a:t>trust</a:t>
            </a:r>
            <a:r>
              <a:rPr lang="en-US" sz="2000" dirty="0"/>
              <a:t> or </a:t>
            </a:r>
            <a:r>
              <a:rPr lang="en-US" sz="2000" i="1" dirty="0">
                <a:solidFill>
                  <a:schemeClr val="tx2">
                    <a:lumMod val="60000"/>
                    <a:lumOff val="40000"/>
                  </a:schemeClr>
                </a:solidFill>
              </a:rPr>
              <a:t>distrust</a:t>
            </a:r>
            <a:r>
              <a:rPr lang="en-US" sz="2000" dirty="0"/>
              <a:t> of the </a:t>
            </a:r>
            <a:r>
              <a:rPr lang="en-US" sz="2000" dirty="0">
                <a:solidFill>
                  <a:schemeClr val="tx2">
                    <a:lumMod val="60000"/>
                    <a:lumOff val="40000"/>
                  </a:schemeClr>
                </a:solidFill>
              </a:rPr>
              <a:t>reviews</a:t>
            </a:r>
          </a:p>
          <a:p>
            <a:pPr marL="342900" indent="-342900">
              <a:buFont typeface="Wingdings" panose="05000000000000000000" pitchFamily="2" charset="2"/>
              <a:buChar char="§"/>
            </a:pPr>
            <a:r>
              <a:rPr lang="en-US" sz="2000" b="1" dirty="0">
                <a:solidFill>
                  <a:schemeClr val="tx2">
                    <a:lumMod val="60000"/>
                    <a:lumOff val="40000"/>
                  </a:schemeClr>
                </a:solidFill>
              </a:rPr>
              <a:t>Slashdot:</a:t>
            </a:r>
            <a:r>
              <a:rPr lang="en-US" sz="2000" dirty="0"/>
              <a:t> the social network of the blog where a signed link indicates that one user </a:t>
            </a:r>
            <a:r>
              <a:rPr lang="en-US" sz="2000" i="1" dirty="0">
                <a:solidFill>
                  <a:schemeClr val="tx2">
                    <a:lumMod val="60000"/>
                    <a:lumOff val="40000"/>
                  </a:schemeClr>
                </a:solidFill>
              </a:rPr>
              <a:t>likes</a:t>
            </a:r>
            <a:r>
              <a:rPr lang="en-US" sz="2000" dirty="0"/>
              <a:t> or </a:t>
            </a:r>
            <a:r>
              <a:rPr lang="en-US" sz="2000" i="1" dirty="0">
                <a:solidFill>
                  <a:schemeClr val="tx2">
                    <a:lumMod val="60000"/>
                    <a:lumOff val="40000"/>
                  </a:schemeClr>
                </a:solidFill>
              </a:rPr>
              <a:t>dislikes</a:t>
            </a:r>
            <a:r>
              <a:rPr lang="en-US" sz="2000" dirty="0"/>
              <a:t> the </a:t>
            </a:r>
            <a:r>
              <a:rPr lang="en-US" sz="2000" i="1" dirty="0">
                <a:solidFill>
                  <a:schemeClr val="tx2">
                    <a:lumMod val="60000"/>
                    <a:lumOff val="40000"/>
                  </a:schemeClr>
                </a:solidFill>
              </a:rPr>
              <a:t>comments</a:t>
            </a:r>
          </a:p>
          <a:p>
            <a:pPr marL="342900" indent="-342900">
              <a:buFont typeface="Wingdings" panose="05000000000000000000" pitchFamily="2" charset="2"/>
              <a:buChar char="§"/>
            </a:pPr>
            <a:r>
              <a:rPr lang="en-US" sz="2000" b="1" dirty="0">
                <a:solidFill>
                  <a:schemeClr val="tx2">
                    <a:lumMod val="60000"/>
                    <a:lumOff val="40000"/>
                  </a:schemeClr>
                </a:solidFill>
              </a:rPr>
              <a:t>Wikipedia:</a:t>
            </a:r>
            <a:r>
              <a:rPr lang="en-US" sz="2000" dirty="0"/>
              <a:t> its voting network where a signed link indicates a positive or negative </a:t>
            </a:r>
            <a:r>
              <a:rPr lang="en-US" sz="2000" i="1" dirty="0">
                <a:solidFill>
                  <a:schemeClr val="tx2">
                    <a:lumMod val="60000"/>
                    <a:lumOff val="40000"/>
                  </a:schemeClr>
                </a:solidFill>
              </a:rPr>
              <a:t>vote</a:t>
            </a:r>
            <a:r>
              <a:rPr lang="en-US" sz="2000" dirty="0"/>
              <a:t> by one user </a:t>
            </a:r>
            <a:r>
              <a:rPr lang="en-US" sz="2000" i="1" dirty="0">
                <a:solidFill>
                  <a:schemeClr val="tx2">
                    <a:lumMod val="60000"/>
                    <a:lumOff val="40000"/>
                  </a:schemeClr>
                </a:solidFill>
              </a:rPr>
              <a:t>on the promotion </a:t>
            </a:r>
            <a:r>
              <a:rPr lang="en-US" sz="2000" dirty="0"/>
              <a:t>to admin status of another.</a:t>
            </a:r>
            <a:endParaRPr lang="el-GR" sz="2000" dirty="0"/>
          </a:p>
        </p:txBody>
      </p:sp>
    </p:spTree>
    <p:extLst>
      <p:ext uri="{BB962C8B-B14F-4D97-AF65-F5344CB8AC3E}">
        <p14:creationId xmlns:p14="http://schemas.microsoft.com/office/powerpoint/2010/main" val="108612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5505"/>
            <a:ext cx="7920880" cy="707886"/>
          </a:xfrm>
          <a:prstGeom prst="rect">
            <a:avLst/>
          </a:prstGeom>
          <a:noFill/>
        </p:spPr>
        <p:txBody>
          <a:bodyPr wrap="square" rtlCol="0">
            <a:spAutoFit/>
          </a:bodyPr>
          <a:lstStyle/>
          <a:p>
            <a:pPr algn="ctr"/>
            <a:r>
              <a:rPr lang="en-US" sz="4000" dirty="0">
                <a:solidFill>
                  <a:schemeClr val="accent6">
                    <a:lumMod val="75000"/>
                  </a:schemeClr>
                </a:solidFill>
              </a:rPr>
              <a:t>Structural balance theory in practice</a:t>
            </a:r>
          </a:p>
        </p:txBody>
      </p:sp>
      <p:sp>
        <p:nvSpPr>
          <p:cNvPr id="3" name="TextBox 2"/>
          <p:cNvSpPr txBox="1"/>
          <p:nvPr/>
        </p:nvSpPr>
        <p:spPr>
          <a:xfrm>
            <a:off x="1259632" y="1340768"/>
            <a:ext cx="5400600" cy="648072"/>
          </a:xfrm>
          <a:prstGeom prst="rect">
            <a:avLst/>
          </a:prstGeom>
          <a:noFill/>
        </p:spPr>
        <p:txBody>
          <a:bodyPr wrap="square" rtlCol="0">
            <a:spAutoFit/>
          </a:bodyPr>
          <a:lstStyle/>
          <a:p>
            <a:endParaRPr lang="el-GR" dirty="0"/>
          </a:p>
        </p:txBody>
      </p:sp>
      <p:pic>
        <p:nvPicPr>
          <p:cNvPr id="4" name="Picture 3"/>
          <p:cNvPicPr>
            <a:picLocks noChangeAspect="1"/>
          </p:cNvPicPr>
          <p:nvPr/>
        </p:nvPicPr>
        <p:blipFill>
          <a:blip r:embed="rId3"/>
          <a:stretch>
            <a:fillRect/>
          </a:stretch>
        </p:blipFill>
        <p:spPr>
          <a:xfrm>
            <a:off x="1547664" y="651508"/>
            <a:ext cx="5311835" cy="1481347"/>
          </a:xfrm>
          <a:prstGeom prst="rect">
            <a:avLst/>
          </a:prstGeom>
        </p:spPr>
      </p:pic>
      <p:pic>
        <p:nvPicPr>
          <p:cNvPr id="5" name="Picture 4"/>
          <p:cNvPicPr>
            <a:picLocks noChangeAspect="1"/>
          </p:cNvPicPr>
          <p:nvPr/>
        </p:nvPicPr>
        <p:blipFill>
          <a:blip r:embed="rId4"/>
          <a:stretch>
            <a:fillRect/>
          </a:stretch>
        </p:blipFill>
        <p:spPr>
          <a:xfrm>
            <a:off x="187186" y="2190939"/>
            <a:ext cx="4507433" cy="2837175"/>
          </a:xfrm>
          <a:prstGeom prst="rect">
            <a:avLst/>
          </a:prstGeom>
        </p:spPr>
      </p:pic>
      <p:pic>
        <p:nvPicPr>
          <p:cNvPr id="6" name="Picture 5"/>
          <p:cNvPicPr>
            <a:picLocks noChangeAspect="1"/>
          </p:cNvPicPr>
          <p:nvPr/>
        </p:nvPicPr>
        <p:blipFill>
          <a:blip r:embed="rId5"/>
          <a:stretch>
            <a:fillRect/>
          </a:stretch>
        </p:blipFill>
        <p:spPr>
          <a:xfrm>
            <a:off x="4611903" y="2633560"/>
            <a:ext cx="3876911" cy="1164176"/>
          </a:xfrm>
          <a:prstGeom prst="rect">
            <a:avLst/>
          </a:prstGeom>
        </p:spPr>
      </p:pic>
      <p:sp>
        <p:nvSpPr>
          <p:cNvPr id="7" name="TextBox 6"/>
          <p:cNvSpPr txBox="1"/>
          <p:nvPr/>
        </p:nvSpPr>
        <p:spPr>
          <a:xfrm>
            <a:off x="215516" y="5230213"/>
            <a:ext cx="8568952" cy="1477328"/>
          </a:xfrm>
          <a:prstGeom prst="rect">
            <a:avLst/>
          </a:prstGeom>
          <a:noFill/>
        </p:spPr>
        <p:txBody>
          <a:bodyPr wrap="square" rtlCol="0">
            <a:spAutoFit/>
          </a:bodyPr>
          <a:lstStyle/>
          <a:p>
            <a:pPr marL="285750" indent="-285750">
              <a:buFont typeface="Wingdings" panose="05000000000000000000" pitchFamily="2" charset="2"/>
              <a:buChar char="§"/>
            </a:pPr>
            <a:r>
              <a:rPr lang="en-US" dirty="0"/>
              <a:t>All-positive </a:t>
            </a:r>
            <a:r>
              <a:rPr lang="en-US" dirty="0">
                <a:solidFill>
                  <a:schemeClr val="tx2">
                    <a:lumMod val="60000"/>
                    <a:lumOff val="40000"/>
                  </a:schemeClr>
                </a:solidFill>
              </a:rPr>
              <a:t>triad T</a:t>
            </a:r>
            <a:r>
              <a:rPr lang="en-US" baseline="-25000" dirty="0">
                <a:solidFill>
                  <a:schemeClr val="tx2">
                    <a:lumMod val="60000"/>
                    <a:lumOff val="40000"/>
                  </a:schemeClr>
                </a:solidFill>
              </a:rPr>
              <a:t>3</a:t>
            </a:r>
            <a:r>
              <a:rPr lang="en-US" dirty="0">
                <a:solidFill>
                  <a:schemeClr val="tx2">
                    <a:lumMod val="60000"/>
                    <a:lumOff val="40000"/>
                  </a:schemeClr>
                </a:solidFill>
              </a:rPr>
              <a:t> </a:t>
            </a:r>
            <a:r>
              <a:rPr lang="en-US" dirty="0"/>
              <a:t>is </a:t>
            </a:r>
            <a:r>
              <a:rPr lang="en-US" i="1" dirty="0"/>
              <a:t>heavily overrepresented </a:t>
            </a:r>
            <a:r>
              <a:rPr lang="en-US" dirty="0"/>
              <a:t>in all three datasets. </a:t>
            </a:r>
            <a:r>
              <a:rPr lang="en-US" dirty="0">
                <a:solidFill>
                  <a:schemeClr val="tx2">
                    <a:lumMod val="60000"/>
                    <a:lumOff val="40000"/>
                  </a:schemeClr>
                </a:solidFill>
              </a:rPr>
              <a:t>T</a:t>
            </a:r>
            <a:r>
              <a:rPr lang="en-US" baseline="-25000" dirty="0">
                <a:solidFill>
                  <a:schemeClr val="tx2">
                    <a:lumMod val="60000"/>
                    <a:lumOff val="40000"/>
                  </a:schemeClr>
                </a:solidFill>
              </a:rPr>
              <a:t>3</a:t>
            </a:r>
            <a:r>
              <a:rPr lang="en-US" dirty="0"/>
              <a:t> tends to be over represented by about 40% in all three datasets</a:t>
            </a:r>
          </a:p>
          <a:p>
            <a:pPr marL="285750" indent="-285750">
              <a:buFont typeface="Wingdings" panose="05000000000000000000" pitchFamily="2" charset="2"/>
              <a:buChar char="§"/>
            </a:pPr>
            <a:r>
              <a:rPr lang="en-US" dirty="0">
                <a:solidFill>
                  <a:schemeClr val="tx2">
                    <a:lumMod val="60000"/>
                    <a:lumOff val="40000"/>
                  </a:schemeClr>
                </a:solidFill>
              </a:rPr>
              <a:t>Triad T</a:t>
            </a:r>
            <a:r>
              <a:rPr lang="en-US" baseline="-25000" dirty="0">
                <a:solidFill>
                  <a:schemeClr val="tx2">
                    <a:lumMod val="60000"/>
                    <a:lumOff val="40000"/>
                  </a:schemeClr>
                </a:solidFill>
              </a:rPr>
              <a:t>2</a:t>
            </a:r>
            <a:r>
              <a:rPr lang="en-US" dirty="0">
                <a:solidFill>
                  <a:schemeClr val="tx2">
                    <a:lumMod val="60000"/>
                    <a:lumOff val="40000"/>
                  </a:schemeClr>
                </a:solidFill>
              </a:rPr>
              <a:t> </a:t>
            </a:r>
            <a:r>
              <a:rPr lang="en-US" dirty="0"/>
              <a:t>consisting of two enemies with a common friend is </a:t>
            </a:r>
            <a:r>
              <a:rPr lang="en-US" i="1" dirty="0"/>
              <a:t>heavily underrepresented</a:t>
            </a:r>
            <a:r>
              <a:rPr lang="en-US" dirty="0"/>
              <a:t>. </a:t>
            </a:r>
            <a:r>
              <a:rPr lang="en-US" dirty="0">
                <a:solidFill>
                  <a:schemeClr val="tx2">
                    <a:lumMod val="60000"/>
                    <a:lumOff val="40000"/>
                  </a:schemeClr>
                </a:solidFill>
              </a:rPr>
              <a:t>T</a:t>
            </a:r>
            <a:r>
              <a:rPr lang="en-US" baseline="-25000" dirty="0">
                <a:solidFill>
                  <a:schemeClr val="tx2">
                    <a:lumMod val="60000"/>
                    <a:lumOff val="40000"/>
                  </a:schemeClr>
                </a:solidFill>
              </a:rPr>
              <a:t>2</a:t>
            </a:r>
            <a:r>
              <a:rPr lang="en-US" dirty="0"/>
              <a:t> is underrepresented by about 75%in </a:t>
            </a:r>
            <a:r>
              <a:rPr lang="en-US" dirty="0" err="1"/>
              <a:t>Epinions</a:t>
            </a:r>
            <a:r>
              <a:rPr lang="en-US" dirty="0"/>
              <a:t> and Slashdot and 50% in Wikipedia</a:t>
            </a:r>
          </a:p>
          <a:p>
            <a:pPr marL="285750" indent="-285750">
              <a:buFont typeface="Wingdings" panose="05000000000000000000" pitchFamily="2" charset="2"/>
              <a:buChar char="§"/>
            </a:pPr>
            <a:r>
              <a:rPr lang="en-US" dirty="0"/>
              <a:t>More consistent with </a:t>
            </a:r>
            <a:r>
              <a:rPr lang="en-US" dirty="0">
                <a:solidFill>
                  <a:schemeClr val="tx2">
                    <a:lumMod val="60000"/>
                    <a:lumOff val="40000"/>
                  </a:schemeClr>
                </a:solidFill>
              </a:rPr>
              <a:t>weak structural balance </a:t>
            </a:r>
            <a:endParaRPr lang="el-GR" dirty="0">
              <a:solidFill>
                <a:schemeClr val="tx2">
                  <a:lumMod val="60000"/>
                  <a:lumOff val="40000"/>
                </a:schemeClr>
              </a:solidFill>
            </a:endParaRPr>
          </a:p>
        </p:txBody>
      </p:sp>
    </p:spTree>
    <p:extLst>
      <p:ext uri="{BB962C8B-B14F-4D97-AF65-F5344CB8AC3E}">
        <p14:creationId xmlns:p14="http://schemas.microsoft.com/office/powerpoint/2010/main" val="3336501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0712"/>
            <a:ext cx="7920880" cy="707886"/>
          </a:xfrm>
          <a:prstGeom prst="rect">
            <a:avLst/>
          </a:prstGeom>
          <a:noFill/>
        </p:spPr>
        <p:txBody>
          <a:bodyPr wrap="square" rtlCol="0">
            <a:spAutoFit/>
          </a:bodyPr>
          <a:lstStyle/>
          <a:p>
            <a:pPr algn="ctr"/>
            <a:r>
              <a:rPr lang="en-US" sz="4000" dirty="0">
                <a:solidFill>
                  <a:schemeClr val="accent6">
                    <a:lumMod val="75000"/>
                  </a:schemeClr>
                </a:solidFill>
              </a:rPr>
              <a:t>A theory of status</a:t>
            </a:r>
          </a:p>
        </p:txBody>
      </p:sp>
      <p:grpSp>
        <p:nvGrpSpPr>
          <p:cNvPr id="8" name="Group 7"/>
          <p:cNvGrpSpPr/>
          <p:nvPr/>
        </p:nvGrpSpPr>
        <p:grpSpPr>
          <a:xfrm>
            <a:off x="5403908" y="2631567"/>
            <a:ext cx="864096" cy="1368152"/>
            <a:chOff x="4788024" y="2078849"/>
            <a:chExt cx="864096" cy="1368152"/>
          </a:xfrm>
        </p:grpSpPr>
        <p:sp>
          <p:nvSpPr>
            <p:cNvPr id="19" name="Oval 18"/>
            <p:cNvSpPr/>
            <p:nvPr/>
          </p:nvSpPr>
          <p:spPr>
            <a:xfrm>
              <a:off x="4788024" y="2078849"/>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l-GR" dirty="0"/>
            </a:p>
          </p:txBody>
        </p:sp>
        <p:sp>
          <p:nvSpPr>
            <p:cNvPr id="21" name="Oval 20"/>
            <p:cNvSpPr/>
            <p:nvPr/>
          </p:nvSpPr>
          <p:spPr>
            <a:xfrm>
              <a:off x="5220072" y="3086961"/>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l-GR" dirty="0"/>
            </a:p>
          </p:txBody>
        </p:sp>
        <p:cxnSp>
          <p:nvCxnSpPr>
            <p:cNvPr id="22" name="Straight Arrow Connector 21"/>
            <p:cNvCxnSpPr/>
            <p:nvPr/>
          </p:nvCxnSpPr>
          <p:spPr>
            <a:xfrm>
              <a:off x="5076056" y="2438889"/>
              <a:ext cx="279296" cy="7007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88024" y="2582905"/>
              <a:ext cx="288032" cy="369332"/>
            </a:xfrm>
            <a:prstGeom prst="rect">
              <a:avLst/>
            </a:prstGeom>
            <a:noFill/>
          </p:spPr>
          <p:txBody>
            <a:bodyPr wrap="square" rtlCol="0">
              <a:spAutoFit/>
            </a:bodyPr>
            <a:lstStyle/>
            <a:p>
              <a:r>
                <a:rPr lang="en-US" dirty="0">
                  <a:solidFill>
                    <a:schemeClr val="accent1">
                      <a:lumMod val="75000"/>
                    </a:schemeClr>
                  </a:solidFill>
                </a:rPr>
                <a:t>-</a:t>
              </a:r>
              <a:endParaRPr lang="el-GR" dirty="0">
                <a:solidFill>
                  <a:schemeClr val="accent1">
                    <a:lumMod val="75000"/>
                  </a:schemeClr>
                </a:solidFill>
              </a:endParaRPr>
            </a:p>
          </p:txBody>
        </p:sp>
      </p:grpSp>
      <p:sp>
        <p:nvSpPr>
          <p:cNvPr id="35" name="TextBox 34"/>
          <p:cNvSpPr txBox="1"/>
          <p:nvPr/>
        </p:nvSpPr>
        <p:spPr>
          <a:xfrm>
            <a:off x="1206965" y="4753312"/>
            <a:ext cx="4176464" cy="1200329"/>
          </a:xfrm>
          <a:prstGeom prst="rect">
            <a:avLst/>
          </a:prstGeom>
          <a:noFill/>
        </p:spPr>
        <p:txBody>
          <a:bodyPr wrap="square" rtlCol="0">
            <a:spAutoFit/>
          </a:bodyPr>
          <a:lstStyle/>
          <a:p>
            <a:r>
              <a:rPr lang="en-US" dirty="0"/>
              <a:t>Assuming that all participants agree on status ordering, status theory predicts that when the </a:t>
            </a:r>
            <a:r>
              <a:rPr lang="en-US" dirty="0">
                <a:solidFill>
                  <a:schemeClr val="tx2">
                    <a:lumMod val="60000"/>
                    <a:lumOff val="40000"/>
                  </a:schemeClr>
                </a:solidFill>
              </a:rPr>
              <a:t>direction</a:t>
            </a:r>
            <a:r>
              <a:rPr lang="en-US" dirty="0">
                <a:solidFill>
                  <a:srgbClr val="FF0000"/>
                </a:solidFill>
              </a:rPr>
              <a:t> </a:t>
            </a:r>
            <a:r>
              <a:rPr lang="en-US" dirty="0"/>
              <a:t>of an edge </a:t>
            </a:r>
            <a:r>
              <a:rPr lang="en-US" dirty="0">
                <a:solidFill>
                  <a:schemeClr val="tx2">
                    <a:lumMod val="60000"/>
                    <a:lumOff val="40000"/>
                  </a:schemeClr>
                </a:solidFill>
              </a:rPr>
              <a:t>is flipped</a:t>
            </a:r>
            <a:r>
              <a:rPr lang="en-US" dirty="0"/>
              <a:t>,</a:t>
            </a:r>
          </a:p>
          <a:p>
            <a:r>
              <a:rPr lang="en-US" dirty="0"/>
              <a:t>its</a:t>
            </a:r>
            <a:r>
              <a:rPr lang="en-US" dirty="0">
                <a:solidFill>
                  <a:srgbClr val="FF0000"/>
                </a:solidFill>
              </a:rPr>
              <a:t> </a:t>
            </a:r>
            <a:r>
              <a:rPr lang="en-US" dirty="0">
                <a:solidFill>
                  <a:schemeClr val="tx2">
                    <a:lumMod val="60000"/>
                    <a:lumOff val="40000"/>
                  </a:schemeClr>
                </a:solidFill>
              </a:rPr>
              <a:t>sign should flip </a:t>
            </a:r>
            <a:r>
              <a:rPr lang="en-US" dirty="0"/>
              <a:t>as well.</a:t>
            </a:r>
            <a:endParaRPr lang="el-GR" dirty="0"/>
          </a:p>
        </p:txBody>
      </p:sp>
      <p:grpSp>
        <p:nvGrpSpPr>
          <p:cNvPr id="10" name="Group 9"/>
          <p:cNvGrpSpPr/>
          <p:nvPr/>
        </p:nvGrpSpPr>
        <p:grpSpPr>
          <a:xfrm>
            <a:off x="1655373" y="2657930"/>
            <a:ext cx="1008112" cy="1368152"/>
            <a:chOff x="1583971" y="2427976"/>
            <a:chExt cx="1008112" cy="1368152"/>
          </a:xfrm>
        </p:grpSpPr>
        <p:sp>
          <p:nvSpPr>
            <p:cNvPr id="7" name="Oval 6"/>
            <p:cNvSpPr/>
            <p:nvPr/>
          </p:nvSpPr>
          <p:spPr>
            <a:xfrm>
              <a:off x="1727987" y="242797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l-GR" dirty="0"/>
            </a:p>
          </p:txBody>
        </p:sp>
        <p:sp>
          <p:nvSpPr>
            <p:cNvPr id="9" name="Oval 8"/>
            <p:cNvSpPr/>
            <p:nvPr/>
          </p:nvSpPr>
          <p:spPr>
            <a:xfrm>
              <a:off x="2160035" y="343608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l-GR" dirty="0"/>
            </a:p>
          </p:txBody>
        </p:sp>
        <p:cxnSp>
          <p:nvCxnSpPr>
            <p:cNvPr id="11" name="Straight Arrow Connector 10"/>
            <p:cNvCxnSpPr/>
            <p:nvPr/>
          </p:nvCxnSpPr>
          <p:spPr>
            <a:xfrm>
              <a:off x="2016019" y="2788016"/>
              <a:ext cx="279296" cy="7007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83971" y="3004040"/>
              <a:ext cx="288032" cy="369332"/>
            </a:xfrm>
            <a:prstGeom prst="rect">
              <a:avLst/>
            </a:prstGeom>
            <a:noFill/>
          </p:spPr>
          <p:txBody>
            <a:bodyPr wrap="square" rtlCol="0">
              <a:spAutoFit/>
            </a:bodyPr>
            <a:lstStyle/>
            <a:p>
              <a:r>
                <a:rPr lang="en-US" dirty="0">
                  <a:solidFill>
                    <a:schemeClr val="accent1">
                      <a:lumMod val="75000"/>
                    </a:schemeClr>
                  </a:solidFill>
                </a:rPr>
                <a:t>+</a:t>
              </a:r>
              <a:endParaRPr lang="el-GR" dirty="0">
                <a:solidFill>
                  <a:schemeClr val="accent1">
                    <a:lumMod val="75000"/>
                  </a:schemeClr>
                </a:solidFill>
              </a:endParaRPr>
            </a:p>
          </p:txBody>
        </p:sp>
      </p:grpSp>
      <p:sp>
        <p:nvSpPr>
          <p:cNvPr id="4" name="TextBox 3"/>
          <p:cNvSpPr txBox="1"/>
          <p:nvPr/>
        </p:nvSpPr>
        <p:spPr>
          <a:xfrm>
            <a:off x="467544" y="1592726"/>
            <a:ext cx="3888432" cy="923330"/>
          </a:xfrm>
          <a:prstGeom prst="rect">
            <a:avLst/>
          </a:prstGeom>
          <a:noFill/>
        </p:spPr>
        <p:txBody>
          <a:bodyPr wrap="square" rtlCol="0">
            <a:spAutoFit/>
          </a:bodyPr>
          <a:lstStyle/>
          <a:p>
            <a:r>
              <a:rPr lang="en-US" dirty="0"/>
              <a:t>A </a:t>
            </a:r>
            <a:r>
              <a:rPr lang="en-US" i="1" dirty="0">
                <a:solidFill>
                  <a:schemeClr val="tx2">
                    <a:lumMod val="60000"/>
                    <a:lumOff val="40000"/>
                  </a:schemeClr>
                </a:solidFill>
              </a:rPr>
              <a:t>positive edge </a:t>
            </a:r>
            <a:r>
              <a:rPr lang="en-US" dirty="0"/>
              <a:t>(</a:t>
            </a:r>
            <a:r>
              <a:rPr lang="en-US" i="1" dirty="0"/>
              <a:t>A, B</a:t>
            </a:r>
            <a:r>
              <a:rPr lang="en-US" dirty="0"/>
              <a:t>) means that </a:t>
            </a:r>
            <a:r>
              <a:rPr lang="en-US" i="1" dirty="0"/>
              <a:t>A </a:t>
            </a:r>
            <a:r>
              <a:rPr lang="en-US" dirty="0"/>
              <a:t>regards </a:t>
            </a:r>
            <a:r>
              <a:rPr lang="en-US" i="1" dirty="0"/>
              <a:t>B </a:t>
            </a:r>
            <a:r>
              <a:rPr lang="en-US" dirty="0"/>
              <a:t>as having </a:t>
            </a:r>
            <a:r>
              <a:rPr lang="en-US" i="1" dirty="0">
                <a:solidFill>
                  <a:schemeClr val="tx2">
                    <a:lumMod val="60000"/>
                    <a:lumOff val="40000"/>
                  </a:schemeClr>
                </a:solidFill>
              </a:rPr>
              <a:t>higher status </a:t>
            </a:r>
            <a:r>
              <a:rPr lang="en-US" dirty="0"/>
              <a:t>than herself</a:t>
            </a:r>
            <a:endParaRPr lang="el-GR" dirty="0"/>
          </a:p>
        </p:txBody>
      </p:sp>
      <p:sp>
        <p:nvSpPr>
          <p:cNvPr id="28" name="TextBox 27"/>
          <p:cNvSpPr txBox="1"/>
          <p:nvPr/>
        </p:nvSpPr>
        <p:spPr>
          <a:xfrm>
            <a:off x="4459317" y="1590933"/>
            <a:ext cx="3888432" cy="923330"/>
          </a:xfrm>
          <a:prstGeom prst="rect">
            <a:avLst/>
          </a:prstGeom>
          <a:noFill/>
        </p:spPr>
        <p:txBody>
          <a:bodyPr wrap="square" rtlCol="0">
            <a:spAutoFit/>
          </a:bodyPr>
          <a:lstStyle/>
          <a:p>
            <a:r>
              <a:rPr lang="en-US" dirty="0"/>
              <a:t>A </a:t>
            </a:r>
            <a:r>
              <a:rPr lang="en-US" i="1" dirty="0">
                <a:solidFill>
                  <a:schemeClr val="tx2">
                    <a:lumMod val="60000"/>
                    <a:lumOff val="40000"/>
                  </a:schemeClr>
                </a:solidFill>
              </a:rPr>
              <a:t>negative edge </a:t>
            </a:r>
            <a:r>
              <a:rPr lang="en-US" dirty="0"/>
              <a:t>(</a:t>
            </a:r>
            <a:r>
              <a:rPr lang="en-US" i="1" dirty="0"/>
              <a:t>A, B</a:t>
            </a:r>
            <a:r>
              <a:rPr lang="en-US" dirty="0"/>
              <a:t>) means that </a:t>
            </a:r>
            <a:r>
              <a:rPr lang="en-US" i="1" dirty="0"/>
              <a:t>A </a:t>
            </a:r>
            <a:r>
              <a:rPr lang="en-US" dirty="0"/>
              <a:t>regards </a:t>
            </a:r>
            <a:r>
              <a:rPr lang="en-US" i="1" dirty="0"/>
              <a:t>B </a:t>
            </a:r>
            <a:r>
              <a:rPr lang="en-US" dirty="0"/>
              <a:t>as having </a:t>
            </a:r>
            <a:r>
              <a:rPr lang="en-US" dirty="0">
                <a:solidFill>
                  <a:schemeClr val="tx2">
                    <a:lumMod val="60000"/>
                    <a:lumOff val="40000"/>
                  </a:schemeClr>
                </a:solidFill>
              </a:rPr>
              <a:t>lower status </a:t>
            </a:r>
            <a:r>
              <a:rPr lang="en-US" dirty="0"/>
              <a:t>than herself</a:t>
            </a:r>
            <a:endParaRPr lang="el-GR" dirty="0"/>
          </a:p>
        </p:txBody>
      </p:sp>
      <p:grpSp>
        <p:nvGrpSpPr>
          <p:cNvPr id="6" name="Group 5"/>
          <p:cNvGrpSpPr/>
          <p:nvPr/>
        </p:nvGrpSpPr>
        <p:grpSpPr>
          <a:xfrm>
            <a:off x="5662725" y="4672772"/>
            <a:ext cx="1152128" cy="1368152"/>
            <a:chOff x="1559569" y="4005065"/>
            <a:chExt cx="1152128" cy="1368152"/>
          </a:xfrm>
        </p:grpSpPr>
        <p:sp>
          <p:nvSpPr>
            <p:cNvPr id="29" name="Oval 28"/>
            <p:cNvSpPr/>
            <p:nvPr/>
          </p:nvSpPr>
          <p:spPr>
            <a:xfrm>
              <a:off x="1703585" y="4005065"/>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l-GR" dirty="0"/>
            </a:p>
          </p:txBody>
        </p:sp>
        <p:sp>
          <p:nvSpPr>
            <p:cNvPr id="30" name="Oval 29"/>
            <p:cNvSpPr/>
            <p:nvPr/>
          </p:nvSpPr>
          <p:spPr>
            <a:xfrm>
              <a:off x="2135633" y="5013177"/>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l-GR" dirty="0"/>
            </a:p>
          </p:txBody>
        </p:sp>
        <p:cxnSp>
          <p:nvCxnSpPr>
            <p:cNvPr id="31" name="Straight Arrow Connector 30"/>
            <p:cNvCxnSpPr/>
            <p:nvPr/>
          </p:nvCxnSpPr>
          <p:spPr>
            <a:xfrm>
              <a:off x="1915542" y="4365105"/>
              <a:ext cx="279296" cy="7007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559569" y="4581129"/>
              <a:ext cx="288032" cy="369332"/>
            </a:xfrm>
            <a:prstGeom prst="rect">
              <a:avLst/>
            </a:prstGeom>
            <a:noFill/>
          </p:spPr>
          <p:txBody>
            <a:bodyPr wrap="square" rtlCol="0">
              <a:spAutoFit/>
            </a:bodyPr>
            <a:lstStyle/>
            <a:p>
              <a:r>
                <a:rPr lang="en-US" dirty="0">
                  <a:solidFill>
                    <a:schemeClr val="accent1">
                      <a:lumMod val="75000"/>
                    </a:schemeClr>
                  </a:solidFill>
                </a:rPr>
                <a:t>+</a:t>
              </a:r>
              <a:endParaRPr lang="el-GR" dirty="0">
                <a:solidFill>
                  <a:schemeClr val="accent1">
                    <a:lumMod val="75000"/>
                  </a:schemeClr>
                </a:solidFill>
              </a:endParaRPr>
            </a:p>
          </p:txBody>
        </p:sp>
        <p:cxnSp>
          <p:nvCxnSpPr>
            <p:cNvPr id="33" name="Straight Arrow Connector 32"/>
            <p:cNvCxnSpPr/>
            <p:nvPr/>
          </p:nvCxnSpPr>
          <p:spPr>
            <a:xfrm>
              <a:off x="2135633" y="4295117"/>
              <a:ext cx="279296" cy="700799"/>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23665" y="4345455"/>
              <a:ext cx="288032" cy="369332"/>
            </a:xfrm>
            <a:prstGeom prst="rect">
              <a:avLst/>
            </a:prstGeom>
            <a:noFill/>
          </p:spPr>
          <p:txBody>
            <a:bodyPr wrap="square" rtlCol="0">
              <a:spAutoFit/>
            </a:bodyPr>
            <a:lstStyle/>
            <a:p>
              <a:r>
                <a:rPr lang="en-US" dirty="0">
                  <a:solidFill>
                    <a:schemeClr val="accent1">
                      <a:lumMod val="75000"/>
                    </a:schemeClr>
                  </a:solidFill>
                </a:rPr>
                <a:t>-</a:t>
              </a:r>
              <a:endParaRPr lang="el-GR" dirty="0">
                <a:solidFill>
                  <a:schemeClr val="accent1">
                    <a:lumMod val="75000"/>
                  </a:schemeClr>
                </a:solidFill>
              </a:endParaRPr>
            </a:p>
          </p:txBody>
        </p:sp>
      </p:grpSp>
      <p:sp>
        <p:nvSpPr>
          <p:cNvPr id="12" name="TextBox 11"/>
          <p:cNvSpPr txBox="1"/>
          <p:nvPr/>
        </p:nvSpPr>
        <p:spPr>
          <a:xfrm>
            <a:off x="282853" y="996486"/>
            <a:ext cx="6120680" cy="461665"/>
          </a:xfrm>
          <a:prstGeom prst="rect">
            <a:avLst/>
          </a:prstGeom>
          <a:noFill/>
        </p:spPr>
        <p:txBody>
          <a:bodyPr wrap="square" rtlCol="0">
            <a:spAutoFit/>
          </a:bodyPr>
          <a:lstStyle/>
          <a:p>
            <a:r>
              <a:rPr lang="en-US" sz="2400" dirty="0">
                <a:solidFill>
                  <a:srgbClr val="FF0000"/>
                </a:solidFill>
              </a:rPr>
              <a:t>Directed</a:t>
            </a:r>
            <a:r>
              <a:rPr lang="en-US" sz="2400" dirty="0"/>
              <a:t> networks</a:t>
            </a:r>
            <a:endParaRPr lang="el-GR" sz="2400" dirty="0"/>
          </a:p>
        </p:txBody>
      </p:sp>
    </p:spTree>
    <p:extLst>
      <p:ext uri="{BB962C8B-B14F-4D97-AF65-F5344CB8AC3E}">
        <p14:creationId xmlns:p14="http://schemas.microsoft.com/office/powerpoint/2010/main" val="2144032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611560" y="60712"/>
            <a:ext cx="7920880" cy="707886"/>
          </a:xfrm>
          <a:prstGeom prst="rect">
            <a:avLst/>
          </a:prstGeom>
          <a:noFill/>
        </p:spPr>
        <p:txBody>
          <a:bodyPr wrap="square" rtlCol="0">
            <a:spAutoFit/>
          </a:bodyPr>
          <a:lstStyle/>
          <a:p>
            <a:pPr algn="ctr"/>
            <a:r>
              <a:rPr lang="en-US" sz="4000" dirty="0">
                <a:solidFill>
                  <a:schemeClr val="accent6">
                    <a:lumMod val="75000"/>
                  </a:schemeClr>
                </a:solidFill>
              </a:rPr>
              <a:t>A theory of status</a:t>
            </a:r>
          </a:p>
        </p:txBody>
      </p:sp>
      <p:grpSp>
        <p:nvGrpSpPr>
          <p:cNvPr id="6" name="Group 5"/>
          <p:cNvGrpSpPr/>
          <p:nvPr/>
        </p:nvGrpSpPr>
        <p:grpSpPr>
          <a:xfrm>
            <a:off x="827584" y="1378383"/>
            <a:ext cx="1728192" cy="1545387"/>
            <a:chOff x="1907704" y="1489516"/>
            <a:chExt cx="1728192" cy="1545387"/>
          </a:xfrm>
        </p:grpSpPr>
        <p:sp>
          <p:nvSpPr>
            <p:cNvPr id="7" name="Oval 6"/>
            <p:cNvSpPr/>
            <p:nvPr/>
          </p:nvSpPr>
          <p:spPr>
            <a:xfrm>
              <a:off x="2051720" y="1666751"/>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l-GR" dirty="0"/>
            </a:p>
          </p:txBody>
        </p:sp>
        <p:sp>
          <p:nvSpPr>
            <p:cNvPr id="8" name="Oval 7"/>
            <p:cNvSpPr/>
            <p:nvPr/>
          </p:nvSpPr>
          <p:spPr>
            <a:xfrm>
              <a:off x="3203848" y="1954783"/>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l-GR" dirty="0"/>
            </a:p>
          </p:txBody>
        </p:sp>
        <p:sp>
          <p:nvSpPr>
            <p:cNvPr id="9" name="Oval 8"/>
            <p:cNvSpPr/>
            <p:nvPr/>
          </p:nvSpPr>
          <p:spPr>
            <a:xfrm>
              <a:off x="2483768" y="2674863"/>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endParaRPr lang="el-GR" dirty="0"/>
            </a:p>
          </p:txBody>
        </p:sp>
        <p:cxnSp>
          <p:nvCxnSpPr>
            <p:cNvPr id="11" name="Straight Arrow Connector 10"/>
            <p:cNvCxnSpPr/>
            <p:nvPr/>
          </p:nvCxnSpPr>
          <p:spPr>
            <a:xfrm>
              <a:off x="2339752" y="2026791"/>
              <a:ext cx="279296" cy="700799"/>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7"/>
              <a:endCxn id="8" idx="4"/>
            </p:cNvCxnSpPr>
            <p:nvPr/>
          </p:nvCxnSpPr>
          <p:spPr>
            <a:xfrm flipV="1">
              <a:off x="2852544" y="2314823"/>
              <a:ext cx="567328" cy="412767"/>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7704" y="2242815"/>
              <a:ext cx="288032" cy="369332"/>
            </a:xfrm>
            <a:prstGeom prst="rect">
              <a:avLst/>
            </a:prstGeom>
            <a:noFill/>
          </p:spPr>
          <p:txBody>
            <a:bodyPr wrap="square" rtlCol="0">
              <a:spAutoFit/>
            </a:bodyPr>
            <a:lstStyle/>
            <a:p>
              <a:r>
                <a:rPr lang="en-US" dirty="0">
                  <a:solidFill>
                    <a:schemeClr val="accent1">
                      <a:lumMod val="75000"/>
                    </a:schemeClr>
                  </a:solidFill>
                </a:rPr>
                <a:t>+</a:t>
              </a:r>
              <a:endParaRPr lang="el-GR" dirty="0">
                <a:solidFill>
                  <a:schemeClr val="accent1">
                    <a:lumMod val="75000"/>
                  </a:schemeClr>
                </a:solidFill>
              </a:endParaRPr>
            </a:p>
          </p:txBody>
        </p:sp>
        <p:sp>
          <p:nvSpPr>
            <p:cNvPr id="18" name="TextBox 17"/>
            <p:cNvSpPr txBox="1"/>
            <p:nvPr/>
          </p:nvSpPr>
          <p:spPr>
            <a:xfrm>
              <a:off x="3275856" y="2530847"/>
              <a:ext cx="288032" cy="369332"/>
            </a:xfrm>
            <a:prstGeom prst="rect">
              <a:avLst/>
            </a:prstGeom>
            <a:noFill/>
          </p:spPr>
          <p:txBody>
            <a:bodyPr wrap="square" rtlCol="0">
              <a:spAutoFit/>
            </a:bodyPr>
            <a:lstStyle/>
            <a:p>
              <a:r>
                <a:rPr lang="en-US" dirty="0">
                  <a:solidFill>
                    <a:schemeClr val="accent1">
                      <a:lumMod val="75000"/>
                    </a:schemeClr>
                  </a:solidFill>
                </a:rPr>
                <a:t>+</a:t>
              </a:r>
              <a:endParaRPr lang="el-GR" dirty="0">
                <a:solidFill>
                  <a:schemeClr val="accent1">
                    <a:lumMod val="75000"/>
                  </a:schemeClr>
                </a:solidFill>
              </a:endParaRPr>
            </a:p>
          </p:txBody>
        </p:sp>
        <p:cxnSp>
          <p:nvCxnSpPr>
            <p:cNvPr id="4" name="Straight Connector 3"/>
            <p:cNvCxnSpPr>
              <a:stCxn id="7" idx="6"/>
              <a:endCxn id="8" idx="1"/>
            </p:cNvCxnSpPr>
            <p:nvPr/>
          </p:nvCxnSpPr>
          <p:spPr>
            <a:xfrm>
              <a:off x="2483768" y="1846771"/>
              <a:ext cx="783352" cy="1607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71800" y="1489516"/>
              <a:ext cx="288032" cy="369332"/>
            </a:xfrm>
            <a:prstGeom prst="rect">
              <a:avLst/>
            </a:prstGeom>
            <a:noFill/>
          </p:spPr>
          <p:txBody>
            <a:bodyPr wrap="square" rtlCol="0">
              <a:spAutoFit/>
            </a:bodyPr>
            <a:lstStyle/>
            <a:p>
              <a:r>
                <a:rPr lang="en-US" dirty="0">
                  <a:solidFill>
                    <a:srgbClr val="FF0000"/>
                  </a:solidFill>
                </a:rPr>
                <a:t>+</a:t>
              </a:r>
              <a:endParaRPr lang="el-GR" dirty="0">
                <a:solidFill>
                  <a:srgbClr val="FF0000"/>
                </a:solidFill>
              </a:endParaRPr>
            </a:p>
          </p:txBody>
        </p:sp>
      </p:grpSp>
      <p:sp>
        <p:nvSpPr>
          <p:cNvPr id="10" name="TextBox 9"/>
          <p:cNvSpPr txBox="1"/>
          <p:nvPr/>
        </p:nvSpPr>
        <p:spPr>
          <a:xfrm>
            <a:off x="751208" y="3094076"/>
            <a:ext cx="2088232" cy="369332"/>
          </a:xfrm>
          <a:prstGeom prst="rect">
            <a:avLst/>
          </a:prstGeom>
          <a:noFill/>
        </p:spPr>
        <p:txBody>
          <a:bodyPr wrap="square" rtlCol="0">
            <a:spAutoFit/>
          </a:bodyPr>
          <a:lstStyle/>
          <a:p>
            <a:r>
              <a:rPr lang="en-US" dirty="0"/>
              <a:t>Structural balance</a:t>
            </a:r>
            <a:endParaRPr lang="el-GR" dirty="0"/>
          </a:p>
        </p:txBody>
      </p:sp>
      <p:grpSp>
        <p:nvGrpSpPr>
          <p:cNvPr id="2" name="Group 1"/>
          <p:cNvGrpSpPr/>
          <p:nvPr/>
        </p:nvGrpSpPr>
        <p:grpSpPr>
          <a:xfrm>
            <a:off x="3815918" y="1121574"/>
            <a:ext cx="1728192" cy="1519516"/>
            <a:chOff x="4355976" y="1416331"/>
            <a:chExt cx="1728192" cy="1519516"/>
          </a:xfrm>
        </p:grpSpPr>
        <p:sp>
          <p:nvSpPr>
            <p:cNvPr id="28" name="Oval 27"/>
            <p:cNvSpPr/>
            <p:nvPr/>
          </p:nvSpPr>
          <p:spPr>
            <a:xfrm>
              <a:off x="4499992" y="1567695"/>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l-GR" dirty="0"/>
            </a:p>
          </p:txBody>
        </p:sp>
        <p:sp>
          <p:nvSpPr>
            <p:cNvPr id="29" name="Oval 28"/>
            <p:cNvSpPr/>
            <p:nvPr/>
          </p:nvSpPr>
          <p:spPr>
            <a:xfrm>
              <a:off x="5652120" y="1855727"/>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l-GR" dirty="0"/>
            </a:p>
          </p:txBody>
        </p:sp>
        <p:sp>
          <p:nvSpPr>
            <p:cNvPr id="30" name="Oval 29"/>
            <p:cNvSpPr/>
            <p:nvPr/>
          </p:nvSpPr>
          <p:spPr>
            <a:xfrm>
              <a:off x="4932040" y="2575807"/>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endParaRPr lang="el-GR" dirty="0"/>
            </a:p>
          </p:txBody>
        </p:sp>
        <p:cxnSp>
          <p:nvCxnSpPr>
            <p:cNvPr id="31" name="Straight Arrow Connector 30"/>
            <p:cNvCxnSpPr/>
            <p:nvPr/>
          </p:nvCxnSpPr>
          <p:spPr>
            <a:xfrm>
              <a:off x="4788024" y="1927735"/>
              <a:ext cx="279296" cy="7007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0" idx="7"/>
              <a:endCxn id="29" idx="4"/>
            </p:cNvCxnSpPr>
            <p:nvPr/>
          </p:nvCxnSpPr>
          <p:spPr>
            <a:xfrm flipV="1">
              <a:off x="5300816" y="2215767"/>
              <a:ext cx="567328" cy="4127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355976" y="2143759"/>
              <a:ext cx="288032" cy="369332"/>
            </a:xfrm>
            <a:prstGeom prst="rect">
              <a:avLst/>
            </a:prstGeom>
            <a:noFill/>
          </p:spPr>
          <p:txBody>
            <a:bodyPr wrap="square" rtlCol="0">
              <a:spAutoFit/>
            </a:bodyPr>
            <a:lstStyle/>
            <a:p>
              <a:r>
                <a:rPr lang="en-US" dirty="0">
                  <a:solidFill>
                    <a:schemeClr val="accent1">
                      <a:lumMod val="75000"/>
                    </a:schemeClr>
                  </a:solidFill>
                </a:rPr>
                <a:t>+</a:t>
              </a:r>
              <a:endParaRPr lang="el-GR" dirty="0">
                <a:solidFill>
                  <a:schemeClr val="accent1">
                    <a:lumMod val="75000"/>
                  </a:schemeClr>
                </a:solidFill>
              </a:endParaRPr>
            </a:p>
          </p:txBody>
        </p:sp>
        <p:sp>
          <p:nvSpPr>
            <p:cNvPr id="34" name="TextBox 33"/>
            <p:cNvSpPr txBox="1"/>
            <p:nvPr/>
          </p:nvSpPr>
          <p:spPr>
            <a:xfrm>
              <a:off x="5724128" y="2431791"/>
              <a:ext cx="288032" cy="369332"/>
            </a:xfrm>
            <a:prstGeom prst="rect">
              <a:avLst/>
            </a:prstGeom>
            <a:noFill/>
          </p:spPr>
          <p:txBody>
            <a:bodyPr wrap="square" rtlCol="0">
              <a:spAutoFit/>
            </a:bodyPr>
            <a:lstStyle/>
            <a:p>
              <a:r>
                <a:rPr lang="en-US" dirty="0">
                  <a:solidFill>
                    <a:schemeClr val="accent1">
                      <a:lumMod val="75000"/>
                    </a:schemeClr>
                  </a:solidFill>
                </a:rPr>
                <a:t>+</a:t>
              </a:r>
              <a:endParaRPr lang="el-GR" dirty="0">
                <a:solidFill>
                  <a:schemeClr val="accent1">
                    <a:lumMod val="75000"/>
                  </a:schemeClr>
                </a:solidFill>
              </a:endParaRPr>
            </a:p>
          </p:txBody>
        </p:sp>
        <p:cxnSp>
          <p:nvCxnSpPr>
            <p:cNvPr id="37" name="Straight Connector 36"/>
            <p:cNvCxnSpPr>
              <a:stCxn id="28" idx="6"/>
              <a:endCxn id="29" idx="1"/>
            </p:cNvCxnSpPr>
            <p:nvPr/>
          </p:nvCxnSpPr>
          <p:spPr>
            <a:xfrm>
              <a:off x="4932040" y="1747715"/>
              <a:ext cx="783352" cy="160739"/>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300816" y="1416331"/>
              <a:ext cx="288032" cy="369332"/>
            </a:xfrm>
            <a:prstGeom prst="rect">
              <a:avLst/>
            </a:prstGeom>
            <a:noFill/>
          </p:spPr>
          <p:txBody>
            <a:bodyPr wrap="square" rtlCol="0">
              <a:spAutoFit/>
            </a:bodyPr>
            <a:lstStyle/>
            <a:p>
              <a:r>
                <a:rPr lang="en-US" dirty="0">
                  <a:solidFill>
                    <a:srgbClr val="FF0000"/>
                  </a:solidFill>
                </a:rPr>
                <a:t>+</a:t>
              </a:r>
              <a:endParaRPr lang="el-GR" dirty="0">
                <a:solidFill>
                  <a:srgbClr val="FF0000"/>
                </a:solidFill>
              </a:endParaRPr>
            </a:p>
          </p:txBody>
        </p:sp>
        <p:cxnSp>
          <p:nvCxnSpPr>
            <p:cNvPr id="40" name="Straight Connector 39"/>
            <p:cNvCxnSpPr/>
            <p:nvPr/>
          </p:nvCxnSpPr>
          <p:spPr>
            <a:xfrm>
              <a:off x="4843756" y="1944057"/>
              <a:ext cx="783352" cy="160739"/>
            </a:xfrm>
            <a:prstGeom prst="line">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179700" y="2052819"/>
              <a:ext cx="288032" cy="369332"/>
            </a:xfrm>
            <a:prstGeom prst="rect">
              <a:avLst/>
            </a:prstGeom>
            <a:noFill/>
          </p:spPr>
          <p:txBody>
            <a:bodyPr wrap="square" rtlCol="0">
              <a:spAutoFit/>
            </a:bodyPr>
            <a:lstStyle/>
            <a:p>
              <a:r>
                <a:rPr lang="en-US" dirty="0">
                  <a:solidFill>
                    <a:srgbClr val="FF0000"/>
                  </a:solidFill>
                </a:rPr>
                <a:t>-</a:t>
              </a:r>
              <a:endParaRPr lang="el-GR" dirty="0">
                <a:solidFill>
                  <a:srgbClr val="FF0000"/>
                </a:solidFill>
              </a:endParaRPr>
            </a:p>
          </p:txBody>
        </p:sp>
      </p:grpSp>
      <p:sp>
        <p:nvSpPr>
          <p:cNvPr id="50" name="Oval 49"/>
          <p:cNvSpPr/>
          <p:nvPr/>
        </p:nvSpPr>
        <p:spPr>
          <a:xfrm>
            <a:off x="6704974" y="3725095"/>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l-GR" dirty="0"/>
          </a:p>
        </p:txBody>
      </p:sp>
      <p:sp>
        <p:nvSpPr>
          <p:cNvPr id="51" name="Oval 50"/>
          <p:cNvSpPr/>
          <p:nvPr/>
        </p:nvSpPr>
        <p:spPr>
          <a:xfrm>
            <a:off x="7857102" y="4013127"/>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l-GR" dirty="0"/>
          </a:p>
        </p:txBody>
      </p:sp>
      <p:sp>
        <p:nvSpPr>
          <p:cNvPr id="52" name="Oval 51"/>
          <p:cNvSpPr/>
          <p:nvPr/>
        </p:nvSpPr>
        <p:spPr>
          <a:xfrm>
            <a:off x="7137022" y="4733207"/>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endParaRPr lang="el-GR" dirty="0"/>
          </a:p>
        </p:txBody>
      </p:sp>
      <p:cxnSp>
        <p:nvCxnSpPr>
          <p:cNvPr id="53" name="Straight Arrow Connector 52"/>
          <p:cNvCxnSpPr/>
          <p:nvPr/>
        </p:nvCxnSpPr>
        <p:spPr>
          <a:xfrm>
            <a:off x="6993006" y="4085135"/>
            <a:ext cx="279296" cy="700799"/>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7"/>
            <a:endCxn id="51" idx="4"/>
          </p:cNvCxnSpPr>
          <p:nvPr/>
        </p:nvCxnSpPr>
        <p:spPr>
          <a:xfrm flipV="1">
            <a:off x="7505798" y="4373167"/>
            <a:ext cx="567328" cy="412767"/>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560958" y="4301159"/>
            <a:ext cx="288032" cy="369332"/>
          </a:xfrm>
          <a:prstGeom prst="rect">
            <a:avLst/>
          </a:prstGeom>
          <a:noFill/>
        </p:spPr>
        <p:txBody>
          <a:bodyPr wrap="square" rtlCol="0">
            <a:spAutoFit/>
          </a:bodyPr>
          <a:lstStyle/>
          <a:p>
            <a:r>
              <a:rPr lang="en-US" dirty="0">
                <a:solidFill>
                  <a:schemeClr val="accent1">
                    <a:lumMod val="75000"/>
                  </a:schemeClr>
                </a:solidFill>
              </a:rPr>
              <a:t>+</a:t>
            </a:r>
            <a:endParaRPr lang="el-GR" dirty="0">
              <a:solidFill>
                <a:schemeClr val="accent1">
                  <a:lumMod val="75000"/>
                </a:schemeClr>
              </a:solidFill>
            </a:endParaRPr>
          </a:p>
        </p:txBody>
      </p:sp>
      <p:sp>
        <p:nvSpPr>
          <p:cNvPr id="56" name="TextBox 55"/>
          <p:cNvSpPr txBox="1"/>
          <p:nvPr/>
        </p:nvSpPr>
        <p:spPr>
          <a:xfrm>
            <a:off x="7929110" y="4589191"/>
            <a:ext cx="288032" cy="369332"/>
          </a:xfrm>
          <a:prstGeom prst="rect">
            <a:avLst/>
          </a:prstGeom>
          <a:noFill/>
        </p:spPr>
        <p:txBody>
          <a:bodyPr wrap="square" rtlCol="0">
            <a:spAutoFit/>
          </a:bodyPr>
          <a:lstStyle/>
          <a:p>
            <a:r>
              <a:rPr lang="en-US" dirty="0">
                <a:solidFill>
                  <a:schemeClr val="accent1">
                    <a:lumMod val="75000"/>
                  </a:schemeClr>
                </a:solidFill>
              </a:rPr>
              <a:t>+</a:t>
            </a:r>
            <a:endParaRPr lang="el-GR" dirty="0">
              <a:solidFill>
                <a:schemeClr val="accent1">
                  <a:lumMod val="75000"/>
                </a:schemeClr>
              </a:solidFill>
            </a:endParaRPr>
          </a:p>
        </p:txBody>
      </p:sp>
      <p:cxnSp>
        <p:nvCxnSpPr>
          <p:cNvPr id="57" name="Straight Connector 56"/>
          <p:cNvCxnSpPr>
            <a:stCxn id="50" idx="6"/>
            <a:endCxn id="51" idx="1"/>
          </p:cNvCxnSpPr>
          <p:nvPr/>
        </p:nvCxnSpPr>
        <p:spPr>
          <a:xfrm>
            <a:off x="7137022" y="3905115"/>
            <a:ext cx="783352" cy="160739"/>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505798" y="3573731"/>
            <a:ext cx="288032" cy="369332"/>
          </a:xfrm>
          <a:prstGeom prst="rect">
            <a:avLst/>
          </a:prstGeom>
          <a:noFill/>
        </p:spPr>
        <p:txBody>
          <a:bodyPr wrap="square" rtlCol="0">
            <a:spAutoFit/>
          </a:bodyPr>
          <a:lstStyle/>
          <a:p>
            <a:r>
              <a:rPr lang="en-US" dirty="0">
                <a:solidFill>
                  <a:srgbClr val="FF0000"/>
                </a:solidFill>
              </a:rPr>
              <a:t>-</a:t>
            </a:r>
            <a:endParaRPr lang="el-GR" dirty="0">
              <a:solidFill>
                <a:srgbClr val="FF0000"/>
              </a:solidFill>
            </a:endParaRPr>
          </a:p>
        </p:txBody>
      </p:sp>
      <p:cxnSp>
        <p:nvCxnSpPr>
          <p:cNvPr id="59" name="Straight Connector 58"/>
          <p:cNvCxnSpPr/>
          <p:nvPr/>
        </p:nvCxnSpPr>
        <p:spPr>
          <a:xfrm>
            <a:off x="7048738" y="4101457"/>
            <a:ext cx="783352" cy="160739"/>
          </a:xfrm>
          <a:prstGeom prst="line">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384682" y="4210219"/>
            <a:ext cx="288032" cy="369332"/>
          </a:xfrm>
          <a:prstGeom prst="rect">
            <a:avLst/>
          </a:prstGeom>
          <a:noFill/>
        </p:spPr>
        <p:txBody>
          <a:bodyPr wrap="square" rtlCol="0">
            <a:spAutoFit/>
          </a:bodyPr>
          <a:lstStyle/>
          <a:p>
            <a:r>
              <a:rPr lang="en-US" dirty="0">
                <a:solidFill>
                  <a:srgbClr val="FF0000"/>
                </a:solidFill>
              </a:rPr>
              <a:t>+</a:t>
            </a:r>
            <a:endParaRPr lang="el-GR" dirty="0">
              <a:solidFill>
                <a:srgbClr val="FF0000"/>
              </a:solidFill>
            </a:endParaRPr>
          </a:p>
        </p:txBody>
      </p:sp>
      <p:sp>
        <p:nvSpPr>
          <p:cNvPr id="62" name="Oval 61"/>
          <p:cNvSpPr/>
          <p:nvPr/>
        </p:nvSpPr>
        <p:spPr>
          <a:xfrm>
            <a:off x="3783928" y="379638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l-GR" dirty="0"/>
          </a:p>
        </p:txBody>
      </p:sp>
      <p:sp>
        <p:nvSpPr>
          <p:cNvPr id="63" name="Oval 62"/>
          <p:cNvSpPr/>
          <p:nvPr/>
        </p:nvSpPr>
        <p:spPr>
          <a:xfrm>
            <a:off x="4936056" y="408442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l-GR" dirty="0"/>
          </a:p>
        </p:txBody>
      </p:sp>
      <p:sp>
        <p:nvSpPr>
          <p:cNvPr id="64" name="Oval 63"/>
          <p:cNvSpPr/>
          <p:nvPr/>
        </p:nvSpPr>
        <p:spPr>
          <a:xfrm>
            <a:off x="4215976" y="480450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endParaRPr lang="el-GR" dirty="0"/>
          </a:p>
        </p:txBody>
      </p:sp>
      <p:cxnSp>
        <p:nvCxnSpPr>
          <p:cNvPr id="65" name="Straight Arrow Connector 64"/>
          <p:cNvCxnSpPr/>
          <p:nvPr/>
        </p:nvCxnSpPr>
        <p:spPr>
          <a:xfrm>
            <a:off x="4071960" y="4156428"/>
            <a:ext cx="279296" cy="700799"/>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4" idx="7"/>
            <a:endCxn id="63" idx="4"/>
          </p:cNvCxnSpPr>
          <p:nvPr/>
        </p:nvCxnSpPr>
        <p:spPr>
          <a:xfrm flipV="1">
            <a:off x="4584752" y="4444460"/>
            <a:ext cx="567328" cy="4127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639912" y="4372452"/>
            <a:ext cx="288032" cy="369332"/>
          </a:xfrm>
          <a:prstGeom prst="rect">
            <a:avLst/>
          </a:prstGeom>
          <a:noFill/>
        </p:spPr>
        <p:txBody>
          <a:bodyPr wrap="square" rtlCol="0">
            <a:spAutoFit/>
          </a:bodyPr>
          <a:lstStyle/>
          <a:p>
            <a:r>
              <a:rPr lang="en-US" dirty="0">
                <a:solidFill>
                  <a:schemeClr val="accent1">
                    <a:lumMod val="75000"/>
                  </a:schemeClr>
                </a:solidFill>
              </a:rPr>
              <a:t>+</a:t>
            </a:r>
            <a:endParaRPr lang="el-GR" dirty="0">
              <a:solidFill>
                <a:schemeClr val="accent1">
                  <a:lumMod val="75000"/>
                </a:schemeClr>
              </a:solidFill>
            </a:endParaRPr>
          </a:p>
        </p:txBody>
      </p:sp>
      <p:sp>
        <p:nvSpPr>
          <p:cNvPr id="68" name="TextBox 67"/>
          <p:cNvSpPr txBox="1"/>
          <p:nvPr/>
        </p:nvSpPr>
        <p:spPr>
          <a:xfrm>
            <a:off x="5008064" y="4660484"/>
            <a:ext cx="288032" cy="369332"/>
          </a:xfrm>
          <a:prstGeom prst="rect">
            <a:avLst/>
          </a:prstGeom>
          <a:noFill/>
        </p:spPr>
        <p:txBody>
          <a:bodyPr wrap="square" rtlCol="0">
            <a:spAutoFit/>
          </a:bodyPr>
          <a:lstStyle/>
          <a:p>
            <a:r>
              <a:rPr lang="en-US" dirty="0">
                <a:solidFill>
                  <a:schemeClr val="accent1">
                    <a:lumMod val="75000"/>
                  </a:schemeClr>
                </a:solidFill>
              </a:rPr>
              <a:t>+</a:t>
            </a:r>
            <a:endParaRPr lang="el-GR" dirty="0">
              <a:solidFill>
                <a:schemeClr val="accent1">
                  <a:lumMod val="75000"/>
                </a:schemeClr>
              </a:solidFill>
            </a:endParaRPr>
          </a:p>
        </p:txBody>
      </p:sp>
      <p:cxnSp>
        <p:nvCxnSpPr>
          <p:cNvPr id="69" name="Straight Connector 68"/>
          <p:cNvCxnSpPr>
            <a:stCxn id="62" idx="6"/>
            <a:endCxn id="63" idx="1"/>
          </p:cNvCxnSpPr>
          <p:nvPr/>
        </p:nvCxnSpPr>
        <p:spPr>
          <a:xfrm>
            <a:off x="4215976" y="3976408"/>
            <a:ext cx="783352" cy="160739"/>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584752" y="3645024"/>
            <a:ext cx="288032" cy="369332"/>
          </a:xfrm>
          <a:prstGeom prst="rect">
            <a:avLst/>
          </a:prstGeom>
          <a:noFill/>
        </p:spPr>
        <p:txBody>
          <a:bodyPr wrap="square" rtlCol="0">
            <a:spAutoFit/>
          </a:bodyPr>
          <a:lstStyle/>
          <a:p>
            <a:r>
              <a:rPr lang="en-US" dirty="0">
                <a:solidFill>
                  <a:srgbClr val="FF0000"/>
                </a:solidFill>
              </a:rPr>
              <a:t>?</a:t>
            </a:r>
            <a:endParaRPr lang="el-GR" dirty="0">
              <a:solidFill>
                <a:srgbClr val="FF0000"/>
              </a:solidFill>
            </a:endParaRPr>
          </a:p>
        </p:txBody>
      </p:sp>
      <p:sp>
        <p:nvSpPr>
          <p:cNvPr id="74" name="Oval 73"/>
          <p:cNvSpPr/>
          <p:nvPr/>
        </p:nvSpPr>
        <p:spPr>
          <a:xfrm>
            <a:off x="6624230" y="127293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l-GR" dirty="0"/>
          </a:p>
        </p:txBody>
      </p:sp>
      <p:sp>
        <p:nvSpPr>
          <p:cNvPr id="75" name="Oval 74"/>
          <p:cNvSpPr/>
          <p:nvPr/>
        </p:nvSpPr>
        <p:spPr>
          <a:xfrm>
            <a:off x="7776358" y="156097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l-GR" dirty="0"/>
          </a:p>
        </p:txBody>
      </p:sp>
      <p:sp>
        <p:nvSpPr>
          <p:cNvPr id="76" name="Oval 75"/>
          <p:cNvSpPr/>
          <p:nvPr/>
        </p:nvSpPr>
        <p:spPr>
          <a:xfrm>
            <a:off x="7056278" y="228105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endParaRPr lang="el-GR" dirty="0"/>
          </a:p>
        </p:txBody>
      </p:sp>
      <p:cxnSp>
        <p:nvCxnSpPr>
          <p:cNvPr id="77" name="Straight Arrow Connector 76"/>
          <p:cNvCxnSpPr/>
          <p:nvPr/>
        </p:nvCxnSpPr>
        <p:spPr>
          <a:xfrm>
            <a:off x="6912262" y="1632978"/>
            <a:ext cx="279296" cy="7007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6" idx="7"/>
            <a:endCxn id="75" idx="4"/>
          </p:cNvCxnSpPr>
          <p:nvPr/>
        </p:nvCxnSpPr>
        <p:spPr>
          <a:xfrm flipV="1">
            <a:off x="7425054" y="1921010"/>
            <a:ext cx="567328" cy="412767"/>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480214" y="1849002"/>
            <a:ext cx="288032" cy="369332"/>
          </a:xfrm>
          <a:prstGeom prst="rect">
            <a:avLst/>
          </a:prstGeom>
          <a:noFill/>
        </p:spPr>
        <p:txBody>
          <a:bodyPr wrap="square" rtlCol="0">
            <a:spAutoFit/>
          </a:bodyPr>
          <a:lstStyle/>
          <a:p>
            <a:r>
              <a:rPr lang="en-US" dirty="0">
                <a:solidFill>
                  <a:schemeClr val="accent1">
                    <a:lumMod val="75000"/>
                  </a:schemeClr>
                </a:solidFill>
              </a:rPr>
              <a:t>+</a:t>
            </a:r>
            <a:endParaRPr lang="el-GR" dirty="0">
              <a:solidFill>
                <a:schemeClr val="accent1">
                  <a:lumMod val="75000"/>
                </a:schemeClr>
              </a:solidFill>
            </a:endParaRPr>
          </a:p>
        </p:txBody>
      </p:sp>
      <p:sp>
        <p:nvSpPr>
          <p:cNvPr id="80" name="TextBox 79"/>
          <p:cNvSpPr txBox="1"/>
          <p:nvPr/>
        </p:nvSpPr>
        <p:spPr>
          <a:xfrm>
            <a:off x="7848366" y="2137034"/>
            <a:ext cx="288032" cy="369332"/>
          </a:xfrm>
          <a:prstGeom prst="rect">
            <a:avLst/>
          </a:prstGeom>
          <a:noFill/>
        </p:spPr>
        <p:txBody>
          <a:bodyPr wrap="square" rtlCol="0">
            <a:spAutoFit/>
          </a:bodyPr>
          <a:lstStyle/>
          <a:p>
            <a:r>
              <a:rPr lang="en-US" dirty="0">
                <a:solidFill>
                  <a:schemeClr val="accent1">
                    <a:lumMod val="75000"/>
                  </a:schemeClr>
                </a:solidFill>
              </a:rPr>
              <a:t>+</a:t>
            </a:r>
            <a:endParaRPr lang="el-GR" dirty="0">
              <a:solidFill>
                <a:schemeClr val="accent1">
                  <a:lumMod val="75000"/>
                </a:schemeClr>
              </a:solidFill>
            </a:endParaRPr>
          </a:p>
        </p:txBody>
      </p:sp>
      <p:cxnSp>
        <p:nvCxnSpPr>
          <p:cNvPr id="81" name="Straight Connector 80"/>
          <p:cNvCxnSpPr>
            <a:stCxn id="74" idx="6"/>
            <a:endCxn id="75" idx="1"/>
          </p:cNvCxnSpPr>
          <p:nvPr/>
        </p:nvCxnSpPr>
        <p:spPr>
          <a:xfrm>
            <a:off x="7056278" y="1452958"/>
            <a:ext cx="783352" cy="160739"/>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425054" y="1121574"/>
            <a:ext cx="288032" cy="369332"/>
          </a:xfrm>
          <a:prstGeom prst="rect">
            <a:avLst/>
          </a:prstGeom>
          <a:noFill/>
        </p:spPr>
        <p:txBody>
          <a:bodyPr wrap="square" rtlCol="0">
            <a:spAutoFit/>
          </a:bodyPr>
          <a:lstStyle/>
          <a:p>
            <a:r>
              <a:rPr lang="en-US" dirty="0">
                <a:solidFill>
                  <a:srgbClr val="FF0000"/>
                </a:solidFill>
              </a:rPr>
              <a:t>?</a:t>
            </a:r>
            <a:endParaRPr lang="el-GR" dirty="0">
              <a:solidFill>
                <a:srgbClr val="FF0000"/>
              </a:solidFill>
            </a:endParaRPr>
          </a:p>
        </p:txBody>
      </p:sp>
    </p:spTree>
    <p:extLst>
      <p:ext uri="{BB962C8B-B14F-4D97-AF65-F5344CB8AC3E}">
        <p14:creationId xmlns:p14="http://schemas.microsoft.com/office/powerpoint/2010/main" val="2413920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39552" y="404664"/>
            <a:ext cx="7920880" cy="707886"/>
          </a:xfrm>
          <a:prstGeom prst="rect">
            <a:avLst/>
          </a:prstGeom>
          <a:noFill/>
        </p:spPr>
        <p:txBody>
          <a:bodyPr wrap="square" rtlCol="0">
            <a:spAutoFit/>
          </a:bodyPr>
          <a:lstStyle/>
          <a:p>
            <a:pPr algn="ctr"/>
            <a:r>
              <a:rPr lang="en-US" sz="4000" dirty="0">
                <a:solidFill>
                  <a:schemeClr val="accent6">
                    <a:lumMod val="75000"/>
                  </a:schemeClr>
                </a:solidFill>
              </a:rPr>
              <a:t>A theory of status: local property</a:t>
            </a:r>
          </a:p>
        </p:txBody>
      </p:sp>
      <p:sp>
        <p:nvSpPr>
          <p:cNvPr id="2" name="TextBox 1"/>
          <p:cNvSpPr txBox="1"/>
          <p:nvPr/>
        </p:nvSpPr>
        <p:spPr>
          <a:xfrm>
            <a:off x="539552" y="1772816"/>
            <a:ext cx="7632848" cy="3416320"/>
          </a:xfrm>
          <a:prstGeom prst="rect">
            <a:avLst/>
          </a:prstGeom>
          <a:noFill/>
        </p:spPr>
        <p:txBody>
          <a:bodyPr wrap="square" rtlCol="0">
            <a:spAutoFit/>
          </a:bodyPr>
          <a:lstStyle/>
          <a:p>
            <a:pPr algn="just"/>
            <a:r>
              <a:rPr lang="en-US" sz="2400" dirty="0"/>
              <a:t>For any edge (</a:t>
            </a:r>
            <a:r>
              <a:rPr lang="en-US" sz="2400" i="1" dirty="0"/>
              <a:t>u, v</a:t>
            </a:r>
            <a:r>
              <a:rPr lang="en-US" sz="2400" dirty="0"/>
              <a:t>), and any third node </a:t>
            </a:r>
            <a:r>
              <a:rPr lang="en-US" sz="2400" i="1" dirty="0"/>
              <a:t>w</a:t>
            </a:r>
            <a:r>
              <a:rPr lang="en-US" sz="2400" dirty="0"/>
              <a:t>, possible to assign distinct numerical “status values” to </a:t>
            </a:r>
            <a:r>
              <a:rPr lang="en-US" sz="2400" i="1" dirty="0"/>
              <a:t>u</a:t>
            </a:r>
            <a:r>
              <a:rPr lang="en-US" sz="2400" dirty="0"/>
              <a:t>, </a:t>
            </a:r>
            <a:r>
              <a:rPr lang="en-US" sz="2400" i="1" dirty="0"/>
              <a:t>v</a:t>
            </a:r>
            <a:r>
              <a:rPr lang="en-US" sz="2400" dirty="0"/>
              <a:t>, and </a:t>
            </a:r>
            <a:r>
              <a:rPr lang="en-US" sz="2400" i="1" dirty="0"/>
              <a:t>w </a:t>
            </a:r>
            <a:r>
              <a:rPr lang="en-US" sz="2400" dirty="0"/>
              <a:t>in such a way that the </a:t>
            </a:r>
            <a:r>
              <a:rPr lang="en-US" sz="2400" i="1" dirty="0">
                <a:solidFill>
                  <a:schemeClr val="accent3">
                    <a:lumMod val="75000"/>
                  </a:schemeClr>
                </a:solidFill>
              </a:rPr>
              <a:t>positive edges </a:t>
            </a:r>
            <a:r>
              <a:rPr lang="en-US" sz="2400" dirty="0"/>
              <a:t>among them (if any) go from </a:t>
            </a:r>
            <a:r>
              <a:rPr lang="en-US" sz="2400" dirty="0">
                <a:solidFill>
                  <a:schemeClr val="accent3">
                    <a:lumMod val="75000"/>
                  </a:schemeClr>
                </a:solidFill>
              </a:rPr>
              <a:t>nodes of lower status to nodes of higher status</a:t>
            </a:r>
            <a:r>
              <a:rPr lang="en-US" sz="2400" dirty="0"/>
              <a:t>, and the </a:t>
            </a:r>
            <a:r>
              <a:rPr lang="en-US" sz="2400" i="1" dirty="0">
                <a:solidFill>
                  <a:srgbClr val="FF0000"/>
                </a:solidFill>
              </a:rPr>
              <a:t>negative edges </a:t>
            </a:r>
            <a:r>
              <a:rPr lang="en-US" sz="2400" dirty="0"/>
              <a:t>among them (if any) go </a:t>
            </a:r>
            <a:r>
              <a:rPr lang="en-US" sz="2400" dirty="0">
                <a:solidFill>
                  <a:srgbClr val="FF0000"/>
                </a:solidFill>
              </a:rPr>
              <a:t>from nodes of higher status to nodes of lower status</a:t>
            </a:r>
            <a:r>
              <a:rPr lang="en-US" sz="2400" dirty="0"/>
              <a:t>. </a:t>
            </a:r>
          </a:p>
          <a:p>
            <a:pPr algn="just"/>
            <a:endParaRPr lang="en-US" sz="2400" dirty="0"/>
          </a:p>
          <a:p>
            <a:pPr algn="just"/>
            <a:r>
              <a:rPr lang="en-US" sz="2400" dirty="0">
                <a:solidFill>
                  <a:schemeClr val="tx2">
                    <a:lumMod val="60000"/>
                    <a:lumOff val="40000"/>
                  </a:schemeClr>
                </a:solidFill>
              </a:rPr>
              <a:t>Three nodes </a:t>
            </a:r>
            <a:r>
              <a:rPr lang="en-US" sz="2400" i="1" dirty="0">
                <a:solidFill>
                  <a:schemeClr val="tx2">
                    <a:lumMod val="60000"/>
                    <a:lumOff val="40000"/>
                  </a:schemeClr>
                </a:solidFill>
              </a:rPr>
              <a:t>u</a:t>
            </a:r>
            <a:r>
              <a:rPr lang="en-US" sz="2400" dirty="0">
                <a:solidFill>
                  <a:schemeClr val="tx2">
                    <a:lumMod val="60000"/>
                    <a:lumOff val="40000"/>
                  </a:schemeClr>
                </a:solidFill>
              </a:rPr>
              <a:t>, </a:t>
            </a:r>
            <a:r>
              <a:rPr lang="en-US" sz="2400" i="1" dirty="0">
                <a:solidFill>
                  <a:schemeClr val="tx2">
                    <a:lumMod val="60000"/>
                    <a:lumOff val="40000"/>
                  </a:schemeClr>
                </a:solidFill>
              </a:rPr>
              <a:t>v</a:t>
            </a:r>
            <a:r>
              <a:rPr lang="en-US" sz="2400" dirty="0">
                <a:solidFill>
                  <a:schemeClr val="tx2">
                    <a:lumMod val="60000"/>
                    <a:lumOff val="40000"/>
                  </a:schemeClr>
                </a:solidFill>
              </a:rPr>
              <a:t>, </a:t>
            </a:r>
            <a:r>
              <a:rPr lang="en-US" sz="2400" dirty="0"/>
              <a:t>and</a:t>
            </a:r>
            <a:r>
              <a:rPr lang="en-US" sz="2400" dirty="0">
                <a:solidFill>
                  <a:schemeClr val="tx2">
                    <a:lumMod val="60000"/>
                    <a:lumOff val="40000"/>
                  </a:schemeClr>
                </a:solidFill>
              </a:rPr>
              <a:t> </a:t>
            </a:r>
            <a:r>
              <a:rPr lang="en-US" sz="2400" i="1" dirty="0">
                <a:solidFill>
                  <a:schemeClr val="tx2">
                    <a:lumMod val="60000"/>
                    <a:lumOff val="40000"/>
                  </a:schemeClr>
                </a:solidFill>
              </a:rPr>
              <a:t>w </a:t>
            </a:r>
            <a:r>
              <a:rPr lang="en-US" sz="2400" dirty="0"/>
              <a:t>are</a:t>
            </a:r>
            <a:r>
              <a:rPr lang="en-US" sz="2400" dirty="0">
                <a:solidFill>
                  <a:schemeClr val="tx2">
                    <a:lumMod val="60000"/>
                    <a:lumOff val="40000"/>
                  </a:schemeClr>
                </a:solidFill>
              </a:rPr>
              <a:t> </a:t>
            </a:r>
            <a:r>
              <a:rPr lang="en-US" sz="2400" i="1" dirty="0">
                <a:solidFill>
                  <a:schemeClr val="tx2">
                    <a:lumMod val="60000"/>
                    <a:lumOff val="40000"/>
                  </a:schemeClr>
                </a:solidFill>
              </a:rPr>
              <a:t>status-consistent </a:t>
            </a:r>
            <a:r>
              <a:rPr lang="en-US" sz="2400" dirty="0"/>
              <a:t>if this condition holds. </a:t>
            </a:r>
            <a:endParaRPr lang="el-GR" sz="2400" dirty="0"/>
          </a:p>
        </p:txBody>
      </p:sp>
    </p:spTree>
    <p:extLst>
      <p:ext uri="{BB962C8B-B14F-4D97-AF65-F5344CB8AC3E}">
        <p14:creationId xmlns:p14="http://schemas.microsoft.com/office/powerpoint/2010/main" val="2427612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39552" y="404664"/>
            <a:ext cx="7920880" cy="707886"/>
          </a:xfrm>
          <a:prstGeom prst="rect">
            <a:avLst/>
          </a:prstGeom>
          <a:noFill/>
        </p:spPr>
        <p:txBody>
          <a:bodyPr wrap="square" rtlCol="0">
            <a:spAutoFit/>
          </a:bodyPr>
          <a:lstStyle/>
          <a:p>
            <a:pPr algn="ctr"/>
            <a:r>
              <a:rPr lang="en-US" sz="4000" dirty="0">
                <a:solidFill>
                  <a:schemeClr val="accent6">
                    <a:lumMod val="75000"/>
                  </a:schemeClr>
                </a:solidFill>
              </a:rPr>
              <a:t>A theory of status: global property</a:t>
            </a:r>
          </a:p>
        </p:txBody>
      </p:sp>
      <p:sp>
        <p:nvSpPr>
          <p:cNvPr id="2" name="TextBox 1"/>
          <p:cNvSpPr txBox="1"/>
          <p:nvPr/>
        </p:nvSpPr>
        <p:spPr>
          <a:xfrm>
            <a:off x="755576" y="2204864"/>
            <a:ext cx="7200800" cy="1938992"/>
          </a:xfrm>
          <a:prstGeom prst="rect">
            <a:avLst/>
          </a:prstGeom>
          <a:noFill/>
        </p:spPr>
        <p:txBody>
          <a:bodyPr wrap="square" rtlCol="0">
            <a:spAutoFit/>
          </a:bodyPr>
          <a:lstStyle/>
          <a:p>
            <a:r>
              <a:rPr lang="en-US" sz="2400" dirty="0"/>
              <a:t>Let </a:t>
            </a:r>
            <a:r>
              <a:rPr lang="en-US" sz="2400" i="1" dirty="0"/>
              <a:t>G</a:t>
            </a:r>
            <a:r>
              <a:rPr lang="en-US" sz="2400" dirty="0"/>
              <a:t> be a signed, directed graph, and suppose that all sets of three nodes in G are status-consistent. </a:t>
            </a:r>
          </a:p>
          <a:p>
            <a:r>
              <a:rPr lang="en-US" sz="2400" dirty="0"/>
              <a:t>Then it possible to order the nodes of G as </a:t>
            </a:r>
            <a:r>
              <a:rPr lang="en-US" sz="2400" i="1" dirty="0"/>
              <a:t>v</a:t>
            </a:r>
            <a:r>
              <a:rPr lang="en-US" sz="2400" i="1" baseline="-25000" dirty="0"/>
              <a:t>1</a:t>
            </a:r>
            <a:r>
              <a:rPr lang="en-US" sz="2400" i="1" dirty="0"/>
              <a:t>, v</a:t>
            </a:r>
            <a:r>
              <a:rPr lang="en-US" sz="2400" i="1" baseline="-25000" dirty="0"/>
              <a:t>2</a:t>
            </a:r>
            <a:r>
              <a:rPr lang="en-US" sz="2400" i="1" dirty="0"/>
              <a:t>, . . . , </a:t>
            </a:r>
            <a:r>
              <a:rPr lang="en-US" sz="2400" i="1" dirty="0" err="1"/>
              <a:t>v</a:t>
            </a:r>
            <a:r>
              <a:rPr lang="en-US" sz="2400" i="1" baseline="-25000" dirty="0" err="1"/>
              <a:t>n</a:t>
            </a:r>
            <a:r>
              <a:rPr lang="en-US" sz="2400" i="1" dirty="0"/>
              <a:t> </a:t>
            </a:r>
            <a:r>
              <a:rPr lang="en-US" sz="2400" dirty="0"/>
              <a:t>in such a way that each </a:t>
            </a:r>
            <a:r>
              <a:rPr lang="en-US" sz="2400" dirty="0">
                <a:solidFill>
                  <a:schemeClr val="tx2">
                    <a:lumMod val="60000"/>
                    <a:lumOff val="40000"/>
                  </a:schemeClr>
                </a:solidFill>
              </a:rPr>
              <a:t>positive edge (v</a:t>
            </a:r>
            <a:r>
              <a:rPr lang="en-US" sz="2400" baseline="-25000" dirty="0">
                <a:solidFill>
                  <a:schemeClr val="tx2">
                    <a:lumMod val="60000"/>
                    <a:lumOff val="40000"/>
                  </a:schemeClr>
                </a:solidFill>
              </a:rPr>
              <a:t>i</a:t>
            </a:r>
            <a:r>
              <a:rPr lang="en-US" sz="2400" dirty="0">
                <a:solidFill>
                  <a:schemeClr val="tx2">
                    <a:lumMod val="60000"/>
                    <a:lumOff val="40000"/>
                  </a:schemeClr>
                </a:solidFill>
              </a:rPr>
              <a:t>, </a:t>
            </a:r>
            <a:r>
              <a:rPr lang="en-US" sz="2400" dirty="0" err="1">
                <a:solidFill>
                  <a:schemeClr val="tx2">
                    <a:lumMod val="60000"/>
                    <a:lumOff val="40000"/>
                  </a:schemeClr>
                </a:solidFill>
              </a:rPr>
              <a:t>v</a:t>
            </a:r>
            <a:r>
              <a:rPr lang="en-US" sz="2400" baseline="-25000" dirty="0" err="1">
                <a:solidFill>
                  <a:schemeClr val="tx2">
                    <a:lumMod val="60000"/>
                    <a:lumOff val="40000"/>
                  </a:schemeClr>
                </a:solidFill>
              </a:rPr>
              <a:t>j</a:t>
            </a:r>
            <a:r>
              <a:rPr lang="en-US" sz="2400" dirty="0">
                <a:solidFill>
                  <a:schemeClr val="tx2">
                    <a:lumMod val="60000"/>
                    <a:lumOff val="40000"/>
                  </a:schemeClr>
                </a:solidFill>
              </a:rPr>
              <a:t>) </a:t>
            </a:r>
            <a:r>
              <a:rPr lang="en-US" sz="2400" dirty="0"/>
              <a:t>satisfies </a:t>
            </a:r>
            <a:r>
              <a:rPr lang="en-US" sz="2400" dirty="0">
                <a:solidFill>
                  <a:schemeClr val="tx2">
                    <a:lumMod val="60000"/>
                    <a:lumOff val="40000"/>
                  </a:schemeClr>
                </a:solidFill>
              </a:rPr>
              <a:t>i &lt; j</a:t>
            </a:r>
            <a:r>
              <a:rPr lang="en-US" sz="2400" dirty="0"/>
              <a:t>, and each </a:t>
            </a:r>
            <a:r>
              <a:rPr lang="en-US" sz="2400" dirty="0">
                <a:solidFill>
                  <a:schemeClr val="tx2">
                    <a:lumMod val="60000"/>
                    <a:lumOff val="40000"/>
                  </a:schemeClr>
                </a:solidFill>
              </a:rPr>
              <a:t>negative </a:t>
            </a:r>
            <a:r>
              <a:rPr lang="en-GB" sz="2400" dirty="0">
                <a:solidFill>
                  <a:schemeClr val="tx2">
                    <a:lumMod val="60000"/>
                    <a:lumOff val="40000"/>
                  </a:schemeClr>
                </a:solidFill>
              </a:rPr>
              <a:t>edge (v</a:t>
            </a:r>
            <a:r>
              <a:rPr lang="en-GB" sz="2400" baseline="-25000" dirty="0">
                <a:solidFill>
                  <a:schemeClr val="tx2">
                    <a:lumMod val="60000"/>
                    <a:lumOff val="40000"/>
                  </a:schemeClr>
                </a:solidFill>
              </a:rPr>
              <a:t>i</a:t>
            </a:r>
            <a:r>
              <a:rPr lang="en-GB" sz="2400" dirty="0">
                <a:solidFill>
                  <a:schemeClr val="tx2">
                    <a:lumMod val="60000"/>
                    <a:lumOff val="40000"/>
                  </a:schemeClr>
                </a:solidFill>
              </a:rPr>
              <a:t>, </a:t>
            </a:r>
            <a:r>
              <a:rPr lang="en-GB" sz="2400" dirty="0" err="1">
                <a:solidFill>
                  <a:schemeClr val="tx2">
                    <a:lumMod val="60000"/>
                    <a:lumOff val="40000"/>
                  </a:schemeClr>
                </a:solidFill>
              </a:rPr>
              <a:t>v</a:t>
            </a:r>
            <a:r>
              <a:rPr lang="en-GB" sz="2400" baseline="-25000" dirty="0" err="1">
                <a:solidFill>
                  <a:schemeClr val="tx2">
                    <a:lumMod val="60000"/>
                    <a:lumOff val="40000"/>
                  </a:schemeClr>
                </a:solidFill>
              </a:rPr>
              <a:t>j</a:t>
            </a:r>
            <a:r>
              <a:rPr lang="en-GB" sz="2400" baseline="-25000" dirty="0">
                <a:solidFill>
                  <a:schemeClr val="tx2">
                    <a:lumMod val="60000"/>
                    <a:lumOff val="40000"/>
                  </a:schemeClr>
                </a:solidFill>
              </a:rPr>
              <a:t> </a:t>
            </a:r>
            <a:r>
              <a:rPr lang="en-GB" sz="2400" dirty="0">
                <a:solidFill>
                  <a:schemeClr val="tx2">
                    <a:lumMod val="60000"/>
                    <a:lumOff val="40000"/>
                  </a:schemeClr>
                </a:solidFill>
              </a:rPr>
              <a:t>) </a:t>
            </a:r>
            <a:r>
              <a:rPr lang="en-GB" sz="2400" dirty="0"/>
              <a:t>satisfies </a:t>
            </a:r>
            <a:r>
              <a:rPr lang="en-GB" sz="2400" dirty="0" err="1"/>
              <a:t>i</a:t>
            </a:r>
            <a:r>
              <a:rPr lang="en-GB" sz="2400" dirty="0"/>
              <a:t> &gt; j.</a:t>
            </a:r>
            <a:endParaRPr lang="el-GR" sz="2400" dirty="0"/>
          </a:p>
        </p:txBody>
      </p:sp>
    </p:spTree>
    <p:extLst>
      <p:ext uri="{BB962C8B-B14F-4D97-AF65-F5344CB8AC3E}">
        <p14:creationId xmlns:p14="http://schemas.microsoft.com/office/powerpoint/2010/main" val="1835124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412776"/>
            <a:ext cx="8208912" cy="707886"/>
          </a:xfrm>
          <a:prstGeom prst="rect">
            <a:avLst/>
          </a:prstGeom>
          <a:noFill/>
        </p:spPr>
        <p:txBody>
          <a:bodyPr wrap="square" rtlCol="0">
            <a:spAutoFit/>
          </a:bodyPr>
          <a:lstStyle/>
          <a:p>
            <a:pPr algn="ctr"/>
            <a:r>
              <a:rPr lang="en-US" sz="4000" dirty="0">
                <a:solidFill>
                  <a:schemeClr val="accent6">
                    <a:lumMod val="75000"/>
                  </a:schemeClr>
                </a:solidFill>
              </a:rPr>
              <a:t>References</a:t>
            </a:r>
          </a:p>
        </p:txBody>
      </p:sp>
      <p:sp>
        <p:nvSpPr>
          <p:cNvPr id="4" name="TextBox 3"/>
          <p:cNvSpPr txBox="1"/>
          <p:nvPr/>
        </p:nvSpPr>
        <p:spPr>
          <a:xfrm>
            <a:off x="323528" y="2564904"/>
            <a:ext cx="8568952" cy="400110"/>
          </a:xfrm>
          <a:prstGeom prst="rect">
            <a:avLst/>
          </a:prstGeom>
          <a:noFill/>
        </p:spPr>
        <p:txBody>
          <a:bodyPr wrap="square" rtlCol="0">
            <a:spAutoFit/>
          </a:bodyPr>
          <a:lstStyle/>
          <a:p>
            <a:r>
              <a:rPr lang="en-US" sz="2000" dirty="0"/>
              <a:t>Networks, Crowds, and Markets  (Chapter 5)</a:t>
            </a:r>
          </a:p>
        </p:txBody>
      </p:sp>
    </p:spTree>
    <p:extLst>
      <p:ext uri="{BB962C8B-B14F-4D97-AF65-F5344CB8AC3E}">
        <p14:creationId xmlns:p14="http://schemas.microsoft.com/office/powerpoint/2010/main" val="1105158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Strong AND WEAK TIES</a:t>
            </a:r>
          </a:p>
        </p:txBody>
      </p:sp>
    </p:spTree>
    <p:extLst>
      <p:ext uri="{BB962C8B-B14F-4D97-AF65-F5344CB8AC3E}">
        <p14:creationId xmlns:p14="http://schemas.microsoft.com/office/powerpoint/2010/main" val="3847741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a:solidFill>
                  <a:schemeClr val="accent6">
                    <a:lumMod val="75000"/>
                  </a:schemeClr>
                </a:solidFill>
              </a:rPr>
              <a:t>Triadic Closure</a:t>
            </a:r>
          </a:p>
        </p:txBody>
      </p:sp>
      <p:sp>
        <p:nvSpPr>
          <p:cNvPr id="3" name="TextBox 2"/>
          <p:cNvSpPr txBox="1"/>
          <p:nvPr/>
        </p:nvSpPr>
        <p:spPr>
          <a:xfrm>
            <a:off x="428596" y="1142984"/>
            <a:ext cx="7858180" cy="1200329"/>
          </a:xfrm>
          <a:prstGeom prst="rect">
            <a:avLst/>
          </a:prstGeom>
          <a:noFill/>
        </p:spPr>
        <p:txBody>
          <a:bodyPr wrap="square" rtlCol="0">
            <a:spAutoFit/>
          </a:bodyPr>
          <a:lstStyle/>
          <a:p>
            <a:pPr algn="just"/>
            <a:r>
              <a:rPr lang="en-US" sz="2400" dirty="0"/>
              <a:t>If two people in a social network have </a:t>
            </a:r>
            <a:r>
              <a:rPr lang="en-US" sz="2400" i="1" dirty="0"/>
              <a:t>a friend in common</a:t>
            </a:r>
            <a:r>
              <a:rPr lang="en-US" sz="2400" dirty="0"/>
              <a:t>, then there is an increased likelihood that they will become </a:t>
            </a:r>
            <a:r>
              <a:rPr lang="en-US" sz="2400" i="1" dirty="0"/>
              <a:t>friends themselves </a:t>
            </a:r>
            <a:r>
              <a:rPr lang="en-US" sz="2400" dirty="0"/>
              <a:t>at some point in the future</a:t>
            </a:r>
          </a:p>
        </p:txBody>
      </p:sp>
      <p:pic>
        <p:nvPicPr>
          <p:cNvPr id="29697" name="Picture 1"/>
          <p:cNvPicPr>
            <a:picLocks noChangeAspect="1" noChangeArrowheads="1"/>
          </p:cNvPicPr>
          <p:nvPr/>
        </p:nvPicPr>
        <p:blipFill>
          <a:blip r:embed="rId3" cstate="print"/>
          <a:srcRect/>
          <a:stretch>
            <a:fillRect/>
          </a:stretch>
        </p:blipFill>
        <p:spPr bwMode="auto">
          <a:xfrm>
            <a:off x="1571604" y="2945347"/>
            <a:ext cx="4572032" cy="3210697"/>
          </a:xfrm>
          <a:prstGeom prst="rect">
            <a:avLst/>
          </a:prstGeom>
          <a:noFill/>
          <a:ln w="9525">
            <a:noFill/>
            <a:miter lim="800000"/>
            <a:headEnd/>
            <a:tailEnd/>
          </a:ln>
          <a:effectLst/>
        </p:spPr>
      </p:pic>
      <p:cxnSp>
        <p:nvCxnSpPr>
          <p:cNvPr id="6" name="Straight Connector 5"/>
          <p:cNvCxnSpPr/>
          <p:nvPr/>
        </p:nvCxnSpPr>
        <p:spPr>
          <a:xfrm>
            <a:off x="3786182" y="3445413"/>
            <a:ext cx="1643074" cy="8572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43636" y="4149080"/>
            <a:ext cx="2143140" cy="584775"/>
          </a:xfrm>
          <a:prstGeom prst="rect">
            <a:avLst/>
          </a:prstGeom>
          <a:noFill/>
        </p:spPr>
        <p:txBody>
          <a:bodyPr wrap="square" rtlCol="0">
            <a:spAutoFit/>
          </a:bodyPr>
          <a:lstStyle/>
          <a:p>
            <a:r>
              <a:rPr lang="en-US" sz="3200" dirty="0">
                <a:solidFill>
                  <a:schemeClr val="accent6">
                    <a:lumMod val="75000"/>
                  </a:schemeClr>
                </a:solidFill>
              </a:rPr>
              <a:t>Triangle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a:solidFill>
                  <a:schemeClr val="accent6">
                    <a:lumMod val="75000"/>
                  </a:schemeClr>
                </a:solidFill>
              </a:rPr>
              <a:t>Triadic Closure</a:t>
            </a:r>
          </a:p>
        </p:txBody>
      </p:sp>
      <p:sp>
        <p:nvSpPr>
          <p:cNvPr id="3" name="TextBox 2"/>
          <p:cNvSpPr txBox="1"/>
          <p:nvPr/>
        </p:nvSpPr>
        <p:spPr>
          <a:xfrm>
            <a:off x="428596" y="1845222"/>
            <a:ext cx="7858180" cy="369332"/>
          </a:xfrm>
          <a:prstGeom prst="rect">
            <a:avLst/>
          </a:prstGeom>
          <a:noFill/>
        </p:spPr>
        <p:txBody>
          <a:bodyPr wrap="square" rtlCol="0">
            <a:spAutoFit/>
          </a:bodyPr>
          <a:lstStyle/>
          <a:p>
            <a:pPr algn="just"/>
            <a:r>
              <a:rPr lang="en-US" dirty="0">
                <a:solidFill>
                  <a:schemeClr val="tx2">
                    <a:lumMod val="50000"/>
                  </a:schemeClr>
                </a:solidFill>
              </a:rPr>
              <a:t>Snapshots over time:</a:t>
            </a:r>
          </a:p>
        </p:txBody>
      </p:sp>
      <p:pic>
        <p:nvPicPr>
          <p:cNvPr id="57346" name="Picture 2"/>
          <p:cNvPicPr>
            <a:picLocks noChangeAspect="1" noChangeArrowheads="1"/>
          </p:cNvPicPr>
          <p:nvPr/>
        </p:nvPicPr>
        <p:blipFill>
          <a:blip r:embed="rId3" cstate="print"/>
          <a:srcRect/>
          <a:stretch>
            <a:fillRect/>
          </a:stretch>
        </p:blipFill>
        <p:spPr bwMode="auto">
          <a:xfrm>
            <a:off x="500034" y="2559602"/>
            <a:ext cx="3767693" cy="2857520"/>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a:off x="4143372" y="2416726"/>
            <a:ext cx="3767693" cy="2857520"/>
          </a:xfrm>
          <a:prstGeom prst="rect">
            <a:avLst/>
          </a:prstGeom>
          <a:noFill/>
          <a:ln w="9525">
            <a:noFill/>
            <a:miter lim="800000"/>
            <a:headEnd/>
            <a:tailEnd/>
          </a:ln>
          <a:effectLst/>
        </p:spPr>
      </p:pic>
      <p:cxnSp>
        <p:nvCxnSpPr>
          <p:cNvPr id="11" name="Straight Connector 10"/>
          <p:cNvCxnSpPr/>
          <p:nvPr/>
        </p:nvCxnSpPr>
        <p:spPr>
          <a:xfrm rot="5400000">
            <a:off x="4464843" y="3166825"/>
            <a:ext cx="714380" cy="714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72198" y="2916792"/>
            <a:ext cx="1357322" cy="7143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29256" y="4917056"/>
            <a:ext cx="107157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4714876" y="2916792"/>
            <a:ext cx="2000264" cy="171451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0"/>
            <a:ext cx="6500858" cy="707886"/>
          </a:xfrm>
          <a:prstGeom prst="rect">
            <a:avLst/>
          </a:prstGeom>
          <a:noFill/>
        </p:spPr>
        <p:txBody>
          <a:bodyPr wrap="square" rtlCol="0">
            <a:spAutoFit/>
          </a:bodyPr>
          <a:lstStyle/>
          <a:p>
            <a:pPr algn="ctr"/>
            <a:r>
              <a:rPr lang="en-US" sz="4000" dirty="0">
                <a:solidFill>
                  <a:schemeClr val="accent6">
                    <a:lumMod val="75000"/>
                  </a:schemeClr>
                </a:solidFill>
              </a:rPr>
              <a:t>Structural Balance</a:t>
            </a:r>
          </a:p>
        </p:txBody>
      </p:sp>
      <p:pic>
        <p:nvPicPr>
          <p:cNvPr id="121858" name="Picture 2"/>
          <p:cNvPicPr>
            <a:picLocks noChangeAspect="1" noChangeArrowheads="1"/>
          </p:cNvPicPr>
          <p:nvPr/>
        </p:nvPicPr>
        <p:blipFill>
          <a:blip r:embed="rId3" cstate="print"/>
          <a:srcRect/>
          <a:stretch>
            <a:fillRect/>
          </a:stretch>
        </p:blipFill>
        <p:spPr bwMode="auto">
          <a:xfrm>
            <a:off x="5004048" y="1052736"/>
            <a:ext cx="2886075" cy="2181225"/>
          </a:xfrm>
          <a:prstGeom prst="rect">
            <a:avLst/>
          </a:prstGeom>
          <a:noFill/>
          <a:ln w="9525">
            <a:no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539552" y="1124744"/>
            <a:ext cx="2905125" cy="2105025"/>
          </a:xfrm>
          <a:prstGeom prst="rect">
            <a:avLst/>
          </a:prstGeom>
          <a:noFill/>
          <a:ln w="9525">
            <a:noFill/>
            <a:miter lim="800000"/>
            <a:headEnd/>
            <a:tailEnd/>
          </a:ln>
        </p:spPr>
      </p:pic>
      <p:sp>
        <p:nvSpPr>
          <p:cNvPr id="10" name="TextBox 9"/>
          <p:cNvSpPr txBox="1"/>
          <p:nvPr/>
        </p:nvSpPr>
        <p:spPr>
          <a:xfrm>
            <a:off x="611560" y="836712"/>
            <a:ext cx="2880320" cy="369332"/>
          </a:xfrm>
          <a:prstGeom prst="rect">
            <a:avLst/>
          </a:prstGeom>
          <a:noFill/>
        </p:spPr>
        <p:txBody>
          <a:bodyPr wrap="square" rtlCol="0">
            <a:spAutoFit/>
          </a:bodyPr>
          <a:lstStyle/>
          <a:p>
            <a:pPr algn="ctr"/>
            <a:r>
              <a:rPr lang="en-US" dirty="0">
                <a:solidFill>
                  <a:schemeClr val="accent6">
                    <a:lumMod val="75000"/>
                  </a:schemeClr>
                </a:solidFill>
              </a:rPr>
              <a:t>Case (a): 3 +</a:t>
            </a:r>
            <a:endParaRPr lang="el-GR" dirty="0">
              <a:solidFill>
                <a:schemeClr val="accent6">
                  <a:lumMod val="75000"/>
                </a:schemeClr>
              </a:solidFill>
            </a:endParaRPr>
          </a:p>
        </p:txBody>
      </p:sp>
      <p:sp>
        <p:nvSpPr>
          <p:cNvPr id="11" name="TextBox 10"/>
          <p:cNvSpPr txBox="1"/>
          <p:nvPr/>
        </p:nvSpPr>
        <p:spPr>
          <a:xfrm>
            <a:off x="539552" y="3140968"/>
            <a:ext cx="3096344" cy="307777"/>
          </a:xfrm>
          <a:prstGeom prst="rect">
            <a:avLst/>
          </a:prstGeom>
          <a:noFill/>
        </p:spPr>
        <p:txBody>
          <a:bodyPr wrap="square" rtlCol="0">
            <a:spAutoFit/>
          </a:bodyPr>
          <a:lstStyle/>
          <a:p>
            <a:pPr algn="ctr"/>
            <a:r>
              <a:rPr lang="en-US" sz="1400" dirty="0"/>
              <a:t>Mutual friends</a:t>
            </a:r>
            <a:endParaRPr lang="el-GR" sz="1400" dirty="0"/>
          </a:p>
        </p:txBody>
      </p:sp>
      <p:pic>
        <p:nvPicPr>
          <p:cNvPr id="15" name="Picture 3"/>
          <p:cNvPicPr>
            <a:picLocks noChangeAspect="1" noChangeArrowheads="1"/>
          </p:cNvPicPr>
          <p:nvPr/>
        </p:nvPicPr>
        <p:blipFill>
          <a:blip r:embed="rId5" cstate="print"/>
          <a:srcRect/>
          <a:stretch>
            <a:fillRect/>
          </a:stretch>
        </p:blipFill>
        <p:spPr bwMode="auto">
          <a:xfrm>
            <a:off x="899592" y="4293096"/>
            <a:ext cx="2647950" cy="2009775"/>
          </a:xfrm>
          <a:prstGeom prst="rect">
            <a:avLst/>
          </a:prstGeom>
          <a:noFill/>
          <a:ln w="9525">
            <a:noFill/>
            <a:miter lim="800000"/>
            <a:headEnd/>
            <a:tailEnd/>
          </a:ln>
        </p:spPr>
      </p:pic>
      <p:sp>
        <p:nvSpPr>
          <p:cNvPr id="16" name="TextBox 15"/>
          <p:cNvSpPr txBox="1"/>
          <p:nvPr/>
        </p:nvSpPr>
        <p:spPr>
          <a:xfrm>
            <a:off x="5004048" y="836712"/>
            <a:ext cx="2880320" cy="369332"/>
          </a:xfrm>
          <a:prstGeom prst="rect">
            <a:avLst/>
          </a:prstGeom>
          <a:noFill/>
        </p:spPr>
        <p:txBody>
          <a:bodyPr wrap="square" rtlCol="0">
            <a:spAutoFit/>
          </a:bodyPr>
          <a:lstStyle/>
          <a:p>
            <a:pPr algn="ctr"/>
            <a:r>
              <a:rPr lang="en-US" dirty="0">
                <a:solidFill>
                  <a:schemeClr val="accent6">
                    <a:lumMod val="75000"/>
                  </a:schemeClr>
                </a:solidFill>
              </a:rPr>
              <a:t>Case (b): 2 +, 1 -</a:t>
            </a:r>
            <a:endParaRPr lang="el-GR" dirty="0">
              <a:solidFill>
                <a:schemeClr val="accent6">
                  <a:lumMod val="75000"/>
                </a:schemeClr>
              </a:solidFill>
            </a:endParaRPr>
          </a:p>
        </p:txBody>
      </p:sp>
      <p:sp>
        <p:nvSpPr>
          <p:cNvPr id="17" name="TextBox 16"/>
          <p:cNvSpPr txBox="1"/>
          <p:nvPr/>
        </p:nvSpPr>
        <p:spPr>
          <a:xfrm>
            <a:off x="4283968" y="3068960"/>
            <a:ext cx="4680520" cy="307777"/>
          </a:xfrm>
          <a:prstGeom prst="rect">
            <a:avLst/>
          </a:prstGeom>
          <a:noFill/>
        </p:spPr>
        <p:txBody>
          <a:bodyPr wrap="square" rtlCol="0">
            <a:spAutoFit/>
          </a:bodyPr>
          <a:lstStyle/>
          <a:p>
            <a:pPr algn="just"/>
            <a:r>
              <a:rPr lang="en-US" sz="1400" dirty="0"/>
              <a:t>A is friend with B and C, but B and C do not get well together</a:t>
            </a:r>
          </a:p>
        </p:txBody>
      </p:sp>
      <p:sp>
        <p:nvSpPr>
          <p:cNvPr id="18" name="TextBox 17"/>
          <p:cNvSpPr txBox="1"/>
          <p:nvPr/>
        </p:nvSpPr>
        <p:spPr>
          <a:xfrm>
            <a:off x="971600" y="3861048"/>
            <a:ext cx="2880320" cy="369332"/>
          </a:xfrm>
          <a:prstGeom prst="rect">
            <a:avLst/>
          </a:prstGeom>
          <a:noFill/>
        </p:spPr>
        <p:txBody>
          <a:bodyPr wrap="square" rtlCol="0">
            <a:spAutoFit/>
          </a:bodyPr>
          <a:lstStyle/>
          <a:p>
            <a:pPr algn="ctr"/>
            <a:r>
              <a:rPr lang="en-US" dirty="0">
                <a:solidFill>
                  <a:schemeClr val="accent6">
                    <a:lumMod val="75000"/>
                  </a:schemeClr>
                </a:solidFill>
              </a:rPr>
              <a:t>Case (c): 1 +,  2 -</a:t>
            </a:r>
            <a:endParaRPr lang="el-GR" dirty="0">
              <a:solidFill>
                <a:schemeClr val="accent6">
                  <a:lumMod val="75000"/>
                </a:schemeClr>
              </a:solidFill>
            </a:endParaRPr>
          </a:p>
        </p:txBody>
      </p:sp>
      <p:sp>
        <p:nvSpPr>
          <p:cNvPr id="19" name="TextBox 18"/>
          <p:cNvSpPr txBox="1"/>
          <p:nvPr/>
        </p:nvSpPr>
        <p:spPr>
          <a:xfrm>
            <a:off x="4860032" y="6237312"/>
            <a:ext cx="3888432" cy="307777"/>
          </a:xfrm>
          <a:prstGeom prst="rect">
            <a:avLst/>
          </a:prstGeom>
          <a:noFill/>
        </p:spPr>
        <p:txBody>
          <a:bodyPr wrap="square" rtlCol="0">
            <a:spAutoFit/>
          </a:bodyPr>
          <a:lstStyle/>
          <a:p>
            <a:pPr algn="just"/>
            <a:r>
              <a:rPr lang="en-US" sz="1400" dirty="0"/>
              <a:t>Mutual enemies</a:t>
            </a:r>
          </a:p>
        </p:txBody>
      </p:sp>
      <p:sp>
        <p:nvSpPr>
          <p:cNvPr id="20" name="TextBox 19"/>
          <p:cNvSpPr txBox="1"/>
          <p:nvPr/>
        </p:nvSpPr>
        <p:spPr>
          <a:xfrm>
            <a:off x="4932040" y="3861048"/>
            <a:ext cx="2880320" cy="369332"/>
          </a:xfrm>
          <a:prstGeom prst="rect">
            <a:avLst/>
          </a:prstGeom>
          <a:noFill/>
        </p:spPr>
        <p:txBody>
          <a:bodyPr wrap="square" rtlCol="0">
            <a:spAutoFit/>
          </a:bodyPr>
          <a:lstStyle/>
          <a:p>
            <a:pPr algn="ctr"/>
            <a:r>
              <a:rPr lang="en-US" dirty="0">
                <a:solidFill>
                  <a:schemeClr val="accent6">
                    <a:lumMod val="75000"/>
                  </a:schemeClr>
                </a:solidFill>
              </a:rPr>
              <a:t>Case (d): 3 -</a:t>
            </a:r>
            <a:endParaRPr lang="el-GR" dirty="0">
              <a:solidFill>
                <a:schemeClr val="accent6">
                  <a:lumMod val="75000"/>
                </a:schemeClr>
              </a:solidFill>
            </a:endParaRPr>
          </a:p>
        </p:txBody>
      </p:sp>
      <p:pic>
        <p:nvPicPr>
          <p:cNvPr id="138242" name="Picture 2"/>
          <p:cNvPicPr>
            <a:picLocks noChangeAspect="1" noChangeArrowheads="1"/>
          </p:cNvPicPr>
          <p:nvPr/>
        </p:nvPicPr>
        <p:blipFill>
          <a:blip r:embed="rId6" cstate="print"/>
          <a:srcRect/>
          <a:stretch>
            <a:fillRect/>
          </a:stretch>
        </p:blipFill>
        <p:spPr bwMode="auto">
          <a:xfrm>
            <a:off x="5004048" y="4221088"/>
            <a:ext cx="2695575" cy="1990725"/>
          </a:xfrm>
          <a:prstGeom prst="rect">
            <a:avLst/>
          </a:prstGeom>
          <a:noFill/>
          <a:ln w="9525">
            <a:noFill/>
            <a:miter lim="800000"/>
            <a:headEnd/>
            <a:tailEnd/>
          </a:ln>
        </p:spPr>
      </p:pic>
      <p:sp>
        <p:nvSpPr>
          <p:cNvPr id="21" name="TextBox 20"/>
          <p:cNvSpPr txBox="1"/>
          <p:nvPr/>
        </p:nvSpPr>
        <p:spPr>
          <a:xfrm>
            <a:off x="691952" y="6389712"/>
            <a:ext cx="3312368" cy="307777"/>
          </a:xfrm>
          <a:prstGeom prst="rect">
            <a:avLst/>
          </a:prstGeom>
          <a:noFill/>
        </p:spPr>
        <p:txBody>
          <a:bodyPr wrap="square" rtlCol="0">
            <a:spAutoFit/>
          </a:bodyPr>
          <a:lstStyle/>
          <a:p>
            <a:pPr algn="ctr"/>
            <a:r>
              <a:rPr lang="en-US" sz="1400" dirty="0"/>
              <a:t>A and B are friends with a mutual enemy</a:t>
            </a:r>
            <a:endParaRPr lang="el-GR" sz="1400" dirty="0"/>
          </a:p>
        </p:txBody>
      </p:sp>
    </p:spTree>
    <p:extLst>
      <p:ext uri="{BB962C8B-B14F-4D97-AF65-F5344CB8AC3E}">
        <p14:creationId xmlns:p14="http://schemas.microsoft.com/office/powerpoint/2010/main" val="1813056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a:solidFill>
                  <a:schemeClr val="accent6">
                    <a:lumMod val="75000"/>
                  </a:schemeClr>
                </a:solidFill>
              </a:rPr>
              <a:t>Clustering Coefficient</a:t>
            </a:r>
          </a:p>
        </p:txBody>
      </p:sp>
      <p:sp>
        <p:nvSpPr>
          <p:cNvPr id="3" name="TextBox 2"/>
          <p:cNvSpPr txBox="1"/>
          <p:nvPr/>
        </p:nvSpPr>
        <p:spPr>
          <a:xfrm>
            <a:off x="349198" y="1096634"/>
            <a:ext cx="8327258" cy="707886"/>
          </a:xfrm>
          <a:prstGeom prst="rect">
            <a:avLst/>
          </a:prstGeom>
          <a:noFill/>
        </p:spPr>
        <p:txBody>
          <a:bodyPr wrap="square" rtlCol="0">
            <a:spAutoFit/>
          </a:bodyPr>
          <a:lstStyle/>
          <a:p>
            <a:pPr algn="just"/>
            <a:r>
              <a:rPr lang="en-US" sz="2000" dirty="0">
                <a:solidFill>
                  <a:srgbClr val="FF0000"/>
                </a:solidFill>
              </a:rPr>
              <a:t>(Local) clustering coefficient </a:t>
            </a:r>
            <a:r>
              <a:rPr lang="en-US" sz="2000" dirty="0"/>
              <a:t>for a node is the probability that two randomly selected friends of the node are friends with each other </a:t>
            </a:r>
            <a:r>
              <a:rPr lang="en-US" sz="2000" i="1" dirty="0"/>
              <a:t>(i.e., form a triangle)</a:t>
            </a:r>
          </a:p>
        </p:txBody>
      </p:sp>
      <p:graphicFrame>
        <p:nvGraphicFramePr>
          <p:cNvPr id="27649" name="Object 3"/>
          <p:cNvGraphicFramePr>
            <a:graphicFrameLocks noChangeAspect="1"/>
          </p:cNvGraphicFramePr>
          <p:nvPr>
            <p:extLst>
              <p:ext uri="{D42A27DB-BD31-4B8C-83A1-F6EECF244321}">
                <p14:modId xmlns:p14="http://schemas.microsoft.com/office/powerpoint/2010/main" val="3210168673"/>
              </p:ext>
            </p:extLst>
          </p:nvPr>
        </p:nvGraphicFramePr>
        <p:xfrm>
          <a:off x="539552" y="2276872"/>
          <a:ext cx="2270626" cy="1133739"/>
        </p:xfrm>
        <a:graphic>
          <a:graphicData uri="http://schemas.openxmlformats.org/presentationml/2006/ole">
            <mc:AlternateContent xmlns:mc="http://schemas.openxmlformats.org/markup-compatibility/2006">
              <mc:Choice xmlns:v="urn:schemas-microsoft-com:vml" Requires="v">
                <p:oleObj spid="_x0000_s284929" name="Equation" r:id="rId4" imgW="838080" imgH="419040" progId="Equation.3">
                  <p:embed/>
                </p:oleObj>
              </mc:Choice>
              <mc:Fallback>
                <p:oleObj name="Equation" r:id="rId4" imgW="838080" imgH="419040" progId="Equation.3">
                  <p:embed/>
                  <p:pic>
                    <p:nvPicPr>
                      <p:cNvPr id="0" name="Picture 2"/>
                      <p:cNvPicPr>
                        <a:picLocks noChangeAspect="1" noChangeArrowheads="1"/>
                      </p:cNvPicPr>
                      <p:nvPr/>
                    </p:nvPicPr>
                    <p:blipFill>
                      <a:blip r:embed="rId5"/>
                      <a:srcRect/>
                      <a:stretch>
                        <a:fillRect/>
                      </a:stretch>
                    </p:blipFill>
                    <p:spPr bwMode="auto">
                      <a:xfrm>
                        <a:off x="539552" y="2276872"/>
                        <a:ext cx="2270626" cy="11337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0" name="Object 3"/>
          <p:cNvGraphicFramePr>
            <a:graphicFrameLocks noChangeAspect="1"/>
          </p:cNvGraphicFramePr>
          <p:nvPr>
            <p:extLst>
              <p:ext uri="{D42A27DB-BD31-4B8C-83A1-F6EECF244321}">
                <p14:modId xmlns:p14="http://schemas.microsoft.com/office/powerpoint/2010/main" val="2517880714"/>
              </p:ext>
            </p:extLst>
          </p:nvPr>
        </p:nvGraphicFramePr>
        <p:xfrm>
          <a:off x="3062288" y="2420938"/>
          <a:ext cx="5753100" cy="368300"/>
        </p:xfrm>
        <a:graphic>
          <a:graphicData uri="http://schemas.openxmlformats.org/presentationml/2006/ole">
            <mc:AlternateContent xmlns:mc="http://schemas.openxmlformats.org/markup-compatibility/2006">
              <mc:Choice xmlns:v="urn:schemas-microsoft-com:vml" Requires="v">
                <p:oleObj spid="_x0000_s284930" name="Equation" r:id="rId6" imgW="3124080" imgH="203040" progId="Equation.3">
                  <p:embed/>
                </p:oleObj>
              </mc:Choice>
              <mc:Fallback>
                <p:oleObj name="Equation" r:id="rId6" imgW="3124080" imgH="203040" progId="Equation.3">
                  <p:embed/>
                  <p:pic>
                    <p:nvPicPr>
                      <p:cNvPr id="0" name="Picture 3"/>
                      <p:cNvPicPr>
                        <a:picLocks noChangeAspect="1" noChangeArrowheads="1"/>
                      </p:cNvPicPr>
                      <p:nvPr/>
                    </p:nvPicPr>
                    <p:blipFill>
                      <a:blip r:embed="rId7"/>
                      <a:srcRect/>
                      <a:stretch>
                        <a:fillRect/>
                      </a:stretch>
                    </p:blipFill>
                    <p:spPr bwMode="auto">
                      <a:xfrm>
                        <a:off x="3062288" y="2420938"/>
                        <a:ext cx="57531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10234" y="3753055"/>
            <a:ext cx="8001056" cy="830997"/>
          </a:xfrm>
          <a:prstGeom prst="rect">
            <a:avLst/>
          </a:prstGeom>
          <a:noFill/>
        </p:spPr>
        <p:txBody>
          <a:bodyPr wrap="square" rtlCol="0">
            <a:spAutoFit/>
          </a:bodyPr>
          <a:lstStyle/>
          <a:p>
            <a:r>
              <a:rPr lang="en-US" sz="2400" dirty="0"/>
              <a:t>Fraction of the friends of a node that are friends with each other (i.e., connected)</a:t>
            </a:r>
          </a:p>
        </p:txBody>
      </p:sp>
      <p:graphicFrame>
        <p:nvGraphicFramePr>
          <p:cNvPr id="253956" name="Object 4"/>
          <p:cNvGraphicFramePr>
            <a:graphicFrameLocks noChangeAspect="1"/>
          </p:cNvGraphicFramePr>
          <p:nvPr>
            <p:extLst>
              <p:ext uri="{D42A27DB-BD31-4B8C-83A1-F6EECF244321}">
                <p14:modId xmlns:p14="http://schemas.microsoft.com/office/powerpoint/2010/main" val="1133377997"/>
              </p:ext>
            </p:extLst>
          </p:nvPr>
        </p:nvGraphicFramePr>
        <p:xfrm>
          <a:off x="1835696" y="4787708"/>
          <a:ext cx="5029200" cy="1142876"/>
        </p:xfrm>
        <a:graphic>
          <a:graphicData uri="http://schemas.openxmlformats.org/presentationml/2006/ole">
            <mc:AlternateContent xmlns:mc="http://schemas.openxmlformats.org/markup-compatibility/2006">
              <mc:Choice xmlns:v="urn:schemas-microsoft-com:vml" Requires="v">
                <p:oleObj spid="_x0000_s284931" name="Equation" r:id="rId8" imgW="2438400" imgH="660400" progId="Equation.3">
                  <p:embed/>
                </p:oleObj>
              </mc:Choice>
              <mc:Fallback>
                <p:oleObj name="Equation" r:id="rId8" imgW="2438400" imgH="660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5696" y="4787708"/>
                        <a:ext cx="5029200" cy="1142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a:solidFill>
                  <a:schemeClr val="accent6">
                    <a:lumMod val="75000"/>
                  </a:schemeClr>
                </a:solidFill>
              </a:rPr>
              <a:t>Clustering Coefficient</a:t>
            </a:r>
          </a:p>
        </p:txBody>
      </p:sp>
      <p:pic>
        <p:nvPicPr>
          <p:cNvPr id="58372" name="Picture 4"/>
          <p:cNvPicPr>
            <a:picLocks noChangeAspect="1" noChangeArrowheads="1"/>
          </p:cNvPicPr>
          <p:nvPr/>
        </p:nvPicPr>
        <p:blipFill>
          <a:blip r:embed="rId3" cstate="print"/>
          <a:srcRect/>
          <a:stretch>
            <a:fillRect/>
          </a:stretch>
        </p:blipFill>
        <p:spPr bwMode="auto">
          <a:xfrm>
            <a:off x="357158" y="1928802"/>
            <a:ext cx="7814033" cy="2552714"/>
          </a:xfrm>
          <a:prstGeom prst="rect">
            <a:avLst/>
          </a:prstGeom>
          <a:noFill/>
          <a:ln w="9525">
            <a:noFill/>
            <a:miter lim="800000"/>
            <a:headEnd/>
            <a:tailEnd/>
          </a:ln>
          <a:effectLst/>
        </p:spPr>
      </p:pic>
      <p:sp>
        <p:nvSpPr>
          <p:cNvPr id="8" name="TextBox 7"/>
          <p:cNvSpPr txBox="1"/>
          <p:nvPr/>
        </p:nvSpPr>
        <p:spPr>
          <a:xfrm>
            <a:off x="2000232" y="4929198"/>
            <a:ext cx="1357322" cy="461665"/>
          </a:xfrm>
          <a:prstGeom prst="rect">
            <a:avLst/>
          </a:prstGeom>
          <a:noFill/>
        </p:spPr>
        <p:txBody>
          <a:bodyPr wrap="square" rtlCol="0">
            <a:spAutoFit/>
          </a:bodyPr>
          <a:lstStyle/>
          <a:p>
            <a:r>
              <a:rPr lang="en-US" sz="2400" dirty="0">
                <a:solidFill>
                  <a:schemeClr val="accent1">
                    <a:lumMod val="75000"/>
                  </a:schemeClr>
                </a:solidFill>
              </a:rPr>
              <a:t>1/6</a:t>
            </a:r>
          </a:p>
        </p:txBody>
      </p:sp>
      <p:cxnSp>
        <p:nvCxnSpPr>
          <p:cNvPr id="10" name="Straight Arrow Connector 9"/>
          <p:cNvCxnSpPr/>
          <p:nvPr/>
        </p:nvCxnSpPr>
        <p:spPr>
          <a:xfrm rot="5400000" flipH="1" flipV="1">
            <a:off x="1928794" y="4000504"/>
            <a:ext cx="1143008" cy="2857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00694" y="4929198"/>
            <a:ext cx="1357322" cy="461665"/>
          </a:xfrm>
          <a:prstGeom prst="rect">
            <a:avLst/>
          </a:prstGeom>
          <a:noFill/>
        </p:spPr>
        <p:txBody>
          <a:bodyPr wrap="square" rtlCol="0">
            <a:spAutoFit/>
          </a:bodyPr>
          <a:lstStyle/>
          <a:p>
            <a:r>
              <a:rPr lang="en-US" sz="2400" dirty="0">
                <a:solidFill>
                  <a:schemeClr val="accent1">
                    <a:lumMod val="75000"/>
                  </a:schemeClr>
                </a:solidFill>
              </a:rPr>
              <a:t>1/2</a:t>
            </a:r>
          </a:p>
        </p:txBody>
      </p:sp>
      <p:cxnSp>
        <p:nvCxnSpPr>
          <p:cNvPr id="12" name="Straight Arrow Connector 11"/>
          <p:cNvCxnSpPr/>
          <p:nvPr/>
        </p:nvCxnSpPr>
        <p:spPr>
          <a:xfrm rot="5400000" flipH="1" flipV="1">
            <a:off x="5429256" y="4000504"/>
            <a:ext cx="1143008" cy="2857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0100" y="5643578"/>
            <a:ext cx="7286676" cy="400110"/>
          </a:xfrm>
          <a:prstGeom prst="rect">
            <a:avLst/>
          </a:prstGeom>
          <a:noFill/>
        </p:spPr>
        <p:txBody>
          <a:bodyPr wrap="square" rtlCol="0">
            <a:spAutoFit/>
          </a:bodyPr>
          <a:lstStyle/>
          <a:p>
            <a:r>
              <a:rPr lang="en-US" sz="2000" dirty="0"/>
              <a:t>Ranges from 0 to 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a:solidFill>
                  <a:schemeClr val="accent6">
                    <a:lumMod val="75000"/>
                  </a:schemeClr>
                </a:solidFill>
              </a:rPr>
              <a:t>Triadic Closure</a:t>
            </a:r>
          </a:p>
        </p:txBody>
      </p:sp>
      <p:sp>
        <p:nvSpPr>
          <p:cNvPr id="3" name="TextBox 2"/>
          <p:cNvSpPr txBox="1"/>
          <p:nvPr/>
        </p:nvSpPr>
        <p:spPr>
          <a:xfrm>
            <a:off x="442611" y="1056006"/>
            <a:ext cx="7858180" cy="830997"/>
          </a:xfrm>
          <a:prstGeom prst="rect">
            <a:avLst/>
          </a:prstGeom>
          <a:noFill/>
        </p:spPr>
        <p:txBody>
          <a:bodyPr wrap="square" rtlCol="0">
            <a:spAutoFit/>
          </a:bodyPr>
          <a:lstStyle/>
          <a:p>
            <a:pPr algn="just"/>
            <a:r>
              <a:rPr lang="en-US" sz="2400" dirty="0"/>
              <a:t>If A knows B and C, B and C are likely to become friends, </a:t>
            </a:r>
            <a:r>
              <a:rPr lang="en-US" sz="2400" i="1" dirty="0">
                <a:solidFill>
                  <a:srgbClr val="FF0000"/>
                </a:solidFill>
              </a:rPr>
              <a:t>but WHY?</a:t>
            </a:r>
          </a:p>
        </p:txBody>
      </p:sp>
      <p:sp>
        <p:nvSpPr>
          <p:cNvPr id="7" name="TextBox 6"/>
          <p:cNvSpPr txBox="1"/>
          <p:nvPr/>
        </p:nvSpPr>
        <p:spPr>
          <a:xfrm>
            <a:off x="539552" y="4509120"/>
            <a:ext cx="7786742" cy="1815882"/>
          </a:xfrm>
          <a:prstGeom prst="rect">
            <a:avLst/>
          </a:prstGeom>
          <a:noFill/>
        </p:spPr>
        <p:txBody>
          <a:bodyPr wrap="square" rtlCol="0">
            <a:spAutoFit/>
          </a:bodyPr>
          <a:lstStyle/>
          <a:p>
            <a:pPr marL="457200" indent="-457200">
              <a:buFont typeface="+mj-lt"/>
              <a:buAutoNum type="arabicPeriod"/>
            </a:pPr>
            <a:r>
              <a:rPr lang="en-US" sz="2400" dirty="0"/>
              <a:t>Opportunity</a:t>
            </a:r>
          </a:p>
          <a:p>
            <a:pPr marL="457200" indent="-457200">
              <a:buFont typeface="+mj-lt"/>
              <a:buAutoNum type="arabicPeriod"/>
            </a:pPr>
            <a:r>
              <a:rPr lang="en-US" sz="2400" dirty="0"/>
              <a:t>Trust</a:t>
            </a:r>
          </a:p>
          <a:p>
            <a:pPr marL="457200" indent="-457200">
              <a:buFont typeface="+mj-lt"/>
              <a:buAutoNum type="arabicPeriod"/>
            </a:pPr>
            <a:r>
              <a:rPr lang="en-US" sz="2400" dirty="0"/>
              <a:t>Incentive of A </a:t>
            </a:r>
            <a:r>
              <a:rPr lang="en-US" sz="2000" dirty="0"/>
              <a:t>(latent stress for A, if B and C are not friends, dating back to social psychology, e.g., relating low clustering coefficient to suicides)</a:t>
            </a:r>
          </a:p>
        </p:txBody>
      </p:sp>
      <p:grpSp>
        <p:nvGrpSpPr>
          <p:cNvPr id="4" name="Group 10"/>
          <p:cNvGrpSpPr/>
          <p:nvPr/>
        </p:nvGrpSpPr>
        <p:grpSpPr>
          <a:xfrm>
            <a:off x="3237293" y="2073203"/>
            <a:ext cx="1935832" cy="1944216"/>
            <a:chOff x="3237293" y="2073203"/>
            <a:chExt cx="1935832" cy="1944216"/>
          </a:xfrm>
        </p:grpSpPr>
        <p:sp>
          <p:nvSpPr>
            <p:cNvPr id="5" name="Oval 4"/>
            <p:cNvSpPr/>
            <p:nvPr/>
          </p:nvSpPr>
          <p:spPr>
            <a:xfrm>
              <a:off x="4453045" y="2073203"/>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l-GR" dirty="0"/>
            </a:p>
          </p:txBody>
        </p:sp>
        <p:sp>
          <p:nvSpPr>
            <p:cNvPr id="6" name="Oval 5"/>
            <p:cNvSpPr/>
            <p:nvPr/>
          </p:nvSpPr>
          <p:spPr>
            <a:xfrm>
              <a:off x="3237293" y="2729659"/>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l-GR" dirty="0"/>
            </a:p>
          </p:txBody>
        </p:sp>
        <p:sp>
          <p:nvSpPr>
            <p:cNvPr id="8" name="Oval 7"/>
            <p:cNvSpPr/>
            <p:nvPr/>
          </p:nvSpPr>
          <p:spPr>
            <a:xfrm>
              <a:off x="4453045" y="3441355"/>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l-GR" dirty="0"/>
            </a:p>
          </p:txBody>
        </p:sp>
        <p:cxnSp>
          <p:nvCxnSpPr>
            <p:cNvPr id="10" name="Straight Connector 9"/>
            <p:cNvCxnSpPr>
              <a:stCxn id="6" idx="7"/>
              <a:endCxn id="5" idx="3"/>
            </p:cNvCxnSpPr>
            <p:nvPr/>
          </p:nvCxnSpPr>
          <p:spPr>
            <a:xfrm flipV="1">
              <a:off x="3851920" y="2564904"/>
              <a:ext cx="706578" cy="249118"/>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p:cNvCxnSpPr>
            <p:nvPr/>
          </p:nvCxnSpPr>
          <p:spPr>
            <a:xfrm>
              <a:off x="3851920" y="3221360"/>
              <a:ext cx="673133" cy="36401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7220938" cy="646331"/>
          </a:xfrm>
          <a:prstGeom prst="rect">
            <a:avLst/>
          </a:prstGeom>
          <a:noFill/>
        </p:spPr>
        <p:txBody>
          <a:bodyPr wrap="square" rtlCol="0">
            <a:spAutoFit/>
          </a:bodyPr>
          <a:lstStyle/>
          <a:p>
            <a:r>
              <a:rPr lang="en-US" sz="3600" dirty="0">
                <a:solidFill>
                  <a:schemeClr val="accent6">
                    <a:lumMod val="75000"/>
                  </a:schemeClr>
                </a:solidFill>
              </a:rPr>
              <a:t>The </a:t>
            </a:r>
            <a:r>
              <a:rPr lang="en-US" sz="3600" dirty="0">
                <a:solidFill>
                  <a:schemeClr val="accent6">
                    <a:lumMod val="75000"/>
                  </a:schemeClr>
                </a:solidFill>
                <a:latin typeface="+mj-lt"/>
              </a:rPr>
              <a:t>Strength</a:t>
            </a:r>
            <a:r>
              <a:rPr lang="en-US" sz="3600" dirty="0">
                <a:solidFill>
                  <a:schemeClr val="accent6">
                    <a:lumMod val="75000"/>
                  </a:schemeClr>
                </a:solidFill>
              </a:rPr>
              <a:t> of Weak Ties Hypothesis</a:t>
            </a:r>
          </a:p>
        </p:txBody>
      </p:sp>
      <p:sp>
        <p:nvSpPr>
          <p:cNvPr id="3" name="TextBox 2"/>
          <p:cNvSpPr txBox="1"/>
          <p:nvPr/>
        </p:nvSpPr>
        <p:spPr>
          <a:xfrm>
            <a:off x="831317" y="1628800"/>
            <a:ext cx="6858048" cy="1938992"/>
          </a:xfrm>
          <a:prstGeom prst="rect">
            <a:avLst/>
          </a:prstGeom>
          <a:noFill/>
        </p:spPr>
        <p:txBody>
          <a:bodyPr wrap="square" rtlCol="0">
            <a:spAutoFit/>
          </a:bodyPr>
          <a:lstStyle/>
          <a:p>
            <a:pPr algn="just"/>
            <a:r>
              <a:rPr lang="en-US" sz="2400" dirty="0">
                <a:solidFill>
                  <a:schemeClr val="tx1">
                    <a:lumMod val="95000"/>
                    <a:lumOff val="5000"/>
                  </a:schemeClr>
                </a:solidFill>
              </a:rPr>
              <a:t>Mark </a:t>
            </a:r>
            <a:r>
              <a:rPr lang="en-US" sz="2400" dirty="0" err="1">
                <a:solidFill>
                  <a:schemeClr val="tx1">
                    <a:lumMod val="95000"/>
                    <a:lumOff val="5000"/>
                  </a:schemeClr>
                </a:solidFill>
              </a:rPr>
              <a:t>Granovetter</a:t>
            </a:r>
            <a:r>
              <a:rPr lang="en-US" sz="2400" dirty="0">
                <a:solidFill>
                  <a:schemeClr val="tx1">
                    <a:lumMod val="95000"/>
                    <a:lumOff val="5000"/>
                  </a:schemeClr>
                </a:solidFill>
              </a:rPr>
              <a:t>, in the late 1960s</a:t>
            </a:r>
          </a:p>
          <a:p>
            <a:pPr algn="just"/>
            <a:endParaRPr lang="en-US" sz="2400" dirty="0">
              <a:solidFill>
                <a:schemeClr val="tx1">
                  <a:lumMod val="95000"/>
                  <a:lumOff val="5000"/>
                </a:schemeClr>
              </a:solidFill>
            </a:endParaRPr>
          </a:p>
          <a:p>
            <a:pPr algn="just"/>
            <a:r>
              <a:rPr lang="en-US" sz="2400" dirty="0">
                <a:solidFill>
                  <a:schemeClr val="tx1">
                    <a:lumMod val="95000"/>
                    <a:lumOff val="5000"/>
                  </a:schemeClr>
                </a:solidFill>
              </a:rPr>
              <a:t>Many people learned information leading to their current job </a:t>
            </a:r>
            <a:r>
              <a:rPr lang="en-US" sz="2400" i="1" dirty="0"/>
              <a:t>through personal contacts</a:t>
            </a:r>
            <a:r>
              <a:rPr lang="en-US" sz="2400" dirty="0">
                <a:solidFill>
                  <a:schemeClr val="tx1">
                    <a:lumMod val="95000"/>
                    <a:lumOff val="5000"/>
                  </a:schemeClr>
                </a:solidFill>
              </a:rPr>
              <a:t>, often described as </a:t>
            </a:r>
            <a:r>
              <a:rPr lang="en-US" sz="2400" i="1" dirty="0">
                <a:solidFill>
                  <a:schemeClr val="accent6">
                    <a:lumMod val="75000"/>
                  </a:schemeClr>
                </a:solidFill>
              </a:rPr>
              <a:t>acquaintances</a:t>
            </a:r>
            <a:r>
              <a:rPr lang="en-US" sz="2400" dirty="0">
                <a:solidFill>
                  <a:schemeClr val="tx1">
                    <a:lumMod val="95000"/>
                    <a:lumOff val="5000"/>
                  </a:schemeClr>
                </a:solidFill>
              </a:rPr>
              <a:t> rather than </a:t>
            </a:r>
            <a:r>
              <a:rPr lang="en-US" sz="2400" i="1" dirty="0">
                <a:solidFill>
                  <a:schemeClr val="accent6">
                    <a:lumMod val="75000"/>
                  </a:schemeClr>
                </a:solidFill>
              </a:rPr>
              <a:t>closed friends</a:t>
            </a:r>
          </a:p>
        </p:txBody>
      </p:sp>
      <p:sp>
        <p:nvSpPr>
          <p:cNvPr id="5" name="TextBox 4"/>
          <p:cNvSpPr txBox="1"/>
          <p:nvPr/>
        </p:nvSpPr>
        <p:spPr>
          <a:xfrm>
            <a:off x="857224" y="4071942"/>
            <a:ext cx="6858048" cy="1569660"/>
          </a:xfrm>
          <a:prstGeom prst="rect">
            <a:avLst/>
          </a:prstGeom>
          <a:noFill/>
        </p:spPr>
        <p:txBody>
          <a:bodyPr wrap="square" rtlCol="0">
            <a:spAutoFit/>
          </a:bodyPr>
          <a:lstStyle/>
          <a:p>
            <a:pPr algn="just"/>
            <a:r>
              <a:rPr lang="en-US" sz="2400" dirty="0">
                <a:solidFill>
                  <a:schemeClr val="tx2">
                    <a:lumMod val="50000"/>
                  </a:schemeClr>
                </a:solidFill>
              </a:rPr>
              <a:t>Two aspects</a:t>
            </a:r>
          </a:p>
          <a:p>
            <a:pPr algn="just"/>
            <a:endParaRPr lang="en-US" sz="2400" dirty="0">
              <a:solidFill>
                <a:schemeClr val="tx2">
                  <a:lumMod val="50000"/>
                </a:schemeClr>
              </a:solidFill>
            </a:endParaRPr>
          </a:p>
          <a:p>
            <a:pPr algn="just">
              <a:buFont typeface="Wingdings" pitchFamily="2" charset="2"/>
              <a:buChar char="§"/>
            </a:pPr>
            <a:r>
              <a:rPr lang="en-US" sz="2400" dirty="0">
                <a:solidFill>
                  <a:schemeClr val="tx2">
                    <a:lumMod val="50000"/>
                  </a:schemeClr>
                </a:solidFill>
              </a:rPr>
              <a:t> Structural</a:t>
            </a:r>
          </a:p>
          <a:p>
            <a:pPr algn="just">
              <a:buFont typeface="Wingdings" pitchFamily="2" charset="2"/>
              <a:buChar char="§"/>
            </a:pPr>
            <a:r>
              <a:rPr lang="en-US" sz="2400" dirty="0">
                <a:solidFill>
                  <a:schemeClr val="tx2">
                    <a:lumMod val="50000"/>
                  </a:schemeClr>
                </a:solidFill>
              </a:rPr>
              <a:t> Local (interpersonal)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a:solidFill>
                  <a:schemeClr val="accent6">
                    <a:lumMod val="75000"/>
                  </a:schemeClr>
                </a:solidFill>
              </a:rPr>
              <a:t>Bridges and Local Bridges</a:t>
            </a:r>
          </a:p>
        </p:txBody>
      </p:sp>
      <p:pic>
        <p:nvPicPr>
          <p:cNvPr id="59394" name="Picture 2"/>
          <p:cNvPicPr>
            <a:picLocks noChangeAspect="1" noChangeArrowheads="1"/>
          </p:cNvPicPr>
          <p:nvPr/>
        </p:nvPicPr>
        <p:blipFill>
          <a:blip r:embed="rId3" cstate="print"/>
          <a:srcRect/>
          <a:stretch>
            <a:fillRect/>
          </a:stretch>
        </p:blipFill>
        <p:spPr bwMode="auto">
          <a:xfrm>
            <a:off x="1785918" y="1500174"/>
            <a:ext cx="4785767" cy="1876434"/>
          </a:xfrm>
          <a:prstGeom prst="rect">
            <a:avLst/>
          </a:prstGeom>
          <a:noFill/>
          <a:ln w="9525">
            <a:noFill/>
            <a:miter lim="800000"/>
            <a:headEnd/>
            <a:tailEnd/>
          </a:ln>
          <a:effectLst/>
        </p:spPr>
      </p:pic>
      <p:cxnSp>
        <p:nvCxnSpPr>
          <p:cNvPr id="8" name="Straight Arrow Connector 7"/>
          <p:cNvCxnSpPr/>
          <p:nvPr/>
        </p:nvCxnSpPr>
        <p:spPr>
          <a:xfrm rot="16200000" flipV="1">
            <a:off x="3572662" y="2570950"/>
            <a:ext cx="1142214"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28926" y="3214686"/>
            <a:ext cx="2714644" cy="954107"/>
          </a:xfrm>
          <a:prstGeom prst="rect">
            <a:avLst/>
          </a:prstGeom>
          <a:noFill/>
        </p:spPr>
        <p:txBody>
          <a:bodyPr wrap="square" rtlCol="0">
            <a:spAutoFit/>
          </a:bodyPr>
          <a:lstStyle/>
          <a:p>
            <a:pPr algn="ctr"/>
            <a:r>
              <a:rPr lang="en-US" sz="2800" dirty="0">
                <a:solidFill>
                  <a:schemeClr val="accent1">
                    <a:lumMod val="75000"/>
                  </a:schemeClr>
                </a:solidFill>
              </a:rPr>
              <a:t>Bridge </a:t>
            </a:r>
          </a:p>
          <a:p>
            <a:pPr algn="ctr"/>
            <a:r>
              <a:rPr lang="en-US" sz="2800" dirty="0">
                <a:solidFill>
                  <a:schemeClr val="accent1">
                    <a:lumMod val="75000"/>
                  </a:schemeClr>
                </a:solidFill>
              </a:rPr>
              <a:t>(aka cut-edge)</a:t>
            </a:r>
          </a:p>
        </p:txBody>
      </p:sp>
      <p:sp>
        <p:nvSpPr>
          <p:cNvPr id="12" name="TextBox 11"/>
          <p:cNvSpPr txBox="1"/>
          <p:nvPr/>
        </p:nvSpPr>
        <p:spPr>
          <a:xfrm>
            <a:off x="627234" y="4335669"/>
            <a:ext cx="7905205" cy="1938992"/>
          </a:xfrm>
          <a:prstGeom prst="rect">
            <a:avLst/>
          </a:prstGeom>
          <a:noFill/>
        </p:spPr>
        <p:txBody>
          <a:bodyPr wrap="square" rtlCol="0">
            <a:spAutoFit/>
          </a:bodyPr>
          <a:lstStyle/>
          <a:p>
            <a:pPr marL="342900" indent="-342900">
              <a:buFont typeface="Wingdings" panose="05000000000000000000" pitchFamily="2" charset="2"/>
              <a:buChar char="§"/>
            </a:pPr>
            <a:r>
              <a:rPr lang="en-US" sz="2400" dirty="0"/>
              <a:t>An edge between A and B is a </a:t>
            </a:r>
            <a:r>
              <a:rPr lang="en-US" sz="2400" i="1" dirty="0">
                <a:solidFill>
                  <a:srgbClr val="FF0000"/>
                </a:solidFill>
              </a:rPr>
              <a:t>bridge</a:t>
            </a:r>
            <a:r>
              <a:rPr lang="en-US" sz="2400" dirty="0"/>
              <a:t> if deleting that edge would cause A and B to lie in two different components</a:t>
            </a:r>
          </a:p>
          <a:p>
            <a:r>
              <a:rPr lang="en-US" sz="2400" dirty="0"/>
              <a:t>	AB the only “route” between A and B</a:t>
            </a:r>
          </a:p>
          <a:p>
            <a:endParaRPr lang="en-US" sz="2400" dirty="0"/>
          </a:p>
          <a:p>
            <a:pPr marL="342900" indent="-342900">
              <a:buFont typeface="Wingdings" panose="05000000000000000000" pitchFamily="2" charset="2"/>
              <a:buChar char="§"/>
            </a:pPr>
            <a:r>
              <a:rPr lang="en-US" sz="2400" dirty="0"/>
              <a:t>Extremely rare in social networks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42852"/>
            <a:ext cx="6500858" cy="646331"/>
          </a:xfrm>
          <a:prstGeom prst="rect">
            <a:avLst/>
          </a:prstGeom>
          <a:noFill/>
        </p:spPr>
        <p:txBody>
          <a:bodyPr wrap="square" rtlCol="0">
            <a:spAutoFit/>
          </a:bodyPr>
          <a:lstStyle/>
          <a:p>
            <a:pPr algn="ctr"/>
            <a:r>
              <a:rPr lang="en-US" sz="3600" dirty="0">
                <a:solidFill>
                  <a:schemeClr val="accent6">
                    <a:lumMod val="75000"/>
                  </a:schemeClr>
                </a:solidFill>
              </a:rPr>
              <a:t>Bridges and Local Bridges</a:t>
            </a:r>
          </a:p>
        </p:txBody>
      </p:sp>
      <p:pic>
        <p:nvPicPr>
          <p:cNvPr id="60418" name="Picture 2"/>
          <p:cNvPicPr>
            <a:picLocks noChangeAspect="1" noChangeArrowheads="1"/>
          </p:cNvPicPr>
          <p:nvPr/>
        </p:nvPicPr>
        <p:blipFill>
          <a:blip r:embed="rId3" cstate="print"/>
          <a:srcRect/>
          <a:stretch>
            <a:fillRect/>
          </a:stretch>
        </p:blipFill>
        <p:spPr bwMode="auto">
          <a:xfrm>
            <a:off x="1222105" y="751669"/>
            <a:ext cx="5271029" cy="3390917"/>
          </a:xfrm>
          <a:prstGeom prst="rect">
            <a:avLst/>
          </a:prstGeom>
          <a:noFill/>
          <a:ln w="9525">
            <a:noFill/>
            <a:miter lim="800000"/>
            <a:headEnd/>
            <a:tailEnd/>
          </a:ln>
          <a:effectLst/>
        </p:spPr>
      </p:pic>
      <p:cxnSp>
        <p:nvCxnSpPr>
          <p:cNvPr id="9" name="Straight Arrow Connector 8"/>
          <p:cNvCxnSpPr/>
          <p:nvPr/>
        </p:nvCxnSpPr>
        <p:spPr>
          <a:xfrm rot="16200000" flipV="1">
            <a:off x="3286909" y="3351704"/>
            <a:ext cx="1142214"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27784" y="3990665"/>
            <a:ext cx="2714644" cy="523220"/>
          </a:xfrm>
          <a:prstGeom prst="rect">
            <a:avLst/>
          </a:prstGeom>
          <a:noFill/>
        </p:spPr>
        <p:txBody>
          <a:bodyPr wrap="square" rtlCol="0">
            <a:spAutoFit/>
          </a:bodyPr>
          <a:lstStyle/>
          <a:p>
            <a:pPr algn="ctr"/>
            <a:r>
              <a:rPr lang="en-US" sz="2800" dirty="0">
                <a:solidFill>
                  <a:schemeClr val="accent1">
                    <a:lumMod val="75000"/>
                  </a:schemeClr>
                </a:solidFill>
              </a:rPr>
              <a:t>Local Bridge </a:t>
            </a:r>
          </a:p>
        </p:txBody>
      </p:sp>
      <p:sp>
        <p:nvSpPr>
          <p:cNvPr id="14" name="TextBox 13"/>
          <p:cNvSpPr txBox="1"/>
          <p:nvPr/>
        </p:nvSpPr>
        <p:spPr>
          <a:xfrm>
            <a:off x="395536" y="4581342"/>
            <a:ext cx="7416824" cy="1938992"/>
          </a:xfrm>
          <a:prstGeom prst="rect">
            <a:avLst/>
          </a:prstGeom>
          <a:noFill/>
        </p:spPr>
        <p:txBody>
          <a:bodyPr wrap="square" rtlCol="0">
            <a:spAutoFit/>
          </a:bodyPr>
          <a:lstStyle/>
          <a:p>
            <a:pPr marL="342900" indent="-342900" algn="just">
              <a:buFont typeface="Wingdings" panose="05000000000000000000" pitchFamily="2" charset="2"/>
              <a:buChar char="§"/>
            </a:pPr>
            <a:r>
              <a:rPr lang="en-US" sz="2000" dirty="0"/>
              <a:t>An edge between A and B is a </a:t>
            </a:r>
            <a:r>
              <a:rPr lang="en-US" sz="2000" i="1" dirty="0">
                <a:solidFill>
                  <a:srgbClr val="FF0000"/>
                </a:solidFill>
              </a:rPr>
              <a:t>local bridge </a:t>
            </a:r>
            <a:r>
              <a:rPr lang="en-US" sz="2000" dirty="0"/>
              <a:t>if deleting that edge would increase the distance between A and B to a value strictly more than 2 </a:t>
            </a:r>
          </a:p>
          <a:p>
            <a:pPr algn="just"/>
            <a:r>
              <a:rPr lang="en-US" sz="2000" dirty="0"/>
              <a:t>	A and B have no friends in common</a:t>
            </a:r>
          </a:p>
          <a:p>
            <a:pPr marL="342900" indent="-342900" algn="just">
              <a:buFont typeface="Wingdings" panose="05000000000000000000" pitchFamily="2" charset="2"/>
              <a:buChar char="§"/>
            </a:pPr>
            <a:r>
              <a:rPr lang="en-US" sz="2000" i="1" dirty="0">
                <a:solidFill>
                  <a:srgbClr val="FF0000"/>
                </a:solidFill>
              </a:rPr>
              <a:t>Span of a local bridge: </a:t>
            </a:r>
            <a:r>
              <a:rPr lang="en-US" sz="2000" dirty="0"/>
              <a:t>distance of the its endpoints if the edge is deleted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42852"/>
            <a:ext cx="6500858" cy="646331"/>
          </a:xfrm>
          <a:prstGeom prst="rect">
            <a:avLst/>
          </a:prstGeom>
          <a:noFill/>
        </p:spPr>
        <p:txBody>
          <a:bodyPr wrap="square" rtlCol="0">
            <a:spAutoFit/>
          </a:bodyPr>
          <a:lstStyle/>
          <a:p>
            <a:pPr algn="ctr"/>
            <a:r>
              <a:rPr lang="en-US" sz="3600" dirty="0">
                <a:solidFill>
                  <a:schemeClr val="accent6">
                    <a:lumMod val="75000"/>
                  </a:schemeClr>
                </a:solidFill>
              </a:rPr>
              <a:t>Bridges and Local Bridges</a:t>
            </a:r>
          </a:p>
        </p:txBody>
      </p:sp>
      <p:pic>
        <p:nvPicPr>
          <p:cNvPr id="60418" name="Picture 2"/>
          <p:cNvPicPr>
            <a:picLocks noChangeAspect="1" noChangeArrowheads="1"/>
          </p:cNvPicPr>
          <p:nvPr/>
        </p:nvPicPr>
        <p:blipFill>
          <a:blip r:embed="rId3" cstate="print"/>
          <a:srcRect/>
          <a:stretch>
            <a:fillRect/>
          </a:stretch>
        </p:blipFill>
        <p:spPr bwMode="auto">
          <a:xfrm>
            <a:off x="1571604" y="1214422"/>
            <a:ext cx="5271029" cy="3390917"/>
          </a:xfrm>
          <a:prstGeom prst="rect">
            <a:avLst/>
          </a:prstGeom>
          <a:noFill/>
          <a:ln w="9525">
            <a:noFill/>
            <a:miter lim="800000"/>
            <a:headEnd/>
            <a:tailEnd/>
          </a:ln>
          <a:effectLst/>
        </p:spPr>
      </p:pic>
      <p:sp>
        <p:nvSpPr>
          <p:cNvPr id="8" name="TextBox 7"/>
          <p:cNvSpPr txBox="1"/>
          <p:nvPr/>
        </p:nvSpPr>
        <p:spPr>
          <a:xfrm>
            <a:off x="755576" y="5063684"/>
            <a:ext cx="7429552" cy="830997"/>
          </a:xfrm>
          <a:prstGeom prst="rect">
            <a:avLst/>
          </a:prstGeom>
          <a:noFill/>
        </p:spPr>
        <p:txBody>
          <a:bodyPr wrap="square" rtlCol="0">
            <a:spAutoFit/>
          </a:bodyPr>
          <a:lstStyle/>
          <a:p>
            <a:r>
              <a:rPr lang="en-US" sz="2400" dirty="0"/>
              <a:t>An edge is a </a:t>
            </a:r>
            <a:r>
              <a:rPr lang="en-US" sz="2400" dirty="0">
                <a:solidFill>
                  <a:schemeClr val="tx2">
                    <a:lumMod val="60000"/>
                    <a:lumOff val="40000"/>
                  </a:schemeClr>
                </a:solidFill>
              </a:rPr>
              <a:t>local bridge</a:t>
            </a:r>
            <a:r>
              <a:rPr lang="en-US" sz="2400" dirty="0"/>
              <a:t>, if an only if, it is </a:t>
            </a:r>
            <a:r>
              <a:rPr lang="en-US" sz="2400" dirty="0">
                <a:solidFill>
                  <a:schemeClr val="tx2">
                    <a:lumMod val="60000"/>
                    <a:lumOff val="40000"/>
                  </a:schemeClr>
                </a:solidFill>
              </a:rPr>
              <a:t>not part of any triangle</a:t>
            </a:r>
            <a:r>
              <a:rPr lang="en-US" sz="2400" dirty="0"/>
              <a:t> in the graph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9"/>
            <a:ext cx="7461472" cy="646331"/>
          </a:xfrm>
          <a:prstGeom prst="rect">
            <a:avLst/>
          </a:prstGeom>
          <a:noFill/>
        </p:spPr>
        <p:txBody>
          <a:bodyPr wrap="square" rtlCol="0">
            <a:spAutoFit/>
          </a:bodyPr>
          <a:lstStyle/>
          <a:p>
            <a:pPr algn="ctr"/>
            <a:r>
              <a:rPr lang="en-US" sz="3600" dirty="0">
                <a:solidFill>
                  <a:schemeClr val="accent6">
                    <a:lumMod val="75000"/>
                  </a:schemeClr>
                </a:solidFill>
              </a:rPr>
              <a:t>The Strong Triadic Closure Property</a:t>
            </a:r>
          </a:p>
        </p:txBody>
      </p:sp>
      <p:sp>
        <p:nvSpPr>
          <p:cNvPr id="9" name="TextBox 8"/>
          <p:cNvSpPr txBox="1"/>
          <p:nvPr/>
        </p:nvSpPr>
        <p:spPr>
          <a:xfrm>
            <a:off x="500034" y="1214422"/>
            <a:ext cx="7786742" cy="1200329"/>
          </a:xfrm>
          <a:prstGeom prst="rect">
            <a:avLst/>
          </a:prstGeom>
          <a:noFill/>
        </p:spPr>
        <p:txBody>
          <a:bodyPr wrap="square" rtlCol="0">
            <a:spAutoFit/>
          </a:bodyPr>
          <a:lstStyle/>
          <a:p>
            <a:pPr>
              <a:buFont typeface="Wingdings" pitchFamily="2" charset="2"/>
              <a:buChar char="§"/>
            </a:pPr>
            <a:r>
              <a:rPr lang="en-US" sz="2400" dirty="0"/>
              <a:t> Not all links the same </a:t>
            </a:r>
          </a:p>
          <a:p>
            <a:pPr>
              <a:buFont typeface="Wingdings" pitchFamily="2" charset="2"/>
              <a:buChar char="§"/>
            </a:pPr>
            <a:r>
              <a:rPr lang="en-US" sz="2400" dirty="0"/>
              <a:t> Levels of strength of a link: </a:t>
            </a:r>
            <a:r>
              <a:rPr lang="en-US" sz="2400" dirty="0">
                <a:solidFill>
                  <a:srgbClr val="FF0000"/>
                </a:solidFill>
              </a:rPr>
              <a:t>Strong</a:t>
            </a:r>
            <a:r>
              <a:rPr lang="en-US" sz="2400" dirty="0"/>
              <a:t> and </a:t>
            </a:r>
            <a:r>
              <a:rPr lang="en-US" sz="2400" dirty="0">
                <a:solidFill>
                  <a:srgbClr val="FF0000"/>
                </a:solidFill>
              </a:rPr>
              <a:t>Weak</a:t>
            </a:r>
            <a:r>
              <a:rPr lang="en-US" sz="2400" dirty="0"/>
              <a:t> ties</a:t>
            </a:r>
          </a:p>
          <a:p>
            <a:pPr>
              <a:buFont typeface="Wingdings" pitchFamily="2" charset="2"/>
              <a:buChar char="§"/>
            </a:pPr>
            <a:r>
              <a:rPr lang="en-US" sz="2400" dirty="0"/>
              <a:t> May vary across  times and situations</a:t>
            </a:r>
          </a:p>
        </p:txBody>
      </p:sp>
      <p:pic>
        <p:nvPicPr>
          <p:cNvPr id="61442" name="Picture 2"/>
          <p:cNvPicPr>
            <a:picLocks noChangeAspect="1" noChangeArrowheads="1"/>
          </p:cNvPicPr>
          <p:nvPr/>
        </p:nvPicPr>
        <p:blipFill>
          <a:blip r:embed="rId3" cstate="print"/>
          <a:srcRect/>
          <a:stretch>
            <a:fillRect/>
          </a:stretch>
        </p:blipFill>
        <p:spPr bwMode="auto">
          <a:xfrm>
            <a:off x="2571736" y="2887942"/>
            <a:ext cx="5143536" cy="3212825"/>
          </a:xfrm>
          <a:prstGeom prst="rect">
            <a:avLst/>
          </a:prstGeom>
          <a:noFill/>
          <a:ln w="9525">
            <a:noFill/>
            <a:miter lim="800000"/>
            <a:headEnd/>
            <a:tailEnd/>
          </a:ln>
          <a:effectLst/>
        </p:spPr>
      </p:pic>
      <p:sp>
        <p:nvSpPr>
          <p:cNvPr id="11" name="TextBox 10"/>
          <p:cNvSpPr txBox="1"/>
          <p:nvPr/>
        </p:nvSpPr>
        <p:spPr>
          <a:xfrm>
            <a:off x="285720" y="3000372"/>
            <a:ext cx="2714644" cy="523220"/>
          </a:xfrm>
          <a:prstGeom prst="rect">
            <a:avLst/>
          </a:prstGeom>
          <a:noFill/>
        </p:spPr>
        <p:txBody>
          <a:bodyPr wrap="square" rtlCol="0">
            <a:spAutoFit/>
          </a:bodyPr>
          <a:lstStyle/>
          <a:p>
            <a:r>
              <a:rPr lang="en-US" sz="2800" dirty="0">
                <a:solidFill>
                  <a:schemeClr val="accent3">
                    <a:lumMod val="50000"/>
                  </a:schemeClr>
                </a:solidFill>
              </a:rPr>
              <a:t>Annotated graph</a:t>
            </a:r>
          </a:p>
        </p:txBody>
      </p:sp>
      <p:cxnSp>
        <p:nvCxnSpPr>
          <p:cNvPr id="15" name="Straight Arrow Connector 14"/>
          <p:cNvCxnSpPr/>
          <p:nvPr/>
        </p:nvCxnSpPr>
        <p:spPr>
          <a:xfrm>
            <a:off x="1785918" y="3643314"/>
            <a:ext cx="1214446" cy="71438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216" y="285728"/>
            <a:ext cx="7605488" cy="646331"/>
          </a:xfrm>
          <a:prstGeom prst="rect">
            <a:avLst/>
          </a:prstGeom>
          <a:noFill/>
        </p:spPr>
        <p:txBody>
          <a:bodyPr wrap="square" rtlCol="0">
            <a:spAutoFit/>
          </a:bodyPr>
          <a:lstStyle/>
          <a:p>
            <a:pPr algn="ctr"/>
            <a:r>
              <a:rPr lang="en-US" sz="3600" dirty="0">
                <a:solidFill>
                  <a:schemeClr val="accent6">
                    <a:lumMod val="75000"/>
                  </a:schemeClr>
                </a:solidFill>
              </a:rPr>
              <a:t>The Strong Triadic Closure Property</a:t>
            </a:r>
          </a:p>
        </p:txBody>
      </p:sp>
      <p:sp>
        <p:nvSpPr>
          <p:cNvPr id="9" name="TextBox 8"/>
          <p:cNvSpPr txBox="1"/>
          <p:nvPr/>
        </p:nvSpPr>
        <p:spPr>
          <a:xfrm>
            <a:off x="500034" y="945478"/>
            <a:ext cx="7786742" cy="830997"/>
          </a:xfrm>
          <a:prstGeom prst="rect">
            <a:avLst/>
          </a:prstGeom>
          <a:noFill/>
        </p:spPr>
        <p:txBody>
          <a:bodyPr wrap="square" rtlCol="0">
            <a:spAutoFit/>
          </a:bodyPr>
          <a:lstStyle/>
          <a:p>
            <a:r>
              <a:rPr lang="en-US" sz="2400" dirty="0"/>
              <a:t>If a node A has edges to nodes B and C, then the B-C edge is </a:t>
            </a:r>
            <a:r>
              <a:rPr lang="en-US" sz="2400" u="sng" dirty="0"/>
              <a:t>especially likely </a:t>
            </a:r>
            <a:r>
              <a:rPr lang="en-US" sz="2400" dirty="0"/>
              <a:t>to form if both A-B and A-C are </a:t>
            </a:r>
            <a:r>
              <a:rPr lang="en-US" sz="2400" u="sng" dirty="0"/>
              <a:t>strong ties</a:t>
            </a:r>
          </a:p>
        </p:txBody>
      </p:sp>
      <p:sp>
        <p:nvSpPr>
          <p:cNvPr id="7" name="TextBox 6"/>
          <p:cNvSpPr txBox="1"/>
          <p:nvPr/>
        </p:nvSpPr>
        <p:spPr>
          <a:xfrm>
            <a:off x="526812" y="2045419"/>
            <a:ext cx="7929618" cy="2308324"/>
          </a:xfrm>
          <a:prstGeom prst="rect">
            <a:avLst/>
          </a:prstGeom>
          <a:noFill/>
          <a:ln>
            <a:solidFill>
              <a:schemeClr val="tx1"/>
            </a:solidFill>
          </a:ln>
        </p:spPr>
        <p:txBody>
          <a:bodyPr wrap="square" rtlCol="0">
            <a:spAutoFit/>
          </a:bodyPr>
          <a:lstStyle/>
          <a:p>
            <a:pPr algn="just"/>
            <a:r>
              <a:rPr lang="en-US" sz="2400" dirty="0"/>
              <a:t>A node A </a:t>
            </a:r>
            <a:r>
              <a:rPr lang="en-US" sz="2400" dirty="0">
                <a:solidFill>
                  <a:schemeClr val="accent6">
                    <a:lumMod val="75000"/>
                  </a:schemeClr>
                </a:solidFill>
              </a:rPr>
              <a:t>violates the Strong Triadic Closure Property</a:t>
            </a:r>
            <a:r>
              <a:rPr lang="en-US" sz="2400" dirty="0"/>
              <a:t>, if it has strong ties to two other nodes B and C, and there is no edge (strong or weak tie) between B and C.</a:t>
            </a:r>
          </a:p>
          <a:p>
            <a:pPr algn="just"/>
            <a:endParaRPr lang="en-US" sz="2400" dirty="0"/>
          </a:p>
          <a:p>
            <a:pPr algn="just"/>
            <a:r>
              <a:rPr lang="en-US" sz="2400" dirty="0"/>
              <a:t>A node A </a:t>
            </a:r>
            <a:r>
              <a:rPr lang="en-US" sz="2400" dirty="0">
                <a:solidFill>
                  <a:schemeClr val="accent6">
                    <a:lumMod val="75000"/>
                  </a:schemeClr>
                </a:solidFill>
              </a:rPr>
              <a:t>satisfies the Strong Triadic Property </a:t>
            </a:r>
            <a:r>
              <a:rPr lang="en-US" sz="2400" dirty="0"/>
              <a:t>if it does not violate it</a:t>
            </a:r>
          </a:p>
        </p:txBody>
      </p:sp>
      <p:grpSp>
        <p:nvGrpSpPr>
          <p:cNvPr id="4" name="Group 3"/>
          <p:cNvGrpSpPr/>
          <p:nvPr/>
        </p:nvGrpSpPr>
        <p:grpSpPr>
          <a:xfrm>
            <a:off x="3851920" y="4509120"/>
            <a:ext cx="1935832" cy="1944216"/>
            <a:chOff x="3851920" y="4509120"/>
            <a:chExt cx="1935832" cy="1944216"/>
          </a:xfrm>
        </p:grpSpPr>
        <p:grpSp>
          <p:nvGrpSpPr>
            <p:cNvPr id="3" name="Group 4"/>
            <p:cNvGrpSpPr/>
            <p:nvPr/>
          </p:nvGrpSpPr>
          <p:grpSpPr>
            <a:xfrm>
              <a:off x="3851920" y="4509120"/>
              <a:ext cx="1935832" cy="1944216"/>
              <a:chOff x="3237293" y="2073203"/>
              <a:chExt cx="1935832" cy="1944216"/>
            </a:xfrm>
          </p:grpSpPr>
          <p:sp>
            <p:nvSpPr>
              <p:cNvPr id="6" name="Oval 5"/>
              <p:cNvSpPr/>
              <p:nvPr/>
            </p:nvSpPr>
            <p:spPr>
              <a:xfrm>
                <a:off x="4453045" y="2073203"/>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l-GR" dirty="0"/>
              </a:p>
            </p:txBody>
          </p:sp>
          <p:sp>
            <p:nvSpPr>
              <p:cNvPr id="8" name="Oval 7"/>
              <p:cNvSpPr/>
              <p:nvPr/>
            </p:nvSpPr>
            <p:spPr>
              <a:xfrm>
                <a:off x="3237293" y="2729659"/>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l-GR" dirty="0"/>
              </a:p>
            </p:txBody>
          </p:sp>
          <p:sp>
            <p:nvSpPr>
              <p:cNvPr id="10" name="Oval 9"/>
              <p:cNvSpPr/>
              <p:nvPr/>
            </p:nvSpPr>
            <p:spPr>
              <a:xfrm>
                <a:off x="4453045" y="3441355"/>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l-GR" dirty="0"/>
              </a:p>
            </p:txBody>
          </p:sp>
          <p:cxnSp>
            <p:nvCxnSpPr>
              <p:cNvPr id="11" name="Straight Connector 10"/>
              <p:cNvCxnSpPr>
                <a:stCxn id="8" idx="7"/>
                <a:endCxn id="6" idx="3"/>
              </p:cNvCxnSpPr>
              <p:nvPr/>
            </p:nvCxnSpPr>
            <p:spPr>
              <a:xfrm flipV="1">
                <a:off x="3851920" y="2564904"/>
                <a:ext cx="706578" cy="249118"/>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5"/>
              </p:cNvCxnSpPr>
              <p:nvPr/>
            </p:nvCxnSpPr>
            <p:spPr>
              <a:xfrm>
                <a:off x="3851920" y="3221360"/>
                <a:ext cx="673133" cy="36401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572000" y="4797152"/>
              <a:ext cx="432048" cy="307777"/>
            </a:xfrm>
            <a:prstGeom prst="rect">
              <a:avLst/>
            </a:prstGeom>
            <a:noFill/>
          </p:spPr>
          <p:txBody>
            <a:bodyPr wrap="square" rtlCol="0">
              <a:spAutoFit/>
            </a:bodyPr>
            <a:lstStyle/>
            <a:p>
              <a:r>
                <a:rPr lang="en-US" sz="1400" b="1" dirty="0"/>
                <a:t>S</a:t>
              </a:r>
              <a:endParaRPr lang="el-GR" sz="1400" b="1" dirty="0"/>
            </a:p>
          </p:txBody>
        </p:sp>
        <p:sp>
          <p:nvSpPr>
            <p:cNvPr id="14" name="TextBox 13"/>
            <p:cNvSpPr txBox="1"/>
            <p:nvPr/>
          </p:nvSpPr>
          <p:spPr>
            <a:xfrm>
              <a:off x="4572000" y="5949280"/>
              <a:ext cx="432048" cy="307777"/>
            </a:xfrm>
            <a:prstGeom prst="rect">
              <a:avLst/>
            </a:prstGeom>
            <a:noFill/>
          </p:spPr>
          <p:txBody>
            <a:bodyPr wrap="square" rtlCol="0">
              <a:spAutoFit/>
            </a:bodyPr>
            <a:lstStyle/>
            <a:p>
              <a:r>
                <a:rPr lang="en-US" sz="1400" b="1" dirty="0"/>
                <a:t>S</a:t>
              </a:r>
              <a:endParaRPr lang="el-GR" sz="1400" b="1" dirty="0"/>
            </a:p>
          </p:txBody>
        </p:sp>
        <p:cxnSp>
          <p:nvCxnSpPr>
            <p:cNvPr id="16" name="Straight Connector 15"/>
            <p:cNvCxnSpPr>
              <a:stCxn id="6" idx="4"/>
              <a:endCxn id="10" idx="0"/>
            </p:cNvCxnSpPr>
            <p:nvPr/>
          </p:nvCxnSpPr>
          <p:spPr>
            <a:xfrm>
              <a:off x="5427712" y="5085184"/>
              <a:ext cx="0" cy="7920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92080" y="5373216"/>
              <a:ext cx="360040" cy="369332"/>
            </a:xfrm>
            <a:prstGeom prst="rect">
              <a:avLst/>
            </a:prstGeom>
            <a:noFill/>
          </p:spPr>
          <p:txBody>
            <a:bodyPr wrap="square" rtlCol="0">
              <a:spAutoFit/>
            </a:bodyPr>
            <a:lstStyle/>
            <a:p>
              <a:r>
                <a:rPr lang="en-US" dirty="0">
                  <a:solidFill>
                    <a:schemeClr val="accent5">
                      <a:lumMod val="75000"/>
                    </a:schemeClr>
                  </a:solidFill>
                </a:rPr>
                <a:t>X</a:t>
              </a:r>
              <a:endParaRPr lang="el-GR" dirty="0">
                <a:solidFill>
                  <a:schemeClr val="accent5">
                    <a:lumMod val="75000"/>
                  </a:schemeClr>
                </a:solidFil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9"/>
            <a:ext cx="7173440" cy="646331"/>
          </a:xfrm>
          <a:prstGeom prst="rect">
            <a:avLst/>
          </a:prstGeom>
          <a:noFill/>
        </p:spPr>
        <p:txBody>
          <a:bodyPr wrap="square" rtlCol="0">
            <a:spAutoFit/>
          </a:bodyPr>
          <a:lstStyle/>
          <a:p>
            <a:pPr algn="ctr"/>
            <a:r>
              <a:rPr lang="en-US" sz="3600" dirty="0">
                <a:solidFill>
                  <a:schemeClr val="accent6">
                    <a:lumMod val="75000"/>
                  </a:schemeClr>
                </a:solidFill>
              </a:rPr>
              <a:t>The Strong Triadic Closure Property</a:t>
            </a:r>
          </a:p>
        </p:txBody>
      </p:sp>
      <p:pic>
        <p:nvPicPr>
          <p:cNvPr id="61442" name="Picture 2"/>
          <p:cNvPicPr>
            <a:picLocks noChangeAspect="1" noChangeArrowheads="1"/>
          </p:cNvPicPr>
          <p:nvPr/>
        </p:nvPicPr>
        <p:blipFill>
          <a:blip r:embed="rId3" cstate="print"/>
          <a:srcRect/>
          <a:stretch>
            <a:fillRect/>
          </a:stretch>
        </p:blipFill>
        <p:spPr bwMode="auto">
          <a:xfrm>
            <a:off x="1643042" y="1643050"/>
            <a:ext cx="6404600" cy="400052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0"/>
            <a:ext cx="6500858" cy="707886"/>
          </a:xfrm>
          <a:prstGeom prst="rect">
            <a:avLst/>
          </a:prstGeom>
          <a:noFill/>
        </p:spPr>
        <p:txBody>
          <a:bodyPr wrap="square" rtlCol="0">
            <a:spAutoFit/>
          </a:bodyPr>
          <a:lstStyle/>
          <a:p>
            <a:pPr algn="ctr"/>
            <a:r>
              <a:rPr lang="en-US" sz="4000" dirty="0">
                <a:solidFill>
                  <a:schemeClr val="accent6">
                    <a:lumMod val="75000"/>
                  </a:schemeClr>
                </a:solidFill>
              </a:rPr>
              <a:t>Structural Balance</a:t>
            </a:r>
          </a:p>
        </p:txBody>
      </p:sp>
      <p:pic>
        <p:nvPicPr>
          <p:cNvPr id="121858" name="Picture 2"/>
          <p:cNvPicPr>
            <a:picLocks noChangeAspect="1" noChangeArrowheads="1"/>
          </p:cNvPicPr>
          <p:nvPr/>
        </p:nvPicPr>
        <p:blipFill>
          <a:blip r:embed="rId3" cstate="print"/>
          <a:srcRect/>
          <a:stretch>
            <a:fillRect/>
          </a:stretch>
        </p:blipFill>
        <p:spPr bwMode="auto">
          <a:xfrm>
            <a:off x="5004048" y="1052736"/>
            <a:ext cx="2886075" cy="2181225"/>
          </a:xfrm>
          <a:prstGeom prst="rect">
            <a:avLst/>
          </a:prstGeom>
          <a:noFill/>
          <a:ln w="9525">
            <a:no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539552" y="1124744"/>
            <a:ext cx="2905125" cy="2105025"/>
          </a:xfrm>
          <a:prstGeom prst="rect">
            <a:avLst/>
          </a:prstGeom>
          <a:noFill/>
          <a:ln w="9525">
            <a:noFill/>
            <a:miter lim="800000"/>
            <a:headEnd/>
            <a:tailEnd/>
          </a:ln>
        </p:spPr>
      </p:pic>
      <p:sp>
        <p:nvSpPr>
          <p:cNvPr id="10" name="TextBox 9"/>
          <p:cNvSpPr txBox="1"/>
          <p:nvPr/>
        </p:nvSpPr>
        <p:spPr>
          <a:xfrm>
            <a:off x="611560" y="836712"/>
            <a:ext cx="2880320" cy="369332"/>
          </a:xfrm>
          <a:prstGeom prst="rect">
            <a:avLst/>
          </a:prstGeom>
          <a:noFill/>
        </p:spPr>
        <p:txBody>
          <a:bodyPr wrap="square" rtlCol="0">
            <a:spAutoFit/>
          </a:bodyPr>
          <a:lstStyle/>
          <a:p>
            <a:pPr algn="ctr"/>
            <a:r>
              <a:rPr lang="en-US" dirty="0">
                <a:solidFill>
                  <a:schemeClr val="accent6">
                    <a:lumMod val="75000"/>
                  </a:schemeClr>
                </a:solidFill>
              </a:rPr>
              <a:t>Case (a): 3 +</a:t>
            </a:r>
            <a:endParaRPr lang="el-GR" dirty="0">
              <a:solidFill>
                <a:schemeClr val="accent6">
                  <a:lumMod val="75000"/>
                </a:schemeClr>
              </a:solidFill>
            </a:endParaRPr>
          </a:p>
        </p:txBody>
      </p:sp>
      <p:sp>
        <p:nvSpPr>
          <p:cNvPr id="11" name="TextBox 10"/>
          <p:cNvSpPr txBox="1"/>
          <p:nvPr/>
        </p:nvSpPr>
        <p:spPr>
          <a:xfrm>
            <a:off x="397911" y="3229769"/>
            <a:ext cx="3096344" cy="523220"/>
          </a:xfrm>
          <a:prstGeom prst="rect">
            <a:avLst/>
          </a:prstGeom>
          <a:noFill/>
        </p:spPr>
        <p:txBody>
          <a:bodyPr wrap="square" rtlCol="0">
            <a:spAutoFit/>
          </a:bodyPr>
          <a:lstStyle/>
          <a:p>
            <a:pPr algn="ctr"/>
            <a:r>
              <a:rPr lang="en-US" sz="1400" dirty="0"/>
              <a:t>Mutual friends</a:t>
            </a:r>
          </a:p>
          <a:p>
            <a:r>
              <a:rPr lang="en-US" sz="1400" dirty="0"/>
              <a:t>“the friend of my friend is my friend,”</a:t>
            </a:r>
            <a:endParaRPr lang="el-GR" sz="1400" dirty="0"/>
          </a:p>
        </p:txBody>
      </p:sp>
      <p:pic>
        <p:nvPicPr>
          <p:cNvPr id="15" name="Picture 3"/>
          <p:cNvPicPr>
            <a:picLocks noChangeAspect="1" noChangeArrowheads="1"/>
          </p:cNvPicPr>
          <p:nvPr/>
        </p:nvPicPr>
        <p:blipFill>
          <a:blip r:embed="rId5" cstate="print"/>
          <a:srcRect/>
          <a:stretch>
            <a:fillRect/>
          </a:stretch>
        </p:blipFill>
        <p:spPr bwMode="auto">
          <a:xfrm>
            <a:off x="899592" y="4185037"/>
            <a:ext cx="2647950" cy="2009775"/>
          </a:xfrm>
          <a:prstGeom prst="rect">
            <a:avLst/>
          </a:prstGeom>
          <a:noFill/>
          <a:ln w="9525">
            <a:noFill/>
            <a:miter lim="800000"/>
            <a:headEnd/>
            <a:tailEnd/>
          </a:ln>
        </p:spPr>
      </p:pic>
      <p:sp>
        <p:nvSpPr>
          <p:cNvPr id="16" name="TextBox 15"/>
          <p:cNvSpPr txBox="1"/>
          <p:nvPr/>
        </p:nvSpPr>
        <p:spPr>
          <a:xfrm>
            <a:off x="5004048" y="836712"/>
            <a:ext cx="2880320" cy="369332"/>
          </a:xfrm>
          <a:prstGeom prst="rect">
            <a:avLst/>
          </a:prstGeom>
          <a:noFill/>
        </p:spPr>
        <p:txBody>
          <a:bodyPr wrap="square" rtlCol="0">
            <a:spAutoFit/>
          </a:bodyPr>
          <a:lstStyle/>
          <a:p>
            <a:pPr algn="ctr"/>
            <a:r>
              <a:rPr lang="en-US" dirty="0">
                <a:solidFill>
                  <a:schemeClr val="accent6">
                    <a:lumMod val="75000"/>
                  </a:schemeClr>
                </a:solidFill>
              </a:rPr>
              <a:t>Case (b): 2 +, 1 -</a:t>
            </a:r>
            <a:endParaRPr lang="el-GR" dirty="0">
              <a:solidFill>
                <a:schemeClr val="accent6">
                  <a:lumMod val="75000"/>
                </a:schemeClr>
              </a:solidFill>
            </a:endParaRPr>
          </a:p>
        </p:txBody>
      </p:sp>
      <p:sp>
        <p:nvSpPr>
          <p:cNvPr id="17" name="TextBox 16"/>
          <p:cNvSpPr txBox="1"/>
          <p:nvPr/>
        </p:nvSpPr>
        <p:spPr>
          <a:xfrm>
            <a:off x="4283968" y="3068960"/>
            <a:ext cx="4680520" cy="738664"/>
          </a:xfrm>
          <a:prstGeom prst="rect">
            <a:avLst/>
          </a:prstGeom>
          <a:noFill/>
        </p:spPr>
        <p:txBody>
          <a:bodyPr wrap="square" rtlCol="0">
            <a:spAutoFit/>
          </a:bodyPr>
          <a:lstStyle/>
          <a:p>
            <a:pPr algn="just"/>
            <a:r>
              <a:rPr lang="en-US" sz="1400" dirty="0"/>
              <a:t>A is friend with B and C, but B and C do not get well together</a:t>
            </a:r>
          </a:p>
          <a:p>
            <a:pPr algn="just"/>
            <a:r>
              <a:rPr lang="en-US" sz="1400" i="1" dirty="0">
                <a:solidFill>
                  <a:schemeClr val="accent1">
                    <a:lumMod val="75000"/>
                  </a:schemeClr>
                </a:solidFill>
              </a:rPr>
              <a:t>Implicit force to make B and C friends (- =&gt; +) or turn one of the + to -</a:t>
            </a:r>
            <a:endParaRPr lang="el-GR" sz="1400" i="1" dirty="0">
              <a:solidFill>
                <a:schemeClr val="accent1">
                  <a:lumMod val="75000"/>
                </a:schemeClr>
              </a:solidFill>
            </a:endParaRPr>
          </a:p>
        </p:txBody>
      </p:sp>
      <p:sp>
        <p:nvSpPr>
          <p:cNvPr id="18" name="TextBox 17"/>
          <p:cNvSpPr txBox="1"/>
          <p:nvPr/>
        </p:nvSpPr>
        <p:spPr>
          <a:xfrm>
            <a:off x="971600" y="3752989"/>
            <a:ext cx="2880320" cy="369332"/>
          </a:xfrm>
          <a:prstGeom prst="rect">
            <a:avLst/>
          </a:prstGeom>
          <a:noFill/>
        </p:spPr>
        <p:txBody>
          <a:bodyPr wrap="square" rtlCol="0">
            <a:spAutoFit/>
          </a:bodyPr>
          <a:lstStyle/>
          <a:p>
            <a:pPr algn="ctr"/>
            <a:r>
              <a:rPr lang="en-US" dirty="0">
                <a:solidFill>
                  <a:schemeClr val="accent6">
                    <a:lumMod val="75000"/>
                  </a:schemeClr>
                </a:solidFill>
              </a:rPr>
              <a:t>Case (c): 1 +,  2 -</a:t>
            </a:r>
            <a:endParaRPr lang="el-GR" dirty="0">
              <a:solidFill>
                <a:schemeClr val="accent6">
                  <a:lumMod val="75000"/>
                </a:schemeClr>
              </a:solidFill>
            </a:endParaRPr>
          </a:p>
        </p:txBody>
      </p:sp>
      <p:sp>
        <p:nvSpPr>
          <p:cNvPr id="19" name="TextBox 18"/>
          <p:cNvSpPr txBox="1"/>
          <p:nvPr/>
        </p:nvSpPr>
        <p:spPr>
          <a:xfrm>
            <a:off x="4860032" y="6237312"/>
            <a:ext cx="3888432" cy="523220"/>
          </a:xfrm>
          <a:prstGeom prst="rect">
            <a:avLst/>
          </a:prstGeom>
          <a:noFill/>
        </p:spPr>
        <p:txBody>
          <a:bodyPr wrap="square" rtlCol="0">
            <a:spAutoFit/>
          </a:bodyPr>
          <a:lstStyle/>
          <a:p>
            <a:pPr algn="just"/>
            <a:r>
              <a:rPr lang="en-US" sz="1400" dirty="0"/>
              <a:t>Mutual enemies</a:t>
            </a:r>
          </a:p>
          <a:p>
            <a:pPr algn="just"/>
            <a:r>
              <a:rPr lang="en-US" sz="1400" i="1" dirty="0">
                <a:solidFill>
                  <a:schemeClr val="accent1">
                    <a:lumMod val="75000"/>
                  </a:schemeClr>
                </a:solidFill>
              </a:rPr>
              <a:t>Forces to team up against the third (turn 1 – to +)</a:t>
            </a:r>
            <a:endParaRPr lang="el-GR" sz="1400" i="1" dirty="0">
              <a:solidFill>
                <a:schemeClr val="accent1">
                  <a:lumMod val="75000"/>
                </a:schemeClr>
              </a:solidFill>
            </a:endParaRPr>
          </a:p>
        </p:txBody>
      </p:sp>
      <p:sp>
        <p:nvSpPr>
          <p:cNvPr id="20" name="TextBox 19"/>
          <p:cNvSpPr txBox="1"/>
          <p:nvPr/>
        </p:nvSpPr>
        <p:spPr>
          <a:xfrm>
            <a:off x="4932040" y="3861048"/>
            <a:ext cx="2880320" cy="369332"/>
          </a:xfrm>
          <a:prstGeom prst="rect">
            <a:avLst/>
          </a:prstGeom>
          <a:noFill/>
        </p:spPr>
        <p:txBody>
          <a:bodyPr wrap="square" rtlCol="0">
            <a:spAutoFit/>
          </a:bodyPr>
          <a:lstStyle/>
          <a:p>
            <a:pPr algn="ctr"/>
            <a:r>
              <a:rPr lang="en-US" dirty="0">
                <a:solidFill>
                  <a:schemeClr val="accent6">
                    <a:lumMod val="75000"/>
                  </a:schemeClr>
                </a:solidFill>
              </a:rPr>
              <a:t>Case (d): 3 -</a:t>
            </a:r>
            <a:endParaRPr lang="el-GR" dirty="0">
              <a:solidFill>
                <a:schemeClr val="accent6">
                  <a:lumMod val="75000"/>
                </a:schemeClr>
              </a:solidFill>
            </a:endParaRPr>
          </a:p>
        </p:txBody>
      </p:sp>
      <p:pic>
        <p:nvPicPr>
          <p:cNvPr id="138242" name="Picture 2"/>
          <p:cNvPicPr>
            <a:picLocks noChangeAspect="1" noChangeArrowheads="1"/>
          </p:cNvPicPr>
          <p:nvPr/>
        </p:nvPicPr>
        <p:blipFill>
          <a:blip r:embed="rId6" cstate="print"/>
          <a:srcRect/>
          <a:stretch>
            <a:fillRect/>
          </a:stretch>
        </p:blipFill>
        <p:spPr bwMode="auto">
          <a:xfrm>
            <a:off x="5004048" y="4221088"/>
            <a:ext cx="2695575" cy="1990725"/>
          </a:xfrm>
          <a:prstGeom prst="rect">
            <a:avLst/>
          </a:prstGeom>
          <a:noFill/>
          <a:ln w="9525">
            <a:noFill/>
            <a:miter lim="800000"/>
            <a:headEnd/>
            <a:tailEnd/>
          </a:ln>
        </p:spPr>
      </p:pic>
      <p:sp>
        <p:nvSpPr>
          <p:cNvPr id="21" name="TextBox 20"/>
          <p:cNvSpPr txBox="1"/>
          <p:nvPr/>
        </p:nvSpPr>
        <p:spPr>
          <a:xfrm>
            <a:off x="691952" y="6281653"/>
            <a:ext cx="3312368" cy="523220"/>
          </a:xfrm>
          <a:prstGeom prst="rect">
            <a:avLst/>
          </a:prstGeom>
          <a:noFill/>
        </p:spPr>
        <p:txBody>
          <a:bodyPr wrap="square" rtlCol="0">
            <a:spAutoFit/>
          </a:bodyPr>
          <a:lstStyle/>
          <a:p>
            <a:pPr algn="ctr"/>
            <a:r>
              <a:rPr lang="en-US" sz="1400" dirty="0"/>
              <a:t>A and B are friends with a mutual enemy</a:t>
            </a:r>
          </a:p>
          <a:p>
            <a:pPr algn="ctr"/>
            <a:r>
              <a:rPr lang="en-US" sz="1400" dirty="0"/>
              <a:t>“the enemy of my enemy is my friend”</a:t>
            </a:r>
            <a:endParaRPr lang="el-GR" sz="1400" dirty="0"/>
          </a:p>
        </p:txBody>
      </p:sp>
      <p:sp>
        <p:nvSpPr>
          <p:cNvPr id="23" name="Freeform 22"/>
          <p:cNvSpPr/>
          <p:nvPr/>
        </p:nvSpPr>
        <p:spPr>
          <a:xfrm>
            <a:off x="309239" y="1206044"/>
            <a:ext cx="3525914" cy="2091701"/>
          </a:xfrm>
          <a:custGeom>
            <a:avLst/>
            <a:gdLst>
              <a:gd name="connsiteX0" fmla="*/ 1608338 w 3525914"/>
              <a:gd name="connsiteY0" fmla="*/ 11837 h 2479829"/>
              <a:gd name="connsiteX1" fmla="*/ 809347 w 3525914"/>
              <a:gd name="connsiteY1" fmla="*/ 437965 h 2479829"/>
              <a:gd name="connsiteX2" fmla="*/ 179033 w 3525914"/>
              <a:gd name="connsiteY2" fmla="*/ 1956047 h 2479829"/>
              <a:gd name="connsiteX3" fmla="*/ 1883545 w 3525914"/>
              <a:gd name="connsiteY3" fmla="*/ 2462074 h 2479829"/>
              <a:gd name="connsiteX4" fmla="*/ 3339483 w 3525914"/>
              <a:gd name="connsiteY4" fmla="*/ 1849515 h 2479829"/>
              <a:gd name="connsiteX5" fmla="*/ 3002132 w 3525914"/>
              <a:gd name="connsiteY5" fmla="*/ 668785 h 2479829"/>
              <a:gd name="connsiteX6" fmla="*/ 2407328 w 3525914"/>
              <a:gd name="connsiteY6" fmla="*/ 109491 h 2479829"/>
              <a:gd name="connsiteX7" fmla="*/ 1723747 w 3525914"/>
              <a:gd name="connsiteY7" fmla="*/ 11837 h 2479829"/>
              <a:gd name="connsiteX8" fmla="*/ 1723747 w 3525914"/>
              <a:gd name="connsiteY8" fmla="*/ 11837 h 2479829"/>
              <a:gd name="connsiteX9" fmla="*/ 1723747 w 3525914"/>
              <a:gd name="connsiteY9" fmla="*/ 11837 h 247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5914" h="2479829">
                <a:moveTo>
                  <a:pt x="1608338" y="11837"/>
                </a:moveTo>
                <a:cubicBezTo>
                  <a:pt x="1327951" y="62883"/>
                  <a:pt x="1047565" y="113930"/>
                  <a:pt x="809347" y="437965"/>
                </a:cubicBezTo>
                <a:cubicBezTo>
                  <a:pt x="571130" y="762000"/>
                  <a:pt x="0" y="1618696"/>
                  <a:pt x="179033" y="1956047"/>
                </a:cubicBezTo>
                <a:cubicBezTo>
                  <a:pt x="358066" y="2293398"/>
                  <a:pt x="1356803" y="2479829"/>
                  <a:pt x="1883545" y="2462074"/>
                </a:cubicBezTo>
                <a:cubicBezTo>
                  <a:pt x="2410287" y="2444319"/>
                  <a:pt x="3153052" y="2148396"/>
                  <a:pt x="3339483" y="1849515"/>
                </a:cubicBezTo>
                <a:cubicBezTo>
                  <a:pt x="3525914" y="1550634"/>
                  <a:pt x="3157491" y="958789"/>
                  <a:pt x="3002132" y="668785"/>
                </a:cubicBezTo>
                <a:cubicBezTo>
                  <a:pt x="2846773" y="378781"/>
                  <a:pt x="2620392" y="218982"/>
                  <a:pt x="2407328" y="109491"/>
                </a:cubicBezTo>
                <a:cubicBezTo>
                  <a:pt x="2194264" y="0"/>
                  <a:pt x="1723747" y="11837"/>
                  <a:pt x="1723747" y="11837"/>
                </a:cubicBezTo>
                <a:lnTo>
                  <a:pt x="1723747" y="11837"/>
                </a:lnTo>
                <a:lnTo>
                  <a:pt x="1723747" y="11837"/>
                </a:lnTo>
              </a:path>
            </a:pathLst>
          </a:cu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4" name="Freeform 23"/>
          <p:cNvSpPr/>
          <p:nvPr/>
        </p:nvSpPr>
        <p:spPr>
          <a:xfrm>
            <a:off x="429088" y="4023017"/>
            <a:ext cx="3343922" cy="2263806"/>
          </a:xfrm>
          <a:custGeom>
            <a:avLst/>
            <a:gdLst>
              <a:gd name="connsiteX0" fmla="*/ 1763696 w 3343922"/>
              <a:gd name="connsiteY0" fmla="*/ 76940 h 2263806"/>
              <a:gd name="connsiteX1" fmla="*/ 378780 w 3343922"/>
              <a:gd name="connsiteY1" fmla="*/ 591844 h 2263806"/>
              <a:gd name="connsiteX2" fmla="*/ 414291 w 3343922"/>
              <a:gd name="connsiteY2" fmla="*/ 2012272 h 2263806"/>
              <a:gd name="connsiteX3" fmla="*/ 2864528 w 3343922"/>
              <a:gd name="connsiteY3" fmla="*/ 2101048 h 2263806"/>
              <a:gd name="connsiteX4" fmla="*/ 3290656 w 3343922"/>
              <a:gd name="connsiteY4" fmla="*/ 1106749 h 2263806"/>
              <a:gd name="connsiteX5" fmla="*/ 2882283 w 3343922"/>
              <a:gd name="connsiteY5" fmla="*/ 582967 h 2263806"/>
              <a:gd name="connsiteX6" fmla="*/ 2109926 w 3343922"/>
              <a:gd name="connsiteY6" fmla="*/ 130206 h 2263806"/>
              <a:gd name="connsiteX7" fmla="*/ 1763696 w 3343922"/>
              <a:gd name="connsiteY7" fmla="*/ 76940 h 22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3922" h="2263806">
                <a:moveTo>
                  <a:pt x="1763696" y="76940"/>
                </a:moveTo>
                <a:cubicBezTo>
                  <a:pt x="1475172" y="153880"/>
                  <a:pt x="603681" y="269289"/>
                  <a:pt x="378780" y="591844"/>
                </a:cubicBezTo>
                <a:cubicBezTo>
                  <a:pt x="153879" y="914399"/>
                  <a:pt x="0" y="1760738"/>
                  <a:pt x="414291" y="2012272"/>
                </a:cubicBezTo>
                <a:cubicBezTo>
                  <a:pt x="828582" y="2263806"/>
                  <a:pt x="2385134" y="2251969"/>
                  <a:pt x="2864528" y="2101048"/>
                </a:cubicBezTo>
                <a:cubicBezTo>
                  <a:pt x="3343922" y="1950128"/>
                  <a:pt x="3287697" y="1359763"/>
                  <a:pt x="3290656" y="1106749"/>
                </a:cubicBezTo>
                <a:cubicBezTo>
                  <a:pt x="3293615" y="853736"/>
                  <a:pt x="3079071" y="745724"/>
                  <a:pt x="2882283" y="582967"/>
                </a:cubicBezTo>
                <a:cubicBezTo>
                  <a:pt x="2685495" y="420210"/>
                  <a:pt x="2303755" y="211585"/>
                  <a:pt x="2109926" y="130206"/>
                </a:cubicBezTo>
                <a:cubicBezTo>
                  <a:pt x="1916097" y="48827"/>
                  <a:pt x="2052220" y="0"/>
                  <a:pt x="1763696" y="76940"/>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TextBox 24"/>
          <p:cNvSpPr txBox="1"/>
          <p:nvPr/>
        </p:nvSpPr>
        <p:spPr>
          <a:xfrm>
            <a:off x="2771800" y="1052736"/>
            <a:ext cx="2088232" cy="369332"/>
          </a:xfrm>
          <a:prstGeom prst="rect">
            <a:avLst/>
          </a:prstGeom>
          <a:noFill/>
        </p:spPr>
        <p:txBody>
          <a:bodyPr wrap="square" rtlCol="0">
            <a:spAutoFit/>
          </a:bodyPr>
          <a:lstStyle/>
          <a:p>
            <a:r>
              <a:rPr lang="en-US" b="1" dirty="0">
                <a:solidFill>
                  <a:schemeClr val="accent3">
                    <a:lumMod val="50000"/>
                  </a:schemeClr>
                </a:solidFill>
              </a:rPr>
              <a:t>Stable or balanced</a:t>
            </a:r>
            <a:endParaRPr lang="el-GR" b="1" dirty="0">
              <a:solidFill>
                <a:schemeClr val="accent3">
                  <a:lumMod val="50000"/>
                </a:schemeClr>
              </a:solidFill>
            </a:endParaRPr>
          </a:p>
        </p:txBody>
      </p:sp>
      <p:sp>
        <p:nvSpPr>
          <p:cNvPr id="26" name="TextBox 25"/>
          <p:cNvSpPr txBox="1"/>
          <p:nvPr/>
        </p:nvSpPr>
        <p:spPr>
          <a:xfrm>
            <a:off x="2987824" y="4185037"/>
            <a:ext cx="2016224" cy="369332"/>
          </a:xfrm>
          <a:prstGeom prst="rect">
            <a:avLst/>
          </a:prstGeom>
          <a:noFill/>
        </p:spPr>
        <p:txBody>
          <a:bodyPr wrap="square" rtlCol="0">
            <a:spAutoFit/>
          </a:bodyPr>
          <a:lstStyle/>
          <a:p>
            <a:r>
              <a:rPr lang="en-US" b="1" dirty="0">
                <a:solidFill>
                  <a:schemeClr val="accent3">
                    <a:lumMod val="50000"/>
                  </a:schemeClr>
                </a:solidFill>
              </a:rPr>
              <a:t>Stable or balanced</a:t>
            </a:r>
            <a:endParaRPr lang="el-GR" b="1" dirty="0">
              <a:solidFill>
                <a:schemeClr val="accent3">
                  <a:lumMod val="50000"/>
                </a:schemeClr>
              </a:solidFill>
            </a:endParaRPr>
          </a:p>
        </p:txBody>
      </p:sp>
      <p:sp>
        <p:nvSpPr>
          <p:cNvPr id="27" name="TextBox 26"/>
          <p:cNvSpPr txBox="1"/>
          <p:nvPr/>
        </p:nvSpPr>
        <p:spPr>
          <a:xfrm>
            <a:off x="7055768" y="1268760"/>
            <a:ext cx="1620688" cy="369332"/>
          </a:xfrm>
          <a:prstGeom prst="rect">
            <a:avLst/>
          </a:prstGeom>
          <a:noFill/>
        </p:spPr>
        <p:txBody>
          <a:bodyPr wrap="square" rtlCol="0">
            <a:spAutoFit/>
          </a:bodyPr>
          <a:lstStyle/>
          <a:p>
            <a:r>
              <a:rPr lang="en-US" b="1" dirty="0">
                <a:solidFill>
                  <a:schemeClr val="accent2">
                    <a:lumMod val="75000"/>
                  </a:schemeClr>
                </a:solidFill>
              </a:rPr>
              <a:t>Unstable</a:t>
            </a:r>
            <a:endParaRPr lang="el-GR" b="1" dirty="0">
              <a:solidFill>
                <a:schemeClr val="accent2">
                  <a:lumMod val="75000"/>
                </a:schemeClr>
              </a:solidFill>
            </a:endParaRPr>
          </a:p>
        </p:txBody>
      </p:sp>
      <p:sp>
        <p:nvSpPr>
          <p:cNvPr id="28" name="TextBox 27"/>
          <p:cNvSpPr txBox="1"/>
          <p:nvPr/>
        </p:nvSpPr>
        <p:spPr>
          <a:xfrm>
            <a:off x="7092280" y="4365104"/>
            <a:ext cx="1620688" cy="369332"/>
          </a:xfrm>
          <a:prstGeom prst="rect">
            <a:avLst/>
          </a:prstGeom>
          <a:noFill/>
        </p:spPr>
        <p:txBody>
          <a:bodyPr wrap="square" rtlCol="0">
            <a:spAutoFit/>
          </a:bodyPr>
          <a:lstStyle/>
          <a:p>
            <a:r>
              <a:rPr lang="en-US" b="1" dirty="0">
                <a:solidFill>
                  <a:schemeClr val="accent2">
                    <a:lumMod val="75000"/>
                  </a:schemeClr>
                </a:solidFill>
              </a:rPr>
              <a:t>Unstable</a:t>
            </a:r>
            <a:endParaRPr lang="el-GR" b="1" dirty="0">
              <a:solidFill>
                <a:schemeClr val="accent2">
                  <a:lumMod val="75000"/>
                </a:schemeClr>
              </a:solidFill>
            </a:endParaRPr>
          </a:p>
        </p:txBody>
      </p:sp>
    </p:spTree>
    <p:extLst>
      <p:ext uri="{BB962C8B-B14F-4D97-AF65-F5344CB8AC3E}">
        <p14:creationId xmlns:p14="http://schemas.microsoft.com/office/powerpoint/2010/main" val="2107471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a:solidFill>
                  <a:schemeClr val="accent6">
                    <a:lumMod val="75000"/>
                  </a:schemeClr>
                </a:solidFill>
              </a:rPr>
              <a:t>Local Bridges and Weak Ties</a:t>
            </a:r>
          </a:p>
        </p:txBody>
      </p:sp>
      <p:sp>
        <p:nvSpPr>
          <p:cNvPr id="5" name="TextBox 4"/>
          <p:cNvSpPr txBox="1"/>
          <p:nvPr/>
        </p:nvSpPr>
        <p:spPr>
          <a:xfrm>
            <a:off x="395536" y="5102727"/>
            <a:ext cx="8568952" cy="830997"/>
          </a:xfrm>
          <a:prstGeom prst="rect">
            <a:avLst/>
          </a:prstGeom>
          <a:noFill/>
        </p:spPr>
        <p:txBody>
          <a:bodyPr wrap="square" rtlCol="0">
            <a:spAutoFit/>
          </a:bodyPr>
          <a:lstStyle/>
          <a:p>
            <a:r>
              <a:rPr lang="en-US" sz="2400" i="1" dirty="0">
                <a:solidFill>
                  <a:srgbClr val="FF0000"/>
                </a:solidFill>
              </a:rPr>
              <a:t>local </a:t>
            </a:r>
            <a:r>
              <a:rPr lang="en-US" sz="2400" dirty="0"/>
              <a:t>distinction</a:t>
            </a:r>
            <a:r>
              <a:rPr lang="en-US" sz="2400" i="1" dirty="0">
                <a:solidFill>
                  <a:srgbClr val="FF0000"/>
                </a:solidFill>
              </a:rPr>
              <a:t> </a:t>
            </a:r>
            <a:r>
              <a:rPr lang="en-US" sz="2400" dirty="0">
                <a:solidFill>
                  <a:schemeClr val="tx2">
                    <a:lumMod val="50000"/>
                  </a:schemeClr>
                </a:solidFill>
              </a:rPr>
              <a:t>(weak and strong ties) related to </a:t>
            </a:r>
            <a:r>
              <a:rPr lang="en-US" sz="2400" i="1" dirty="0">
                <a:solidFill>
                  <a:srgbClr val="FF0000"/>
                </a:solidFill>
              </a:rPr>
              <a:t>global structural </a:t>
            </a:r>
            <a:r>
              <a:rPr lang="en-US" sz="2400" dirty="0">
                <a:solidFill>
                  <a:schemeClr val="tx2">
                    <a:lumMod val="50000"/>
                  </a:schemeClr>
                </a:solidFill>
              </a:rPr>
              <a:t>distinction (local bridges or not)</a:t>
            </a:r>
          </a:p>
        </p:txBody>
      </p:sp>
      <p:sp>
        <p:nvSpPr>
          <p:cNvPr id="6" name="TextBox 5"/>
          <p:cNvSpPr txBox="1"/>
          <p:nvPr/>
        </p:nvSpPr>
        <p:spPr>
          <a:xfrm>
            <a:off x="641770" y="1281746"/>
            <a:ext cx="7572428" cy="1200329"/>
          </a:xfrm>
          <a:prstGeom prst="rect">
            <a:avLst/>
          </a:prstGeom>
          <a:noFill/>
        </p:spPr>
        <p:txBody>
          <a:bodyPr wrap="square" rtlCol="0">
            <a:spAutoFit/>
          </a:bodyPr>
          <a:lstStyle/>
          <a:p>
            <a:pPr algn="just"/>
            <a:r>
              <a:rPr lang="en-US" sz="2400" dirty="0"/>
              <a:t>If a node A in a network </a:t>
            </a:r>
            <a:r>
              <a:rPr lang="en-US" sz="2400" i="1" dirty="0"/>
              <a:t>satisfies the Strong Triadic Closure </a:t>
            </a:r>
            <a:r>
              <a:rPr lang="en-US" sz="2400" dirty="0"/>
              <a:t>and A is involved in </a:t>
            </a:r>
            <a:r>
              <a:rPr lang="en-US" sz="2400" i="1" dirty="0"/>
              <a:t>at least two strong ties</a:t>
            </a:r>
            <a:r>
              <a:rPr lang="en-US" sz="2400" dirty="0"/>
              <a:t>, then any </a:t>
            </a:r>
            <a:r>
              <a:rPr lang="en-US" sz="2400" i="1" dirty="0"/>
              <a:t>local bridge</a:t>
            </a:r>
            <a:r>
              <a:rPr lang="en-US" sz="2400" dirty="0"/>
              <a:t> A is involved in must be a </a:t>
            </a:r>
            <a:r>
              <a:rPr lang="en-US" sz="2400" i="1" dirty="0"/>
              <a:t>weak tie</a:t>
            </a:r>
          </a:p>
        </p:txBody>
      </p:sp>
      <p:sp>
        <p:nvSpPr>
          <p:cNvPr id="8" name="TextBox 7"/>
          <p:cNvSpPr txBox="1"/>
          <p:nvPr/>
        </p:nvSpPr>
        <p:spPr>
          <a:xfrm>
            <a:off x="261686" y="6074545"/>
            <a:ext cx="5786478" cy="400110"/>
          </a:xfrm>
          <a:prstGeom prst="rect">
            <a:avLst/>
          </a:prstGeom>
          <a:noFill/>
        </p:spPr>
        <p:txBody>
          <a:bodyPr wrap="square" rtlCol="0">
            <a:spAutoFit/>
          </a:bodyPr>
          <a:lstStyle/>
          <a:p>
            <a:r>
              <a:rPr lang="en-US" sz="2000" i="1" dirty="0">
                <a:solidFill>
                  <a:schemeClr val="accent4">
                    <a:lumMod val="75000"/>
                  </a:schemeClr>
                </a:solidFill>
              </a:rPr>
              <a:t>Relation to job seeking?</a:t>
            </a:r>
          </a:p>
        </p:txBody>
      </p:sp>
      <p:sp>
        <p:nvSpPr>
          <p:cNvPr id="7" name="TextBox 6"/>
          <p:cNvSpPr txBox="1"/>
          <p:nvPr/>
        </p:nvSpPr>
        <p:spPr>
          <a:xfrm>
            <a:off x="678828" y="3290174"/>
            <a:ext cx="4536504" cy="461665"/>
          </a:xfrm>
          <a:prstGeom prst="rect">
            <a:avLst/>
          </a:prstGeom>
          <a:noFill/>
        </p:spPr>
        <p:txBody>
          <a:bodyPr wrap="square" rtlCol="0">
            <a:spAutoFit/>
          </a:bodyPr>
          <a:lstStyle/>
          <a:p>
            <a:r>
              <a:rPr lang="en-US" sz="2400" dirty="0"/>
              <a:t>Proof:</a:t>
            </a:r>
            <a:r>
              <a:rPr lang="en-US" dirty="0"/>
              <a:t> by contradiction</a:t>
            </a:r>
            <a:endParaRPr lang="el-GR" dirty="0"/>
          </a:p>
        </p:txBody>
      </p:sp>
      <p:grpSp>
        <p:nvGrpSpPr>
          <p:cNvPr id="15" name="Group 14"/>
          <p:cNvGrpSpPr/>
          <p:nvPr/>
        </p:nvGrpSpPr>
        <p:grpSpPr>
          <a:xfrm>
            <a:off x="4427984" y="2831763"/>
            <a:ext cx="1935832" cy="1944216"/>
            <a:chOff x="3851920" y="4509120"/>
            <a:chExt cx="1935832" cy="1944216"/>
          </a:xfrm>
        </p:grpSpPr>
        <p:grpSp>
          <p:nvGrpSpPr>
            <p:cNvPr id="16" name="Group 4"/>
            <p:cNvGrpSpPr/>
            <p:nvPr/>
          </p:nvGrpSpPr>
          <p:grpSpPr>
            <a:xfrm>
              <a:off x="3851920" y="4509120"/>
              <a:ext cx="1935832" cy="1944216"/>
              <a:chOff x="3237293" y="2073203"/>
              <a:chExt cx="1935832" cy="1944216"/>
            </a:xfrm>
          </p:grpSpPr>
          <p:sp>
            <p:nvSpPr>
              <p:cNvPr id="21" name="Oval 20"/>
              <p:cNvSpPr/>
              <p:nvPr/>
            </p:nvSpPr>
            <p:spPr>
              <a:xfrm>
                <a:off x="4453045" y="2073203"/>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l-GR" dirty="0"/>
              </a:p>
            </p:txBody>
          </p:sp>
          <p:sp>
            <p:nvSpPr>
              <p:cNvPr id="22" name="Oval 21"/>
              <p:cNvSpPr/>
              <p:nvPr/>
            </p:nvSpPr>
            <p:spPr>
              <a:xfrm>
                <a:off x="3237293" y="2729659"/>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l-GR" dirty="0"/>
              </a:p>
            </p:txBody>
          </p:sp>
          <p:sp>
            <p:nvSpPr>
              <p:cNvPr id="23" name="Oval 22"/>
              <p:cNvSpPr/>
              <p:nvPr/>
            </p:nvSpPr>
            <p:spPr>
              <a:xfrm>
                <a:off x="4453045" y="3441355"/>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l-GR" dirty="0"/>
              </a:p>
            </p:txBody>
          </p:sp>
          <p:cxnSp>
            <p:nvCxnSpPr>
              <p:cNvPr id="24" name="Straight Connector 23"/>
              <p:cNvCxnSpPr>
                <a:stCxn id="22" idx="7"/>
                <a:endCxn id="21" idx="3"/>
              </p:cNvCxnSpPr>
              <p:nvPr/>
            </p:nvCxnSpPr>
            <p:spPr>
              <a:xfrm flipV="1">
                <a:off x="3851920" y="2564904"/>
                <a:ext cx="706578" cy="249118"/>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5"/>
              </p:cNvCxnSpPr>
              <p:nvPr/>
            </p:nvCxnSpPr>
            <p:spPr>
              <a:xfrm>
                <a:off x="3851920" y="3221360"/>
                <a:ext cx="673133" cy="36401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572000" y="4797152"/>
              <a:ext cx="432048" cy="307777"/>
            </a:xfrm>
            <a:prstGeom prst="rect">
              <a:avLst/>
            </a:prstGeom>
            <a:noFill/>
          </p:spPr>
          <p:txBody>
            <a:bodyPr wrap="square" rtlCol="0">
              <a:spAutoFit/>
            </a:bodyPr>
            <a:lstStyle/>
            <a:p>
              <a:r>
                <a:rPr lang="en-US" sz="1400" b="1" dirty="0"/>
                <a:t>S</a:t>
              </a:r>
              <a:endParaRPr lang="el-GR" sz="1400" b="1" dirty="0"/>
            </a:p>
          </p:txBody>
        </p:sp>
        <p:sp>
          <p:nvSpPr>
            <p:cNvPr id="18" name="TextBox 17"/>
            <p:cNvSpPr txBox="1"/>
            <p:nvPr/>
          </p:nvSpPr>
          <p:spPr>
            <a:xfrm>
              <a:off x="4572000" y="5949280"/>
              <a:ext cx="432048" cy="307777"/>
            </a:xfrm>
            <a:prstGeom prst="rect">
              <a:avLst/>
            </a:prstGeom>
            <a:noFill/>
          </p:spPr>
          <p:txBody>
            <a:bodyPr wrap="square" rtlCol="0">
              <a:spAutoFit/>
            </a:bodyPr>
            <a:lstStyle/>
            <a:p>
              <a:r>
                <a:rPr lang="en-US" sz="1400" b="1" dirty="0"/>
                <a:t>S</a:t>
              </a:r>
              <a:endParaRPr lang="el-GR" sz="1400" b="1" dirty="0"/>
            </a:p>
          </p:txBody>
        </p:sp>
        <p:cxnSp>
          <p:nvCxnSpPr>
            <p:cNvPr id="19" name="Straight Connector 18"/>
            <p:cNvCxnSpPr>
              <a:stCxn id="21" idx="4"/>
              <a:endCxn id="23" idx="0"/>
            </p:cNvCxnSpPr>
            <p:nvPr/>
          </p:nvCxnSpPr>
          <p:spPr>
            <a:xfrm>
              <a:off x="5427712" y="5085184"/>
              <a:ext cx="0" cy="7920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92080" y="5373216"/>
              <a:ext cx="360040" cy="369332"/>
            </a:xfrm>
            <a:prstGeom prst="rect">
              <a:avLst/>
            </a:prstGeom>
            <a:noFill/>
          </p:spPr>
          <p:txBody>
            <a:bodyPr wrap="square" rtlCol="0">
              <a:spAutoFit/>
            </a:bodyPr>
            <a:lstStyle/>
            <a:p>
              <a:endParaRPr lang="el-GR" dirty="0">
                <a:solidFill>
                  <a:schemeClr val="accent5">
                    <a:lumMod val="75000"/>
                  </a:schemeClr>
                </a:solidFil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a:solidFill>
                  <a:schemeClr val="accent6">
                    <a:lumMod val="75000"/>
                  </a:schemeClr>
                </a:solidFill>
              </a:rPr>
              <a:t>Tie Strength and Network Structure in Large-Scale Data</a:t>
            </a:r>
          </a:p>
        </p:txBody>
      </p:sp>
      <p:sp>
        <p:nvSpPr>
          <p:cNvPr id="3" name="TextBox 2"/>
          <p:cNvSpPr txBox="1"/>
          <p:nvPr/>
        </p:nvSpPr>
        <p:spPr>
          <a:xfrm>
            <a:off x="500034" y="2428868"/>
            <a:ext cx="7632848" cy="461665"/>
          </a:xfrm>
          <a:prstGeom prst="rect">
            <a:avLst/>
          </a:prstGeom>
          <a:noFill/>
        </p:spPr>
        <p:txBody>
          <a:bodyPr wrap="square" rtlCol="0">
            <a:spAutoFit/>
          </a:bodyPr>
          <a:lstStyle/>
          <a:p>
            <a:pPr algn="just"/>
            <a:r>
              <a:rPr lang="en-US" sz="2400" dirty="0"/>
              <a:t>How to test these prediction on large social networks?</a:t>
            </a:r>
            <a:endParaRPr lang="el-GR"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a:solidFill>
                  <a:schemeClr val="accent6">
                    <a:lumMod val="75000"/>
                  </a:schemeClr>
                </a:solidFill>
              </a:rPr>
              <a:t>Tie Strength and Network Structure in Large-Scale Data</a:t>
            </a:r>
          </a:p>
        </p:txBody>
      </p:sp>
      <p:sp>
        <p:nvSpPr>
          <p:cNvPr id="5" name="TextBox 4"/>
          <p:cNvSpPr txBox="1"/>
          <p:nvPr/>
        </p:nvSpPr>
        <p:spPr>
          <a:xfrm>
            <a:off x="323528" y="1916832"/>
            <a:ext cx="8308806" cy="4093428"/>
          </a:xfrm>
          <a:prstGeom prst="rect">
            <a:avLst/>
          </a:prstGeom>
          <a:noFill/>
        </p:spPr>
        <p:txBody>
          <a:bodyPr wrap="square" rtlCol="0">
            <a:spAutoFit/>
          </a:bodyPr>
          <a:lstStyle/>
          <a:p>
            <a:pPr algn="ctr"/>
            <a:r>
              <a:rPr lang="en-US" sz="2400" dirty="0">
                <a:solidFill>
                  <a:schemeClr val="accent6">
                    <a:lumMod val="75000"/>
                  </a:schemeClr>
                </a:solidFill>
              </a:rPr>
              <a:t>Cell-phone study [</a:t>
            </a:r>
            <a:r>
              <a:rPr lang="en-US" sz="2400" dirty="0" err="1">
                <a:solidFill>
                  <a:schemeClr val="accent6">
                    <a:lumMod val="75000"/>
                  </a:schemeClr>
                </a:solidFill>
              </a:rPr>
              <a:t>Omnela</a:t>
            </a:r>
            <a:r>
              <a:rPr lang="en-US" sz="2400" dirty="0">
                <a:solidFill>
                  <a:schemeClr val="accent6">
                    <a:lumMod val="75000"/>
                  </a:schemeClr>
                </a:solidFill>
              </a:rPr>
              <a:t> et. al., 2007]</a:t>
            </a:r>
          </a:p>
          <a:p>
            <a:pPr algn="ctr"/>
            <a:endParaRPr lang="en-US" dirty="0">
              <a:solidFill>
                <a:schemeClr val="accent6">
                  <a:lumMod val="75000"/>
                </a:schemeClr>
              </a:solidFill>
            </a:endParaRPr>
          </a:p>
          <a:p>
            <a:pPr algn="just"/>
            <a:r>
              <a:rPr lang="en-US" dirty="0"/>
              <a:t>“who-talks-to-whom network”, covering 20% of the national population</a:t>
            </a:r>
          </a:p>
          <a:p>
            <a:pPr algn="just"/>
            <a:endParaRPr lang="en-US" dirty="0"/>
          </a:p>
          <a:p>
            <a:pPr algn="just">
              <a:buFont typeface="Wingdings" pitchFamily="2" charset="2"/>
              <a:buChar char="§"/>
            </a:pPr>
            <a:r>
              <a:rPr lang="en-US" dirty="0"/>
              <a:t> </a:t>
            </a:r>
            <a:r>
              <a:rPr lang="en-US" i="1" dirty="0"/>
              <a:t>Nodes</a:t>
            </a:r>
            <a:r>
              <a:rPr lang="en-US" dirty="0"/>
              <a:t>: cell phone users</a:t>
            </a:r>
          </a:p>
          <a:p>
            <a:pPr algn="just">
              <a:buFont typeface="Wingdings" pitchFamily="2" charset="2"/>
              <a:buChar char="§"/>
            </a:pPr>
            <a:r>
              <a:rPr lang="en-US" dirty="0"/>
              <a:t> </a:t>
            </a:r>
            <a:r>
              <a:rPr lang="en-US" i="1" dirty="0"/>
              <a:t>Edge</a:t>
            </a:r>
            <a:r>
              <a:rPr lang="en-US" dirty="0"/>
              <a:t>: if they make phone calls to each other in both directions over 18-week observation periods</a:t>
            </a:r>
          </a:p>
          <a:p>
            <a:pPr algn="just">
              <a:buFont typeface="Wingdings" pitchFamily="2" charset="2"/>
              <a:buChar char="§"/>
            </a:pPr>
            <a:r>
              <a:rPr lang="en-US" i="1" dirty="0">
                <a:solidFill>
                  <a:schemeClr val="tx2">
                    <a:lumMod val="60000"/>
                    <a:lumOff val="40000"/>
                  </a:schemeClr>
                </a:solidFill>
              </a:rPr>
              <a:t> Strength of the tie</a:t>
            </a:r>
            <a:r>
              <a:rPr lang="en-US" dirty="0">
                <a:solidFill>
                  <a:schemeClr val="tx2">
                    <a:lumMod val="60000"/>
                    <a:lumOff val="40000"/>
                  </a:schemeClr>
                </a:solidFill>
              </a:rPr>
              <a:t>: </a:t>
            </a:r>
            <a:r>
              <a:rPr lang="en-US" dirty="0"/>
              <a:t>time spent talking during an observation period</a:t>
            </a:r>
            <a:endParaRPr lang="el-GR" dirty="0"/>
          </a:p>
          <a:p>
            <a:pPr algn="just">
              <a:buFont typeface="Wingdings" pitchFamily="2" charset="2"/>
              <a:buChar char="§"/>
            </a:pPr>
            <a:endParaRPr lang="en-US" dirty="0"/>
          </a:p>
          <a:p>
            <a:pPr algn="just"/>
            <a:endParaRPr lang="en-US" dirty="0"/>
          </a:p>
          <a:p>
            <a:pPr algn="just"/>
            <a:r>
              <a:rPr lang="en-US" u="sng" dirty="0"/>
              <a:t>Is it a social network?</a:t>
            </a:r>
          </a:p>
          <a:p>
            <a:pPr marL="285750" indent="-285750" algn="just">
              <a:buFont typeface="Wingdings" panose="05000000000000000000" pitchFamily="2" charset="2"/>
              <a:buChar char="§"/>
            </a:pPr>
            <a:r>
              <a:rPr lang="en-US" dirty="0"/>
              <a:t>Cells generally used for personal communication + no central directory, thus cell-phone numbers exchanged among people who already know each other</a:t>
            </a:r>
          </a:p>
          <a:p>
            <a:pPr marL="285750" indent="-285750" algn="just">
              <a:buFont typeface="Wingdings" panose="05000000000000000000" pitchFamily="2" charset="2"/>
              <a:buChar char="§"/>
            </a:pPr>
            <a:r>
              <a:rPr lang="en-US" dirty="0"/>
              <a:t>Broad structural features of large social networks (</a:t>
            </a:r>
            <a:r>
              <a:rPr lang="en-US" i="1" dirty="0"/>
              <a:t>giant component</a:t>
            </a:r>
            <a:r>
              <a:rPr lang="en-US" dirty="0"/>
              <a:t>, 84% of nodes)</a:t>
            </a:r>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a:solidFill>
                  <a:schemeClr val="accent6">
                    <a:lumMod val="75000"/>
                  </a:schemeClr>
                </a:solidFill>
              </a:rPr>
              <a:t>Generalizing Weak Ties and Local Bridges</a:t>
            </a:r>
          </a:p>
        </p:txBody>
      </p:sp>
      <p:sp>
        <p:nvSpPr>
          <p:cNvPr id="6" name="TextBox 5"/>
          <p:cNvSpPr txBox="1"/>
          <p:nvPr/>
        </p:nvSpPr>
        <p:spPr>
          <a:xfrm>
            <a:off x="500034" y="3584656"/>
            <a:ext cx="8064896" cy="830997"/>
          </a:xfrm>
          <a:prstGeom prst="rect">
            <a:avLst/>
          </a:prstGeom>
          <a:noFill/>
        </p:spPr>
        <p:txBody>
          <a:bodyPr wrap="square" rtlCol="0">
            <a:spAutoFit/>
          </a:bodyPr>
          <a:lstStyle/>
          <a:p>
            <a:pPr algn="just"/>
            <a:r>
              <a:rPr lang="en-US" sz="2400" dirty="0">
                <a:solidFill>
                  <a:srgbClr val="FF0000"/>
                </a:solidFill>
              </a:rPr>
              <a:t>Tie Strength</a:t>
            </a:r>
            <a:r>
              <a:rPr lang="en-US" sz="2400" dirty="0"/>
              <a:t>: Numerical quantity (= number of min spent on the phone)</a:t>
            </a:r>
          </a:p>
        </p:txBody>
      </p:sp>
      <p:sp>
        <p:nvSpPr>
          <p:cNvPr id="4" name="TextBox 3"/>
          <p:cNvSpPr txBox="1"/>
          <p:nvPr/>
        </p:nvSpPr>
        <p:spPr>
          <a:xfrm>
            <a:off x="1619672" y="4962799"/>
            <a:ext cx="5976664" cy="461665"/>
          </a:xfrm>
          <a:prstGeom prst="rect">
            <a:avLst/>
          </a:prstGeom>
          <a:noFill/>
        </p:spPr>
        <p:txBody>
          <a:bodyPr wrap="square" rtlCol="0">
            <a:spAutoFit/>
          </a:bodyPr>
          <a:lstStyle/>
          <a:p>
            <a:pPr algn="ctr"/>
            <a:r>
              <a:rPr lang="en-US" sz="2400" i="1" dirty="0"/>
              <a:t>How to quantify “local bridges”?</a:t>
            </a:r>
            <a:endParaRPr lang="el-GR" sz="2400" i="1" dirty="0"/>
          </a:p>
        </p:txBody>
      </p:sp>
      <p:sp>
        <p:nvSpPr>
          <p:cNvPr id="5" name="TextBox 4"/>
          <p:cNvSpPr txBox="1"/>
          <p:nvPr/>
        </p:nvSpPr>
        <p:spPr>
          <a:xfrm>
            <a:off x="500034" y="1883347"/>
            <a:ext cx="6429420" cy="1200329"/>
          </a:xfrm>
          <a:prstGeom prst="rect">
            <a:avLst/>
          </a:prstGeom>
          <a:noFill/>
        </p:spPr>
        <p:txBody>
          <a:bodyPr wrap="square" rtlCol="0">
            <a:spAutoFit/>
          </a:bodyPr>
          <a:lstStyle/>
          <a:p>
            <a:r>
              <a:rPr lang="en-US" sz="2400" dirty="0"/>
              <a:t>So far:</a:t>
            </a:r>
          </a:p>
          <a:p>
            <a:pPr marL="457200" indent="-457200">
              <a:buFont typeface="Wingdings" panose="05000000000000000000" pitchFamily="2" charset="2"/>
              <a:buChar char="§"/>
            </a:pPr>
            <a:r>
              <a:rPr lang="en-US" sz="2400" dirty="0"/>
              <a:t>  Either weak or strong</a:t>
            </a:r>
          </a:p>
          <a:p>
            <a:pPr marL="457200" indent="-457200">
              <a:buFont typeface="Wingdings" panose="05000000000000000000" pitchFamily="2" charset="2"/>
              <a:buChar char="§"/>
            </a:pPr>
            <a:r>
              <a:rPr lang="en-US" sz="2400" dirty="0"/>
              <a:t>  Local bridge or not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a:solidFill>
                  <a:schemeClr val="accent6">
                    <a:lumMod val="75000"/>
                  </a:schemeClr>
                </a:solidFill>
              </a:rPr>
              <a:t>Generalizing Weak Ties and Local Bridges</a:t>
            </a:r>
          </a:p>
        </p:txBody>
      </p:sp>
      <p:sp>
        <p:nvSpPr>
          <p:cNvPr id="6" name="TextBox 5"/>
          <p:cNvSpPr txBox="1"/>
          <p:nvPr/>
        </p:nvSpPr>
        <p:spPr>
          <a:xfrm>
            <a:off x="428596" y="1500174"/>
            <a:ext cx="7704856" cy="830997"/>
          </a:xfrm>
          <a:prstGeom prst="rect">
            <a:avLst/>
          </a:prstGeom>
          <a:noFill/>
        </p:spPr>
        <p:txBody>
          <a:bodyPr wrap="square" rtlCol="0">
            <a:spAutoFit/>
          </a:bodyPr>
          <a:lstStyle/>
          <a:p>
            <a:r>
              <a:rPr lang="en-US" sz="2400" dirty="0">
                <a:solidFill>
                  <a:srgbClr val="FF0000"/>
                </a:solidFill>
              </a:rPr>
              <a:t>Bridges</a:t>
            </a:r>
          </a:p>
          <a:p>
            <a:r>
              <a:rPr lang="en-US" sz="2400" dirty="0"/>
              <a:t>“almost” local bridges</a:t>
            </a:r>
          </a:p>
        </p:txBody>
      </p:sp>
      <p:sp>
        <p:nvSpPr>
          <p:cNvPr id="5" name="TextBox 4"/>
          <p:cNvSpPr txBox="1"/>
          <p:nvPr/>
        </p:nvSpPr>
        <p:spPr>
          <a:xfrm>
            <a:off x="357158" y="2500306"/>
            <a:ext cx="6120680" cy="461665"/>
          </a:xfrm>
          <a:prstGeom prst="rect">
            <a:avLst/>
          </a:prstGeom>
          <a:noFill/>
        </p:spPr>
        <p:txBody>
          <a:bodyPr wrap="square" rtlCol="0">
            <a:spAutoFit/>
          </a:bodyPr>
          <a:lstStyle/>
          <a:p>
            <a:pPr algn="ctr"/>
            <a:r>
              <a:rPr lang="en-US" sz="2400" dirty="0">
                <a:solidFill>
                  <a:schemeClr val="tx2">
                    <a:lumMod val="60000"/>
                    <a:lumOff val="40000"/>
                  </a:schemeClr>
                </a:solidFill>
              </a:rPr>
              <a:t>Neighborhood overlap of an edge </a:t>
            </a:r>
            <a:r>
              <a:rPr lang="en-US" sz="2400" dirty="0" err="1">
                <a:solidFill>
                  <a:schemeClr val="tx2">
                    <a:lumMod val="60000"/>
                    <a:lumOff val="40000"/>
                  </a:schemeClr>
                </a:solidFill>
              </a:rPr>
              <a:t>e</a:t>
            </a:r>
            <a:r>
              <a:rPr lang="en-US" sz="2400" baseline="-25000" dirty="0" err="1">
                <a:solidFill>
                  <a:schemeClr val="tx2">
                    <a:lumMod val="60000"/>
                    <a:lumOff val="40000"/>
                  </a:schemeClr>
                </a:solidFill>
              </a:rPr>
              <a:t>ij</a:t>
            </a:r>
            <a:endParaRPr lang="el-GR" sz="2400" baseline="-25000" dirty="0">
              <a:solidFill>
                <a:schemeClr val="tx2">
                  <a:lumMod val="60000"/>
                  <a:lumOff val="40000"/>
                </a:schemeClr>
              </a:solidFill>
            </a:endParaRPr>
          </a:p>
        </p:txBody>
      </p:sp>
      <p:graphicFrame>
        <p:nvGraphicFramePr>
          <p:cNvPr id="52227" name="Object 3"/>
          <p:cNvGraphicFramePr>
            <a:graphicFrameLocks noChangeAspect="1"/>
          </p:cNvGraphicFramePr>
          <p:nvPr>
            <p:extLst>
              <p:ext uri="{D42A27DB-BD31-4B8C-83A1-F6EECF244321}">
                <p14:modId xmlns:p14="http://schemas.microsoft.com/office/powerpoint/2010/main" val="2587514506"/>
              </p:ext>
            </p:extLst>
          </p:nvPr>
        </p:nvGraphicFramePr>
        <p:xfrm>
          <a:off x="6372200" y="2331171"/>
          <a:ext cx="1643074" cy="1151538"/>
        </p:xfrm>
        <a:graphic>
          <a:graphicData uri="http://schemas.openxmlformats.org/presentationml/2006/ole">
            <mc:AlternateContent xmlns:mc="http://schemas.openxmlformats.org/markup-compatibility/2006">
              <mc:Choice xmlns:v="urn:schemas-microsoft-com:vml" Requires="v">
                <p:oleObj spid="_x0000_s52320" name="Equation" r:id="rId4" imgW="596900" imgH="419100" progId="Equation.3">
                  <p:embed/>
                </p:oleObj>
              </mc:Choice>
              <mc:Fallback>
                <p:oleObj name="Equation" r:id="rId4" imgW="596900" imgH="41910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2331171"/>
                        <a:ext cx="1643074" cy="115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475656" y="3000372"/>
            <a:ext cx="4525104" cy="584775"/>
          </a:xfrm>
          <a:prstGeom prst="rect">
            <a:avLst/>
          </a:prstGeom>
          <a:noFill/>
        </p:spPr>
        <p:txBody>
          <a:bodyPr wrap="square" rtlCol="0">
            <a:spAutoFit/>
          </a:bodyPr>
          <a:lstStyle/>
          <a:p>
            <a:r>
              <a:rPr lang="en-US" sz="1600" i="1" dirty="0"/>
              <a:t>(*) In the denominator we do not count A or B themselves</a:t>
            </a:r>
          </a:p>
        </p:txBody>
      </p:sp>
      <p:pic>
        <p:nvPicPr>
          <p:cNvPr id="52228" name="Picture 4"/>
          <p:cNvPicPr>
            <a:picLocks noChangeAspect="1" noChangeArrowheads="1"/>
          </p:cNvPicPr>
          <p:nvPr/>
        </p:nvPicPr>
        <p:blipFill>
          <a:blip r:embed="rId6" cstate="print"/>
          <a:srcRect/>
          <a:stretch>
            <a:fillRect/>
          </a:stretch>
        </p:blipFill>
        <p:spPr bwMode="auto">
          <a:xfrm>
            <a:off x="428596" y="3929066"/>
            <a:ext cx="4071966" cy="2636337"/>
          </a:xfrm>
          <a:prstGeom prst="rect">
            <a:avLst/>
          </a:prstGeom>
          <a:noFill/>
          <a:ln w="9525">
            <a:noFill/>
            <a:miter lim="800000"/>
            <a:headEnd/>
            <a:tailEnd/>
          </a:ln>
          <a:effectLst/>
        </p:spPr>
      </p:pic>
      <p:cxnSp>
        <p:nvCxnSpPr>
          <p:cNvPr id="9" name="Straight Arrow Connector 8"/>
          <p:cNvCxnSpPr/>
          <p:nvPr/>
        </p:nvCxnSpPr>
        <p:spPr>
          <a:xfrm rot="10800000" flipV="1">
            <a:off x="2000232" y="4786322"/>
            <a:ext cx="2928958" cy="285752"/>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57752" y="4071942"/>
            <a:ext cx="1928826" cy="1354217"/>
          </a:xfrm>
          <a:prstGeom prst="rect">
            <a:avLst/>
          </a:prstGeom>
          <a:noFill/>
        </p:spPr>
        <p:txBody>
          <a:bodyPr wrap="square" rtlCol="0">
            <a:spAutoFit/>
          </a:bodyPr>
          <a:lstStyle/>
          <a:p>
            <a:r>
              <a:rPr lang="en-US" dirty="0"/>
              <a:t>A: B, E, D, C</a:t>
            </a:r>
          </a:p>
          <a:p>
            <a:r>
              <a:rPr lang="en-US" dirty="0"/>
              <a:t>F: C, J, G</a:t>
            </a:r>
          </a:p>
          <a:p>
            <a:endParaRPr lang="en-US" dirty="0"/>
          </a:p>
          <a:p>
            <a:r>
              <a:rPr lang="en-US" sz="2800" b="1" dirty="0">
                <a:solidFill>
                  <a:schemeClr val="accent3">
                    <a:lumMod val="75000"/>
                  </a:schemeClr>
                </a:solidFill>
              </a:rPr>
              <a:t>1/6</a:t>
            </a:r>
          </a:p>
        </p:txBody>
      </p:sp>
      <p:sp>
        <p:nvSpPr>
          <p:cNvPr id="12" name="TextBox 11"/>
          <p:cNvSpPr txBox="1"/>
          <p:nvPr/>
        </p:nvSpPr>
        <p:spPr>
          <a:xfrm>
            <a:off x="5364088" y="5445224"/>
            <a:ext cx="3240360" cy="523220"/>
          </a:xfrm>
          <a:prstGeom prst="rect">
            <a:avLst/>
          </a:prstGeom>
          <a:noFill/>
        </p:spPr>
        <p:txBody>
          <a:bodyPr wrap="square" rtlCol="0">
            <a:spAutoFit/>
          </a:bodyPr>
          <a:lstStyle/>
          <a:p>
            <a:r>
              <a:rPr lang="en-US" sz="2800" i="1" dirty="0"/>
              <a:t>When is this value 0?</a:t>
            </a:r>
          </a:p>
        </p:txBody>
      </p:sp>
      <p:sp>
        <p:nvSpPr>
          <p:cNvPr id="3" name="TextBox 2"/>
          <p:cNvSpPr txBox="1"/>
          <p:nvPr/>
        </p:nvSpPr>
        <p:spPr>
          <a:xfrm>
            <a:off x="6300192" y="3573016"/>
            <a:ext cx="1910523" cy="369332"/>
          </a:xfrm>
          <a:prstGeom prst="rect">
            <a:avLst/>
          </a:prstGeom>
          <a:solidFill>
            <a:schemeClr val="accent5">
              <a:lumMod val="20000"/>
              <a:lumOff val="80000"/>
            </a:schemeClr>
          </a:solidFill>
        </p:spPr>
        <p:txBody>
          <a:bodyPr wrap="none" rtlCol="0">
            <a:spAutoFit/>
          </a:bodyPr>
          <a:lstStyle/>
          <a:p>
            <a:r>
              <a:rPr lang="en-US" dirty="0" err="1"/>
              <a:t>Jaccard</a:t>
            </a:r>
            <a:r>
              <a:rPr lang="en-US" dirty="0"/>
              <a:t> coefficient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a:solidFill>
                  <a:schemeClr val="accent6">
                    <a:lumMod val="75000"/>
                  </a:schemeClr>
                </a:solidFill>
              </a:rPr>
              <a:t>Generalizing Weak Ties and Local Bridges</a:t>
            </a:r>
          </a:p>
        </p:txBody>
      </p:sp>
      <p:pic>
        <p:nvPicPr>
          <p:cNvPr id="52228" name="Picture 4"/>
          <p:cNvPicPr>
            <a:picLocks noChangeAspect="1" noChangeArrowheads="1"/>
          </p:cNvPicPr>
          <p:nvPr/>
        </p:nvPicPr>
        <p:blipFill>
          <a:blip r:embed="rId3" cstate="print"/>
          <a:srcRect/>
          <a:stretch>
            <a:fillRect/>
          </a:stretch>
        </p:blipFill>
        <p:spPr bwMode="auto">
          <a:xfrm>
            <a:off x="1785918" y="2428868"/>
            <a:ext cx="5857916" cy="3792625"/>
          </a:xfrm>
          <a:prstGeom prst="rect">
            <a:avLst/>
          </a:prstGeom>
          <a:noFill/>
          <a:ln w="9525">
            <a:noFill/>
            <a:miter lim="800000"/>
            <a:headEnd/>
            <a:tailEnd/>
          </a:ln>
          <a:effectLst/>
        </p:spPr>
      </p:pic>
      <p:sp>
        <p:nvSpPr>
          <p:cNvPr id="12" name="TextBox 11"/>
          <p:cNvSpPr txBox="1"/>
          <p:nvPr/>
        </p:nvSpPr>
        <p:spPr>
          <a:xfrm>
            <a:off x="285720" y="1500174"/>
            <a:ext cx="6302504" cy="830997"/>
          </a:xfrm>
          <a:prstGeom prst="rect">
            <a:avLst/>
          </a:prstGeom>
          <a:noFill/>
        </p:spPr>
        <p:txBody>
          <a:bodyPr wrap="square" rtlCol="0">
            <a:spAutoFit/>
          </a:bodyPr>
          <a:lstStyle/>
          <a:p>
            <a:r>
              <a:rPr lang="en-US" sz="2400" dirty="0"/>
              <a:t>Neighborhood overlap = 0: edge is a local bridge</a:t>
            </a:r>
          </a:p>
          <a:p>
            <a:r>
              <a:rPr lang="en-US" sz="2400" dirty="0"/>
              <a:t>Small value: “almost” local bridges</a:t>
            </a:r>
          </a:p>
        </p:txBody>
      </p:sp>
      <p:cxnSp>
        <p:nvCxnSpPr>
          <p:cNvPr id="14" name="Straight Arrow Connector 13"/>
          <p:cNvCxnSpPr/>
          <p:nvPr/>
        </p:nvCxnSpPr>
        <p:spPr>
          <a:xfrm>
            <a:off x="1928794" y="3929066"/>
            <a:ext cx="1857388" cy="285752"/>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57290" y="3714752"/>
            <a:ext cx="1571636" cy="461665"/>
          </a:xfrm>
          <a:prstGeom prst="rect">
            <a:avLst/>
          </a:prstGeom>
          <a:noFill/>
        </p:spPr>
        <p:txBody>
          <a:bodyPr wrap="square" rtlCol="0">
            <a:spAutoFit/>
          </a:bodyPr>
          <a:lstStyle/>
          <a:p>
            <a:r>
              <a:rPr lang="en-US" sz="2400" b="1" dirty="0">
                <a:solidFill>
                  <a:schemeClr val="accent3">
                    <a:lumMod val="75000"/>
                  </a:schemeClr>
                </a:solidFill>
              </a:rPr>
              <a:t>1/6</a:t>
            </a:r>
          </a:p>
        </p:txBody>
      </p:sp>
      <p:cxnSp>
        <p:nvCxnSpPr>
          <p:cNvPr id="19" name="Straight Arrow Connector 18"/>
          <p:cNvCxnSpPr/>
          <p:nvPr/>
        </p:nvCxnSpPr>
        <p:spPr>
          <a:xfrm rot="16200000" flipV="1">
            <a:off x="4143372" y="5286388"/>
            <a:ext cx="1143008" cy="857256"/>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86314" y="5429264"/>
            <a:ext cx="1071570" cy="523220"/>
          </a:xfrm>
          <a:prstGeom prst="rect">
            <a:avLst/>
          </a:prstGeom>
          <a:noFill/>
        </p:spPr>
        <p:txBody>
          <a:bodyPr wrap="square" rtlCol="0">
            <a:spAutoFit/>
          </a:bodyPr>
          <a:lstStyle/>
          <a:p>
            <a:r>
              <a:rPr lang="en-US" sz="2800" dirty="0">
                <a:solidFill>
                  <a:schemeClr val="accent3">
                    <a:lumMod val="75000"/>
                  </a:schemeClr>
                </a:solidFill>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16633"/>
            <a:ext cx="7929618" cy="1026351"/>
          </a:xfrm>
          <a:prstGeom prst="rect">
            <a:avLst/>
          </a:prstGeom>
          <a:noFill/>
        </p:spPr>
        <p:txBody>
          <a:bodyPr wrap="square" rtlCol="0">
            <a:spAutoFit/>
          </a:bodyPr>
          <a:lstStyle/>
          <a:p>
            <a:pPr algn="ctr"/>
            <a:r>
              <a:rPr lang="en-US" sz="3200" dirty="0">
                <a:solidFill>
                  <a:schemeClr val="accent6">
                    <a:lumMod val="75000"/>
                  </a:schemeClr>
                </a:solidFill>
              </a:rPr>
              <a:t>Generalizing Weak Ties and Local Bridges: </a:t>
            </a:r>
            <a:r>
              <a:rPr lang="en-US" sz="2800" dirty="0">
                <a:solidFill>
                  <a:schemeClr val="accent6">
                    <a:lumMod val="75000"/>
                  </a:schemeClr>
                </a:solidFill>
              </a:rPr>
              <a:t>Empirical Results</a:t>
            </a:r>
          </a:p>
        </p:txBody>
      </p:sp>
      <p:sp>
        <p:nvSpPr>
          <p:cNvPr id="9" name="TextBox 8"/>
          <p:cNvSpPr txBox="1"/>
          <p:nvPr/>
        </p:nvSpPr>
        <p:spPr>
          <a:xfrm>
            <a:off x="251520" y="1294811"/>
            <a:ext cx="8643998" cy="707886"/>
          </a:xfrm>
          <a:prstGeom prst="rect">
            <a:avLst/>
          </a:prstGeom>
          <a:noFill/>
        </p:spPr>
        <p:txBody>
          <a:bodyPr wrap="square" rtlCol="0">
            <a:spAutoFit/>
          </a:bodyPr>
          <a:lstStyle/>
          <a:p>
            <a:r>
              <a:rPr lang="en-US" sz="2000" dirty="0"/>
              <a:t>Hypothesis: the strength of weak ties predicts that </a:t>
            </a:r>
            <a:r>
              <a:rPr lang="en-US" sz="2000" i="1" dirty="0">
                <a:solidFill>
                  <a:schemeClr val="tx2">
                    <a:lumMod val="60000"/>
                    <a:lumOff val="40000"/>
                  </a:schemeClr>
                </a:solidFill>
              </a:rPr>
              <a:t>neighborhood overlap </a:t>
            </a:r>
            <a:r>
              <a:rPr lang="en-US" sz="2000" dirty="0"/>
              <a:t>should </a:t>
            </a:r>
            <a:r>
              <a:rPr lang="en-US" sz="2000" i="1" dirty="0">
                <a:solidFill>
                  <a:schemeClr val="tx2">
                    <a:lumMod val="60000"/>
                    <a:lumOff val="40000"/>
                  </a:schemeClr>
                </a:solidFill>
              </a:rPr>
              <a:t>grow</a:t>
            </a:r>
            <a:r>
              <a:rPr lang="en-US" sz="2000" dirty="0"/>
              <a:t> as </a:t>
            </a:r>
            <a:r>
              <a:rPr lang="en-US" sz="2000" i="1" dirty="0">
                <a:solidFill>
                  <a:schemeClr val="tx2">
                    <a:lumMod val="60000"/>
                    <a:lumOff val="40000"/>
                  </a:schemeClr>
                </a:solidFill>
              </a:rPr>
              <a:t>tie strength grows</a:t>
            </a:r>
          </a:p>
        </p:txBody>
      </p:sp>
      <p:pic>
        <p:nvPicPr>
          <p:cNvPr id="81922" name="Picture 2"/>
          <p:cNvPicPr>
            <a:picLocks noChangeAspect="1" noChangeArrowheads="1"/>
          </p:cNvPicPr>
          <p:nvPr/>
        </p:nvPicPr>
        <p:blipFill>
          <a:blip r:embed="rId3" cstate="print"/>
          <a:srcRect/>
          <a:stretch>
            <a:fillRect/>
          </a:stretch>
        </p:blipFill>
        <p:spPr bwMode="auto">
          <a:xfrm>
            <a:off x="755576" y="2158647"/>
            <a:ext cx="4857784" cy="3902420"/>
          </a:xfrm>
          <a:prstGeom prst="rect">
            <a:avLst/>
          </a:prstGeom>
          <a:noFill/>
          <a:ln w="9525">
            <a:noFill/>
            <a:miter lim="800000"/>
            <a:headEnd/>
            <a:tailEnd/>
          </a:ln>
          <a:effectLst/>
        </p:spPr>
      </p:pic>
      <p:cxnSp>
        <p:nvCxnSpPr>
          <p:cNvPr id="16" name="Straight Arrow Connector 15"/>
          <p:cNvCxnSpPr/>
          <p:nvPr/>
        </p:nvCxnSpPr>
        <p:spPr>
          <a:xfrm>
            <a:off x="3851920" y="5661248"/>
            <a:ext cx="135732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35896" y="5733256"/>
            <a:ext cx="4572032" cy="276999"/>
          </a:xfrm>
          <a:prstGeom prst="rect">
            <a:avLst/>
          </a:prstGeom>
          <a:noFill/>
        </p:spPr>
        <p:txBody>
          <a:bodyPr wrap="square" rtlCol="0">
            <a:spAutoFit/>
          </a:bodyPr>
          <a:lstStyle/>
          <a:p>
            <a:r>
              <a:rPr lang="en-US" sz="1200" dirty="0">
                <a:solidFill>
                  <a:srgbClr val="C00000"/>
                </a:solidFill>
              </a:rPr>
              <a:t>Strength of connection (function of the percentile in the sorted order)</a:t>
            </a:r>
          </a:p>
        </p:txBody>
      </p:sp>
      <p:sp>
        <p:nvSpPr>
          <p:cNvPr id="21" name="TextBox 20"/>
          <p:cNvSpPr txBox="1"/>
          <p:nvPr/>
        </p:nvSpPr>
        <p:spPr>
          <a:xfrm>
            <a:off x="5357818" y="3071810"/>
            <a:ext cx="2286016" cy="523220"/>
          </a:xfrm>
          <a:prstGeom prst="rect">
            <a:avLst/>
          </a:prstGeom>
          <a:noFill/>
        </p:spPr>
        <p:txBody>
          <a:bodyPr wrap="square" rtlCol="0">
            <a:spAutoFit/>
          </a:bodyPr>
          <a:lstStyle/>
          <a:p>
            <a:r>
              <a:rPr lang="en-US" sz="1400" i="1" dirty="0">
                <a:solidFill>
                  <a:schemeClr val="accent3">
                    <a:lumMod val="50000"/>
                  </a:schemeClr>
                </a:solidFill>
              </a:rPr>
              <a:t>(*) Some deviation at the right-hand edge of the plot</a:t>
            </a:r>
          </a:p>
        </p:txBody>
      </p:sp>
      <p:sp>
        <p:nvSpPr>
          <p:cNvPr id="10" name="Rectangle 9"/>
          <p:cNvSpPr/>
          <p:nvPr/>
        </p:nvSpPr>
        <p:spPr>
          <a:xfrm>
            <a:off x="5364088" y="5013176"/>
            <a:ext cx="2736304" cy="646331"/>
          </a:xfrm>
          <a:prstGeom prst="rect">
            <a:avLst/>
          </a:prstGeom>
        </p:spPr>
        <p:txBody>
          <a:bodyPr wrap="square">
            <a:spAutoFit/>
          </a:bodyPr>
          <a:lstStyle/>
          <a:p>
            <a:r>
              <a:rPr lang="en-US" dirty="0">
                <a:solidFill>
                  <a:srgbClr val="C00000"/>
                </a:solidFill>
              </a:rPr>
              <a:t>sort the edges -&gt; for each edge at which percentile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16633"/>
            <a:ext cx="7929618" cy="1026351"/>
          </a:xfrm>
          <a:prstGeom prst="rect">
            <a:avLst/>
          </a:prstGeom>
          <a:noFill/>
        </p:spPr>
        <p:txBody>
          <a:bodyPr wrap="square" rtlCol="0">
            <a:spAutoFit/>
          </a:bodyPr>
          <a:lstStyle/>
          <a:p>
            <a:pPr algn="ctr"/>
            <a:r>
              <a:rPr lang="en-US" sz="3200" dirty="0">
                <a:solidFill>
                  <a:schemeClr val="accent6">
                    <a:lumMod val="75000"/>
                  </a:schemeClr>
                </a:solidFill>
              </a:rPr>
              <a:t>Generalizing Weak Ties and Local Bridges: </a:t>
            </a:r>
            <a:r>
              <a:rPr lang="en-US" sz="2800" dirty="0">
                <a:solidFill>
                  <a:schemeClr val="accent6">
                    <a:lumMod val="75000"/>
                  </a:schemeClr>
                </a:solidFill>
              </a:rPr>
              <a:t>Empirical Results</a:t>
            </a:r>
          </a:p>
        </p:txBody>
      </p:sp>
      <p:sp>
        <p:nvSpPr>
          <p:cNvPr id="22" name="TextBox 21"/>
          <p:cNvSpPr txBox="1"/>
          <p:nvPr/>
        </p:nvSpPr>
        <p:spPr>
          <a:xfrm>
            <a:off x="431157" y="1772816"/>
            <a:ext cx="8215370" cy="954107"/>
          </a:xfrm>
          <a:prstGeom prst="rect">
            <a:avLst/>
          </a:prstGeom>
          <a:noFill/>
        </p:spPr>
        <p:txBody>
          <a:bodyPr wrap="square" rtlCol="0">
            <a:spAutoFit/>
          </a:bodyPr>
          <a:lstStyle/>
          <a:p>
            <a:r>
              <a:rPr lang="en-US" sz="2800" dirty="0"/>
              <a:t>How to test the following global (macroscopic) level hypothesis: </a:t>
            </a:r>
          </a:p>
        </p:txBody>
      </p:sp>
      <p:sp>
        <p:nvSpPr>
          <p:cNvPr id="11" name="TextBox 10"/>
          <p:cNvSpPr txBox="1"/>
          <p:nvPr/>
        </p:nvSpPr>
        <p:spPr>
          <a:xfrm>
            <a:off x="395536" y="3140968"/>
            <a:ext cx="8215370" cy="1384995"/>
          </a:xfrm>
          <a:prstGeom prst="rect">
            <a:avLst/>
          </a:prstGeom>
          <a:noFill/>
        </p:spPr>
        <p:txBody>
          <a:bodyPr wrap="square" rtlCol="0">
            <a:spAutoFit/>
          </a:bodyPr>
          <a:lstStyle/>
          <a:p>
            <a:pPr algn="just"/>
            <a:r>
              <a:rPr lang="en-US" sz="2800" dirty="0"/>
              <a:t>Hypothesis: </a:t>
            </a:r>
            <a:r>
              <a:rPr lang="en-US" sz="2800" dirty="0">
                <a:solidFill>
                  <a:schemeClr val="accent6">
                    <a:lumMod val="75000"/>
                  </a:schemeClr>
                </a:solidFill>
              </a:rPr>
              <a:t>weak ties </a:t>
            </a:r>
            <a:r>
              <a:rPr lang="en-US" sz="2800" dirty="0"/>
              <a:t>serve to </a:t>
            </a:r>
            <a:r>
              <a:rPr lang="en-US" sz="2800" dirty="0">
                <a:solidFill>
                  <a:schemeClr val="accent6">
                    <a:lumMod val="75000"/>
                  </a:schemeClr>
                </a:solidFill>
              </a:rPr>
              <a:t>link</a:t>
            </a:r>
            <a:r>
              <a:rPr lang="en-US" sz="2800" dirty="0"/>
              <a:t> different tightly-knit communities that </a:t>
            </a:r>
            <a:r>
              <a:rPr lang="en-US" sz="2800" dirty="0">
                <a:solidFill>
                  <a:schemeClr val="accent6">
                    <a:lumMod val="75000"/>
                  </a:schemeClr>
                </a:solidFill>
              </a:rPr>
              <a:t>each contain a large number of stronger 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214290"/>
            <a:ext cx="6500858" cy="1077218"/>
          </a:xfrm>
          <a:prstGeom prst="rect">
            <a:avLst/>
          </a:prstGeom>
          <a:noFill/>
        </p:spPr>
        <p:txBody>
          <a:bodyPr wrap="square" rtlCol="0">
            <a:spAutoFit/>
          </a:bodyPr>
          <a:lstStyle/>
          <a:p>
            <a:pPr algn="ctr"/>
            <a:r>
              <a:rPr lang="en-US" sz="3200" dirty="0">
                <a:solidFill>
                  <a:schemeClr val="accent6">
                    <a:lumMod val="75000"/>
                  </a:schemeClr>
                </a:solidFill>
              </a:rPr>
              <a:t>Generalizing Weak Ties and Local Bridges: </a:t>
            </a:r>
            <a:r>
              <a:rPr lang="en-US" sz="2800" dirty="0">
                <a:solidFill>
                  <a:schemeClr val="accent6">
                    <a:lumMod val="75000"/>
                  </a:schemeClr>
                </a:solidFill>
              </a:rPr>
              <a:t>Empirical Results</a:t>
            </a:r>
          </a:p>
        </p:txBody>
      </p:sp>
      <p:sp>
        <p:nvSpPr>
          <p:cNvPr id="10" name="TextBox 9"/>
          <p:cNvSpPr txBox="1"/>
          <p:nvPr/>
        </p:nvSpPr>
        <p:spPr>
          <a:xfrm>
            <a:off x="395536" y="1988840"/>
            <a:ext cx="8072494" cy="3785652"/>
          </a:xfrm>
          <a:prstGeom prst="rect">
            <a:avLst/>
          </a:prstGeom>
          <a:noFill/>
        </p:spPr>
        <p:txBody>
          <a:bodyPr wrap="square" rtlCol="0">
            <a:spAutoFit/>
          </a:bodyPr>
          <a:lstStyle/>
          <a:p>
            <a:r>
              <a:rPr lang="en-US" sz="2400" dirty="0">
                <a:solidFill>
                  <a:schemeClr val="tx2">
                    <a:lumMod val="60000"/>
                    <a:lumOff val="40000"/>
                  </a:schemeClr>
                </a:solidFill>
              </a:rPr>
              <a:t>Delete edges </a:t>
            </a:r>
            <a:r>
              <a:rPr lang="en-US" sz="2400" dirty="0"/>
              <a:t>from the network </a:t>
            </a:r>
            <a:r>
              <a:rPr lang="en-US" sz="2400" dirty="0">
                <a:solidFill>
                  <a:schemeClr val="tx2">
                    <a:lumMod val="60000"/>
                    <a:lumOff val="40000"/>
                  </a:schemeClr>
                </a:solidFill>
              </a:rPr>
              <a:t>one at a time</a:t>
            </a:r>
          </a:p>
          <a:p>
            <a:endParaRPr lang="en-US" sz="2400" dirty="0"/>
          </a:p>
          <a:p>
            <a:pPr>
              <a:buFontTx/>
              <a:buChar char="-"/>
            </a:pPr>
            <a:r>
              <a:rPr lang="en-US" sz="2400" dirty="0"/>
              <a:t> </a:t>
            </a:r>
            <a:r>
              <a:rPr lang="en-US" sz="2400" dirty="0">
                <a:solidFill>
                  <a:srgbClr val="FF0000"/>
                </a:solidFill>
              </a:rPr>
              <a:t>Starting</a:t>
            </a:r>
            <a:r>
              <a:rPr lang="en-US" sz="2400" dirty="0"/>
              <a:t> with the </a:t>
            </a:r>
            <a:r>
              <a:rPr lang="en-US" sz="2400" dirty="0">
                <a:solidFill>
                  <a:srgbClr val="FF0000"/>
                </a:solidFill>
              </a:rPr>
              <a:t>strongest ties </a:t>
            </a:r>
            <a:r>
              <a:rPr lang="en-US" sz="2400" dirty="0"/>
              <a:t>and working downwards in order of tie strength</a:t>
            </a:r>
          </a:p>
          <a:p>
            <a:pPr lvl="1">
              <a:buFontTx/>
              <a:buChar char="-"/>
            </a:pPr>
            <a:r>
              <a:rPr lang="en-US" sz="2400" dirty="0"/>
              <a:t> giant component shrank steadily</a:t>
            </a:r>
          </a:p>
          <a:p>
            <a:pPr>
              <a:buFontTx/>
              <a:buChar char="-"/>
            </a:pPr>
            <a:endParaRPr lang="en-US" sz="2400" dirty="0"/>
          </a:p>
          <a:p>
            <a:pPr>
              <a:buFontTx/>
              <a:buChar char="-"/>
            </a:pPr>
            <a:r>
              <a:rPr lang="en-US" sz="2400" dirty="0">
                <a:solidFill>
                  <a:srgbClr val="FF0000"/>
                </a:solidFill>
              </a:rPr>
              <a:t>Starting</a:t>
            </a:r>
            <a:r>
              <a:rPr lang="en-US" sz="2400" dirty="0"/>
              <a:t> with the </a:t>
            </a:r>
            <a:r>
              <a:rPr lang="en-US" sz="2400" dirty="0">
                <a:solidFill>
                  <a:srgbClr val="FF0000"/>
                </a:solidFill>
              </a:rPr>
              <a:t>weakest ties </a:t>
            </a:r>
            <a:r>
              <a:rPr lang="en-US" sz="2400" dirty="0"/>
              <a:t>and upwards in order of tie strength</a:t>
            </a:r>
          </a:p>
          <a:p>
            <a:pPr lvl="1">
              <a:buFontTx/>
              <a:buChar char="-"/>
            </a:pPr>
            <a:r>
              <a:rPr lang="en-US" sz="2400" dirty="0"/>
              <a:t> giant component shrank more rapidly, broke apart abruptly as a critical number of weak ties were removed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404664"/>
            <a:ext cx="6500858" cy="584775"/>
          </a:xfrm>
          <a:prstGeom prst="rect">
            <a:avLst/>
          </a:prstGeom>
          <a:noFill/>
        </p:spPr>
        <p:txBody>
          <a:bodyPr wrap="square" rtlCol="0">
            <a:spAutoFit/>
          </a:bodyPr>
          <a:lstStyle/>
          <a:p>
            <a:pPr algn="ctr"/>
            <a:r>
              <a:rPr lang="en-US" sz="3200" dirty="0">
                <a:solidFill>
                  <a:schemeClr val="accent6">
                    <a:lumMod val="75000"/>
                  </a:schemeClr>
                </a:solidFill>
              </a:rPr>
              <a:t>Social Media and Passive Engagement</a:t>
            </a:r>
          </a:p>
        </p:txBody>
      </p:sp>
      <p:sp>
        <p:nvSpPr>
          <p:cNvPr id="12" name="TextBox 11"/>
          <p:cNvSpPr txBox="1"/>
          <p:nvPr/>
        </p:nvSpPr>
        <p:spPr>
          <a:xfrm>
            <a:off x="683568" y="1700808"/>
            <a:ext cx="7166600" cy="1938992"/>
          </a:xfrm>
          <a:prstGeom prst="rect">
            <a:avLst/>
          </a:prstGeom>
          <a:noFill/>
        </p:spPr>
        <p:txBody>
          <a:bodyPr wrap="square" rtlCol="0">
            <a:spAutoFit/>
          </a:bodyPr>
          <a:lstStyle/>
          <a:p>
            <a:r>
              <a:rPr lang="en-US" sz="2400" dirty="0"/>
              <a:t>People maintain large explicit lists of friends</a:t>
            </a:r>
          </a:p>
          <a:p>
            <a:endParaRPr lang="en-US" sz="2400" dirty="0"/>
          </a:p>
          <a:p>
            <a:r>
              <a:rPr lang="en-US" sz="2400" dirty="0"/>
              <a:t>Test:</a:t>
            </a:r>
          </a:p>
          <a:p>
            <a:r>
              <a:rPr lang="en-US" sz="2400" dirty="0"/>
              <a:t>How </a:t>
            </a:r>
            <a:r>
              <a:rPr lang="en-US" sz="2400" i="1" dirty="0">
                <a:solidFill>
                  <a:schemeClr val="accent6">
                    <a:lumMod val="75000"/>
                  </a:schemeClr>
                </a:solidFill>
              </a:rPr>
              <a:t>online activity </a:t>
            </a:r>
            <a:r>
              <a:rPr lang="en-US" sz="2400" dirty="0"/>
              <a:t>is distributed across </a:t>
            </a:r>
            <a:r>
              <a:rPr lang="en-US" sz="2400" i="1" dirty="0">
                <a:solidFill>
                  <a:schemeClr val="accent6">
                    <a:lumMod val="75000"/>
                  </a:schemeClr>
                </a:solidFill>
              </a:rPr>
              <a:t>links of different strengths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14290"/>
            <a:ext cx="6500858" cy="707886"/>
          </a:xfrm>
          <a:prstGeom prst="rect">
            <a:avLst/>
          </a:prstGeom>
          <a:noFill/>
        </p:spPr>
        <p:txBody>
          <a:bodyPr wrap="square" rtlCol="0">
            <a:spAutoFit/>
          </a:bodyPr>
          <a:lstStyle/>
          <a:p>
            <a:pPr algn="ctr"/>
            <a:r>
              <a:rPr lang="en-US" sz="4000" dirty="0">
                <a:solidFill>
                  <a:schemeClr val="accent6">
                    <a:lumMod val="75000"/>
                  </a:schemeClr>
                </a:solidFill>
              </a:rPr>
              <a:t>Structural Balance</a:t>
            </a:r>
          </a:p>
        </p:txBody>
      </p:sp>
      <p:sp>
        <p:nvSpPr>
          <p:cNvPr id="7" name="TextBox 6"/>
          <p:cNvSpPr txBox="1"/>
          <p:nvPr/>
        </p:nvSpPr>
        <p:spPr>
          <a:xfrm>
            <a:off x="899592" y="1196752"/>
            <a:ext cx="7488832" cy="707886"/>
          </a:xfrm>
          <a:prstGeom prst="rect">
            <a:avLst/>
          </a:prstGeom>
          <a:noFill/>
        </p:spPr>
        <p:txBody>
          <a:bodyPr wrap="square" rtlCol="0">
            <a:spAutoFit/>
          </a:bodyPr>
          <a:lstStyle/>
          <a:p>
            <a:r>
              <a:rPr lang="en-US" sz="2000" dirty="0"/>
              <a:t> A labeled complete graph is </a:t>
            </a:r>
            <a:r>
              <a:rPr lang="en-US" sz="2000" dirty="0">
                <a:solidFill>
                  <a:schemeClr val="accent6">
                    <a:lumMod val="75000"/>
                  </a:schemeClr>
                </a:solidFill>
              </a:rPr>
              <a:t>balanced</a:t>
            </a:r>
            <a:r>
              <a:rPr lang="en-US" sz="2000" dirty="0"/>
              <a:t> if every one of its triangles is balanced</a:t>
            </a:r>
            <a:endParaRPr lang="el-GR" sz="2000" dirty="0"/>
          </a:p>
        </p:txBody>
      </p:sp>
      <p:sp>
        <p:nvSpPr>
          <p:cNvPr id="9" name="TextBox 8"/>
          <p:cNvSpPr txBox="1"/>
          <p:nvPr/>
        </p:nvSpPr>
        <p:spPr>
          <a:xfrm>
            <a:off x="755576" y="2276872"/>
            <a:ext cx="7488832" cy="923330"/>
          </a:xfrm>
          <a:prstGeom prst="rect">
            <a:avLst/>
          </a:prstGeom>
          <a:solidFill>
            <a:srgbClr val="F1EEDB"/>
          </a:solidFill>
        </p:spPr>
        <p:txBody>
          <a:bodyPr wrap="square" rtlCol="0">
            <a:spAutoFit/>
          </a:bodyPr>
          <a:lstStyle/>
          <a:p>
            <a:pPr algn="just"/>
            <a:r>
              <a:rPr lang="en-US" b="1" i="1" dirty="0">
                <a:solidFill>
                  <a:schemeClr val="accent2">
                    <a:lumMod val="75000"/>
                  </a:schemeClr>
                </a:solidFill>
              </a:rPr>
              <a:t>Structural Balance Property: </a:t>
            </a:r>
            <a:r>
              <a:rPr lang="en-US" dirty="0"/>
              <a:t>For every set of three nodes, if we consider the three edges connecting them, either all three of these are labeled +, or else exactly one of them is labeled – (odd number of +)</a:t>
            </a:r>
            <a:endParaRPr lang="el-GR" dirty="0"/>
          </a:p>
        </p:txBody>
      </p:sp>
      <p:pic>
        <p:nvPicPr>
          <p:cNvPr id="139268" name="Picture 4"/>
          <p:cNvPicPr>
            <a:picLocks noChangeAspect="1" noChangeArrowheads="1"/>
          </p:cNvPicPr>
          <p:nvPr/>
        </p:nvPicPr>
        <p:blipFill>
          <a:blip r:embed="rId3" cstate="print"/>
          <a:srcRect/>
          <a:stretch>
            <a:fillRect/>
          </a:stretch>
        </p:blipFill>
        <p:spPr bwMode="auto">
          <a:xfrm>
            <a:off x="1691680" y="3501008"/>
            <a:ext cx="2257425" cy="1895475"/>
          </a:xfrm>
          <a:prstGeom prst="rect">
            <a:avLst/>
          </a:prstGeom>
          <a:noFill/>
          <a:ln w="9525">
            <a:noFill/>
            <a:miter lim="800000"/>
            <a:headEnd/>
            <a:tailEnd/>
          </a:ln>
        </p:spPr>
      </p:pic>
      <p:pic>
        <p:nvPicPr>
          <p:cNvPr id="139269" name="Picture 5"/>
          <p:cNvPicPr>
            <a:picLocks noChangeAspect="1" noChangeArrowheads="1"/>
          </p:cNvPicPr>
          <p:nvPr/>
        </p:nvPicPr>
        <p:blipFill>
          <a:blip r:embed="rId4" cstate="print"/>
          <a:srcRect/>
          <a:stretch>
            <a:fillRect/>
          </a:stretch>
        </p:blipFill>
        <p:spPr bwMode="auto">
          <a:xfrm>
            <a:off x="4788024" y="3429000"/>
            <a:ext cx="2047875" cy="2009775"/>
          </a:xfrm>
          <a:prstGeom prst="rect">
            <a:avLst/>
          </a:prstGeom>
          <a:noFill/>
          <a:ln w="9525">
            <a:noFill/>
            <a:miter lim="800000"/>
            <a:headEnd/>
            <a:tailEnd/>
          </a:ln>
        </p:spPr>
      </p:pic>
      <p:sp>
        <p:nvSpPr>
          <p:cNvPr id="8" name="TextBox 7"/>
          <p:cNvSpPr txBox="1"/>
          <p:nvPr/>
        </p:nvSpPr>
        <p:spPr>
          <a:xfrm>
            <a:off x="683568" y="5949280"/>
            <a:ext cx="6984776" cy="461665"/>
          </a:xfrm>
          <a:prstGeom prst="rect">
            <a:avLst/>
          </a:prstGeom>
          <a:noFill/>
        </p:spPr>
        <p:txBody>
          <a:bodyPr wrap="square" rtlCol="0">
            <a:spAutoFit/>
          </a:bodyPr>
          <a:lstStyle/>
          <a:p>
            <a:r>
              <a:rPr lang="en-US" sz="2400" i="1" dirty="0"/>
              <a:t>What does a balanced network look like?</a:t>
            </a:r>
            <a:endParaRPr lang="el-GR" sz="2400" i="1" dirty="0"/>
          </a:p>
        </p:txBody>
      </p:sp>
    </p:spTree>
    <p:extLst>
      <p:ext uri="{BB962C8B-B14F-4D97-AF65-F5344CB8AC3E}">
        <p14:creationId xmlns:p14="http://schemas.microsoft.com/office/powerpoint/2010/main" val="2149195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a:solidFill>
                  <a:schemeClr val="accent6">
                    <a:lumMod val="75000"/>
                  </a:schemeClr>
                </a:solidFill>
              </a:rPr>
              <a:t>Tie Strength on </a:t>
            </a:r>
            <a:r>
              <a:rPr lang="en-US" sz="3200" dirty="0" err="1">
                <a:solidFill>
                  <a:schemeClr val="accent6">
                    <a:lumMod val="75000"/>
                  </a:schemeClr>
                </a:solidFill>
              </a:rPr>
              <a:t>Facebook</a:t>
            </a:r>
            <a:endParaRPr lang="en-US" sz="3200" dirty="0">
              <a:solidFill>
                <a:schemeClr val="accent6">
                  <a:lumMod val="75000"/>
                </a:schemeClr>
              </a:solidFill>
            </a:endParaRPr>
          </a:p>
        </p:txBody>
      </p:sp>
      <p:sp>
        <p:nvSpPr>
          <p:cNvPr id="12" name="TextBox 11"/>
          <p:cNvSpPr txBox="1"/>
          <p:nvPr/>
        </p:nvSpPr>
        <p:spPr>
          <a:xfrm>
            <a:off x="303016" y="1124744"/>
            <a:ext cx="8643998" cy="1631216"/>
          </a:xfrm>
          <a:prstGeom prst="rect">
            <a:avLst/>
          </a:prstGeom>
          <a:noFill/>
        </p:spPr>
        <p:txBody>
          <a:bodyPr wrap="square" rtlCol="0">
            <a:spAutoFit/>
          </a:bodyPr>
          <a:lstStyle/>
          <a:p>
            <a:r>
              <a:rPr lang="en-US" sz="2400" dirty="0">
                <a:solidFill>
                  <a:schemeClr val="accent1">
                    <a:lumMod val="50000"/>
                  </a:schemeClr>
                </a:solidFill>
              </a:rPr>
              <a:t>Cameron Marlow, et al, 2009</a:t>
            </a:r>
          </a:p>
          <a:p>
            <a:r>
              <a:rPr lang="en-US" sz="2400" dirty="0">
                <a:solidFill>
                  <a:schemeClr val="accent1">
                    <a:lumMod val="50000"/>
                  </a:schemeClr>
                </a:solidFill>
              </a:rPr>
              <a:t>At what extent each link was used for social interactions</a:t>
            </a:r>
          </a:p>
          <a:p>
            <a:endParaRPr lang="en-US" sz="2400" dirty="0">
              <a:solidFill>
                <a:schemeClr val="accent1">
                  <a:lumMod val="50000"/>
                </a:schemeClr>
              </a:solidFill>
            </a:endParaRPr>
          </a:p>
          <a:p>
            <a:r>
              <a:rPr lang="en-US" sz="2800" dirty="0"/>
              <a:t>Three (not exclusive) kinds of ties (links) </a:t>
            </a:r>
          </a:p>
        </p:txBody>
      </p:sp>
      <p:sp>
        <p:nvSpPr>
          <p:cNvPr id="4" name="TextBox 3"/>
          <p:cNvSpPr txBox="1"/>
          <p:nvPr/>
        </p:nvSpPr>
        <p:spPr>
          <a:xfrm>
            <a:off x="395536" y="2780928"/>
            <a:ext cx="7786742" cy="3416320"/>
          </a:xfrm>
          <a:prstGeom prst="rect">
            <a:avLst/>
          </a:prstGeom>
          <a:noFill/>
        </p:spPr>
        <p:txBody>
          <a:bodyPr wrap="square" rtlCol="0">
            <a:spAutoFit/>
          </a:bodyPr>
          <a:lstStyle/>
          <a:p>
            <a:pPr marL="342900" indent="-342900">
              <a:buFont typeface="+mj-lt"/>
              <a:buAutoNum type="arabicPeriod"/>
            </a:pPr>
            <a:r>
              <a:rPr lang="en-US" sz="2400" dirty="0">
                <a:solidFill>
                  <a:srgbClr val="FF0000"/>
                </a:solidFill>
              </a:rPr>
              <a:t>Reciprocal (mutual) communication</a:t>
            </a:r>
            <a:r>
              <a:rPr lang="en-US" sz="2400" dirty="0"/>
              <a:t>: both </a:t>
            </a:r>
            <a:r>
              <a:rPr lang="en-US" sz="2400" i="1" dirty="0"/>
              <a:t>send and received messages </a:t>
            </a:r>
            <a:r>
              <a:rPr lang="en-US" sz="2400" dirty="0"/>
              <a:t>to friends at the other end of the link</a:t>
            </a:r>
          </a:p>
          <a:p>
            <a:pPr marL="342900" indent="-342900">
              <a:buFont typeface="+mj-lt"/>
              <a:buAutoNum type="arabicPeriod"/>
            </a:pPr>
            <a:r>
              <a:rPr lang="en-US" sz="2400" dirty="0">
                <a:solidFill>
                  <a:srgbClr val="FF0000"/>
                </a:solidFill>
              </a:rPr>
              <a:t>One-way communication</a:t>
            </a:r>
            <a:r>
              <a:rPr lang="en-US" sz="2400" dirty="0"/>
              <a:t>: the user </a:t>
            </a:r>
            <a:r>
              <a:rPr lang="en-US" sz="2400" i="1" dirty="0"/>
              <a:t>send</a:t>
            </a:r>
            <a:r>
              <a:rPr lang="en-US" sz="2400" dirty="0"/>
              <a:t> one or more message to the friend at the other end of the link (including reciprocal)</a:t>
            </a:r>
          </a:p>
          <a:p>
            <a:pPr marL="342900" indent="-342900">
              <a:buFont typeface="+mj-lt"/>
              <a:buAutoNum type="arabicPeriod"/>
            </a:pPr>
            <a:r>
              <a:rPr lang="en-US" sz="2400" dirty="0">
                <a:solidFill>
                  <a:srgbClr val="FF0000"/>
                </a:solidFill>
              </a:rPr>
              <a:t>Maintained relationship</a:t>
            </a:r>
            <a:r>
              <a:rPr lang="en-US" sz="2400" dirty="0"/>
              <a:t>: the user </a:t>
            </a:r>
            <a:r>
              <a:rPr lang="en-US" sz="2400" i="1" dirty="0"/>
              <a:t>followed information </a:t>
            </a:r>
            <a:r>
              <a:rPr lang="en-US" sz="2400" dirty="0"/>
              <a:t>about the friend at the other end of the link (click on content via News feed or visit the friend profile more than once)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a:solidFill>
                  <a:schemeClr val="accent6">
                    <a:lumMod val="75000"/>
                  </a:schemeClr>
                </a:solidFill>
              </a:rPr>
              <a:t>Tie Strength on </a:t>
            </a:r>
            <a:r>
              <a:rPr lang="en-US" sz="3200" dirty="0" err="1">
                <a:solidFill>
                  <a:schemeClr val="accent6">
                    <a:lumMod val="75000"/>
                  </a:schemeClr>
                </a:solidFill>
              </a:rPr>
              <a:t>Facebook</a:t>
            </a:r>
            <a:endParaRPr lang="en-US" sz="3200" dirty="0">
              <a:solidFill>
                <a:schemeClr val="accent6">
                  <a:lumMod val="75000"/>
                </a:schemeClr>
              </a:solidFill>
            </a:endParaRPr>
          </a:p>
        </p:txBody>
      </p:sp>
      <p:pic>
        <p:nvPicPr>
          <p:cNvPr id="5" name="Picture 4" descr="asmith-connections.png"/>
          <p:cNvPicPr>
            <a:picLocks noChangeAspect="1"/>
          </p:cNvPicPr>
          <p:nvPr/>
        </p:nvPicPr>
        <p:blipFill>
          <a:blip r:embed="rId3" cstate="print"/>
          <a:stretch>
            <a:fillRect/>
          </a:stretch>
        </p:blipFill>
        <p:spPr>
          <a:xfrm>
            <a:off x="899592" y="908720"/>
            <a:ext cx="5112568" cy="5806867"/>
          </a:xfrm>
          <a:prstGeom prst="rect">
            <a:avLst/>
          </a:prstGeom>
        </p:spPr>
      </p:pic>
      <p:sp>
        <p:nvSpPr>
          <p:cNvPr id="7" name="Freeform 6"/>
          <p:cNvSpPr/>
          <p:nvPr/>
        </p:nvSpPr>
        <p:spPr>
          <a:xfrm>
            <a:off x="3716097" y="4116339"/>
            <a:ext cx="1483976" cy="1405467"/>
          </a:xfrm>
          <a:custGeom>
            <a:avLst/>
            <a:gdLst>
              <a:gd name="connsiteX0" fmla="*/ 939030 w 1483976"/>
              <a:gd name="connsiteY0" fmla="*/ 141625 h 1405467"/>
              <a:gd name="connsiteX1" fmla="*/ 163176 w 1483976"/>
              <a:gd name="connsiteY1" fmla="*/ 30788 h 1405467"/>
              <a:gd name="connsiteX2" fmla="*/ 24630 w 1483976"/>
              <a:gd name="connsiteY2" fmla="*/ 326352 h 1405467"/>
              <a:gd name="connsiteX3" fmla="*/ 310958 w 1483976"/>
              <a:gd name="connsiteY3" fmla="*/ 1277697 h 1405467"/>
              <a:gd name="connsiteX4" fmla="*/ 1179176 w 1483976"/>
              <a:gd name="connsiteY4" fmla="*/ 1092970 h 1405467"/>
              <a:gd name="connsiteX5" fmla="*/ 1382376 w 1483976"/>
              <a:gd name="connsiteY5" fmla="*/ 566497 h 1405467"/>
              <a:gd name="connsiteX6" fmla="*/ 1419321 w 1483976"/>
              <a:gd name="connsiteY6" fmla="*/ 289406 h 1405467"/>
              <a:gd name="connsiteX7" fmla="*/ 994448 w 1483976"/>
              <a:gd name="connsiteY7" fmla="*/ 132388 h 1405467"/>
              <a:gd name="connsiteX8" fmla="*/ 994448 w 1483976"/>
              <a:gd name="connsiteY8" fmla="*/ 132388 h 14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76" h="1405467">
                <a:moveTo>
                  <a:pt x="939030" y="141625"/>
                </a:moveTo>
                <a:cubicBezTo>
                  <a:pt x="627303" y="70812"/>
                  <a:pt x="315576" y="0"/>
                  <a:pt x="163176" y="30788"/>
                </a:cubicBezTo>
                <a:cubicBezTo>
                  <a:pt x="10776" y="61576"/>
                  <a:pt x="0" y="118534"/>
                  <a:pt x="24630" y="326352"/>
                </a:cubicBezTo>
                <a:cubicBezTo>
                  <a:pt x="49260" y="534170"/>
                  <a:pt x="118534" y="1149927"/>
                  <a:pt x="310958" y="1277697"/>
                </a:cubicBezTo>
                <a:cubicBezTo>
                  <a:pt x="503382" y="1405467"/>
                  <a:pt x="1000606" y="1211503"/>
                  <a:pt x="1179176" y="1092970"/>
                </a:cubicBezTo>
                <a:cubicBezTo>
                  <a:pt x="1357746" y="974437"/>
                  <a:pt x="1342352" y="700424"/>
                  <a:pt x="1382376" y="566497"/>
                </a:cubicBezTo>
                <a:cubicBezTo>
                  <a:pt x="1422400" y="432570"/>
                  <a:pt x="1483976" y="361757"/>
                  <a:pt x="1419321" y="289406"/>
                </a:cubicBezTo>
                <a:cubicBezTo>
                  <a:pt x="1354666" y="217055"/>
                  <a:pt x="994448" y="132388"/>
                  <a:pt x="994448" y="132388"/>
                </a:cubicBezTo>
                <a:lnTo>
                  <a:pt x="994448" y="132388"/>
                </a:lnTo>
              </a:path>
            </a:pathLst>
          </a:cu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ln>
                <a:solidFill>
                  <a:schemeClr val="tx1"/>
                </a:solidFill>
                <a:prstDash val="sysDash"/>
              </a:ln>
            </a:endParaRPr>
          </a:p>
        </p:txBody>
      </p:sp>
      <p:sp>
        <p:nvSpPr>
          <p:cNvPr id="8" name="TextBox 7"/>
          <p:cNvSpPr txBox="1"/>
          <p:nvPr/>
        </p:nvSpPr>
        <p:spPr>
          <a:xfrm>
            <a:off x="5580112" y="4221088"/>
            <a:ext cx="2664296" cy="338554"/>
          </a:xfrm>
          <a:prstGeom prst="rect">
            <a:avLst/>
          </a:prstGeom>
          <a:noFill/>
        </p:spPr>
        <p:txBody>
          <a:bodyPr wrap="square" rtlCol="0">
            <a:spAutoFit/>
          </a:bodyPr>
          <a:lstStyle/>
          <a:p>
            <a:r>
              <a:rPr lang="en-US" sz="1600" dirty="0">
                <a:solidFill>
                  <a:schemeClr val="tx1">
                    <a:lumMod val="95000"/>
                    <a:lumOff val="5000"/>
                  </a:schemeClr>
                </a:solidFill>
              </a:rPr>
              <a:t>More recent connections</a:t>
            </a:r>
            <a:endParaRPr lang="el-GR" sz="1600" dirty="0">
              <a:solidFill>
                <a:schemeClr val="tx1">
                  <a:lumMod val="95000"/>
                  <a:lumOff val="5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a:solidFill>
                  <a:schemeClr val="accent6">
                    <a:lumMod val="75000"/>
                  </a:schemeClr>
                </a:solidFill>
              </a:rPr>
              <a:t>Tie Strength on </a:t>
            </a:r>
            <a:r>
              <a:rPr lang="en-US" sz="3200" dirty="0" err="1">
                <a:solidFill>
                  <a:schemeClr val="accent6">
                    <a:lumMod val="75000"/>
                  </a:schemeClr>
                </a:solidFill>
              </a:rPr>
              <a:t>Facebook</a:t>
            </a:r>
            <a:endParaRPr lang="en-US" sz="3200" dirty="0">
              <a:solidFill>
                <a:schemeClr val="accent6">
                  <a:lumMod val="75000"/>
                </a:schemeClr>
              </a:solidFill>
            </a:endParaRPr>
          </a:p>
        </p:txBody>
      </p:sp>
      <p:pic>
        <p:nvPicPr>
          <p:cNvPr id="7" name="Picture 6" descr="active-network-size1.png"/>
          <p:cNvPicPr>
            <a:picLocks noChangeAspect="1"/>
          </p:cNvPicPr>
          <p:nvPr/>
        </p:nvPicPr>
        <p:blipFill>
          <a:blip r:embed="rId3" cstate="print"/>
          <a:stretch>
            <a:fillRect/>
          </a:stretch>
        </p:blipFill>
        <p:spPr>
          <a:xfrm>
            <a:off x="1043608" y="1412776"/>
            <a:ext cx="4791698" cy="4648662"/>
          </a:xfrm>
          <a:prstGeom prst="rect">
            <a:avLst/>
          </a:prstGeom>
        </p:spPr>
      </p:pic>
      <p:sp>
        <p:nvSpPr>
          <p:cNvPr id="8" name="TextBox 7"/>
          <p:cNvSpPr txBox="1"/>
          <p:nvPr/>
        </p:nvSpPr>
        <p:spPr>
          <a:xfrm>
            <a:off x="1907704" y="6021288"/>
            <a:ext cx="3240360" cy="307777"/>
          </a:xfrm>
          <a:prstGeom prst="rect">
            <a:avLst/>
          </a:prstGeom>
          <a:noFill/>
        </p:spPr>
        <p:txBody>
          <a:bodyPr wrap="square" rtlCol="0">
            <a:spAutoFit/>
          </a:bodyPr>
          <a:lstStyle/>
          <a:p>
            <a:r>
              <a:rPr lang="en-US" sz="1400" dirty="0">
                <a:solidFill>
                  <a:schemeClr val="accent3">
                    <a:lumMod val="75000"/>
                  </a:schemeClr>
                </a:solidFill>
              </a:rPr>
              <a:t>Total number of friends</a:t>
            </a:r>
            <a:endParaRPr lang="el-GR" sz="1400" dirty="0">
              <a:solidFill>
                <a:schemeClr val="accent3">
                  <a:lumMod val="75000"/>
                </a:schemeClr>
              </a:solidFill>
            </a:endParaRPr>
          </a:p>
        </p:txBody>
      </p:sp>
      <p:sp>
        <p:nvSpPr>
          <p:cNvPr id="9" name="TextBox 8"/>
          <p:cNvSpPr txBox="1"/>
          <p:nvPr/>
        </p:nvSpPr>
        <p:spPr>
          <a:xfrm>
            <a:off x="5940152" y="1772816"/>
            <a:ext cx="3024336" cy="3323987"/>
          </a:xfrm>
          <a:prstGeom prst="rect">
            <a:avLst/>
          </a:prstGeom>
          <a:noFill/>
        </p:spPr>
        <p:txBody>
          <a:bodyPr wrap="square" rtlCol="0">
            <a:spAutoFit/>
          </a:bodyPr>
          <a:lstStyle/>
          <a:p>
            <a:pPr algn="just"/>
            <a:r>
              <a:rPr lang="en-US" dirty="0">
                <a:solidFill>
                  <a:schemeClr val="tx2">
                    <a:lumMod val="75000"/>
                  </a:schemeClr>
                </a:solidFill>
              </a:rPr>
              <a:t>Even for users with very large number of friends</a:t>
            </a:r>
          </a:p>
          <a:p>
            <a:pPr algn="just">
              <a:buFont typeface="Wingdings" pitchFamily="2" charset="2"/>
              <a:buChar char="§"/>
            </a:pPr>
            <a:r>
              <a:rPr lang="en-US" sz="1600" dirty="0">
                <a:solidFill>
                  <a:schemeClr val="tx2">
                    <a:lumMod val="75000"/>
                  </a:schemeClr>
                </a:solidFill>
              </a:rPr>
              <a:t> actually communicate : 10-20</a:t>
            </a:r>
          </a:p>
          <a:p>
            <a:pPr algn="just">
              <a:buFont typeface="Wingdings" pitchFamily="2" charset="2"/>
              <a:buChar char="§"/>
            </a:pPr>
            <a:r>
              <a:rPr lang="en-US" sz="1600" dirty="0">
                <a:solidFill>
                  <a:schemeClr val="tx2">
                    <a:lumMod val="75000"/>
                  </a:schemeClr>
                </a:solidFill>
              </a:rPr>
              <a:t> number of friends follow even passively &lt;50</a:t>
            </a:r>
          </a:p>
          <a:p>
            <a:pPr algn="just"/>
            <a:endParaRPr lang="en-US" dirty="0">
              <a:solidFill>
                <a:schemeClr val="tx2">
                  <a:lumMod val="75000"/>
                </a:schemeClr>
              </a:solidFill>
            </a:endParaRPr>
          </a:p>
          <a:p>
            <a:pPr algn="just"/>
            <a:r>
              <a:rPr lang="en-US" b="1" dirty="0">
                <a:solidFill>
                  <a:schemeClr val="accent6">
                    <a:lumMod val="75000"/>
                  </a:schemeClr>
                </a:solidFill>
              </a:rPr>
              <a:t>Passive engagement: </a:t>
            </a:r>
            <a:r>
              <a:rPr lang="en-US" dirty="0">
                <a:solidFill>
                  <a:schemeClr val="tx2">
                    <a:lumMod val="75000"/>
                  </a:schemeClr>
                </a:solidFill>
              </a:rPr>
              <a:t>keep up with friends by reading about them even in the absence of communication</a:t>
            </a:r>
          </a:p>
          <a:p>
            <a:pPr algn="just"/>
            <a:endParaRPr lang="en-US" dirty="0">
              <a:solidFill>
                <a:schemeClr val="tx2">
                  <a:lumMod val="75000"/>
                </a:schemeClr>
              </a:solidFill>
            </a:endParaRPr>
          </a:p>
          <a:p>
            <a:pPr algn="just"/>
            <a:endParaRPr lang="el-GR" dirty="0">
              <a:solidFill>
                <a:schemeClr val="tx2">
                  <a:lumMod val="75000"/>
                </a:schemeClr>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a:solidFill>
                  <a:schemeClr val="accent6">
                    <a:lumMod val="75000"/>
                  </a:schemeClr>
                </a:solidFill>
              </a:rPr>
              <a:t>Tie Strength on Twitter</a:t>
            </a:r>
          </a:p>
        </p:txBody>
      </p:sp>
      <p:sp>
        <p:nvSpPr>
          <p:cNvPr id="6" name="TextBox 5"/>
          <p:cNvSpPr txBox="1"/>
          <p:nvPr/>
        </p:nvSpPr>
        <p:spPr>
          <a:xfrm>
            <a:off x="611560" y="980728"/>
            <a:ext cx="5688632" cy="369332"/>
          </a:xfrm>
          <a:prstGeom prst="rect">
            <a:avLst/>
          </a:prstGeom>
          <a:noFill/>
        </p:spPr>
        <p:txBody>
          <a:bodyPr wrap="square" rtlCol="0">
            <a:spAutoFit/>
          </a:bodyPr>
          <a:lstStyle/>
          <a:p>
            <a:r>
              <a:rPr lang="en-US" dirty="0" err="1">
                <a:solidFill>
                  <a:schemeClr val="accent5">
                    <a:lumMod val="50000"/>
                  </a:schemeClr>
                </a:solidFill>
              </a:rPr>
              <a:t>Huberman</a:t>
            </a:r>
            <a:r>
              <a:rPr lang="en-US" dirty="0">
                <a:solidFill>
                  <a:schemeClr val="accent5">
                    <a:lumMod val="50000"/>
                  </a:schemeClr>
                </a:solidFill>
              </a:rPr>
              <a:t>, Romero and Wu, 2009</a:t>
            </a:r>
            <a:endParaRPr lang="el-GR" dirty="0">
              <a:solidFill>
                <a:schemeClr val="accent5">
                  <a:lumMod val="50000"/>
                </a:schemeClr>
              </a:solidFill>
            </a:endParaRPr>
          </a:p>
        </p:txBody>
      </p:sp>
      <p:sp>
        <p:nvSpPr>
          <p:cNvPr id="10" name="TextBox 9"/>
          <p:cNvSpPr txBox="1"/>
          <p:nvPr/>
        </p:nvSpPr>
        <p:spPr>
          <a:xfrm>
            <a:off x="539552" y="1484784"/>
            <a:ext cx="7704856" cy="1938992"/>
          </a:xfrm>
          <a:prstGeom prst="rect">
            <a:avLst/>
          </a:prstGeom>
          <a:noFill/>
        </p:spPr>
        <p:txBody>
          <a:bodyPr wrap="square" rtlCol="0">
            <a:spAutoFit/>
          </a:bodyPr>
          <a:lstStyle/>
          <a:p>
            <a:r>
              <a:rPr lang="en-US" sz="2400" dirty="0"/>
              <a:t>Two kinds of links</a:t>
            </a:r>
          </a:p>
          <a:p>
            <a:pPr>
              <a:buFont typeface="Wingdings" pitchFamily="2" charset="2"/>
              <a:buChar char="§"/>
            </a:pPr>
            <a:r>
              <a:rPr lang="en-US" sz="2400" dirty="0"/>
              <a:t> Follow</a:t>
            </a:r>
          </a:p>
          <a:p>
            <a:pPr>
              <a:buFont typeface="Wingdings" pitchFamily="2" charset="2"/>
              <a:buChar char="§"/>
            </a:pPr>
            <a:r>
              <a:rPr lang="en-US" sz="2400" dirty="0"/>
              <a:t> Strong ties (friends): users to whom the user has </a:t>
            </a:r>
            <a:r>
              <a:rPr lang="en-US" sz="2400" i="1" dirty="0"/>
              <a:t>directed at least two messages </a:t>
            </a:r>
            <a:r>
              <a:rPr lang="en-US" sz="2400" dirty="0"/>
              <a:t>over the course if the observation period</a:t>
            </a:r>
            <a:endParaRPr lang="el-GR" sz="2400" dirty="0"/>
          </a:p>
        </p:txBody>
      </p:sp>
      <p:pic>
        <p:nvPicPr>
          <p:cNvPr id="80898" name="Picture 2"/>
          <p:cNvPicPr>
            <a:picLocks noChangeAspect="1" noChangeArrowheads="1"/>
          </p:cNvPicPr>
          <p:nvPr/>
        </p:nvPicPr>
        <p:blipFill>
          <a:blip r:embed="rId3" cstate="print"/>
          <a:srcRect/>
          <a:stretch>
            <a:fillRect/>
          </a:stretch>
        </p:blipFill>
        <p:spPr bwMode="auto">
          <a:xfrm>
            <a:off x="1428728" y="3571876"/>
            <a:ext cx="5743575" cy="28956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584775"/>
          </a:xfrm>
          <a:prstGeom prst="rect">
            <a:avLst/>
          </a:prstGeom>
          <a:noFill/>
        </p:spPr>
        <p:txBody>
          <a:bodyPr wrap="square" rtlCol="0">
            <a:spAutoFit/>
          </a:bodyPr>
          <a:lstStyle/>
          <a:p>
            <a:pPr algn="ctr"/>
            <a:r>
              <a:rPr lang="en-US" sz="3200" dirty="0">
                <a:solidFill>
                  <a:schemeClr val="accent6">
                    <a:lumMod val="75000"/>
                  </a:schemeClr>
                </a:solidFill>
              </a:rPr>
              <a:t>Social Media and Passive Engagement</a:t>
            </a:r>
          </a:p>
        </p:txBody>
      </p:sp>
      <p:sp>
        <p:nvSpPr>
          <p:cNvPr id="8" name="TextBox 7"/>
          <p:cNvSpPr txBox="1"/>
          <p:nvPr/>
        </p:nvSpPr>
        <p:spPr>
          <a:xfrm>
            <a:off x="683568" y="1772816"/>
            <a:ext cx="6552728" cy="2677656"/>
          </a:xfrm>
          <a:prstGeom prst="rect">
            <a:avLst/>
          </a:prstGeom>
          <a:noFill/>
        </p:spPr>
        <p:txBody>
          <a:bodyPr wrap="square" rtlCol="0">
            <a:spAutoFit/>
          </a:bodyPr>
          <a:lstStyle/>
          <a:p>
            <a:pPr algn="just">
              <a:buFont typeface="Wingdings" pitchFamily="2" charset="2"/>
              <a:buChar char="§"/>
            </a:pPr>
            <a:r>
              <a:rPr lang="en-US" sz="2400" dirty="0"/>
              <a:t> Strong ties require continuous investment of time and effort to maintain (as opposed to weak ties)</a:t>
            </a:r>
          </a:p>
          <a:p>
            <a:pPr algn="just">
              <a:buFont typeface="Wingdings" pitchFamily="2" charset="2"/>
              <a:buChar char="§"/>
            </a:pPr>
            <a:endParaRPr lang="en-US" sz="2400" dirty="0"/>
          </a:p>
          <a:p>
            <a:pPr algn="just">
              <a:buFont typeface="Wingdings" pitchFamily="2" charset="2"/>
              <a:buChar char="§"/>
            </a:pPr>
            <a:r>
              <a:rPr lang="en-US" sz="2400" dirty="0"/>
              <a:t> Network of strong ties still remain sparse</a:t>
            </a:r>
          </a:p>
          <a:p>
            <a:pPr algn="just">
              <a:buFont typeface="Wingdings" pitchFamily="2" charset="2"/>
              <a:buChar char="§"/>
            </a:pPr>
            <a:endParaRPr lang="en-US" sz="2400" dirty="0"/>
          </a:p>
          <a:p>
            <a:pPr algn="just">
              <a:buFont typeface="Wingdings" pitchFamily="2" charset="2"/>
              <a:buChar char="§"/>
            </a:pPr>
            <a:r>
              <a:rPr lang="en-US" sz="2400" dirty="0"/>
              <a:t> How different links are used to convey information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1077218"/>
          </a:xfrm>
          <a:prstGeom prst="rect">
            <a:avLst/>
          </a:prstGeom>
          <a:noFill/>
        </p:spPr>
        <p:txBody>
          <a:bodyPr wrap="square" rtlCol="0">
            <a:spAutoFit/>
          </a:bodyPr>
          <a:lstStyle/>
          <a:p>
            <a:pPr algn="ctr"/>
            <a:r>
              <a:rPr lang="en-US" sz="3200" dirty="0">
                <a:solidFill>
                  <a:schemeClr val="accent6">
                    <a:lumMod val="75000"/>
                  </a:schemeClr>
                </a:solidFill>
              </a:rPr>
              <a:t>Closure, Structural Holes and Social Capital</a:t>
            </a:r>
          </a:p>
        </p:txBody>
      </p:sp>
      <p:sp>
        <p:nvSpPr>
          <p:cNvPr id="8" name="TextBox 7"/>
          <p:cNvSpPr txBox="1"/>
          <p:nvPr/>
        </p:nvSpPr>
        <p:spPr>
          <a:xfrm>
            <a:off x="395536" y="1628800"/>
            <a:ext cx="6552728" cy="461665"/>
          </a:xfrm>
          <a:prstGeom prst="rect">
            <a:avLst/>
          </a:prstGeom>
          <a:noFill/>
        </p:spPr>
        <p:txBody>
          <a:bodyPr wrap="square" rtlCol="0">
            <a:spAutoFit/>
          </a:bodyPr>
          <a:lstStyle/>
          <a:p>
            <a:pPr algn="just"/>
            <a:r>
              <a:rPr lang="en-US" sz="2400" dirty="0"/>
              <a:t>Different </a:t>
            </a:r>
            <a:r>
              <a:rPr lang="en-US" sz="2400" dirty="0">
                <a:solidFill>
                  <a:srgbClr val="FF0000"/>
                </a:solidFill>
              </a:rPr>
              <a:t>roles</a:t>
            </a:r>
            <a:r>
              <a:rPr lang="en-US" sz="2400" dirty="0"/>
              <a:t> that </a:t>
            </a:r>
            <a:r>
              <a:rPr lang="en-US" sz="2400" i="1" dirty="0"/>
              <a:t>nodes</a:t>
            </a:r>
            <a:r>
              <a:rPr lang="en-US" sz="2400" dirty="0"/>
              <a:t> play in this structure</a:t>
            </a:r>
          </a:p>
        </p:txBody>
      </p:sp>
      <p:sp>
        <p:nvSpPr>
          <p:cNvPr id="4" name="TextBox 3"/>
          <p:cNvSpPr txBox="1"/>
          <p:nvPr/>
        </p:nvSpPr>
        <p:spPr>
          <a:xfrm>
            <a:off x="395536" y="2204864"/>
            <a:ext cx="7344816" cy="830997"/>
          </a:xfrm>
          <a:prstGeom prst="rect">
            <a:avLst/>
          </a:prstGeom>
          <a:noFill/>
        </p:spPr>
        <p:txBody>
          <a:bodyPr wrap="square" rtlCol="0">
            <a:spAutoFit/>
          </a:bodyPr>
          <a:lstStyle/>
          <a:p>
            <a:r>
              <a:rPr lang="en-US" sz="2400" dirty="0"/>
              <a:t>Access to edges that span different groups is not equally distributed across all nodes</a:t>
            </a:r>
            <a:endParaRPr lang="el-GR" sz="2400" dirty="0"/>
          </a:p>
        </p:txBody>
      </p:sp>
      <p:pic>
        <p:nvPicPr>
          <p:cNvPr id="81922" name="Picture 2"/>
          <p:cNvPicPr>
            <a:picLocks noChangeAspect="1" noChangeArrowheads="1"/>
          </p:cNvPicPr>
          <p:nvPr/>
        </p:nvPicPr>
        <p:blipFill>
          <a:blip r:embed="rId3" cstate="print"/>
          <a:srcRect/>
          <a:stretch>
            <a:fillRect/>
          </a:stretch>
        </p:blipFill>
        <p:spPr bwMode="auto">
          <a:xfrm>
            <a:off x="1043608" y="3140968"/>
            <a:ext cx="5133975" cy="2971800"/>
          </a:xfrm>
          <a:prstGeom prst="rect">
            <a:avLst/>
          </a:prstGeom>
          <a:noFill/>
          <a:ln w="9525">
            <a:noFill/>
            <a:miter lim="800000"/>
            <a:headEnd/>
            <a:tailEnd/>
          </a:ln>
        </p:spPr>
      </p:pic>
      <p:cxnSp>
        <p:nvCxnSpPr>
          <p:cNvPr id="9" name="Straight Arrow Connector 8"/>
          <p:cNvCxnSpPr/>
          <p:nvPr/>
        </p:nvCxnSpPr>
        <p:spPr>
          <a:xfrm flipH="1">
            <a:off x="3059832" y="3861048"/>
            <a:ext cx="288032" cy="100811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923928" y="4653136"/>
            <a:ext cx="12961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0"/>
            <a:ext cx="6500858" cy="584775"/>
          </a:xfrm>
          <a:prstGeom prst="rect">
            <a:avLst/>
          </a:prstGeom>
          <a:noFill/>
        </p:spPr>
        <p:txBody>
          <a:bodyPr wrap="square" rtlCol="0">
            <a:spAutoFit/>
          </a:bodyPr>
          <a:lstStyle/>
          <a:p>
            <a:pPr algn="ctr"/>
            <a:r>
              <a:rPr lang="en-US" sz="3200" dirty="0" err="1">
                <a:solidFill>
                  <a:schemeClr val="accent6">
                    <a:lumMod val="75000"/>
                  </a:schemeClr>
                </a:solidFill>
              </a:rPr>
              <a:t>Embeddedness</a:t>
            </a:r>
            <a:endParaRPr lang="en-US" sz="3200" dirty="0">
              <a:solidFill>
                <a:schemeClr val="accent6">
                  <a:lumMod val="75000"/>
                </a:schemeClr>
              </a:solidFill>
            </a:endParaRPr>
          </a:p>
        </p:txBody>
      </p:sp>
      <p:sp>
        <p:nvSpPr>
          <p:cNvPr id="12" name="TextBox 11"/>
          <p:cNvSpPr txBox="1"/>
          <p:nvPr/>
        </p:nvSpPr>
        <p:spPr>
          <a:xfrm>
            <a:off x="208523" y="908720"/>
            <a:ext cx="8534182" cy="1485022"/>
          </a:xfrm>
          <a:prstGeom prst="rect">
            <a:avLst/>
          </a:prstGeom>
          <a:noFill/>
        </p:spPr>
        <p:txBody>
          <a:bodyPr wrap="square" rtlCol="0">
            <a:spAutoFit/>
          </a:bodyPr>
          <a:lstStyle/>
          <a:p>
            <a:pPr algn="just"/>
            <a:r>
              <a:rPr lang="en-US" sz="2000" dirty="0"/>
              <a:t>A has a large clustering coefficient</a:t>
            </a:r>
          </a:p>
          <a:p>
            <a:pPr algn="just"/>
            <a:endParaRPr lang="en-US" sz="1050" dirty="0"/>
          </a:p>
          <a:p>
            <a:pPr algn="just">
              <a:buFont typeface="Wingdings" pitchFamily="2" charset="2"/>
              <a:buChar char="§"/>
            </a:pPr>
            <a:r>
              <a:rPr lang="en-US" sz="2000" dirty="0"/>
              <a:t> </a:t>
            </a:r>
            <a:r>
              <a:rPr lang="en-US" sz="2000" dirty="0" err="1">
                <a:solidFill>
                  <a:srgbClr val="FF0000"/>
                </a:solidFill>
              </a:rPr>
              <a:t>Embeddedness</a:t>
            </a:r>
            <a:r>
              <a:rPr lang="en-US" sz="2000" dirty="0"/>
              <a:t> of an edge: number of common neighbors of its endpoints (neighborhood overlap, local bridge if 0) </a:t>
            </a:r>
          </a:p>
          <a:p>
            <a:pPr algn="just"/>
            <a:r>
              <a:rPr lang="en-US" sz="2000" dirty="0"/>
              <a:t>For A,  all its edges have significant </a:t>
            </a:r>
            <a:r>
              <a:rPr lang="en-US" sz="2000" dirty="0" err="1"/>
              <a:t>embeddedness</a:t>
            </a:r>
            <a:endParaRPr lang="el-GR" sz="2000" i="1" dirty="0"/>
          </a:p>
        </p:txBody>
      </p:sp>
      <p:grpSp>
        <p:nvGrpSpPr>
          <p:cNvPr id="3" name="Group 2"/>
          <p:cNvGrpSpPr/>
          <p:nvPr/>
        </p:nvGrpSpPr>
        <p:grpSpPr>
          <a:xfrm>
            <a:off x="1127822" y="2626652"/>
            <a:ext cx="5133975" cy="2971800"/>
            <a:chOff x="1142976" y="1928802"/>
            <a:chExt cx="5133975" cy="2971800"/>
          </a:xfrm>
        </p:grpSpPr>
        <p:pic>
          <p:nvPicPr>
            <p:cNvPr id="81922" name="Picture 2"/>
            <p:cNvPicPr>
              <a:picLocks noChangeAspect="1" noChangeArrowheads="1"/>
            </p:cNvPicPr>
            <p:nvPr/>
          </p:nvPicPr>
          <p:blipFill>
            <a:blip r:embed="rId3" cstate="print"/>
            <a:srcRect/>
            <a:stretch>
              <a:fillRect/>
            </a:stretch>
          </p:blipFill>
          <p:spPr bwMode="auto">
            <a:xfrm>
              <a:off x="1142976" y="1928802"/>
              <a:ext cx="5133975" cy="2971800"/>
            </a:xfrm>
            <a:prstGeom prst="rect">
              <a:avLst/>
            </a:prstGeom>
            <a:noFill/>
            <a:ln w="9525">
              <a:noFill/>
              <a:miter lim="800000"/>
              <a:headEnd/>
              <a:tailEnd/>
            </a:ln>
          </p:spPr>
        </p:pic>
        <p:grpSp>
          <p:nvGrpSpPr>
            <p:cNvPr id="2" name="Group 14"/>
            <p:cNvGrpSpPr/>
            <p:nvPr/>
          </p:nvGrpSpPr>
          <p:grpSpPr>
            <a:xfrm>
              <a:off x="2007072" y="2214554"/>
              <a:ext cx="2160240" cy="2655543"/>
              <a:chOff x="2007072" y="2500306"/>
              <a:chExt cx="2160240" cy="2655543"/>
            </a:xfrm>
          </p:grpSpPr>
          <p:cxnSp>
            <p:nvCxnSpPr>
              <p:cNvPr id="9" name="Straight Arrow Connector 8"/>
              <p:cNvCxnSpPr/>
              <p:nvPr/>
            </p:nvCxnSpPr>
            <p:spPr>
              <a:xfrm rot="5400000">
                <a:off x="2644314" y="3015192"/>
                <a:ext cx="1442440" cy="41266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447232" y="3942746"/>
                <a:ext cx="360040" cy="426532"/>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07272" y="4302786"/>
                <a:ext cx="360040" cy="276999"/>
              </a:xfrm>
              <a:prstGeom prst="rect">
                <a:avLst/>
              </a:prstGeom>
              <a:noFill/>
            </p:spPr>
            <p:txBody>
              <a:bodyPr wrap="square" rtlCol="0">
                <a:spAutoFit/>
              </a:bodyPr>
              <a:lstStyle/>
              <a:p>
                <a:r>
                  <a:rPr lang="en-US" sz="1200" b="1" dirty="0">
                    <a:solidFill>
                      <a:schemeClr val="tx2">
                        <a:lumMod val="60000"/>
                        <a:lumOff val="40000"/>
                      </a:schemeClr>
                    </a:solidFill>
                  </a:rPr>
                  <a:t>2</a:t>
                </a:r>
                <a:endParaRPr lang="el-GR" sz="1200" b="1" dirty="0">
                  <a:solidFill>
                    <a:schemeClr val="tx2">
                      <a:lumMod val="60000"/>
                      <a:lumOff val="40000"/>
                    </a:schemeClr>
                  </a:solidFill>
                </a:endParaRPr>
              </a:p>
            </p:txBody>
          </p:sp>
          <p:cxnSp>
            <p:nvCxnSpPr>
              <p:cNvPr id="20" name="Straight Arrow Connector 19"/>
              <p:cNvCxnSpPr/>
              <p:nvPr/>
            </p:nvCxnSpPr>
            <p:spPr>
              <a:xfrm>
                <a:off x="2295104" y="3654714"/>
                <a:ext cx="57606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07072" y="3510698"/>
                <a:ext cx="432048" cy="276999"/>
              </a:xfrm>
              <a:prstGeom prst="rect">
                <a:avLst/>
              </a:prstGeom>
              <a:noFill/>
            </p:spPr>
            <p:txBody>
              <a:bodyPr wrap="square" rtlCol="0">
                <a:spAutoFit/>
              </a:bodyPr>
              <a:lstStyle/>
              <a:p>
                <a:r>
                  <a:rPr lang="en-US" sz="1200" b="1" dirty="0">
                    <a:solidFill>
                      <a:schemeClr val="tx2">
                        <a:lumMod val="60000"/>
                        <a:lumOff val="40000"/>
                      </a:schemeClr>
                    </a:solidFill>
                  </a:rPr>
                  <a:t>3</a:t>
                </a:r>
                <a:endParaRPr lang="el-GR" sz="1200" b="1" dirty="0">
                  <a:solidFill>
                    <a:schemeClr val="tx2">
                      <a:lumMod val="60000"/>
                      <a:lumOff val="40000"/>
                    </a:schemeClr>
                  </a:solidFill>
                </a:endParaRPr>
              </a:p>
            </p:txBody>
          </p:sp>
          <p:cxnSp>
            <p:nvCxnSpPr>
              <p:cNvPr id="23" name="Straight Arrow Connector 22"/>
              <p:cNvCxnSpPr/>
              <p:nvPr/>
            </p:nvCxnSpPr>
            <p:spPr>
              <a:xfrm flipV="1">
                <a:off x="2943176" y="4374794"/>
                <a:ext cx="28803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99160" y="4878850"/>
                <a:ext cx="432048" cy="276999"/>
              </a:xfrm>
              <a:prstGeom prst="rect">
                <a:avLst/>
              </a:prstGeom>
              <a:noFill/>
            </p:spPr>
            <p:txBody>
              <a:bodyPr wrap="square" rtlCol="0">
                <a:spAutoFit/>
              </a:bodyPr>
              <a:lstStyle/>
              <a:p>
                <a:r>
                  <a:rPr lang="en-US" sz="1200" b="1" dirty="0">
                    <a:solidFill>
                      <a:schemeClr val="tx2">
                        <a:lumMod val="60000"/>
                        <a:lumOff val="40000"/>
                      </a:schemeClr>
                    </a:solidFill>
                  </a:rPr>
                  <a:t>3</a:t>
                </a:r>
                <a:endParaRPr lang="el-GR" sz="1200" b="1" dirty="0">
                  <a:solidFill>
                    <a:schemeClr val="tx2">
                      <a:lumMod val="60000"/>
                      <a:lumOff val="40000"/>
                    </a:schemeClr>
                  </a:solidFill>
                </a:endParaRPr>
              </a:p>
            </p:txBody>
          </p:sp>
        </p:grpSp>
      </p:grpSp>
      <p:sp>
        <p:nvSpPr>
          <p:cNvPr id="13" name="TextBox 12"/>
          <p:cNvSpPr txBox="1"/>
          <p:nvPr/>
        </p:nvSpPr>
        <p:spPr>
          <a:xfrm>
            <a:off x="428596" y="5745600"/>
            <a:ext cx="7929618" cy="646331"/>
          </a:xfrm>
          <a:prstGeom prst="rect">
            <a:avLst/>
          </a:prstGeom>
          <a:noFill/>
        </p:spPr>
        <p:txBody>
          <a:bodyPr wrap="square" rtlCol="0">
            <a:spAutoFit/>
          </a:bodyPr>
          <a:lstStyle/>
          <a:p>
            <a:pPr algn="just"/>
            <a:r>
              <a:rPr lang="en-US" dirty="0">
                <a:solidFill>
                  <a:schemeClr val="tx1">
                    <a:lumMod val="95000"/>
                    <a:lumOff val="5000"/>
                  </a:schemeClr>
                </a:solidFill>
              </a:rPr>
              <a:t>(sociology) if two </a:t>
            </a:r>
            <a:r>
              <a:rPr lang="en-US" dirty="0">
                <a:solidFill>
                  <a:schemeClr val="tx2">
                    <a:lumMod val="60000"/>
                    <a:lumOff val="40000"/>
                  </a:schemeClr>
                </a:solidFill>
              </a:rPr>
              <a:t>individuals</a:t>
            </a:r>
            <a:r>
              <a:rPr lang="en-US" dirty="0">
                <a:solidFill>
                  <a:schemeClr val="tx1">
                    <a:lumMod val="95000"/>
                    <a:lumOff val="5000"/>
                  </a:schemeClr>
                </a:solidFill>
              </a:rPr>
              <a:t> are connected by an </a:t>
            </a:r>
            <a:r>
              <a:rPr lang="en-US" dirty="0">
                <a:solidFill>
                  <a:schemeClr val="tx2">
                    <a:lumMod val="60000"/>
                    <a:lumOff val="40000"/>
                  </a:schemeClr>
                </a:solidFill>
              </a:rPr>
              <a:t>embedded edge </a:t>
            </a:r>
            <a:r>
              <a:rPr lang="en-US" dirty="0">
                <a:solidFill>
                  <a:schemeClr val="tx1">
                    <a:lumMod val="95000"/>
                    <a:lumOff val="5000"/>
                  </a:schemeClr>
                </a:solidFill>
              </a:rPr>
              <a:t>=&gt; </a:t>
            </a:r>
            <a:r>
              <a:rPr lang="en-US" dirty="0">
                <a:solidFill>
                  <a:schemeClr val="tx2">
                    <a:lumMod val="60000"/>
                    <a:lumOff val="40000"/>
                  </a:schemeClr>
                </a:solidFill>
              </a:rPr>
              <a:t>trust</a:t>
            </a:r>
          </a:p>
          <a:p>
            <a:pPr lvl="1" algn="just">
              <a:buFont typeface="Wingdings" pitchFamily="2" charset="2"/>
              <a:buChar char="§"/>
            </a:pPr>
            <a:r>
              <a:rPr lang="en-US" dirty="0">
                <a:solidFill>
                  <a:schemeClr val="tx1">
                    <a:lumMod val="95000"/>
                    <a:lumOff val="5000"/>
                  </a:schemeClr>
                </a:solidFill>
              </a:rPr>
              <a:t> “Put the interactions between two people on display”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14290"/>
            <a:ext cx="6500858" cy="584775"/>
          </a:xfrm>
          <a:prstGeom prst="rect">
            <a:avLst/>
          </a:prstGeom>
          <a:noFill/>
        </p:spPr>
        <p:txBody>
          <a:bodyPr wrap="square" rtlCol="0">
            <a:spAutoFit/>
          </a:bodyPr>
          <a:lstStyle/>
          <a:p>
            <a:pPr algn="ctr"/>
            <a:r>
              <a:rPr lang="en-US" sz="3200" dirty="0">
                <a:solidFill>
                  <a:schemeClr val="accent6">
                    <a:lumMod val="75000"/>
                  </a:schemeClr>
                </a:solidFill>
              </a:rPr>
              <a:t>Structural Holes</a:t>
            </a:r>
          </a:p>
        </p:txBody>
      </p:sp>
      <p:pic>
        <p:nvPicPr>
          <p:cNvPr id="81922" name="Picture 2"/>
          <p:cNvPicPr>
            <a:picLocks noChangeAspect="1" noChangeArrowheads="1"/>
          </p:cNvPicPr>
          <p:nvPr/>
        </p:nvPicPr>
        <p:blipFill>
          <a:blip r:embed="rId3" cstate="print"/>
          <a:srcRect/>
          <a:stretch>
            <a:fillRect/>
          </a:stretch>
        </p:blipFill>
        <p:spPr bwMode="auto">
          <a:xfrm>
            <a:off x="1259632" y="3469725"/>
            <a:ext cx="5133975" cy="2971800"/>
          </a:xfrm>
          <a:prstGeom prst="rect">
            <a:avLst/>
          </a:prstGeom>
          <a:noFill/>
          <a:ln w="9525">
            <a:noFill/>
            <a:miter lim="800000"/>
            <a:headEnd/>
            <a:tailEnd/>
          </a:ln>
        </p:spPr>
      </p:pic>
      <p:sp>
        <p:nvSpPr>
          <p:cNvPr id="12" name="TextBox 11"/>
          <p:cNvSpPr txBox="1"/>
          <p:nvPr/>
        </p:nvSpPr>
        <p:spPr>
          <a:xfrm>
            <a:off x="251520" y="836712"/>
            <a:ext cx="8462744" cy="2585323"/>
          </a:xfrm>
          <a:prstGeom prst="rect">
            <a:avLst/>
          </a:prstGeom>
          <a:noFill/>
        </p:spPr>
        <p:txBody>
          <a:bodyPr wrap="square" rtlCol="0">
            <a:spAutoFit/>
          </a:bodyPr>
          <a:lstStyle/>
          <a:p>
            <a:pPr algn="just"/>
            <a:r>
              <a:rPr lang="en-US" i="1" dirty="0"/>
              <a:t>(sociology) B-C, B-D much riskier, also, possible contradictory constraints </a:t>
            </a:r>
          </a:p>
          <a:p>
            <a:pPr algn="just"/>
            <a:r>
              <a:rPr lang="en-US" i="1" dirty="0"/>
              <a:t>Success in a large cooperation correlated to access to local bridges</a:t>
            </a:r>
          </a:p>
          <a:p>
            <a:pPr algn="just"/>
            <a:endParaRPr lang="en-US" i="1" dirty="0"/>
          </a:p>
          <a:p>
            <a:pPr algn="just"/>
            <a:r>
              <a:rPr lang="en-US" dirty="0"/>
              <a:t>B spans a </a:t>
            </a:r>
            <a:r>
              <a:rPr lang="en-US" dirty="0">
                <a:solidFill>
                  <a:srgbClr val="FF0000"/>
                </a:solidFill>
              </a:rPr>
              <a:t>structural hole</a:t>
            </a:r>
            <a:endParaRPr lang="en-US" dirty="0"/>
          </a:p>
          <a:p>
            <a:pPr lvl="1" algn="just">
              <a:buFont typeface="Wingdings" pitchFamily="2" charset="2"/>
              <a:buChar char="§"/>
            </a:pPr>
            <a:r>
              <a:rPr lang="en-US" dirty="0"/>
              <a:t> B has access to information originating in multiple, non interacting parts of the network</a:t>
            </a:r>
          </a:p>
          <a:p>
            <a:pPr lvl="1" algn="just">
              <a:buFont typeface="Wingdings" pitchFamily="2" charset="2"/>
              <a:buChar char="§"/>
            </a:pPr>
            <a:r>
              <a:rPr lang="en-US" dirty="0"/>
              <a:t> An amplifier for creativity</a:t>
            </a:r>
          </a:p>
          <a:p>
            <a:pPr lvl="1" algn="just">
              <a:buFont typeface="Wingdings" pitchFamily="2" charset="2"/>
              <a:buChar char="§"/>
            </a:pPr>
            <a:r>
              <a:rPr lang="en-US" dirty="0"/>
              <a:t> Source of power as a social “gate-keeping”</a:t>
            </a:r>
          </a:p>
          <a:p>
            <a:pPr lvl="1" algn="just"/>
            <a:r>
              <a:rPr lang="en-US" i="1" dirty="0"/>
              <a:t>Social capital</a:t>
            </a:r>
          </a:p>
        </p:txBody>
      </p:sp>
      <p:cxnSp>
        <p:nvCxnSpPr>
          <p:cNvPr id="14" name="Straight Arrow Connector 13"/>
          <p:cNvCxnSpPr/>
          <p:nvPr/>
        </p:nvCxnSpPr>
        <p:spPr>
          <a:xfrm>
            <a:off x="3826619" y="3573016"/>
            <a:ext cx="0" cy="1296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412776"/>
            <a:ext cx="8208912" cy="707886"/>
          </a:xfrm>
          <a:prstGeom prst="rect">
            <a:avLst/>
          </a:prstGeom>
          <a:noFill/>
        </p:spPr>
        <p:txBody>
          <a:bodyPr wrap="square" rtlCol="0">
            <a:spAutoFit/>
          </a:bodyPr>
          <a:lstStyle/>
          <a:p>
            <a:pPr algn="ctr"/>
            <a:r>
              <a:rPr lang="en-US" sz="4000" dirty="0">
                <a:solidFill>
                  <a:schemeClr val="accent6">
                    <a:lumMod val="75000"/>
                  </a:schemeClr>
                </a:solidFill>
              </a:rPr>
              <a:t>References</a:t>
            </a:r>
          </a:p>
        </p:txBody>
      </p:sp>
      <p:sp>
        <p:nvSpPr>
          <p:cNvPr id="4" name="TextBox 3"/>
          <p:cNvSpPr txBox="1"/>
          <p:nvPr/>
        </p:nvSpPr>
        <p:spPr>
          <a:xfrm>
            <a:off x="323528" y="2780928"/>
            <a:ext cx="8568952" cy="400110"/>
          </a:xfrm>
          <a:prstGeom prst="rect">
            <a:avLst/>
          </a:prstGeom>
          <a:noFill/>
        </p:spPr>
        <p:txBody>
          <a:bodyPr wrap="square" rtlCol="0">
            <a:spAutoFit/>
          </a:bodyPr>
          <a:lstStyle/>
          <a:p>
            <a:r>
              <a:rPr lang="en-US" sz="2000" dirty="0"/>
              <a:t>Networks, Crowds, and Markets  (Chapter 3)</a:t>
            </a:r>
          </a:p>
        </p:txBody>
      </p:sp>
    </p:spTree>
    <p:extLst>
      <p:ext uri="{BB962C8B-B14F-4D97-AF65-F5344CB8AC3E}">
        <p14:creationId xmlns:p14="http://schemas.microsoft.com/office/powerpoint/2010/main" val="139337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a:solidFill>
                  <a:schemeClr val="accent6">
                    <a:lumMod val="75000"/>
                  </a:schemeClr>
                </a:solidFill>
              </a:rPr>
              <a:t>The Structure of Balanced Networks</a:t>
            </a:r>
          </a:p>
        </p:txBody>
      </p:sp>
      <p:pic>
        <p:nvPicPr>
          <p:cNvPr id="140290" name="Picture 2"/>
          <p:cNvPicPr>
            <a:picLocks noChangeAspect="1" noChangeArrowheads="1"/>
          </p:cNvPicPr>
          <p:nvPr/>
        </p:nvPicPr>
        <p:blipFill>
          <a:blip r:embed="rId3" cstate="print"/>
          <a:srcRect/>
          <a:stretch>
            <a:fillRect/>
          </a:stretch>
        </p:blipFill>
        <p:spPr bwMode="auto">
          <a:xfrm>
            <a:off x="1907704" y="3789310"/>
            <a:ext cx="4392488" cy="2128612"/>
          </a:xfrm>
          <a:prstGeom prst="rect">
            <a:avLst/>
          </a:prstGeom>
          <a:noFill/>
          <a:ln w="9525">
            <a:noFill/>
            <a:miter lim="800000"/>
            <a:headEnd/>
            <a:tailEnd/>
          </a:ln>
        </p:spPr>
      </p:pic>
      <p:sp>
        <p:nvSpPr>
          <p:cNvPr id="7" name="TextBox 6"/>
          <p:cNvSpPr txBox="1"/>
          <p:nvPr/>
        </p:nvSpPr>
        <p:spPr>
          <a:xfrm>
            <a:off x="539552" y="1052736"/>
            <a:ext cx="7920880" cy="1631216"/>
          </a:xfrm>
          <a:prstGeom prst="rect">
            <a:avLst/>
          </a:prstGeom>
          <a:solidFill>
            <a:srgbClr val="F1EEDB"/>
          </a:solidFill>
        </p:spPr>
        <p:txBody>
          <a:bodyPr wrap="square" rtlCol="0">
            <a:spAutoFit/>
          </a:bodyPr>
          <a:lstStyle/>
          <a:p>
            <a:pPr algn="just"/>
            <a:r>
              <a:rPr lang="en-US" sz="2000" b="1" i="1" dirty="0">
                <a:solidFill>
                  <a:schemeClr val="accent2">
                    <a:lumMod val="75000"/>
                  </a:schemeClr>
                </a:solidFill>
              </a:rPr>
              <a:t>Balance Theorem: </a:t>
            </a:r>
            <a:r>
              <a:rPr lang="en-US" sz="2000" dirty="0"/>
              <a:t>If a labeled </a:t>
            </a:r>
            <a:r>
              <a:rPr lang="en-US" sz="2000" i="1" dirty="0"/>
              <a:t>complete</a:t>
            </a:r>
            <a:r>
              <a:rPr lang="en-US" sz="2000" dirty="0"/>
              <a:t> graph is balanced, </a:t>
            </a:r>
          </a:p>
          <a:p>
            <a:pPr marL="457200" indent="-457200" algn="just">
              <a:buAutoNum type="alphaLcParenBoth"/>
            </a:pPr>
            <a:r>
              <a:rPr lang="en-US" sz="2000" dirty="0"/>
              <a:t>all pairs of nodes are friends, or</a:t>
            </a:r>
          </a:p>
          <a:p>
            <a:pPr marL="457200" indent="-457200" algn="just">
              <a:buAutoNum type="alphaLcParenBoth"/>
            </a:pPr>
            <a:r>
              <a:rPr lang="en-US" sz="2000" dirty="0"/>
              <a:t>the nodes can be divided </a:t>
            </a:r>
            <a:r>
              <a:rPr lang="en-US" sz="2000" i="1" dirty="0">
                <a:solidFill>
                  <a:schemeClr val="accent6">
                    <a:lumMod val="75000"/>
                  </a:schemeClr>
                </a:solidFill>
              </a:rPr>
              <a:t>into two groups </a:t>
            </a:r>
            <a:r>
              <a:rPr lang="en-US" sz="2000" dirty="0"/>
              <a:t>X and Y, such that every pair of nodes in X like each other, every pair of nodes in Y like each other, and every one in X is the enemy of every one in Y.</a:t>
            </a:r>
            <a:endParaRPr lang="el-GR" sz="2000" dirty="0"/>
          </a:p>
        </p:txBody>
      </p:sp>
      <p:sp>
        <p:nvSpPr>
          <p:cNvPr id="9" name="TextBox 8"/>
          <p:cNvSpPr txBox="1"/>
          <p:nvPr/>
        </p:nvSpPr>
        <p:spPr>
          <a:xfrm>
            <a:off x="1043608" y="5917922"/>
            <a:ext cx="4536504" cy="369332"/>
          </a:xfrm>
          <a:prstGeom prst="rect">
            <a:avLst/>
          </a:prstGeom>
          <a:noFill/>
        </p:spPr>
        <p:txBody>
          <a:bodyPr wrap="square" rtlCol="0">
            <a:spAutoFit/>
          </a:bodyPr>
          <a:lstStyle/>
          <a:p>
            <a:r>
              <a:rPr lang="en-US" dirty="0"/>
              <a:t>Proof ...</a:t>
            </a:r>
            <a:endParaRPr lang="el-GR" dirty="0"/>
          </a:p>
        </p:txBody>
      </p:sp>
      <p:sp>
        <p:nvSpPr>
          <p:cNvPr id="6" name="TextBox 5"/>
          <p:cNvSpPr txBox="1"/>
          <p:nvPr/>
        </p:nvSpPr>
        <p:spPr>
          <a:xfrm>
            <a:off x="1871700" y="3070069"/>
            <a:ext cx="5256584" cy="461665"/>
          </a:xfrm>
          <a:prstGeom prst="rect">
            <a:avLst/>
          </a:prstGeom>
          <a:noFill/>
        </p:spPr>
        <p:txBody>
          <a:bodyPr wrap="square" rtlCol="0">
            <a:spAutoFit/>
          </a:bodyPr>
          <a:lstStyle/>
          <a:p>
            <a:r>
              <a:rPr lang="en-US" sz="2400" i="1" dirty="0">
                <a:solidFill>
                  <a:schemeClr val="tx2">
                    <a:lumMod val="50000"/>
                  </a:schemeClr>
                </a:solidFill>
              </a:rPr>
              <a:t>From a local to a </a:t>
            </a:r>
            <a:r>
              <a:rPr lang="en-US" sz="2400" i="1" dirty="0">
                <a:solidFill>
                  <a:srgbClr val="FF0000"/>
                </a:solidFill>
              </a:rPr>
              <a:t>global</a:t>
            </a:r>
            <a:r>
              <a:rPr lang="en-US" sz="2400" i="1" dirty="0">
                <a:solidFill>
                  <a:schemeClr val="tx2">
                    <a:lumMod val="50000"/>
                  </a:schemeClr>
                </a:solidFill>
              </a:rPr>
              <a:t> property</a:t>
            </a:r>
            <a:endParaRPr lang="el-GR" sz="2400" i="1" dirty="0">
              <a:solidFill>
                <a:schemeClr val="tx2">
                  <a:lumMod val="50000"/>
                </a:schemeClr>
              </a:solidFill>
            </a:endParaRPr>
          </a:p>
        </p:txBody>
      </p:sp>
    </p:spTree>
    <p:extLst>
      <p:ext uri="{BB962C8B-B14F-4D97-AF65-F5344CB8AC3E}">
        <p14:creationId xmlns:p14="http://schemas.microsoft.com/office/powerpoint/2010/main" val="4079502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7920880" cy="707886"/>
          </a:xfrm>
          <a:prstGeom prst="rect">
            <a:avLst/>
          </a:prstGeom>
          <a:noFill/>
        </p:spPr>
        <p:txBody>
          <a:bodyPr wrap="square" rtlCol="0">
            <a:spAutoFit/>
          </a:bodyPr>
          <a:lstStyle/>
          <a:p>
            <a:pPr algn="ctr"/>
            <a:r>
              <a:rPr lang="en-US" sz="4000" dirty="0">
                <a:solidFill>
                  <a:schemeClr val="accent6">
                    <a:lumMod val="75000"/>
                  </a:schemeClr>
                </a:solidFill>
              </a:rPr>
              <a:t>Applications of Structural Balance</a:t>
            </a:r>
          </a:p>
        </p:txBody>
      </p:sp>
      <p:sp>
        <p:nvSpPr>
          <p:cNvPr id="6" name="TextBox 5"/>
          <p:cNvSpPr txBox="1"/>
          <p:nvPr/>
        </p:nvSpPr>
        <p:spPr>
          <a:xfrm>
            <a:off x="539552" y="2708920"/>
            <a:ext cx="7344816" cy="461665"/>
          </a:xfrm>
          <a:prstGeom prst="rect">
            <a:avLst/>
          </a:prstGeom>
          <a:noFill/>
        </p:spPr>
        <p:txBody>
          <a:bodyPr wrap="square" rtlCol="0">
            <a:spAutoFit/>
          </a:bodyPr>
          <a:lstStyle/>
          <a:p>
            <a:pPr marL="342900" indent="-342900">
              <a:buFont typeface="Wingdings" panose="05000000000000000000" pitchFamily="2" charset="2"/>
              <a:buChar char="§"/>
            </a:pPr>
            <a:r>
              <a:rPr lang="en-US" sz="2400" dirty="0"/>
              <a:t>  Political science: International relationships</a:t>
            </a:r>
            <a:endParaRPr lang="el-GR" sz="2400" dirty="0"/>
          </a:p>
        </p:txBody>
      </p:sp>
      <p:sp>
        <p:nvSpPr>
          <p:cNvPr id="27" name="TextBox 26"/>
          <p:cNvSpPr txBox="1"/>
          <p:nvPr/>
        </p:nvSpPr>
        <p:spPr>
          <a:xfrm>
            <a:off x="539552" y="2132856"/>
            <a:ext cx="7056784" cy="461665"/>
          </a:xfrm>
          <a:prstGeom prst="rect">
            <a:avLst/>
          </a:prstGeom>
          <a:noFill/>
        </p:spPr>
        <p:txBody>
          <a:bodyPr wrap="square" rtlCol="0">
            <a:spAutoFit/>
          </a:bodyPr>
          <a:lstStyle/>
          <a:p>
            <a:pPr marL="457200" indent="-457200">
              <a:buFont typeface="Wingdings" panose="05000000000000000000" pitchFamily="2" charset="2"/>
              <a:buChar char="§"/>
            </a:pPr>
            <a:r>
              <a:rPr lang="en-US" sz="2400" dirty="0"/>
              <a:t>How a network evolves over time</a:t>
            </a:r>
            <a:endParaRPr lang="el-GR" sz="2400" dirty="0"/>
          </a:p>
        </p:txBody>
      </p:sp>
    </p:spTree>
    <p:extLst>
      <p:ext uri="{BB962C8B-B14F-4D97-AF65-F5344CB8AC3E}">
        <p14:creationId xmlns:p14="http://schemas.microsoft.com/office/powerpoint/2010/main" val="174762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a:solidFill>
                  <a:schemeClr val="accent6">
                    <a:lumMod val="75000"/>
                  </a:schemeClr>
                </a:solidFill>
              </a:rPr>
              <a:t>Applications of Structural Balance</a:t>
            </a:r>
          </a:p>
        </p:txBody>
      </p:sp>
      <p:sp>
        <p:nvSpPr>
          <p:cNvPr id="8" name="TextBox 7"/>
          <p:cNvSpPr txBox="1"/>
          <p:nvPr/>
        </p:nvSpPr>
        <p:spPr>
          <a:xfrm>
            <a:off x="210701" y="794931"/>
            <a:ext cx="7488832" cy="369332"/>
          </a:xfrm>
          <a:prstGeom prst="rect">
            <a:avLst/>
          </a:prstGeom>
          <a:noFill/>
          <a:ln>
            <a:noFill/>
          </a:ln>
        </p:spPr>
        <p:txBody>
          <a:bodyPr wrap="square" rtlCol="0">
            <a:spAutoFit/>
          </a:bodyPr>
          <a:lstStyle/>
          <a:p>
            <a:r>
              <a:rPr lang="en-US" dirty="0"/>
              <a:t>The conflict of Bangladesh’s separation from Pakistan in 1972 (1)</a:t>
            </a:r>
            <a:endParaRPr lang="el-GR" dirty="0"/>
          </a:p>
        </p:txBody>
      </p:sp>
      <p:sp>
        <p:nvSpPr>
          <p:cNvPr id="10" name="Oval 9"/>
          <p:cNvSpPr/>
          <p:nvPr/>
        </p:nvSpPr>
        <p:spPr>
          <a:xfrm>
            <a:off x="1218813" y="2091075"/>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USA</a:t>
            </a:r>
            <a:endParaRPr lang="el-GR" dirty="0"/>
          </a:p>
        </p:txBody>
      </p:sp>
      <p:sp>
        <p:nvSpPr>
          <p:cNvPr id="12" name="Oval 11"/>
          <p:cNvSpPr/>
          <p:nvPr/>
        </p:nvSpPr>
        <p:spPr>
          <a:xfrm>
            <a:off x="3163029" y="1587019"/>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USSR</a:t>
            </a:r>
            <a:endParaRPr lang="el-GR" dirty="0"/>
          </a:p>
        </p:txBody>
      </p:sp>
      <p:sp>
        <p:nvSpPr>
          <p:cNvPr id="13" name="Oval 12"/>
          <p:cNvSpPr/>
          <p:nvPr/>
        </p:nvSpPr>
        <p:spPr>
          <a:xfrm>
            <a:off x="2730981" y="3531235"/>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China</a:t>
            </a:r>
            <a:endParaRPr lang="el-GR" dirty="0"/>
          </a:p>
        </p:txBody>
      </p:sp>
      <p:sp>
        <p:nvSpPr>
          <p:cNvPr id="14" name="Oval 13"/>
          <p:cNvSpPr/>
          <p:nvPr/>
        </p:nvSpPr>
        <p:spPr>
          <a:xfrm>
            <a:off x="4675197" y="3675251"/>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India</a:t>
            </a:r>
            <a:endParaRPr lang="el-GR" dirty="0"/>
          </a:p>
        </p:txBody>
      </p:sp>
      <p:sp>
        <p:nvSpPr>
          <p:cNvPr id="15" name="Oval 14"/>
          <p:cNvSpPr/>
          <p:nvPr/>
        </p:nvSpPr>
        <p:spPr>
          <a:xfrm>
            <a:off x="6187365" y="2019067"/>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Pakistan</a:t>
            </a:r>
            <a:endParaRPr lang="el-GR" sz="1200" dirty="0"/>
          </a:p>
        </p:txBody>
      </p:sp>
      <p:sp>
        <p:nvSpPr>
          <p:cNvPr id="16" name="Oval 15"/>
          <p:cNvSpPr/>
          <p:nvPr/>
        </p:nvSpPr>
        <p:spPr>
          <a:xfrm>
            <a:off x="6835437" y="3243203"/>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Bangladesh</a:t>
            </a:r>
            <a:endParaRPr lang="el-GR" sz="800" b="1" dirty="0"/>
          </a:p>
        </p:txBody>
      </p:sp>
      <p:sp>
        <p:nvSpPr>
          <p:cNvPr id="17" name="Oval 16"/>
          <p:cNvSpPr/>
          <p:nvPr/>
        </p:nvSpPr>
        <p:spPr>
          <a:xfrm>
            <a:off x="4963229" y="1587019"/>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 Vietnam</a:t>
            </a:r>
            <a:endParaRPr lang="el-GR" sz="900" dirty="0"/>
          </a:p>
        </p:txBody>
      </p:sp>
      <p:cxnSp>
        <p:nvCxnSpPr>
          <p:cNvPr id="19" name="Straight Connector 18"/>
          <p:cNvCxnSpPr>
            <a:stCxn id="12" idx="4"/>
            <a:endCxn id="13" idx="0"/>
          </p:cNvCxnSpPr>
          <p:nvPr/>
        </p:nvCxnSpPr>
        <p:spPr>
          <a:xfrm flipH="1">
            <a:off x="3235037" y="2451115"/>
            <a:ext cx="432048" cy="10801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63029" y="2667139"/>
            <a:ext cx="432048" cy="400110"/>
          </a:xfrm>
          <a:prstGeom prst="rect">
            <a:avLst/>
          </a:prstGeom>
          <a:noFill/>
        </p:spPr>
        <p:txBody>
          <a:bodyPr wrap="square" rtlCol="0">
            <a:spAutoFit/>
          </a:bodyPr>
          <a:lstStyle/>
          <a:p>
            <a:r>
              <a:rPr lang="en-US" sz="2000" b="1" dirty="0">
                <a:solidFill>
                  <a:schemeClr val="accent1">
                    <a:lumMod val="75000"/>
                  </a:schemeClr>
                </a:solidFill>
              </a:rPr>
              <a:t>-</a:t>
            </a:r>
            <a:endParaRPr lang="el-GR" sz="2000" b="1" dirty="0">
              <a:solidFill>
                <a:schemeClr val="accent1">
                  <a:lumMod val="75000"/>
                </a:schemeClr>
              </a:solidFill>
            </a:endParaRPr>
          </a:p>
        </p:txBody>
      </p:sp>
      <p:cxnSp>
        <p:nvCxnSpPr>
          <p:cNvPr id="22" name="Straight Connector 21"/>
          <p:cNvCxnSpPr>
            <a:stCxn id="13" idx="6"/>
            <a:endCxn id="14" idx="2"/>
          </p:cNvCxnSpPr>
          <p:nvPr/>
        </p:nvCxnSpPr>
        <p:spPr>
          <a:xfrm>
            <a:off x="3739093" y="3963283"/>
            <a:ext cx="936104"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99133" y="3675251"/>
            <a:ext cx="432048" cy="400110"/>
          </a:xfrm>
          <a:prstGeom prst="rect">
            <a:avLst/>
          </a:prstGeom>
          <a:noFill/>
        </p:spPr>
        <p:txBody>
          <a:bodyPr wrap="square" rtlCol="0">
            <a:spAutoFit/>
          </a:bodyPr>
          <a:lstStyle/>
          <a:p>
            <a:r>
              <a:rPr lang="en-US" sz="2000" b="1" dirty="0">
                <a:solidFill>
                  <a:schemeClr val="accent1">
                    <a:lumMod val="75000"/>
                  </a:schemeClr>
                </a:solidFill>
              </a:rPr>
              <a:t>-</a:t>
            </a:r>
            <a:endParaRPr lang="el-GR" sz="2000" b="1" dirty="0">
              <a:solidFill>
                <a:schemeClr val="accent1">
                  <a:lumMod val="75000"/>
                </a:schemeClr>
              </a:solidFill>
            </a:endParaRPr>
          </a:p>
        </p:txBody>
      </p:sp>
      <p:cxnSp>
        <p:nvCxnSpPr>
          <p:cNvPr id="25" name="Straight Connector 24"/>
          <p:cNvCxnSpPr>
            <a:stCxn id="10" idx="5"/>
            <a:endCxn id="13" idx="1"/>
          </p:cNvCxnSpPr>
          <p:nvPr/>
        </p:nvCxnSpPr>
        <p:spPr>
          <a:xfrm>
            <a:off x="2079290" y="2828627"/>
            <a:ext cx="799326" cy="8291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370941" y="2955171"/>
            <a:ext cx="432048" cy="297517"/>
          </a:xfrm>
          <a:prstGeom prst="rect">
            <a:avLst/>
          </a:prstGeom>
          <a:noFill/>
        </p:spPr>
        <p:txBody>
          <a:bodyPr wrap="square" rtlCol="0">
            <a:spAutoFit/>
          </a:bodyPr>
          <a:lstStyle/>
          <a:p>
            <a:r>
              <a:rPr lang="en-US" sz="2000" b="1" baseline="-25000" dirty="0">
                <a:solidFill>
                  <a:schemeClr val="accent1">
                    <a:lumMod val="75000"/>
                  </a:schemeClr>
                </a:solidFill>
              </a:rPr>
              <a:t>+</a:t>
            </a:r>
            <a:endParaRPr lang="el-GR" sz="2000" b="1" baseline="-25000" dirty="0">
              <a:solidFill>
                <a:schemeClr val="accent1">
                  <a:lumMod val="75000"/>
                </a:schemeClr>
              </a:solidFill>
            </a:endParaRPr>
          </a:p>
        </p:txBody>
      </p:sp>
      <p:cxnSp>
        <p:nvCxnSpPr>
          <p:cNvPr id="28" name="Straight Connector 27"/>
          <p:cNvCxnSpPr>
            <a:endCxn id="14" idx="7"/>
          </p:cNvCxnSpPr>
          <p:nvPr/>
        </p:nvCxnSpPr>
        <p:spPr>
          <a:xfrm flipH="1">
            <a:off x="5535674" y="2883163"/>
            <a:ext cx="939723" cy="9186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99333" y="2811155"/>
            <a:ext cx="432048" cy="400110"/>
          </a:xfrm>
          <a:prstGeom prst="rect">
            <a:avLst/>
          </a:prstGeom>
          <a:noFill/>
        </p:spPr>
        <p:txBody>
          <a:bodyPr wrap="square" rtlCol="0">
            <a:spAutoFit/>
          </a:bodyPr>
          <a:lstStyle/>
          <a:p>
            <a:r>
              <a:rPr lang="en-US" sz="2000" b="1" dirty="0">
                <a:solidFill>
                  <a:schemeClr val="accent1">
                    <a:lumMod val="75000"/>
                  </a:schemeClr>
                </a:solidFill>
              </a:rPr>
              <a:t>-</a:t>
            </a:r>
            <a:endParaRPr lang="el-GR" sz="2000" b="1" dirty="0">
              <a:solidFill>
                <a:schemeClr val="accent1">
                  <a:lumMod val="75000"/>
                </a:schemeClr>
              </a:solidFill>
            </a:endParaRPr>
          </a:p>
        </p:txBody>
      </p:sp>
      <p:sp>
        <p:nvSpPr>
          <p:cNvPr id="31" name="TextBox 30"/>
          <p:cNvSpPr txBox="1"/>
          <p:nvPr/>
        </p:nvSpPr>
        <p:spPr>
          <a:xfrm>
            <a:off x="190426" y="4259781"/>
            <a:ext cx="8619132" cy="2308324"/>
          </a:xfrm>
          <a:prstGeom prst="rect">
            <a:avLst/>
          </a:prstGeom>
          <a:noFill/>
        </p:spPr>
        <p:txBody>
          <a:bodyPr wrap="square" rtlCol="0">
            <a:spAutoFit/>
          </a:bodyPr>
          <a:lstStyle/>
          <a:p>
            <a:r>
              <a:rPr lang="en-US" sz="1600" dirty="0"/>
              <a:t>USA support to Pakistan? </a:t>
            </a:r>
          </a:p>
          <a:p>
            <a:r>
              <a:rPr lang="en-US" sz="1600" dirty="0"/>
              <a:t>“[T]he United </a:t>
            </a:r>
            <a:r>
              <a:rPr lang="en-US" sz="1600" dirty="0" err="1"/>
              <a:t>States’s</a:t>
            </a:r>
            <a:r>
              <a:rPr lang="en-US" sz="1600" dirty="0"/>
              <a:t> somewhat surprising support of Pakistan ... becomes less surprising when one considers that the </a:t>
            </a:r>
            <a:r>
              <a:rPr lang="en-US" sz="1600" dirty="0">
                <a:solidFill>
                  <a:srgbClr val="FF0000"/>
                </a:solidFill>
              </a:rPr>
              <a:t>USSR was China’s enemy</a:t>
            </a:r>
            <a:r>
              <a:rPr lang="en-US" sz="1600" dirty="0"/>
              <a:t>, </a:t>
            </a:r>
            <a:r>
              <a:rPr lang="en-US" sz="1600" dirty="0">
                <a:solidFill>
                  <a:srgbClr val="FF0000"/>
                </a:solidFill>
              </a:rPr>
              <a:t>China was India’s foe</a:t>
            </a:r>
            <a:r>
              <a:rPr lang="en-US" sz="1600" dirty="0"/>
              <a:t>, and </a:t>
            </a:r>
            <a:r>
              <a:rPr lang="en-US" sz="1600" dirty="0">
                <a:solidFill>
                  <a:srgbClr val="FF0000"/>
                </a:solidFill>
              </a:rPr>
              <a:t>India had traditionally bad relations with Pakistan</a:t>
            </a:r>
            <a:r>
              <a:rPr lang="en-US" sz="1600" dirty="0"/>
              <a:t>. Since the </a:t>
            </a:r>
            <a:r>
              <a:rPr lang="en-US" sz="1600" dirty="0">
                <a:solidFill>
                  <a:srgbClr val="92D050"/>
                </a:solidFill>
              </a:rPr>
              <a:t>U.S. was at that time improving its relations with China</a:t>
            </a:r>
            <a:r>
              <a:rPr lang="en-US" sz="1600" dirty="0"/>
              <a:t>, it </a:t>
            </a:r>
            <a:r>
              <a:rPr lang="en-US" sz="1600" b="1" dirty="0"/>
              <a:t>supported the enemies of China’s enemies</a:t>
            </a:r>
            <a:r>
              <a:rPr lang="en-US" sz="1600" dirty="0"/>
              <a:t>. </a:t>
            </a:r>
          </a:p>
          <a:p>
            <a:r>
              <a:rPr lang="en-US" sz="1600" dirty="0"/>
              <a:t>Further reverberations of this strange political constellation became inevitable: North Vietnam made friendly gestures toward India, Pakistan severed diplomatic relations with those countries of the Eastern Bloc which recognized Bangladesh, and China vetoed the acceptance of Bangladesh into the U.N.”</a:t>
            </a:r>
          </a:p>
        </p:txBody>
      </p:sp>
      <p:cxnSp>
        <p:nvCxnSpPr>
          <p:cNvPr id="33" name="Straight Connector 32"/>
          <p:cNvCxnSpPr>
            <a:endCxn id="14" idx="1"/>
          </p:cNvCxnSpPr>
          <p:nvPr/>
        </p:nvCxnSpPr>
        <p:spPr>
          <a:xfrm>
            <a:off x="2226925" y="2667139"/>
            <a:ext cx="2595907" cy="113465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6"/>
            <a:endCxn id="15" idx="3"/>
          </p:cNvCxnSpPr>
          <p:nvPr/>
        </p:nvCxnSpPr>
        <p:spPr>
          <a:xfrm>
            <a:off x="2226925" y="2523123"/>
            <a:ext cx="4108075" cy="233496"/>
          </a:xfrm>
          <a:prstGeom prst="line">
            <a:avLst/>
          </a:prstGeom>
          <a:ln w="12700">
            <a:solidFill>
              <a:schemeClr val="accent6">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7"/>
            <a:endCxn id="12" idx="2"/>
          </p:cNvCxnSpPr>
          <p:nvPr/>
        </p:nvCxnSpPr>
        <p:spPr>
          <a:xfrm flipV="1">
            <a:off x="2079290" y="2019067"/>
            <a:ext cx="1083739" cy="19855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730981" y="1659027"/>
            <a:ext cx="432048" cy="420628"/>
          </a:xfrm>
          <a:prstGeom prst="rect">
            <a:avLst/>
          </a:prstGeom>
          <a:noFill/>
        </p:spPr>
        <p:txBody>
          <a:bodyPr wrap="square" rtlCol="0">
            <a:spAutoFit/>
          </a:bodyPr>
          <a:lstStyle/>
          <a:p>
            <a:r>
              <a:rPr lang="en-US" sz="3200" b="1" baseline="-25000" dirty="0">
                <a:solidFill>
                  <a:schemeClr val="accent1">
                    <a:lumMod val="75000"/>
                  </a:schemeClr>
                </a:solidFill>
              </a:rPr>
              <a:t>-</a:t>
            </a:r>
            <a:endParaRPr lang="el-GR" sz="3200" b="1" baseline="-25000" dirty="0">
              <a:solidFill>
                <a:schemeClr val="accent1">
                  <a:lumMod val="75000"/>
                </a:schemeClr>
              </a:solidFill>
            </a:endParaRPr>
          </a:p>
        </p:txBody>
      </p:sp>
      <p:cxnSp>
        <p:nvCxnSpPr>
          <p:cNvPr id="44" name="Straight Connector 43"/>
          <p:cNvCxnSpPr>
            <a:stCxn id="15" idx="5"/>
            <a:endCxn id="16" idx="0"/>
          </p:cNvCxnSpPr>
          <p:nvPr/>
        </p:nvCxnSpPr>
        <p:spPr>
          <a:xfrm>
            <a:off x="7047842" y="2756619"/>
            <a:ext cx="291651" cy="486584"/>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267485" y="2667139"/>
            <a:ext cx="432048" cy="400110"/>
          </a:xfrm>
          <a:prstGeom prst="rect">
            <a:avLst/>
          </a:prstGeom>
          <a:noFill/>
        </p:spPr>
        <p:txBody>
          <a:bodyPr wrap="square" rtlCol="0">
            <a:spAutoFit/>
          </a:bodyPr>
          <a:lstStyle/>
          <a:p>
            <a:r>
              <a:rPr lang="en-US" sz="2000" b="1" dirty="0">
                <a:solidFill>
                  <a:schemeClr val="accent1">
                    <a:lumMod val="75000"/>
                  </a:schemeClr>
                </a:solidFill>
              </a:rPr>
              <a:t>-</a:t>
            </a:r>
            <a:endParaRPr lang="el-GR" sz="2000" b="1" dirty="0">
              <a:solidFill>
                <a:schemeClr val="accent1">
                  <a:lumMod val="75000"/>
                </a:schemeClr>
              </a:solidFill>
            </a:endParaRPr>
          </a:p>
        </p:txBody>
      </p:sp>
    </p:spTree>
    <p:extLst>
      <p:ext uri="{BB962C8B-B14F-4D97-AF65-F5344CB8AC3E}">
        <p14:creationId xmlns:p14="http://schemas.microsoft.com/office/powerpoint/2010/main" val="1043141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2048</TotalTime>
  <Words>3485</Words>
  <Application>Microsoft Office PowerPoint</Application>
  <PresentationFormat>On-screen Show (4:3)</PresentationFormat>
  <Paragraphs>486</Paragraphs>
  <Slides>68</Slides>
  <Notes>66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3" baseType="lpstr">
      <vt:lpstr>Arial</vt:lpstr>
      <vt:lpstr>Calibri</vt:lpstr>
      <vt:lpstr>Wingdings</vt:lpstr>
      <vt:lpstr>Office Theme</vt:lpstr>
      <vt:lpstr>Equation</vt:lpstr>
      <vt:lpstr>Online Social Networks and Media </vt:lpstr>
      <vt:lpstr>POSITIVE AND NEGATIVE 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Strong AND WEAK 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pitoura</dc:creator>
  <cp:lastModifiedBy>Evaggelia Pitoura</cp:lastModifiedBy>
  <cp:revision>242</cp:revision>
  <dcterms:created xsi:type="dcterms:W3CDTF">2012-10-10T06:53:19Z</dcterms:created>
  <dcterms:modified xsi:type="dcterms:W3CDTF">2019-12-19T13:22:28Z</dcterms:modified>
</cp:coreProperties>
</file>