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359" r:id="rId2"/>
    <p:sldId id="770" r:id="rId3"/>
    <p:sldId id="771" r:id="rId4"/>
    <p:sldId id="772" r:id="rId5"/>
    <p:sldId id="773" r:id="rId6"/>
    <p:sldId id="774" r:id="rId7"/>
    <p:sldId id="821" r:id="rId8"/>
    <p:sldId id="822" r:id="rId9"/>
    <p:sldId id="824" r:id="rId10"/>
    <p:sldId id="825" r:id="rId11"/>
    <p:sldId id="827" r:id="rId12"/>
    <p:sldId id="828" r:id="rId13"/>
    <p:sldId id="829" r:id="rId14"/>
    <p:sldId id="911" r:id="rId15"/>
    <p:sldId id="912" r:id="rId16"/>
    <p:sldId id="834" r:id="rId17"/>
    <p:sldId id="913" r:id="rId18"/>
    <p:sldId id="838" r:id="rId19"/>
    <p:sldId id="839" r:id="rId20"/>
    <p:sldId id="841" r:id="rId21"/>
    <p:sldId id="842" r:id="rId22"/>
    <p:sldId id="843" r:id="rId23"/>
    <p:sldId id="844" r:id="rId24"/>
    <p:sldId id="845" r:id="rId25"/>
    <p:sldId id="846" r:id="rId26"/>
    <p:sldId id="847" r:id="rId27"/>
    <p:sldId id="848" r:id="rId28"/>
    <p:sldId id="849" r:id="rId29"/>
    <p:sldId id="850" r:id="rId30"/>
    <p:sldId id="875" r:id="rId31"/>
    <p:sldId id="918" r:id="rId32"/>
    <p:sldId id="915" r:id="rId33"/>
    <p:sldId id="877" r:id="rId34"/>
    <p:sldId id="878" r:id="rId35"/>
    <p:sldId id="879" r:id="rId36"/>
    <p:sldId id="880" r:id="rId37"/>
    <p:sldId id="916" r:id="rId38"/>
    <p:sldId id="888" r:id="rId39"/>
    <p:sldId id="889" r:id="rId40"/>
    <p:sldId id="881" r:id="rId41"/>
    <p:sldId id="882" r:id="rId42"/>
    <p:sldId id="883" r:id="rId43"/>
    <p:sldId id="884" r:id="rId44"/>
    <p:sldId id="885" r:id="rId45"/>
    <p:sldId id="886" r:id="rId46"/>
    <p:sldId id="887" r:id="rId47"/>
    <p:sldId id="890" r:id="rId48"/>
    <p:sldId id="891" r:id="rId49"/>
    <p:sldId id="892" r:id="rId50"/>
    <p:sldId id="917" r:id="rId51"/>
    <p:sldId id="894" r:id="rId52"/>
    <p:sldId id="898" r:id="rId53"/>
    <p:sldId id="899" r:id="rId54"/>
    <p:sldId id="901" r:id="rId55"/>
    <p:sldId id="902" r:id="rId56"/>
    <p:sldId id="903" r:id="rId57"/>
    <p:sldId id="904" r:id="rId58"/>
    <p:sldId id="905" r:id="rId59"/>
    <p:sldId id="906" r:id="rId60"/>
    <p:sldId id="907" r:id="rId61"/>
    <p:sldId id="909" r:id="rId62"/>
    <p:sldId id="919" r:id="rId63"/>
    <p:sldId id="775" r:id="rId64"/>
    <p:sldId id="776" r:id="rId65"/>
    <p:sldId id="777" r:id="rId66"/>
    <p:sldId id="780" r:id="rId67"/>
    <p:sldId id="778" r:id="rId68"/>
    <p:sldId id="779" r:id="rId69"/>
    <p:sldId id="781" r:id="rId70"/>
    <p:sldId id="782" r:id="rId71"/>
    <p:sldId id="783" r:id="rId72"/>
    <p:sldId id="784" r:id="rId73"/>
    <p:sldId id="785" r:id="rId74"/>
    <p:sldId id="786" r:id="rId75"/>
    <p:sldId id="787" r:id="rId76"/>
    <p:sldId id="789" r:id="rId77"/>
    <p:sldId id="790" r:id="rId78"/>
    <p:sldId id="791" r:id="rId79"/>
    <p:sldId id="792" r:id="rId80"/>
    <p:sldId id="793" r:id="rId81"/>
    <p:sldId id="794" r:id="rId82"/>
    <p:sldId id="799" r:id="rId83"/>
    <p:sldId id="800" r:id="rId84"/>
    <p:sldId id="802" r:id="rId85"/>
    <p:sldId id="921" r:id="rId8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F01B6"/>
    <a:srgbClr val="B10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28" autoAdjust="0"/>
  </p:normalViewPr>
  <p:slideViewPr>
    <p:cSldViewPr>
      <p:cViewPr varScale="1">
        <p:scale>
          <a:sx n="108" d="100"/>
          <a:sy n="108" d="100"/>
        </p:scale>
        <p:origin x="7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356"/>
    </p:cViewPr>
  </p:sorterViewPr>
  <p:notesViewPr>
    <p:cSldViewPr>
      <p:cViewPr varScale="1">
        <p:scale>
          <a:sx n="98" d="100"/>
          <a:sy n="98" d="100"/>
        </p:scale>
        <p:origin x="35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76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16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62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64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69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4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Recursive</a:t>
            </a:r>
            <a:r>
              <a:rPr lang="en-US" baseline="0" dirty="0" smtClean="0"/>
              <a:t> equation for h_i,i+1 when in i equal probability to go to i-1 and i+1 If to i+1 hit time =  1, If to i-1 hit time = 1+h_i-1,i (go back to i) + h_i,i,+1 </a:t>
            </a:r>
          </a:p>
          <a:p>
            <a:r>
              <a:rPr lang="en-US" baseline="0" dirty="0" smtClean="0"/>
              <a:t>2i-1 solves the recursive equation – Sum from i = 1 to n-1 gives us O(n^2)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05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74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Univ</a:t>
            </a:r>
            <a:r>
              <a:rPr lang="en-US" dirty="0" smtClean="0"/>
              <a:t> -&gt;</a:t>
            </a:r>
            <a:r>
              <a:rPr lang="en-US" baseline="0" dirty="0" smtClean="0"/>
              <a:t> similarity of </a:t>
            </a:r>
            <a:r>
              <a:rPr lang="en-US" baseline="0" dirty="0" err="1" smtClean="0"/>
              <a:t>ProfA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ProfB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sim</a:t>
            </a:r>
            <a:r>
              <a:rPr lang="en-US" baseline="0" dirty="0" smtClean="0"/>
              <a:t> of Prof A and Prof B-&gt; </a:t>
            </a:r>
            <a:r>
              <a:rPr lang="en-US" baseline="0" dirty="0" err="1" smtClean="0"/>
              <a:t>sim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studA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StudB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sim</a:t>
            </a:r>
            <a:r>
              <a:rPr lang="en-US" baseline="0" dirty="0" smtClean="0"/>
              <a:t> </a:t>
            </a:r>
            <a:r>
              <a:rPr lang="en-US" baseline="0" smtClean="0"/>
              <a:t>of StudA and StudB sim of Univ and Prof B,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29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05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7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88C8D-18FA-4929-908F-A988049F88B2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31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38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15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77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1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52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1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2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60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4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15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88C8D-18FA-4929-908F-A988049F88B2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38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752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310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30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09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454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671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666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913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056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D0282-9444-4BDF-BE39-E71ECC6EC01A}" type="slidenum">
              <a:rPr lang="en-US"/>
              <a:pPr/>
              <a:t>72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40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485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29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us focus on learning the representation for the vertex A in the graph. We can see that A receives two types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information when learning its representation: 1-step information from B, as well as 2-step information from all 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vertices. We note that if we do not distinguish these two different types of information, we can construct an alternative graph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shown in (b) of Figure 2, where A receives exactly the same information as (a), but has a completely different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57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246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188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704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33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6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1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1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48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3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DCE6-A980-4C44-A9E6-6DF329EFA37A}" type="datetime1">
              <a:rPr lang="el-GR" smtClean="0"/>
              <a:t>2/12/2019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31E6-14B9-4E7E-9EE8-B67682DFE990}" type="datetime1">
              <a:rPr lang="el-GR" smtClean="0"/>
              <a:t>2/12/2019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9ED-D51B-4058-8D63-47A77537F2ED}" type="datetime1">
              <a:rPr lang="el-GR" smtClean="0"/>
              <a:t>2/12/2019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4F9-E290-44B3-BAA6-8FE28E5DE141}" type="datetime1">
              <a:rPr lang="el-GR" smtClean="0"/>
              <a:t>2/12/2019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4-0292-4328-98EC-68CB61317F9B}" type="datetime1">
              <a:rPr lang="el-GR" smtClean="0"/>
              <a:t>2/12/2019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D11F-7E5E-4227-8B9D-13D79BC5901D}" type="datetime1">
              <a:rPr lang="el-GR" smtClean="0"/>
              <a:t>2/12/2019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569-397A-45E3-B661-310CA69C16CE}" type="datetime1">
              <a:rPr lang="el-GR" smtClean="0"/>
              <a:t>2/12/2019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FB8B-7CDA-4811-BF8A-3BF40C85257D}" type="datetime1">
              <a:rPr lang="el-GR" smtClean="0"/>
              <a:t>2/12/2019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B19-6BB5-4322-BA85-00F42DB4ED67}" type="datetime1">
              <a:rPr lang="el-GR" smtClean="0"/>
              <a:t>2/12/2019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04E9-BDEF-4856-B0A9-C9CA1D36AAD3}" type="datetime1">
              <a:rPr lang="el-GR" smtClean="0"/>
              <a:t>2/12/2019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7EA1-2A42-432B-8651-867C60F8A652}" type="datetime1">
              <a:rPr lang="el-GR" smtClean="0"/>
              <a:t>2/12/2019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9209C-0F2D-4A2B-81C1-73B1EF730F5E}" type="datetime1">
              <a:rPr lang="el-GR" smtClean="0"/>
              <a:t>2/12/2019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1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61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Relationship Id="rId9" Type="http://schemas.openxmlformats.org/officeDocument/2006/relationships/image" Target="../media/image4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46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0.png"/><Relationship Id="rId4" Type="http://schemas.openxmlformats.org/officeDocument/2006/relationships/image" Target="../media/image2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e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510.png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0.pn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490.png"/><Relationship Id="rId10" Type="http://schemas.openxmlformats.org/officeDocument/2006/relationships/image" Target="../media/image59.wmf"/><Relationship Id="rId4" Type="http://schemas.openxmlformats.org/officeDocument/2006/relationships/image" Target="../media/image480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6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60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58.png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0.pn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560.png"/><Relationship Id="rId10" Type="http://schemas.openxmlformats.org/officeDocument/2006/relationships/image" Target="../media/image62.wmf"/><Relationship Id="rId4" Type="http://schemas.openxmlformats.org/officeDocument/2006/relationships/image" Target="../media/image55.png"/><Relationship Id="rId9" Type="http://schemas.openxmlformats.org/officeDocument/2006/relationships/oleObject" Target="../embeddings/oleObject16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64.w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083823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Link Prediction, Classification,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Graph </a:t>
            </a:r>
            <a:r>
              <a:rPr lang="en-US" dirty="0" err="1" smtClean="0">
                <a:solidFill>
                  <a:schemeClr val="tx1"/>
                </a:solidFill>
              </a:rPr>
              <a:t>Embeddings</a:t>
            </a:r>
            <a:endParaRPr lang="en-US" dirty="0">
              <a:solidFill>
                <a:schemeClr val="tx1"/>
              </a:solidFill>
            </a:endParaRPr>
          </a:p>
          <a:p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338" y="232599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Problem Definition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7704856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Link prediction problem</a:t>
            </a:r>
            <a:r>
              <a:rPr lang="en-US" sz="2800" dirty="0" smtClean="0"/>
              <a:t>: Given the links in a social network at time </a:t>
            </a:r>
            <a:r>
              <a:rPr lang="en-US" sz="2800" i="1" dirty="0" smtClean="0"/>
              <a:t>t (G</a:t>
            </a:r>
            <a:r>
              <a:rPr lang="en-US" sz="2800" i="1" baseline="-25000" dirty="0" smtClean="0"/>
              <a:t>old</a:t>
            </a:r>
            <a:r>
              <a:rPr lang="en-US" sz="2800" i="1" dirty="0" smtClean="0"/>
              <a:t>),</a:t>
            </a:r>
            <a:r>
              <a:rPr lang="en-US" sz="2800" dirty="0" smtClean="0"/>
              <a:t> </a:t>
            </a:r>
            <a:r>
              <a:rPr lang="en-US" sz="2800" b="1" i="1" dirty="0" smtClean="0"/>
              <a:t>predict</a:t>
            </a:r>
            <a:r>
              <a:rPr lang="en-US" sz="2800" b="1" dirty="0" smtClean="0"/>
              <a:t> </a:t>
            </a:r>
            <a:r>
              <a:rPr lang="en-US" sz="2800" dirty="0" smtClean="0"/>
              <a:t>the edges that will be added to the network during the time interval from time </a:t>
            </a:r>
            <a:r>
              <a:rPr lang="en-US" sz="2800" i="1" dirty="0" smtClean="0"/>
              <a:t>t</a:t>
            </a:r>
            <a:r>
              <a:rPr lang="en-US" sz="2800" dirty="0" smtClean="0"/>
              <a:t> to a given future time </a:t>
            </a:r>
            <a:r>
              <a:rPr lang="en-US" sz="2800" i="1" dirty="0" smtClean="0"/>
              <a:t>t’ (</a:t>
            </a:r>
            <a:r>
              <a:rPr lang="en-US" sz="2800" i="1" dirty="0" err="1" smtClean="0"/>
              <a:t>G</a:t>
            </a:r>
            <a:r>
              <a:rPr lang="en-US" sz="2800" i="1" baseline="-25000" dirty="0" err="1" smtClean="0"/>
              <a:t>new</a:t>
            </a:r>
            <a:r>
              <a:rPr lang="en-US" sz="2800" i="1" dirty="0" smtClean="0"/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946" y="3645024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Based solely </a:t>
            </a:r>
            <a:r>
              <a:rPr lang="en-US" sz="2000" dirty="0" smtClean="0">
                <a:solidFill>
                  <a:srgbClr val="FF0000"/>
                </a:solidFill>
              </a:rPr>
              <a:t>on the </a:t>
            </a:r>
            <a:r>
              <a:rPr lang="en-US" sz="2000" i="1" dirty="0" smtClean="0">
                <a:solidFill>
                  <a:srgbClr val="FF0000"/>
                </a:solidFill>
              </a:rPr>
              <a:t>topology</a:t>
            </a:r>
            <a:r>
              <a:rPr lang="en-US" sz="2000" dirty="0" smtClean="0">
                <a:solidFill>
                  <a:srgbClr val="FF0000"/>
                </a:solidFill>
              </a:rPr>
              <a:t> of the network </a:t>
            </a:r>
            <a:r>
              <a:rPr lang="en-US" sz="2000" dirty="0" smtClean="0"/>
              <a:t>(social proximity) (the more general problem also considers attributes of the nodes and links)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Different from the problem of </a:t>
            </a:r>
            <a:r>
              <a:rPr lang="en-US" sz="2000" i="1" dirty="0" smtClean="0">
                <a:solidFill>
                  <a:srgbClr val="FF0000"/>
                </a:solidFill>
              </a:rPr>
              <a:t>inferring missing (hidden) links </a:t>
            </a:r>
            <a:r>
              <a:rPr lang="en-US" sz="2000" dirty="0" smtClean="0"/>
              <a:t>(there is a temporal aspect)</a:t>
            </a:r>
          </a:p>
          <a:p>
            <a:pPr lvl="1" algn="just"/>
            <a:r>
              <a:rPr lang="en-US" sz="2000" dirty="0" smtClean="0"/>
              <a:t>To save experimental effort in the laboratory or in the field</a:t>
            </a:r>
            <a:endParaRPr lang="el-GR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76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789" y="182489"/>
            <a:ext cx="790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Approach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239522"/>
            <a:ext cx="7632848" cy="224676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Assign a </a:t>
            </a:r>
            <a:r>
              <a:rPr lang="en-US" sz="2800" i="1" dirty="0" smtClean="0">
                <a:solidFill>
                  <a:srgbClr val="FF0000"/>
                </a:solidFill>
              </a:rPr>
              <a:t>connection weight score(x, y) </a:t>
            </a:r>
            <a:r>
              <a:rPr lang="en-US" sz="2800" dirty="0" smtClean="0"/>
              <a:t>to each pair of nodes  &lt;x, y&gt; based on the input graph 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Produce a </a:t>
            </a:r>
            <a:r>
              <a:rPr lang="en-US" sz="2800" dirty="0" smtClean="0">
                <a:solidFill>
                  <a:srgbClr val="FF0000"/>
                </a:solidFill>
              </a:rPr>
              <a:t>ranked</a:t>
            </a:r>
            <a:r>
              <a:rPr lang="en-US" sz="2800" dirty="0" smtClean="0"/>
              <a:t> list of edges in decreasing order of score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Recommend the ones with the </a:t>
            </a:r>
            <a:r>
              <a:rPr lang="en-US" sz="2800" dirty="0" smtClean="0">
                <a:solidFill>
                  <a:srgbClr val="FF0000"/>
                </a:solidFill>
              </a:rPr>
              <a:t>highest score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789" y="3883179"/>
            <a:ext cx="8056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Note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We can consider all links incident to </a:t>
            </a:r>
            <a:r>
              <a:rPr lang="en-US" sz="2400" i="1" dirty="0" smtClean="0">
                <a:solidFill>
                  <a:srgbClr val="FF0000"/>
                </a:solidFill>
              </a:rPr>
              <a:t>a specific node x</a:t>
            </a:r>
            <a:r>
              <a:rPr lang="en-US" sz="2400" dirty="0" smtClean="0"/>
              <a:t>, and recommend to </a:t>
            </a:r>
            <a:r>
              <a:rPr lang="en-US" sz="2400" i="1" dirty="0" smtClean="0"/>
              <a:t>x</a:t>
            </a:r>
            <a:r>
              <a:rPr lang="en-US" sz="2400" dirty="0" smtClean="0"/>
              <a:t> the top ones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If we focus to a specific </a:t>
            </a:r>
            <a:r>
              <a:rPr lang="en-US" sz="2400" i="1" dirty="0" smtClean="0"/>
              <a:t>x</a:t>
            </a:r>
            <a:r>
              <a:rPr lang="en-US" sz="2400" dirty="0" smtClean="0"/>
              <a:t>, the score can be seen as a centrality measure for x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96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789" y="182489"/>
            <a:ext cx="790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How to define the score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580" y="134076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How to assign the score(x, y) between two nodes x and y?</a:t>
            </a:r>
            <a:endParaRPr lang="el-GR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85293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   Some form of </a:t>
            </a:r>
            <a:r>
              <a:rPr lang="en-US" sz="2400" b="1" dirty="0" smtClean="0"/>
              <a:t>similarity</a:t>
            </a:r>
            <a:r>
              <a:rPr lang="en-US" sz="2400" dirty="0" smtClean="0"/>
              <a:t> or </a:t>
            </a:r>
            <a:r>
              <a:rPr lang="en-US" sz="2400" b="1" dirty="0" smtClean="0"/>
              <a:t>node proximity</a:t>
            </a:r>
            <a:endParaRPr lang="el-GR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66910" y="4235311"/>
            <a:ext cx="6516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general methods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Neighbors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Paths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044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5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Neighborhood-based metrics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290" y="1103043"/>
            <a:ext cx="8136904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larger the </a:t>
            </a:r>
            <a:r>
              <a:rPr lang="en-US" sz="2800" i="1" dirty="0" smtClean="0">
                <a:solidFill>
                  <a:srgbClr val="FF0000"/>
                </a:solidFill>
              </a:rPr>
              <a:t>overlap of the neighbors </a:t>
            </a:r>
            <a:r>
              <a:rPr lang="en-US" sz="2800" dirty="0" smtClean="0"/>
              <a:t>of two nodes, the more likely the nodes to be linked in the future </a:t>
            </a:r>
            <a:endParaRPr lang="el-G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98368" y="2648294"/>
                <a:ext cx="3888432" cy="1269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 adjacency matrix  </a:t>
                </a:r>
                <a:endParaRPr lang="en-US" sz="2400" dirty="0"/>
              </a:p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 smtClean="0"/>
                  <a:t>: number of </a:t>
                </a:r>
                <a:r>
                  <a:rPr lang="en-US" sz="2400" i="1" dirty="0" smtClean="0"/>
                  <a:t>different paths of length 2</a:t>
                </a:r>
                <a:endParaRPr lang="el-GR" sz="2400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368" y="2648294"/>
                <a:ext cx="3888432" cy="1269643"/>
              </a:xfrm>
              <a:prstGeom prst="rect">
                <a:avLst/>
              </a:prstGeom>
              <a:blipFill rotWithShape="0">
                <a:blip r:embed="rId3"/>
                <a:stretch>
                  <a:fillRect l="-2351" t="-3828" b="-71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9782" y="3159075"/>
                <a:ext cx="406794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82" y="3159075"/>
                <a:ext cx="406794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03310" y="249289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Common neighbors: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310" y="429309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Jaccard</a:t>
            </a:r>
            <a:r>
              <a:rPr lang="en-US" sz="2800" dirty="0" smtClean="0">
                <a:solidFill>
                  <a:srgbClr val="FF0000"/>
                </a:solidFill>
              </a:rPr>
              <a:t> coefficient:</a:t>
            </a:r>
            <a:endParaRPr lang="el-GR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9782" y="5011063"/>
                <a:ext cx="3877343" cy="779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82" y="5011063"/>
                <a:ext cx="3877343" cy="7798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703202" y="4804729"/>
            <a:ext cx="3956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The probability that both x and y have a feature from a randomly selected feature that either x or y has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7710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5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Neighborhood-based metrics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14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7222" y="2296629"/>
                <a:ext cx="6455057" cy="9432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∈ 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⁡(|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2" y="2296629"/>
                <a:ext cx="6455057" cy="9432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09226" y="152682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Adamic</a:t>
            </a:r>
            <a:r>
              <a:rPr lang="en-US" sz="2800" dirty="0" smtClean="0">
                <a:solidFill>
                  <a:srgbClr val="FF0000"/>
                </a:solidFill>
              </a:rPr>
              <a:t> Adar: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15" y="3605352"/>
            <a:ext cx="8245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Weighted version: common neighbors which themselves have few neighbors get larger weights (larger weights to rare features) </a:t>
            </a:r>
            <a:endParaRPr lang="el-G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5171133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Neighbors who are linked with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/>
              <a:t> nodes are assigned weight = 1/log(2) 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Neighbors who are linked with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sz="2000" dirty="0" smtClean="0"/>
              <a:t> nodes are assigned  weight = 1/log(5) </a:t>
            </a:r>
            <a:endParaRPr lang="el-GR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404" y="5979381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|N(x)| = degree of x, inverse logarithmic centrality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81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5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Neighborhood-based metrics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15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9226" y="2481292"/>
                <a:ext cx="64550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6" y="2481292"/>
                <a:ext cx="6455057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09226" y="1345129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Preferential attachment: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282" y="3356992"/>
            <a:ext cx="79928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Nodes like to form ties</a:t>
            </a:r>
            <a:r>
              <a:rPr lang="el-GR" sz="2400" dirty="0" smtClean="0"/>
              <a:t> </a:t>
            </a:r>
            <a:r>
              <a:rPr lang="en-US" sz="2400" dirty="0" smtClean="0"/>
              <a:t>with ‘popular’ nodes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E.g., empirical</a:t>
            </a:r>
            <a:r>
              <a:rPr lang="el-GR" sz="2000" dirty="0" smtClean="0"/>
              <a:t> </a:t>
            </a:r>
            <a:r>
              <a:rPr lang="en-US" sz="2000" dirty="0"/>
              <a:t>evidence </a:t>
            </a:r>
            <a:r>
              <a:rPr lang="en-US" sz="2000" dirty="0" smtClean="0"/>
              <a:t>suggest </a:t>
            </a:r>
            <a:r>
              <a:rPr lang="en-US" sz="2000" dirty="0"/>
              <a:t>that co-authorship is correlated with the</a:t>
            </a:r>
            <a:r>
              <a:rPr lang="el-GR" sz="2000" dirty="0"/>
              <a:t> </a:t>
            </a:r>
            <a:r>
              <a:rPr lang="en-US" sz="2000" dirty="0"/>
              <a:t>product of the neighborhood </a:t>
            </a:r>
            <a:r>
              <a:rPr lang="en-US" sz="2000" dirty="0" smtClean="0"/>
              <a:t>sizes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Fall-back strategy: recommending popular users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D</a:t>
            </a:r>
            <a:r>
              <a:rPr lang="en-US" sz="2400" dirty="0" smtClean="0"/>
              <a:t>epends </a:t>
            </a:r>
            <a:r>
              <a:rPr lang="en-US" sz="2400" b="1" i="1" dirty="0"/>
              <a:t>on the degrees </a:t>
            </a:r>
            <a:r>
              <a:rPr lang="en-US" sz="2400" dirty="0"/>
              <a:t>of the nodes not on their neighbors per </a:t>
            </a:r>
            <a:r>
              <a:rPr lang="en-US" sz="2400" dirty="0" smtClean="0"/>
              <a:t>se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347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268" y="166003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Path-based methods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641" y="109047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score(x, y) = (negated) length of </a:t>
            </a:r>
            <a:r>
              <a:rPr lang="en-US" sz="2800" i="1" dirty="0" smtClean="0">
                <a:solidFill>
                  <a:srgbClr val="FF0000"/>
                </a:solidFill>
              </a:rPr>
              <a:t>shortest path </a:t>
            </a:r>
            <a:r>
              <a:rPr lang="en-US" sz="2800" dirty="0" smtClean="0"/>
              <a:t>between x and 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79512" y="2362501"/>
            <a:ext cx="8064896" cy="46166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Not just the shortest, but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all</a:t>
            </a:r>
            <a:r>
              <a:rPr lang="en-US" sz="2400" dirty="0" smtClean="0"/>
              <a:t> paths between two nodes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07904" y="3415156"/>
                <a:ext cx="3168352" cy="11748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𝑝𝑎𝑡h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|</m:t>
                          </m:r>
                        </m:e>
                      </m:nary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415156"/>
                <a:ext cx="3168352" cy="11748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19321" y="4907887"/>
            <a:ext cx="7100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Sum over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all paths of length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l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  <a:latin typeface="Cambria Math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 &lt; </a:t>
            </a:r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β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&lt; 1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/>
              <a:t> parameter of the predictor, exponentially damped to count short paths more heavily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3350473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Katz</a:t>
            </a:r>
            <a:r>
              <a:rPr lang="el-GR" sz="3200" baseline="-25000" dirty="0" smtClean="0">
                <a:solidFill>
                  <a:srgbClr val="FF0000"/>
                </a:solidFill>
              </a:rPr>
              <a:t>β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measure</a:t>
            </a:r>
            <a:r>
              <a:rPr lang="el-GR" sz="3200" dirty="0" smtClean="0">
                <a:solidFill>
                  <a:srgbClr val="FF0000"/>
                </a:solidFill>
              </a:rPr>
              <a:t>: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268" y="166003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Path-based methods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2166550"/>
                <a:ext cx="8015212" cy="489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l-GR" sz="28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  <m:sSubSup>
                          <m:sSubSup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𝑝𝑎𝑡h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|</m:t>
                        </m:r>
                      </m:e>
                    </m:nary>
                    <m:r>
                      <a:rPr lang="el-G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l-GR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l-GR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Sup>
                      <m:sSubSup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2800" dirty="0" smtClean="0"/>
                  <a:t>+ …</a:t>
                </a:r>
                <a:endParaRPr lang="el-GR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66550"/>
                <a:ext cx="8015212" cy="489942"/>
              </a:xfrm>
              <a:prstGeom prst="rect">
                <a:avLst/>
              </a:prstGeom>
              <a:blipFill rotWithShape="0">
                <a:blip r:embed="rId3"/>
                <a:stretch>
                  <a:fillRect t="-16049" b="-370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3527" y="1317665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Katz</a:t>
            </a:r>
            <a:r>
              <a:rPr lang="el-GR" sz="3200" baseline="-25000" dirty="0" smtClean="0">
                <a:solidFill>
                  <a:srgbClr val="FF0000"/>
                </a:solidFill>
              </a:rPr>
              <a:t>β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measure</a:t>
            </a:r>
            <a:r>
              <a:rPr lang="el-GR" sz="3200" dirty="0" smtClean="0">
                <a:solidFill>
                  <a:srgbClr val="FF0000"/>
                </a:solidFill>
              </a:rPr>
              <a:t>:</a:t>
            </a:r>
            <a:endParaRPr lang="el-GR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58616" y="3212989"/>
                <a:ext cx="204137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3200" b="0" i="0" smtClean="0">
                              <a:latin typeface="Cambria Math" panose="02040503050406030204" pitchFamily="18" charset="0"/>
                            </a:rPr>
                            <m:t>Ι</m:t>
                          </m:r>
                          <m:r>
                            <a:rPr lang="el-GR" sz="32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3200" b="0" i="0" smtClean="0">
                              <a:latin typeface="Cambria Math" panose="02040503050406030204" pitchFamily="18" charset="0"/>
                            </a:rPr>
                            <m:t>βΑ</m:t>
                          </m:r>
                          <m:r>
                            <a:rPr lang="el-GR" sz="32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l-GR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l-GR" sz="32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l-GR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3200" b="0" i="0" smtClean="0">
                          <a:latin typeface="Cambria Math" panose="02040503050406030204" pitchFamily="18" charset="0"/>
                        </a:rPr>
                        <m:t>Ι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616" y="3212989"/>
                <a:ext cx="2041376" cy="492443"/>
              </a:xfrm>
              <a:prstGeom prst="rect">
                <a:avLst/>
              </a:prstGeom>
              <a:blipFill rotWithShape="0">
                <a:blip r:embed="rId4"/>
                <a:stretch>
                  <a:fillRect r="-194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99212" y="4261929"/>
            <a:ext cx="62015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 &lt; </a:t>
            </a:r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β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&lt; 1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/>
              <a:t>Small </a:t>
            </a:r>
            <a:r>
              <a:rPr lang="el-GR" dirty="0" smtClean="0"/>
              <a:t>β </a:t>
            </a:r>
            <a:r>
              <a:rPr lang="en-US" dirty="0" smtClean="0"/>
              <a:t>much like common neighbors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l-GR" dirty="0" smtClean="0"/>
              <a:t>β </a:t>
            </a:r>
            <a:r>
              <a:rPr lang="en-US" dirty="0" smtClean="0"/>
              <a:t>small: degree, </a:t>
            </a:r>
            <a:r>
              <a:rPr lang="el-GR" dirty="0" smtClean="0"/>
              <a:t>β </a:t>
            </a:r>
            <a:r>
              <a:rPr lang="en-US" dirty="0" smtClean="0"/>
              <a:t>maximal</a:t>
            </a:r>
            <a:r>
              <a:rPr lang="el-GR" dirty="0" smtClean="0"/>
              <a:t>: </a:t>
            </a:r>
            <a:r>
              <a:rPr lang="en-US" dirty="0" smtClean="0"/>
              <a:t>eigenvalue</a:t>
            </a:r>
            <a:endParaRPr lang="el-GR" dirty="0"/>
          </a:p>
          <a:p>
            <a:pPr marL="266700" lvl="1" indent="-266700" algn="just">
              <a:buFont typeface="Wingdings" panose="05000000000000000000" pitchFamily="2" charset="2"/>
              <a:buChar char="§"/>
            </a:pPr>
            <a:r>
              <a:rPr lang="en-US" dirty="0" smtClean="0"/>
              <a:t>Weighted version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6215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Path-based methods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549" y="1213393"/>
            <a:ext cx="8352928" cy="46166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/>
              <a:t>Based on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random walks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that starts at </a:t>
            </a:r>
            <a:r>
              <a:rPr lang="en-US" sz="2400" i="1" dirty="0" smtClean="0"/>
              <a:t>x</a:t>
            </a:r>
            <a:endParaRPr lang="el-GR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988014"/>
            <a:ext cx="8423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Hitting Time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x,y</a:t>
            </a:r>
            <a:r>
              <a:rPr lang="en-US" sz="2400" dirty="0" smtClean="0"/>
              <a:t> from </a:t>
            </a:r>
            <a:r>
              <a:rPr lang="en-US" sz="2400" i="1" dirty="0"/>
              <a:t>x</a:t>
            </a:r>
            <a:r>
              <a:rPr lang="en-US" sz="2400" dirty="0" smtClean="0"/>
              <a:t> to </a:t>
            </a:r>
            <a:r>
              <a:rPr lang="en-US" sz="2400" i="1" dirty="0" smtClean="0"/>
              <a:t>y</a:t>
            </a:r>
            <a:r>
              <a:rPr lang="en-US" sz="2400" dirty="0" smtClean="0"/>
              <a:t>: the expected number</a:t>
            </a:r>
            <a:r>
              <a:rPr lang="el-GR" sz="2400" dirty="0" smtClean="0"/>
              <a:t> </a:t>
            </a:r>
            <a:r>
              <a:rPr lang="en-US" sz="2400" dirty="0" smtClean="0"/>
              <a:t>of steps it takes for the random walk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starting at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to reach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2400" dirty="0" smtClean="0"/>
              <a:t>.</a:t>
            </a:r>
          </a:p>
          <a:p>
            <a:pPr algn="ctr"/>
            <a:r>
              <a:rPr lang="en-US" sz="2400" dirty="0" smtClean="0"/>
              <a:t>score(x, y) = −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x,y</a:t>
            </a:r>
            <a:endParaRPr lang="en-US" sz="2400" baseline="-25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23528" y="3297066"/>
            <a:ext cx="8339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Commute Time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x,y</a:t>
            </a:r>
            <a:r>
              <a:rPr lang="en-US" sz="2400" dirty="0" smtClean="0"/>
              <a:t> from </a:t>
            </a:r>
            <a:r>
              <a:rPr lang="en-US" sz="2400" i="1" dirty="0"/>
              <a:t>x</a:t>
            </a:r>
            <a:r>
              <a:rPr lang="en-US" sz="2400" dirty="0" smtClean="0"/>
              <a:t> to </a:t>
            </a:r>
            <a:r>
              <a:rPr lang="en-US" sz="2400" i="1" dirty="0" smtClean="0"/>
              <a:t>y:</a:t>
            </a:r>
            <a:r>
              <a:rPr lang="en-US" sz="2400" dirty="0" smtClean="0"/>
              <a:t> the expected number</a:t>
            </a:r>
            <a:r>
              <a:rPr lang="el-GR" sz="2400" dirty="0" smtClean="0"/>
              <a:t> </a:t>
            </a:r>
            <a:r>
              <a:rPr lang="en-US" sz="2400" dirty="0" smtClean="0"/>
              <a:t>of steps to travel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to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from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to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</a:p>
          <a:p>
            <a:pPr algn="ctr"/>
            <a:r>
              <a:rPr lang="en-US" sz="2400" dirty="0" smtClean="0"/>
              <a:t>score(x, y) = − (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x,y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+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y,x</a:t>
            </a:r>
            <a:r>
              <a:rPr lang="en-US" sz="2400" dirty="0" smtClean="0"/>
              <a:t>)</a:t>
            </a:r>
            <a:endParaRPr lang="en-US" sz="2400" baseline="-25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85" y="4941168"/>
            <a:ext cx="30384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2292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symmetric</a:t>
            </a:r>
            <a:r>
              <a:rPr lang="en-US" dirty="0" smtClean="0"/>
              <a:t>, can be shown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16" y="5542156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9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5556" y="2712088"/>
            <a:ext cx="85134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tationary-normed versions</a:t>
            </a:r>
            <a:r>
              <a:rPr lang="en-US" sz="2400" dirty="0" smtClean="0"/>
              <a:t>:</a:t>
            </a:r>
          </a:p>
          <a:p>
            <a:pPr algn="just"/>
            <a:r>
              <a:rPr lang="en-US" sz="2000" dirty="0" smtClean="0"/>
              <a:t>to counteract the fact that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x,y</a:t>
            </a:r>
            <a:r>
              <a:rPr lang="en-US" sz="2000" dirty="0" smtClean="0"/>
              <a:t> is rather small when y is a node with a large stationary probability regardless of </a:t>
            </a:r>
            <a:r>
              <a:rPr lang="en-US" sz="2000" i="1" dirty="0" smtClean="0"/>
              <a:t>x</a:t>
            </a:r>
          </a:p>
          <a:p>
            <a:pPr algn="just"/>
            <a:endParaRPr lang="en-US" sz="200" dirty="0" smtClean="0"/>
          </a:p>
          <a:p>
            <a:pPr algn="just"/>
            <a:r>
              <a:rPr lang="en-US" sz="2400" dirty="0" smtClean="0"/>
              <a:t>score(x, y) = −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x,y</a:t>
            </a:r>
            <a:r>
              <a:rPr lang="en-US" sz="2400" dirty="0" smtClean="0"/>
              <a:t> </a:t>
            </a:r>
            <a:r>
              <a:rPr lang="el-GR" sz="2400" dirty="0" smtClean="0"/>
              <a:t>π</a:t>
            </a:r>
            <a:r>
              <a:rPr lang="en-US" sz="2400" baseline="-25000" dirty="0" smtClean="0"/>
              <a:t>y </a:t>
            </a:r>
          </a:p>
          <a:p>
            <a:pPr algn="just"/>
            <a:r>
              <a:rPr lang="en-US" sz="2400" dirty="0" smtClean="0"/>
              <a:t>score(x, y) = −(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x,y</a:t>
            </a:r>
            <a:r>
              <a:rPr lang="en-US" sz="2400" dirty="0" smtClean="0"/>
              <a:t> </a:t>
            </a:r>
            <a:r>
              <a:rPr lang="el-GR" sz="2400" dirty="0" smtClean="0"/>
              <a:t>π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 +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y,x</a:t>
            </a:r>
            <a:r>
              <a:rPr lang="en-US" sz="2400" dirty="0" smtClean="0"/>
              <a:t> </a:t>
            </a:r>
            <a:r>
              <a:rPr lang="el-GR" sz="2400" dirty="0" smtClean="0"/>
              <a:t>π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)</a:t>
            </a:r>
            <a:endParaRPr lang="el-GR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638526" y="912548"/>
            <a:ext cx="6981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hit time h</a:t>
            </a:r>
            <a:r>
              <a:rPr lang="en-US" sz="2400" baseline="-25000" dirty="0" smtClean="0"/>
              <a:t>1,n</a:t>
            </a:r>
            <a:r>
              <a:rPr lang="en-US" sz="2400" dirty="0" smtClean="0"/>
              <a:t> in a line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43608" y="204315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029562" y="1984286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80964" y="1992668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58354" y="1988477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95182" y="1992172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9592" y="153909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53798" y="1539094"/>
            <a:ext cx="192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i-1      </a:t>
            </a:r>
            <a:r>
              <a:rPr lang="en-US" dirty="0" err="1" smtClean="0"/>
              <a:t>i</a:t>
            </a:r>
            <a:r>
              <a:rPr lang="en-US" dirty="0" smtClean="0"/>
              <a:t>       i+1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042440" y="1992172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470322" y="153909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4036" y="4495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Path-based methods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646" y="4837820"/>
            <a:ext cx="8481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Personalized (or, Rooted) PageRank</a:t>
            </a:r>
            <a:r>
              <a:rPr lang="en-US" sz="2400" dirty="0" smtClean="0"/>
              <a:t>: with probability (1 – </a:t>
            </a:r>
            <a:r>
              <a:rPr lang="en-US" sz="2400" i="1" dirty="0" smtClean="0"/>
              <a:t>a</a:t>
            </a:r>
            <a:r>
              <a:rPr lang="en-US" sz="2400" dirty="0" smtClean="0"/>
              <a:t>) moves to a random neighbor and with probability </a:t>
            </a:r>
            <a:r>
              <a:rPr lang="en-US" sz="2400" i="1" dirty="0" smtClean="0"/>
              <a:t>a</a:t>
            </a:r>
            <a:r>
              <a:rPr lang="en-US" sz="2400" dirty="0" smtClean="0"/>
              <a:t> returns to </a:t>
            </a:r>
            <a:r>
              <a:rPr lang="en-US" sz="2400" i="1" dirty="0" smtClean="0"/>
              <a:t>x</a:t>
            </a:r>
            <a:endParaRPr lang="en-US" sz="2400" i="1" baseline="-250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51520" y="5668817"/>
            <a:ext cx="832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score(x, y) = stationary probability of y in a personalized PageRank</a:t>
            </a:r>
            <a:endParaRPr lang="en-US" sz="24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59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509594" y="75945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Graph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embeddings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: what are they?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885" y="6597352"/>
            <a:ext cx="2032368" cy="150386"/>
          </a:xfrm>
        </p:spPr>
        <p:txBody>
          <a:bodyPr/>
          <a:lstStyle/>
          <a:p>
            <a:fld id="{4D267013-DFFC-4352-B274-32112D0CCE19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681557" y="2518605"/>
          <a:ext cx="3158184" cy="422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364">
                  <a:extLst>
                    <a:ext uri="{9D8B030D-6E8A-4147-A177-3AD203B41FA5}">
                      <a16:colId xmlns:a16="http://schemas.microsoft.com/office/drawing/2014/main" xmlns="" val="3703208760"/>
                    </a:ext>
                  </a:extLst>
                </a:gridCol>
                <a:gridCol w="526364">
                  <a:extLst>
                    <a:ext uri="{9D8B030D-6E8A-4147-A177-3AD203B41FA5}">
                      <a16:colId xmlns:a16="http://schemas.microsoft.com/office/drawing/2014/main" xmlns="" val="1110494183"/>
                    </a:ext>
                  </a:extLst>
                </a:gridCol>
                <a:gridCol w="526364">
                  <a:extLst>
                    <a:ext uri="{9D8B030D-6E8A-4147-A177-3AD203B41FA5}">
                      <a16:colId xmlns:a16="http://schemas.microsoft.com/office/drawing/2014/main" xmlns="" val="1479563801"/>
                    </a:ext>
                  </a:extLst>
                </a:gridCol>
                <a:gridCol w="526364">
                  <a:extLst>
                    <a:ext uri="{9D8B030D-6E8A-4147-A177-3AD203B41FA5}">
                      <a16:colId xmlns:a16="http://schemas.microsoft.com/office/drawing/2014/main" xmlns="" val="820344764"/>
                    </a:ext>
                  </a:extLst>
                </a:gridCol>
                <a:gridCol w="526364">
                  <a:extLst>
                    <a:ext uri="{9D8B030D-6E8A-4147-A177-3AD203B41FA5}">
                      <a16:colId xmlns:a16="http://schemas.microsoft.com/office/drawing/2014/main" xmlns="" val="2234997218"/>
                    </a:ext>
                  </a:extLst>
                </a:gridCol>
                <a:gridCol w="526364">
                  <a:extLst>
                    <a:ext uri="{9D8B030D-6E8A-4147-A177-3AD203B41FA5}">
                      <a16:colId xmlns:a16="http://schemas.microsoft.com/office/drawing/2014/main" xmlns="" val="1232618174"/>
                    </a:ext>
                  </a:extLst>
                </a:gridCol>
              </a:tblGrid>
              <a:tr h="422553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6009930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V="1">
            <a:off x="2940037" y="2723411"/>
            <a:ext cx="2641601" cy="115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Left Brace 27"/>
          <p:cNvSpPr/>
          <p:nvPr/>
        </p:nvSpPr>
        <p:spPr>
          <a:xfrm rot="16200000">
            <a:off x="7066760" y="1572586"/>
            <a:ext cx="387785" cy="3158184"/>
          </a:xfrm>
          <a:prstGeom prst="leftBrace">
            <a:avLst>
              <a:gd name="adj1" fmla="val 48348"/>
              <a:gd name="adj2" fmla="val 50264"/>
            </a:avLst>
          </a:prstGeom>
          <a:ln>
            <a:solidFill>
              <a:srgbClr val="96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9611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1483" y="1915242"/>
            <a:ext cx="743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92D050"/>
                </a:solidFill>
                <a:ea typeface="Helvetica Neue Light" charset="0"/>
                <a:cs typeface="Helvetica Neue Light" charset="0"/>
              </a:rPr>
              <a:t>vec</a:t>
            </a:r>
            <a:endParaRPr lang="en-US" sz="3200" dirty="0">
              <a:solidFill>
                <a:srgbClr val="92D050"/>
              </a:solidFill>
              <a:ea typeface="Helvetica Neue Light" charset="0"/>
              <a:cs typeface="Helvetica Neue Ligh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43156" y="2730981"/>
                <a:ext cx="2035365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r>
                        <a:rPr lang="en-US" sz="32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𝑢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ℝ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156" y="2730981"/>
                <a:ext cx="2035365" cy="5936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80312" y="3233308"/>
                <a:ext cx="801117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ℝ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3233308"/>
                <a:ext cx="801117" cy="5936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951341" y="3839685"/>
            <a:ext cx="395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Helvetica Neue Light" charset="0"/>
                <a:cs typeface="Helvetica Neue Light" charset="0"/>
              </a:rPr>
              <a:t>Feature representation, embedding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95154" y="1964143"/>
            <a:ext cx="3141288" cy="2508712"/>
            <a:chOff x="195154" y="1964143"/>
            <a:chExt cx="3141288" cy="2508712"/>
          </a:xfrm>
        </p:grpSpPr>
        <p:sp>
          <p:nvSpPr>
            <p:cNvPr id="35" name="TextBox 34"/>
            <p:cNvSpPr txBox="1"/>
            <p:nvPr/>
          </p:nvSpPr>
          <p:spPr>
            <a:xfrm>
              <a:off x="2298979" y="1964143"/>
              <a:ext cx="10374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node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1820754" y="1981910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219886" y="2572064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>
                <a:solidFill>
                  <a:srgbClr val="961100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028717" y="3470590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9" name="Oval 38"/>
            <p:cNvSpPr/>
            <p:nvPr/>
          </p:nvSpPr>
          <p:spPr>
            <a:xfrm>
              <a:off x="677755" y="3345574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0" name="Oval 39"/>
            <p:cNvSpPr/>
            <p:nvPr/>
          </p:nvSpPr>
          <p:spPr>
            <a:xfrm>
              <a:off x="334855" y="2116055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447818" y="2572064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u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2674195" y="3189360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00615" y="2300603"/>
              <a:ext cx="572835" cy="3255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17737" y="2485148"/>
              <a:ext cx="342900" cy="860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43518" y="3530120"/>
              <a:ext cx="985201" cy="125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394478" y="3504403"/>
              <a:ext cx="333283" cy="1507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989951" y="2887107"/>
              <a:ext cx="283499" cy="5125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2003635" y="2351005"/>
              <a:ext cx="207963" cy="11195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132950" y="2296952"/>
              <a:ext cx="368432" cy="3291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195154" y="4091380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378034" y="3660616"/>
              <a:ext cx="353285" cy="4307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1312755" y="4103760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989951" y="3660614"/>
              <a:ext cx="401387" cy="4431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532084" y="2296952"/>
              <a:ext cx="342236" cy="3291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532084" y="2887107"/>
              <a:ext cx="550199" cy="6375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273208" y="5012529"/>
            <a:ext cx="85132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 smtClean="0">
                <a:ea typeface="Helvetica Neue Light" charset="0"/>
                <a:cs typeface="Helvetica Neue Light" charset="0"/>
              </a:rPr>
              <a:t>Map </a:t>
            </a:r>
            <a:r>
              <a:rPr lang="en-GB" sz="2800" dirty="0" smtClean="0">
                <a:solidFill>
                  <a:srgbClr val="FF0000"/>
                </a:solidFill>
                <a:ea typeface="Helvetica Neue Light" charset="0"/>
                <a:cs typeface="Helvetica Neue Light" charset="0"/>
              </a:rPr>
              <a:t>nodes</a:t>
            </a:r>
            <a:r>
              <a:rPr lang="en-GB" sz="2800" dirty="0" smtClean="0">
                <a:ea typeface="Helvetica Neue Light" charset="0"/>
                <a:cs typeface="Helvetica Neue Light" charset="0"/>
              </a:rPr>
              <a:t> </a:t>
            </a:r>
            <a:r>
              <a:rPr lang="en-GB" sz="2800" dirty="0">
                <a:ea typeface="Helvetica Neue Light" charset="0"/>
                <a:cs typeface="Helvetica Neue Light" charset="0"/>
              </a:rPr>
              <a:t>to </a:t>
            </a:r>
            <a:r>
              <a:rPr lang="en-GB" sz="2800" i="1" dirty="0" smtClean="0">
                <a:solidFill>
                  <a:srgbClr val="92D050"/>
                </a:solidFill>
                <a:ea typeface="Helvetica Neue Light" charset="0"/>
                <a:cs typeface="Helvetica Neue Light" charset="0"/>
              </a:rPr>
              <a:t>d</a:t>
            </a:r>
            <a:r>
              <a:rPr lang="en-GB" sz="2800" dirty="0" smtClean="0">
                <a:solidFill>
                  <a:srgbClr val="92D050"/>
                </a:solidFill>
                <a:ea typeface="Helvetica Neue Light" charset="0"/>
                <a:cs typeface="Helvetica Neue Light" charset="0"/>
              </a:rPr>
              <a:t>-dimensional</a:t>
            </a:r>
            <a:r>
              <a:rPr lang="en-GB" sz="2800" dirty="0" smtClean="0">
                <a:ea typeface="Helvetica Neue Light" charset="0"/>
                <a:cs typeface="Helvetica Neue Light" charset="0"/>
              </a:rPr>
              <a:t> vectors so that:</a:t>
            </a:r>
          </a:p>
          <a:p>
            <a:pPr lvl="0"/>
            <a:r>
              <a:rPr lang="en-GB" sz="2800" i="1" dirty="0" smtClean="0">
                <a:ea typeface="Helvetica Neue Light" charset="0"/>
                <a:cs typeface="Helvetica Neue Light" charset="0"/>
              </a:rPr>
              <a:t>“</a:t>
            </a:r>
            <a:r>
              <a:rPr lang="en-GB" sz="2800" i="1" dirty="0">
                <a:ea typeface="Helvetica Neue Light" charset="0"/>
                <a:cs typeface="Helvetica Neue Light" charset="0"/>
              </a:rPr>
              <a:t>similar” nodes </a:t>
            </a:r>
            <a:r>
              <a:rPr lang="en-GB" sz="2800" dirty="0">
                <a:ea typeface="Helvetica Neue Light" charset="0"/>
                <a:cs typeface="Helvetica Neue Light" charset="0"/>
              </a:rPr>
              <a:t>in the graph have </a:t>
            </a:r>
            <a:r>
              <a:rPr lang="en-GB" sz="2800" dirty="0" err="1">
                <a:ea typeface="Helvetica Neue Light" charset="0"/>
                <a:cs typeface="Helvetica Neue Light" charset="0"/>
              </a:rPr>
              <a:t>embeddings</a:t>
            </a:r>
            <a:r>
              <a:rPr lang="en-GB" sz="2800" dirty="0">
                <a:ea typeface="Helvetica Neue Light" charset="0"/>
                <a:cs typeface="Helvetica Neue Light" charset="0"/>
              </a:rPr>
              <a:t> that </a:t>
            </a:r>
            <a:r>
              <a:rPr lang="en-GB" sz="2800" i="1" dirty="0">
                <a:ea typeface="Helvetica Neue Light" charset="0"/>
                <a:cs typeface="Helvetica Neue Light" charset="0"/>
              </a:rPr>
              <a:t>are close together</a:t>
            </a:r>
            <a:r>
              <a:rPr lang="en-GB" sz="2800" dirty="0">
                <a:ea typeface="Helvetica Neue Light" charset="0"/>
                <a:cs typeface="Helvetica Neue Light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41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662" y="1063587"/>
            <a:ext cx="8523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Two objects are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similar</a:t>
            </a:r>
            <a:r>
              <a:rPr lang="en-US" sz="2400" dirty="0" smtClean="0"/>
              <a:t>, if they are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related to similar objects</a:t>
            </a:r>
          </a:p>
          <a:p>
            <a:pPr algn="just"/>
            <a:endParaRPr lang="en-US" sz="800" dirty="0" smtClean="0"/>
          </a:p>
          <a:p>
            <a:pPr algn="just"/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/>
              <a:t>y</a:t>
            </a:r>
            <a:r>
              <a:rPr lang="en-US" sz="2400" dirty="0" smtClean="0"/>
              <a:t> are </a:t>
            </a:r>
            <a:r>
              <a:rPr lang="en-US" sz="2400" i="1" dirty="0" smtClean="0"/>
              <a:t>similar</a:t>
            </a:r>
            <a:r>
              <a:rPr lang="en-US" sz="2400" dirty="0" smtClean="0"/>
              <a:t>, if they are related to objects </a:t>
            </a:r>
            <a:r>
              <a:rPr lang="en-US" sz="2400" i="1" dirty="0" smtClean="0"/>
              <a:t>w</a:t>
            </a:r>
            <a:r>
              <a:rPr lang="en-US" sz="2400" dirty="0" smtClean="0"/>
              <a:t> and </a:t>
            </a:r>
            <a:r>
              <a:rPr lang="en-US" sz="2400" i="1" dirty="0"/>
              <a:t>z</a:t>
            </a:r>
            <a:r>
              <a:rPr lang="en-US" sz="2400" i="1" dirty="0" smtClean="0"/>
              <a:t> </a:t>
            </a:r>
            <a:r>
              <a:rPr lang="en-US" sz="2400" dirty="0" smtClean="0"/>
              <a:t>respectively and </a:t>
            </a:r>
            <a:r>
              <a:rPr lang="en-US" sz="2400" i="1" dirty="0" smtClean="0"/>
              <a:t>w</a:t>
            </a:r>
            <a:r>
              <a:rPr lang="en-US" sz="2400" dirty="0" smtClean="0"/>
              <a:t> and </a:t>
            </a:r>
            <a:r>
              <a:rPr lang="en-US" sz="2400" i="1" dirty="0" smtClean="0"/>
              <a:t>z</a:t>
            </a:r>
            <a:r>
              <a:rPr lang="en-US" sz="2400" dirty="0" smtClean="0"/>
              <a:t> are themselves similar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1115616" y="539677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similarity(x, y)</a:t>
            </a:r>
            <a:endParaRPr lang="en-US" sz="24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471529"/>
            <a:ext cx="3184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Base case: similarity(x, x) = 1 </a:t>
            </a:r>
            <a:endParaRPr lang="el-G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7584" y="2979254"/>
                <a:ext cx="7358489" cy="807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𝑠𝑖𝑚𝑖𝑙𝑎𝑟𝑖𝑡𝑦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∈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l-GR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  <m:r>
                                <a:rPr lang="el-GR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𝑠𝑖𝑚𝑖𝑙𝑎𝑟𝑖𝑡𝑦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979254"/>
                <a:ext cx="7358489" cy="8077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3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2" y="945019"/>
            <a:ext cx="8311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Introduced for directed graphs: two objects are similar </a:t>
            </a:r>
            <a:r>
              <a:rPr lang="en-US" sz="2400" dirty="0"/>
              <a:t>if referenced by similar </a:t>
            </a:r>
            <a:r>
              <a:rPr lang="en-US" sz="2400" dirty="0" smtClean="0"/>
              <a:t>objects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57055" y="3328201"/>
            <a:ext cx="85238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Average </a:t>
            </a:r>
            <a:r>
              <a:rPr lang="en-US" sz="2000" dirty="0"/>
              <a:t>similarity between in-neighbors of </a:t>
            </a:r>
            <a:r>
              <a:rPr lang="en-US" sz="2000" i="1" dirty="0"/>
              <a:t>a</a:t>
            </a:r>
            <a:r>
              <a:rPr lang="en-US" sz="2000" dirty="0"/>
              <a:t> and in-neighbors of </a:t>
            </a:r>
            <a:r>
              <a:rPr lang="en-US" sz="2000" i="1" dirty="0"/>
              <a:t>b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I(x</a:t>
            </a:r>
            <a:r>
              <a:rPr lang="en-US" sz="2000" i="1" dirty="0">
                <a:solidFill>
                  <a:srgbClr val="FF0000"/>
                </a:solidFill>
              </a:rPr>
              <a:t>)</a:t>
            </a:r>
            <a:r>
              <a:rPr lang="en-US" sz="2000" i="1" dirty="0"/>
              <a:t>: </a:t>
            </a:r>
            <a:r>
              <a:rPr lang="en-US" sz="2000" dirty="0"/>
              <a:t>in-neighbors of </a:t>
            </a:r>
            <a:r>
              <a:rPr lang="en-US" sz="2000" dirty="0" smtClean="0"/>
              <a:t>x, </a:t>
            </a:r>
            <a:r>
              <a:rPr lang="en-US" sz="2000" i="1" dirty="0" smtClean="0">
                <a:solidFill>
                  <a:srgbClr val="FF0000"/>
                </a:solidFill>
              </a:rPr>
              <a:t>C:</a:t>
            </a:r>
            <a:r>
              <a:rPr lang="en-US" sz="2000" dirty="0" smtClean="0"/>
              <a:t> constant between 0 and 1, </a:t>
            </a:r>
            <a:r>
              <a:rPr lang="en-US" sz="2000" i="1" dirty="0" smtClean="0"/>
              <a:t>decay</a:t>
            </a:r>
          </a:p>
          <a:p>
            <a:endParaRPr lang="en-US" sz="2000" dirty="0" smtClean="0"/>
          </a:p>
          <a:p>
            <a:r>
              <a:rPr lang="en-US" sz="2000" dirty="0" smtClean="0"/>
              <a:t>s(a</a:t>
            </a:r>
            <a:r>
              <a:rPr lang="en-US" sz="2000" dirty="0"/>
              <a:t>, b) = 1, if a =b</a:t>
            </a:r>
          </a:p>
          <a:p>
            <a:r>
              <a:rPr lang="en-US" sz="2000" dirty="0" smtClean="0"/>
              <a:t> </a:t>
            </a:r>
            <a:endParaRPr lang="en-US" sz="2000" i="1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94" y="2204864"/>
            <a:ext cx="15430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69715" y="487980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Iterative computation</a:t>
            </a:r>
            <a:endParaRPr lang="el-GR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120" y="5517828"/>
            <a:ext cx="842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(x, y) = 1 if x = y and 0 otherwise</a:t>
            </a:r>
          </a:p>
          <a:p>
            <a:r>
              <a:rPr lang="en-US" sz="2000" dirty="0" smtClean="0"/>
              <a:t>s</a:t>
            </a:r>
            <a:r>
              <a:rPr lang="en-US" sz="2000" baseline="-25000" dirty="0" smtClean="0">
                <a:solidFill>
                  <a:srgbClr val="FF0000"/>
                </a:solidFill>
              </a:rPr>
              <a:t>k+1</a:t>
            </a:r>
            <a:r>
              <a:rPr lang="en-US" sz="2000" dirty="0" smtClean="0"/>
              <a:t>  based on the </a:t>
            </a:r>
            <a:r>
              <a:rPr lang="en-US" sz="2000" dirty="0" err="1" smtClean="0"/>
              <a:t>s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000" dirty="0" smtClean="0"/>
              <a:t> values of its (in-neighbors) computed at iteration k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584" y="2070779"/>
                <a:ext cx="5964582" cy="110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d>
                        <m:d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d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070779"/>
                <a:ext cx="5964582" cy="1106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4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46" y="182489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the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air Graph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23" y="764704"/>
            <a:ext cx="18722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023" y="2994523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007806" y="1193242"/>
            <a:ext cx="46595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Pair graph G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endParaRPr lang="en-US" sz="2000" dirty="0" smtClean="0"/>
          </a:p>
          <a:p>
            <a:pPr algn="just"/>
            <a:r>
              <a:rPr lang="en-US" sz="2000" dirty="0" smtClean="0"/>
              <a:t>A node for each pair of nodes</a:t>
            </a:r>
          </a:p>
          <a:p>
            <a:pPr algn="just"/>
            <a:r>
              <a:rPr lang="en-US" sz="2000" dirty="0" smtClean="0"/>
              <a:t>An edge (x, y)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(a, b), if x </a:t>
            </a:r>
            <a:r>
              <a:rPr lang="en-US" sz="2000" dirty="0" smtClean="0">
                <a:sym typeface="Wingdings" pitchFamily="2" charset="2"/>
              </a:rPr>
              <a:t> a </a:t>
            </a:r>
            <a:r>
              <a:rPr lang="en-US" sz="2000" u="sng" dirty="0" smtClean="0">
                <a:sym typeface="Wingdings" pitchFamily="2" charset="2"/>
              </a:rPr>
              <a:t>and</a:t>
            </a:r>
            <a:r>
              <a:rPr lang="en-US" sz="2000" dirty="0" smtClean="0">
                <a:sym typeface="Wingdings" pitchFamily="2" charset="2"/>
              </a:rPr>
              <a:t> y  b</a:t>
            </a:r>
          </a:p>
          <a:p>
            <a:pPr algn="just"/>
            <a:r>
              <a:rPr lang="en-US" sz="2000" dirty="0" smtClean="0"/>
              <a:t>a value per node: similarity of the corresponding pairs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Computation starts at singleton nodes (score = 1)</a:t>
            </a:r>
          </a:p>
          <a:p>
            <a:pPr algn="just"/>
            <a:r>
              <a:rPr lang="en-US" sz="2000" dirty="0"/>
              <a:t>Scores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flow</a:t>
            </a:r>
            <a:r>
              <a:rPr lang="en-US" sz="2000" dirty="0"/>
              <a:t> from a node to its </a:t>
            </a:r>
            <a:r>
              <a:rPr lang="en-US" sz="2000" dirty="0" smtClean="0"/>
              <a:t>neighbors</a:t>
            </a:r>
          </a:p>
          <a:p>
            <a:pPr algn="just"/>
            <a:r>
              <a:rPr lang="en-US" sz="2000" i="1" dirty="0" smtClean="0"/>
              <a:t>C</a:t>
            </a:r>
            <a:r>
              <a:rPr lang="en-US" sz="2000" dirty="0" smtClean="0"/>
              <a:t> gives the rate of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decay</a:t>
            </a:r>
            <a:r>
              <a:rPr lang="en-US" sz="2000" dirty="0" smtClean="0"/>
              <a:t> as similarity flows across edges</a:t>
            </a:r>
            <a:r>
              <a:rPr lang="el-GR" sz="2000" dirty="0" smtClean="0"/>
              <a:t> (</a:t>
            </a:r>
            <a:r>
              <a:rPr lang="en-US" sz="2000" i="1" dirty="0" smtClean="0"/>
              <a:t>C</a:t>
            </a:r>
            <a:r>
              <a:rPr lang="el-GR" sz="2000" dirty="0" smtClean="0"/>
              <a:t> = 0.8 </a:t>
            </a:r>
            <a:r>
              <a:rPr lang="en-US" sz="2000" dirty="0" smtClean="0"/>
              <a:t>in the example)</a:t>
            </a:r>
            <a:r>
              <a:rPr lang="el-GR" sz="2000" dirty="0" smtClean="0"/>
              <a:t> 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517232"/>
            <a:ext cx="8421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Symmetric pairs: (a, b) node same as (b, a) node (with the union of associated edges)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Omit </a:t>
            </a:r>
            <a:r>
              <a:rPr lang="en-US" sz="1400" dirty="0"/>
              <a:t>singleton that </a:t>
            </a:r>
            <a:r>
              <a:rPr lang="en-US" sz="1400" dirty="0" smtClean="0"/>
              <a:t>do not contribute </a:t>
            </a:r>
            <a:r>
              <a:rPr lang="en-US" sz="1400" dirty="0"/>
              <a:t>to score (no {</a:t>
            </a:r>
            <a:r>
              <a:rPr lang="en-US" sz="1400" dirty="0" err="1"/>
              <a:t>ProfA</a:t>
            </a:r>
            <a:r>
              <a:rPr lang="en-US" sz="1400" dirty="0"/>
              <a:t>, </a:t>
            </a:r>
            <a:r>
              <a:rPr lang="en-US" sz="1400" dirty="0" err="1"/>
              <a:t>ProfA</a:t>
            </a:r>
            <a:r>
              <a:rPr lang="en-US" sz="1400" dirty="0"/>
              <a:t>} node) and nodes with 0 score {</a:t>
            </a:r>
            <a:r>
              <a:rPr lang="en-US" sz="1400" dirty="0" err="1"/>
              <a:t>ProfA</a:t>
            </a:r>
            <a:r>
              <a:rPr lang="en-US" sz="1400" dirty="0"/>
              <a:t>, </a:t>
            </a:r>
            <a:r>
              <a:rPr lang="en-US" sz="1400" dirty="0" err="1"/>
              <a:t>StudentA</a:t>
            </a:r>
            <a:r>
              <a:rPr lang="en-US" sz="1400" dirty="0" smtClean="0"/>
              <a:t>})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Self-loops and cycles reinforce similarity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Prune: by considering only nodes within a radius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94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193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and random walks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948782"/>
            <a:ext cx="864096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Expected Meeting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Distance (EMD)</a:t>
            </a:r>
            <a:r>
              <a:rPr lang="en-US" sz="2400" dirty="0" smtClean="0"/>
              <a:t> </a:t>
            </a:r>
            <a:r>
              <a:rPr lang="en-US" sz="2400" i="1" dirty="0" smtClean="0"/>
              <a:t>m (a, b) </a:t>
            </a:r>
            <a:r>
              <a:rPr lang="en-US" sz="2400" dirty="0" smtClean="0"/>
              <a:t>between </a:t>
            </a:r>
            <a:r>
              <a:rPr lang="en-US" sz="2400" i="1" dirty="0" smtClean="0"/>
              <a:t>a</a:t>
            </a:r>
            <a:r>
              <a:rPr lang="en-US" sz="2400" dirty="0" smtClean="0"/>
              <a:t> and </a:t>
            </a:r>
            <a:r>
              <a:rPr lang="en-US" sz="2400" i="1" dirty="0" smtClean="0"/>
              <a:t>b</a:t>
            </a:r>
            <a:r>
              <a:rPr lang="en-US" sz="2400" dirty="0" smtClean="0"/>
              <a:t>: the expected number of steps required before two random surfers, one starting at </a:t>
            </a:r>
            <a:r>
              <a:rPr lang="en-US" sz="2400" i="1" dirty="0" smtClean="0"/>
              <a:t>a</a:t>
            </a:r>
            <a:r>
              <a:rPr lang="en-US" sz="2400" dirty="0" smtClean="0"/>
              <a:t> and the other starting at </a:t>
            </a:r>
            <a:r>
              <a:rPr lang="en-US" sz="2400" i="1" dirty="0" smtClean="0"/>
              <a:t>b</a:t>
            </a:r>
            <a:r>
              <a:rPr lang="en-US" sz="2400" dirty="0" smtClean="0"/>
              <a:t>, would meet if they walked the graph randomly at lock-step</a:t>
            </a:r>
            <a:endParaRPr lang="el-GR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07284"/>
            <a:ext cx="6898965" cy="181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765565" y="4626251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= 3, </a:t>
            </a:r>
          </a:p>
          <a:p>
            <a:r>
              <a:rPr lang="en-US" sz="1400" dirty="0" smtClean="0"/>
              <a:t>a </a:t>
            </a:r>
            <a:r>
              <a:rPr lang="en-US" sz="1400" dirty="0"/>
              <a:t>lower similarity than between v and w </a:t>
            </a:r>
            <a:r>
              <a:rPr lang="en-US" sz="1400" dirty="0" smtClean="0"/>
              <a:t>but</a:t>
            </a:r>
            <a:r>
              <a:rPr lang="en-US" sz="1400" dirty="0"/>
              <a:t> </a:t>
            </a:r>
            <a:r>
              <a:rPr lang="en-US" sz="1400" dirty="0" smtClean="0"/>
              <a:t>higher </a:t>
            </a:r>
            <a:r>
              <a:rPr lang="en-US" sz="1400" dirty="0"/>
              <a:t>than between u and v (or u and w).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491863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= 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980" y="4626251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m(u</a:t>
            </a:r>
            <a:r>
              <a:rPr lang="en-US" sz="1400" dirty="0"/>
              <a:t>, v) = m(</a:t>
            </a:r>
            <a:r>
              <a:rPr lang="en-US" sz="1400" dirty="0" err="1"/>
              <a:t>u,w</a:t>
            </a:r>
            <a:r>
              <a:rPr lang="en-US" sz="1400" dirty="0"/>
              <a:t>) = 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>
                <a:sym typeface="Symbol"/>
              </a:rPr>
              <a:t>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m(v, w</a:t>
            </a:r>
            <a:r>
              <a:rPr lang="en-US" sz="1400" dirty="0"/>
              <a:t>) = 1 </a:t>
            </a:r>
            <a:endParaRPr lang="en-US" sz="1400" dirty="0" smtClean="0"/>
          </a:p>
          <a:p>
            <a:r>
              <a:rPr lang="en-US" sz="1400" dirty="0" smtClean="0"/>
              <a:t>v </a:t>
            </a:r>
            <a:r>
              <a:rPr lang="en-US" sz="1400" dirty="0"/>
              <a:t>and w are much more similar </a:t>
            </a:r>
            <a:r>
              <a:rPr lang="en-US" sz="1400" dirty="0" smtClean="0"/>
              <a:t>than </a:t>
            </a:r>
            <a:r>
              <a:rPr lang="en-US" sz="1400" dirty="0"/>
              <a:t>u is to v or w. </a:t>
            </a:r>
          </a:p>
        </p:txBody>
      </p:sp>
    </p:spTree>
    <p:extLst>
      <p:ext uri="{BB962C8B-B14F-4D97-AF65-F5344CB8AC3E}">
        <p14:creationId xmlns:p14="http://schemas.microsoft.com/office/powerpoint/2010/main" val="38342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52" y="47667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and random walks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6852" y="1844824"/>
            <a:ext cx="854020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us consider G</a:t>
            </a:r>
            <a:r>
              <a:rPr lang="en-US" sz="2400" baseline="30000" dirty="0" smtClean="0"/>
              <a:t>2 </a:t>
            </a:r>
          </a:p>
          <a:p>
            <a:r>
              <a:rPr lang="en-US" sz="2400" dirty="0" smtClean="0"/>
              <a:t>A node (</a:t>
            </a:r>
            <a:r>
              <a:rPr lang="en-US" sz="2400" i="1" dirty="0"/>
              <a:t>a</a:t>
            </a:r>
            <a:r>
              <a:rPr lang="en-US" sz="2400" dirty="0" smtClean="0"/>
              <a:t>, </a:t>
            </a:r>
            <a:r>
              <a:rPr lang="en-US" sz="2400" i="1" dirty="0"/>
              <a:t>b</a:t>
            </a:r>
            <a:r>
              <a:rPr lang="en-US" sz="2400" dirty="0" smtClean="0"/>
              <a:t>) as a state of the tour in G: </a:t>
            </a:r>
          </a:p>
          <a:p>
            <a:r>
              <a:rPr lang="en-US" sz="2400" dirty="0" smtClean="0"/>
              <a:t>if </a:t>
            </a:r>
            <a:r>
              <a:rPr lang="en-US" sz="2400" i="1" dirty="0" smtClean="0"/>
              <a:t>a</a:t>
            </a:r>
            <a:r>
              <a:rPr lang="en-US" sz="2400" dirty="0" smtClean="0"/>
              <a:t> moves to </a:t>
            </a:r>
            <a:r>
              <a:rPr lang="en-US" sz="2400" i="1" dirty="0"/>
              <a:t>c</a:t>
            </a:r>
            <a:r>
              <a:rPr lang="en-US" sz="2400" dirty="0" smtClean="0"/>
              <a:t>, </a:t>
            </a:r>
            <a:r>
              <a:rPr lang="en-US" sz="2400" i="1" dirty="0"/>
              <a:t>b</a:t>
            </a:r>
            <a:r>
              <a:rPr lang="en-US" sz="2400" dirty="0" smtClean="0"/>
              <a:t> moves to </a:t>
            </a:r>
            <a:r>
              <a:rPr lang="en-US" sz="2400" i="1" dirty="0"/>
              <a:t>d</a:t>
            </a:r>
            <a:r>
              <a:rPr lang="en-US" sz="2400" dirty="0" smtClean="0"/>
              <a:t> in G, </a:t>
            </a:r>
          </a:p>
          <a:p>
            <a:r>
              <a:rPr lang="en-US" sz="2400" dirty="0" smtClean="0"/>
              <a:t>then (</a:t>
            </a:r>
            <a:r>
              <a:rPr lang="en-US" sz="2400" i="1" dirty="0"/>
              <a:t>a</a:t>
            </a:r>
            <a:r>
              <a:rPr lang="en-US" sz="2400" dirty="0" smtClean="0"/>
              <a:t>, </a:t>
            </a:r>
            <a:r>
              <a:rPr lang="en-US" sz="2400" i="1" dirty="0"/>
              <a:t>b</a:t>
            </a:r>
            <a:r>
              <a:rPr lang="en-US" sz="2400" dirty="0" smtClean="0"/>
              <a:t>) moves to  (</a:t>
            </a:r>
            <a:r>
              <a:rPr lang="en-US" sz="2400" i="1" dirty="0"/>
              <a:t>c</a:t>
            </a:r>
            <a:r>
              <a:rPr lang="en-US" sz="2400" dirty="0" smtClean="0"/>
              <a:t>, </a:t>
            </a:r>
            <a:r>
              <a:rPr lang="en-US" sz="2400" i="1" dirty="0"/>
              <a:t>d</a:t>
            </a:r>
            <a:r>
              <a:rPr lang="en-US" sz="2400" dirty="0" smtClean="0"/>
              <a:t>) </a:t>
            </a:r>
            <a:r>
              <a:rPr lang="en-US" sz="2400" dirty="0"/>
              <a:t>in </a:t>
            </a:r>
            <a:r>
              <a:rPr lang="en-US" sz="2400" dirty="0" smtClean="0"/>
              <a:t>G</a:t>
            </a:r>
            <a:r>
              <a:rPr lang="en-US" sz="2400" baseline="30000" dirty="0" smtClean="0"/>
              <a:t>2 </a:t>
            </a:r>
          </a:p>
          <a:p>
            <a:endParaRPr lang="en-US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tour in G</a:t>
            </a:r>
            <a:r>
              <a:rPr lang="en-US" sz="2400" i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length n represents a pair of tours in G where each has length n</a:t>
            </a:r>
            <a:endParaRPr lang="en-US" sz="2400" i="1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400" baseline="30000" dirty="0"/>
          </a:p>
          <a:p>
            <a:r>
              <a:rPr lang="en-US" sz="2400" dirty="0" smtClean="0"/>
              <a:t>What are the states in 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that correspond to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“meeting” </a:t>
            </a:r>
            <a:r>
              <a:rPr lang="en-US" sz="2400" dirty="0" smtClean="0"/>
              <a:t>points in G?</a:t>
            </a:r>
          </a:p>
          <a:p>
            <a:r>
              <a:rPr lang="en-US" sz="2400" dirty="0" smtClean="0"/>
              <a:t>What is the meeting point of a and b? m(a, b)?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and random walks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1216481"/>
            <a:ext cx="84969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states in 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that correspond to “meeting” points in G?</a:t>
            </a:r>
          </a:p>
          <a:p>
            <a:endParaRPr lang="en-US" sz="800" i="1" dirty="0" smtClean="0"/>
          </a:p>
          <a:p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Singleton nodes </a:t>
            </a:r>
            <a:r>
              <a:rPr lang="en-US" sz="2400" i="1" dirty="0" smtClean="0"/>
              <a:t>(common neighbors)</a:t>
            </a:r>
          </a:p>
          <a:p>
            <a:endParaRPr lang="en-US" sz="800" dirty="0" smtClean="0"/>
          </a:p>
          <a:p>
            <a:endParaRPr lang="en-US" sz="2400" dirty="0" smtClean="0"/>
          </a:p>
          <a:p>
            <a:r>
              <a:rPr lang="en-US" sz="2400" dirty="0" smtClean="0"/>
              <a:t>The EMD m(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i="1" dirty="0"/>
              <a:t>b</a:t>
            </a:r>
            <a:r>
              <a:rPr lang="en-US" sz="2400" dirty="0" smtClean="0"/>
              <a:t>)  is just the expected distance - </a:t>
            </a:r>
            <a:r>
              <a:rPr lang="en-US" sz="2400" dirty="0" smtClean="0">
                <a:solidFill>
                  <a:srgbClr val="FF0000"/>
                </a:solidFill>
              </a:rPr>
              <a:t>hitting time in G</a:t>
            </a:r>
            <a:r>
              <a:rPr lang="en-US" sz="2400" baseline="30000" dirty="0" smtClean="0">
                <a:solidFill>
                  <a:srgbClr val="FF0000"/>
                </a:solidFill>
              </a:rPr>
              <a:t>2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between (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any singleton node </a:t>
            </a:r>
          </a:p>
          <a:p>
            <a:pPr algn="just"/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The sum is taken over all walks that start from (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en-US" sz="2400" dirty="0" smtClean="0"/>
              <a:t>) and end at a singleton node</a:t>
            </a:r>
          </a:p>
          <a:p>
            <a:endParaRPr lang="en-US" sz="2400" dirty="0"/>
          </a:p>
          <a:p>
            <a:r>
              <a:rPr lang="en-US" sz="2400" dirty="0" smtClean="0"/>
              <a:t>This roughly corresponds to the </a:t>
            </a:r>
            <a:r>
              <a:rPr lang="en-US" sz="2400" dirty="0" err="1" smtClean="0"/>
              <a:t>SimRank</a:t>
            </a:r>
            <a:r>
              <a:rPr lang="en-US" sz="2400" dirty="0" smtClean="0"/>
              <a:t> of (a, b): when two surfers one from a and one from b that randomly walk the graph would meet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31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4C2-BC4A-4117-98E6-4C89B7349193}" type="slidenum">
              <a:rPr lang="en-US"/>
              <a:pPr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bipartite graphs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37" y="980729"/>
            <a:ext cx="6448426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451" y="5445224"/>
            <a:ext cx="7558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People are </a:t>
            </a:r>
            <a:r>
              <a:rPr lang="en-US" i="1" dirty="0"/>
              <a:t>similar </a:t>
            </a:r>
            <a:r>
              <a:rPr lang="en-US" dirty="0"/>
              <a:t>if they purchase </a:t>
            </a:r>
            <a:r>
              <a:rPr lang="en-US" i="1" dirty="0"/>
              <a:t>similar </a:t>
            </a:r>
            <a:r>
              <a:rPr lang="en-US" dirty="0"/>
              <a:t>items.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Items </a:t>
            </a:r>
            <a:r>
              <a:rPr lang="en-US" dirty="0"/>
              <a:t>are </a:t>
            </a:r>
            <a:r>
              <a:rPr lang="en-US" i="1" dirty="0"/>
              <a:t>similar </a:t>
            </a:r>
            <a:r>
              <a:rPr lang="en-US" dirty="0"/>
              <a:t>if they are purchased by </a:t>
            </a:r>
            <a:r>
              <a:rPr lang="en-US" i="1" dirty="0"/>
              <a:t>similar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Useful for </a:t>
            </a:r>
            <a:r>
              <a:rPr lang="en-US" dirty="0" smtClean="0">
                <a:solidFill>
                  <a:srgbClr val="FF0000"/>
                </a:solidFill>
              </a:rPr>
              <a:t>recommendations</a:t>
            </a:r>
            <a:r>
              <a:rPr lang="en-US" dirty="0" smtClean="0"/>
              <a:t> in general</a:t>
            </a:r>
          </a:p>
        </p:txBody>
      </p:sp>
    </p:spTree>
    <p:extLst>
      <p:ext uri="{BB962C8B-B14F-4D97-AF65-F5344CB8AC3E}">
        <p14:creationId xmlns:p14="http://schemas.microsoft.com/office/powerpoint/2010/main" val="1200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4C2-BC4A-4117-98E6-4C89B7349193}" type="slidenum">
              <a:rPr lang="en-US"/>
              <a:pPr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bipartite graphs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37" y="980729"/>
            <a:ext cx="5368163" cy="35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627625"/>
            <a:ext cx="6346876" cy="101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642825"/>
            <a:ext cx="6093001" cy="10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4C2-BC4A-4117-98E6-4C89B7349193}" type="slidenum">
              <a:rPr lang="en-US"/>
              <a:pPr/>
              <a:t>28</a:t>
            </a:fld>
            <a:endParaRPr lang="en-US"/>
          </a:p>
        </p:txBody>
      </p:sp>
      <p:graphicFrame>
        <p:nvGraphicFramePr>
          <p:cNvPr id="392202" name="Object 10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308099" y="1917822"/>
          <a:ext cx="303530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name="Visio" r:id="rId3" imgW="6046927" imgH="6439510" progId="">
                  <p:embed/>
                </p:oleObj>
              </mc:Choice>
              <mc:Fallback>
                <p:oleObj name="Visio" r:id="rId3" imgW="6046927" imgH="64395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099" y="1917822"/>
                        <a:ext cx="3035300" cy="323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203" name="AutoShape 11"/>
          <p:cNvSpPr>
            <a:spLocks noChangeArrowheads="1"/>
          </p:cNvSpPr>
          <p:nvPr/>
        </p:nvSpPr>
        <p:spPr bwMode="auto">
          <a:xfrm>
            <a:off x="304799" y="3070347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1487487" y="5194422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6" name="Text Box 14"/>
          <p:cNvSpPr txBox="1">
            <a:spLocks noChangeArrowheads="1"/>
          </p:cNvSpPr>
          <p:nvPr/>
        </p:nvSpPr>
        <p:spPr bwMode="auto">
          <a:xfrm>
            <a:off x="3473449" y="4584822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7" name="Text Box 15"/>
          <p:cNvSpPr txBox="1">
            <a:spLocks noChangeArrowheads="1"/>
          </p:cNvSpPr>
          <p:nvPr/>
        </p:nvSpPr>
        <p:spPr bwMode="auto">
          <a:xfrm>
            <a:off x="1492249" y="1232022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3473449" y="1165347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914400" y="5818768"/>
            <a:ext cx="1596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Conference</a:t>
            </a:r>
          </a:p>
        </p:txBody>
      </p:sp>
      <p:sp>
        <p:nvSpPr>
          <p:cNvPr id="392210" name="Text Box 18"/>
          <p:cNvSpPr txBox="1">
            <a:spLocks noChangeArrowheads="1"/>
          </p:cNvSpPr>
          <p:nvPr/>
        </p:nvSpPr>
        <p:spPr bwMode="auto">
          <a:xfrm>
            <a:off x="3276600" y="5494459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Author</a:t>
            </a:r>
          </a:p>
        </p:txBody>
      </p:sp>
      <p:sp>
        <p:nvSpPr>
          <p:cNvPr id="392216" name="Text Box 24"/>
          <p:cNvSpPr txBox="1">
            <a:spLocks noChangeArrowheads="1"/>
          </p:cNvSpPr>
          <p:nvPr/>
        </p:nvSpPr>
        <p:spPr bwMode="auto">
          <a:xfrm>
            <a:off x="4843462" y="1927347"/>
            <a:ext cx="38433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D6009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i="1" dirty="0" smtClean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28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28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What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is most related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 conference to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ICDM?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62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96308" name="Object 20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790700" y="1447800"/>
          <a:ext cx="55626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8" name="Visio" r:id="rId3" imgW="6626352" imgH="5899709" progId="">
                  <p:embed/>
                </p:oleObj>
              </mc:Choice>
              <mc:Fallback>
                <p:oleObj name="Visio" r:id="rId3" imgW="6626352" imgH="58997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447800"/>
                        <a:ext cx="55626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8958-F324-419A-93FE-A33AC4EDD9FB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80502" y="34306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81430" y="1861912"/>
            <a:ext cx="1676400" cy="81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r>
              <a:rPr lang="en-US" sz="3200" dirty="0">
                <a:solidFill>
                  <a:srgbClr val="92D050"/>
                </a:solidFill>
                <a:ea typeface="Helvetica Neue Light" charset="0"/>
                <a:cs typeface="Helvetica Neue Light" charset="0"/>
                <a:sym typeface="Open Sans"/>
              </a:rPr>
              <a:t>Output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9854" y="2492896"/>
            <a:ext cx="8861552" cy="3099816"/>
            <a:chOff x="178308" y="1694688"/>
            <a:chExt cx="6646164" cy="2324862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08" y="1780364"/>
              <a:ext cx="6646164" cy="223918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733800" y="1694688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78308" y="173355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304734" y="1200206"/>
            <a:ext cx="9200896" cy="857953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dirty="0"/>
              <a:t>Zachary’s Karate Club Network:</a:t>
            </a:r>
            <a:endParaRPr lang="en-US" sz="3200" dirty="0">
              <a:ea typeface="Helvetica Neue Light" charset="0"/>
              <a:cs typeface="Helvetica Neue Light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566" y="6356350"/>
            <a:ext cx="50467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tx2">
                    <a:lumMod val="75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Image from: Perozzi et al</a:t>
            </a:r>
            <a:r>
              <a:rPr lang="en-US" sz="800" i="1" dirty="0" smtClean="0">
                <a:solidFill>
                  <a:schemeClr val="tx2">
                    <a:lumMod val="75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.. </a:t>
            </a:r>
            <a:r>
              <a:rPr lang="en-US" sz="800" i="1" dirty="0" err="1">
                <a:solidFill>
                  <a:schemeClr val="tx2">
                    <a:lumMod val="75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DeepWalk</a:t>
            </a:r>
            <a:r>
              <a:rPr lang="en-US" sz="800" i="1" dirty="0">
                <a:solidFill>
                  <a:schemeClr val="tx2">
                    <a:lumMod val="75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: Online Learning of Social Representations. </a:t>
            </a:r>
            <a:r>
              <a:rPr lang="en-US" sz="800" i="1" dirty="0" smtClean="0">
                <a:solidFill>
                  <a:schemeClr val="tx2">
                    <a:lumMod val="75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KDD 2014.</a:t>
            </a:r>
            <a:endParaRPr lang="en-US" sz="800" i="1" dirty="0">
              <a:solidFill>
                <a:schemeClr val="tx2">
                  <a:lumMod val="75000"/>
                </a:schemeClr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0915" y="1835891"/>
            <a:ext cx="1379728" cy="81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2760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534" y="171055"/>
            <a:ext cx="8243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Evaluation of link recommendations 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09848" y="126876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Output</a:t>
            </a:r>
          </a:p>
          <a:p>
            <a:pPr algn="just"/>
            <a:r>
              <a:rPr lang="en-US" sz="2400" dirty="0" smtClean="0"/>
              <a:t> a list </a:t>
            </a:r>
            <a:r>
              <a:rPr lang="en-US" sz="2400" i="1" dirty="0" err="1" smtClean="0"/>
              <a:t>L</a:t>
            </a:r>
            <a:r>
              <a:rPr lang="en-US" sz="2400" i="1" baseline="-25000" dirty="0" err="1" smtClean="0"/>
              <a:t>p</a:t>
            </a:r>
            <a:r>
              <a:rPr lang="en-US" sz="2400" dirty="0" smtClean="0"/>
              <a:t> of pairs in V × V −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old</a:t>
            </a:r>
            <a:r>
              <a:rPr lang="en-US" sz="2400" baseline="-25000" dirty="0" smtClean="0"/>
              <a:t>   </a:t>
            </a:r>
            <a:r>
              <a:rPr lang="en-US" sz="2400" dirty="0" smtClean="0"/>
              <a:t>ranked by score</a:t>
            </a:r>
          </a:p>
          <a:p>
            <a:pPr algn="just"/>
            <a:r>
              <a:rPr lang="en-US" sz="2400" dirty="0" smtClean="0"/>
              <a:t>predicted new links in decreasing order of confidence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880" y="2730603"/>
            <a:ext cx="858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Precision at recall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How many of the top-</a:t>
            </a:r>
            <a:r>
              <a:rPr lang="en-US" sz="2400" i="1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 </a:t>
            </a:r>
            <a:r>
              <a:rPr lang="en-US" sz="2400" dirty="0"/>
              <a:t>predictions </a:t>
            </a:r>
            <a:r>
              <a:rPr lang="en-US" sz="2400" dirty="0" smtClean="0"/>
              <a:t>are correct </a:t>
            </a:r>
            <a:r>
              <a:rPr lang="en-US" sz="2400" dirty="0"/>
              <a:t> </a:t>
            </a:r>
            <a:r>
              <a:rPr lang="en-US" sz="2400" dirty="0" smtClean="0"/>
              <a:t>where </a:t>
            </a:r>
            <a:r>
              <a:rPr lang="en-US" sz="2400" i="1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 = |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new</a:t>
            </a:r>
            <a:r>
              <a:rPr lang="en-US" sz="2400" dirty="0" smtClean="0"/>
              <a:t>| 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9848" y="3794492"/>
            <a:ext cx="5258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Improvement over baseline</a:t>
            </a:r>
          </a:p>
          <a:p>
            <a:pPr algn="just"/>
            <a:r>
              <a:rPr lang="en-US" sz="2400" dirty="0" smtClean="0"/>
              <a:t>Baseline: random predictor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884" y="471847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Probability that a random prediction is correct: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76056" y="4747903"/>
            <a:ext cx="1836204" cy="996305"/>
            <a:chOff x="5580112" y="4854524"/>
            <a:chExt cx="1836204" cy="996305"/>
          </a:xfrm>
        </p:grpSpPr>
        <p:grpSp>
          <p:nvGrpSpPr>
            <p:cNvPr id="9" name="Group 8"/>
            <p:cNvGrpSpPr/>
            <p:nvPr/>
          </p:nvGrpSpPr>
          <p:grpSpPr>
            <a:xfrm>
              <a:off x="5580112" y="4854524"/>
              <a:ext cx="1836204" cy="996305"/>
              <a:chOff x="2123728" y="2852936"/>
              <a:chExt cx="1368152" cy="708273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95736" y="3284984"/>
                <a:ext cx="123825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7784" y="2852936"/>
                <a:ext cx="55245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2" name="Straight Connector 11"/>
              <p:cNvCxnSpPr/>
              <p:nvPr/>
            </p:nvCxnSpPr>
            <p:spPr>
              <a:xfrm>
                <a:off x="2123728" y="3140968"/>
                <a:ext cx="1368152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5775509" y="5352677"/>
              <a:ext cx="4810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|V|</a:t>
              </a:r>
              <a:endParaRPr lang="en-US" sz="1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06325" y="4427119"/>
            <a:ext cx="217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Possible correct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4305" y="5869203"/>
            <a:ext cx="209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Possible predictions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732240" y="4757048"/>
            <a:ext cx="504056" cy="241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933315" y="5523452"/>
            <a:ext cx="545752" cy="192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052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Can we combine the various scores?</a:t>
            </a:r>
            <a:br>
              <a:rPr lang="en-US" sz="3200" dirty="0" smtClean="0"/>
            </a:br>
            <a:r>
              <a:rPr lang="en-US" sz="3200" dirty="0" smtClean="0"/>
              <a:t>How?</a:t>
            </a:r>
            <a:br>
              <a:rPr lang="en-US" sz="3200" dirty="0" smtClean="0"/>
            </a:br>
            <a:r>
              <a:rPr lang="en-US" sz="3200" dirty="0" smtClean="0"/>
              <a:t>Classification (supervised learning)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3556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Classification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67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Using Supervised Learning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7992888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Given a collection of records 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</a:rPr>
              <a:t>training </a:t>
            </a: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</a:rPr>
              <a:t>set </a:t>
            </a:r>
            <a:r>
              <a:rPr lang="en-US" altLang="en-US" sz="2400" dirty="0" smtClean="0"/>
              <a:t>)</a:t>
            </a:r>
          </a:p>
          <a:p>
            <a:pPr marL="342900" indent="-342900">
              <a:lnSpc>
                <a:spcPct val="90000"/>
              </a:lnSpc>
            </a:pPr>
            <a:endParaRPr lang="en-US" altLang="en-US" sz="8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Each </a:t>
            </a:r>
            <a:r>
              <a:rPr lang="en-US" altLang="en-US" sz="2400" dirty="0"/>
              <a:t>record </a:t>
            </a:r>
            <a:r>
              <a:rPr lang="en-US" altLang="en-US" sz="2400" dirty="0" smtClean="0"/>
              <a:t>contains 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  a </a:t>
            </a:r>
            <a:r>
              <a:rPr lang="en-US" altLang="en-US" sz="2400" dirty="0"/>
              <a:t>set of </a:t>
            </a:r>
            <a:r>
              <a:rPr lang="en-US" altLang="en-US" sz="2400" i="1" dirty="0" smtClean="0"/>
              <a:t>attributes (features) + </a:t>
            </a:r>
            <a:r>
              <a:rPr lang="en-US" altLang="en-US" sz="2400" dirty="0" smtClean="0"/>
              <a:t>the </a:t>
            </a: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class attribute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800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Find </a:t>
            </a:r>
            <a:r>
              <a:rPr lang="en-US" altLang="en-US" sz="2400" dirty="0"/>
              <a:t>a </a:t>
            </a: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altLang="en-US" sz="2400" dirty="0"/>
              <a:t>  for </a:t>
            </a:r>
            <a:r>
              <a:rPr lang="en-US" altLang="en-US" sz="2400" dirty="0" smtClean="0"/>
              <a:t>the class </a:t>
            </a:r>
            <a:r>
              <a:rPr lang="en-US" altLang="en-US" sz="2400" dirty="0"/>
              <a:t>attribute as a function of the values </a:t>
            </a:r>
            <a:r>
              <a:rPr lang="en-US" altLang="en-US" sz="2400" dirty="0" smtClean="0"/>
              <a:t>of other </a:t>
            </a:r>
            <a:r>
              <a:rPr lang="en-US" altLang="en-US" sz="2400" dirty="0"/>
              <a:t>attributes.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Goal</a:t>
            </a:r>
            <a:r>
              <a:rPr lang="en-US" altLang="en-US" sz="2400" dirty="0"/>
              <a:t>: previously unseen records should be assigned a class as accurately as </a:t>
            </a:r>
            <a:r>
              <a:rPr lang="en-US" altLang="en-US" sz="2400" dirty="0" smtClean="0"/>
              <a:t>possible.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A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test set </a:t>
            </a:r>
            <a:r>
              <a:rPr lang="en-US" altLang="en-US" sz="2400" dirty="0"/>
              <a:t>is used to determine the accuracy of the model. </a:t>
            </a: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endParaRPr lang="en-US" altLang="en-US" sz="8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000" dirty="0" smtClean="0"/>
              <a:t>Usually, the given data set is divided into training and test sets, with training set used to build the model and test set used to validate it.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9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Illustrating the Classification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</p:nvPr>
        </p:nvGraphicFramePr>
        <p:xfrm>
          <a:off x="1093788" y="11430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1430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77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Decision Tree based </a:t>
            </a:r>
            <a:r>
              <a:rPr lang="en-US" altLang="en-US" dirty="0" smtClean="0"/>
              <a:t>methods</a:t>
            </a:r>
            <a:endParaRPr lang="en-US" altLang="en-US" dirty="0"/>
          </a:p>
          <a:p>
            <a:r>
              <a:rPr lang="en-US" altLang="en-US" dirty="0"/>
              <a:t>Rule-based </a:t>
            </a:r>
            <a:r>
              <a:rPr lang="en-US" altLang="en-US" dirty="0" smtClean="0"/>
              <a:t>methods</a:t>
            </a:r>
            <a:endParaRPr lang="en-US" altLang="en-US" dirty="0"/>
          </a:p>
          <a:p>
            <a:r>
              <a:rPr lang="en-US" altLang="en-US" dirty="0"/>
              <a:t>Memory based reasoning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Neural </a:t>
            </a:r>
            <a:r>
              <a:rPr lang="en-US" altLang="en-US" dirty="0" smtClean="0">
                <a:solidFill>
                  <a:srgbClr val="FF0000"/>
                </a:solidFill>
              </a:rPr>
              <a:t>networks (more soon)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/>
              <a:t>Naïve Bayes and Bayesian Belief </a:t>
            </a:r>
            <a:r>
              <a:rPr lang="en-US" altLang="en-US" dirty="0" smtClean="0"/>
              <a:t>networks</a:t>
            </a:r>
            <a:endParaRPr lang="en-US" altLang="en-US" dirty="0"/>
          </a:p>
          <a:p>
            <a:r>
              <a:rPr lang="en-US" altLang="en-US" dirty="0"/>
              <a:t>Support </a:t>
            </a:r>
            <a:r>
              <a:rPr lang="en-US" altLang="en-US" dirty="0" smtClean="0"/>
              <a:t>vector machines</a:t>
            </a:r>
          </a:p>
          <a:p>
            <a:r>
              <a:rPr lang="en-US" altLang="en-US" dirty="0" smtClean="0"/>
              <a:t>Logistic regression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9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386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Example of a Decision Tree</a:t>
            </a:r>
          </a:p>
        </p:txBody>
      </p:sp>
      <p:grpSp>
        <p:nvGrpSpPr>
          <p:cNvPr id="889859" name="Group 3"/>
          <p:cNvGrpSpPr>
            <a:grpSpLocks/>
          </p:cNvGrpSpPr>
          <p:nvPr/>
        </p:nvGrpSpPr>
        <p:grpSpPr bwMode="auto">
          <a:xfrm>
            <a:off x="228600" y="1371600"/>
            <a:ext cx="3587750" cy="4311650"/>
            <a:chOff x="288" y="951"/>
            <a:chExt cx="2260" cy="2716"/>
          </a:xfrm>
        </p:grpSpPr>
        <p:graphicFrame>
          <p:nvGraphicFramePr>
            <p:cNvPr id="889860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1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9861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2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3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4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89865" name="Line 9"/>
          <p:cNvSpPr>
            <a:spLocks noChangeShapeType="1"/>
          </p:cNvSpPr>
          <p:nvPr/>
        </p:nvSpPr>
        <p:spPr bwMode="auto">
          <a:xfrm>
            <a:off x="6965950" y="450532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flipH="1">
            <a:off x="5835650" y="450532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flipH="1">
            <a:off x="6481763" y="371157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Line 12"/>
          <p:cNvSpPr>
            <a:spLocks noChangeShapeType="1"/>
          </p:cNvSpPr>
          <p:nvPr/>
        </p:nvSpPr>
        <p:spPr bwMode="auto">
          <a:xfrm>
            <a:off x="7693025" y="371157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Line 13"/>
          <p:cNvSpPr>
            <a:spLocks noChangeShapeType="1"/>
          </p:cNvSpPr>
          <p:nvPr/>
        </p:nvSpPr>
        <p:spPr bwMode="auto">
          <a:xfrm>
            <a:off x="6643688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Line 14"/>
          <p:cNvSpPr>
            <a:spLocks noChangeShapeType="1"/>
          </p:cNvSpPr>
          <p:nvPr/>
        </p:nvSpPr>
        <p:spPr bwMode="auto">
          <a:xfrm flipH="1">
            <a:off x="5270500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5788025" y="272097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04025" y="344805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6078538" y="424021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>
            <a:off x="7005638" y="502920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Text Box 19"/>
          <p:cNvSpPr txBox="1">
            <a:spLocks noChangeArrowheads="1"/>
          </p:cNvSpPr>
          <p:nvPr/>
        </p:nvSpPr>
        <p:spPr bwMode="auto">
          <a:xfrm>
            <a:off x="6929438" y="5029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6" name="AutoShape 20"/>
          <p:cNvSpPr>
            <a:spLocks noChangeArrowheads="1"/>
          </p:cNvSpPr>
          <p:nvPr/>
        </p:nvSpPr>
        <p:spPr bwMode="auto">
          <a:xfrm>
            <a:off x="5513388" y="504666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Text Box 21"/>
          <p:cNvSpPr txBox="1">
            <a:spLocks noChangeArrowheads="1"/>
          </p:cNvSpPr>
          <p:nvPr/>
        </p:nvSpPr>
        <p:spPr bwMode="auto">
          <a:xfrm>
            <a:off x="5610225" y="503237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8" name="AutoShape 22"/>
          <p:cNvSpPr>
            <a:spLocks noChangeArrowheads="1"/>
          </p:cNvSpPr>
          <p:nvPr/>
        </p:nvSpPr>
        <p:spPr bwMode="auto">
          <a:xfrm>
            <a:off x="4948238" y="346233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Text Box 23"/>
          <p:cNvSpPr txBox="1">
            <a:spLocks noChangeArrowheads="1"/>
          </p:cNvSpPr>
          <p:nvPr/>
        </p:nvSpPr>
        <p:spPr bwMode="auto">
          <a:xfrm>
            <a:off x="5043488" y="34480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89880" name="AutoShape 24"/>
          <p:cNvSpPr>
            <a:spLocks noChangeArrowheads="1"/>
          </p:cNvSpPr>
          <p:nvPr/>
        </p:nvSpPr>
        <p:spPr bwMode="auto">
          <a:xfrm>
            <a:off x="7843838" y="426720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Text Box 25"/>
          <p:cNvSpPr txBox="1">
            <a:spLocks noChangeArrowheads="1"/>
          </p:cNvSpPr>
          <p:nvPr/>
        </p:nvSpPr>
        <p:spPr bwMode="auto">
          <a:xfrm>
            <a:off x="7920038" y="42672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2" name="Text Box 26"/>
          <p:cNvSpPr txBox="1">
            <a:spLocks noChangeArrowheads="1"/>
          </p:cNvSpPr>
          <p:nvPr/>
        </p:nvSpPr>
        <p:spPr bwMode="auto">
          <a:xfrm>
            <a:off x="5060950" y="29845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Yes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3" name="Text Box 27"/>
          <p:cNvSpPr txBox="1">
            <a:spLocks noChangeArrowheads="1"/>
          </p:cNvSpPr>
          <p:nvPr/>
        </p:nvSpPr>
        <p:spPr bwMode="auto">
          <a:xfrm>
            <a:off x="6926263" y="298450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4" name="Text Box 28"/>
          <p:cNvSpPr txBox="1">
            <a:spLocks noChangeArrowheads="1"/>
          </p:cNvSpPr>
          <p:nvPr/>
        </p:nvSpPr>
        <p:spPr bwMode="auto">
          <a:xfrm>
            <a:off x="7908925" y="374967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Married</a:t>
            </a:r>
            <a:r>
              <a:rPr lang="en-US" alt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89885" name="Text Box 29"/>
          <p:cNvSpPr txBox="1">
            <a:spLocks noChangeArrowheads="1"/>
          </p:cNvSpPr>
          <p:nvPr/>
        </p:nvSpPr>
        <p:spPr bwMode="auto">
          <a:xfrm>
            <a:off x="5692775" y="3778250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Single, Divorced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6" name="Text Box 30"/>
          <p:cNvSpPr txBox="1">
            <a:spLocks noChangeArrowheads="1"/>
          </p:cNvSpPr>
          <p:nvPr/>
        </p:nvSpPr>
        <p:spPr bwMode="auto">
          <a:xfrm>
            <a:off x="5313363" y="45704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&lt; 80K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7" name="Text Box 31"/>
          <p:cNvSpPr txBox="1">
            <a:spLocks noChangeArrowheads="1"/>
          </p:cNvSpPr>
          <p:nvPr/>
        </p:nvSpPr>
        <p:spPr bwMode="auto">
          <a:xfrm>
            <a:off x="7088188" y="45704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&gt; 80K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8" name="Text Box 32"/>
          <p:cNvSpPr txBox="1">
            <a:spLocks noChangeArrowheads="1"/>
          </p:cNvSpPr>
          <p:nvPr/>
        </p:nvSpPr>
        <p:spPr bwMode="auto">
          <a:xfrm>
            <a:off x="6427788" y="1766888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800" i="1">
                <a:solidFill>
                  <a:srgbClr val="FF0000"/>
                </a:solidFill>
                <a:latin typeface="Arial" charset="0"/>
              </a:rPr>
              <a:t>Splitting Attributes</a:t>
            </a:r>
          </a:p>
        </p:txBody>
      </p:sp>
      <p:sp>
        <p:nvSpPr>
          <p:cNvPr id="889889" name="Line 33"/>
          <p:cNvSpPr>
            <a:spLocks noChangeShapeType="1"/>
          </p:cNvSpPr>
          <p:nvPr/>
        </p:nvSpPr>
        <p:spPr bwMode="auto">
          <a:xfrm flipH="1">
            <a:off x="6805613" y="214788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AutoShape 34"/>
          <p:cNvSpPr>
            <a:spLocks noChangeArrowheads="1"/>
          </p:cNvSpPr>
          <p:nvPr/>
        </p:nvSpPr>
        <p:spPr bwMode="auto">
          <a:xfrm>
            <a:off x="3810000" y="381000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Line 35"/>
          <p:cNvSpPr>
            <a:spLocks noChangeShapeType="1"/>
          </p:cNvSpPr>
          <p:nvPr/>
        </p:nvSpPr>
        <p:spPr bwMode="auto">
          <a:xfrm>
            <a:off x="7418388" y="214788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Text Box 36"/>
          <p:cNvSpPr txBox="1">
            <a:spLocks noChangeArrowheads="1"/>
          </p:cNvSpPr>
          <p:nvPr/>
        </p:nvSpPr>
        <p:spPr bwMode="auto">
          <a:xfrm>
            <a:off x="762000" y="58674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Training Data</a:t>
            </a:r>
            <a:endParaRPr lang="en-US" alt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93" name="Text Box 37"/>
          <p:cNvSpPr txBox="1">
            <a:spLocks noChangeArrowheads="1"/>
          </p:cNvSpPr>
          <p:nvPr/>
        </p:nvSpPr>
        <p:spPr bwMode="auto">
          <a:xfrm>
            <a:off x="5029200" y="583565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Model:  Decision Tree</a:t>
            </a:r>
            <a:endParaRPr lang="en-US" alt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06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Classification for Link Prediction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50504" y="1988840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Input</a:t>
            </a:r>
          </a:p>
          <a:p>
            <a:r>
              <a:rPr lang="en-US" sz="2800" dirty="0" smtClean="0"/>
              <a:t>Features describing the two nodes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Output</a:t>
            </a:r>
            <a:endParaRPr lang="en-US" sz="2800" dirty="0"/>
          </a:p>
          <a:p>
            <a:r>
              <a:rPr lang="en-US" sz="2800" dirty="0" smtClean="0"/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10552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Metrics for Performance Evaluation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77152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/>
              <a:t>Confusion </a:t>
            </a:r>
            <a:r>
              <a:rPr lang="en-US" altLang="en-US" dirty="0"/>
              <a:t>Matrix:</a:t>
            </a:r>
          </a:p>
        </p:txBody>
      </p:sp>
      <p:graphicFrame>
        <p:nvGraphicFramePr>
          <p:cNvPr id="963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6325"/>
              </p:ext>
            </p:extLst>
          </p:nvPr>
        </p:nvGraphicFramePr>
        <p:xfrm>
          <a:off x="1187624" y="2750072"/>
          <a:ext cx="5400600" cy="1875957"/>
        </p:xfrm>
        <a:graphic>
          <a:graphicData uri="http://schemas.openxmlformats.org/drawingml/2006/table">
            <a:tbl>
              <a:tblPr/>
              <a:tblGrid>
                <a:gridCol w="1350150"/>
                <a:gridCol w="1350150"/>
                <a:gridCol w="1350150"/>
                <a:gridCol w="1350150"/>
              </a:tblGrid>
              <a:tr h="439139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029">
                <a:tc rowSpan="3"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051720" y="5229200"/>
          <a:ext cx="4874174" cy="82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5" name="Εξίσωση" r:id="rId3" imgW="1981080" imgH="393480" progId="Equation.3">
                  <p:embed/>
                </p:oleObj>
              </mc:Choice>
              <mc:Fallback>
                <p:oleObj name="Εξίσωση" r:id="rId3" imgW="1981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229200"/>
                        <a:ext cx="4874174" cy="820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6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ROC Curve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88" y="1228867"/>
            <a:ext cx="4343400" cy="4749552"/>
          </a:xfrm>
        </p:spPr>
        <p:txBody>
          <a:bodyPr>
            <a:no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TPR</a:t>
            </a:r>
            <a:r>
              <a:rPr lang="en-US" altLang="en-US" sz="1800" dirty="0"/>
              <a:t> (sensitivity)=TP/(TP+FN) (percentage of positive classified as </a:t>
            </a:r>
            <a:r>
              <a:rPr lang="en-US" altLang="en-US" sz="1800" dirty="0" smtClean="0"/>
              <a:t>positive)</a:t>
            </a:r>
            <a:endParaRPr lang="en-US" altLang="en-US" sz="1800" dirty="0"/>
          </a:p>
          <a:p>
            <a:pPr>
              <a:buFont typeface="Monotype Sorts" pitchFamily="2" charset="2"/>
              <a:buNone/>
            </a:pP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FPR</a:t>
            </a:r>
            <a:r>
              <a:rPr lang="en-US" altLang="en-US" sz="1800" dirty="0"/>
              <a:t> = FP/(TN+FP) (percentage of negative classified as positive</a:t>
            </a:r>
            <a:r>
              <a:rPr lang="en-US" altLang="en-US" sz="1800" dirty="0" smtClean="0"/>
              <a:t>)</a:t>
            </a:r>
          </a:p>
          <a:p>
            <a:pPr>
              <a:buFont typeface="Monotype Sorts" pitchFamily="2" charset="2"/>
              <a:buNone/>
            </a:pPr>
            <a:endParaRPr lang="en-US" altLang="en-US" sz="1800" dirty="0"/>
          </a:p>
          <a:p>
            <a:r>
              <a:rPr lang="en-US" altLang="en-US" sz="1600" dirty="0" smtClean="0"/>
              <a:t>(</a:t>
            </a:r>
            <a:r>
              <a:rPr lang="en-US" altLang="en-US" sz="1600" dirty="0"/>
              <a:t>0,0): declare everything</a:t>
            </a:r>
            <a:br>
              <a:rPr lang="en-US" altLang="en-US" sz="1600" dirty="0"/>
            </a:br>
            <a:r>
              <a:rPr lang="en-US" altLang="en-US" sz="1600" dirty="0"/>
              <a:t>          to be negative class</a:t>
            </a:r>
          </a:p>
          <a:p>
            <a:r>
              <a:rPr lang="en-US" altLang="en-US" sz="1600" dirty="0"/>
              <a:t>(1,1): declare everything</a:t>
            </a:r>
            <a:br>
              <a:rPr lang="en-US" altLang="en-US" sz="1600" dirty="0"/>
            </a:br>
            <a:r>
              <a:rPr lang="en-US" altLang="en-US" sz="1600" dirty="0"/>
              <a:t>         to be positive class</a:t>
            </a:r>
          </a:p>
          <a:p>
            <a:r>
              <a:rPr lang="en-US" altLang="en-US" sz="1600" dirty="0" smtClean="0"/>
              <a:t>(0,1): ideal</a:t>
            </a:r>
          </a:p>
          <a:p>
            <a:endParaRPr lang="en-US" altLang="en-US" sz="1600" dirty="0"/>
          </a:p>
          <a:p>
            <a:pPr marL="0" indent="0">
              <a:buNone/>
            </a:pPr>
            <a:r>
              <a:rPr lang="en-US" altLang="en-US" sz="2400" dirty="0" smtClean="0"/>
              <a:t>Diagonal line: </a:t>
            </a:r>
            <a:r>
              <a:rPr lang="en-US" altLang="en-US" sz="2000" dirty="0" smtClean="0"/>
              <a:t>Random guessing</a:t>
            </a:r>
          </a:p>
          <a:p>
            <a:pPr marL="0" indent="0">
              <a:buNone/>
            </a:pPr>
            <a:r>
              <a:rPr lang="en-US" altLang="en-US" sz="2400" dirty="0"/>
              <a:t>Below diagonal line</a:t>
            </a:r>
            <a:r>
              <a:rPr lang="en-US" altLang="en-US" sz="2000" dirty="0" smtClean="0"/>
              <a:t>: prediction </a:t>
            </a:r>
            <a:r>
              <a:rPr lang="en-US" altLang="en-US" sz="2000" dirty="0"/>
              <a:t>is opposite of the true class</a:t>
            </a:r>
          </a:p>
        </p:txBody>
      </p:sp>
      <p:pic>
        <p:nvPicPr>
          <p:cNvPr id="977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6557"/>
          <a:stretch>
            <a:fillRect/>
          </a:stretch>
        </p:blipFill>
        <p:spPr bwMode="auto">
          <a:xfrm>
            <a:off x="4267200" y="11430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23731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AUC</a:t>
            </a:r>
            <a:r>
              <a:rPr lang="en-US" sz="2400" dirty="0" smtClean="0"/>
              <a:t>: area under the ROC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4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510620" y="-131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Graph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embeddings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: why?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hape 119"/>
          <p:cNvCxnSpPr>
            <a:endCxn id="12" idx="1"/>
          </p:cNvCxnSpPr>
          <p:nvPr/>
        </p:nvCxnSpPr>
        <p:spPr>
          <a:xfrm>
            <a:off x="1406627" y="3062657"/>
            <a:ext cx="933125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" name="Shape 122"/>
          <p:cNvCxnSpPr>
            <a:stCxn id="12" idx="3"/>
            <a:endCxn id="13" idx="1"/>
          </p:cNvCxnSpPr>
          <p:nvPr/>
        </p:nvCxnSpPr>
        <p:spPr>
          <a:xfrm>
            <a:off x="4283754" y="3062657"/>
            <a:ext cx="7995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" name="Shape 124"/>
          <p:cNvCxnSpPr>
            <a:stCxn id="13" idx="3"/>
            <a:endCxn id="14" idx="1"/>
          </p:cNvCxnSpPr>
          <p:nvPr/>
        </p:nvCxnSpPr>
        <p:spPr>
          <a:xfrm>
            <a:off x="6893027" y="3062657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9" name="Shape 126"/>
          <p:cNvCxnSpPr/>
          <p:nvPr/>
        </p:nvCxnSpPr>
        <p:spPr>
          <a:xfrm rot="5400000">
            <a:off x="1321676" y="3296199"/>
            <a:ext cx="918820" cy="54105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1" name="Shape 120"/>
          <p:cNvSpPr/>
          <p:nvPr/>
        </p:nvSpPr>
        <p:spPr>
          <a:xfrm>
            <a:off x="130259" y="2466681"/>
            <a:ext cx="12591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Raw Data</a:t>
            </a:r>
          </a:p>
          <a:p>
            <a:pPr algn="ctr"/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2" name="Shape 121"/>
          <p:cNvSpPr/>
          <p:nvPr/>
        </p:nvSpPr>
        <p:spPr>
          <a:xfrm>
            <a:off x="2339752" y="2530008"/>
            <a:ext cx="19440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Structured Data</a:t>
            </a:r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3" name="Shape 123"/>
          <p:cNvSpPr/>
          <p:nvPr/>
        </p:nvSpPr>
        <p:spPr>
          <a:xfrm>
            <a:off x="5083254" y="2530008"/>
            <a:ext cx="1809775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Learning Algorithm  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4" name="Shape 125"/>
          <p:cNvSpPr/>
          <p:nvPr/>
        </p:nvSpPr>
        <p:spPr>
          <a:xfrm>
            <a:off x="7604229" y="2530008"/>
            <a:ext cx="1320951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Model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15" name="Shape 129"/>
          <p:cNvCxnSpPr/>
          <p:nvPr/>
        </p:nvCxnSpPr>
        <p:spPr>
          <a:xfrm flipV="1">
            <a:off x="5589390" y="3992610"/>
            <a:ext cx="2949825" cy="1852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6" name="Shape 130"/>
          <p:cNvSpPr txBox="1"/>
          <p:nvPr/>
        </p:nvSpPr>
        <p:spPr>
          <a:xfrm>
            <a:off x="5350398" y="3957048"/>
            <a:ext cx="3250500" cy="10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Downstream </a:t>
            </a:r>
            <a:b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</a:br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prediction task</a:t>
            </a:r>
          </a:p>
        </p:txBody>
      </p:sp>
      <p:sp>
        <p:nvSpPr>
          <p:cNvPr id="17" name="Shape 131"/>
          <p:cNvSpPr txBox="1"/>
          <p:nvPr/>
        </p:nvSpPr>
        <p:spPr>
          <a:xfrm>
            <a:off x="4996" y="3932721"/>
            <a:ext cx="2789266" cy="940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Feature Engineering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69978" y="1292215"/>
            <a:ext cx="607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Machine learning lifecycle</a:t>
            </a:r>
            <a:endParaRPr lang="el-GR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10721" y="4420714"/>
            <a:ext cx="2147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degree, </a:t>
            </a:r>
            <a:r>
              <a:rPr lang="en-US" sz="1400" dirty="0"/>
              <a:t>P</a:t>
            </a:r>
            <a:r>
              <a:rPr lang="en-US" sz="1400" dirty="0" smtClean="0"/>
              <a:t>ageRank, motifs, degrees of neighbors, </a:t>
            </a:r>
            <a:r>
              <a:rPr lang="en-US" sz="1400" dirty="0" err="1" smtClean="0"/>
              <a:t>Pagerank</a:t>
            </a:r>
            <a:r>
              <a:rPr lang="en-US" sz="1400" dirty="0" smtClean="0"/>
              <a:t> of neighbors, </a:t>
            </a:r>
            <a:r>
              <a:rPr lang="en-US" sz="1400" dirty="0" err="1" smtClean="0"/>
              <a:t>etc</a:t>
            </a:r>
            <a:r>
              <a:rPr lang="en-US" sz="1400" dirty="0" smtClean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48700" y="2362009"/>
            <a:ext cx="4176464" cy="150895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31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3781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Classification for Link Prediction: features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08887"/>
            <a:ext cx="5616624" cy="362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373215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PropFlow</a:t>
            </a:r>
            <a:r>
              <a:rPr lang="en-US" sz="2000" dirty="0" smtClean="0"/>
              <a:t>: corresponds </a:t>
            </a:r>
            <a:r>
              <a:rPr lang="en-US" sz="2000" dirty="0"/>
              <a:t>to the </a:t>
            </a:r>
            <a:r>
              <a:rPr lang="en-US" sz="2000" dirty="0" smtClean="0"/>
              <a:t>probability that </a:t>
            </a:r>
            <a:r>
              <a:rPr lang="en-US" sz="2000" dirty="0"/>
              <a:t>a restricted random walk starting at </a:t>
            </a:r>
            <a:r>
              <a:rPr lang="en-US" sz="2000" i="1" dirty="0" smtClean="0"/>
              <a:t>x </a:t>
            </a:r>
            <a:r>
              <a:rPr lang="en-US" sz="2000" dirty="0"/>
              <a:t>ends at </a:t>
            </a:r>
            <a:r>
              <a:rPr lang="en-US" sz="2000" i="1" dirty="0" smtClean="0"/>
              <a:t>y </a:t>
            </a:r>
            <a:r>
              <a:rPr lang="en-US" sz="2000" dirty="0"/>
              <a:t>in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2000" i="1" dirty="0" smtClean="0"/>
              <a:t> </a:t>
            </a:r>
            <a:r>
              <a:rPr lang="en-US" sz="2000" dirty="0" smtClean="0"/>
              <a:t>steps </a:t>
            </a:r>
            <a:r>
              <a:rPr lang="en-US" sz="2000" dirty="0"/>
              <a:t>or fewer using link weights as transition </a:t>
            </a:r>
            <a:r>
              <a:rPr lang="en-US" sz="2000" dirty="0" smtClean="0"/>
              <a:t>probabilities</a:t>
            </a:r>
            <a:r>
              <a:rPr lang="en-US" sz="2000" dirty="0"/>
              <a:t> </a:t>
            </a:r>
            <a:r>
              <a:rPr lang="en-US" sz="2000" dirty="0" smtClean="0"/>
              <a:t>(stops in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2000" dirty="0" smtClean="0"/>
              <a:t> steps or if revisits a node)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79512" y="1073722"/>
            <a:ext cx="608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edge (i, j)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90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210" y="6189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How to construct the training set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51556" y="1916832"/>
            <a:ext cx="82824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time instances </a:t>
            </a:r>
            <a:r>
              <a:rPr lang="el-GR" sz="2400" dirty="0" smtClean="0">
                <a:solidFill>
                  <a:srgbClr val="FF0000"/>
                </a:solidFill>
              </a:rPr>
              <a:t>τ</a:t>
            </a:r>
            <a:r>
              <a:rPr lang="en-US" sz="2400" baseline="-25000" dirty="0" smtClean="0">
                <a:solidFill>
                  <a:srgbClr val="FF0000"/>
                </a:solidFill>
              </a:rPr>
              <a:t>x    </a:t>
            </a:r>
            <a:r>
              <a:rPr lang="en-US" sz="2400" dirty="0" smtClean="0"/>
              <a:t>and </a:t>
            </a:r>
            <a:r>
              <a:rPr lang="el-GR" sz="2400" dirty="0" smtClean="0">
                <a:solidFill>
                  <a:srgbClr val="FF0000"/>
                </a:solidFill>
              </a:rPr>
              <a:t>τ</a:t>
            </a:r>
            <a:r>
              <a:rPr lang="en-US" sz="2400" baseline="-25000" dirty="0" smtClean="0">
                <a:solidFill>
                  <a:srgbClr val="FF0000"/>
                </a:solidFill>
              </a:rPr>
              <a:t>y</a:t>
            </a:r>
          </a:p>
          <a:p>
            <a:endParaRPr lang="en-US" sz="24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From t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to  </a:t>
            </a:r>
            <a:r>
              <a:rPr lang="el-GR" sz="2400" dirty="0"/>
              <a:t>τ</a:t>
            </a:r>
            <a:r>
              <a:rPr lang="en-US" sz="2400" baseline="-25000" dirty="0"/>
              <a:t>x 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construct graph and  extract features (G</a:t>
            </a:r>
            <a:r>
              <a:rPr lang="en-US" sz="2400" baseline="-25000" dirty="0" smtClean="0"/>
              <a:t>old</a:t>
            </a:r>
            <a:r>
              <a:rPr lang="en-US" sz="2400" dirty="0" smtClean="0"/>
              <a:t>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From </a:t>
            </a:r>
            <a:r>
              <a:rPr lang="el-GR" sz="2400" dirty="0" smtClean="0"/>
              <a:t>τ</a:t>
            </a:r>
            <a:r>
              <a:rPr lang="en-US" sz="2400" baseline="-25000" dirty="0"/>
              <a:t>x   </a:t>
            </a:r>
            <a:r>
              <a:rPr lang="en-US" sz="2400" dirty="0" smtClean="0"/>
              <a:t>+ 1  to </a:t>
            </a:r>
            <a:r>
              <a:rPr lang="el-GR" sz="2400" dirty="0"/>
              <a:t>τ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  examine if a link appears (determine class value)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What are good values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Large </a:t>
            </a:r>
            <a:r>
              <a:rPr lang="el-GR" sz="2400" dirty="0"/>
              <a:t>τ</a:t>
            </a:r>
            <a:r>
              <a:rPr lang="en-US" sz="2400" baseline="-25000" dirty="0"/>
              <a:t>x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better topological features</a:t>
            </a:r>
            <a:r>
              <a:rPr lang="en-US" sz="2400" dirty="0"/>
              <a:t> </a:t>
            </a:r>
            <a:r>
              <a:rPr lang="en-US" sz="2400" dirty="0" smtClean="0"/>
              <a:t>(as the network reaches saturation)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Large </a:t>
            </a:r>
            <a:r>
              <a:rPr lang="el-GR" sz="2400" dirty="0" smtClean="0"/>
              <a:t>τ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 larger number of positives (size of positive class)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</a:t>
            </a:r>
            <a:r>
              <a:rPr lang="en-US" sz="2400" dirty="0" smtClean="0"/>
              <a:t>hould also match the real-world prediction interval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991" y="1204891"/>
            <a:ext cx="826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to extract features and when to determine class?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9117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39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How to construct the training set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5278"/>
            <a:ext cx="49339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55679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Unsupervised (single feature)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54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Datasets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39552" y="960252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712 </a:t>
            </a:r>
            <a:r>
              <a:rPr lang="en-US" dirty="0">
                <a:solidFill>
                  <a:srgbClr val="FF0000"/>
                </a:solidFill>
              </a:rPr>
              <a:t>million </a:t>
            </a:r>
            <a:r>
              <a:rPr lang="en-US" dirty="0" smtClean="0">
                <a:solidFill>
                  <a:srgbClr val="FF0000"/>
                </a:solidFill>
              </a:rPr>
              <a:t>cellular phone </a:t>
            </a:r>
            <a:r>
              <a:rPr lang="en-US" dirty="0">
                <a:solidFill>
                  <a:srgbClr val="FF0000"/>
                </a:solidFill>
              </a:rPr>
              <a:t>calls 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weighted</a:t>
            </a:r>
            <a:r>
              <a:rPr lang="en-US" dirty="0"/>
              <a:t>, directed </a:t>
            </a:r>
            <a:r>
              <a:rPr lang="en-US" dirty="0" smtClean="0"/>
              <a:t>networks, weights </a:t>
            </a:r>
            <a:r>
              <a:rPr lang="en-US" dirty="0"/>
              <a:t>correspond to the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number of calls </a:t>
            </a:r>
            <a:endParaRPr lang="en-US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use the first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 weeks </a:t>
            </a:r>
            <a:r>
              <a:rPr lang="en-US" dirty="0"/>
              <a:t>of data (5.5M nodes, 19.7M links) for extracting</a:t>
            </a:r>
          </a:p>
          <a:p>
            <a:r>
              <a:rPr lang="en-US" dirty="0"/>
              <a:t>features </a:t>
            </a: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week </a:t>
            </a:r>
            <a:r>
              <a:rPr lang="en-US" dirty="0"/>
              <a:t>(4.4M nodes, 8.5M links) </a:t>
            </a:r>
            <a:r>
              <a:rPr lang="en-US" dirty="0" smtClean="0"/>
              <a:t>for obtaining </a:t>
            </a:r>
            <a:r>
              <a:rPr lang="en-US" dirty="0"/>
              <a:t>ground truth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19,464 condensed </a:t>
            </a:r>
            <a:r>
              <a:rPr lang="en-US" dirty="0">
                <a:solidFill>
                  <a:srgbClr val="FF0000"/>
                </a:solidFill>
              </a:rPr>
              <a:t>matter physics </a:t>
            </a:r>
            <a:r>
              <a:rPr lang="en-US" dirty="0" smtClean="0">
                <a:solidFill>
                  <a:srgbClr val="FF0000"/>
                </a:solidFill>
              </a:rPr>
              <a:t>collaborations</a:t>
            </a:r>
            <a:r>
              <a:rPr lang="en-US" dirty="0" smtClean="0"/>
              <a:t> from </a:t>
            </a:r>
            <a:r>
              <a:rPr lang="en-US" dirty="0"/>
              <a:t>1995 to 2000.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weighted</a:t>
            </a:r>
            <a:r>
              <a:rPr lang="en-US" dirty="0"/>
              <a:t>, undirected </a:t>
            </a:r>
            <a:r>
              <a:rPr lang="en-US" dirty="0" smtClean="0"/>
              <a:t>networks, weights </a:t>
            </a:r>
            <a:r>
              <a:rPr lang="en-US" dirty="0"/>
              <a:t>correspond to the </a:t>
            </a:r>
            <a:r>
              <a:rPr lang="en-US" dirty="0" smtClean="0"/>
              <a:t>number of </a:t>
            </a:r>
            <a:r>
              <a:rPr lang="en-US" dirty="0"/>
              <a:t>collaborations two authors share. </a:t>
            </a:r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use </a:t>
            </a:r>
            <a:r>
              <a:rPr lang="en-US" dirty="0"/>
              <a:t>the years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1995 to 1999 </a:t>
            </a:r>
            <a:r>
              <a:rPr lang="en-US" dirty="0"/>
              <a:t>(13.9K nodes, </a:t>
            </a:r>
            <a:r>
              <a:rPr lang="en-US" dirty="0" smtClean="0"/>
              <a:t>80.6K links</a:t>
            </a:r>
            <a:r>
              <a:rPr lang="en-US" dirty="0"/>
              <a:t>) for extracting features and the year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2000</a:t>
            </a:r>
            <a:r>
              <a:rPr lang="en-US" dirty="0"/>
              <a:t> (8.5K </a:t>
            </a:r>
            <a:r>
              <a:rPr lang="en-US" dirty="0" smtClean="0"/>
              <a:t>nodes, 41.0K </a:t>
            </a:r>
            <a:r>
              <a:rPr lang="en-US" dirty="0"/>
              <a:t>links) for obtaining ground truth.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3" y="3783085"/>
            <a:ext cx="4228202" cy="19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53935" y="4293096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 </a:t>
            </a:r>
            <a:r>
              <a:rPr lang="en-US" sz="1600" b="1" dirty="0" err="1">
                <a:solidFill>
                  <a:srgbClr val="FF0000"/>
                </a:solidFill>
              </a:rPr>
              <a:t>assortativity</a:t>
            </a:r>
            <a:r>
              <a:rPr lang="en-US" sz="1600" b="1" dirty="0">
                <a:solidFill>
                  <a:srgbClr val="FF0000"/>
                </a:solidFill>
              </a:rPr>
              <a:t> coefficient</a:t>
            </a:r>
            <a:r>
              <a:rPr lang="en-US" sz="1600" dirty="0"/>
              <a:t> is the </a:t>
            </a:r>
            <a:r>
              <a:rPr lang="en-US" sz="1600" i="1" dirty="0"/>
              <a:t>Pearson correlation coefficient</a:t>
            </a:r>
            <a:r>
              <a:rPr lang="en-US" sz="1600" dirty="0"/>
              <a:t> of degree between pairs of linked nodes. </a:t>
            </a:r>
            <a:endParaRPr lang="en-US" sz="1600" dirty="0" smtClean="0"/>
          </a:p>
          <a:p>
            <a:r>
              <a:rPr lang="en-US" sz="1600" dirty="0" smtClean="0"/>
              <a:t>Positive </a:t>
            </a:r>
            <a:r>
              <a:rPr lang="en-US" sz="1600" dirty="0"/>
              <a:t>values </a:t>
            </a:r>
            <a:r>
              <a:rPr lang="en-US" sz="1600" dirty="0" smtClean="0"/>
              <a:t>indicate </a:t>
            </a:r>
            <a:r>
              <a:rPr lang="en-US" sz="1600" dirty="0"/>
              <a:t>a correlation between nodes of similar degree, while negative values indicate relationships between nodes of different </a:t>
            </a:r>
            <a:r>
              <a:rPr lang="en-US" sz="1600" dirty="0" smtClean="0"/>
              <a:t>degree.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1331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Using Supervised Learning: why?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115" y="4725144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Predictors that work well in one network not in another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Should increase with the score (not in phone)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Preferential attachment increase with distance (when other may fail)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23" y="1302377"/>
            <a:ext cx="3744416" cy="267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67" y="1302378"/>
            <a:ext cx="3271920" cy="267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0" y="4101284"/>
            <a:ext cx="703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different prediction model for </a:t>
            </a:r>
            <a:r>
              <a:rPr lang="en-US" sz="2400" i="1" dirty="0" smtClean="0"/>
              <a:t>each distance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709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Using Supervised Learning: why?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2195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115" y="472514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Even training on a single feature may outperform ranking  (if no clear bound on score)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Dependencies between features – use an ensemble of features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96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Imbalance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115" y="96829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Sparse networks: |E| = k |V| for constant k &lt;&lt; |V|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r>
              <a:rPr lang="en-US" sz="2400" dirty="0" smtClean="0"/>
              <a:t>The class imbalance ratio for link prediction in a sparse network is </a:t>
            </a:r>
            <a:r>
              <a:rPr lang="el-GR" sz="2400" dirty="0" smtClean="0"/>
              <a:t>Ω</a:t>
            </a:r>
            <a:r>
              <a:rPr lang="en-US" sz="2400" dirty="0" smtClean="0"/>
              <a:t>(|V|/1) when at most |V| nodes are added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2780928"/>
            <a:ext cx="638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Missing links is |V|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Positives V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44672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7" y="4725144"/>
            <a:ext cx="2969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n-neighborhood exactly n hops way</a:t>
            </a:r>
          </a:p>
          <a:p>
            <a:r>
              <a:rPr lang="en-US" dirty="0" smtClean="0"/>
              <a:t>Treat each neighborhood as a separate problem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59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61048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Ensemble of classifiers: Random Forest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58106" y="270892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Random forest</a:t>
            </a:r>
            <a:r>
              <a:rPr lang="en-US" sz="2400" dirty="0" smtClean="0"/>
              <a:t>: Ensemble classifier  </a:t>
            </a:r>
          </a:p>
          <a:p>
            <a:r>
              <a:rPr lang="en-US" sz="2400" dirty="0" smtClean="0"/>
              <a:t>constructs </a:t>
            </a:r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multitude of decision trees</a:t>
            </a:r>
            <a:r>
              <a:rPr lang="en-US" sz="2400" dirty="0"/>
              <a:t> at training time </a:t>
            </a:r>
            <a:endParaRPr lang="en-US" sz="2400" dirty="0" smtClean="0"/>
          </a:p>
          <a:p>
            <a:r>
              <a:rPr lang="en-US" sz="2400" dirty="0" smtClean="0"/>
              <a:t>output </a:t>
            </a:r>
            <a:r>
              <a:rPr lang="en-US" sz="2400" dirty="0"/>
              <a:t>the class that is the </a:t>
            </a:r>
            <a:r>
              <a:rPr lang="en-US" sz="2400" dirty="0">
                <a:solidFill>
                  <a:srgbClr val="FF0000"/>
                </a:solidFill>
              </a:rPr>
              <a:t>mode</a:t>
            </a:r>
            <a:r>
              <a:rPr lang="en-US" sz="2400" dirty="0"/>
              <a:t> </a:t>
            </a:r>
            <a:r>
              <a:rPr lang="en-US" sz="2400" dirty="0" smtClean="0"/>
              <a:t>(most frequent) of </a:t>
            </a:r>
            <a:r>
              <a:rPr lang="en-US" sz="2400" dirty="0"/>
              <a:t>the classes (classification) or </a:t>
            </a:r>
            <a:r>
              <a:rPr lang="en-US" sz="2400" dirty="0">
                <a:solidFill>
                  <a:srgbClr val="FF0000"/>
                </a:solidFill>
              </a:rPr>
              <a:t>mean </a:t>
            </a:r>
            <a:r>
              <a:rPr lang="en-US" sz="2400" dirty="0"/>
              <a:t>prediction (regression) of the individual trees.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270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1" y="3645024"/>
            <a:ext cx="8494593" cy="237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48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45" y="1113030"/>
            <a:ext cx="8301243" cy="23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Mechanism by </a:t>
            </a:r>
            <a:r>
              <a:rPr lang="en-US" sz="2400" dirty="0"/>
              <a:t>which links arise </a:t>
            </a:r>
            <a:r>
              <a:rPr lang="en-US" sz="2400" dirty="0" smtClean="0"/>
              <a:t>different </a:t>
            </a:r>
            <a:r>
              <a:rPr lang="en-US" sz="2400" dirty="0"/>
              <a:t>both </a:t>
            </a:r>
            <a:r>
              <a:rPr lang="en-US" sz="2400" dirty="0" smtClean="0"/>
              <a:t>across networks </a:t>
            </a:r>
            <a:r>
              <a:rPr lang="en-US" sz="2400" dirty="0"/>
              <a:t>and geodesic distances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Local vs Global (preferential attachment)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Better in </a:t>
            </a:r>
            <a:r>
              <a:rPr lang="en-US" sz="2400" dirty="0" err="1" smtClean="0"/>
              <a:t>condmat</a:t>
            </a:r>
            <a:r>
              <a:rPr lang="en-US" sz="2400" dirty="0" smtClean="0"/>
              <a:t> </a:t>
            </a:r>
            <a:r>
              <a:rPr lang="en-US" sz="2400" dirty="0"/>
              <a:t>network</a:t>
            </a:r>
            <a:r>
              <a:rPr lang="en-US" sz="2400" dirty="0" smtClean="0"/>
              <a:t>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Improves with distance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HPLP achieves performance levels as much as </a:t>
            </a:r>
            <a:r>
              <a:rPr lang="en-US" sz="2400" dirty="0" smtClean="0"/>
              <a:t>30% higher </a:t>
            </a:r>
            <a:r>
              <a:rPr lang="en-US" sz="2400" dirty="0"/>
              <a:t>than the best unsupervised methods</a:t>
            </a:r>
          </a:p>
        </p:txBody>
      </p:sp>
    </p:spTree>
    <p:extLst>
      <p:ext uri="{BB962C8B-B14F-4D97-AF65-F5344CB8AC3E}">
        <p14:creationId xmlns:p14="http://schemas.microsoft.com/office/powerpoint/2010/main" val="15099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06620" y="6242391"/>
            <a:ext cx="2133600" cy="365125"/>
          </a:xfrm>
        </p:spPr>
        <p:txBody>
          <a:bodyPr/>
          <a:lstStyle/>
          <a:p>
            <a:fld id="{878E0B35-C73E-49DE-9EA0-4D9F6C87E107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510620" y="-131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Graph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embeddings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: why?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hape 119"/>
          <p:cNvCxnSpPr>
            <a:endCxn id="12" idx="1"/>
          </p:cNvCxnSpPr>
          <p:nvPr/>
        </p:nvCxnSpPr>
        <p:spPr>
          <a:xfrm>
            <a:off x="1375230" y="2967316"/>
            <a:ext cx="933125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" name="Shape 122"/>
          <p:cNvCxnSpPr>
            <a:stCxn id="12" idx="3"/>
            <a:endCxn id="13" idx="1"/>
          </p:cNvCxnSpPr>
          <p:nvPr/>
        </p:nvCxnSpPr>
        <p:spPr>
          <a:xfrm>
            <a:off x="4252357" y="2967316"/>
            <a:ext cx="7995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" name="Shape 124"/>
          <p:cNvCxnSpPr>
            <a:stCxn id="13" idx="3"/>
            <a:endCxn id="14" idx="1"/>
          </p:cNvCxnSpPr>
          <p:nvPr/>
        </p:nvCxnSpPr>
        <p:spPr>
          <a:xfrm>
            <a:off x="6861630" y="2967316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9" name="Shape 126"/>
          <p:cNvCxnSpPr/>
          <p:nvPr/>
        </p:nvCxnSpPr>
        <p:spPr>
          <a:xfrm rot="5400000">
            <a:off x="1290279" y="3200858"/>
            <a:ext cx="918820" cy="54105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1" name="Shape 120"/>
          <p:cNvSpPr/>
          <p:nvPr/>
        </p:nvSpPr>
        <p:spPr>
          <a:xfrm>
            <a:off x="98862" y="2371340"/>
            <a:ext cx="12591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Raw Data</a:t>
            </a:r>
          </a:p>
          <a:p>
            <a:pPr algn="ctr"/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2" name="Shape 121"/>
          <p:cNvSpPr/>
          <p:nvPr/>
        </p:nvSpPr>
        <p:spPr>
          <a:xfrm>
            <a:off x="2308355" y="2434667"/>
            <a:ext cx="19440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Structured Data</a:t>
            </a:r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3" name="Shape 123"/>
          <p:cNvSpPr/>
          <p:nvPr/>
        </p:nvSpPr>
        <p:spPr>
          <a:xfrm>
            <a:off x="5051857" y="2434667"/>
            <a:ext cx="1809775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Learning Algorithm  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4" name="Shape 125"/>
          <p:cNvSpPr/>
          <p:nvPr/>
        </p:nvSpPr>
        <p:spPr>
          <a:xfrm>
            <a:off x="7572832" y="2434667"/>
            <a:ext cx="1320951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Model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15" name="Shape 129"/>
          <p:cNvCxnSpPr/>
          <p:nvPr/>
        </p:nvCxnSpPr>
        <p:spPr>
          <a:xfrm flipV="1">
            <a:off x="5557993" y="3897269"/>
            <a:ext cx="2949825" cy="1852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6" name="Shape 130"/>
          <p:cNvSpPr txBox="1"/>
          <p:nvPr/>
        </p:nvSpPr>
        <p:spPr>
          <a:xfrm>
            <a:off x="5472100" y="3861585"/>
            <a:ext cx="3250500" cy="10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Downstream </a:t>
            </a:r>
            <a:b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</a:br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prediction task</a:t>
            </a:r>
          </a:p>
        </p:txBody>
      </p:sp>
      <p:sp>
        <p:nvSpPr>
          <p:cNvPr id="17" name="Shape 131"/>
          <p:cNvSpPr txBox="1"/>
          <p:nvPr/>
        </p:nvSpPr>
        <p:spPr>
          <a:xfrm>
            <a:off x="126698" y="3837258"/>
            <a:ext cx="2789266" cy="940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Feature Engineering</a:t>
            </a:r>
          </a:p>
        </p:txBody>
      </p:sp>
      <p:sp>
        <p:nvSpPr>
          <p:cNvPr id="18" name="Shape 132"/>
          <p:cNvSpPr txBox="1"/>
          <p:nvPr/>
        </p:nvSpPr>
        <p:spPr>
          <a:xfrm>
            <a:off x="611560" y="5359654"/>
            <a:ext cx="5112568" cy="4983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GB" sz="2000" dirty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Automatically </a:t>
            </a:r>
            <a:r>
              <a:rPr lang="en-GB" sz="2000" dirty="0" smtClean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learn </a:t>
            </a:r>
            <a:r>
              <a:rPr lang="en-GB" sz="2000" dirty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the </a:t>
            </a:r>
            <a:r>
              <a:rPr lang="en-GB" sz="2000" dirty="0" smtClean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features (</a:t>
            </a:r>
            <a:r>
              <a:rPr lang="en-GB" sz="2000" dirty="0" err="1" smtClean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embeddings</a:t>
            </a:r>
            <a:r>
              <a:rPr lang="en-GB" sz="2000" dirty="0" smtClean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)</a:t>
            </a:r>
            <a:endParaRPr lang="en-GB" sz="2000" dirty="0">
              <a:solidFill>
                <a:srgbClr val="FF0000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1680" y="1196752"/>
            <a:ext cx="607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Machine learning lifecycle</a:t>
            </a:r>
            <a:endParaRPr lang="el-GR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132423" y="4325251"/>
            <a:ext cx="2147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degree, </a:t>
            </a:r>
            <a:r>
              <a:rPr lang="en-US" sz="1400" dirty="0"/>
              <a:t>P</a:t>
            </a:r>
            <a:r>
              <a:rPr lang="en-US" sz="1400" dirty="0" smtClean="0"/>
              <a:t>ageRank, motifs, degree of neighbors, </a:t>
            </a:r>
            <a:r>
              <a:rPr lang="en-US" sz="1400" dirty="0" err="1"/>
              <a:t>P</a:t>
            </a:r>
            <a:r>
              <a:rPr lang="en-US" sz="1400" dirty="0" err="1" smtClean="0"/>
              <a:t>agerank</a:t>
            </a:r>
            <a:r>
              <a:rPr lang="en-US" sz="1400" dirty="0" smtClean="0"/>
              <a:t> of neighbors, </a:t>
            </a:r>
            <a:r>
              <a:rPr lang="en-US" sz="1400" dirty="0" err="1" smtClean="0"/>
              <a:t>etc</a:t>
            </a:r>
            <a:r>
              <a:rPr lang="en-US" sz="1400" dirty="0" smtClean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17303" y="2266668"/>
            <a:ext cx="4176464" cy="150895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Shape 127"/>
          <p:cNvSpPr/>
          <p:nvPr/>
        </p:nvSpPr>
        <p:spPr>
          <a:xfrm>
            <a:off x="467891" y="3732379"/>
            <a:ext cx="2837244" cy="1731144"/>
          </a:xfrm>
          <a:prstGeom prst="mathMultiply">
            <a:avLst>
              <a:gd name="adj1" fmla="val 5973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240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Salsa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05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3528" y="1059123"/>
            <a:ext cx="870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Wtf (“Who to Follow"):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the Twitter user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recommendation service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1420" y="12217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 application: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Wtf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86238"/>
            <a:ext cx="7776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Twitter graph statistics (August 2012)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over </a:t>
            </a:r>
            <a:r>
              <a:rPr lang="en-US" sz="2000" i="1" dirty="0">
                <a:solidFill>
                  <a:srgbClr val="FF0000"/>
                </a:solidFill>
              </a:rPr>
              <a:t>20 billion edges </a:t>
            </a:r>
            <a:r>
              <a:rPr lang="en-US" sz="2000" dirty="0" smtClean="0"/>
              <a:t>(only active users)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power </a:t>
            </a:r>
            <a:r>
              <a:rPr lang="en-US" sz="2000" dirty="0">
                <a:solidFill>
                  <a:srgbClr val="FF0000"/>
                </a:solidFill>
              </a:rPr>
              <a:t>law </a:t>
            </a:r>
            <a:r>
              <a:rPr lang="en-US" sz="2000" dirty="0"/>
              <a:t>distributions </a:t>
            </a:r>
            <a:r>
              <a:rPr lang="en-US" sz="2000" dirty="0" smtClean="0"/>
              <a:t>of in-degrees </a:t>
            </a:r>
            <a:r>
              <a:rPr lang="en-US" sz="2000" dirty="0"/>
              <a:t>and out-degrees. </a:t>
            </a:r>
            <a:endParaRPr lang="en-US" sz="2000" dirty="0" smtClean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over 1000 with </a:t>
            </a:r>
            <a:r>
              <a:rPr lang="en-US" sz="2000" dirty="0"/>
              <a:t>more than </a:t>
            </a:r>
            <a:r>
              <a:rPr lang="en-US" sz="2000" dirty="0" smtClean="0"/>
              <a:t>1 million followers</a:t>
            </a:r>
            <a:r>
              <a:rPr lang="en-US" sz="2000" dirty="0"/>
              <a:t>, </a:t>
            </a:r>
            <a:endParaRPr lang="en-US" sz="2000" dirty="0" smtClean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25 </a:t>
            </a:r>
            <a:r>
              <a:rPr lang="en-US" sz="2000" dirty="0"/>
              <a:t>users with more than 10 million followers.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996" y="3722180"/>
            <a:ext cx="8604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 it a “social” network as Facebook?</a:t>
            </a:r>
          </a:p>
          <a:p>
            <a:r>
              <a:rPr lang="en-US" sz="2400" dirty="0" smtClean="0"/>
              <a:t>Difference between: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/>
              <a:t>Interested 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Similar to</a:t>
            </a:r>
          </a:p>
          <a:p>
            <a:r>
              <a:rPr lang="en-US" dirty="0" smtClean="0"/>
              <a:t>Example (follow @</a:t>
            </a:r>
            <a:r>
              <a:rPr lang="en-US" dirty="0" err="1" smtClean="0"/>
              <a:t>espn</a:t>
            </a:r>
            <a:r>
              <a:rPr lang="en-US" dirty="0" smtClean="0"/>
              <a:t> but not similar to it)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do not follow users similar to you, but follow users that the users that are similar to you follow</a:t>
            </a:r>
          </a:p>
        </p:txBody>
      </p:sp>
    </p:spTree>
    <p:extLst>
      <p:ext uri="{BB962C8B-B14F-4D97-AF65-F5344CB8AC3E}">
        <p14:creationId xmlns:p14="http://schemas.microsoft.com/office/powerpoint/2010/main" val="29438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52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39552" y="1844824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Asymmetric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nature </a:t>
            </a:r>
            <a:r>
              <a:rPr lang="en-US" sz="2800" dirty="0" smtClean="0"/>
              <a:t>of the </a:t>
            </a:r>
            <a:r>
              <a:rPr lang="en-US" sz="2800" dirty="0"/>
              <a:t>follow </a:t>
            </a:r>
            <a:r>
              <a:rPr lang="en-US" sz="2800" dirty="0" smtClean="0"/>
              <a:t>relationship (other  social </a:t>
            </a:r>
            <a:r>
              <a:rPr lang="en-US" sz="2800" dirty="0"/>
              <a:t>networks </a:t>
            </a:r>
            <a:r>
              <a:rPr lang="en-US" sz="2800" dirty="0" smtClean="0"/>
              <a:t>e.g., Facebook </a:t>
            </a:r>
            <a:r>
              <a:rPr lang="en-US" sz="2800" dirty="0"/>
              <a:t>or </a:t>
            </a:r>
            <a:r>
              <a:rPr lang="en-US" sz="2800" dirty="0" smtClean="0"/>
              <a:t>LinkedIn</a:t>
            </a:r>
            <a:r>
              <a:rPr lang="en-US" sz="2800" dirty="0"/>
              <a:t> </a:t>
            </a:r>
            <a:r>
              <a:rPr lang="en-US" sz="2800" dirty="0" smtClean="0"/>
              <a:t>require</a:t>
            </a: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consent of both participating </a:t>
            </a:r>
            <a:r>
              <a:rPr lang="en-US" sz="2800" dirty="0" smtClean="0"/>
              <a:t>members)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D</a:t>
            </a:r>
            <a:r>
              <a:rPr lang="en-US" sz="2800" dirty="0" smtClean="0"/>
              <a:t>irected </a:t>
            </a:r>
            <a:r>
              <a:rPr lang="en-US" sz="2800" dirty="0"/>
              <a:t>edge </a:t>
            </a:r>
            <a:r>
              <a:rPr lang="en-US" sz="2800" dirty="0" smtClean="0"/>
              <a:t>case is similar </a:t>
            </a:r>
            <a:r>
              <a:rPr lang="en-US" sz="2800" dirty="0"/>
              <a:t>to the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user-item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recommendations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/>
              <a:t>problem where </a:t>
            </a:r>
            <a:r>
              <a:rPr lang="en-US" sz="2800" dirty="0"/>
              <a:t>the </a:t>
            </a:r>
            <a:r>
              <a:rPr lang="en-US" sz="2800" dirty="0" smtClean="0"/>
              <a:t>“item” is </a:t>
            </a:r>
            <a:r>
              <a:rPr lang="en-US" sz="2800" dirty="0"/>
              <a:t>also a user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5594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Bipartite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53</a:t>
            </a:fld>
            <a:endParaRPr lang="el-G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2173"/>
            <a:ext cx="3762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2740" y="2060848"/>
            <a:ext cx="48514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Hubs</a:t>
            </a:r>
            <a:r>
              <a:rPr lang="en-US" sz="2400" dirty="0" smtClean="0"/>
              <a:t>: 500 top-ranked </a:t>
            </a:r>
            <a:r>
              <a:rPr lang="en-US" sz="2400" dirty="0"/>
              <a:t>nodes from the user's circle of </a:t>
            </a:r>
            <a:r>
              <a:rPr lang="en-US" sz="2400" dirty="0" smtClean="0"/>
              <a:t>trust</a:t>
            </a:r>
          </a:p>
          <a:p>
            <a:pPr algn="just"/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Circle of trust</a:t>
            </a:r>
            <a:r>
              <a:rPr lang="en-US" sz="2400" dirty="0"/>
              <a:t>:  the result of an egocentric random walk (similar to personalized  PageRank)</a:t>
            </a:r>
          </a:p>
          <a:p>
            <a:pPr algn="just"/>
            <a:r>
              <a:rPr lang="en-US" sz="2000" dirty="0"/>
              <a:t> 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Authorities:</a:t>
            </a:r>
            <a:r>
              <a:rPr lang="en-US" sz="2400" dirty="0" smtClean="0"/>
              <a:t> users </a:t>
            </a:r>
            <a:r>
              <a:rPr lang="en-US" sz="2400" dirty="0"/>
              <a:t>that </a:t>
            </a:r>
            <a:r>
              <a:rPr lang="en-US" sz="2400" dirty="0" smtClean="0"/>
              <a:t>the hubs follow.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537544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Users similar to u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537321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Users followed by similar to u users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 flipV="1">
            <a:off x="1295636" y="5046281"/>
            <a:ext cx="0" cy="329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563888" y="4941168"/>
            <a:ext cx="216024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84353" y="1469427"/>
            <a:ext cx="14575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Authorities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1838014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Hubs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576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41884" y="93058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SALSA </a:t>
            </a:r>
            <a:r>
              <a:rPr lang="en-US" sz="2400" dirty="0"/>
              <a:t>(Stochastic Approach for Link-Structure Analysis)</a:t>
            </a:r>
          </a:p>
          <a:p>
            <a:r>
              <a:rPr lang="en-US" sz="2000" i="1" dirty="0" smtClean="0"/>
              <a:t>a variation of HITS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436096" y="3588143"/>
            <a:ext cx="2541587" cy="2470150"/>
            <a:chOff x="5919788" y="4292600"/>
            <a:chExt cx="2541587" cy="2470150"/>
          </a:xfrm>
        </p:grpSpPr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6156325" y="6021388"/>
              <a:ext cx="217488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6156325" y="55895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6156325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6156325" y="42926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6156325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7380288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7380288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380288" y="60213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7380288" y="4292600"/>
              <a:ext cx="217487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7380288" y="5589588"/>
              <a:ext cx="220662" cy="28098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6443663" y="4437063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6443663" y="4437063"/>
              <a:ext cx="865187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6443663" y="49418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6443663" y="53736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6443663" y="4941888"/>
              <a:ext cx="865187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V="1">
              <a:off x="6443663" y="4508500"/>
              <a:ext cx="865187" cy="865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6443663" y="57340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V="1">
              <a:off x="6443663" y="5373688"/>
              <a:ext cx="865187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6443663" y="61658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5919788" y="6396038"/>
              <a:ext cx="666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hubs</a:t>
              </a:r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7216775" y="6375400"/>
              <a:ext cx="1244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authorities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48416" y="1649739"/>
            <a:ext cx="46805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As in HITS</a:t>
            </a:r>
            <a:endParaRPr lang="en-US" sz="2400"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</a:rPr>
              <a:t>hubs</a:t>
            </a:r>
            <a:r>
              <a:rPr lang="en-US" sz="2400" dirty="0" smtClean="0"/>
              <a:t> 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authorities</a:t>
            </a:r>
            <a:r>
              <a:rPr lang="en-US" sz="2400" dirty="0" smtClean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8415" y="2745171"/>
            <a:ext cx="54401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HITS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</a:rPr>
              <a:t>Good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hubs point to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000" dirty="0"/>
              <a:t>authorities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000" dirty="0"/>
              <a:t>authorities are pointed by </a:t>
            </a:r>
            <a:r>
              <a:rPr lang="en-US" sz="2000" dirty="0">
                <a:solidFill>
                  <a:srgbClr val="0070C0"/>
                </a:solidFill>
              </a:rPr>
              <a:t>good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smtClean="0"/>
              <a:t>hubs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r>
              <a:rPr lang="en-US" sz="2000" dirty="0">
                <a:solidFill>
                  <a:srgbClr val="0070C0"/>
                </a:solidFill>
              </a:rPr>
              <a:t>hub weight </a:t>
            </a:r>
            <a:r>
              <a:rPr lang="en-US" sz="2000" dirty="0" smtClean="0"/>
              <a:t>=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sz="2000" dirty="0"/>
              <a:t> of the authorities pointed to by the </a:t>
            </a:r>
            <a:r>
              <a:rPr lang="en-US" sz="2000" dirty="0" smtClean="0"/>
              <a:t>hub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800" dirty="0"/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sz="2000" dirty="0" smtClean="0"/>
              <a:t>= </a:t>
            </a:r>
            <a:r>
              <a:rPr lang="en-US" sz="2000" dirty="0">
                <a:solidFill>
                  <a:srgbClr val="0070C0"/>
                </a:solidFill>
              </a:rPr>
              <a:t>sum of the hub weights </a:t>
            </a:r>
            <a:r>
              <a:rPr lang="en-US" sz="2000" dirty="0"/>
              <a:t>that point to this authority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58" name="Object 6"/>
          <p:cNvGraphicFramePr>
            <a:graphicFrameLocks noChangeAspect="1"/>
          </p:cNvGraphicFramePr>
          <p:nvPr>
            <p:extLst/>
          </p:nvPr>
        </p:nvGraphicFramePr>
        <p:xfrm>
          <a:off x="3250565" y="4431106"/>
          <a:ext cx="1584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2" name="Equation" r:id="rId3" imgW="672840" imgH="355320" progId="Equation.3">
                  <p:embed/>
                </p:oleObj>
              </mc:Choice>
              <mc:Fallback>
                <p:oleObj name="Equation" r:id="rId3" imgW="672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0565" y="4431106"/>
                        <a:ext cx="15843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7"/>
          <p:cNvGraphicFramePr>
            <a:graphicFrameLocks noChangeAspect="1"/>
          </p:cNvGraphicFramePr>
          <p:nvPr>
            <p:extLst/>
          </p:nvPr>
        </p:nvGraphicFramePr>
        <p:xfrm>
          <a:off x="3195531" y="5494199"/>
          <a:ext cx="1524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" name="Equation" r:id="rId5" imgW="660240" imgH="355320" progId="Equation.3">
                  <p:embed/>
                </p:oleObj>
              </mc:Choice>
              <mc:Fallback>
                <p:oleObj name="Equation" r:id="rId5" imgW="660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531" y="5494199"/>
                        <a:ext cx="1524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6797271" y="1504799"/>
            <a:ext cx="1286210" cy="1582181"/>
            <a:chOff x="3004" y="981"/>
            <a:chExt cx="2688" cy="2256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14607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39435" y="974062"/>
            <a:ext cx="78488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Random walks to rank hubs and authorities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Two different random walks (Markov chains): a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chain of hubs </a:t>
            </a:r>
            <a:r>
              <a:rPr lang="en-US" sz="2000" dirty="0"/>
              <a:t>and a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chain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authorities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Each </a:t>
            </a:r>
            <a:r>
              <a:rPr lang="en-US" sz="2000" dirty="0" smtClean="0"/>
              <a:t>walk traverses nodes  only in one side by </a:t>
            </a:r>
            <a:r>
              <a:rPr lang="en-US" sz="2000" dirty="0" smtClean="0">
                <a:solidFill>
                  <a:srgbClr val="FF0000"/>
                </a:solidFill>
              </a:rPr>
              <a:t>traversing two links in each step</a:t>
            </a:r>
            <a:r>
              <a:rPr lang="en-US" sz="2000" dirty="0" smtClean="0"/>
              <a:t> </a:t>
            </a:r>
            <a:r>
              <a:rPr lang="en-US" sz="2000" dirty="0"/>
              <a:t>h-&gt;</a:t>
            </a:r>
            <a:r>
              <a:rPr lang="en-US" sz="2000" dirty="0" smtClean="0"/>
              <a:t>a-&gt;h</a:t>
            </a:r>
            <a:r>
              <a:rPr lang="en-US" sz="2000" dirty="0"/>
              <a:t>, a-&gt;h-&gt;a 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39435" y="3186251"/>
            <a:ext cx="4680520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Transition matrices of each </a:t>
            </a:r>
            <a:r>
              <a:rPr lang="en-US" sz="2000" dirty="0" smtClean="0"/>
              <a:t>Markov chain: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  <a:p>
            <a:endParaRPr lang="en-US" sz="800" dirty="0" smtClean="0"/>
          </a:p>
          <a:p>
            <a:r>
              <a:rPr lang="en-US" sz="2000" dirty="0" smtClean="0"/>
              <a:t>W: the adjacency of the directed graph</a:t>
            </a:r>
          </a:p>
          <a:p>
            <a:r>
              <a:rPr lang="en-US" sz="2000" dirty="0" err="1" smtClean="0"/>
              <a:t>W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: divide each entry by the sum of its row</a:t>
            </a:r>
          </a:p>
          <a:p>
            <a:r>
              <a:rPr lang="en-US" sz="2000" dirty="0" err="1" smtClean="0"/>
              <a:t>W</a:t>
            </a:r>
            <a:r>
              <a:rPr lang="en-US" sz="2000" baseline="-25000" dirty="0" err="1"/>
              <a:t>c</a:t>
            </a:r>
            <a:r>
              <a:rPr lang="en-US" sz="2000" dirty="0" smtClean="0"/>
              <a:t>: divide each entry by the sum of its column</a:t>
            </a:r>
          </a:p>
          <a:p>
            <a:endParaRPr lang="en-US" sz="800" dirty="0" smtClean="0"/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000" dirty="0" smtClean="0"/>
              <a:t> = </a:t>
            </a:r>
            <a:r>
              <a:rPr lang="en-US" sz="2000" dirty="0" err="1" smtClean="0"/>
              <a:t>W</a:t>
            </a:r>
            <a:r>
              <a:rPr lang="en-US" sz="2000" baseline="-25000" dirty="0" err="1"/>
              <a:t>r</a:t>
            </a:r>
            <a:r>
              <a:rPr lang="en-US" sz="2000" dirty="0" err="1" smtClean="0"/>
              <a:t>W</a:t>
            </a:r>
            <a:r>
              <a:rPr lang="en-US" sz="2000" baseline="-25000" dirty="0" err="1"/>
              <a:t>c</a:t>
            </a:r>
            <a:r>
              <a:rPr lang="en-US" sz="2000" baseline="30000" dirty="0" err="1" smtClean="0"/>
              <a:t>T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000" dirty="0" smtClean="0"/>
              <a:t> = </a:t>
            </a:r>
            <a:r>
              <a:rPr lang="en-US" sz="2000" dirty="0" err="1" smtClean="0"/>
              <a:t>W</a:t>
            </a:r>
            <a:r>
              <a:rPr lang="en-US" sz="2000" baseline="-25000" dirty="0" err="1"/>
              <a:t>c</a:t>
            </a:r>
            <a:r>
              <a:rPr lang="en-US" sz="2000" baseline="30000" dirty="0" err="1" smtClean="0"/>
              <a:t>T</a:t>
            </a:r>
            <a:r>
              <a:rPr lang="en-US" sz="2000" baseline="30000" dirty="0" smtClean="0"/>
              <a:t>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r</a:t>
            </a:r>
            <a:endParaRPr lang="en-US" sz="2000" baseline="-25000" dirty="0" smtClean="0"/>
          </a:p>
          <a:p>
            <a:endParaRPr lang="en-US" sz="2000" baseline="-25000" dirty="0"/>
          </a:p>
          <a:p>
            <a:r>
              <a:rPr lang="en-US" sz="2000" dirty="0"/>
              <a:t>Proportional to the degree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436096" y="3588143"/>
            <a:ext cx="2541587" cy="2470150"/>
            <a:chOff x="5919788" y="4292600"/>
            <a:chExt cx="2541587" cy="2470150"/>
          </a:xfrm>
        </p:grpSpPr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6156325" y="6021388"/>
              <a:ext cx="217488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6156325" y="55895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6156325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6156325" y="42926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6156325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7380288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7380288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380288" y="60213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7380288" y="4292600"/>
              <a:ext cx="217487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7380288" y="5589588"/>
              <a:ext cx="220662" cy="28098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6443663" y="4437063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6443663" y="4437063"/>
              <a:ext cx="865187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6443663" y="49418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6443663" y="53736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6443663" y="4941888"/>
              <a:ext cx="865187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V="1">
              <a:off x="6443663" y="4508500"/>
              <a:ext cx="865187" cy="865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6443663" y="57340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V="1">
              <a:off x="6443663" y="5373688"/>
              <a:ext cx="865187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6443663" y="61658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5919788" y="6396038"/>
              <a:ext cx="666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hubs</a:t>
              </a:r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7216775" y="6375400"/>
              <a:ext cx="1244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authorities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6638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88" y="1111680"/>
            <a:ext cx="3762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013176"/>
            <a:ext cx="85689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SALSA to assign scores to both sides</a:t>
            </a:r>
            <a:endParaRPr lang="en-US" sz="800" dirty="0"/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Hub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scores:  </a:t>
            </a:r>
            <a:r>
              <a:rPr lang="en-US" dirty="0"/>
              <a:t>user similarity (based on </a:t>
            </a:r>
            <a:r>
              <a:rPr lang="en-US" dirty="0" err="1"/>
              <a:t>homophily</a:t>
            </a:r>
            <a:r>
              <a:rPr lang="en-US" dirty="0"/>
              <a:t>, also useful)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scores </a:t>
            </a:r>
            <a:r>
              <a:rPr lang="en-US" dirty="0" smtClean="0"/>
              <a:t>: “interested in" </a:t>
            </a:r>
            <a:r>
              <a:rPr lang="en-US" dirty="0"/>
              <a:t>user recommendations. </a:t>
            </a:r>
          </a:p>
          <a:p>
            <a:endParaRPr lang="en-US" dirty="0" smtClean="0"/>
          </a:p>
          <a:p>
            <a:r>
              <a:rPr lang="en-US" dirty="0" smtClean="0"/>
              <a:t>Recommend </a:t>
            </a:r>
            <a:r>
              <a:rPr lang="en-US" dirty="0"/>
              <a:t>best in the </a:t>
            </a:r>
            <a:r>
              <a:rPr lang="en-US" dirty="0" smtClean="0"/>
              <a:t>RHS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08004" y="999361"/>
            <a:ext cx="14575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Authorities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7542" y="1368693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Hubs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155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SALSA: summary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80032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it works</a:t>
            </a:r>
          </a:p>
          <a:p>
            <a:endParaRPr lang="en-US" dirty="0" smtClean="0"/>
          </a:p>
          <a:p>
            <a:r>
              <a:rPr lang="en-US" dirty="0" smtClean="0"/>
              <a:t>SALSA </a:t>
            </a:r>
            <a:r>
              <a:rPr lang="en-US" dirty="0"/>
              <a:t>mimics the recursive </a:t>
            </a:r>
            <a:r>
              <a:rPr lang="en-US" dirty="0" smtClean="0"/>
              <a:t>nature of </a:t>
            </a:r>
            <a:r>
              <a:rPr lang="en-US" dirty="0"/>
              <a:t>the </a:t>
            </a:r>
            <a:r>
              <a:rPr lang="en-US" dirty="0" smtClean="0"/>
              <a:t>problem: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user u is likely to follow those </a:t>
            </a:r>
            <a:r>
              <a:rPr lang="en-US" dirty="0" smtClean="0"/>
              <a:t>who are </a:t>
            </a:r>
            <a:r>
              <a:rPr lang="en-US" dirty="0"/>
              <a:t>followed by users that are similar to u.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 user  is similar </a:t>
            </a:r>
            <a:r>
              <a:rPr lang="en-US" dirty="0"/>
              <a:t>to u if  </a:t>
            </a:r>
            <a:r>
              <a:rPr lang="en-US" dirty="0" smtClean="0"/>
              <a:t>the user follows </a:t>
            </a:r>
            <a:r>
              <a:rPr lang="en-US" dirty="0"/>
              <a:t>the same (or </a:t>
            </a:r>
            <a:r>
              <a:rPr lang="en-US" dirty="0" smtClean="0"/>
              <a:t>similar) users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SALSA provides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similar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users </a:t>
            </a:r>
            <a:r>
              <a:rPr lang="en-US" dirty="0"/>
              <a:t>to u on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LHS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similar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followings </a:t>
            </a:r>
            <a:r>
              <a:rPr lang="en-US" dirty="0"/>
              <a:t>of those on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RHS</a:t>
            </a:r>
            <a:r>
              <a:rPr lang="en-US" dirty="0" smtClean="0"/>
              <a:t>. 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The random walk </a:t>
            </a:r>
            <a:r>
              <a:rPr lang="en-US" dirty="0"/>
              <a:t>ensures </a:t>
            </a:r>
            <a:r>
              <a:rPr lang="en-US" dirty="0">
                <a:solidFill>
                  <a:srgbClr val="FF0000"/>
                </a:solidFill>
              </a:rPr>
              <a:t>equitable distribution </a:t>
            </a:r>
            <a:r>
              <a:rPr lang="en-US" dirty="0"/>
              <a:t>of scores </a:t>
            </a:r>
            <a:r>
              <a:rPr lang="en-US" dirty="0" smtClean="0"/>
              <a:t>in </a:t>
            </a:r>
            <a:r>
              <a:rPr lang="en-US" dirty="0"/>
              <a:t>both </a:t>
            </a:r>
            <a:r>
              <a:rPr lang="en-US" dirty="0" smtClean="0"/>
              <a:t>directions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S</a:t>
            </a:r>
            <a:r>
              <a:rPr lang="en-US" dirty="0" smtClean="0"/>
              <a:t>imilar </a:t>
            </a:r>
            <a:r>
              <a:rPr lang="en-US" dirty="0"/>
              <a:t>users are </a:t>
            </a:r>
            <a:r>
              <a:rPr lang="en-US" dirty="0" smtClean="0"/>
              <a:t>selected from </a:t>
            </a:r>
            <a:r>
              <a:rPr lang="en-US" dirty="0"/>
              <a:t>the circle of trust of the </a:t>
            </a:r>
            <a:r>
              <a:rPr lang="en-US" dirty="0" smtClean="0"/>
              <a:t>user through </a:t>
            </a:r>
            <a:r>
              <a:rPr lang="en-US" dirty="0" smtClean="0">
                <a:solidFill>
                  <a:srgbClr val="FF0000"/>
                </a:solidFill>
              </a:rPr>
              <a:t>personalized PageRank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52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Real evaluation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187624" y="1628800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Offline </a:t>
            </a:r>
            <a:r>
              <a:rPr lang="en-US" sz="2400" dirty="0"/>
              <a:t>experiments on retrospective </a:t>
            </a:r>
            <a:r>
              <a:rPr lang="en-US" sz="2400" dirty="0" smtClean="0"/>
              <a:t>data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Online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A/B testing </a:t>
            </a:r>
            <a:r>
              <a:rPr lang="en-US" sz="2400" dirty="0"/>
              <a:t>on live </a:t>
            </a:r>
            <a:r>
              <a:rPr lang="en-US" sz="2400" dirty="0" smtClean="0"/>
              <a:t>traffic</a:t>
            </a:r>
          </a:p>
          <a:p>
            <a:endParaRPr lang="en-US" sz="2400" dirty="0"/>
          </a:p>
          <a:p>
            <a:r>
              <a:rPr lang="en-US" sz="2400" dirty="0" smtClean="0"/>
              <a:t>Various parameters may interfere: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How the results are rendered (e.g., explanations)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Platform (mobile, etc.)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New vs old users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76843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Evaluation: metrics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ollow-through rate (FTR) </a:t>
            </a:r>
            <a:r>
              <a:rPr lang="en-US" sz="2400" dirty="0" smtClean="0"/>
              <a:t>(precision)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Does not capture recall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Does not capture lifecycle effects (newer users more receptive, etc. 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Does not</a:t>
            </a:r>
            <a:r>
              <a:rPr lang="en-US" sz="2400" dirty="0"/>
              <a:t> </a:t>
            </a:r>
            <a:r>
              <a:rPr lang="en-US" sz="2400" dirty="0" smtClean="0"/>
              <a:t>measure </a:t>
            </a:r>
            <a:r>
              <a:rPr lang="en-US" sz="2400" dirty="0"/>
              <a:t>the quality of the </a:t>
            </a:r>
            <a:r>
              <a:rPr lang="en-US" sz="2400" dirty="0" smtClean="0"/>
              <a:t>recommendations: all follow edges </a:t>
            </a:r>
            <a:r>
              <a:rPr lang="en-US" sz="2400" dirty="0"/>
              <a:t>are not </a:t>
            </a:r>
            <a:r>
              <a:rPr lang="en-US" sz="2400" dirty="0" smtClean="0"/>
              <a:t>equal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58112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ngagement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impression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EPI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):</a:t>
            </a:r>
          </a:p>
          <a:p>
            <a:r>
              <a:rPr lang="en-US" sz="2400" dirty="0" smtClean="0"/>
              <a:t>After a recommendation is accepted, the </a:t>
            </a:r>
            <a:r>
              <a:rPr lang="en-US" sz="2400" i="1" dirty="0"/>
              <a:t>amount of engagement</a:t>
            </a:r>
            <a:r>
              <a:rPr lang="en-US" sz="2400" dirty="0"/>
              <a:t> by </a:t>
            </a:r>
            <a:r>
              <a:rPr lang="en-US" sz="2400" dirty="0" smtClean="0"/>
              <a:t>the user </a:t>
            </a:r>
            <a:r>
              <a:rPr lang="en-US" sz="2400" dirty="0"/>
              <a:t>on that recommendation in a </a:t>
            </a:r>
            <a:r>
              <a:rPr lang="en-US" sz="2400" dirty="0" smtClean="0"/>
              <a:t>specified </a:t>
            </a:r>
            <a:r>
              <a:rPr lang="en-US" sz="2400" dirty="0"/>
              <a:t>time </a:t>
            </a:r>
            <a:r>
              <a:rPr lang="en-US" sz="2400" dirty="0" smtClean="0"/>
              <a:t>interval called </a:t>
            </a:r>
            <a:r>
              <a:rPr lang="en-US" sz="2400" dirty="0"/>
              <a:t>the observation interval. </a:t>
            </a:r>
          </a:p>
        </p:txBody>
      </p:sp>
    </p:spTree>
    <p:extLst>
      <p:ext uri="{BB962C8B-B14F-4D97-AF65-F5344CB8AC3E}">
        <p14:creationId xmlns:p14="http://schemas.microsoft.com/office/powerpoint/2010/main" val="49862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06620" y="6242391"/>
            <a:ext cx="2133600" cy="365125"/>
          </a:xfrm>
        </p:spPr>
        <p:txBody>
          <a:bodyPr/>
          <a:lstStyle/>
          <a:p>
            <a:fld id="{878E0B35-C73E-49DE-9EA0-4D9F6C87E107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51062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Machine Learning tasks in networks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620" y="1988840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Link prediction and link recommendations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Node labeling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Community detection </a:t>
            </a:r>
            <a:r>
              <a:rPr lang="en-US" sz="2800" i="1" dirty="0" smtClean="0"/>
              <a:t>(we have already seen an approach)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Network similarity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089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Extensions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04809" y="134076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Add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metadata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vertices </a:t>
            </a:r>
            <a:r>
              <a:rPr lang="en-US" sz="2400" dirty="0"/>
              <a:t>(e.g., user </a:t>
            </a:r>
            <a:r>
              <a:rPr lang="en-US" sz="2400" dirty="0" smtClean="0"/>
              <a:t>profile information)</a:t>
            </a:r>
            <a:r>
              <a:rPr lang="en-US" sz="2400" dirty="0"/>
              <a:t> </a:t>
            </a:r>
            <a:r>
              <a:rPr lang="en-US" sz="2400" i="1" dirty="0" smtClean="0"/>
              <a:t>and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edges </a:t>
            </a:r>
            <a:r>
              <a:rPr lang="en-US" sz="2400" dirty="0"/>
              <a:t>(e.g., </a:t>
            </a:r>
            <a:r>
              <a:rPr lang="en-US" sz="2400" dirty="0" smtClean="0"/>
              <a:t>edge weights</a:t>
            </a:r>
            <a:r>
              <a:rPr lang="en-US" sz="2400" dirty="0"/>
              <a:t>, </a:t>
            </a:r>
            <a:r>
              <a:rPr lang="en-US" sz="2400" dirty="0" smtClean="0"/>
              <a:t>timestamp, </a:t>
            </a:r>
            <a:r>
              <a:rPr lang="en-US" sz="2400" dirty="0"/>
              <a:t>etc</a:t>
            </a:r>
            <a:r>
              <a:rPr lang="en-US" sz="2400" dirty="0" smtClean="0"/>
              <a:t>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Consider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interaction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graphs </a:t>
            </a:r>
            <a:r>
              <a:rPr lang="en-US" sz="2400" dirty="0"/>
              <a:t>(e.g., graphs </a:t>
            </a:r>
            <a:r>
              <a:rPr lang="en-US" sz="2400" dirty="0" smtClean="0"/>
              <a:t>defined in terms </a:t>
            </a:r>
            <a:r>
              <a:rPr lang="en-US" sz="2400" dirty="0"/>
              <a:t>of retweets, favorites, replies, </a:t>
            </a:r>
            <a:r>
              <a:rPr lang="en-US" sz="2400" dirty="0" smtClean="0"/>
              <a:t>etc.)</a:t>
            </a:r>
          </a:p>
        </p:txBody>
      </p:sp>
    </p:spTree>
    <p:extLst>
      <p:ext uri="{BB962C8B-B14F-4D97-AF65-F5344CB8AC3E}">
        <p14:creationId xmlns:p14="http://schemas.microsoft.com/office/powerpoint/2010/main" val="20065539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285" y="40466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286" y="1268760"/>
            <a:ext cx="69127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D.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Liben-Nowell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 and J. Kleinberg,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The link-prediction problem for social networks.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Journal of the American Society for Information Science and Technology, 58(7) 1019–1031 (2007)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Lichtenwalter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J.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Lussier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N.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V. Chawla: 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New perspectives and methods in link prediction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 KDD 2010: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243-252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G.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Jeh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J.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Widom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en-US" i="1" dirty="0" err="1">
                <a:solidFill>
                  <a:schemeClr val="bg2">
                    <a:lumMod val="10000"/>
                  </a:schemeClr>
                </a:solidFill>
              </a:rPr>
              <a:t>SimRank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: a measure of structural-context similarity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 KDD 2002: 538-543</a:t>
            </a:r>
          </a:p>
          <a:p>
            <a:pPr algn="just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P-N Tan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 Steinbach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V. Kumar. Introduction to Data Mining (Chapter 4)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 smtClean="0"/>
              <a:t>P. </a:t>
            </a:r>
            <a:r>
              <a:rPr lang="en-US" dirty="0"/>
              <a:t>Gupta, </a:t>
            </a:r>
            <a:r>
              <a:rPr lang="en-US" dirty="0" smtClean="0"/>
              <a:t>A. </a:t>
            </a:r>
            <a:r>
              <a:rPr lang="en-US" dirty="0" err="1"/>
              <a:t>Goel</a:t>
            </a:r>
            <a:r>
              <a:rPr lang="en-US" dirty="0"/>
              <a:t>, </a:t>
            </a:r>
            <a:r>
              <a:rPr lang="en-US" dirty="0" smtClean="0"/>
              <a:t>J. Lin</a:t>
            </a:r>
            <a:r>
              <a:rPr lang="en-US" dirty="0"/>
              <a:t>, </a:t>
            </a:r>
            <a:r>
              <a:rPr lang="en-US" dirty="0" smtClean="0"/>
              <a:t>A.  </a:t>
            </a:r>
            <a:r>
              <a:rPr lang="en-US" dirty="0"/>
              <a:t>Sharma, </a:t>
            </a:r>
            <a:r>
              <a:rPr lang="en-US" dirty="0" smtClean="0"/>
              <a:t>D. </a:t>
            </a:r>
            <a:r>
              <a:rPr lang="en-US" dirty="0"/>
              <a:t>Wang, </a:t>
            </a:r>
            <a:r>
              <a:rPr lang="en-US" dirty="0" err="1" smtClean="0"/>
              <a:t>R.Zadeh</a:t>
            </a:r>
            <a:r>
              <a:rPr lang="en-US" dirty="0"/>
              <a:t>. </a:t>
            </a:r>
            <a:r>
              <a:rPr lang="en-US" i="1" dirty="0"/>
              <a:t>WTF: The Who to Follow Service at </a:t>
            </a:r>
            <a:r>
              <a:rPr lang="en-US" i="1" dirty="0" smtClean="0"/>
              <a:t>Twitter, </a:t>
            </a:r>
            <a:r>
              <a:rPr lang="en-US" dirty="0" smtClean="0"/>
              <a:t>WWW 2013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 smtClean="0"/>
              <a:t>R. </a:t>
            </a:r>
            <a:r>
              <a:rPr lang="en-US" dirty="0"/>
              <a:t>Lempel, </a:t>
            </a:r>
            <a:r>
              <a:rPr lang="en-US" dirty="0" smtClean="0"/>
              <a:t>S. </a:t>
            </a:r>
            <a:r>
              <a:rPr lang="en-US" dirty="0"/>
              <a:t>Moran: </a:t>
            </a:r>
            <a:r>
              <a:rPr lang="en-US" i="1" dirty="0"/>
              <a:t>SALSA: the stochastic approach for link-structure analysis</a:t>
            </a:r>
            <a:r>
              <a:rPr lang="en-US" dirty="0"/>
              <a:t>. ACM Trans. Inf. Syst. 19(2): 131-160 (2001)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61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083823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Graph </a:t>
            </a:r>
            <a:r>
              <a:rPr lang="en-US" dirty="0" err="1" smtClean="0">
                <a:solidFill>
                  <a:schemeClr val="tx1"/>
                </a:solidFill>
              </a:rPr>
              <a:t>Embeddings</a:t>
            </a:r>
            <a:endParaRPr lang="en-US" dirty="0">
              <a:solidFill>
                <a:schemeClr val="tx1"/>
              </a:solidFill>
            </a:endParaRPr>
          </a:p>
          <a:p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>
          <a:xfrm rot="21278666">
            <a:off x="5157446" y="2674207"/>
            <a:ext cx="2088232" cy="26107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4672"/>
            <a:ext cx="7049864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Embedding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nodes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63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872" y="1030385"/>
            <a:ext cx="8874920" cy="15668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r>
              <a:rPr lang="en-US" sz="2800" dirty="0" smtClean="0">
                <a:ea typeface="Helvetica Neue Light" charset="0"/>
                <a:cs typeface="Helvetica Neue Light" charset="0"/>
                <a:sym typeface="Open Sans"/>
              </a:rPr>
              <a:t>Input: Graph G(V, E)</a:t>
            </a:r>
          </a:p>
          <a:p>
            <a:r>
              <a:rPr lang="en-US" sz="2800" b="1" dirty="0" smtClean="0">
                <a:ea typeface="Helvetica Neue Light" charset="0"/>
                <a:cs typeface="Helvetica Neue Light" charset="0"/>
                <a:sym typeface="Open Sans"/>
              </a:rPr>
              <a:t>Goal</a:t>
            </a:r>
            <a:r>
              <a:rPr lang="en-US" sz="2800" dirty="0" smtClean="0">
                <a:ea typeface="Helvetica Neue Light" charset="0"/>
                <a:cs typeface="Helvetica Neue Light" charset="0"/>
                <a:sym typeface="Open Sans"/>
              </a:rPr>
              <a:t>: encode </a:t>
            </a:r>
            <a:r>
              <a:rPr lang="en-US" sz="2800" dirty="0">
                <a:ea typeface="Helvetica Neue Light" charset="0"/>
                <a:cs typeface="Helvetica Neue Light" charset="0"/>
                <a:sym typeface="Open Sans"/>
              </a:rPr>
              <a:t>nodes so that </a:t>
            </a:r>
            <a:r>
              <a:rPr lang="en-US" sz="2800" i="1" dirty="0">
                <a:solidFill>
                  <a:schemeClr val="accent2"/>
                </a:solidFill>
                <a:ea typeface="Helvetica Neue Light" charset="0"/>
                <a:cs typeface="Helvetica Neue Light" charset="0"/>
                <a:sym typeface="Open Sans"/>
              </a:rPr>
              <a:t>similarity in the embedding space</a:t>
            </a:r>
            <a:r>
              <a:rPr lang="en-US" sz="2800" dirty="0">
                <a:solidFill>
                  <a:schemeClr val="accent2"/>
                </a:solidFill>
                <a:ea typeface="Helvetica Neue Light" charset="0"/>
                <a:cs typeface="Helvetica Neue Light" charset="0"/>
                <a:sym typeface="Open Sans"/>
              </a:rPr>
              <a:t> </a:t>
            </a:r>
            <a:r>
              <a:rPr lang="en-US" sz="2800" dirty="0" smtClean="0">
                <a:ea typeface="Helvetica Neue Light" charset="0"/>
                <a:cs typeface="Helvetica Neue Light" charset="0"/>
                <a:sym typeface="Open Sans"/>
              </a:rPr>
              <a:t>approximates </a:t>
            </a:r>
            <a:r>
              <a:rPr lang="en-US" sz="2800" i="1" dirty="0">
                <a:solidFill>
                  <a:schemeClr val="accent1"/>
                </a:solidFill>
                <a:ea typeface="Helvetica Neue Light" charset="0"/>
                <a:cs typeface="Helvetica Neue Light" charset="0"/>
                <a:sym typeface="Open Sans"/>
              </a:rPr>
              <a:t>similarity in the original network</a:t>
            </a:r>
            <a:r>
              <a:rPr lang="en-US" sz="2800" dirty="0">
                <a:solidFill>
                  <a:schemeClr val="accent1"/>
                </a:solidFill>
                <a:ea typeface="Helvetica Neue Light" charset="0"/>
                <a:cs typeface="Helvetica Neue Light" charset="0"/>
                <a:sym typeface="Open Sans"/>
              </a:rPr>
              <a:t>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872" y="6292691"/>
            <a:ext cx="8240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Based on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W.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L. Hamilton, 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R.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Ying, 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J. </a:t>
            </a:r>
            <a:r>
              <a:rPr lang="en-U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Leskovec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Representation 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Learning on Graphs: Methods and Applications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 IEEE Data Eng. Bull. 40(3): 52-74 (2017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50598" y="3158735"/>
            <a:ext cx="365760" cy="3690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49730" y="3748889"/>
            <a:ext cx="365760" cy="3690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rgbClr val="96110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58561" y="4647415"/>
            <a:ext cx="365760" cy="3690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5" name="Oval 14"/>
          <p:cNvSpPr/>
          <p:nvPr/>
        </p:nvSpPr>
        <p:spPr>
          <a:xfrm>
            <a:off x="1607599" y="4522399"/>
            <a:ext cx="365760" cy="3690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Oval 15"/>
          <p:cNvSpPr/>
          <p:nvPr/>
        </p:nvSpPr>
        <p:spPr>
          <a:xfrm>
            <a:off x="1264699" y="3292880"/>
            <a:ext cx="365760" cy="3690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77662" y="3748889"/>
            <a:ext cx="365760" cy="3690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</a:t>
            </a:r>
            <a:endParaRPr lang="en-US" i="1" dirty="0">
              <a:solidFill>
                <a:srgbClr val="FF000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630459" y="3477428"/>
            <a:ext cx="572835" cy="3255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7581" y="3661973"/>
            <a:ext cx="342900" cy="8604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73362" y="4706945"/>
            <a:ext cx="985201" cy="125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919795" y="4063932"/>
            <a:ext cx="283499" cy="5125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62794" y="3473777"/>
            <a:ext cx="368432" cy="3291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124998" y="5268205"/>
            <a:ext cx="365760" cy="3690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307878" y="4837441"/>
            <a:ext cx="353285" cy="4307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461928" y="3473777"/>
            <a:ext cx="342236" cy="3291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68108" y="4091586"/>
            <a:ext cx="172377" cy="3927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7" idx="4"/>
            <a:endCxn id="14" idx="0"/>
          </p:cNvCxnSpPr>
          <p:nvPr/>
        </p:nvCxnSpPr>
        <p:spPr>
          <a:xfrm flipH="1">
            <a:off x="3141441" y="4117984"/>
            <a:ext cx="419101" cy="5294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6"/>
          </p:cNvCxnSpPr>
          <p:nvPr/>
        </p:nvCxnSpPr>
        <p:spPr>
          <a:xfrm flipV="1">
            <a:off x="3324321" y="4799409"/>
            <a:ext cx="386848" cy="325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702184" y="4495768"/>
            <a:ext cx="365760" cy="3690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j</a:t>
            </a:r>
            <a:endParaRPr lang="en-US" i="1" dirty="0">
              <a:solidFill>
                <a:srgbClr val="FF000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718718" y="3364117"/>
                <a:ext cx="2341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718" y="3364117"/>
                <a:ext cx="234102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5385" r="-7692" b="-17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936865" y="3931908"/>
                <a:ext cx="232821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865" y="3931908"/>
                <a:ext cx="232821" cy="299313"/>
              </a:xfrm>
              <a:prstGeom prst="rect">
                <a:avLst/>
              </a:prstGeom>
              <a:blipFill rotWithShape="0">
                <a:blip r:embed="rId4"/>
                <a:stretch>
                  <a:fillRect l="-15789" r="-15789" b="-265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eform 48"/>
          <p:cNvSpPr/>
          <p:nvPr/>
        </p:nvSpPr>
        <p:spPr>
          <a:xfrm>
            <a:off x="3712310" y="3366068"/>
            <a:ext cx="1927860" cy="385636"/>
          </a:xfrm>
          <a:custGeom>
            <a:avLst/>
            <a:gdLst>
              <a:gd name="connsiteX0" fmla="*/ 0 w 1927860"/>
              <a:gd name="connsiteY0" fmla="*/ 385636 h 385636"/>
              <a:gd name="connsiteX1" fmla="*/ 815340 w 1927860"/>
              <a:gd name="connsiteY1" fmla="*/ 12256 h 385636"/>
              <a:gd name="connsiteX2" fmla="*/ 1927860 w 1927860"/>
              <a:gd name="connsiteY2" fmla="*/ 126556 h 38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7860" h="385636">
                <a:moveTo>
                  <a:pt x="0" y="385636"/>
                </a:moveTo>
                <a:cubicBezTo>
                  <a:pt x="247015" y="220536"/>
                  <a:pt x="494030" y="55436"/>
                  <a:pt x="815340" y="12256"/>
                </a:cubicBezTo>
                <a:cubicBezTo>
                  <a:pt x="1136650" y="-30924"/>
                  <a:pt x="1532255" y="47816"/>
                  <a:pt x="1927860" y="126556"/>
                </a:cubicBezTo>
              </a:path>
            </a:pathLst>
          </a:custGeom>
          <a:noFill/>
          <a:ln w="12700"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Freeform 54"/>
          <p:cNvSpPr/>
          <p:nvPr/>
        </p:nvSpPr>
        <p:spPr>
          <a:xfrm>
            <a:off x="4093310" y="4301294"/>
            <a:ext cx="1859510" cy="562679"/>
          </a:xfrm>
          <a:custGeom>
            <a:avLst/>
            <a:gdLst>
              <a:gd name="connsiteX0" fmla="*/ 0 w 1927860"/>
              <a:gd name="connsiteY0" fmla="*/ 487680 h 632210"/>
              <a:gd name="connsiteX1" fmla="*/ 1303020 w 1927860"/>
              <a:gd name="connsiteY1" fmla="*/ 601980 h 632210"/>
              <a:gd name="connsiteX2" fmla="*/ 1927860 w 1927860"/>
              <a:gd name="connsiteY2" fmla="*/ 0 h 63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7860" h="632210">
                <a:moveTo>
                  <a:pt x="0" y="487680"/>
                </a:moveTo>
                <a:cubicBezTo>
                  <a:pt x="490855" y="585470"/>
                  <a:pt x="981710" y="683260"/>
                  <a:pt x="1303020" y="601980"/>
                </a:cubicBezTo>
                <a:cubicBezTo>
                  <a:pt x="1624330" y="520700"/>
                  <a:pt x="1776095" y="260350"/>
                  <a:pt x="1927860" y="0"/>
                </a:cubicBezTo>
              </a:path>
            </a:pathLst>
          </a:custGeom>
          <a:noFill/>
          <a:ln w="12700"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TextBox 55"/>
          <p:cNvSpPr txBox="1"/>
          <p:nvPr/>
        </p:nvSpPr>
        <p:spPr>
          <a:xfrm>
            <a:off x="1830061" y="5376725"/>
            <a:ext cx="205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G: original network</a:t>
            </a:r>
            <a:endParaRPr lang="el-GR" dirty="0"/>
          </a:p>
        </p:txBody>
      </p:sp>
      <p:sp>
        <p:nvSpPr>
          <p:cNvPr id="57" name="TextBox 56"/>
          <p:cNvSpPr txBox="1"/>
          <p:nvPr/>
        </p:nvSpPr>
        <p:spPr>
          <a:xfrm>
            <a:off x="5312956" y="5302810"/>
            <a:ext cx="205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embedding space</a:t>
            </a:r>
            <a:endParaRPr lang="el-GR" dirty="0"/>
          </a:p>
        </p:txBody>
      </p:sp>
      <p:sp>
        <p:nvSpPr>
          <p:cNvPr id="59" name="TextBox 58"/>
          <p:cNvSpPr txBox="1"/>
          <p:nvPr/>
        </p:nvSpPr>
        <p:spPr>
          <a:xfrm>
            <a:off x="4067944" y="2924944"/>
            <a:ext cx="80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ENC(i)</a:t>
            </a:r>
            <a:endParaRPr lang="el-G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96541" y="4414938"/>
            <a:ext cx="80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ENC(j)</a:t>
            </a:r>
            <a:endParaRPr lang="el-G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>
          <a:xfrm rot="21278666">
            <a:off x="5157446" y="2674207"/>
            <a:ext cx="2088232" cy="26107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052" y="13594"/>
            <a:ext cx="7049864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Embedding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nodes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2872" y="996192"/>
                <a:ext cx="8874920" cy="599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rtlCol="0" anchor="t" anchorCtr="0">
                <a:noAutofit/>
              </a:bodyPr>
              <a:lstStyle/>
              <a:p>
                <a:r>
                  <a:rPr lang="en-US" sz="2800" b="1" dirty="0" smtClean="0">
                    <a:ea typeface="Helvetica Neue Light" charset="0"/>
                    <a:cs typeface="Helvetica Neue Light" charset="0"/>
                    <a:sym typeface="Open Sans"/>
                  </a:rPr>
                  <a:t>Goal:</a:t>
                </a:r>
                <a:r>
                  <a:rPr lang="en-US" sz="2800" dirty="0" smtClean="0">
                    <a:ea typeface="Helvetica Neue Light" charset="0"/>
                    <a:cs typeface="Helvetica Neue Light" charset="0"/>
                    <a:sym typeface="Open Sans"/>
                  </a:rPr>
                  <a:t> similarity(i, j)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Light" charset="0"/>
                        <a:sym typeface="Open Sans"/>
                      </a:rPr>
                      <m:t>≈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Open Sans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Open Sans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Open Sans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Open Sans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Open Sans"/>
                          </a:rPr>
                          <m:t> 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Open Sans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Open Sans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Light" charset="0"/>
                        <a:sym typeface="Open Sans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accent1"/>
                  </a:solidFill>
                  <a:ea typeface="Helvetica Neue Light" charset="0"/>
                  <a:cs typeface="Helvetica Neue Light" charset="0"/>
                  <a:sym typeface="Open San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72" y="996192"/>
                <a:ext cx="8874920" cy="599239"/>
              </a:xfrm>
              <a:prstGeom prst="rect">
                <a:avLst/>
              </a:prstGeom>
              <a:blipFill rotWithShape="0">
                <a:blip r:embed="rId3"/>
                <a:stretch>
                  <a:fillRect l="-1374" t="-2020" b="-232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2872" y="6292691"/>
            <a:ext cx="8240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Based on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W.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L. Hamilton, 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R.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Ying, 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J. </a:t>
            </a:r>
            <a:r>
              <a:rPr lang="en-US" sz="1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Leskovec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Representation 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Learning on Graphs: Methods and Applications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 IEEE Data Eng. Bull. 40(3): 52-74 (2017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50598" y="3158735"/>
            <a:ext cx="365760" cy="3690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49730" y="3748889"/>
            <a:ext cx="365760" cy="3690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rgbClr val="96110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58561" y="4647415"/>
            <a:ext cx="365760" cy="3690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5" name="Oval 14"/>
          <p:cNvSpPr/>
          <p:nvPr/>
        </p:nvSpPr>
        <p:spPr>
          <a:xfrm>
            <a:off x="1607599" y="4522399"/>
            <a:ext cx="365760" cy="3690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Oval 15"/>
          <p:cNvSpPr/>
          <p:nvPr/>
        </p:nvSpPr>
        <p:spPr>
          <a:xfrm>
            <a:off x="1264699" y="3292880"/>
            <a:ext cx="365760" cy="3690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77662" y="3748889"/>
            <a:ext cx="365760" cy="3690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</a:t>
            </a:r>
            <a:endParaRPr lang="en-US" i="1" dirty="0">
              <a:solidFill>
                <a:srgbClr val="FF000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630459" y="3477428"/>
            <a:ext cx="572835" cy="3255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7581" y="3661973"/>
            <a:ext cx="342900" cy="8604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73362" y="4706945"/>
            <a:ext cx="985201" cy="125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919795" y="4063932"/>
            <a:ext cx="283499" cy="5125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62794" y="3473777"/>
            <a:ext cx="368432" cy="3291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124998" y="5268205"/>
            <a:ext cx="365760" cy="3690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307878" y="4837441"/>
            <a:ext cx="353285" cy="4307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461928" y="3473777"/>
            <a:ext cx="342236" cy="3291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68108" y="4091586"/>
            <a:ext cx="172377" cy="3927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7" idx="4"/>
            <a:endCxn id="14" idx="0"/>
          </p:cNvCxnSpPr>
          <p:nvPr/>
        </p:nvCxnSpPr>
        <p:spPr>
          <a:xfrm flipH="1">
            <a:off x="3141441" y="4117984"/>
            <a:ext cx="419101" cy="5294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6"/>
          </p:cNvCxnSpPr>
          <p:nvPr/>
        </p:nvCxnSpPr>
        <p:spPr>
          <a:xfrm flipV="1">
            <a:off x="3324321" y="4799409"/>
            <a:ext cx="386848" cy="325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702184" y="4495768"/>
            <a:ext cx="365760" cy="3690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j</a:t>
            </a:r>
            <a:endParaRPr lang="en-US" i="1" dirty="0">
              <a:solidFill>
                <a:srgbClr val="FF000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718718" y="3364117"/>
                <a:ext cx="2341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718" y="3364117"/>
                <a:ext cx="234102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5385" r="-7692" b="-17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936865" y="3931908"/>
                <a:ext cx="232821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865" y="3931908"/>
                <a:ext cx="232821" cy="299313"/>
              </a:xfrm>
              <a:prstGeom prst="rect">
                <a:avLst/>
              </a:prstGeom>
              <a:blipFill rotWithShape="0">
                <a:blip r:embed="rId5"/>
                <a:stretch>
                  <a:fillRect l="-15789" r="-15789" b="-265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eform 48"/>
          <p:cNvSpPr/>
          <p:nvPr/>
        </p:nvSpPr>
        <p:spPr>
          <a:xfrm>
            <a:off x="3712310" y="3366068"/>
            <a:ext cx="1927860" cy="385636"/>
          </a:xfrm>
          <a:custGeom>
            <a:avLst/>
            <a:gdLst>
              <a:gd name="connsiteX0" fmla="*/ 0 w 1927860"/>
              <a:gd name="connsiteY0" fmla="*/ 385636 h 385636"/>
              <a:gd name="connsiteX1" fmla="*/ 815340 w 1927860"/>
              <a:gd name="connsiteY1" fmla="*/ 12256 h 385636"/>
              <a:gd name="connsiteX2" fmla="*/ 1927860 w 1927860"/>
              <a:gd name="connsiteY2" fmla="*/ 126556 h 38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7860" h="385636">
                <a:moveTo>
                  <a:pt x="0" y="385636"/>
                </a:moveTo>
                <a:cubicBezTo>
                  <a:pt x="247015" y="220536"/>
                  <a:pt x="494030" y="55436"/>
                  <a:pt x="815340" y="12256"/>
                </a:cubicBezTo>
                <a:cubicBezTo>
                  <a:pt x="1136650" y="-30924"/>
                  <a:pt x="1532255" y="47816"/>
                  <a:pt x="1927860" y="126556"/>
                </a:cubicBezTo>
              </a:path>
            </a:pathLst>
          </a:custGeom>
          <a:noFill/>
          <a:ln w="12700"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Freeform 54"/>
          <p:cNvSpPr/>
          <p:nvPr/>
        </p:nvSpPr>
        <p:spPr>
          <a:xfrm>
            <a:off x="4093310" y="4301294"/>
            <a:ext cx="1859510" cy="562679"/>
          </a:xfrm>
          <a:custGeom>
            <a:avLst/>
            <a:gdLst>
              <a:gd name="connsiteX0" fmla="*/ 0 w 1927860"/>
              <a:gd name="connsiteY0" fmla="*/ 487680 h 632210"/>
              <a:gd name="connsiteX1" fmla="*/ 1303020 w 1927860"/>
              <a:gd name="connsiteY1" fmla="*/ 601980 h 632210"/>
              <a:gd name="connsiteX2" fmla="*/ 1927860 w 1927860"/>
              <a:gd name="connsiteY2" fmla="*/ 0 h 63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7860" h="632210">
                <a:moveTo>
                  <a:pt x="0" y="487680"/>
                </a:moveTo>
                <a:cubicBezTo>
                  <a:pt x="490855" y="585470"/>
                  <a:pt x="981710" y="683260"/>
                  <a:pt x="1303020" y="601980"/>
                </a:cubicBezTo>
                <a:cubicBezTo>
                  <a:pt x="1624330" y="520700"/>
                  <a:pt x="1776095" y="260350"/>
                  <a:pt x="1927860" y="0"/>
                </a:cubicBezTo>
              </a:path>
            </a:pathLst>
          </a:custGeom>
          <a:noFill/>
          <a:ln w="12700"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TextBox 55"/>
          <p:cNvSpPr txBox="1"/>
          <p:nvPr/>
        </p:nvSpPr>
        <p:spPr>
          <a:xfrm>
            <a:off x="1830061" y="5376725"/>
            <a:ext cx="205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G: original network</a:t>
            </a:r>
            <a:endParaRPr lang="el-GR" dirty="0"/>
          </a:p>
        </p:txBody>
      </p:sp>
      <p:sp>
        <p:nvSpPr>
          <p:cNvPr id="57" name="TextBox 56"/>
          <p:cNvSpPr txBox="1"/>
          <p:nvPr/>
        </p:nvSpPr>
        <p:spPr>
          <a:xfrm>
            <a:off x="5312956" y="5302810"/>
            <a:ext cx="205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embedding space</a:t>
            </a:r>
            <a:endParaRPr lang="el-GR" dirty="0"/>
          </a:p>
        </p:txBody>
      </p:sp>
      <p:sp>
        <p:nvSpPr>
          <p:cNvPr id="59" name="TextBox 58"/>
          <p:cNvSpPr txBox="1"/>
          <p:nvPr/>
        </p:nvSpPr>
        <p:spPr>
          <a:xfrm>
            <a:off x="4067944" y="2872212"/>
            <a:ext cx="80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ENC(i)</a:t>
            </a:r>
            <a:endParaRPr lang="el-G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96541" y="4414938"/>
            <a:ext cx="80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ENC(j)</a:t>
            </a:r>
            <a:endParaRPr lang="el-GR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175" y="1715741"/>
            <a:ext cx="35169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 be defined</a:t>
            </a:r>
          </a:p>
          <a:p>
            <a:r>
              <a:rPr lang="en-US" b="1" i="1" dirty="0" smtClean="0"/>
              <a:t>how</a:t>
            </a:r>
            <a:r>
              <a:rPr lang="en-US" dirty="0" smtClean="0"/>
              <a:t> </a:t>
            </a:r>
            <a:r>
              <a:rPr lang="en-US" dirty="0"/>
              <a:t>relationships in vector space map to relationships in the original </a:t>
            </a:r>
            <a:r>
              <a:rPr lang="en-US" dirty="0" smtClean="0"/>
              <a:t>network</a:t>
            </a:r>
            <a:endParaRPr lang="en-US" dirty="0"/>
          </a:p>
          <a:p>
            <a:r>
              <a:rPr lang="en-US" i="1" dirty="0" smtClean="0"/>
              <a:t>encode structure</a:t>
            </a:r>
            <a:endParaRPr lang="en-US" i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093896" y="1618437"/>
            <a:ext cx="109398" cy="2867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43608" y="1024489"/>
            <a:ext cx="2019186" cy="560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0065" y="1656628"/>
            <a:ext cx="228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dot product </a:t>
            </a:r>
            <a:r>
              <a:rPr lang="en-US" dirty="0" smtClean="0"/>
              <a:t>(other definitions possible)</a:t>
            </a:r>
            <a:endParaRPr lang="el-GR" dirty="0"/>
          </a:p>
        </p:txBody>
      </p:sp>
      <p:sp>
        <p:nvSpPr>
          <p:cNvPr id="24" name="Rectangle 23"/>
          <p:cNvSpPr/>
          <p:nvPr/>
        </p:nvSpPr>
        <p:spPr>
          <a:xfrm>
            <a:off x="3377662" y="1040877"/>
            <a:ext cx="978314" cy="5775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3" name="Elbow Connector 32"/>
          <p:cNvCxnSpPr>
            <a:stCxn id="22" idx="0"/>
          </p:cNvCxnSpPr>
          <p:nvPr/>
        </p:nvCxnSpPr>
        <p:spPr>
          <a:xfrm rot="16200000" flipV="1">
            <a:off x="4546410" y="1178162"/>
            <a:ext cx="360040" cy="596892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71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22" grpId="0"/>
      <p:bldP spid="2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05" y="158294"/>
            <a:ext cx="8460432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node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embeddings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65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7408" y="1307077"/>
            <a:ext cx="8615517" cy="2581068"/>
          </a:xfrm>
        </p:spPr>
        <p:txBody>
          <a:bodyPr>
            <a:no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en-US" sz="2800" dirty="0"/>
              <a:t>Define </a:t>
            </a:r>
            <a:r>
              <a:rPr lang="en-US" sz="2800" dirty="0" smtClean="0"/>
              <a:t>an encoder that maps nodes </a:t>
            </a:r>
            <a:r>
              <a:rPr lang="en-US" sz="2800" dirty="0"/>
              <a:t>to </a:t>
            </a:r>
            <a:r>
              <a:rPr lang="en-US" sz="2800" dirty="0" smtClean="0"/>
              <a:t>low dimensional spaces</a:t>
            </a:r>
            <a:endParaRPr lang="en-US" sz="2800" dirty="0"/>
          </a:p>
          <a:p>
            <a:pPr marL="609585" indent="-609585">
              <a:buFont typeface="+mj-lt"/>
              <a:buAutoNum type="arabicPeriod"/>
            </a:pPr>
            <a:r>
              <a:rPr lang="en-US" sz="2800" dirty="0"/>
              <a:t>Define </a:t>
            </a:r>
            <a:r>
              <a:rPr lang="en-US" sz="2800" i="1" dirty="0">
                <a:solidFill>
                  <a:srgbClr val="FF0000"/>
                </a:solidFill>
              </a:rPr>
              <a:t>a node similarity function </a:t>
            </a:r>
            <a:r>
              <a:rPr lang="en-US" sz="2800" dirty="0" smtClean="0"/>
              <a:t>in </a:t>
            </a:r>
            <a:r>
              <a:rPr lang="en-US" sz="2800" dirty="0"/>
              <a:t>the original </a:t>
            </a:r>
            <a:r>
              <a:rPr lang="en-US" sz="2800" dirty="0" smtClean="0"/>
              <a:t>network.</a:t>
            </a:r>
            <a:endParaRPr lang="en-US" sz="2800" dirty="0"/>
          </a:p>
          <a:p>
            <a:pPr marL="609585" indent="-609585">
              <a:buFont typeface="+mj-lt"/>
              <a:buAutoNum type="arabicPeriod"/>
            </a:pPr>
            <a:r>
              <a:rPr lang="en-US" sz="2800" dirty="0"/>
              <a:t>Optimize the parameters of the </a:t>
            </a:r>
            <a:r>
              <a:rPr lang="en-US" sz="2800" dirty="0" smtClean="0"/>
              <a:t>encoder </a:t>
            </a:r>
            <a:r>
              <a:rPr lang="en-US" sz="2800" dirty="0"/>
              <a:t>so </a:t>
            </a:r>
            <a:r>
              <a:rPr lang="en-US" sz="2800" dirty="0" smtClean="0"/>
              <a:t>that we minimize </a:t>
            </a:r>
            <a:r>
              <a:rPr lang="en-US" sz="2800" i="1" dirty="0" smtClean="0">
                <a:solidFill>
                  <a:srgbClr val="FF0000"/>
                </a:solidFill>
              </a:rPr>
              <a:t>a loss function 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L  </a:t>
            </a:r>
            <a:r>
              <a:rPr lang="en-US" sz="2800" dirty="0"/>
              <a:t>that  l</a:t>
            </a:r>
            <a:r>
              <a:rPr lang="en-US" sz="2800" dirty="0" smtClean="0"/>
              <a:t>ooks (roughly) like: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1" y="4408174"/>
                <a:ext cx="7171150" cy="633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∈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𝑉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𝑠𝑖𝑚𝑖𝑙𝑎𝑟𝑖𝑡𝑦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</m:e>
                          <m:sub/>
                        </m:sSub>
                      </m:e>
                    </m:nary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</m:sSub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1" y="4408174"/>
                <a:ext cx="7171150" cy="633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3528" y="537581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When are two nodes similar? Any ideas?</a:t>
            </a:r>
            <a:endParaRPr lang="el-GR" sz="3600" i="1" dirty="0"/>
          </a:p>
        </p:txBody>
      </p:sp>
    </p:spTree>
    <p:extLst>
      <p:ext uri="{BB962C8B-B14F-4D97-AF65-F5344CB8AC3E}">
        <p14:creationId xmlns:p14="http://schemas.microsoft.com/office/powerpoint/2010/main" val="3039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4314"/>
            <a:ext cx="8460432" cy="989379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Node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embeddings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66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412776"/>
            <a:ext cx="62646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Approaches based on: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/>
              <a:t>Adjacency matrix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/>
              <a:t>Multi-hop neighborhoods</a:t>
            </a:r>
          </a:p>
          <a:p>
            <a:endParaRPr lang="en-US" sz="3200" dirty="0"/>
          </a:p>
          <a:p>
            <a:r>
              <a:rPr lang="en-US" sz="3200" dirty="0" smtClean="0"/>
              <a:t>Approaches based on Word2Vec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DeepWalk</a:t>
            </a:r>
            <a:endParaRPr lang="en-US" sz="32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 smtClean="0"/>
              <a:t>Node2Vec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7909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4314"/>
            <a:ext cx="8460432" cy="989379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Shallow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embeddings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(*)</a:t>
            </a:r>
            <a:endParaRPr lang="en-US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67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1554" y="3234550"/>
            <a:ext cx="4320479" cy="21920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752094" y="40906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11674" y="212031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|V|</a:t>
            </a:r>
            <a:endParaRPr lang="el-G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06166" y="252095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endParaRPr lang="el-GR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2066206" y="3269087"/>
            <a:ext cx="432048" cy="21381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Left Brace 13"/>
          <p:cNvSpPr/>
          <p:nvPr/>
        </p:nvSpPr>
        <p:spPr>
          <a:xfrm rot="5400000">
            <a:off x="4452860" y="711010"/>
            <a:ext cx="533851" cy="41764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4215730" y="3105729"/>
            <a:ext cx="360040" cy="2464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41668" y="5681313"/>
                <a:ext cx="2088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668" y="5681313"/>
                <a:ext cx="20881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5294" r="-44118" b="-14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80173" y="2785303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i</a:t>
            </a:r>
            <a:endParaRPr lang="el-GR" sz="16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1520" y="1142815"/>
                <a:ext cx="82884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Each node </a:t>
                </a:r>
                <a:r>
                  <a:rPr lang="en-US" sz="2400" dirty="0" smtClean="0"/>
                  <a:t>is assigned </a:t>
                </a:r>
                <a:r>
                  <a:rPr lang="en-US" sz="2400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 single d-dimensional vector</a:t>
                </a:r>
              </a:p>
              <a:p>
                <a:r>
                  <a:rPr lang="en-US" sz="2400" dirty="0" smtClean="0"/>
                  <a:t>Learn embedding matrix </a:t>
                </a:r>
                <a:r>
                  <a:rPr lang="en-US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Z</a:t>
                </a:r>
                <a:r>
                  <a:rPr lang="en-US" sz="2400" dirty="0" smtClean="0"/>
                  <a:t>: each column </a:t>
                </a:r>
                <a:r>
                  <a:rPr lang="en-US" sz="2400" i="1" dirty="0" smtClean="0"/>
                  <a:t>i</a:t>
                </a:r>
                <a:r>
                  <a:rPr lang="en-US" sz="2400" dirty="0" smtClean="0"/>
                  <a:t> is the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of node </a:t>
                </a:r>
                <a:r>
                  <a:rPr lang="en-US" sz="2400" i="1" dirty="0" smtClean="0"/>
                  <a:t>i</a:t>
                </a:r>
                <a:endParaRPr lang="el-GR" sz="2400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42815"/>
                <a:ext cx="828846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103" t="-4061" b="-106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48258" y="415792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Dimension/size of the embedding</a:t>
            </a:r>
            <a:endParaRPr lang="el-GR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757714" y="6090128"/>
            <a:ext cx="80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(*) As opposed to deep learning in graphs (neural networks </a:t>
            </a:r>
            <a:r>
              <a:rPr lang="en-US" dirty="0" err="1" smtClean="0"/>
              <a:t>embeddings</a:t>
            </a:r>
            <a:r>
              <a:rPr lang="en-US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28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4314"/>
            <a:ext cx="8460432" cy="989379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Shallow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embeddings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68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2924944"/>
            <a:ext cx="4320479" cy="21920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2009895" y="193023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endParaRPr lang="el-GR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79712" y="2796123"/>
            <a:ext cx="360040" cy="2464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05650" y="5371707"/>
                <a:ext cx="2088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650" y="5371707"/>
                <a:ext cx="20881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4286" r="-40000" b="-14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044155" y="2475697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i</a:t>
            </a:r>
            <a:endParaRPr lang="el-GR" sz="16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22711" y="1520320"/>
                <a:ext cx="31866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𝐸𝑁𝐶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711" y="1520320"/>
                <a:ext cx="3186608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853957" y="359962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l-GR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106668" y="36062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l-GR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030902" y="360213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l-GR" sz="1200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/>
          </p:nvPr>
        </p:nvGraphicFramePr>
        <p:xfrm>
          <a:off x="4836679" y="3539016"/>
          <a:ext cx="3384376" cy="365760"/>
        </p:xfrm>
        <a:graphic>
          <a:graphicData uri="http://schemas.openxmlformats.org/drawingml/2006/table">
            <a:tbl>
              <a:tblPr/>
              <a:tblGrid>
                <a:gridCol w="3384376"/>
              </a:tblGrid>
              <a:tr h="32539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5099893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63107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24128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276839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933023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49150" y="35546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l-GR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062962" y="3176562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i</a:t>
            </a:r>
            <a:endParaRPr lang="el-GR" sz="16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9892" y="4242739"/>
            <a:ext cx="328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One-hot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indicator vector</a:t>
            </a:r>
            <a:r>
              <a:rPr lang="en-US" dirty="0" smtClean="0"/>
              <a:t>, all 0s but position </a:t>
            </a:r>
            <a:r>
              <a:rPr lang="en-US" i="1" dirty="0" smtClean="0"/>
              <a:t>i</a:t>
            </a:r>
            <a:endParaRPr lang="el-G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36438" y="2811749"/>
                <a:ext cx="2021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438" y="2811749"/>
                <a:ext cx="20217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6471" r="-8824" b="-173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1520" y="1009120"/>
            <a:ext cx="473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Encoder is an embedding lookup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350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69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91407" y="98391"/>
            <a:ext cx="7715975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Adjacency-based approach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3608" y="1556792"/>
            <a:ext cx="2136752" cy="2138288"/>
            <a:chOff x="2492375" y="2333216"/>
            <a:chExt cx="3439729" cy="3361685"/>
          </a:xfrm>
        </p:grpSpPr>
        <p:grpSp>
          <p:nvGrpSpPr>
            <p:cNvPr id="8" name="Group 7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168229" y="2333216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229" y="2333216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4490" b="-5384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452218" y="309809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2218" y="309809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4490" b="-5384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22449" b="-578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29167" b="-578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573349" y="27912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3349" y="2791263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24490" b="-5384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4306888" y="1727200"/>
          <a:ext cx="211931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5" name="Equation" r:id="rId8" imgW="1384200" imgH="1143000" progId="Equation.3">
                  <p:embed/>
                </p:oleObj>
              </mc:Choice>
              <mc:Fallback>
                <p:oleObj name="Equation" r:id="rId8" imgW="13842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1727200"/>
                        <a:ext cx="211931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91406" y="4089670"/>
            <a:ext cx="8357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Similarity </a:t>
            </a:r>
            <a:r>
              <a:rPr lang="en-US" sz="2400" i="1" dirty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function </a:t>
            </a:r>
            <a:r>
              <a:rPr lang="en-US" sz="2400" dirty="0">
                <a:ea typeface="Helvetica Neue Light" charset="0"/>
                <a:cs typeface="Helvetica Neue Light" charset="0"/>
                <a:sym typeface="Open Sans"/>
              </a:rPr>
              <a:t>is just the edge </a:t>
            </a:r>
            <a:r>
              <a:rPr lang="en-US" sz="2400" dirty="0" smtClean="0">
                <a:ea typeface="Helvetica Neue Light" charset="0"/>
                <a:cs typeface="Helvetica Neue Light" charset="0"/>
                <a:sym typeface="Open Sans"/>
              </a:rPr>
              <a:t>(weight) </a:t>
            </a:r>
            <a:r>
              <a:rPr lang="en-US" sz="2400" dirty="0">
                <a:ea typeface="Helvetica Neue Light" charset="0"/>
                <a:cs typeface="Helvetica Neue Light" charset="0"/>
                <a:sym typeface="Open Sans"/>
              </a:rPr>
              <a:t>between </a:t>
            </a:r>
            <a:r>
              <a:rPr lang="en-US" sz="2400" i="1" dirty="0">
                <a:ea typeface="Cambria Math" charset="0"/>
                <a:cs typeface="Cambria Math" charset="0"/>
                <a:sym typeface="Open Sans"/>
              </a:rPr>
              <a:t>u</a:t>
            </a:r>
            <a:r>
              <a:rPr lang="en-US" sz="2400" dirty="0">
                <a:ea typeface="Helvetica Neue Light" charset="0"/>
                <a:cs typeface="Helvetica Neue Light" charset="0"/>
                <a:sym typeface="Open Sans"/>
              </a:rPr>
              <a:t> and </a:t>
            </a:r>
            <a:r>
              <a:rPr lang="en-US" sz="2400" i="1" dirty="0">
                <a:ea typeface="Cambria Math" charset="0"/>
                <a:cs typeface="Cambria Math" charset="0"/>
                <a:sym typeface="Open Sans"/>
              </a:rPr>
              <a:t>v</a:t>
            </a:r>
            <a:r>
              <a:rPr lang="en-US" sz="2400" dirty="0">
                <a:ea typeface="Helvetica Neue Light" charset="0"/>
                <a:cs typeface="Helvetica Neue Light" charset="0"/>
                <a:sym typeface="Open Sans"/>
              </a:rPr>
              <a:t> in the original network.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Helvetica Neue Light" charset="0"/>
                <a:cs typeface="Helvetica Neue Light" charset="0"/>
                <a:sym typeface="Open Sans"/>
              </a:rPr>
              <a:t>Dot </a:t>
            </a:r>
            <a:r>
              <a:rPr lang="en-US" sz="2400" dirty="0">
                <a:ea typeface="Helvetica Neue Light" charset="0"/>
                <a:cs typeface="Helvetica Neue Light" charset="0"/>
                <a:sym typeface="Open Sans"/>
              </a:rPr>
              <a:t>products between node </a:t>
            </a:r>
            <a:r>
              <a:rPr lang="en-US" sz="2400" dirty="0" err="1">
                <a:ea typeface="Helvetica Neue Light" charset="0"/>
                <a:cs typeface="Helvetica Neue Light" charset="0"/>
                <a:sym typeface="Open Sans"/>
              </a:rPr>
              <a:t>embeddings</a:t>
            </a:r>
            <a:r>
              <a:rPr lang="en-US" sz="2400" dirty="0">
                <a:ea typeface="Helvetica Neue Light" charset="0"/>
                <a:cs typeface="Helvetica Neue Light" charset="0"/>
                <a:sym typeface="Open Sans"/>
              </a:rPr>
              <a:t> approximate </a:t>
            </a:r>
            <a:r>
              <a:rPr lang="en-US" sz="2400" i="1" dirty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edge existence</a:t>
            </a:r>
            <a:r>
              <a:rPr lang="en-US" sz="2400" dirty="0">
                <a:ea typeface="Helvetica Neue Light" charset="0"/>
                <a:cs typeface="Helvetica Neue Light" charset="0"/>
                <a:sym typeface="Open Sans"/>
              </a:rPr>
              <a:t>.</a:t>
            </a:r>
            <a:endParaRPr lang="en-US" sz="2400" b="1" dirty="0"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02128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A.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Ahmed,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N.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Shervashidze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,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S.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M.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Narayanamurthy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,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V.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Josifovski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,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A.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J. </a:t>
            </a:r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Smola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: </a:t>
            </a:r>
            <a:r>
              <a:rPr lang="en-US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Distributed </a:t>
            </a:r>
            <a:r>
              <a:rPr lang="en-US" sz="1200" i="1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large-scale natural graph factorization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. WWW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2013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369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Link Prediction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28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70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016" y="3272022"/>
                <a:ext cx="7734112" cy="79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𝐿</m:t>
                    </m:r>
                    <m:r>
                      <a:rPr lang="en-US" sz="4000" b="0" i="1" smtClean="0">
                        <a:latin typeface="Cambria Math"/>
                      </a:rPr>
                      <m:t> =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brk m:alnAt="7"/>
                          </m:rP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∈  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  <m:sup/>
                      <m:e>
                        <m:r>
                          <a:rPr lang="en-US" sz="4000" b="0" i="1" smtClean="0">
                            <a:latin typeface="Cambria Math"/>
                          </a:rPr>
                          <m:t>||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4000" dirty="0" smtClean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sz="40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a:rPr lang="en-US" sz="4000" b="0" i="1" smtClean="0">
                        <a:latin typeface="Cambria Math"/>
                      </a:rPr>
                      <m:t>||</m:t>
                    </m:r>
                    <m:r>
                      <a:rPr lang="en-US" sz="4000" b="0" i="1" baseline="30000" smtClean="0">
                        <a:latin typeface="Cambria Math"/>
                      </a:rPr>
                      <m:t>2</m:t>
                    </m:r>
                  </m:oMath>
                </a14:m>
                <a:endParaRPr lang="en-US" sz="4000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16" y="3272022"/>
                <a:ext cx="7734112" cy="795731"/>
              </a:xfrm>
              <a:prstGeom prst="rect">
                <a:avLst/>
              </a:prstGeom>
              <a:blipFill rotWithShape="0">
                <a:blip r:embed="rId2"/>
                <a:stretch>
                  <a:fillRect t="-8462" b="-269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259632" y="4299370"/>
            <a:ext cx="2684036" cy="4570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ea typeface="Helvetica Neue Light" charset="0"/>
                <a:cs typeface="Helvetica Neue Light" charset="0"/>
                <a:sym typeface="Open Sans"/>
              </a:rPr>
              <a:t>sum over all node pairs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1529208"/>
            <a:ext cx="7476560" cy="12060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r>
              <a:rPr lang="en-US" sz="3200" dirty="0" smtClean="0">
                <a:ea typeface="Helvetica Neue Light" charset="0"/>
                <a:cs typeface="Helvetica Neue Light" charset="0"/>
                <a:sym typeface="Open Sans"/>
              </a:rPr>
              <a:t>The loss that what </a:t>
            </a:r>
            <a:r>
              <a:rPr lang="en-US" sz="3200" dirty="0">
                <a:ea typeface="Helvetica Neue Light" charset="0"/>
                <a:cs typeface="Helvetica Neue Light" charset="0"/>
                <a:sym typeface="Open Sans"/>
              </a:rPr>
              <a:t>we want to </a:t>
            </a:r>
            <a:r>
              <a:rPr lang="en-US" sz="3200" dirty="0" smtClean="0">
                <a:ea typeface="Helvetica Neue Light" charset="0"/>
                <a:cs typeface="Helvetica Neue Light" charset="0"/>
                <a:sym typeface="Open Sans"/>
              </a:rPr>
              <a:t>minimize</a:t>
            </a:r>
            <a:endParaRPr lang="en-US" sz="3200" dirty="0"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4300" y="4220176"/>
            <a:ext cx="2643200" cy="991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(weighted) adjacency matrix for the graph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6136" y="2551027"/>
            <a:ext cx="2643200" cy="991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ea typeface="Helvetica Neue Light" charset="0"/>
                <a:cs typeface="Helvetica Neue Light" charset="0"/>
                <a:sym typeface="Open Sans"/>
              </a:rPr>
              <a:t>embedding similarity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5692" y="9535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Adjacency-based approach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804248" y="2923455"/>
            <a:ext cx="216024" cy="37795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364088" y="4022407"/>
            <a:ext cx="360040" cy="356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42388" y="4067753"/>
            <a:ext cx="285396" cy="311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8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71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276872"/>
            <a:ext cx="8704660" cy="17281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a typeface="Helvetica Neue Light" charset="0"/>
                <a:cs typeface="Helvetica Neue Light" charset="0"/>
                <a:sym typeface="Open Sans"/>
              </a:rPr>
              <a:t>Matrix decomposition (for example, SVD decomposition)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ea typeface="Helvetica Neue Light" charset="0"/>
                <a:cs typeface="Helvetica Neue Light" charset="0"/>
                <a:sym typeface="Open Sans"/>
              </a:rPr>
              <a:t>Scalability issues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ea typeface="Helvetica Neue Light" charset="0"/>
                <a:cs typeface="Helvetica Neue Light" charset="0"/>
                <a:sym typeface="Open Sans"/>
              </a:rPr>
              <a:t>Produced matrices that are very dense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ea typeface="Helvetica Neue Light" charset="0"/>
              <a:cs typeface="Helvetica Neue Light" charset="0"/>
              <a:sym typeface="Open San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a typeface="Helvetica Neue Light" charset="0"/>
                <a:cs typeface="Helvetica Neue Light" charset="0"/>
                <a:sym typeface="Open Sans"/>
              </a:rPr>
              <a:t>S</a:t>
            </a:r>
            <a:r>
              <a:rPr lang="en-US" sz="2400" dirty="0" smtClean="0">
                <a:ea typeface="Helvetica Neue Light" charset="0"/>
                <a:cs typeface="Helvetica Neue Light" charset="0"/>
                <a:sym typeface="Open Sans"/>
              </a:rPr>
              <a:t>tochastic gradient descent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44624"/>
            <a:ext cx="799288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000" b="0" i="0" kern="1200" cap="none" spc="0">
                <a:ln>
                  <a:noFill/>
                </a:ln>
                <a:solidFill>
                  <a:srgbClr val="C00000"/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pPr defTabSz="914400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How to minimize loss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5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806" y="12382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b="1" dirty="0">
                <a:solidFill>
                  <a:srgbClr val="009900"/>
                </a:solidFill>
              </a:rPr>
              <a:t>r</a:t>
            </a:r>
            <a:r>
              <a:rPr 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sz="2200" dirty="0"/>
              <a:t>: rank of matrix </a:t>
            </a:r>
            <a:r>
              <a:rPr 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sz="2200" b="1" dirty="0" smtClean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sz="2200" b="1" dirty="0" smtClean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: singular values (square roots of </a:t>
            </a:r>
            <a:r>
              <a:rPr lang="en-US" sz="2200" dirty="0" err="1" smtClean="0">
                <a:cs typeface="Times New Roman" pitchFamily="18" charset="0"/>
              </a:rPr>
              <a:t>eigenvals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 smtClean="0">
                <a:cs typeface="Times New Roman" pitchFamily="18" charset="0"/>
              </a:rPr>
              <a:t>                       </a:t>
            </a:r>
            <a:r>
              <a:rPr lang="en-US" sz="2200" dirty="0">
                <a:cs typeface="Times New Roman" pitchFamily="18" charset="0"/>
              </a:rPr>
              <a:t>: left singular vectors (</a:t>
            </a:r>
            <a:r>
              <a:rPr lang="en-US" sz="2200" dirty="0" smtClean="0">
                <a:cs typeface="Times New Roman" pitchFamily="18" charset="0"/>
              </a:rPr>
              <a:t>eigenvectors </a:t>
            </a:r>
            <a:r>
              <a:rPr lang="en-US" sz="2200" dirty="0">
                <a:cs typeface="Times New Roman" pitchFamily="18" charset="0"/>
              </a:rPr>
              <a:t>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 smtClean="0">
                <a:cs typeface="Times New Roman" pitchFamily="18" charset="0"/>
              </a:rPr>
              <a:t>                         </a:t>
            </a:r>
            <a:r>
              <a:rPr lang="en-US" sz="2200" dirty="0">
                <a:cs typeface="Times New Roman" pitchFamily="18" charset="0"/>
              </a:rPr>
              <a:t>: right singular vectors (</a:t>
            </a:r>
            <a:r>
              <a:rPr lang="en-US" sz="2200" dirty="0" smtClean="0">
                <a:cs typeface="Times New Roman" pitchFamily="18" charset="0"/>
              </a:rPr>
              <a:t>eigenvectors </a:t>
            </a:r>
            <a:r>
              <a:rPr lang="en-US" sz="2200" dirty="0">
                <a:cs typeface="Times New Roman" pitchFamily="18" charset="0"/>
              </a:rPr>
              <a:t>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15975" y="1530350"/>
            <a:ext cx="7720013" cy="1955800"/>
            <a:chOff x="426" y="864"/>
            <a:chExt cx="4863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2077687"/>
                </p:ext>
              </p:extLst>
            </p:nvPr>
          </p:nvGraphicFramePr>
          <p:xfrm>
            <a:off x="426" y="864"/>
            <a:ext cx="4863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14" name="Equation" r:id="rId4" imgW="3708360" imgH="939600" progId="Equation.3">
                    <p:embed/>
                  </p:oleObj>
                </mc:Choice>
                <mc:Fallback>
                  <p:oleObj name="Equation" r:id="rId4" imgW="370836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" y="864"/>
                          <a:ext cx="4863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n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r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r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/>
        </p:nvGraphicFramePr>
        <p:xfrm>
          <a:off x="552450" y="4802188"/>
          <a:ext cx="15081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5" name="Equation" r:id="rId6" imgW="774360" imgH="215640" progId="Equation.3">
                  <p:embed/>
                </p:oleObj>
              </mc:Choice>
              <mc:Fallback>
                <p:oleObj name="Equation" r:id="rId6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4802188"/>
                        <a:ext cx="15081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498475" y="5378450"/>
          <a:ext cx="17462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6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5378450"/>
                        <a:ext cx="17462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>
            <p:extLst/>
          </p:nvPr>
        </p:nvGraphicFramePr>
        <p:xfrm>
          <a:off x="2270125" y="6046788"/>
          <a:ext cx="46529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7" name="Equation" r:id="rId10" imgW="2133360" imgH="228600" progId="Equation.3">
                  <p:embed/>
                </p:oleObj>
              </mc:Choice>
              <mc:Fallback>
                <p:oleObj name="Equation" r:id="rId10" imgW="2133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6046788"/>
                        <a:ext cx="46529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6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59632" y="3347945"/>
                <a:ext cx="6336703" cy="71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sz="32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∈   </m:t>
                        </m:r>
                        <m:r>
                          <a:rPr lang="en-US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 smtClean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</m:sSubSup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2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347945"/>
                <a:ext cx="6336703" cy="710836"/>
              </a:xfrm>
              <a:prstGeom prst="rect">
                <a:avLst/>
              </a:prstGeom>
              <a:blipFill rotWithShape="1">
                <a:blip r:embed="rId3"/>
                <a:stretch>
                  <a:fillRect t="-940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9632" y="2174556"/>
                <a:ext cx="6783576" cy="655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latin typeface="Cambria Math"/>
                      </a:rPr>
                      <m:t> =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∈  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/>
                          </a:rPr>
                          <m:t>||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a:rPr lang="en-US" sz="3200" b="0" i="1" smtClean="0">
                        <a:latin typeface="Cambria Math"/>
                      </a:rPr>
                      <m:t>||</m:t>
                    </m:r>
                    <m:r>
                      <a:rPr lang="en-US" sz="3200" b="0" i="1" baseline="30000" smtClean="0">
                        <a:latin typeface="Cambria Math"/>
                      </a:rPr>
                      <m:t>2</m:t>
                    </m:r>
                  </m:oMath>
                </a14:m>
                <a:endParaRPr lang="en-US" sz="3200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174556"/>
                <a:ext cx="6783576" cy="655116"/>
              </a:xfrm>
              <a:prstGeom prst="rect">
                <a:avLst/>
              </a:prstGeom>
              <a:blipFill rotWithShape="1">
                <a:blip r:embed="rId4"/>
                <a:stretch>
                  <a:fillRect t="-11215" b="-20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897884" y="4058781"/>
            <a:ext cx="2678441" cy="8687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ea typeface="Helvetica Neue Light" charset="0"/>
                <a:cs typeface="Helvetica Neue Light" charset="0"/>
                <a:sym typeface="Open Sans"/>
              </a:rPr>
              <a:t>sum over all </a:t>
            </a:r>
            <a:r>
              <a:rPr lang="en-US" sz="2400" dirty="0" smtClean="0">
                <a:solidFill>
                  <a:schemeClr val="accent3"/>
                </a:solidFill>
                <a:ea typeface="Helvetica Neue Light" charset="0"/>
                <a:cs typeface="Helvetica Neue Light" charset="0"/>
                <a:sym typeface="Open Sans"/>
              </a:rPr>
              <a:t>edges</a:t>
            </a:r>
            <a:endParaRPr lang="en-US" sz="2400" dirty="0">
              <a:solidFill>
                <a:schemeClr val="accent3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" y="4667808"/>
                <a:ext cx="8229600" cy="81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∈  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 smtClean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</m:sSubSup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200" b="0" i="0" smtClean="0">
                        <a:latin typeface="Cambria Math"/>
                      </a:rPr>
                      <m:t> +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l-GR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l-GR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l-G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||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67808"/>
                <a:ext cx="8229600" cy="813300"/>
              </a:xfrm>
              <a:prstGeom prst="rect">
                <a:avLst/>
              </a:prstGeom>
              <a:blipFill rotWithShape="0">
                <a:blip r:embed="rId5"/>
                <a:stretch>
                  <a:fillRect b="-127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482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Adjacency-based approach – stochastic gradient descent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4187" y="554939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regularization factor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107" y="165133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 few manipulations 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2737195"/>
            <a:ext cx="3326513" cy="8687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sum over all node pairs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376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016" y="1969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Adjacency-based  approach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2048" y="1145110"/>
                <a:ext cx="7171150" cy="723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∈   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  <m:r>
                      <a:rPr lang="en-US" sz="2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  <m:sSup>
                      <m:sSupPr>
                        <m:ctrlP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+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l-GR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l-GR" sz="28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l-GR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||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48" y="1145110"/>
                <a:ext cx="7171150" cy="723083"/>
              </a:xfrm>
              <a:prstGeom prst="rect">
                <a:avLst/>
              </a:prstGeom>
              <a:blipFill rotWithShape="0">
                <a:blip r:embed="rId2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48342" y="2983708"/>
            <a:ext cx="8329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Gradient of </a:t>
            </a:r>
            <a:r>
              <a:rPr lang="en-US" sz="2400" i="1" dirty="0" smtClean="0"/>
              <a:t>L</a:t>
            </a:r>
            <a:r>
              <a:rPr lang="en-US" sz="2400" dirty="0" smtClean="0"/>
              <a:t> with respect </a:t>
            </a:r>
            <a:r>
              <a:rPr lang="en-US" sz="2400" i="1" dirty="0" smtClean="0"/>
              <a:t>to each row </a:t>
            </a:r>
            <a:r>
              <a:rPr lang="en-US" sz="2400" dirty="0" smtClean="0"/>
              <a:t>(column) of Z (learn one vector per node)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51891" y="3858131"/>
                <a:ext cx="5831464" cy="683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num>
                      <m:den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= 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∈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  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  </m:t>
                                </m:r>
                              </m:sub>
                              <m:sup/>
                            </m:sSubSup>
                          </m:e>
                        </m:d>
                      </m:e>
                    </m:nary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 smtClean="0"/>
                  <a:t> + </a:t>
                </a:r>
                <a:r>
                  <a:rPr lang="el-GR" sz="2400" dirty="0" smtClean="0"/>
                  <a:t>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91" y="3858131"/>
                <a:ext cx="5831464" cy="683457"/>
              </a:xfrm>
              <a:prstGeom prst="rect">
                <a:avLst/>
              </a:prstGeom>
              <a:blipFill rotWithShape="0">
                <a:blip r:embed="rId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8342" y="4825836"/>
                <a:ext cx="7416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For each edge </a:t>
                </a:r>
                <a:r>
                  <a:rPr lang="en-US" sz="2400" dirty="0" smtClean="0"/>
                  <a:t>(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, j)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this amounts for</a:t>
                </a:r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2" y="4825836"/>
                <a:ext cx="741682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316" t="-10667" b="-30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47664" y="5509280"/>
                <a:ext cx="5831464" cy="683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num>
                      <m:den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= -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 −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+ </a:t>
                </a:r>
                <a:r>
                  <a:rPr lang="el-GR" sz="2400" dirty="0" smtClean="0"/>
                  <a:t>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509280"/>
                <a:ext cx="5831464" cy="683457"/>
              </a:xfrm>
              <a:prstGeom prst="rect">
                <a:avLst/>
              </a:prstGeom>
              <a:blipFill rotWithShape="0">
                <a:blip r:embed="rId5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4244" y="2186953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Taking the gradient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5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Adjacency-based approach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1419186"/>
                <a:ext cx="7488832" cy="370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Requires: </a:t>
                </a:r>
                <a:r>
                  <a:rPr lang="en-US" dirty="0" smtClean="0"/>
                  <a:t>Adjacency matrix </a:t>
                </a:r>
                <a:r>
                  <a:rPr lang="en-US" i="1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 smtClean="0"/>
                  <a:t>, rank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dirty="0" smtClean="0"/>
                  <a:t>, accuracy </a:t>
                </a:r>
                <a:r>
                  <a:rPr lang="el-GR" i="1" dirty="0">
                    <a:solidFill>
                      <a:srgbClr val="FF0000"/>
                    </a:solidFill>
                  </a:rPr>
                  <a:t>ε</a:t>
                </a:r>
              </a:p>
              <a:p>
                <a:r>
                  <a:rPr lang="en-US" b="1" dirty="0" smtClean="0"/>
                  <a:t>Ensures:</a:t>
                </a:r>
                <a:r>
                  <a:rPr lang="en-US" dirty="0" smtClean="0"/>
                  <a:t> Local minimum</a:t>
                </a:r>
              </a:p>
              <a:p>
                <a:r>
                  <a:rPr lang="en-US" dirty="0" smtClean="0"/>
                  <a:t>1:  Initialize Z’ at random </a:t>
                </a:r>
              </a:p>
              <a:p>
                <a:r>
                  <a:rPr lang="en-US" dirty="0" smtClean="0"/>
                  <a:t>2:   t </a:t>
                </a:r>
                <a:r>
                  <a:rPr lang="en-US" dirty="0" smtClean="0">
                    <a:sym typeface="Symbol"/>
                  </a:rPr>
                  <a:t> 1</a:t>
                </a:r>
              </a:p>
              <a:p>
                <a:r>
                  <a:rPr lang="en-US" dirty="0" smtClean="0">
                    <a:sym typeface="Symbol"/>
                  </a:rPr>
                  <a:t>3;   repeat </a:t>
                </a:r>
              </a:p>
              <a:p>
                <a:r>
                  <a:rPr lang="en-US" dirty="0" smtClean="0">
                    <a:sym typeface="Symbol"/>
                  </a:rPr>
                  <a:t>4:        Z  Z’</a:t>
                </a:r>
              </a:p>
              <a:p>
                <a:r>
                  <a:rPr lang="en-US" dirty="0" smtClean="0">
                    <a:sym typeface="Symbol"/>
                  </a:rPr>
                  <a:t>5:       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for all edges (</a:t>
                </a:r>
                <a:r>
                  <a:rPr lang="en-US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i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, j) </a:t>
                </a:r>
                <a:r>
                  <a:rPr lang="en-US" dirty="0" smtClean="0">
                    <a:sym typeface="Symbol"/>
                  </a:rPr>
                  <a:t> E do</a:t>
                </a:r>
              </a:p>
              <a:p>
                <a:r>
                  <a:rPr lang="en-US" dirty="0" smtClean="0">
                    <a:sym typeface="Symbol"/>
                  </a:rPr>
                  <a:t>6:             </a:t>
                </a:r>
                <a:r>
                  <a:rPr lang="el-GR" i="1" dirty="0" smtClean="0">
                    <a:solidFill>
                      <a:schemeClr val="accent3">
                        <a:lumMod val="75000"/>
                      </a:schemeClr>
                    </a:solidFill>
                    <a:sym typeface="Symbol"/>
                  </a:rPr>
                  <a:t>η</a:t>
                </a:r>
                <a:r>
                  <a:rPr lang="el-GR" dirty="0" smtClean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</a:t>
                </a:r>
                <a:r>
                  <a:rPr lang="el-GR" dirty="0" smtClean="0">
                    <a:sym typeface="Symbol"/>
                  </a:rPr>
                  <a:t> 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𝑡</m:t>
                        </m:r>
                      </m:e>
                    </m:rad>
                  </m:oMath>
                </a14:m>
                <a:endParaRPr lang="el-GR" dirty="0" smtClean="0"/>
              </a:p>
              <a:p>
                <a:r>
                  <a:rPr lang="en-US" dirty="0" smtClean="0"/>
                  <a:t>7:             t </a:t>
                </a:r>
                <a:r>
                  <a:rPr lang="en-US" dirty="0" smtClean="0">
                    <a:sym typeface="Symbol"/>
                  </a:rPr>
                  <a:t> t +1</a:t>
                </a: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8:             </a:t>
                </a:r>
                <a:r>
                  <a:rPr lang="en-US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Zi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  </a:t>
                </a:r>
                <a:r>
                  <a:rPr lang="en-US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Zi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 + </a:t>
                </a:r>
                <a:r>
                  <a:rPr lang="el-GR" dirty="0" smtClean="0">
                    <a:solidFill>
                      <a:schemeClr val="accent3">
                        <a:lumMod val="75000"/>
                      </a:schemeClr>
                    </a:solidFill>
                    <a:sym typeface="Symbol"/>
                  </a:rPr>
                  <a:t>η</a:t>
                </a:r>
                <a:r>
                  <a:rPr lang="el-GR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(</a:t>
                </a:r>
                <a:r>
                  <a:rPr lang="el-GR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(</a:t>
                </a:r>
                <a:r>
                  <a:rPr lang="en-US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Aij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 – &lt;</a:t>
                </a:r>
                <a:r>
                  <a:rPr lang="en-US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Zi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Zj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&gt;</a:t>
                </a:r>
                <a:r>
                  <a:rPr lang="en-US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Zj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) + </a:t>
                </a:r>
                <a:r>
                  <a:rPr lang="el-GR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λ Ζ</a:t>
                </a:r>
                <a:r>
                  <a:rPr lang="en-US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i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)</a:t>
                </a:r>
              </a:p>
              <a:p>
                <a:r>
                  <a:rPr lang="en-US" dirty="0" smtClean="0">
                    <a:sym typeface="Symbol"/>
                  </a:rPr>
                  <a:t>9:         end for</a:t>
                </a:r>
              </a:p>
              <a:p>
                <a:r>
                  <a:rPr lang="en-US" dirty="0" smtClean="0">
                    <a:sym typeface="Symbol"/>
                  </a:rPr>
                  <a:t>10: until ||Z- Z’||</a:t>
                </a:r>
                <a:r>
                  <a:rPr lang="en-US" baseline="30000" dirty="0" smtClean="0">
                    <a:sym typeface="Symbol"/>
                  </a:rPr>
                  <a:t>2</a:t>
                </a:r>
                <a:r>
                  <a:rPr lang="en-US" dirty="0" smtClean="0">
                    <a:sym typeface="Symbol"/>
                  </a:rPr>
                  <a:t> &lt;=</a:t>
                </a:r>
                <a:r>
                  <a:rPr lang="el-GR" dirty="0" smtClean="0">
                    <a:sym typeface="Symbol"/>
                  </a:rPr>
                  <a:t> ε</a:t>
                </a:r>
              </a:p>
              <a:p>
                <a:r>
                  <a:rPr lang="el-GR" dirty="0" smtClean="0">
                    <a:sym typeface="Symbol"/>
                  </a:rPr>
                  <a:t>11:  </a:t>
                </a:r>
                <a:r>
                  <a:rPr lang="en-US" dirty="0" smtClean="0">
                    <a:sym typeface="Symbol"/>
                  </a:rPr>
                  <a:t>return Z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9186"/>
                <a:ext cx="7488832" cy="3709413"/>
              </a:xfrm>
              <a:prstGeom prst="rect">
                <a:avLst/>
              </a:prstGeom>
              <a:blipFill rotWithShape="0">
                <a:blip r:embed="rId2"/>
                <a:stretch>
                  <a:fillRect l="-733" t="-987" b="-18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0" y="5419309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Complexity O(|E|)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Can be parallelized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04908" y="2510375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accent3">
                    <a:lumMod val="75000"/>
                  </a:schemeClr>
                </a:solidFill>
              </a:rPr>
              <a:t>η</a:t>
            </a:r>
            <a:r>
              <a:rPr lang="en-US" dirty="0" smtClean="0"/>
              <a:t>: learning rate, captures the extent  at which newly </a:t>
            </a:r>
            <a:r>
              <a:rPr lang="en-US" dirty="0"/>
              <a:t>acquired information overrides old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20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500" y="89597"/>
            <a:ext cx="79833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Multi-hop approaches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76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954" y="1175471"/>
            <a:ext cx="8737600" cy="58154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CA" sz="2400" dirty="0" smtClean="0"/>
              <a:t>Only </a:t>
            </a:r>
            <a:r>
              <a:rPr lang="en-CA" sz="2400" dirty="0"/>
              <a:t>considers </a:t>
            </a:r>
            <a:r>
              <a:rPr lang="en-CA" sz="2400" dirty="0" smtClean="0"/>
              <a:t>direct connections</a:t>
            </a:r>
            <a:endParaRPr lang="en-CA" sz="2400" dirty="0"/>
          </a:p>
          <a:p>
            <a:pPr marL="457200" lvl="1" indent="0">
              <a:buNone/>
            </a:pPr>
            <a:r>
              <a:rPr lang="en-CA" sz="2400" dirty="0" smtClean="0"/>
              <a:t>What about further neighbors?</a:t>
            </a:r>
            <a:endParaRPr lang="en-CA" sz="2400" dirty="0"/>
          </a:p>
        </p:txBody>
      </p:sp>
      <p:sp>
        <p:nvSpPr>
          <p:cNvPr id="4" name="Oval 3"/>
          <p:cNvSpPr/>
          <p:nvPr/>
        </p:nvSpPr>
        <p:spPr>
          <a:xfrm>
            <a:off x="2448807" y="2976289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2864899" y="233294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2214443" y="233294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3255027" y="2937545"/>
            <a:ext cx="144016" cy="14401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1014814" y="2721521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Oval 14"/>
          <p:cNvSpPr/>
          <p:nvPr/>
        </p:nvSpPr>
        <p:spPr>
          <a:xfrm>
            <a:off x="3626899" y="2383865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Straight Connector 6"/>
          <p:cNvCxnSpPr>
            <a:stCxn id="4" idx="0"/>
            <a:endCxn id="9" idx="4"/>
          </p:cNvCxnSpPr>
          <p:nvPr/>
        </p:nvCxnSpPr>
        <p:spPr>
          <a:xfrm flipH="1" flipV="1">
            <a:off x="2286451" y="2476964"/>
            <a:ext cx="234364" cy="49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8" idx="5"/>
          </p:cNvCxnSpPr>
          <p:nvPr/>
        </p:nvCxnSpPr>
        <p:spPr>
          <a:xfrm flipH="1" flipV="1">
            <a:off x="2987824" y="2455873"/>
            <a:ext cx="339211" cy="48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2"/>
            <a:endCxn id="9" idx="5"/>
          </p:cNvCxnSpPr>
          <p:nvPr/>
        </p:nvCxnSpPr>
        <p:spPr>
          <a:xfrm flipH="1" flipV="1">
            <a:off x="2337368" y="2455873"/>
            <a:ext cx="917659" cy="553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322839" y="3226306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Oval 26"/>
          <p:cNvSpPr/>
          <p:nvPr/>
        </p:nvSpPr>
        <p:spPr>
          <a:xfrm>
            <a:off x="1486849" y="2513039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1942671" y="2960965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4" name="Straight Connector 33"/>
          <p:cNvCxnSpPr>
            <a:stCxn id="9" idx="2"/>
            <a:endCxn id="27" idx="7"/>
          </p:cNvCxnSpPr>
          <p:nvPr/>
        </p:nvCxnSpPr>
        <p:spPr>
          <a:xfrm flipH="1">
            <a:off x="1609774" y="2404956"/>
            <a:ext cx="604669" cy="129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7" idx="2"/>
            <a:endCxn id="12" idx="6"/>
          </p:cNvCxnSpPr>
          <p:nvPr/>
        </p:nvCxnSpPr>
        <p:spPr>
          <a:xfrm flipH="1">
            <a:off x="1158830" y="2585047"/>
            <a:ext cx="328019" cy="208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5"/>
            <a:endCxn id="26" idx="1"/>
          </p:cNvCxnSpPr>
          <p:nvPr/>
        </p:nvCxnSpPr>
        <p:spPr>
          <a:xfrm>
            <a:off x="1137739" y="2844446"/>
            <a:ext cx="206191" cy="402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7"/>
            <a:endCxn id="15" idx="4"/>
          </p:cNvCxnSpPr>
          <p:nvPr/>
        </p:nvCxnSpPr>
        <p:spPr>
          <a:xfrm flipV="1">
            <a:off x="3377952" y="2527881"/>
            <a:ext cx="320955" cy="430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" idx="7"/>
            <a:endCxn id="8" idx="3"/>
          </p:cNvCxnSpPr>
          <p:nvPr/>
        </p:nvCxnSpPr>
        <p:spPr>
          <a:xfrm flipV="1">
            <a:off x="2571732" y="2455873"/>
            <a:ext cx="314258" cy="541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" idx="7"/>
          </p:cNvCxnSpPr>
          <p:nvPr/>
        </p:nvCxnSpPr>
        <p:spPr>
          <a:xfrm flipV="1">
            <a:off x="2571732" y="2476964"/>
            <a:ext cx="1014529" cy="520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044201" y="2455873"/>
            <a:ext cx="176322" cy="520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23528" y="3318913"/>
            <a:ext cx="81445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Look further than the 1-step neighbors and learn by using information from/for </a:t>
            </a:r>
            <a:r>
              <a:rPr lang="en-US" sz="2000" i="1" dirty="0"/>
              <a:t>k</a:t>
            </a:r>
            <a:r>
              <a:rPr lang="en-US" sz="2000" dirty="0"/>
              <a:t>-step neighbors</a:t>
            </a:r>
            <a:endParaRPr lang="el-GR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We will see two approaches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GraRep</a:t>
            </a:r>
            <a:r>
              <a:rPr lang="en-US" sz="2000" dirty="0" smtClean="0"/>
              <a:t>: looks at probabilities of reaching a node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HOPE</a:t>
            </a:r>
            <a:r>
              <a:rPr lang="en-US" sz="2000" dirty="0" smtClean="0"/>
              <a:t>: various metrics of similarity based on neighbors and paths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449" y="3675333"/>
            <a:ext cx="2960006" cy="23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581" y="724439"/>
            <a:ext cx="1523250" cy="926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197" y="834107"/>
            <a:ext cx="1777125" cy="824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603" y="10377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Path of length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=1</a:t>
            </a:r>
          </a:p>
          <a:p>
            <a:r>
              <a:rPr lang="en-US" dirty="0" smtClean="0"/>
              <a:t>(direct link) 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30603" y="1961273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Path of length  k = 2</a:t>
            </a:r>
          </a:p>
          <a:p>
            <a:r>
              <a:rPr lang="en-US" dirty="0" smtClean="0"/>
              <a:t>(similar to common</a:t>
            </a:r>
          </a:p>
          <a:p>
            <a:r>
              <a:rPr lang="en-US" dirty="0" smtClean="0"/>
              <a:t>neighbors)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493" y="1430731"/>
            <a:ext cx="1574025" cy="164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875" y="1823005"/>
            <a:ext cx="1523250" cy="101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1664" y="3080431"/>
            <a:ext cx="1878675" cy="18019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6930" y="3489795"/>
            <a:ext cx="2132550" cy="900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2079" y="4725144"/>
            <a:ext cx="1980225" cy="1675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2381" y="4725144"/>
            <a:ext cx="1980225" cy="121824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63965" y="-52685"/>
            <a:ext cx="7992888" cy="85351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000" b="0" i="0" kern="1200" cap="none" spc="0">
                <a:ln>
                  <a:noFill/>
                </a:ln>
                <a:solidFill>
                  <a:srgbClr val="C00000"/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pPr defTabSz="914400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GraRep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800" y="328880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Path of length </a:t>
            </a:r>
            <a:r>
              <a:rPr lang="en-US" i="1" dirty="0" smtClean="0">
                <a:solidFill>
                  <a:srgbClr val="FF0000"/>
                </a:solidFill>
              </a:rPr>
              <a:t>k </a:t>
            </a:r>
            <a:r>
              <a:rPr lang="en-US" dirty="0" smtClean="0">
                <a:solidFill>
                  <a:srgbClr val="FF0000"/>
                </a:solidFill>
              </a:rPr>
              <a:t>= 3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603" y="469774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Path of length </a:t>
            </a:r>
            <a:r>
              <a:rPr lang="en-US" i="1" dirty="0" smtClean="0">
                <a:solidFill>
                  <a:srgbClr val="FF0000"/>
                </a:solidFill>
              </a:rPr>
              <a:t>k </a:t>
            </a:r>
            <a:r>
              <a:rPr lang="en-US" dirty="0" smtClean="0">
                <a:solidFill>
                  <a:srgbClr val="FF0000"/>
                </a:solidFill>
              </a:rPr>
              <a:t>= 4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4482" y="1505108"/>
            <a:ext cx="26300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Look at the paths that connect the nodes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More paths -- more similar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Probability from a node to reach the other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Considers paths of different lengths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800" y="6400224"/>
            <a:ext cx="756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ea typeface="Helvetica Neue Light" charset="0"/>
                <a:cs typeface="Helvetica Neue Light" charset="0"/>
                <a:sym typeface="Open Sans"/>
              </a:rPr>
              <a:t>S. </a:t>
            </a:r>
            <a:r>
              <a:rPr lang="en-US" sz="1200" dirty="0">
                <a:solidFill>
                  <a:srgbClr val="0070C0"/>
                </a:solidFill>
                <a:ea typeface="Helvetica Neue Light" charset="0"/>
                <a:cs typeface="Helvetica Neue Light" charset="0"/>
                <a:sym typeface="Open Sans"/>
              </a:rPr>
              <a:t>Cao, </a:t>
            </a:r>
            <a:r>
              <a:rPr lang="en-US" sz="1200" dirty="0" smtClean="0">
                <a:solidFill>
                  <a:srgbClr val="0070C0"/>
                </a:solidFill>
                <a:ea typeface="Helvetica Neue Light" charset="0"/>
                <a:cs typeface="Helvetica Neue Light" charset="0"/>
                <a:sym typeface="Open Sans"/>
              </a:rPr>
              <a:t>W. </a:t>
            </a:r>
            <a:r>
              <a:rPr lang="en-US" sz="1200" dirty="0">
                <a:solidFill>
                  <a:srgbClr val="0070C0"/>
                </a:solidFill>
                <a:ea typeface="Helvetica Neue Light" charset="0"/>
                <a:cs typeface="Helvetica Neue Light" charset="0"/>
                <a:sym typeface="Open Sans"/>
              </a:rPr>
              <a:t>Lu, </a:t>
            </a:r>
            <a:r>
              <a:rPr lang="en-US" sz="1200" dirty="0" err="1" smtClean="0">
                <a:solidFill>
                  <a:srgbClr val="0070C0"/>
                </a:solidFill>
                <a:ea typeface="Helvetica Neue Light" charset="0"/>
                <a:cs typeface="Helvetica Neue Light" charset="0"/>
                <a:sym typeface="Open Sans"/>
              </a:rPr>
              <a:t>Q.i</a:t>
            </a:r>
            <a:r>
              <a:rPr lang="en-US" sz="1200" dirty="0" smtClean="0">
                <a:solidFill>
                  <a:srgbClr val="0070C0"/>
                </a:solidFill>
                <a:ea typeface="Helvetica Neue Light" charset="0"/>
                <a:cs typeface="Helvetica Neue Light" charset="0"/>
                <a:sym typeface="Open Sans"/>
              </a:rPr>
              <a:t> Xu</a:t>
            </a:r>
            <a:r>
              <a:rPr lang="en-US" sz="1200" i="1" dirty="0" smtClean="0">
                <a:solidFill>
                  <a:srgbClr val="0070C0"/>
                </a:solidFill>
                <a:ea typeface="Helvetica Neue Light" charset="0"/>
                <a:cs typeface="Helvetica Neue Light" charset="0"/>
                <a:sym typeface="Open Sans"/>
              </a:rPr>
              <a:t>: </a:t>
            </a:r>
            <a:r>
              <a:rPr lang="en-US" sz="1200" i="1" dirty="0" err="1" smtClean="0">
                <a:solidFill>
                  <a:srgbClr val="0070C0"/>
                </a:solidFill>
                <a:ea typeface="Helvetica Neue Light" charset="0"/>
                <a:cs typeface="Helvetica Neue Light" charset="0"/>
                <a:sym typeface="Open Sans"/>
              </a:rPr>
              <a:t>GraRep</a:t>
            </a:r>
            <a:r>
              <a:rPr lang="en-US" sz="1200" i="1" dirty="0">
                <a:solidFill>
                  <a:srgbClr val="0070C0"/>
                </a:solidFill>
                <a:ea typeface="Helvetica Neue Light" charset="0"/>
                <a:cs typeface="Helvetica Neue Light" charset="0"/>
                <a:sym typeface="Open Sans"/>
              </a:rPr>
              <a:t>: Learning Graph Representations with Global Structural Information</a:t>
            </a:r>
            <a:r>
              <a:rPr lang="en-US" sz="1200" dirty="0">
                <a:solidFill>
                  <a:srgbClr val="0070C0"/>
                </a:solidFill>
                <a:ea typeface="Helvetica Neue Light" charset="0"/>
                <a:cs typeface="Helvetica Neue Light" charset="0"/>
                <a:sym typeface="Open Sans"/>
              </a:rPr>
              <a:t>. CIKM </a:t>
            </a:r>
            <a:r>
              <a:rPr lang="en-US" sz="1200" dirty="0" smtClean="0">
                <a:solidFill>
                  <a:srgbClr val="0070C0"/>
                </a:solidFill>
                <a:ea typeface="Helvetica Neue Light" charset="0"/>
                <a:cs typeface="Helvetica Neue Light" charset="0"/>
                <a:sym typeface="Open Sans"/>
              </a:rPr>
              <a:t>2015</a:t>
            </a:r>
            <a:endParaRPr lang="el-G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10776" y="454911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Nearest neighborhoods more important</a:t>
            </a:r>
          </a:p>
          <a:p>
            <a:endParaRPr lang="en-US" dirty="0"/>
          </a:p>
          <a:p>
            <a:r>
              <a:rPr lang="en-US" dirty="0" smtClean="0"/>
              <a:t>Maintain </a:t>
            </a:r>
            <a:r>
              <a:rPr lang="en-US" i="1" dirty="0" smtClean="0"/>
              <a:t>different k-step information  differently</a:t>
            </a:r>
            <a:r>
              <a:rPr lang="en-US" dirty="0" smtClean="0"/>
              <a:t> in the graph representation</a:t>
            </a:r>
            <a:endParaRPr lang="el-G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76872"/>
            <a:ext cx="2538750" cy="1472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2162662"/>
            <a:ext cx="1980225" cy="17004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44624"/>
            <a:ext cx="799288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000" b="0" i="0" kern="1200" cap="none" spc="0">
                <a:ln>
                  <a:noFill/>
                </a:ln>
                <a:solidFill>
                  <a:srgbClr val="C00000"/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pPr defTabSz="914400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GraRep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136" y="1409581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not all k-neighbors </a:t>
            </a:r>
            <a:r>
              <a:rPr lang="en-US" dirty="0" smtClean="0"/>
              <a:t>equally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661" y="-305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GraRep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  <p:grpSp>
        <p:nvGrpSpPr>
          <p:cNvPr id="4" name="Group 3"/>
          <p:cNvGrpSpPr/>
          <p:nvPr/>
        </p:nvGrpSpPr>
        <p:grpSpPr>
          <a:xfrm>
            <a:off x="292118" y="196804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4384675" y="1816100"/>
          <a:ext cx="210185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9" name="Equation" r:id="rId9" imgW="1371600" imgH="1143000" progId="Equation.3">
                  <p:embed/>
                </p:oleObj>
              </mc:Choice>
              <mc:Fallback>
                <p:oleObj name="Equation" r:id="rId9" imgW="13716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1816100"/>
                        <a:ext cx="2101850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6794500" y="1801813"/>
          <a:ext cx="2070100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0" name="Equation" r:id="rId11" imgW="1396800" imgH="1143000" progId="Equation.3">
                  <p:embed/>
                </p:oleObj>
              </mc:Choice>
              <mc:Fallback>
                <p:oleObj name="Equation" r:id="rId11" imgW="13968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1801813"/>
                        <a:ext cx="2070100" cy="169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3844925" y="3767138"/>
          <a:ext cx="3462338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1" name="Equation" r:id="rId13" imgW="2260440" imgH="1143000" progId="Equation.3">
                  <p:embed/>
                </p:oleObj>
              </mc:Choice>
              <mc:Fallback>
                <p:oleObj name="Equation" r:id="rId13" imgW="22604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5" y="3767138"/>
                        <a:ext cx="3462338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57200" y="5788358"/>
            <a:ext cx="75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Probabilistic adjacency matrix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ij</a:t>
            </a:r>
            <a:r>
              <a:rPr lang="en-US" dirty="0" smtClean="0"/>
              <a:t> the probability of transition from node </a:t>
            </a:r>
            <a:r>
              <a:rPr lang="en-US" i="1" dirty="0" smtClean="0">
                <a:solidFill>
                  <a:srgbClr val="0070C0"/>
                </a:solidFill>
              </a:rPr>
              <a:t>i</a:t>
            </a:r>
            <a:r>
              <a:rPr lang="en-US" dirty="0" smtClean="0"/>
              <a:t>  to node</a:t>
            </a:r>
            <a:r>
              <a:rPr lang="en-US" i="1" dirty="0" smtClean="0"/>
              <a:t> </a:t>
            </a:r>
            <a:r>
              <a:rPr lang="en-US" i="1" dirty="0">
                <a:solidFill>
                  <a:srgbClr val="0070C0"/>
                </a:solidFill>
              </a:rPr>
              <a:t>j</a:t>
            </a:r>
            <a:r>
              <a:rPr lang="en-US" i="1" dirty="0" smtClean="0"/>
              <a:t> </a:t>
            </a:r>
            <a:r>
              <a:rPr lang="en-US" dirty="0" smtClean="0"/>
              <a:t>where the transition has </a:t>
            </a:r>
            <a:r>
              <a:rPr lang="en-US" i="1" dirty="0">
                <a:solidFill>
                  <a:srgbClr val="0070C0"/>
                </a:solidFill>
              </a:rPr>
              <a:t>length exactly 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08104" y="4826554"/>
            <a:ext cx="432048" cy="2586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3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Motivation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537047"/>
            <a:ext cx="8078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Recommending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friends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 online social networks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suggesting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interactions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or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collaborations,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predicting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hidden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connections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(e.g., terrorist),</a:t>
            </a:r>
          </a:p>
          <a:p>
            <a:pPr algn="just"/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83028" y="342900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In social networks:</a:t>
            </a:r>
          </a:p>
          <a:p>
            <a:pPr algn="just"/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Increases user engagement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Controls the growth of the network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291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60022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GraRep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 dirty="0"/>
          </a:p>
        </p:txBody>
      </p:sp>
      <p:grpSp>
        <p:nvGrpSpPr>
          <p:cNvPr id="4" name="Group 3"/>
          <p:cNvGrpSpPr/>
          <p:nvPr/>
        </p:nvGrpSpPr>
        <p:grpSpPr>
          <a:xfrm>
            <a:off x="355843" y="1912452"/>
            <a:ext cx="2136752" cy="2138288"/>
            <a:chOff x="2492375" y="2333216"/>
            <a:chExt cx="3439729" cy="3361685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68229" y="2333216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229" y="2333216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6531" b="-578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52218" y="309809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2218" y="309809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24490" b="-578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22449" b="-578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26531" b="-578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73349" y="27912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3349" y="2791263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25000" b="-578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2824163" y="1847850"/>
          <a:ext cx="60102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0" name="Equation" r:id="rId9" imgW="3924000" imgH="1143000" progId="Equation.3">
                  <p:embed/>
                </p:oleObj>
              </mc:Choice>
              <mc:Fallback>
                <p:oleObj name="Equation" r:id="rId9" imgW="392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1847850"/>
                        <a:ext cx="601027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7956376" y="1768026"/>
            <a:ext cx="432048" cy="193569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65827" y="2208517"/>
            <a:ext cx="2376264" cy="3346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987824" y="374691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Nodes reachable in 1-step </a:t>
            </a:r>
            <a:r>
              <a:rPr lang="en-US" b="1" dirty="0" smtClean="0">
                <a:solidFill>
                  <a:srgbClr val="FF0000"/>
                </a:solidFill>
              </a:rPr>
              <a:t>from node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504" y="385037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Nodes that reach </a:t>
            </a:r>
            <a:r>
              <a:rPr lang="en-US" b="1" dirty="0" smtClean="0">
                <a:solidFill>
                  <a:srgbClr val="00B050"/>
                </a:solidFill>
              </a:rPr>
              <a:t>node 4</a:t>
            </a:r>
            <a:r>
              <a:rPr lang="en-US" dirty="0" smtClean="0"/>
              <a:t> in one step </a:t>
            </a:r>
            <a:endParaRPr lang="en-US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750888" y="4797425"/>
          <a:ext cx="328771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1" name="Equation" r:id="rId11" imgW="2145960" imgH="1143000" progId="Equation.3">
                  <p:embed/>
                </p:oleObj>
              </mc:Choice>
              <mc:Fallback>
                <p:oleObj name="Equation" r:id="rId11" imgW="21459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4797425"/>
                        <a:ext cx="328771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55976" y="5157192"/>
                <a:ext cx="3528392" cy="990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the probability of transition  form node</a:t>
                </a:r>
                <a:r>
                  <a:rPr lang="en-US" i="1" dirty="0" smtClean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from node </a:t>
                </a:r>
                <a:r>
                  <a:rPr lang="en-US" i="1" dirty="0">
                    <a:solidFill>
                      <a:srgbClr val="0070C0"/>
                    </a:solidFill>
                  </a:rPr>
                  <a:t>j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when the transition has </a:t>
                </a:r>
                <a:r>
                  <a:rPr lang="en-US" i="1" dirty="0">
                    <a:solidFill>
                      <a:srgbClr val="0070C0"/>
                    </a:solidFill>
                  </a:rPr>
                  <a:t>length exactly 2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157192"/>
                <a:ext cx="3528392" cy="990143"/>
              </a:xfrm>
              <a:prstGeom prst="rect">
                <a:avLst/>
              </a:prstGeom>
              <a:blipFill rotWithShape="0">
                <a:blip r:embed="rId13"/>
                <a:stretch>
                  <a:fillRect l="-1557" t="-1852" b="-7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2987824" y="5157192"/>
            <a:ext cx="504056" cy="323165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52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GraRep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1784" y="933348"/>
                <a:ext cx="8046085" cy="1090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:  </a:t>
                </a:r>
                <a:r>
                  <a:rPr lang="en-US" sz="2400" dirty="0" smtClean="0"/>
                  <a:t>Transition probability from node </a:t>
                </a:r>
                <a:r>
                  <a:rPr lang="en-US" sz="24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</a:t>
                </a:r>
                <a:r>
                  <a:rPr lang="en-US" sz="2400" dirty="0" smtClean="0"/>
                  <a:t> to node </a:t>
                </a:r>
                <a:r>
                  <a:rPr lang="en-US" sz="2400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j</a:t>
                </a:r>
                <a:r>
                  <a:rPr lang="en-US" sz="2400" dirty="0" smtClean="0"/>
                  <a:t> where the transition consists of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exactly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k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steps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4" y="933348"/>
                <a:ext cx="8046085" cy="1090555"/>
              </a:xfrm>
              <a:prstGeom prst="rect">
                <a:avLst/>
              </a:prstGeom>
              <a:blipFill rotWithShape="0">
                <a:blip r:embed="rId3"/>
                <a:stretch>
                  <a:fillRect l="-1136" b="-78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296576" y="4581128"/>
            <a:ext cx="7546979" cy="1080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</a:rPr>
              <a:t>Basic idea:</a:t>
            </a:r>
            <a:endParaRPr lang="en-CA" sz="2400" dirty="0" smtClean="0"/>
          </a:p>
          <a:p>
            <a:r>
              <a:rPr lang="en-CA" sz="2400" dirty="0" smtClean="0"/>
              <a:t>Train </a:t>
            </a:r>
            <a:r>
              <a:rPr lang="en-CA" sz="2400" dirty="0" err="1" smtClean="0"/>
              <a:t>embeddings</a:t>
            </a:r>
            <a:r>
              <a:rPr lang="en-CA" sz="2400" dirty="0" smtClean="0"/>
              <a:t> to predict </a:t>
            </a:r>
            <a:r>
              <a:rPr lang="en-CA" sz="2400" i="1" dirty="0" smtClean="0"/>
              <a:t>k</a:t>
            </a:r>
            <a:r>
              <a:rPr lang="en-CA" sz="2400" dirty="0" smtClean="0"/>
              <a:t>-hop neighbors.</a:t>
            </a:r>
          </a:p>
          <a:p>
            <a:r>
              <a:rPr lang="en-CA" sz="2400" dirty="0" smtClean="0"/>
              <a:t>Approach based on </a:t>
            </a:r>
            <a:r>
              <a:rPr lang="en-CA" sz="2400" dirty="0" err="1" smtClean="0"/>
              <a:t>skipgrams</a:t>
            </a:r>
            <a:r>
              <a:rPr lang="en-CA" sz="2400" dirty="0" smtClean="0"/>
              <a:t> </a:t>
            </a:r>
            <a:r>
              <a:rPr lang="en-CA" sz="2400" dirty="0" smtClean="0">
                <a:solidFill>
                  <a:srgbClr val="FF0000"/>
                </a:solidFill>
              </a:rPr>
              <a:t>(</a:t>
            </a:r>
            <a:r>
              <a:rPr lang="en-CA" sz="2400" dirty="0">
                <a:solidFill>
                  <a:srgbClr val="FF0000"/>
                </a:solidFill>
              </a:rPr>
              <a:t>H</a:t>
            </a:r>
            <a:r>
              <a:rPr lang="en-CA" sz="2400" dirty="0" smtClean="0">
                <a:solidFill>
                  <a:srgbClr val="FF0000"/>
                </a:solidFill>
              </a:rPr>
              <a:t>ow? Next week)</a:t>
            </a:r>
            <a:endParaRPr lang="en-CA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1560" y="2733363"/>
                <a:ext cx="8150513" cy="836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</a:rPr>
                      <m:t> = </m:t>
                    </m:r>
                    <m:nary>
                      <m:naryPr>
                        <m:chr m:val="∑"/>
                        <m:supHide m:val="on"/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∈  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  <m:sup/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||</m:t>
                        </m:r>
                        <m:sSubSup>
                          <m:sSubSupPr>
                            <m:ctrlPr>
                              <a:rPr lang="en-US" sz="4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</a:rPr>
                      <m:t>||</m:t>
                    </m:r>
                    <m:r>
                      <a:rPr lang="en-US" sz="4000" b="0" i="1" baseline="3000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33363"/>
                <a:ext cx="8150513" cy="836319"/>
              </a:xfrm>
              <a:prstGeom prst="rect">
                <a:avLst/>
              </a:prstGeom>
              <a:blipFill rotWithShape="0">
                <a:blip r:embed="rId4"/>
                <a:stretch>
                  <a:fillRect t="-6522" b="-210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6576" y="3564227"/>
            <a:ext cx="7496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</a:t>
            </a:r>
            <a:r>
              <a:rPr lang="en-US" sz="2800" i="1" dirty="0" smtClean="0"/>
              <a:t>Concatenate</a:t>
            </a:r>
            <a:r>
              <a:rPr lang="en-US" sz="2800" dirty="0" smtClean="0"/>
              <a:t> the </a:t>
            </a:r>
            <a:r>
              <a:rPr lang="en-US" sz="2800" dirty="0" err="1" smtClean="0"/>
              <a:t>embeddings</a:t>
            </a:r>
            <a:r>
              <a:rPr lang="en-US" sz="2800" dirty="0" smtClean="0"/>
              <a:t> for the different </a:t>
            </a:r>
            <a:r>
              <a:rPr lang="en-US" sz="2800" i="1" dirty="0" smtClean="0"/>
              <a:t>k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70248" y="2170893"/>
            <a:ext cx="602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Minimize the loss for </a:t>
            </a:r>
            <a:r>
              <a:rPr lang="en-US" sz="2800" i="1" dirty="0" smtClean="0"/>
              <a:t>a specific k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2313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High-order Proximity Preserved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Embeddings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(HOPE)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57200" y="3132296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Learn two </a:t>
            </a:r>
            <a:r>
              <a:rPr lang="en-US" sz="2800" dirty="0" err="1" smtClean="0"/>
              <a:t>embeddings</a:t>
            </a:r>
            <a:r>
              <a:rPr lang="en-US" sz="2800" dirty="0" smtClean="0"/>
              <a:t> vectors</a:t>
            </a:r>
          </a:p>
          <a:p>
            <a:r>
              <a:rPr lang="en-US" sz="2800" dirty="0" smtClean="0"/>
              <a:t>Z = |</a:t>
            </a:r>
            <a:r>
              <a:rPr lang="en-US" sz="2800" dirty="0" err="1" smtClean="0"/>
              <a:t>Z</a:t>
            </a:r>
            <a:r>
              <a:rPr lang="en-US" sz="2800" baseline="30000" dirty="0" err="1" smtClean="0"/>
              <a:t>s</a:t>
            </a:r>
            <a:r>
              <a:rPr lang="en-US" sz="2800" dirty="0" smtClean="0"/>
              <a:t> , </a:t>
            </a:r>
            <a:r>
              <a:rPr lang="en-US" sz="2800" dirty="0" err="1" smtClean="0"/>
              <a:t>Z</a:t>
            </a:r>
            <a:r>
              <a:rPr lang="en-US" sz="2800" baseline="30000" dirty="0" err="1" smtClean="0"/>
              <a:t>t</a:t>
            </a:r>
            <a:r>
              <a:rPr lang="en-US" sz="2800" dirty="0" smtClean="0"/>
              <a:t>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683134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a high order proximity matrix S, </a:t>
            </a:r>
          </a:p>
          <a:p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3200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ij</a:t>
            </a:r>
            <a:r>
              <a:rPr lang="en-US" sz="3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proximity(i j)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6917" y="4365104"/>
                <a:ext cx="7549459" cy="663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latin typeface="Cambria Math"/>
                      </a:rPr>
                      <m:t> = 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∈ 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/>
                          </a:rPr>
                          <m:t>||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 smtClean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3200" dirty="0" smtClean="0">
                    <a:latin typeface="Cambria Math"/>
                  </a:rPr>
                  <a:t>||</a:t>
                </a:r>
                <a:r>
                  <a:rPr lang="en-US" sz="3200" baseline="30000" dirty="0" smtClean="0">
                    <a:latin typeface="Cambria Math"/>
                  </a:rPr>
                  <a:t>2</a:t>
                </a:r>
                <a:r>
                  <a:rPr lang="en-US" sz="3200" baseline="30000" dirty="0" smtClean="0"/>
                  <a:t> </a:t>
                </a:r>
                <a:endParaRPr lang="en-US" sz="3200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17" y="4365104"/>
                <a:ext cx="7549459" cy="663900"/>
              </a:xfrm>
              <a:prstGeom prst="rect">
                <a:avLst/>
              </a:prstGeom>
              <a:blipFill rotWithShape="0">
                <a:blip r:embed="rId2"/>
                <a:stretch>
                  <a:fillRect t="-11009" b="-211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0614" y="6021288"/>
            <a:ext cx="814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M. </a:t>
            </a:r>
            <a:r>
              <a:rPr lang="en-GB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Ou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P. 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Cui, 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J. 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Pei, </a:t>
            </a:r>
            <a:r>
              <a:rPr lang="en-GB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Z.i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Zhang, 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W. Zhu</a:t>
            </a:r>
            <a:r>
              <a:rPr lang="en-GB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Asymmetric </a:t>
            </a:r>
            <a:r>
              <a:rPr lang="en-GB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Transitivity Preserving Graph Embedding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KDD 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2016</a:t>
            </a:r>
            <a:endParaRPr lang="el-G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8298"/>
            <a:ext cx="8229600" cy="85640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HOPE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53579" y="62648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Local High Order Proximity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776" y="980464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Neighbors (for directed graphs, source-target)</a:t>
            </a: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4000" baseline="30000" dirty="0" smtClean="0">
                <a:solidFill>
                  <a:schemeClr val="accent6">
                    <a:lumMod val="75000"/>
                  </a:schemeClr>
                </a:solidFill>
              </a:rPr>
              <a:t>CN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= A</a:t>
            </a:r>
            <a:r>
              <a:rPr lang="en-US" sz="4000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  <a:p>
            <a:endParaRPr lang="en-US" baseline="30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51520" y="3128512"/>
            <a:ext cx="3439729" cy="3227838"/>
            <a:chOff x="2492375" y="2467063"/>
            <a:chExt cx="3439729" cy="3227838"/>
          </a:xfrm>
        </p:grpSpPr>
        <p:grpSp>
          <p:nvGrpSpPr>
            <p:cNvPr id="18" name="Group 17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3225800" y="1555750"/>
          <a:ext cx="541020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2" name="Equation" r:id="rId8" imgW="3530520" imgH="1143000" progId="Equation.3">
                  <p:embed/>
                </p:oleObj>
              </mc:Choice>
              <mc:Fallback>
                <p:oleObj name="Equation" r:id="rId8" imgW="353052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1555750"/>
                        <a:ext cx="5410200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43693" y="2215687"/>
            <a:ext cx="61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30000" dirty="0" smtClean="0"/>
              <a:t>2</a:t>
            </a:r>
            <a:r>
              <a:rPr lang="en-US" dirty="0" smtClean="0"/>
              <a:t> =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154818" y="2954650"/>
            <a:ext cx="1780541" cy="3231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5446457" y="1446440"/>
            <a:ext cx="288031" cy="1907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7308304" y="2970557"/>
            <a:ext cx="216024" cy="315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TextBox 38"/>
          <p:cNvSpPr txBox="1"/>
          <p:nvPr/>
        </p:nvSpPr>
        <p:spPr>
          <a:xfrm>
            <a:off x="3992874" y="3610385"/>
            <a:ext cx="39199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Adamic</a:t>
            </a:r>
            <a:r>
              <a:rPr lang="en-US" dirty="0" smtClean="0"/>
              <a:t>-Adar </a:t>
            </a: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4000" baseline="30000" dirty="0" smtClean="0">
                <a:solidFill>
                  <a:schemeClr val="accent6">
                    <a:lumMod val="75000"/>
                  </a:schemeClr>
                </a:solidFill>
              </a:rPr>
              <a:t>AA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4000" baseline="30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D A </a:t>
            </a:r>
            <a:endParaRPr lang="en-US" sz="4000" baseline="30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imilar but assigns a weight to the neighbor = reciprocal of its degree</a:t>
            </a:r>
          </a:p>
          <a:p>
            <a:r>
              <a:rPr lang="en-US" dirty="0" smtClean="0"/>
              <a:t>The </a:t>
            </a:r>
            <a:r>
              <a:rPr lang="en-US" dirty="0"/>
              <a:t>more </a:t>
            </a:r>
            <a:r>
              <a:rPr lang="en-US" dirty="0" smtClean="0"/>
              <a:t>vertices a node is connected </a:t>
            </a:r>
            <a:r>
              <a:rPr lang="en-US" dirty="0"/>
              <a:t>to, the less important it is on evaluating</a:t>
            </a:r>
          </a:p>
          <a:p>
            <a:r>
              <a:rPr lang="en-US" dirty="0"/>
              <a:t>the proximity between a pair of </a:t>
            </a:r>
            <a:r>
              <a:rPr lang="en-US" dirty="0" smtClean="0"/>
              <a:t>nodes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263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8298"/>
            <a:ext cx="8229600" cy="85640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HOPE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652038" y="1347155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Global High Order Proximity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038" y="2047695"/>
            <a:ext cx="6967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Katz</a:t>
            </a:r>
          </a:p>
          <a:p>
            <a:r>
              <a:rPr lang="en-US" sz="2400" dirty="0" smtClean="0"/>
              <a:t>Sum over all paths of length l, using a decay parameter</a:t>
            </a:r>
          </a:p>
          <a:p>
            <a:endParaRPr 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0151" y="3072271"/>
                <a:ext cx="1765868" cy="755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𝐾𝑎𝑡𝑧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151" y="3072271"/>
                <a:ext cx="1765868" cy="7552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52038" y="4151426"/>
            <a:ext cx="696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Rooted </a:t>
            </a:r>
            <a:r>
              <a:rPr lang="en-US" sz="2400" dirty="0" err="1" smtClean="0"/>
              <a:t>Pagerank</a:t>
            </a:r>
            <a:endParaRPr lang="en-US" sz="2400" dirty="0" smtClean="0"/>
          </a:p>
          <a:p>
            <a:endParaRPr lang="en-US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488636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SVD with some tricks to save computations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943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285" y="40466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286" y="1268760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W. L. Hamilton, R. Ying, J.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Leskovec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Representation Learning on Graphs: Methods and Applications.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 IEEE Data Eng. Bull. 40(3): 52-74 (2017)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  <a:sym typeface="Open Sans"/>
              </a:rPr>
              <a:t>A. Ahmed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sym typeface="Open Sans"/>
              </a:rPr>
              <a:t>, N.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sym typeface="Open Sans"/>
              </a:rPr>
              <a:t>Shervashidze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sym typeface="Open Sans"/>
              </a:rPr>
              <a:t>, S. M.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sym typeface="Open Sans"/>
              </a:rPr>
              <a:t>Narayanamurthy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sym typeface="Open Sans"/>
              </a:rPr>
              <a:t>, V.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sym typeface="Open Sans"/>
              </a:rPr>
              <a:t>Josifovski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sym typeface="Open Sans"/>
              </a:rPr>
              <a:t>, A. J.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sym typeface="Open Sans"/>
              </a:rPr>
              <a:t>Smola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sym typeface="Open Sans"/>
              </a:rPr>
              <a:t>: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sym typeface="Open Sans"/>
              </a:rPr>
              <a:t>Distributed large-scale natural graph factorization.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sym typeface="Open Sans"/>
              </a:rPr>
              <a:t>WWW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sym typeface="Open Sans"/>
              </a:rPr>
              <a:t>2013</a:t>
            </a:r>
          </a:p>
          <a:p>
            <a:pPr algn="just"/>
            <a:endParaRPr lang="en-US" dirty="0" smtClean="0">
              <a:solidFill>
                <a:schemeClr val="bg2">
                  <a:lumMod val="10000"/>
                </a:schemeClr>
              </a:solidFill>
              <a:sym typeface="Open Sans"/>
            </a:endParaRPr>
          </a:p>
          <a:p>
            <a:pPr algn="just"/>
            <a:r>
              <a:rPr lang="en-US" dirty="0">
                <a:solidFill>
                  <a:schemeClr val="bg2">
                    <a:lumMod val="10000"/>
                  </a:schemeClr>
                </a:solidFill>
                <a:sym typeface="Open Sans"/>
              </a:rPr>
              <a:t>S. Cao, W. Lu,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sym typeface="Open Sans"/>
              </a:rPr>
              <a:t>Q.i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sym typeface="Open Sans"/>
              </a:rPr>
              <a:t> Xu: </a:t>
            </a:r>
            <a:r>
              <a:rPr lang="en-US" i="1" dirty="0" err="1">
                <a:solidFill>
                  <a:schemeClr val="bg2">
                    <a:lumMod val="10000"/>
                  </a:schemeClr>
                </a:solidFill>
                <a:sym typeface="Open Sans"/>
              </a:rPr>
              <a:t>GraRep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sym typeface="Open Sans"/>
              </a:rPr>
              <a:t>: Learning Graph Representations with Global Structural Information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sym typeface="Open Sans"/>
              </a:rPr>
              <a:t>. CIKM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sym typeface="Open Sans"/>
              </a:rPr>
              <a:t>2015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  <a:sym typeface="Open Sans"/>
            </a:endParaRPr>
          </a:p>
          <a:p>
            <a:pPr algn="just"/>
            <a:r>
              <a:rPr lang="en-US" dirty="0">
                <a:solidFill>
                  <a:schemeClr val="bg2">
                    <a:lumMod val="10000"/>
                  </a:schemeClr>
                </a:solidFill>
                <a:sym typeface="Open Sans"/>
              </a:rPr>
              <a:t>M.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sym typeface="Open Sans"/>
              </a:rPr>
              <a:t>Ou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sym typeface="Open Sans"/>
              </a:rPr>
              <a:t>, P. Cui, J. Pei,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sym typeface="Open Sans"/>
              </a:rPr>
              <a:t>Z.i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sym typeface="Open Sans"/>
              </a:rPr>
              <a:t> Zhang, W. Zhu: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sym typeface="Open Sans"/>
              </a:rPr>
              <a:t>Asymmetric Transitivity Preserving Graph Embedding.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sym typeface="Open Sans"/>
              </a:rPr>
              <a:t> KDD 2016</a:t>
            </a:r>
          </a:p>
          <a:p>
            <a:pPr algn="just"/>
            <a:endParaRPr lang="en-US" dirty="0" smtClean="0">
              <a:solidFill>
                <a:schemeClr val="bg2">
                  <a:lumMod val="10000"/>
                </a:schemeClr>
              </a:solidFill>
              <a:sym typeface="Open Sans"/>
            </a:endParaRPr>
          </a:p>
          <a:p>
            <a:pPr algn="just"/>
            <a:endParaRPr lang="en-US" dirty="0" smtClean="0">
              <a:solidFill>
                <a:schemeClr val="bg2">
                  <a:lumMod val="10000"/>
                </a:schemeClr>
              </a:solidFill>
              <a:sym typeface="Open Sans"/>
            </a:endParaRPr>
          </a:p>
          <a:p>
            <a:pPr algn="just"/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94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204864"/>
            <a:ext cx="7931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Estimating a score for each edge (seminal work of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Liben-Nowell&amp;Kleinberg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en-US" sz="2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Classification approach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The who to follow service </a:t>
            </a:r>
            <a:r>
              <a:rPr lang="en-US" sz="2400" dirty="0" smtClean="0"/>
              <a:t>at Twitter (one more application of link analysis)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1020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4340</Words>
  <Application>Microsoft Office PowerPoint</Application>
  <PresentationFormat>On-screen Show (4:3)</PresentationFormat>
  <Paragraphs>839</Paragraphs>
  <Slides>85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85</vt:i4>
      </vt:variant>
    </vt:vector>
  </HeadingPairs>
  <TitlesOfParts>
    <vt:vector size="102" baseType="lpstr">
      <vt:lpstr>Arial</vt:lpstr>
      <vt:lpstr>Calibri</vt:lpstr>
      <vt:lpstr>Cambria Math</vt:lpstr>
      <vt:lpstr>Courier New</vt:lpstr>
      <vt:lpstr>Helvetica Neue Light</vt:lpstr>
      <vt:lpstr>Monotype Sorts</vt:lpstr>
      <vt:lpstr>Open Sans</vt:lpstr>
      <vt:lpstr>Palatino Linotype</vt:lpstr>
      <vt:lpstr>Symbol</vt:lpstr>
      <vt:lpstr>Tahoma</vt:lpstr>
      <vt:lpstr>Times New Roman</vt:lpstr>
      <vt:lpstr>Wingdings</vt:lpstr>
      <vt:lpstr>Office Theme</vt:lpstr>
      <vt:lpstr>Visio</vt:lpstr>
      <vt:lpstr>Document</vt:lpstr>
      <vt:lpstr>Εξίσωση</vt:lpstr>
      <vt:lpstr>Equation</vt:lpstr>
      <vt:lpstr>Online Social Networks and Media </vt:lpstr>
      <vt:lpstr>Graph embeddings: what are they?</vt:lpstr>
      <vt:lpstr>Example</vt:lpstr>
      <vt:lpstr>PowerPoint Presentation</vt:lpstr>
      <vt:lpstr>PowerPoint Presentation</vt:lpstr>
      <vt:lpstr>PowerPoint Presentation</vt:lpstr>
      <vt:lpstr>Link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SimRank for bipartite graphs</vt:lpstr>
      <vt:lpstr>SimRank for bipartite graphs</vt:lpstr>
      <vt:lpstr>SimRank</vt:lpstr>
      <vt:lpstr>SimRank</vt:lpstr>
      <vt:lpstr>PowerPoint Presentation</vt:lpstr>
      <vt:lpstr>Can we combine the various scores? How? Classification (supervised learning)</vt:lpstr>
      <vt:lpstr>Classification</vt:lpstr>
      <vt:lpstr>PowerPoint Presentation</vt:lpstr>
      <vt:lpstr>Illustrating the Classification Task</vt:lpstr>
      <vt:lpstr>Classification Techniques</vt:lpstr>
      <vt:lpstr>Example of a Decision Tree</vt:lpstr>
      <vt:lpstr>PowerPoint Presentation</vt:lpstr>
      <vt:lpstr>Metrics for Performance Evaluation</vt:lpstr>
      <vt:lpstr>ROC Curve</vt:lpstr>
      <vt:lpstr>PowerPoint Presentation</vt:lpstr>
      <vt:lpstr>How to construct the training set</vt:lpstr>
      <vt:lpstr>How to construct the training set</vt:lpstr>
      <vt:lpstr>Datasets</vt:lpstr>
      <vt:lpstr>PowerPoint Presentation</vt:lpstr>
      <vt:lpstr>PowerPoint Presentation</vt:lpstr>
      <vt:lpstr>PowerPoint Presentation</vt:lpstr>
      <vt:lpstr>Results</vt:lpstr>
      <vt:lpstr>Results</vt:lpstr>
      <vt:lpstr>Results</vt:lpstr>
      <vt:lpstr>Salsa</vt:lpstr>
      <vt:lpstr>An application: Wtf</vt:lpstr>
      <vt:lpstr>Algorithms</vt:lpstr>
      <vt:lpstr>Bipartite graph</vt:lpstr>
      <vt:lpstr>Algorithms: SALSA</vt:lpstr>
      <vt:lpstr>Algorithms: SALSA</vt:lpstr>
      <vt:lpstr>Algorithms: SALSA</vt:lpstr>
      <vt:lpstr>SALSA: summary</vt:lpstr>
      <vt:lpstr>Real evaluation</vt:lpstr>
      <vt:lpstr>Evaluation: metrics</vt:lpstr>
      <vt:lpstr>Extensions</vt:lpstr>
      <vt:lpstr>PowerPoint Presentation</vt:lpstr>
      <vt:lpstr>Online Social Networks and Media </vt:lpstr>
      <vt:lpstr>Embedding nodes</vt:lpstr>
      <vt:lpstr>Embedding nodes</vt:lpstr>
      <vt:lpstr>Learning node embeddings</vt:lpstr>
      <vt:lpstr>Node embeddings</vt:lpstr>
      <vt:lpstr>Shallow embeddings(*)</vt:lpstr>
      <vt:lpstr>Shallow embeddings</vt:lpstr>
      <vt:lpstr>Adjacency-based approach</vt:lpstr>
      <vt:lpstr>Adjacency-based approach</vt:lpstr>
      <vt:lpstr>PowerPoint Presentation</vt:lpstr>
      <vt:lpstr>Singular Value Decomposition</vt:lpstr>
      <vt:lpstr>Adjacency-based approach – stochastic gradient descent </vt:lpstr>
      <vt:lpstr>Adjacency-based  approach</vt:lpstr>
      <vt:lpstr>Adjacency-based approach</vt:lpstr>
      <vt:lpstr>Multi-hop approaches</vt:lpstr>
      <vt:lpstr>PowerPoint Presentation</vt:lpstr>
      <vt:lpstr>PowerPoint Presentation</vt:lpstr>
      <vt:lpstr>GraRep</vt:lpstr>
      <vt:lpstr>GraRep</vt:lpstr>
      <vt:lpstr>GraRep</vt:lpstr>
      <vt:lpstr>High-order Proximity Preserved Embeddings (HOPE)</vt:lpstr>
      <vt:lpstr>HOPE</vt:lpstr>
      <vt:lpstr>HOPE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pitoura</cp:lastModifiedBy>
  <cp:revision>213</cp:revision>
  <dcterms:created xsi:type="dcterms:W3CDTF">2012-10-10T06:53:19Z</dcterms:created>
  <dcterms:modified xsi:type="dcterms:W3CDTF">2019-12-02T16:15:52Z</dcterms:modified>
</cp:coreProperties>
</file>