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431" r:id="rId2"/>
    <p:sldId id="611" r:id="rId3"/>
    <p:sldId id="702" r:id="rId4"/>
    <p:sldId id="703" r:id="rId5"/>
    <p:sldId id="697" r:id="rId6"/>
    <p:sldId id="698" r:id="rId7"/>
    <p:sldId id="600" r:id="rId8"/>
    <p:sldId id="704" r:id="rId9"/>
    <p:sldId id="705" r:id="rId10"/>
    <p:sldId id="604" r:id="rId11"/>
    <p:sldId id="706" r:id="rId12"/>
    <p:sldId id="707" r:id="rId13"/>
    <p:sldId id="626" r:id="rId14"/>
    <p:sldId id="708" r:id="rId15"/>
    <p:sldId id="696" r:id="rId16"/>
    <p:sldId id="629" r:id="rId17"/>
    <p:sldId id="631" r:id="rId18"/>
    <p:sldId id="634" r:id="rId19"/>
    <p:sldId id="669" r:id="rId20"/>
    <p:sldId id="662" r:id="rId21"/>
    <p:sldId id="663" r:id="rId22"/>
    <p:sldId id="664" r:id="rId23"/>
    <p:sldId id="671" r:id="rId24"/>
    <p:sldId id="670" r:id="rId25"/>
    <p:sldId id="683" r:id="rId26"/>
    <p:sldId id="678" r:id="rId27"/>
    <p:sldId id="677" r:id="rId28"/>
    <p:sldId id="672" r:id="rId29"/>
    <p:sldId id="673" r:id="rId30"/>
    <p:sldId id="680" r:id="rId31"/>
    <p:sldId id="681" r:id="rId32"/>
    <p:sldId id="674" r:id="rId33"/>
    <p:sldId id="682" r:id="rId34"/>
    <p:sldId id="685" r:id="rId35"/>
    <p:sldId id="684" r:id="rId36"/>
    <p:sldId id="687" r:id="rId37"/>
    <p:sldId id="686" r:id="rId38"/>
    <p:sldId id="675" r:id="rId39"/>
    <p:sldId id="598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toura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75" autoAdjust="0"/>
    <p:restoredTop sz="94692" autoAdjust="0"/>
  </p:normalViewPr>
  <p:slideViewPr>
    <p:cSldViewPr>
      <p:cViewPr varScale="1">
        <p:scale>
          <a:sx n="99" d="100"/>
          <a:sy n="99" d="100"/>
        </p:scale>
        <p:origin x="92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628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site" TargetMode="External"/><Relationship Id="rId7" Type="http://schemas.openxmlformats.org/officeDocument/2006/relationships/hyperlink" Target="https://en.wikipedia.org/wiki/Filter_bubble#cite_note-4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Filter_bubble#cite_note-3" TargetMode="External"/><Relationship Id="rId5" Type="http://schemas.openxmlformats.org/officeDocument/2006/relationships/hyperlink" Target="https://en.wikipedia.org/wiki/Filter_bubble#cite_note-2" TargetMode="External"/><Relationship Id="rId4" Type="http://schemas.openxmlformats.org/officeDocument/2006/relationships/hyperlink" Target="https://en.wikipedia.org/wiki/Algorithm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96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8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49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recommendations when a </a:t>
            </a:r>
            <a:r>
              <a:rPr lang="en-US" dirty="0">
                <a:hlinkClick r:id="rId3" tooltip="Website"/>
              </a:rPr>
              <a:t>website</a:t>
            </a:r>
            <a:r>
              <a:rPr lang="en-US" dirty="0"/>
              <a:t> </a:t>
            </a:r>
            <a:r>
              <a:rPr lang="en-US" dirty="0">
                <a:hlinkClick r:id="rId4" tooltip="Algorithm"/>
              </a:rPr>
              <a:t>algorithm</a:t>
            </a:r>
            <a:r>
              <a:rPr lang="en-US" dirty="0"/>
              <a:t> selectively guesses what information a user would like to see based on information about the user, such as location, past click-behavior and search history.</a:t>
            </a:r>
            <a:r>
              <a:rPr lang="en-US" baseline="30000" dirty="0">
                <a:hlinkClick r:id="rId5"/>
              </a:rPr>
              <a:t>[2]</a:t>
            </a:r>
            <a:r>
              <a:rPr lang="en-US" baseline="30000" dirty="0">
                <a:hlinkClick r:id="rId6"/>
              </a:rPr>
              <a:t>[3]</a:t>
            </a:r>
            <a:r>
              <a:rPr lang="en-US" baseline="30000" dirty="0">
                <a:hlinkClick r:id="rId7"/>
              </a:rPr>
              <a:t>[4]</a:t>
            </a:r>
            <a:r>
              <a:rPr lang="en-US" dirty="0"/>
              <a:t> As a result, users become separated from information that disagrees with their viewpoints, effectively isolating them in their own cultural or ideological bubbles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8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8312-087B-406D-A228-DDC71EA98D98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Oct 4, 2012@Bari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66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8312-087B-406D-A228-DDC71EA98D98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Oct 4, 2012@Bari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1442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8312-087B-406D-A228-DDC71EA98D98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Oct 4, 2012@Bari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399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8312-087B-406D-A228-DDC71EA98D98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Oct 4, 2012@Bari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1345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8312-087B-406D-A228-DDC71EA98D98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Oct 4, 2012@Bari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12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22ECF-953B-4245-8635-DB139CFFED99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2071-7801-4C84-A4E2-ECFDCEFC17B8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A6ED-803B-4B80-9C83-80989E6E6AF3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AB46-AAA9-4184-BEB1-32916596BE99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7004-3BF3-4B0D-854E-505443C4DE8C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0B70-AA71-47A3-BB84-03507777F398}" type="datetime1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4FC-AABD-4406-B24E-E27DBA9C65B2}" type="datetime1">
              <a:rPr lang="el-GR" smtClean="0"/>
              <a:t>19/12/2019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99DC-D5C5-45C3-91C0-1E729826E568}" type="datetime1">
              <a:rPr lang="el-GR" smtClean="0"/>
              <a:t>19/12/2019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A947F-EBB2-40F6-BFF0-7F3B8C36D3B2}" type="datetime1">
              <a:rPr lang="el-GR" smtClean="0"/>
              <a:t>19/12/2019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D951-FEC9-416A-9CB8-A2399635A9A7}" type="datetime1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0C67F-DA4C-449B-8314-D7C4E1054970}" type="datetime1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6115-2B6E-45D7-9815-40F2F3878DEE}" type="datetime1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forbes.com/sites/nicolemartin1/2018/11/30/how-social-media-has-changed-how-we-consume-news/#18ae4c093c3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us-news/2016/nov/16/facebook-bias-bubble-us-election-conservative-liberal-news-feed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Online Social Networks and Media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7846640" cy="1440160"/>
          </a:xfrm>
        </p:spPr>
        <p:txBody>
          <a:bodyPr>
            <a:normAutofit/>
          </a:bodyPr>
          <a:lstStyle/>
          <a:p>
            <a:r>
              <a:rPr lang="en-US" dirty="0"/>
              <a:t>Fairness, Diversity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36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Catalog of evils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514768"/>
            <a:ext cx="81391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Self-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fullfilling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prophecy: </a:t>
            </a:r>
          </a:p>
          <a:p>
            <a:r>
              <a:rPr lang="en-US" sz="2800" dirty="0"/>
              <a:t>Deliberately </a:t>
            </a:r>
            <a:r>
              <a:rPr lang="en-US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choosing the “wrong" members of S </a:t>
            </a:r>
            <a:r>
              <a:rPr lang="en-US" sz="2800" dirty="0"/>
              <a:t>in order </a:t>
            </a:r>
            <a:r>
              <a:rPr lang="en-US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build a bad “track record" </a:t>
            </a:r>
            <a:r>
              <a:rPr lang="en-US" sz="2800" dirty="0"/>
              <a:t>for S </a:t>
            </a:r>
          </a:p>
          <a:p>
            <a:r>
              <a:rPr lang="en-US" sz="2800" dirty="0"/>
              <a:t>A less malicious vendor simply selects </a:t>
            </a:r>
            <a:r>
              <a:rPr lang="en-US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random members of S</a:t>
            </a:r>
            <a:r>
              <a:rPr lang="en-US" sz="2800" dirty="0"/>
              <a:t> rather than qualified members</a:t>
            </a:r>
          </a:p>
          <a:p>
            <a:r>
              <a:rPr lang="en-US" sz="2800" dirty="0"/>
              <a:t>(problem with parity)</a:t>
            </a:r>
          </a:p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Reverse tokenism: </a:t>
            </a:r>
          </a:p>
          <a:p>
            <a:r>
              <a:rPr lang="en-US" sz="2800" dirty="0"/>
              <a:t>Goal is to create convincing refutations </a:t>
            </a:r>
          </a:p>
          <a:p>
            <a:r>
              <a:rPr lang="en-US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Deny access to a qualified member of </a:t>
            </a:r>
            <a:r>
              <a:rPr lang="en-US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US" sz="2800" i="1" baseline="30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endParaRPr lang="en-US" sz="2800" i="1" baseline="3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/>
              <a:t>c is a token </a:t>
            </a:r>
            <a:r>
              <a:rPr lang="en-US" sz="2800" dirty="0" err="1"/>
              <a:t>rejectee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814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455"/>
            <a:ext cx="8229600" cy="754757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18" y="2165684"/>
            <a:ext cx="5944770" cy="23054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86425" y="1512705"/>
            <a:ext cx="273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Statistical parity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7528" y="1512705"/>
            <a:ext cx="273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Individual fairness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6" y="3685435"/>
            <a:ext cx="2486025" cy="1838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Diversity: filter bubbles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629" y="2689749"/>
            <a:ext cx="8527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Social media has become the main source of news online with more than </a:t>
            </a:r>
            <a:r>
              <a:rPr lang="en-US" dirty="0">
                <a:solidFill>
                  <a:srgbClr val="FF0000"/>
                </a:solidFill>
              </a:rPr>
              <a:t>2.4 billion </a:t>
            </a:r>
            <a:r>
              <a:rPr lang="en-US" dirty="0"/>
              <a:t>internet users, nearly </a:t>
            </a:r>
            <a:r>
              <a:rPr lang="en-US" b="1" dirty="0">
                <a:solidFill>
                  <a:srgbClr val="FF0000"/>
                </a:solidFill>
              </a:rPr>
              <a:t>64.5%</a:t>
            </a:r>
            <a:r>
              <a:rPr lang="en-US" dirty="0"/>
              <a:t> receive breaking news </a:t>
            </a:r>
            <a:r>
              <a:rPr lang="en-US" dirty="0">
                <a:solidFill>
                  <a:srgbClr val="FF0000"/>
                </a:solidFill>
              </a:rPr>
              <a:t>from social media instead of traditional media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006" y="6211652"/>
            <a:ext cx="84557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hlinkClick r:id="rId4"/>
              </a:rPr>
              <a:t>https://www.forbes.com/sites/nicolemartin1/2018/11/30/how-social-media-has-changed-how-we-consume-news/#18ae4c093c3c</a:t>
            </a:r>
            <a:endParaRPr lang="el-GR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445" y="930460"/>
            <a:ext cx="2751827" cy="17381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75" y="991720"/>
            <a:ext cx="592916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personalized searches and recommendations 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filter bubble</a:t>
            </a:r>
            <a:r>
              <a:rPr lang="en-US" dirty="0"/>
              <a:t> a state of intellectual isolation where users become separated from information that disagrees with their viewpoints, </a:t>
            </a:r>
            <a:endParaRPr lang="en-US" baseline="30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27" y="4873932"/>
            <a:ext cx="2046678" cy="13869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8519" y="3979159"/>
            <a:ext cx="637047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echo chambers</a:t>
            </a:r>
            <a:r>
              <a:rPr lang="en-US" dirty="0"/>
              <a:t>: a situation in which information, ideas, or beliefs are amplified or reinforced by communication and repetition inside a defined system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42611" y="5426158"/>
            <a:ext cx="179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polarity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95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114" y="1439234"/>
            <a:ext cx="84930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i="1" dirty="0">
                <a:solidFill>
                  <a:schemeClr val="accent3"/>
                </a:solidFill>
              </a:rPr>
              <a:t>No useful information is missed</a:t>
            </a:r>
            <a:r>
              <a:rPr lang="en-US" sz="3200" dirty="0"/>
              <a:t>: results that cover all user intents</a:t>
            </a:r>
            <a:endParaRPr lang="en-US" sz="32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i="1" dirty="0">
                <a:solidFill>
                  <a:schemeClr val="accent3"/>
                </a:solidFill>
              </a:rPr>
              <a:t>Better user experience</a:t>
            </a:r>
            <a:r>
              <a:rPr lang="en-US" sz="3200" dirty="0"/>
              <a:t>: less boring, more interesting, human desire for discovery, variety, change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200" i="1" dirty="0">
                <a:solidFill>
                  <a:schemeClr val="accent3"/>
                </a:solidFill>
              </a:rPr>
              <a:t>Personal growth</a:t>
            </a:r>
            <a:r>
              <a:rPr lang="en-US" sz="3200" dirty="0"/>
              <a:t>: limited, incomplete knowledge, a self-reinforcing cycle of opinion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en-US" sz="3200" dirty="0"/>
          </a:p>
          <a:p>
            <a:pPr algn="just"/>
            <a:r>
              <a:rPr lang="en-US" sz="3200" dirty="0"/>
              <a:t>Better (Fair? Responsible?) decisions</a:t>
            </a:r>
          </a:p>
          <a:p>
            <a:pPr algn="just"/>
            <a:endParaRPr lang="en-US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2114" y="189169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Diversity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21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DF35-48A9-4AD6-A918-0403FD40A1DE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7544" y="224589"/>
            <a:ext cx="8229600" cy="1143000"/>
          </a:xfrm>
        </p:spPr>
        <p:txBody>
          <a:bodyPr/>
          <a:lstStyle/>
          <a:p>
            <a:r>
              <a:rPr lang="en-US" dirty="0"/>
              <a:t>Network Diversity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433136" y="1236142"/>
            <a:ext cx="68660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Improve awareness</a:t>
            </a:r>
          </a:p>
          <a:p>
            <a:pPr fontAlgn="base"/>
            <a:r>
              <a:rPr lang="en-US" dirty="0"/>
              <a:t>Blue Feed, Red Feed site -- See Liberal Facebook and Conservative Facebook, Side by Side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2642" y="2276306"/>
            <a:ext cx="4363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http://graphics.wsj.com/blue-feed-red-feed/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136" y="4247472"/>
            <a:ext cx="686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Link recommendation algorithms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3136" y="5023191"/>
            <a:ext cx="7468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Content recommendation algorithms </a:t>
            </a:r>
            <a:r>
              <a:rPr lang="en-US" sz="2400" dirty="0"/>
              <a:t>(e.g., feed selection algorithms)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136" y="2795434"/>
            <a:ext cx="6712562" cy="132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/>
              <a:t>Is your news feed a bubble? -- </a:t>
            </a:r>
            <a:r>
              <a:rPr lang="en-US" dirty="0" err="1"/>
              <a:t>PolitEcho</a:t>
            </a:r>
            <a:r>
              <a:rPr lang="en-US" dirty="0"/>
              <a:t> shows you the political biases of your Facebook friends and news feed.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l-GR" dirty="0"/>
              <a:t>http://politecho.org/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0323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Filter Bubble – Eco Chambers: an experiment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67544" y="1772816"/>
            <a:ext cx="76328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Created two Facebook accounts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“Rusty Smith”, </a:t>
            </a:r>
            <a:r>
              <a:rPr lang="en-US" sz="2000" i="1" dirty="0"/>
              <a:t>right-wing avatar</a:t>
            </a:r>
            <a:r>
              <a:rPr lang="en-US" sz="2000" dirty="0"/>
              <a:t>, liked a variety of conservative news sources, organizations, and personalities, from the Wall Street Journal and The Hoover Institution to Breitbart News and Bill O’Reilly.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“Natasha Smith”</a:t>
            </a:r>
            <a:r>
              <a:rPr lang="en-US" sz="2000" dirty="0"/>
              <a:t>, </a:t>
            </a:r>
            <a:r>
              <a:rPr lang="en-US" sz="2000" i="1" dirty="0"/>
              <a:t>left-wing avatar</a:t>
            </a:r>
            <a:r>
              <a:rPr lang="en-US" sz="2000" dirty="0"/>
              <a:t>, liked The New York Times, Mother Jones, Democracy Now and Think Progress. </a:t>
            </a:r>
          </a:p>
          <a:p>
            <a:endParaRPr lang="en-US" sz="2000" dirty="0"/>
          </a:p>
          <a:p>
            <a:r>
              <a:rPr lang="en-US" sz="2000" dirty="0"/>
              <a:t>Ten US voters – five conservative and five liberal – liberals were given log-ins to the conservative feed, and vice versa</a:t>
            </a:r>
          </a:p>
          <a:p>
            <a:endParaRPr lang="en-US" sz="2000" dirty="0">
              <a:hlinkClick r:id="rId2"/>
            </a:endParaRPr>
          </a:p>
          <a:p>
            <a:r>
              <a:rPr lang="en-US" sz="1200" dirty="0">
                <a:hlinkClick r:id="rId2"/>
              </a:rPr>
              <a:t>https://www.theguardian.com/us-news/2016/nov/16/facebook-bias-bubble-us-election-conservative-liberal-news-feed</a:t>
            </a:r>
            <a:endParaRPr lang="en-US" sz="1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8265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DF35-48A9-4AD6-A918-0403FD40A1DE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4DF35-48A9-4AD6-A918-0403FD40A1D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321" y="1912938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/>
              <a:t>Assuming</a:t>
            </a:r>
            <a:r>
              <a:rPr lang="en-US" sz="2800" dirty="0"/>
              <a:t> different topics (e.g., concepts, categories, aspects, intents, interpretations, perspectives, opinions, </a:t>
            </a:r>
            <a:r>
              <a:rPr lang="en-US" sz="2800" dirty="0" err="1"/>
              <a:t>etc</a:t>
            </a:r>
            <a:r>
              <a:rPr lang="en-US" sz="2800" dirty="0"/>
              <a:t>)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b="1" i="1" dirty="0"/>
              <a:t>Find </a:t>
            </a:r>
            <a:r>
              <a:rPr lang="en-US" sz="2800" dirty="0"/>
              <a:t>items</a:t>
            </a:r>
            <a:r>
              <a:rPr lang="en-US" sz="2800" b="1" i="1" dirty="0"/>
              <a:t> </a:t>
            </a:r>
            <a:r>
              <a:rPr lang="en-US" sz="2800" dirty="0"/>
              <a:t>that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cover</a:t>
            </a:r>
            <a:r>
              <a:rPr lang="en-US" sz="2800" dirty="0"/>
              <a:t> all (most) of the topics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21" y="40798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Coverage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0618" y="5117911"/>
            <a:ext cx="7697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For example,</a:t>
            </a:r>
          </a:p>
          <a:p>
            <a:pPr algn="just"/>
            <a:r>
              <a:rPr lang="en-GB" dirty="0"/>
              <a:t>Rakesh Agrawal, </a:t>
            </a:r>
            <a:r>
              <a:rPr lang="en-GB" dirty="0" err="1"/>
              <a:t>Sreenivas</a:t>
            </a:r>
            <a:r>
              <a:rPr lang="en-GB" dirty="0"/>
              <a:t> </a:t>
            </a:r>
            <a:r>
              <a:rPr lang="en-GB" dirty="0" err="1"/>
              <a:t>Gollapudi</a:t>
            </a:r>
            <a:r>
              <a:rPr lang="en-GB" dirty="0"/>
              <a:t>, Alan Halverson, Samuel </a:t>
            </a:r>
            <a:r>
              <a:rPr lang="en-GB" dirty="0" err="1"/>
              <a:t>Ieong</a:t>
            </a:r>
            <a:r>
              <a:rPr lang="en-GB" dirty="0"/>
              <a:t>: </a:t>
            </a:r>
            <a:r>
              <a:rPr lang="en-GB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Diversifying search results</a:t>
            </a:r>
            <a:r>
              <a:rPr lang="en-GB" dirty="0"/>
              <a:t>. WSDM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72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DF35-48A9-4AD6-A918-0403FD40A1DE}" type="slidenum">
              <a:rPr lang="el-GR" smtClean="0"/>
              <a:pPr/>
              <a:t>17</a:t>
            </a:fld>
            <a:endParaRPr lang="el-GR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4DF35-48A9-4AD6-A918-0403FD40A1D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471" y="1693863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/>
              <a:t>Assuming </a:t>
            </a:r>
            <a:r>
              <a:rPr lang="en-US" sz="2800" dirty="0"/>
              <a:t>(multi-dimensional, multi-attribute) items + a </a:t>
            </a:r>
            <a:r>
              <a:rPr lang="en-US" sz="2800" i="1" dirty="0">
                <a:solidFill>
                  <a:schemeClr val="accent3"/>
                </a:solidFill>
              </a:rPr>
              <a:t>distance measure (metric) </a:t>
            </a:r>
            <a:r>
              <a:rPr lang="en-US" sz="2800" dirty="0"/>
              <a:t>between the items</a:t>
            </a:r>
          </a:p>
          <a:p>
            <a:pPr algn="just"/>
            <a:r>
              <a:rPr lang="en-US" sz="2800" b="1" i="1" dirty="0"/>
              <a:t>Find </a:t>
            </a:r>
            <a:r>
              <a:rPr lang="en-US" sz="2800" dirty="0"/>
              <a:t>the most </a:t>
            </a:r>
            <a:r>
              <a:rPr lang="en-US" sz="2800" i="1" dirty="0">
                <a:solidFill>
                  <a:schemeClr val="accent3"/>
                </a:solidFill>
              </a:rPr>
              <a:t>different/distant/dissimilar</a:t>
            </a:r>
            <a:r>
              <a:rPr lang="en-US" sz="2800" dirty="0"/>
              <a:t> items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Content Dissimilarity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9273" y="3384644"/>
            <a:ext cx="79343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Distance depends on the items and the problem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Diversity ordering of the attributes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Defining distance/dissimilarity is key</a:t>
            </a:r>
          </a:p>
        </p:txBody>
      </p:sp>
      <p:sp>
        <p:nvSpPr>
          <p:cNvPr id="4" name="Rectangle 3"/>
          <p:cNvSpPr/>
          <p:nvPr/>
        </p:nvSpPr>
        <p:spPr>
          <a:xfrm>
            <a:off x="549274" y="5769549"/>
            <a:ext cx="73356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For example, </a:t>
            </a:r>
            <a:r>
              <a:rPr lang="en-US" dirty="0" err="1"/>
              <a:t>Sreenivas</a:t>
            </a:r>
            <a:r>
              <a:rPr lang="en-US" dirty="0"/>
              <a:t> </a:t>
            </a:r>
            <a:r>
              <a:rPr lang="en-US" dirty="0" err="1"/>
              <a:t>Gollapudi</a:t>
            </a:r>
            <a:r>
              <a:rPr lang="en-US" dirty="0"/>
              <a:t>, </a:t>
            </a:r>
            <a:r>
              <a:rPr lang="en-US" dirty="0" err="1"/>
              <a:t>Aneesh</a:t>
            </a:r>
            <a:r>
              <a:rPr lang="en-US" dirty="0"/>
              <a:t> Sharma: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 axiomatic approach for result diversification</a:t>
            </a:r>
            <a:r>
              <a:rPr lang="en-US" dirty="0"/>
              <a:t>. WWW 2009</a:t>
            </a:r>
            <a:endParaRPr lang="en-US" i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602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DF35-48A9-4AD6-A918-0403FD40A1DE}" type="slidenum">
              <a:rPr lang="el-GR" smtClean="0"/>
              <a:pPr/>
              <a:t>18</a:t>
            </a:fld>
            <a:endParaRPr lang="el-GR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4DF35-48A9-4AD6-A918-0403FD40A1D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5334" y="1244215"/>
            <a:ext cx="8143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/>
              <a:t>Assuming </a:t>
            </a:r>
            <a:r>
              <a:rPr lang="en-US" sz="2800" dirty="0"/>
              <a:t>the </a:t>
            </a:r>
            <a:r>
              <a:rPr lang="en-US" sz="2800" i="1" dirty="0">
                <a:solidFill>
                  <a:schemeClr val="accent3"/>
                </a:solidFill>
              </a:rPr>
              <a:t>history</a:t>
            </a:r>
            <a:r>
              <a:rPr lang="en-US" sz="2800" dirty="0"/>
              <a:t> of items seen in the past</a:t>
            </a:r>
          </a:p>
          <a:p>
            <a:pPr algn="just"/>
            <a:r>
              <a:rPr lang="en-US" sz="2800" b="1" i="1" dirty="0"/>
              <a:t>Find </a:t>
            </a:r>
            <a:r>
              <a:rPr lang="en-US" sz="2800" dirty="0"/>
              <a:t>the items that are the </a:t>
            </a:r>
            <a:r>
              <a:rPr lang="en-US" sz="2800" i="1" dirty="0">
                <a:solidFill>
                  <a:schemeClr val="accent3"/>
                </a:solidFill>
              </a:rPr>
              <a:t>most diverse (coverage, distance) </a:t>
            </a:r>
            <a:r>
              <a:rPr lang="en-US" sz="2800" dirty="0"/>
              <a:t>with respect to what a user (or, a community) </a:t>
            </a:r>
            <a:r>
              <a:rPr lang="en-US" sz="2800" i="1" dirty="0">
                <a:solidFill>
                  <a:schemeClr val="accent3"/>
                </a:solidFill>
              </a:rPr>
              <a:t>has seen in the past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334" y="236113"/>
            <a:ext cx="8229600" cy="87367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Novelty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717032"/>
            <a:ext cx="69829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chemeClr val="accent3"/>
                </a:solidFill>
              </a:rPr>
              <a:t>Marginal relevance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chemeClr val="accent3"/>
                </a:solidFill>
              </a:rPr>
              <a:t>Cascade (evaluation) models: </a:t>
            </a:r>
            <a:r>
              <a:rPr lang="en-US" sz="2000" dirty="0"/>
              <a:t>users are assumed to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</a:rPr>
              <a:t>scan result lists</a:t>
            </a:r>
            <a:r>
              <a:rPr lang="en-US" sz="2000" dirty="0"/>
              <a:t> from the top down,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</a:rPr>
              <a:t>eventually stopping </a:t>
            </a:r>
            <a:r>
              <a:rPr lang="en-US" sz="2000" dirty="0"/>
              <a:t>because either their information need is satisfied or their patience is exhausted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24754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4DF35-48A9-4AD6-A918-0403FD40A1DE}" type="slidenum">
              <a:rPr lang="el-GR" smtClean="0"/>
              <a:pPr/>
              <a:t>19</a:t>
            </a:fld>
            <a:endParaRPr lang="el-GR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4DF35-48A9-4AD6-A918-0403FD40A1DE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8130"/>
            <a:ext cx="8229600" cy="87367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Novelty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628800"/>
            <a:ext cx="83724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Relevant concept: </a:t>
            </a:r>
            <a:r>
              <a:rPr lang="en-US" sz="2800" dirty="0">
                <a:solidFill>
                  <a:schemeClr val="accent3"/>
                </a:solidFill>
              </a:rPr>
              <a:t>serendipity</a:t>
            </a:r>
          </a:p>
          <a:p>
            <a:r>
              <a:rPr lang="en-US" sz="2800" dirty="0"/>
              <a:t>represents the “unusualness" or “surprise“</a:t>
            </a:r>
          </a:p>
          <a:p>
            <a:r>
              <a:rPr lang="en-US" sz="2800" dirty="0"/>
              <a:t>(some notion of semantics – the guitar vs the animal)</a:t>
            </a:r>
            <a:endParaRPr lang="el-GR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149080"/>
            <a:ext cx="8611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For example,  Charles L. A. Clarke, </a:t>
            </a:r>
            <a:r>
              <a:rPr lang="en-GB" sz="1600" dirty="0" err="1"/>
              <a:t>Maheedhar</a:t>
            </a:r>
            <a:r>
              <a:rPr lang="en-GB" sz="1600" dirty="0"/>
              <a:t> </a:t>
            </a:r>
            <a:r>
              <a:rPr lang="en-GB" sz="1600" dirty="0" err="1"/>
              <a:t>Kolla</a:t>
            </a:r>
            <a:r>
              <a:rPr lang="en-GB" sz="1600" dirty="0"/>
              <a:t>, Gordon V. Cormack, Olga </a:t>
            </a:r>
            <a:r>
              <a:rPr lang="en-GB" sz="1600" dirty="0" err="1"/>
              <a:t>Vechtomova</a:t>
            </a:r>
            <a:r>
              <a:rPr lang="en-GB" sz="1600" dirty="0"/>
              <a:t>, </a:t>
            </a:r>
            <a:r>
              <a:rPr lang="en-GB" sz="1600" dirty="0" err="1"/>
              <a:t>Azin</a:t>
            </a:r>
            <a:r>
              <a:rPr lang="en-GB" sz="1600" dirty="0"/>
              <a:t> </a:t>
            </a:r>
            <a:r>
              <a:rPr lang="en-GB" sz="1600" dirty="0" err="1"/>
              <a:t>Ashkan</a:t>
            </a:r>
            <a:r>
              <a:rPr lang="en-GB" sz="1600" dirty="0"/>
              <a:t>, Stefan </a:t>
            </a:r>
            <a:r>
              <a:rPr lang="en-GB" sz="1600" dirty="0" err="1"/>
              <a:t>Büttcher</a:t>
            </a:r>
            <a:r>
              <a:rPr lang="en-GB" sz="1600" dirty="0"/>
              <a:t>, Ian MacKinnon: </a:t>
            </a:r>
            <a:r>
              <a:rPr lang="en-GB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Novelty and diversity in information retrieval evaluation. </a:t>
            </a:r>
            <a:r>
              <a:rPr lang="en-GB" sz="1600" dirty="0"/>
              <a:t>SIGIR 2008</a:t>
            </a:r>
          </a:p>
          <a:p>
            <a:r>
              <a:rPr lang="en-GB" sz="1600" dirty="0"/>
              <a:t>Yuan Cao Zhang, </a:t>
            </a:r>
            <a:r>
              <a:rPr lang="en-GB" sz="1600" dirty="0" err="1"/>
              <a:t>Diarmuid</a:t>
            </a:r>
            <a:r>
              <a:rPr lang="en-GB" sz="1600" dirty="0"/>
              <a:t> Ó </a:t>
            </a:r>
            <a:r>
              <a:rPr lang="en-GB" sz="1600" dirty="0" err="1"/>
              <a:t>Séaghdha</a:t>
            </a:r>
            <a:r>
              <a:rPr lang="en-GB" sz="1600" dirty="0"/>
              <a:t>, Daniele </a:t>
            </a:r>
            <a:r>
              <a:rPr lang="en-GB" sz="1600" dirty="0" err="1"/>
              <a:t>Quercia</a:t>
            </a:r>
            <a:r>
              <a:rPr lang="en-GB" sz="1600" dirty="0"/>
              <a:t>, </a:t>
            </a:r>
            <a:r>
              <a:rPr lang="en-GB" sz="1600" dirty="0" err="1"/>
              <a:t>Tamas</a:t>
            </a:r>
            <a:r>
              <a:rPr lang="en-GB" sz="1600" dirty="0"/>
              <a:t> </a:t>
            </a:r>
            <a:r>
              <a:rPr lang="en-GB" sz="1600" dirty="0" err="1"/>
              <a:t>Jambor</a:t>
            </a:r>
            <a:r>
              <a:rPr lang="en-GB" sz="1600" dirty="0"/>
              <a:t>: </a:t>
            </a:r>
            <a:r>
              <a:rPr lang="en-GB" sz="16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Auralist</a:t>
            </a:r>
            <a:r>
              <a:rPr lang="en-GB" sz="1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introducing serendipity into music recommendation. </a:t>
            </a:r>
            <a:r>
              <a:rPr lang="en-GB" sz="1600" dirty="0"/>
              <a:t>WSDM 2012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418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Fairness, Non-discrimination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755576" y="1700808"/>
            <a:ext cx="71391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To </a:t>
            </a:r>
            <a:r>
              <a:rPr lang="en-US" sz="2400" dirty="0">
                <a:solidFill>
                  <a:srgbClr val="FF0000"/>
                </a:solidFill>
              </a:rPr>
              <a:t>discriminate</a:t>
            </a:r>
            <a:r>
              <a:rPr lang="en-US" sz="2400" dirty="0"/>
              <a:t> is to treat someone differently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(Unfair) discrimination </a:t>
            </a:r>
            <a:r>
              <a:rPr lang="en-US" sz="2400" dirty="0"/>
              <a:t>is based on </a:t>
            </a:r>
            <a:r>
              <a:rPr lang="en-US" sz="2400" i="1" dirty="0">
                <a:solidFill>
                  <a:srgbClr val="FF0000"/>
                </a:solidFill>
              </a:rPr>
              <a:t>group</a:t>
            </a:r>
            <a:r>
              <a:rPr lang="en-US" sz="2400" i="1" dirty="0"/>
              <a:t> membership</a:t>
            </a:r>
            <a:r>
              <a:rPr lang="en-US" sz="2400" dirty="0"/>
              <a:t>, </a:t>
            </a:r>
            <a:r>
              <a:rPr lang="en-US" sz="2400" i="1" dirty="0"/>
              <a:t>not individual merit</a:t>
            </a:r>
          </a:p>
          <a:p>
            <a:endParaRPr lang="en-US" sz="2400" dirty="0"/>
          </a:p>
          <a:p>
            <a:r>
              <a:rPr lang="en-US" sz="2400" dirty="0"/>
              <a:t>Some attributes should be irrelevant, called </a:t>
            </a:r>
            <a:r>
              <a:rPr lang="en-US" sz="2400" dirty="0">
                <a:solidFill>
                  <a:srgbClr val="FF0000"/>
                </a:solidFill>
              </a:rPr>
              <a:t>protected, </a:t>
            </a:r>
            <a:r>
              <a:rPr lang="en-US" sz="2400" dirty="0"/>
              <a:t>or </a:t>
            </a:r>
            <a:r>
              <a:rPr lang="en-US" sz="2400" dirty="0">
                <a:solidFill>
                  <a:srgbClr val="FF0000"/>
                </a:solidFill>
              </a:rPr>
              <a:t>sensitive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27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Homophily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199" y="1076444"/>
            <a:ext cx="842962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/>
              <a:t>“Όμοιος </a:t>
            </a:r>
            <a:r>
              <a:rPr lang="el-GR" sz="2400" b="1" dirty="0" err="1"/>
              <a:t>ομοίω</a:t>
            </a:r>
            <a:r>
              <a:rPr lang="el-GR" sz="2400" b="1" dirty="0"/>
              <a:t> αεί πελάζει” (</a:t>
            </a:r>
            <a:r>
              <a:rPr lang="el-GR" sz="2400" b="1" dirty="0" err="1"/>
              <a:t>Plato</a:t>
            </a:r>
            <a:r>
              <a:rPr lang="el-GR" sz="2400" b="1" dirty="0"/>
              <a:t>)</a:t>
            </a:r>
          </a:p>
          <a:p>
            <a:pPr algn="ctr"/>
            <a:endParaRPr lang="el-GR" sz="1000" dirty="0">
              <a:latin typeface="Calibri" panose="020F0502020204030204" pitchFamily="34" charset="0"/>
            </a:endParaRP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“Birds of a feather flock together”</a:t>
            </a:r>
          </a:p>
          <a:p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Caused by two related social forces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</a:rPr>
              <a:t>Selection: </a:t>
            </a:r>
            <a:r>
              <a:rPr lang="en-US" sz="2800" dirty="0">
                <a:latin typeface="Calibri" panose="020F0502020204030204" pitchFamily="34" charset="0"/>
              </a:rPr>
              <a:t>People seek out similar people to interact with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</a:rPr>
              <a:t>Social influence: </a:t>
            </a:r>
            <a:r>
              <a:rPr lang="en-US" sz="2800" i="1" dirty="0">
                <a:latin typeface="Calibri" panose="020F0502020204030204" pitchFamily="34" charset="0"/>
              </a:rPr>
              <a:t>People become similar to those they interact with </a:t>
            </a: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Both processes contribute to </a:t>
            </a:r>
            <a:r>
              <a:rPr lang="en-US" sz="2800" dirty="0" err="1">
                <a:latin typeface="Calibri" panose="020F0502020204030204" pitchFamily="34" charset="0"/>
              </a:rPr>
              <a:t>homophily</a:t>
            </a:r>
            <a:r>
              <a:rPr lang="en-US" sz="2800" dirty="0">
                <a:latin typeface="Calibri" panose="020F0502020204030204" pitchFamily="34" charset="0"/>
              </a:rPr>
              <a:t> and lack of diversity, but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Social influence leads to community-wide homogeneity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Selection leads to fragmentation of the community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158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9037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Opinion Formation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1042" y="1265077"/>
            <a:ext cx="83629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Complex process: many models </a:t>
            </a:r>
          </a:p>
          <a:p>
            <a:endParaRPr lang="en-US" sz="2800" dirty="0"/>
          </a:p>
          <a:p>
            <a:r>
              <a:rPr lang="en-US" sz="2800" dirty="0"/>
              <a:t>Commonly-used  opinion-formation model (of </a:t>
            </a:r>
            <a:r>
              <a:rPr lang="en-US" sz="2800" dirty="0" err="1"/>
              <a:t>Friedkin</a:t>
            </a:r>
            <a:r>
              <a:rPr lang="en-US" sz="2800" dirty="0"/>
              <a:t> and Johnsen, 1990) (opinion – real number)</a:t>
            </a:r>
          </a:p>
          <a:p>
            <a:endParaRPr lang="en-US" sz="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Each individual </a:t>
            </a:r>
            <a:r>
              <a:rPr lang="en-US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800" dirty="0"/>
              <a:t> has an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 innate </a:t>
            </a:r>
            <a:r>
              <a:rPr lang="en-US" sz="2800" dirty="0"/>
              <a:t>and an 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expressed opinion</a:t>
            </a:r>
            <a:r>
              <a:rPr lang="en-US" sz="28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At each step updates her expressed opinion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/>
              <a:t>adheres to her innate opinion with a certain weight </a:t>
            </a:r>
            <a:r>
              <a:rPr lang="en-US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2800" i="1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800" dirty="0"/>
              <a:t> and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/>
              <a:t>is </a:t>
            </a:r>
            <a:r>
              <a:rPr lang="en-US" sz="2800" i="1" dirty="0"/>
              <a:t>socially influenced </a:t>
            </a:r>
            <a:r>
              <a:rPr lang="en-US" sz="2800" dirty="0"/>
              <a:t>by its neighbors with a weight </a:t>
            </a:r>
            <a:r>
              <a:rPr lang="en-US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1-a</a:t>
            </a:r>
            <a:r>
              <a:rPr lang="en-US" sz="2800" i="1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205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75" y="9037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Opinion Formation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6053" y="1892536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An opinion formation process is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polarizing</a:t>
            </a:r>
            <a:r>
              <a:rPr lang="en-US" sz="2400" dirty="0"/>
              <a:t> if it results in increased divergence of opinions.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Empirical studies have shown that </a:t>
            </a:r>
            <a:r>
              <a:rPr lang="en-US" sz="2400" dirty="0" err="1"/>
              <a:t>homophily</a:t>
            </a:r>
            <a:r>
              <a:rPr lang="en-US" sz="2400" dirty="0"/>
              <a:t> results in polarization.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6325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475656" y="371703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Bakshy</a:t>
            </a:r>
            <a:r>
              <a:rPr lang="en-US" dirty="0"/>
              <a:t>, </a:t>
            </a:r>
            <a:r>
              <a:rPr lang="en-US" dirty="0" err="1"/>
              <a:t>Eytan</a:t>
            </a:r>
            <a:r>
              <a:rPr lang="en-US" dirty="0"/>
              <a:t>, Solomon Messing, and </a:t>
            </a:r>
            <a:r>
              <a:rPr lang="en-US" dirty="0" err="1"/>
              <a:t>Lada</a:t>
            </a:r>
            <a:r>
              <a:rPr lang="en-US" dirty="0"/>
              <a:t> A. </a:t>
            </a:r>
            <a:r>
              <a:rPr lang="en-US" dirty="0" err="1"/>
              <a:t>Adamic</a:t>
            </a:r>
            <a:r>
              <a:rPr lang="en-US" dirty="0"/>
              <a:t>.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Exposure to Ideologically Diverse News and Opinion on Facebook. </a:t>
            </a:r>
            <a:r>
              <a:rPr lang="en-US" dirty="0"/>
              <a:t>Science 348:1130–1132, 2014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3611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Stages in Facebook Exposure Process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119" y="1340768"/>
            <a:ext cx="734481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2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Friends network</a:t>
            </a:r>
            <a:r>
              <a:rPr lang="en-US" sz="3200" dirty="0"/>
              <a:t>: ideological </a:t>
            </a:r>
            <a:r>
              <a:rPr lang="en-US" sz="3200" dirty="0" err="1"/>
              <a:t>homophily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1000" dirty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News feed</a:t>
            </a:r>
            <a:r>
              <a:rPr lang="en-US" sz="3200" dirty="0"/>
              <a:t>: more or less diverse content with algorithmically ranked News Feed</a:t>
            </a:r>
          </a:p>
          <a:p>
            <a:pPr marL="514350" indent="-514350">
              <a:buFont typeface="+mj-lt"/>
              <a:buAutoNum type="arabicPeriod"/>
            </a:pPr>
            <a:endParaRPr lang="en-US" sz="10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Users’ choices</a:t>
            </a:r>
            <a:r>
              <a:rPr lang="en-US" sz="3200" dirty="0"/>
              <a:t>: click through to ideologically discordant </a:t>
            </a:r>
            <a:r>
              <a:rPr lang="en-GB" sz="3200" dirty="0"/>
              <a:t>content.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782256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25</a:t>
            </a:fld>
            <a:endParaRPr lang="el-G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79134"/>
            <a:ext cx="7532719" cy="37022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5157192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(1) what your </a:t>
            </a:r>
            <a:r>
              <a:rPr lang="en-US" dirty="0">
                <a:solidFill>
                  <a:srgbClr val="FF0000"/>
                </a:solidFill>
              </a:rPr>
              <a:t>friends</a:t>
            </a:r>
            <a:r>
              <a:rPr lang="en-US" dirty="0"/>
              <a:t> share</a:t>
            </a:r>
          </a:p>
          <a:p>
            <a:r>
              <a:rPr lang="en-US" dirty="0"/>
              <a:t>(2) what appears and in which position in the </a:t>
            </a:r>
            <a:r>
              <a:rPr lang="en-US" dirty="0">
                <a:solidFill>
                  <a:srgbClr val="FF0000"/>
                </a:solidFill>
              </a:rPr>
              <a:t>News Feed</a:t>
            </a:r>
          </a:p>
          <a:p>
            <a:r>
              <a:rPr lang="en-US" dirty="0"/>
              <a:t>(3) what you choose to </a:t>
            </a:r>
            <a:r>
              <a:rPr lang="en-US" dirty="0">
                <a:solidFill>
                  <a:srgbClr val="FF0000"/>
                </a:solidFill>
              </a:rPr>
              <a:t>click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9727" y="267795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Stages in Facebook Exposure Process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8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News Feed Ranking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4919" y="2132856"/>
            <a:ext cx="7859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/>
              <a:t>“The </a:t>
            </a:r>
            <a:r>
              <a:rPr lang="en-GB" sz="2400" i="1" dirty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GB" sz="2400" dirty="0"/>
              <a:t> in </a:t>
            </a:r>
            <a:r>
              <a:rPr lang="en-US" sz="2400" dirty="0"/>
              <a:t>which users see stories in the News Feed depends on 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many factors</a:t>
            </a:r>
            <a:r>
              <a:rPr lang="en-US" sz="2400" dirty="0"/>
              <a:t>, including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/>
              <a:t>how often the viewer visits Facebook,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/>
              <a:t>how much they interact with certain friends, and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/>
              <a:t>how often users have clicked on links to certain websites in News Feed in the past.”</a:t>
            </a:r>
          </a:p>
        </p:txBody>
      </p:sp>
    </p:spTree>
    <p:extLst>
      <p:ext uri="{BB962C8B-B14F-4D97-AF65-F5344CB8AC3E}">
        <p14:creationId xmlns:p14="http://schemas.microsoft.com/office/powerpoint/2010/main" val="390053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Dataset: users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1944580"/>
            <a:ext cx="78657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10.1 million 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active</a:t>
            </a:r>
            <a:r>
              <a:rPr lang="en-US" sz="2400" dirty="0"/>
              <a:t> U.S. users 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who self-report </a:t>
            </a:r>
            <a:r>
              <a:rPr lang="en-US" sz="2400" dirty="0"/>
              <a:t>their ideological affiliation</a:t>
            </a:r>
          </a:p>
          <a:p>
            <a:endParaRPr lang="en-US" sz="2400" dirty="0"/>
          </a:p>
          <a:p>
            <a:r>
              <a:rPr lang="en-US" sz="2400" dirty="0"/>
              <a:t>All Facebook users can self-report their political affiliation,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9%</a:t>
            </a:r>
            <a:r>
              <a:rPr lang="en-US" sz="2400" dirty="0"/>
              <a:t> of U.S. over 18</a:t>
            </a:r>
          </a:p>
        </p:txBody>
      </p:sp>
    </p:spTree>
    <p:extLst>
      <p:ext uri="{BB962C8B-B14F-4D97-AF65-F5344CB8AC3E}">
        <p14:creationId xmlns:p14="http://schemas.microsoft.com/office/powerpoint/2010/main" val="3090798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Dataset: content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5417" y="1628800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 million distinct Web links (URLs) </a:t>
            </a:r>
            <a:r>
              <a:rPr lang="en-US" dirty="0"/>
              <a:t>shared by U.S. users over a 6-month period between 7 July 2014 and </a:t>
            </a:r>
            <a:r>
              <a:rPr lang="en-GB" dirty="0"/>
              <a:t>7 January 2015</a:t>
            </a:r>
            <a:endParaRPr lang="en-US" dirty="0"/>
          </a:p>
          <a:p>
            <a:endParaRPr lang="en-US" dirty="0"/>
          </a:p>
          <a:p>
            <a:r>
              <a:rPr lang="en-US" dirty="0"/>
              <a:t>Classified stories as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Hard content </a:t>
            </a:r>
            <a:r>
              <a:rPr lang="en-US" dirty="0"/>
              <a:t>(such as national news, politics, or world affairs) 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Soft content </a:t>
            </a:r>
            <a:r>
              <a:rPr lang="en-US" dirty="0"/>
              <a:t>(such as sports, entertainment, or travel) </a:t>
            </a:r>
          </a:p>
          <a:p>
            <a:r>
              <a:rPr lang="en-US" dirty="0"/>
              <a:t>by training a </a:t>
            </a:r>
            <a:r>
              <a:rPr lang="en-US" i="1" dirty="0"/>
              <a:t>support vector machine </a:t>
            </a:r>
            <a:r>
              <a:rPr lang="en-US" dirty="0"/>
              <a:t>on unigram, bigram, and trigram text</a:t>
            </a:r>
          </a:p>
          <a:p>
            <a:r>
              <a:rPr lang="en-US" dirty="0"/>
              <a:t>features </a:t>
            </a:r>
          </a:p>
          <a:p>
            <a:endParaRPr lang="en-GB" dirty="0"/>
          </a:p>
          <a:p>
            <a:r>
              <a:rPr lang="en-GB" dirty="0"/>
              <a:t>Approximately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13%</a:t>
            </a:r>
            <a:r>
              <a:rPr lang="en-US" dirty="0"/>
              <a:t> hard content.</a:t>
            </a:r>
          </a:p>
          <a:p>
            <a:endParaRPr lang="en-US" dirty="0"/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226,000</a:t>
            </a:r>
            <a:r>
              <a:rPr lang="en-US" dirty="0"/>
              <a:t> distinct hard-content URLs shared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by at least 20 users </a:t>
            </a:r>
            <a:r>
              <a:rPr lang="en-US" dirty="0"/>
              <a:t>who volunteered their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ideological affiliation </a:t>
            </a:r>
            <a:r>
              <a:rPr lang="en-US" dirty="0"/>
              <a:t>in their profile</a:t>
            </a:r>
          </a:p>
        </p:txBody>
      </p:sp>
    </p:spTree>
    <p:extLst>
      <p:ext uri="{BB962C8B-B14F-4D97-AF65-F5344CB8AC3E}">
        <p14:creationId xmlns:p14="http://schemas.microsoft.com/office/powerpoint/2010/main" val="2690240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Labeling stories (content alignment)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6657" y="1556792"/>
            <a:ext cx="807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 </a:t>
            </a:r>
            <a:r>
              <a:rPr lang="en-US" i="1" dirty="0">
                <a:solidFill>
                  <a:srgbClr val="FF0000"/>
                </a:solidFill>
              </a:rPr>
              <a:t>content alignment (A) </a:t>
            </a:r>
            <a:r>
              <a:rPr lang="en-US" dirty="0"/>
              <a:t>for each hard story:</a:t>
            </a:r>
          </a:p>
          <a:p>
            <a:r>
              <a:rPr lang="en-US" dirty="0"/>
              <a:t>average of the ideological affiliation of each user who shared the article.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08920"/>
            <a:ext cx="6907243" cy="20140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6657" y="5373216"/>
            <a:ext cx="7465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measure of the </a:t>
            </a:r>
            <a:r>
              <a:rPr lang="en-US" i="1" dirty="0">
                <a:solidFill>
                  <a:srgbClr val="FF0000"/>
                </a:solidFill>
              </a:rPr>
              <a:t>ideological alignment of the audience </a:t>
            </a:r>
            <a:r>
              <a:rPr lang="en-US" dirty="0"/>
              <a:t>who shares an article, </a:t>
            </a:r>
            <a:r>
              <a:rPr lang="en-US" i="1" dirty="0"/>
              <a:t>not a measure of political bias or slant of the article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297971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38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 is the cause?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093385"/>
            <a:ext cx="78542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Data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Correctness and completeness </a:t>
            </a:r>
            <a:r>
              <a:rPr lang="en-GB" sz="2400" dirty="0"/>
              <a:t>Garbage in, garbage out (GIGO)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Poorly selected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Incomplete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Incorrect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/>
              <a:t>Outdated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Selected with bias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Data as a social mirror: </a:t>
            </a:r>
            <a:r>
              <a:rPr lang="en-US" sz="2400" dirty="0"/>
              <a:t>perpetuating and promoting historical biases</a:t>
            </a:r>
          </a:p>
          <a:p>
            <a:pPr marL="285750" lvl="1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2400" dirty="0"/>
              <a:t>Sample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size disparity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learn on majority (Errors concentrated in the minority class)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68842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Labeling stories (content alignment)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612337"/>
            <a:ext cx="8075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Substantial polarization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924944"/>
            <a:ext cx="5184576" cy="33713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9727" y="155679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FoxNews.com is aligned with </a:t>
            </a:r>
            <a:r>
              <a:rPr lang="en-US" dirty="0"/>
              <a:t>conservatives (As = +.80)</a:t>
            </a:r>
          </a:p>
          <a:p>
            <a:r>
              <a:rPr lang="en-US" dirty="0"/>
              <a:t>HuffingtonPost.com is aligned with liberals (As = -.</a:t>
            </a:r>
            <a:r>
              <a:rPr lang="el-GR" dirty="0"/>
              <a:t>65)</a:t>
            </a:r>
          </a:p>
        </p:txBody>
      </p:sp>
    </p:spTree>
    <p:extLst>
      <p:ext uri="{BB962C8B-B14F-4D97-AF65-F5344CB8AC3E}">
        <p14:creationId xmlns:p14="http://schemas.microsoft.com/office/powerpoint/2010/main" val="6497230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Homophily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the Friends Network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79" y="2060848"/>
            <a:ext cx="8017495" cy="331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243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Homophily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the Friends Network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92218"/>
            <a:ext cx="5489011" cy="4809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28184" y="2196233"/>
            <a:ext cx="2596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Median proportion of friendships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of liberals with conservatives</a:t>
            </a:r>
            <a:r>
              <a:rPr lang="en-GB" sz="1600" dirty="0"/>
              <a:t> </a:t>
            </a:r>
            <a:r>
              <a:rPr lang="en-GB" sz="1600" dirty="0">
                <a:solidFill>
                  <a:schemeClr val="accent3">
                    <a:lumMod val="75000"/>
                  </a:schemeClr>
                </a:solidFill>
              </a:rPr>
              <a:t>0.20</a:t>
            </a:r>
            <a:r>
              <a:rPr lang="en-GB" sz="1600" dirty="0"/>
              <a:t>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of conservatives maintain with liberals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0.18</a:t>
            </a:r>
            <a:endParaRPr lang="el-GR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91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6" y="10940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Homophily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in the Friends Network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850" y="1340768"/>
            <a:ext cx="79693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On average, about 23% of their friends report an affiliation on the opposite side </a:t>
            </a:r>
          </a:p>
          <a:p>
            <a:r>
              <a:rPr lang="en-US" sz="1600" dirty="0"/>
              <a:t>A wide range of network diversity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50% between 9 and 33 percent,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25% less than 9 percent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25% more than 33 percent</a:t>
            </a:r>
            <a:endParaRPr lang="el-GR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752566"/>
            <a:ext cx="5572241" cy="351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53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Content shared by friends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2060848"/>
            <a:ext cx="6696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from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random</a:t>
            </a:r>
            <a:r>
              <a:rPr lang="en-US" sz="2400" dirty="0"/>
              <a:t> others,</a:t>
            </a:r>
          </a:p>
          <a:p>
            <a:r>
              <a:rPr lang="en-US" sz="2400" dirty="0"/>
              <a:t>~45% cross-cutting for liberals </a:t>
            </a:r>
          </a:p>
          <a:p>
            <a:r>
              <a:rPr lang="en-US" sz="2400" dirty="0"/>
              <a:t>~40% for conservatives </a:t>
            </a:r>
          </a:p>
          <a:p>
            <a:endParaRPr lang="en-US" sz="2400" dirty="0"/>
          </a:p>
          <a:p>
            <a:r>
              <a:rPr lang="en-US" sz="2400" dirty="0"/>
              <a:t>If from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friends</a:t>
            </a:r>
            <a:r>
              <a:rPr lang="en-US" sz="2400" dirty="0"/>
              <a:t>, </a:t>
            </a:r>
          </a:p>
          <a:p>
            <a:r>
              <a:rPr lang="en-US" sz="2400" dirty="0"/>
              <a:t>~24% crosscutting for liberals</a:t>
            </a:r>
          </a:p>
          <a:p>
            <a:r>
              <a:rPr lang="en-US" sz="2400" dirty="0"/>
              <a:t>~35% crosscutting for conservatives</a:t>
            </a:r>
          </a:p>
        </p:txBody>
      </p:sp>
    </p:spTree>
    <p:extLst>
      <p:ext uri="{BB962C8B-B14F-4D97-AF65-F5344CB8AC3E}">
        <p14:creationId xmlns:p14="http://schemas.microsoft.com/office/powerpoint/2010/main" val="3731799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News Feed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After  </a:t>
            </a:r>
            <a:r>
              <a:rPr lang="en-US" sz="2400" dirty="0"/>
              <a:t>ranking, there is on average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</a:rPr>
              <a:t>slightly less crosscutting</a:t>
            </a:r>
          </a:p>
          <a:p>
            <a:endParaRPr lang="en-US" sz="2400" i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risk ratio </a:t>
            </a:r>
            <a:r>
              <a:rPr lang="en-US" sz="2400" dirty="0"/>
              <a:t>of 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en-US" sz="2400" dirty="0"/>
              <a:t> percent:</a:t>
            </a:r>
          </a:p>
          <a:p>
            <a:r>
              <a:rPr lang="en-US" sz="2400" dirty="0"/>
              <a:t>people were 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en-US" sz="2400" dirty="0"/>
              <a:t> percent less likely to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see crosscutting </a:t>
            </a:r>
            <a:r>
              <a:rPr lang="en-US" sz="2400" dirty="0"/>
              <a:t>articles that have been shared by friends, compared to the likelihood of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seeing ideologically consistent </a:t>
            </a:r>
            <a:r>
              <a:rPr lang="en-US" sz="2400" dirty="0"/>
              <a:t>articles that have been shared by </a:t>
            </a:r>
            <a:r>
              <a:rPr lang="en-GB" sz="2400" dirty="0"/>
              <a:t>friends.</a:t>
            </a:r>
          </a:p>
          <a:p>
            <a:r>
              <a:rPr lang="en-US" sz="24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en-US" sz="2400" dirty="0"/>
              <a:t>risk ratio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5% for conservatives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8% for liberals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902783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Clicked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28800"/>
            <a:ext cx="7790918" cy="3237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0111" y="5067649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click rate on a link is negatively correlated with its position in the News Feed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29743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27" y="26779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Clicked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Risk ratio 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17% </a:t>
            </a:r>
            <a:r>
              <a:rPr lang="en-US" dirty="0"/>
              <a:t>for conservatives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6% </a:t>
            </a:r>
            <a:r>
              <a:rPr lang="en-US" dirty="0"/>
              <a:t>for liberals, </a:t>
            </a:r>
          </a:p>
          <a:p>
            <a:endParaRPr lang="en-US" dirty="0"/>
          </a:p>
          <a:p>
            <a:r>
              <a:rPr lang="en-US" dirty="0"/>
              <a:t>On average, viewers clicked on 7% of hard content </a:t>
            </a:r>
            <a:r>
              <a:rPr lang="en-GB" dirty="0"/>
              <a:t>available in their feeds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9194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24" y="548680"/>
            <a:ext cx="6956176" cy="568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33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763688" y="2708920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1292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0198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 is the cause?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571" y="968170"/>
            <a:ext cx="785421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Processing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Algorithms as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black boxes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Output models that are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hard to understand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Unrealistic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assumptions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Algorithms that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not compensate </a:t>
            </a:r>
            <a:r>
              <a:rPr lang="en-GB" sz="2400" dirty="0"/>
              <a:t>for input data problems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/>
              <a:t>Output </a:t>
            </a:r>
            <a:r>
              <a:rPr lang="en-GB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presentation</a:t>
            </a:r>
            <a:r>
              <a:rPr lang="en-GB" sz="2400" dirty="0"/>
              <a:t> that is faulty (biased, unfair)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1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Personalization and recommendation services that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narrow</a:t>
            </a:r>
            <a:r>
              <a:rPr lang="en-US" sz="2400" dirty="0"/>
              <a:t> instead of expand user options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Decision making systems that assume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correlation</a:t>
            </a:r>
            <a:r>
              <a:rPr lang="en-US" sz="2400" dirty="0"/>
              <a:t> implies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causation</a:t>
            </a:r>
          </a:p>
          <a:p>
            <a:endParaRPr lang="en-US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BIAS REINFORCEMENT CYCLE</a:t>
            </a:r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1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Disparate treatment and impact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457200" y="1628800"/>
            <a:ext cx="80032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Disparate treatment: </a:t>
            </a:r>
            <a:r>
              <a:rPr lang="en-US" sz="2400" dirty="0"/>
              <a:t>Treatment depends on class membership (protected attribute directly used in the decision)</a:t>
            </a:r>
          </a:p>
          <a:p>
            <a:endParaRPr lang="el-GR" sz="2400" dirty="0"/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Disparate impact: </a:t>
            </a:r>
            <a:r>
              <a:rPr lang="en-US" sz="2400" dirty="0"/>
              <a:t>Outcome depends on class membership (Even if (apparently) people are treated the same way)</a:t>
            </a:r>
          </a:p>
          <a:p>
            <a:endParaRPr lang="el-GR" sz="2400" dirty="0"/>
          </a:p>
          <a:p>
            <a:r>
              <a:rPr lang="en-US" sz="2400" dirty="0"/>
              <a:t>Doctrine solidified in the US after [Griggs v. Duke Power Co. 1971] where a high school diploma was required for unskilled work, excluding black applicants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44596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Fairness through blindness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206084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Ignore all irrelevant/protected attributes</a:t>
            </a:r>
          </a:p>
          <a:p>
            <a:endParaRPr lang="en-GB" sz="3200" dirty="0"/>
          </a:p>
          <a:p>
            <a:r>
              <a:rPr lang="en-GB" sz="3200" i="1" dirty="0"/>
              <a:t>Useful to avoid formal disparate treatment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71527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139142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Classification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/>
              <a:t>Classification/prediction for people with similar non-protected attributes should be similar</a:t>
            </a:r>
            <a:endParaRPr lang="el-GR" sz="28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/>
              <a:t>Differences should be mostly explainable by non-protected attributes</a:t>
            </a:r>
            <a:endParaRPr lang="el-GR" sz="28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500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Fairness: definition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8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06" y="-3873"/>
            <a:ext cx="8229600" cy="1143000"/>
          </a:xfrm>
        </p:spPr>
        <p:txBody>
          <a:bodyPr/>
          <a:lstStyle/>
          <a:p>
            <a:r>
              <a:rPr lang="en-US" dirty="0"/>
              <a:t>Individual fairness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210" y="1067946"/>
            <a:ext cx="883599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General principle: Similar people should be treated similarly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36884" y="2691145"/>
            <a:ext cx="737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Let 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400" dirty="0"/>
              <a:t> be a set of individuals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405" y="3260894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b="1" i="1" u="sng" dirty="0">
                <a:solidFill>
                  <a:schemeClr val="accent6">
                    <a:lumMod val="75000"/>
                  </a:schemeClr>
                </a:solidFill>
              </a:rPr>
              <a:t>task-specific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 distance metric d: </a:t>
            </a:r>
            <a:r>
              <a:rPr lang="en-US" sz="2400" i="1" dirty="0">
                <a:solidFill>
                  <a:srgbClr val="0070C0"/>
                </a:solidFill>
              </a:rPr>
              <a:t>V</a:t>
            </a:r>
            <a:r>
              <a:rPr lang="en-US" sz="2400" dirty="0">
                <a:solidFill>
                  <a:srgbClr val="0070C0"/>
                </a:solidFill>
              </a:rPr>
              <a:t> x </a:t>
            </a:r>
            <a:r>
              <a:rPr lang="en-US" sz="2400" i="1" dirty="0">
                <a:solidFill>
                  <a:srgbClr val="0070C0"/>
                </a:solidFill>
              </a:rPr>
              <a:t>V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-&gt; R</a:t>
            </a:r>
          </a:p>
          <a:p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/>
              <a:t>Expresses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</a:rPr>
              <a:t>ground truth </a:t>
            </a:r>
            <a:r>
              <a:rPr lang="en-US" sz="2400" dirty="0"/>
              <a:t>(or, best available approximation)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/>
              <a:t>Public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/>
              <a:t>Open to discussion and refinement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Externally imposed, e.g., by a regulatory body, or externally proposed, e.g., by a civil rights organization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0210" y="1843955"/>
            <a:ext cx="6216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does “similar” people mean?</a:t>
            </a:r>
            <a:endParaRPr lang="el-G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05338" y="6225559"/>
            <a:ext cx="8291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Cynthia </a:t>
            </a:r>
            <a:r>
              <a:rPr lang="en-GB" sz="11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Dwork</a:t>
            </a:r>
            <a:r>
              <a:rPr lang="en-GB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 Moritz Hardt, </a:t>
            </a:r>
            <a:r>
              <a:rPr lang="en-GB" sz="11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Toniann</a:t>
            </a:r>
            <a:r>
              <a:rPr lang="en-GB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Pitassi, Omer Reingold, Richard S. </a:t>
            </a:r>
            <a:r>
              <a:rPr lang="en-GB" sz="11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Zemel</a:t>
            </a:r>
            <a:r>
              <a:rPr lang="en-GB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n-GB" sz="1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Fairness through awareness</a:t>
            </a:r>
            <a:r>
              <a:rPr lang="en-GB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 ITCS 2012: 214-226</a:t>
            </a:r>
            <a:endParaRPr lang="el-GR" sz="1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32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100" y="0"/>
            <a:ext cx="8229600" cy="1143000"/>
          </a:xfrm>
        </p:spPr>
        <p:txBody>
          <a:bodyPr/>
          <a:lstStyle/>
          <a:p>
            <a:r>
              <a:rPr lang="en-US" dirty="0"/>
              <a:t>Group fairness 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242547"/>
            <a:ext cx="62034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basic types of group fairness, based 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Base rates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Group-conditioned accuracy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Calibration</a:t>
            </a:r>
            <a:endParaRPr lang="el-G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90467" y="4592547"/>
                <a:ext cx="1846018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[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𝑦𝑒𝑠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467" y="4592547"/>
                <a:ext cx="1846018" cy="312650"/>
              </a:xfrm>
              <a:prstGeom prst="rect">
                <a:avLst/>
              </a:prstGeom>
              <a:blipFill rotWithShape="0">
                <a:blip r:embed="rId3"/>
                <a:stretch>
                  <a:fillRect l="-2310" t="-11538" r="-4290" b="-288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8777" y="5351945"/>
                <a:ext cx="1897314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[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𝑦𝑒𝑠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≠1]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777" y="5351945"/>
                <a:ext cx="1897314" cy="312650"/>
              </a:xfrm>
              <a:prstGeom prst="rect">
                <a:avLst/>
              </a:prstGeom>
              <a:blipFill rotWithShape="0">
                <a:blip r:embed="rId4"/>
                <a:stretch>
                  <a:fillRect l="-2572" t="-13725" r="-4180" b="-294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88578" y="4951835"/>
            <a:ext cx="4533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with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175531"/>
            <a:ext cx="4533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Compare </a:t>
            </a:r>
            <a:endParaRPr lang="el-G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553648" y="4265091"/>
            <a:ext cx="3224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Probability of favorable outcome for privilege group</a:t>
            </a:r>
            <a:endParaRPr lang="el-GR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0593" y="5185104"/>
            <a:ext cx="3224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Probability of favorable outcome for minority group</a:t>
            </a:r>
            <a:endParaRPr lang="el-GR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4841" y="3536699"/>
            <a:ext cx="443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 rate (statistical parity)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7779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3482</TotalTime>
  <Words>2035</Words>
  <Application>Microsoft Office PowerPoint</Application>
  <PresentationFormat>On-screen Show (4:3)</PresentationFormat>
  <Paragraphs>323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Cambria Math</vt:lpstr>
      <vt:lpstr>Wingdings</vt:lpstr>
      <vt:lpstr>Office Theme</vt:lpstr>
      <vt:lpstr>Online Social Networks and Media </vt:lpstr>
      <vt:lpstr>Fairness, Non-discrimination</vt:lpstr>
      <vt:lpstr>What is the cause?</vt:lpstr>
      <vt:lpstr>What is the cause?</vt:lpstr>
      <vt:lpstr>Disparate treatment and impact</vt:lpstr>
      <vt:lpstr>Fairness through blindness</vt:lpstr>
      <vt:lpstr>Fairness: definition</vt:lpstr>
      <vt:lpstr>Individual fairness</vt:lpstr>
      <vt:lpstr>Group fairness </vt:lpstr>
      <vt:lpstr>Catalog of evils</vt:lpstr>
      <vt:lpstr>Discussion</vt:lpstr>
      <vt:lpstr>Diversity: filter bubbles</vt:lpstr>
      <vt:lpstr>Diversity</vt:lpstr>
      <vt:lpstr>Network Diversity</vt:lpstr>
      <vt:lpstr>Filter Bubble – Eco Chambers: an experiment</vt:lpstr>
      <vt:lpstr>Coverage </vt:lpstr>
      <vt:lpstr>Content Dissimilarity</vt:lpstr>
      <vt:lpstr>Novelty</vt:lpstr>
      <vt:lpstr>Novelty</vt:lpstr>
      <vt:lpstr>Homophily</vt:lpstr>
      <vt:lpstr>Opinion Formation</vt:lpstr>
      <vt:lpstr>Opinion Formation</vt:lpstr>
      <vt:lpstr>PowerPoint Presentation</vt:lpstr>
      <vt:lpstr>Stages in Facebook Exposure Process</vt:lpstr>
      <vt:lpstr>PowerPoint Presentation</vt:lpstr>
      <vt:lpstr>News Feed Ranking</vt:lpstr>
      <vt:lpstr>Dataset: users</vt:lpstr>
      <vt:lpstr>Dataset: content</vt:lpstr>
      <vt:lpstr>Labeling stories (content alignment)</vt:lpstr>
      <vt:lpstr>Labeling stories (content alignment)</vt:lpstr>
      <vt:lpstr>Homophily in the Friends Network</vt:lpstr>
      <vt:lpstr>Homophily in the Friends Network</vt:lpstr>
      <vt:lpstr>Homophily in the Friends Network</vt:lpstr>
      <vt:lpstr>Content shared by friends</vt:lpstr>
      <vt:lpstr>News Feed</vt:lpstr>
      <vt:lpstr>Clicked</vt:lpstr>
      <vt:lpstr>Clicked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Evaggelia Pitoura</cp:lastModifiedBy>
  <cp:revision>385</cp:revision>
  <dcterms:created xsi:type="dcterms:W3CDTF">2012-10-10T06:53:19Z</dcterms:created>
  <dcterms:modified xsi:type="dcterms:W3CDTF">2019-12-19T13:25:05Z</dcterms:modified>
</cp:coreProperties>
</file>