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71" r:id="rId2"/>
    <p:sldId id="437" r:id="rId3"/>
    <p:sldId id="559" r:id="rId4"/>
    <p:sldId id="560" r:id="rId5"/>
    <p:sldId id="561" r:id="rId6"/>
    <p:sldId id="562" r:id="rId7"/>
    <p:sldId id="638" r:id="rId8"/>
    <p:sldId id="56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519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74" r:id="rId32"/>
    <p:sldId id="505" r:id="rId33"/>
    <p:sldId id="520" r:id="rId34"/>
    <p:sldId id="506" r:id="rId35"/>
    <p:sldId id="507" r:id="rId36"/>
    <p:sldId id="508" r:id="rId37"/>
    <p:sldId id="509" r:id="rId38"/>
    <p:sldId id="510" r:id="rId39"/>
    <p:sldId id="511" r:id="rId40"/>
    <p:sldId id="525" r:id="rId41"/>
    <p:sldId id="516" r:id="rId42"/>
    <p:sldId id="517" r:id="rId43"/>
    <p:sldId id="527" r:id="rId44"/>
    <p:sldId id="526" r:id="rId45"/>
    <p:sldId id="459" r:id="rId46"/>
    <p:sldId id="460" r:id="rId47"/>
    <p:sldId id="461" r:id="rId48"/>
    <p:sldId id="557" r:id="rId49"/>
    <p:sldId id="462" r:id="rId50"/>
    <p:sldId id="589" r:id="rId51"/>
    <p:sldId id="464" r:id="rId52"/>
    <p:sldId id="465" r:id="rId53"/>
    <p:sldId id="466" r:id="rId54"/>
    <p:sldId id="467" r:id="rId55"/>
    <p:sldId id="468" r:id="rId56"/>
    <p:sldId id="469" r:id="rId57"/>
    <p:sldId id="470" r:id="rId58"/>
    <p:sldId id="588" r:id="rId59"/>
    <p:sldId id="552" r:id="rId60"/>
    <p:sldId id="584" r:id="rId61"/>
    <p:sldId id="591" r:id="rId62"/>
    <p:sldId id="590" r:id="rId63"/>
    <p:sldId id="585" r:id="rId64"/>
    <p:sldId id="586" r:id="rId65"/>
    <p:sldId id="471" r:id="rId66"/>
    <p:sldId id="558" r:id="rId67"/>
    <p:sldId id="472" r:id="rId68"/>
    <p:sldId id="473" r:id="rId69"/>
    <p:sldId id="575" r:id="rId70"/>
    <p:sldId id="576" r:id="rId71"/>
    <p:sldId id="577" r:id="rId72"/>
    <p:sldId id="578" r:id="rId73"/>
    <p:sldId id="579" r:id="rId74"/>
    <p:sldId id="580" r:id="rId75"/>
    <p:sldId id="581" r:id="rId76"/>
    <p:sldId id="582" r:id="rId77"/>
    <p:sldId id="551" r:id="rId78"/>
    <p:sldId id="540" r:id="rId79"/>
    <p:sldId id="556" r:id="rId80"/>
    <p:sldId id="541" r:id="rId81"/>
    <p:sldId id="542" r:id="rId82"/>
    <p:sldId id="543" r:id="rId83"/>
    <p:sldId id="544" r:id="rId84"/>
    <p:sldId id="545" r:id="rId85"/>
    <p:sldId id="546" r:id="rId86"/>
    <p:sldId id="547" r:id="rId87"/>
    <p:sldId id="548" r:id="rId88"/>
    <p:sldId id="549" r:id="rId89"/>
    <p:sldId id="550" r:id="rId90"/>
    <p:sldId id="553" r:id="rId91"/>
    <p:sldId id="554" r:id="rId92"/>
    <p:sldId id="555" r:id="rId93"/>
    <p:sldId id="521" r:id="rId94"/>
    <p:sldId id="524" r:id="rId95"/>
    <p:sldId id="522" r:id="rId96"/>
    <p:sldId id="523" r:id="rId97"/>
    <p:sldId id="592" r:id="rId9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3603" autoAdjust="0"/>
  </p:normalViewPr>
  <p:slideViewPr>
    <p:cSldViewPr>
      <p:cViewPr varScale="1">
        <p:scale>
          <a:sx n="82" d="100"/>
          <a:sy n="82" d="100"/>
        </p:scale>
        <p:origin x="90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layer, there are four edges leading to the next layer, and each will independently fail to transmit the disease with probability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Therefore, with probability (1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3)4 =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81, all four edges will fail to transmit the disease — and at this point, these four edges become a “roadblock” guaranteeing the disease can never reach the portion of the network beyond them.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as the disease moves along layer-by-layer, there is a probability of at least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 that each layer will be its last. Therefore, with probability 1, it must come to an end after a finite number of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given an instance of the SIS model with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1, we create a separate copy of each node for each time step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and onward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edge in the original contact network, linking a node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node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create edges in the time-expanded contact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from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time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copy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time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+ 1;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14/11/2019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14/11/2019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14/11/2019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14/11/2019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14/11/2019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1.png"/><Relationship Id="rId4" Type="http://schemas.openxmlformats.org/officeDocument/2006/relationships/image" Target="../media/image67.png"/><Relationship Id="rId9" Type="http://schemas.openxmlformats.org/officeDocument/2006/relationships/image" Target="../media/image76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0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0.png"/><Relationship Id="rId2" Type="http://schemas.openxmlformats.org/officeDocument/2006/relationships/image" Target="../media/image841.png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0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0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0.png"/><Relationship Id="rId2" Type="http://schemas.openxmlformats.org/officeDocument/2006/relationships/image" Target="../media/image841.png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0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Relationship Id="rId9" Type="http://schemas.openxmlformats.org/officeDocument/2006/relationships/image" Target="../media/image8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9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9" Type="http://schemas.openxmlformats.org/officeDocument/2006/relationships/image" Target="../media/image142.png"/><Relationship Id="rId3" Type="http://schemas.openxmlformats.org/officeDocument/2006/relationships/image" Target="../media/image111.png"/><Relationship Id="rId21" Type="http://schemas.openxmlformats.org/officeDocument/2006/relationships/image" Target="../media/image128.png"/><Relationship Id="rId34" Type="http://schemas.openxmlformats.org/officeDocument/2006/relationships/image" Target="../media/image120.png"/><Relationship Id="rId7" Type="http://schemas.openxmlformats.org/officeDocument/2006/relationships/image" Target="../media/image115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32.png"/><Relationship Id="rId33" Type="http://schemas.openxmlformats.org/officeDocument/2006/relationships/image" Target="../media/image137.png"/><Relationship Id="rId38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4.png"/><Relationship Id="rId24" Type="http://schemas.openxmlformats.org/officeDocument/2006/relationships/image" Target="../media/image131.png"/><Relationship Id="rId32" Type="http://schemas.openxmlformats.org/officeDocument/2006/relationships/image" Target="../media/image136.png"/><Relationship Id="rId37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01.png"/><Relationship Id="rId23" Type="http://schemas.openxmlformats.org/officeDocument/2006/relationships/image" Target="../media/image130.png"/><Relationship Id="rId28" Type="http://schemas.openxmlformats.org/officeDocument/2006/relationships/image" Target="../media/image108.png"/><Relationship Id="rId36" Type="http://schemas.openxmlformats.org/officeDocument/2006/relationships/image" Target="../media/image139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31" Type="http://schemas.openxmlformats.org/officeDocument/2006/relationships/image" Target="../media/image135.png"/><Relationship Id="rId4" Type="http://schemas.openxmlformats.org/officeDocument/2006/relationships/image" Target="../media/image112.png"/><Relationship Id="rId9" Type="http://schemas.openxmlformats.org/officeDocument/2006/relationships/image" Target="../media/image123.png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00.png"/><Relationship Id="rId35" Type="http://schemas.openxmlformats.org/officeDocument/2006/relationships/image" Target="../media/image13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00.png"/><Relationship Id="rId18" Type="http://schemas.openxmlformats.org/officeDocument/2006/relationships/image" Target="../media/image146.png"/><Relationship Id="rId26" Type="http://schemas.openxmlformats.org/officeDocument/2006/relationships/image" Target="../media/image111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15.png"/><Relationship Id="rId12" Type="http://schemas.openxmlformats.org/officeDocument/2006/relationships/image" Target="../media/image99.png"/><Relationship Id="rId17" Type="http://schemas.openxmlformats.org/officeDocument/2006/relationships/image" Target="../media/image132.png"/><Relationship Id="rId25" Type="http://schemas.openxmlformats.org/officeDocument/2006/relationships/image" Target="../media/image148.png"/><Relationship Id="rId2" Type="http://schemas.openxmlformats.org/officeDocument/2006/relationships/image" Target="../media/image143.png"/><Relationship Id="rId16" Type="http://schemas.openxmlformats.org/officeDocument/2006/relationships/image" Target="../media/image116.png"/><Relationship Id="rId20" Type="http://schemas.openxmlformats.org/officeDocument/2006/relationships/image" Target="../media/image10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45.png"/><Relationship Id="rId24" Type="http://schemas.openxmlformats.org/officeDocument/2006/relationships/image" Target="../media/image103.png"/><Relationship Id="rId5" Type="http://schemas.openxmlformats.org/officeDocument/2006/relationships/image" Target="../media/image113.png"/><Relationship Id="rId15" Type="http://schemas.openxmlformats.org/officeDocument/2006/relationships/image" Target="../media/image102.png"/><Relationship Id="rId23" Type="http://schemas.openxmlformats.org/officeDocument/2006/relationships/image" Target="../media/image131.png"/><Relationship Id="rId28" Type="http://schemas.openxmlformats.org/officeDocument/2006/relationships/image" Target="../media/image150.png"/><Relationship Id="rId10" Type="http://schemas.openxmlformats.org/officeDocument/2006/relationships/image" Target="../media/image141.png"/><Relationship Id="rId19" Type="http://schemas.openxmlformats.org/officeDocument/2006/relationships/image" Target="../media/image137.png"/><Relationship Id="rId31" Type="http://schemas.openxmlformats.org/officeDocument/2006/relationships/image" Target="../media/image153.png"/><Relationship Id="rId4" Type="http://schemas.openxmlformats.org/officeDocument/2006/relationships/image" Target="../media/image112.png"/><Relationship Id="rId9" Type="http://schemas.openxmlformats.org/officeDocument/2006/relationships/image" Target="../media/image126.png"/><Relationship Id="rId14" Type="http://schemas.openxmlformats.org/officeDocument/2006/relationships/image" Target="../media/image101.png"/><Relationship Id="rId22" Type="http://schemas.openxmlformats.org/officeDocument/2006/relationships/image" Target="../media/image130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2.png"/><Relationship Id="rId18" Type="http://schemas.openxmlformats.org/officeDocument/2006/relationships/image" Target="../media/image157.png"/><Relationship Id="rId26" Type="http://schemas.openxmlformats.org/officeDocument/2006/relationships/image" Target="../media/image160.png"/><Relationship Id="rId3" Type="http://schemas.openxmlformats.org/officeDocument/2006/relationships/image" Target="../media/image108.png"/><Relationship Id="rId21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56.png"/><Relationship Id="rId25" Type="http://schemas.openxmlformats.org/officeDocument/2006/relationships/image" Target="../media/image134.png"/><Relationship Id="rId33" Type="http://schemas.openxmlformats.org/officeDocument/2006/relationships/image" Target="../media/image163.png"/><Relationship Id="rId2" Type="http://schemas.openxmlformats.org/officeDocument/2006/relationships/image" Target="../media/image154.png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24" Type="http://schemas.openxmlformats.org/officeDocument/2006/relationships/image" Target="../media/image141.png"/><Relationship Id="rId32" Type="http://schemas.openxmlformats.org/officeDocument/2006/relationships/image" Target="../media/image123.png"/><Relationship Id="rId5" Type="http://schemas.openxmlformats.org/officeDocument/2006/relationships/image" Target="../media/image139.png"/><Relationship Id="rId15" Type="http://schemas.openxmlformats.org/officeDocument/2006/relationships/image" Target="../media/image115.png"/><Relationship Id="rId23" Type="http://schemas.openxmlformats.org/officeDocument/2006/relationships/image" Target="../media/image159.png"/><Relationship Id="rId28" Type="http://schemas.openxmlformats.org/officeDocument/2006/relationships/image" Target="../media/image106.png"/><Relationship Id="rId10" Type="http://schemas.openxmlformats.org/officeDocument/2006/relationships/image" Target="../media/image119.png"/><Relationship Id="rId19" Type="http://schemas.openxmlformats.org/officeDocument/2006/relationships/image" Target="../media/image113.png"/><Relationship Id="rId31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32.png"/><Relationship Id="rId14" Type="http://schemas.openxmlformats.org/officeDocument/2006/relationships/image" Target="../media/image130.png"/><Relationship Id="rId22" Type="http://schemas.openxmlformats.org/officeDocument/2006/relationships/image" Target="../media/image126.png"/><Relationship Id="rId27" Type="http://schemas.openxmlformats.org/officeDocument/2006/relationships/image" Target="../media/image161.png"/><Relationship Id="rId30" Type="http://schemas.openxmlformats.org/officeDocument/2006/relationships/image" Target="../media/image9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5.png"/><Relationship Id="rId18" Type="http://schemas.openxmlformats.org/officeDocument/2006/relationships/image" Target="../media/image99.png"/><Relationship Id="rId26" Type="http://schemas.openxmlformats.org/officeDocument/2006/relationships/image" Target="../media/image140.png"/><Relationship Id="rId3" Type="http://schemas.openxmlformats.org/officeDocument/2006/relationships/image" Target="../media/image111.png"/><Relationship Id="rId21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9.png"/><Relationship Id="rId17" Type="http://schemas.openxmlformats.org/officeDocument/2006/relationships/image" Target="../media/image108.png"/><Relationship Id="rId25" Type="http://schemas.openxmlformats.org/officeDocument/2006/relationships/image" Target="../media/image98.png"/><Relationship Id="rId2" Type="http://schemas.openxmlformats.org/officeDocument/2006/relationships/image" Target="../media/image164.png"/><Relationship Id="rId16" Type="http://schemas.openxmlformats.org/officeDocument/2006/relationships/image" Target="../media/image157.png"/><Relationship Id="rId20" Type="http://schemas.openxmlformats.org/officeDocument/2006/relationships/image" Target="../media/image103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5.png"/><Relationship Id="rId24" Type="http://schemas.openxmlformats.org/officeDocument/2006/relationships/image" Target="../media/image162.png"/><Relationship Id="rId32" Type="http://schemas.openxmlformats.org/officeDocument/2006/relationships/image" Target="../media/image168.png"/><Relationship Id="rId5" Type="http://schemas.openxmlformats.org/officeDocument/2006/relationships/image" Target="../media/image113.png"/><Relationship Id="rId15" Type="http://schemas.openxmlformats.org/officeDocument/2006/relationships/image" Target="../media/image156.png"/><Relationship Id="rId23" Type="http://schemas.openxmlformats.org/officeDocument/2006/relationships/image" Target="../media/image120.png"/><Relationship Id="rId28" Type="http://schemas.openxmlformats.org/officeDocument/2006/relationships/image" Target="../media/image106.png"/><Relationship Id="rId10" Type="http://schemas.openxmlformats.org/officeDocument/2006/relationships/image" Target="../media/image141.png"/><Relationship Id="rId19" Type="http://schemas.openxmlformats.org/officeDocument/2006/relationships/image" Target="../media/image158.png"/><Relationship Id="rId31" Type="http://schemas.openxmlformats.org/officeDocument/2006/relationships/image" Target="../media/image167.png"/><Relationship Id="rId4" Type="http://schemas.openxmlformats.org/officeDocument/2006/relationships/image" Target="../media/image112.png"/><Relationship Id="rId9" Type="http://schemas.openxmlformats.org/officeDocument/2006/relationships/image" Target="../media/image132.png"/><Relationship Id="rId14" Type="http://schemas.openxmlformats.org/officeDocument/2006/relationships/image" Target="../media/image155.png"/><Relationship Id="rId22" Type="http://schemas.openxmlformats.org/officeDocument/2006/relationships/image" Target="../media/image159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0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7" Type="http://schemas.openxmlformats.org/officeDocument/2006/relationships/image" Target="../media/image61.png"/><Relationship Id="rId2" Type="http://schemas.openxmlformats.org/officeDocument/2006/relationships/image" Target="../media/image169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1.png"/><Relationship Id="rId15" Type="http://schemas.openxmlformats.org/officeDocument/2006/relationships/image" Target="../media/image59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Relationship Id="rId14" Type="http://schemas.openxmlformats.org/officeDocument/2006/relationships/image" Target="../media/image5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11.png"/><Relationship Id="rId7" Type="http://schemas.openxmlformats.org/officeDocument/2006/relationships/image" Target="../media/image86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1.png"/><Relationship Id="rId4" Type="http://schemas.openxmlformats.org/officeDocument/2006/relationships/image" Target="../media/image821.png"/><Relationship Id="rId9" Type="http://schemas.openxmlformats.org/officeDocument/2006/relationships/image" Target="../media/image88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207096"/>
          </a:xfrm>
        </p:spPr>
        <p:txBody>
          <a:bodyPr>
            <a:noAutofit/>
          </a:bodyPr>
          <a:lstStyle/>
          <a:p>
            <a:r>
              <a:rPr lang="en-US" dirty="0"/>
              <a:t>Diffusion:</a:t>
            </a:r>
          </a:p>
          <a:p>
            <a:r>
              <a:rPr lang="en-US" sz="2400" dirty="0"/>
              <a:t>Epidemic Spread</a:t>
            </a:r>
          </a:p>
          <a:p>
            <a:r>
              <a:rPr lang="en-US" sz="2400" dirty="0"/>
              <a:t>Influence Maximization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Epidemics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548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624810"/>
            <a:ext cx="6215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13176"/>
            <a:ext cx="85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underlying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3200" dirty="0"/>
              <a:t>clearly affects the spread of an epidemic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epidemic spread as a </a:t>
            </a:r>
            <a:r>
              <a:rPr lang="en-US" dirty="0">
                <a:solidFill>
                  <a:srgbClr val="0070C0"/>
                </a:solidFill>
              </a:rPr>
              <a:t>random process </a:t>
            </a:r>
            <a:r>
              <a:rPr lang="en-US" dirty="0"/>
              <a:t>on the graph and study its properties</a:t>
            </a:r>
          </a:p>
          <a:p>
            <a:pPr marL="285750"/>
            <a:r>
              <a:rPr lang="en-US" dirty="0"/>
              <a:t>Questions that we can answer: </a:t>
            </a:r>
          </a:p>
          <a:p>
            <a:pPr marL="685800" lvl="1"/>
            <a:r>
              <a:rPr lang="en-US" dirty="0"/>
              <a:t>What is the projected growth of the infected population?</a:t>
            </a:r>
          </a:p>
          <a:p>
            <a:pPr marL="685800" lvl="1"/>
            <a:r>
              <a:rPr lang="en-US" dirty="0"/>
              <a:t>Will the epidemic take over most of the network?</a:t>
            </a:r>
          </a:p>
          <a:p>
            <a:pPr marL="685800" lvl="1"/>
            <a:r>
              <a:rPr lang="en-US" dirty="0"/>
              <a:t>How can we contain the epidemic spread?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37" y="5373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Diffusion of  ideas </a:t>
            </a:r>
            <a:r>
              <a:rPr lang="en-US" sz="3200" dirty="0"/>
              <a:t>and the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3200" dirty="0"/>
              <a:t>can also be modeled as epidemics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8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person transmits the disease to each people she meets </a:t>
            </a:r>
            <a:r>
              <a:rPr lang="en-US" sz="2400" dirty="0">
                <a:solidFill>
                  <a:srgbClr val="0070C0"/>
                </a:solidFill>
              </a:rPr>
              <a:t>independently with a probability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An infected person meets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(new)</a:t>
            </a:r>
            <a:r>
              <a:rPr lang="en-US" sz="2400" dirty="0">
                <a:solidFill>
                  <a:srgbClr val="0070C0"/>
                </a:solidFill>
              </a:rPr>
              <a:t> people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while she is contagious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Infection proceeds in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1090" y="388407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network is a </a:t>
            </a:r>
            <a:r>
              <a:rPr lang="en-US" sz="2400" dirty="0">
                <a:solidFill>
                  <a:srgbClr val="0070C0"/>
                </a:solidFill>
              </a:rPr>
              <a:t>tree</a:t>
            </a:r>
            <a:r>
              <a:rPr lang="en-US" sz="2400" dirty="0"/>
              <a:t> with branching factor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0350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interested in the number of people infected (</a:t>
            </a:r>
            <a:r>
              <a:rPr lang="en-US" dirty="0">
                <a:solidFill>
                  <a:srgbClr val="0070C0"/>
                </a:solidFill>
              </a:rPr>
              <a:t>spread</a:t>
            </a:r>
            <a:r>
              <a:rPr lang="en-US" dirty="0"/>
              <a:t>) and the duration of the infection</a:t>
            </a:r>
          </a:p>
          <a:p>
            <a:r>
              <a:rPr lang="en-US" dirty="0"/>
              <a:t>This depends on the infection probability </a:t>
            </a:r>
            <a:r>
              <a:rPr lang="en-US" i="1" dirty="0"/>
              <a:t>p</a:t>
            </a:r>
            <a:r>
              <a:rPr lang="en-US" dirty="0"/>
              <a:t> and the branching factor </a:t>
            </a:r>
            <a:r>
              <a:rPr lang="en-US" i="1" dirty="0"/>
              <a:t>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7" y="4293096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2983" y="3947934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 aggressive epidemic with high infection 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epidemic </a:t>
            </a:r>
            <a:r>
              <a:rPr lang="en-US" sz="2400" dirty="0">
                <a:solidFill>
                  <a:srgbClr val="FF0000"/>
                </a:solidFill>
              </a:rPr>
              <a:t>survives</a:t>
            </a:r>
            <a:r>
              <a:rPr lang="en-US" sz="2400" dirty="0"/>
              <a:t> after three steps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8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interested in the number of people infected (</a:t>
            </a:r>
            <a:r>
              <a:rPr lang="en-US" dirty="0">
                <a:solidFill>
                  <a:srgbClr val="0070C0"/>
                </a:solidFill>
              </a:rPr>
              <a:t>spread</a:t>
            </a:r>
            <a:r>
              <a:rPr lang="en-US" dirty="0"/>
              <a:t>) and the duration of the infection</a:t>
            </a:r>
          </a:p>
          <a:p>
            <a:r>
              <a:rPr lang="en-US" dirty="0"/>
              <a:t>This depends on the infection probability </a:t>
            </a:r>
            <a:r>
              <a:rPr lang="en-US" i="1" dirty="0"/>
              <a:t>p</a:t>
            </a:r>
            <a:r>
              <a:rPr lang="en-US" dirty="0"/>
              <a:t> and the branching factor </a:t>
            </a:r>
            <a:r>
              <a:rPr lang="en-US" i="1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8055" y="3881713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mild epidemic with low infection probability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25215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epidemic </a:t>
            </a:r>
            <a:r>
              <a:rPr lang="en-US" sz="2400" dirty="0">
                <a:solidFill>
                  <a:srgbClr val="FF0000"/>
                </a:solidFill>
              </a:rPr>
              <a:t>dies out</a:t>
            </a:r>
            <a:r>
              <a:rPr lang="en-US" sz="2400" dirty="0"/>
              <a:t> after two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): the expected number of new cases of the disease caused by a single individual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𝑘𝑝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Claim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 (a) 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&lt;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1, the disease dies out after a finite number of waves. (b) </a:t>
                </a: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&gt;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greater than 0 the disease persists by infecting at least one person in each wave.</a:t>
                </a:r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each person infects less than one person in expectation. The infection eventually </a:t>
                </a:r>
                <a:r>
                  <a:rPr lang="en-US" i="1" dirty="0">
                    <a:solidFill>
                      <a:srgbClr val="0070C0"/>
                    </a:solidFill>
                  </a:rPr>
                  <a:t>dies out</a:t>
                </a:r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each person infects more than one person in expectation. The infection </a:t>
                </a:r>
                <a:r>
                  <a:rPr lang="en-US" i="1" dirty="0">
                    <a:solidFill>
                      <a:srgbClr val="0070C0"/>
                    </a:solidFill>
                  </a:rPr>
                  <a:t>persists</a:t>
                </a:r>
                <a:r>
                  <a:rPr lang="en-US" dirty="0"/>
                  <a:t>.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  <a:blipFill rotWithShape="0">
                <a:blip r:embed="rId3"/>
                <a:stretch>
                  <a:fillRect l="-1037" t="-2669" r="-593" b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982566"/>
            <a:ext cx="74888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Application: Reduce </a:t>
            </a:r>
            <a:r>
              <a:rPr lang="en-US" sz="2400" i="1" dirty="0"/>
              <a:t>k</a:t>
            </a:r>
            <a:r>
              <a:rPr lang="en-US" sz="2400" dirty="0"/>
              <a:t>, or </a:t>
            </a:r>
            <a:r>
              <a:rPr lang="en-US" sz="2400" i="1" dirty="0"/>
              <a:t>p </a:t>
            </a:r>
            <a:r>
              <a:rPr lang="en-US" sz="2400" dirty="0"/>
              <a:t>to combat an epidemic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3329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6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: random variable indicating the number of infected nodes at level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 </a:t>
                </a:r>
                <a:r>
                  <a:rPr lang="en-US" dirty="0"/>
                  <a:t>(after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dirty="0"/>
                  <a:t> steps)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≥1]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: probability that there exists at least 1 infected node after n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: the probability of having infected nodes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want to show that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	 </a:t>
                </a:r>
                <a:r>
                  <a:rPr lang="en-US" b="0" dirty="0"/>
                  <a:t>(b)</a:t>
                </a: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  <a:blipFill rotWithShape="0">
                <a:blip r:embed="rId2"/>
                <a:stretch>
                  <a:fillRect l="-1852" t="-1615" r="-2889" b="-14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70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6400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 level n,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i="1" baseline="300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if node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at level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is infected, 0 otherwise 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aseline="30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= 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] ≥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≥ 1] =&gt;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proves (a) but not 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5" y="12868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p:sp>
        <p:nvSpPr>
          <p:cNvPr id="4" name="Oval 3"/>
          <p:cNvSpPr/>
          <p:nvPr/>
        </p:nvSpPr>
        <p:spPr>
          <a:xfrm>
            <a:off x="5999430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8" idx="7"/>
          </p:cNvCxnSpPr>
          <p:nvPr/>
        </p:nvCxnSpPr>
        <p:spPr>
          <a:xfrm flipH="1">
            <a:off x="4426207" y="1781552"/>
            <a:ext cx="1636495" cy="9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441737" y="2933715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80356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4"/>
            <a:endCxn id="12" idx="0"/>
          </p:cNvCxnSpPr>
          <p:nvPr/>
        </p:nvCxnSpPr>
        <p:spPr>
          <a:xfrm>
            <a:off x="6215454" y="1844824"/>
            <a:ext cx="0" cy="831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360107" y="2911196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438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15" idx="1"/>
          </p:cNvCxnSpPr>
          <p:nvPr/>
        </p:nvCxnSpPr>
        <p:spPr>
          <a:xfrm>
            <a:off x="6368206" y="1781552"/>
            <a:ext cx="1636774" cy="1027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7236296" y="2922513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2799" y="27671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15223" y="2809361"/>
            <a:ext cx="0" cy="1091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5223" y="4434681"/>
            <a:ext cx="0" cy="10688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99199" y="280936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2169" y="5526003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67491" y="390079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7960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2089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6593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3190" y="1404770"/>
            <a:ext cx="358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child of the root starts a branching process of length n-1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blipFill rotWithShape="0">
                <a:blip r:embed="rId7"/>
                <a:stretch>
                  <a:fillRect l="-2489" t="-2294" b="-4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also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So we obtain a series of values: 1,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We want to find where this series converges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blipFill rotWithShape="0">
                <a:blip r:embed="rId8"/>
                <a:stretch>
                  <a:fillRect l="-1105" t="-3468" b="-92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857250" lvl="2" indent="0">
                  <a:buNone/>
                </a:pPr>
                <a:r>
                  <a:rPr lang="en-US" i="1" dirty="0"/>
                  <a:t>passes through (0, 0); below y = x, once x = 1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 the interval [0,1] but decreasing. Our function is increasing and concave.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2" indent="0">
                  <a:buNone/>
                </a:pPr>
                <a:r>
                  <a:rPr lang="en-US" i="1" dirty="0"/>
                  <a:t>Slope at x = 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8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900" y="242088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Diffusion: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 by which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piece of information </a:t>
            </a:r>
            <a:r>
              <a:rPr lang="en-US" sz="2800" dirty="0"/>
              <a:t>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reaches individuals </a:t>
            </a:r>
            <a:r>
              <a:rPr lang="en-US" sz="2800" dirty="0"/>
              <a:t>through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The function starts with above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but then drops below the line.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2708920"/>
            <a:ext cx="4536504" cy="32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crosses</a:t>
                </a:r>
                <a:r>
                  <a:rPr lang="en-US" sz="3200" dirty="0"/>
                  <a:t> the line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at some point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3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Starting from the value 1, repeated applications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will converge to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873389" cy="346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9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The function starts with below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Repeated applications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converge to 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05" y="3212976"/>
            <a:ext cx="5146790" cy="3490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1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no network structure, no triangles or shared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9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node may be in the following states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0070C0"/>
                </a:solidFill>
              </a:rPr>
              <a:t>usceptible</a:t>
            </a:r>
            <a:r>
              <a:rPr lang="en-US" sz="2400" dirty="0"/>
              <a:t>: healthy but not immune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nfected</a:t>
            </a:r>
            <a:r>
              <a:rPr lang="en-US" sz="2400" dirty="0"/>
              <a:t>: has the virus and can actively propagate it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0070C0"/>
                </a:solidFill>
              </a:rPr>
              <a:t>emoved</a:t>
            </a:r>
            <a:r>
              <a:rPr lang="en-US" sz="2400" dirty="0"/>
              <a:t>: (Immune or Dead) had the virus but it is no longer active</a:t>
            </a:r>
          </a:p>
          <a:p>
            <a:pPr lvl="1"/>
            <a:endParaRPr lang="en-US" sz="2400" dirty="0"/>
          </a:p>
          <a:p>
            <a:r>
              <a:rPr lang="en-US" sz="2800" dirty="0"/>
              <a:t>Parameter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800" dirty="0"/>
              <a:t>: the </a:t>
            </a:r>
            <a:r>
              <a:rPr lang="en-US" sz="2800" dirty="0">
                <a:solidFill>
                  <a:srgbClr val="0070C0"/>
                </a:solidFill>
              </a:rPr>
              <a:t>probability</a:t>
            </a:r>
            <a:r>
              <a:rPr lang="en-US" sz="2800" dirty="0"/>
              <a:t> of an Infected node to infect a Susceptible neighbor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55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SIR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Initially all nodes are in state S(</a:t>
                </a:r>
                <a:r>
                  <a:rPr lang="en-US" dirty="0" err="1"/>
                  <a:t>usceptible</a:t>
                </a:r>
                <a:r>
                  <a:rPr lang="en-US" dirty="0"/>
                  <a:t>), except for a few nodes in state I(</a:t>
                </a:r>
                <a:r>
                  <a:rPr lang="en-US" dirty="0" err="1"/>
                  <a:t>nfected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steps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 the infected node has probability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of infecting any of its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 the node is Removed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222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83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261712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353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419353" cy="4956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9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42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143061" cy="4728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834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694157" cy="4682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" y="1628800"/>
            <a:ext cx="7087209" cy="481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51723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Modeling epidemics</a:t>
            </a:r>
          </a:p>
        </p:txBody>
      </p:sp>
    </p:spTree>
    <p:extLst>
      <p:ext uri="{BB962C8B-B14F-4D97-AF65-F5344CB8AC3E}">
        <p14:creationId xmlns:p14="http://schemas.microsoft.com/office/powerpoint/2010/main" val="3109844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63955"/>
            <a:ext cx="8062913" cy="65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8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Probability per pair of nodes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Sequence of several states (e.g. early, middle, and late periods of the infection), and allowing the contagion probabilities to vary across these states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Mutating, change the characteristics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839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branching process is a special case where the graph is a tree (and the infected node is the root)</a:t>
            </a:r>
          </a:p>
          <a:p>
            <a:pPr lvl="1"/>
            <a:r>
              <a:rPr lang="en-US" dirty="0"/>
              <a:t>The existence of triangles shared neighbors makes a big difference</a:t>
            </a:r>
          </a:p>
          <a:p>
            <a:r>
              <a:rPr lang="en-US" dirty="0"/>
              <a:t>The basic reproductive number is not necessarily informative in the general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4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9047"/>
            <a:ext cx="6552728" cy="20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2656" y="1539653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the expected number of new cases caused by a single node</a:t>
            </a:r>
          </a:p>
          <a:p>
            <a:r>
              <a:rPr lang="en-US" sz="2400" dirty="0"/>
              <a:t>assume </a:t>
            </a:r>
          </a:p>
          <a:p>
            <a:r>
              <a:rPr lang="en-US" sz="2400" dirty="0"/>
              <a:t>p = 2/3, 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= 4/3 &gt; 1</a:t>
            </a:r>
          </a:p>
          <a:p>
            <a:r>
              <a:rPr lang="en-US" sz="2400" dirty="0"/>
              <a:t>Probability to fail at each level and stop (1/3)</a:t>
            </a:r>
            <a:r>
              <a:rPr lang="en-US" sz="2400" baseline="30000" dirty="0"/>
              <a:t>4 </a:t>
            </a:r>
            <a:r>
              <a:rPr lang="en-US" sz="2400" dirty="0"/>
              <a:t>= 1/81</a:t>
            </a:r>
          </a:p>
        </p:txBody>
      </p:sp>
    </p:spTree>
    <p:extLst>
      <p:ext uri="{BB962C8B-B14F-4D97-AF65-F5344CB8AC3E}">
        <p14:creationId xmlns:p14="http://schemas.microsoft.com/office/powerpoint/2010/main" val="2963980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Percolation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Percolation</a:t>
            </a:r>
            <a:r>
              <a:rPr lang="en-US" dirty="0"/>
              <a:t>: we have a network of “pipes” which can carry liquids, and they can be either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/>
              <a:t>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pipes can be pathways within a material</a:t>
            </a:r>
          </a:p>
          <a:p>
            <a:r>
              <a:rPr lang="en-US" dirty="0"/>
              <a:t>If liquid enters the network from some nodes, does 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/>
              <a:t> most of the network?</a:t>
            </a:r>
          </a:p>
          <a:p>
            <a:pPr lvl="1"/>
            <a:r>
              <a:rPr lang="en-US" dirty="0"/>
              <a:t>The network </a:t>
            </a:r>
            <a:r>
              <a:rPr lang="en-US" dirty="0">
                <a:solidFill>
                  <a:srgbClr val="FF0000"/>
                </a:solidFill>
              </a:rPr>
              <a:t>percolates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889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Percolation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is a connection between SIR model and percolation</a:t>
            </a:r>
          </a:p>
          <a:p>
            <a:r>
              <a:rPr lang="en-US" dirty="0"/>
              <a:t>When a virus is transmitted from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, the edge </a:t>
            </a:r>
            <a:r>
              <a:rPr lang="en-US" dirty="0">
                <a:solidFill>
                  <a:srgbClr val="00B0F0"/>
                </a:solidFill>
              </a:rPr>
              <a:t>(u, v) </a:t>
            </a:r>
            <a:r>
              <a:rPr lang="en-US" dirty="0"/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en-US" dirty="0"/>
              <a:t> with probability </a:t>
            </a:r>
            <a:r>
              <a:rPr lang="en-US" dirty="0">
                <a:solidFill>
                  <a:srgbClr val="00B0F0"/>
                </a:solidFill>
              </a:rPr>
              <a:t>p</a:t>
            </a:r>
          </a:p>
          <a:p>
            <a:r>
              <a:rPr lang="en-US" dirty="0"/>
              <a:t>We can assume that all edge activations have happened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/>
              <a:t>, and the input graph has </a:t>
            </a:r>
            <a:r>
              <a:rPr lang="en-US" dirty="0">
                <a:solidFill>
                  <a:srgbClr val="00B0F0"/>
                </a:solidFill>
              </a:rPr>
              <a:t>only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/>
              <a:t>.</a:t>
            </a:r>
          </a:p>
          <a:p>
            <a:r>
              <a:rPr lang="en-US" dirty="0"/>
              <a:t>Which nodes will be infected?</a:t>
            </a:r>
          </a:p>
          <a:p>
            <a:pPr lvl="1"/>
            <a:r>
              <a:rPr lang="en-US" dirty="0"/>
              <a:t>The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/>
              <a:t> from the initial infected nodes</a:t>
            </a:r>
          </a:p>
          <a:p>
            <a:r>
              <a:rPr lang="en-US" dirty="0"/>
              <a:t>In this way we transformed the </a:t>
            </a:r>
            <a:r>
              <a:rPr lang="en-US" dirty="0">
                <a:solidFill>
                  <a:srgbClr val="00B0F0"/>
                </a:solidFill>
              </a:rPr>
              <a:t>dynamic SIR process </a:t>
            </a:r>
            <a:r>
              <a:rPr lang="en-US" dirty="0"/>
              <a:t>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/>
              <a:t> one.</a:t>
            </a:r>
          </a:p>
          <a:p>
            <a:pPr lvl="1"/>
            <a:r>
              <a:rPr lang="en-US" dirty="0"/>
              <a:t>This is essentially percolation in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18"/>
            <a:ext cx="8496944" cy="50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79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usceptible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nfected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but not immune</a:t>
                </a:r>
              </a:p>
              <a:p>
                <a:pPr lvl="1"/>
                <a:r>
                  <a:rPr lang="en-US" dirty="0"/>
                  <a:t>Infected: has the virus and can actively propagate it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/>
                  <a:t>node infects a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</a:t>
                </a:r>
                <a:r>
                  <a:rPr lang="en-US" dirty="0"/>
                  <a:t> neighbor with probability </a:t>
                </a:r>
                <a:r>
                  <a:rPr lang="en-US" b="1" i="1" dirty="0">
                    <a:solidFill>
                      <a:schemeClr val="accent3">
                        <a:lumMod val="75000"/>
                      </a:schemeClr>
                    </a:solidFill>
                  </a:rPr>
                  <a:t>p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/>
                  <a:t> node becomes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/>
                  <a:t>again with probability </a:t>
                </a:r>
                <a:r>
                  <a:rPr lang="en-US" b="1" i="1" dirty="0">
                    <a:solidFill>
                      <a:schemeClr val="accent3">
                        <a:lumMod val="75000"/>
                      </a:schemeClr>
                    </a:solidFill>
                  </a:rPr>
                  <a:t>q</a:t>
                </a:r>
                <a:r>
                  <a:rPr lang="en-US" dirty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steps)</a:t>
                </a:r>
                <a:endParaRPr lang="el-GR" dirty="0"/>
              </a:p>
              <a:p>
                <a:pPr lvl="1"/>
                <a:r>
                  <a:rPr lang="en-US" dirty="0"/>
                  <a:t>In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/>
                  <a:t> version of the model </a:t>
                </a:r>
                <a:r>
                  <a:rPr lang="en-US" dirty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/>
                  <a:t>Nodes </a:t>
                </a:r>
                <a:r>
                  <a:rPr lang="en-US" dirty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/>
                  <a:t>between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Infected </a:t>
                </a:r>
                <a:r>
                  <a:rPr lang="en-US" dirty="0"/>
                  <a:t>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57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no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/>
              <a:t> nodes, virus dies out</a:t>
            </a:r>
          </a:p>
          <a:p>
            <a:r>
              <a:rPr lang="en-US" dirty="0"/>
              <a:t>Question: will the virus die out?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44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7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adjacency matrix </a:t>
                </a:r>
                <a:r>
                  <a:rPr lang="en-US" sz="2800" dirty="0"/>
                  <a:t>of the network, then the virus dies out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/>
                  <a:t>is the first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/>
                  <a:t>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0">
                <a:blip r:embed="rId2"/>
                <a:stretch>
                  <a:fillRect l="-1281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9552" y="44371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9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" y="1417638"/>
            <a:ext cx="5753653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3436917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SIS and SIR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11560" y="266100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Time expanded 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24183"/>
            <a:ext cx="4524548" cy="10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56590"/>
            <a:ext cx="5865027" cy="20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375483"/>
            <a:ext cx="6009043" cy="21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67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Including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Infection can only happen within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04856" cy="40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054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00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Initially, some nodes e in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and all others in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  <a:p>
            <a:r>
              <a:rPr lang="en-US" sz="2800" dirty="0"/>
              <a:t>Each node u that enters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remains infectious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 During 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i="1" dirty="0"/>
              <a:t>u </a:t>
            </a:r>
            <a:r>
              <a:rPr lang="en-US" sz="2800" dirty="0"/>
              <a:t>has a probability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of infected each of its susceptible neighbors.</a:t>
            </a:r>
          </a:p>
          <a:p>
            <a:r>
              <a:rPr lang="en-US" sz="2800" dirty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u is no longer infectious. Enters 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dirty="0" err="1"/>
              <a:t>.</a:t>
            </a:r>
            <a:r>
              <a:rPr lang="en-US" sz="2800" dirty="0"/>
              <a:t> During 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steps, u cannot be infected nor  transmit the disease. </a:t>
            </a:r>
          </a:p>
          <a:p>
            <a:r>
              <a:rPr lang="en-US" sz="2800" dirty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 in 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state, node </a:t>
            </a:r>
            <a:r>
              <a:rPr lang="en-US" sz="2800" i="1" dirty="0"/>
              <a:t>u </a:t>
            </a:r>
            <a:r>
              <a:rPr lang="en-US" sz="2800" dirty="0"/>
              <a:t>returns to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8" y="5486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27649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D. Easley, J. Kleinberg. </a:t>
            </a:r>
            <a:r>
              <a:rPr lang="en-US" i="1" dirty="0"/>
              <a:t>Networks, Crowds and Markets: Reasoning about a highly connected world</a:t>
            </a:r>
            <a:r>
              <a:rPr lang="en-US" dirty="0"/>
              <a:t>. Cambridge University Press, 2010 – Chapter 21</a:t>
            </a:r>
          </a:p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36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maximization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Maximizing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Suppose that instead of a virus we have an </a:t>
            </a:r>
            <a:r>
              <a:rPr lang="en-US" dirty="0">
                <a:solidFill>
                  <a:srgbClr val="00B0F0"/>
                </a:solidFill>
              </a:rPr>
              <a:t>item</a:t>
            </a:r>
            <a:r>
              <a:rPr lang="en-US" dirty="0"/>
              <a:t> (product, idea, video) that propagates through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An advertiser is interested in </a:t>
            </a:r>
            <a:r>
              <a:rPr lang="en-US" dirty="0">
                <a:solidFill>
                  <a:srgbClr val="0070C0"/>
                </a:solidFill>
              </a:rPr>
              <a:t>maximizing the spread </a:t>
            </a:r>
            <a:r>
              <a:rPr lang="en-US" dirty="0"/>
              <a:t>of the item in the network</a:t>
            </a:r>
          </a:p>
          <a:p>
            <a:pPr lvl="1" algn="just"/>
            <a:r>
              <a:rPr lang="en-US" dirty="0"/>
              <a:t>The holy grail of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Question: which nodes should we “</a:t>
            </a:r>
            <a:r>
              <a:rPr lang="en-US" dirty="0">
                <a:solidFill>
                  <a:srgbClr val="0070C0"/>
                </a:solidFill>
              </a:rPr>
              <a:t>infect</a:t>
            </a:r>
            <a:r>
              <a:rPr lang="en-US" dirty="0"/>
              <a:t>” so that we maximize the spread? [KKT2003]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Each node may be </a:t>
                </a:r>
                <a:r>
                  <a:rPr lang="en-US" dirty="0">
                    <a:solidFill>
                      <a:srgbClr val="FF9900"/>
                    </a:solidFill>
                  </a:rPr>
                  <a:t>active</a:t>
                </a:r>
                <a:r>
                  <a:rPr lang="en-US" dirty="0"/>
                  <a:t> (has the item) or </a:t>
                </a:r>
                <a:r>
                  <a:rPr lang="en-US" dirty="0">
                    <a:solidFill>
                      <a:srgbClr val="00B0F0"/>
                    </a:solidFill>
                  </a:rPr>
                  <a:t>inactive </a:t>
                </a:r>
                <a:r>
                  <a:rPr lang="en-US" dirty="0"/>
                  <a:t>(does not have the item)</a:t>
                </a:r>
              </a:p>
              <a:p>
                <a:r>
                  <a:rPr lang="en-US" dirty="0"/>
                  <a:t>Time proceeds at discrete time-steps. </a:t>
                </a:r>
              </a:p>
              <a:p>
                <a:r>
                  <a:rPr lang="en-US" dirty="0"/>
                  <a:t>At time </a:t>
                </a:r>
                <a:r>
                  <a:rPr lang="en-US" dirty="0">
                    <a:solidFill>
                      <a:schemeClr val="hlink"/>
                    </a:solidFill>
                  </a:rPr>
                  <a:t>t</a:t>
                </a:r>
                <a:r>
                  <a:rPr lang="en-US" dirty="0"/>
                  <a:t>, every node </a:t>
                </a:r>
                <a:r>
                  <a:rPr lang="en-US" dirty="0">
                    <a:solidFill>
                      <a:schemeClr val="hlink"/>
                    </a:solidFill>
                  </a:rPr>
                  <a:t>v</a:t>
                </a:r>
                <a:r>
                  <a:rPr lang="en-US" dirty="0"/>
                  <a:t> that became active in time </a:t>
                </a:r>
                <a:r>
                  <a:rPr lang="en-US" dirty="0">
                    <a:solidFill>
                      <a:schemeClr val="hlink"/>
                    </a:solidFill>
                  </a:rPr>
                  <a:t>t-1</a:t>
                </a:r>
                <a:r>
                  <a:rPr lang="en-US" dirty="0"/>
                  <a:t> activates a non-active neighbor </a:t>
                </a:r>
                <a:r>
                  <a:rPr 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/>
                  <a:t>. If it fails, it does not try again</a:t>
                </a:r>
              </a:p>
              <a:p>
                <a:endParaRPr lang="en-US" dirty="0"/>
              </a:p>
              <a:p>
                <a:r>
                  <a:rPr lang="en-US" dirty="0"/>
                  <a:t>The same as the simple </a:t>
                </a:r>
                <a:r>
                  <a:rPr lang="en-US" dirty="0">
                    <a:solidFill>
                      <a:srgbClr val="FF0000"/>
                    </a:solidFill>
                  </a:rPr>
                  <a:t>SIR model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83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S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s(S)</a:t>
            </a:r>
            <a:r>
              <a:rPr lang="en-US" sz="2800" dirty="0"/>
              <a:t> (spread) is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item is 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S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S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s(S).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NP-hard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5536" y="3356992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9325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2915430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a simple algorithm for selecting the set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00B0F0"/>
                </a:solidFill>
              </a:rPr>
              <a:t>s(S)</a:t>
            </a:r>
            <a:r>
              <a:rPr lang="en-US" dirty="0"/>
              <a:t>: perform multiple Monte-Carlo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the process and take the average.</a:t>
            </a:r>
          </a:p>
          <a:p>
            <a:r>
              <a:rPr lang="en-US" dirty="0"/>
              <a:t>How good is the solution of this algorithm compared to the optimal solution?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Greedy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Greedy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algorithm</a:t>
            </a:r>
            <a:endParaRPr lang="en-US" sz="2400" dirty="0"/>
          </a:p>
          <a:p>
            <a:pPr lvl="1"/>
            <a:r>
              <a:rPr lang="en-US" sz="2400" dirty="0"/>
              <a:t>Start with an empty set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lvl="1"/>
            <a:r>
              <a:rPr lang="en-US" sz="2400" dirty="0"/>
              <a:t>Proceed in </a:t>
            </a:r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 steps</a:t>
            </a:r>
          </a:p>
          <a:p>
            <a:pPr lvl="2"/>
            <a:r>
              <a:rPr lang="en-US" sz="2400" dirty="0"/>
              <a:t>At each step add the node u to the set S the </a:t>
            </a:r>
            <a:r>
              <a:rPr lang="en-US" sz="2400" dirty="0">
                <a:solidFill>
                  <a:srgbClr val="FF0000"/>
                </a:solidFill>
              </a:rPr>
              <a:t>maximizes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/>
              <a:t>in function </a:t>
            </a:r>
            <a:r>
              <a:rPr lang="en-US" sz="2400" dirty="0">
                <a:solidFill>
                  <a:srgbClr val="0070C0"/>
                </a:solidFill>
              </a:rPr>
              <a:t>s(S)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/>
              <a:t>The node that activates the most additional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1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we have a (combinatorial) optimization problem, and 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 is an instance of the problem,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is the value of the optimal solution for X,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X</a:t>
            </a:r>
          </a:p>
          <a:p>
            <a:pPr lvl="1"/>
            <a:r>
              <a:rPr lang="en-US" dirty="0"/>
              <a:t>In our case: </a:t>
            </a:r>
            <a:r>
              <a:rPr lang="en-US" dirty="0">
                <a:solidFill>
                  <a:srgbClr val="00B0F0"/>
                </a:solidFill>
              </a:rPr>
              <a:t>X = (G, k) </a:t>
            </a:r>
            <a:r>
              <a:rPr lang="en-US" dirty="0"/>
              <a:t>is the input instance,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is the spread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/>
              <a:t>of the optimal solution, </a:t>
            </a:r>
            <a:r>
              <a:rPr lang="en-US" dirty="0">
                <a:solidFill>
                  <a:srgbClr val="0070C0"/>
                </a:solidFill>
              </a:rPr>
              <a:t>GREEDY(X) </a:t>
            </a:r>
            <a:r>
              <a:rPr lang="en-US" dirty="0"/>
              <a:t>is the spread </a:t>
            </a:r>
            <a:r>
              <a:rPr lang="en-US" dirty="0">
                <a:solidFill>
                  <a:srgbClr val="0070C0"/>
                </a:solidFill>
              </a:rPr>
              <a:t>s(A) </a:t>
            </a:r>
            <a:r>
              <a:rPr lang="en-US" dirty="0"/>
              <a:t>of the solution of the Greedy algorithm</a:t>
            </a:r>
          </a:p>
          <a:p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859216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For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/>
                  <a:t> problem,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if 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solution of </a:t>
                </a:r>
                <a:r>
                  <a:rPr lang="en-US" dirty="0">
                    <a:solidFill>
                      <a:srgbClr val="0070C0"/>
                    </a:solidFill>
                  </a:rPr>
                  <a:t>ALG(X)</a:t>
                </a:r>
                <a:r>
                  <a:rPr lang="en-US" dirty="0"/>
                  <a:t> has value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>
                    <a:solidFill>
                      <a:srgbClr val="0070C0"/>
                    </a:solidFill>
                  </a:rPr>
                  <a:t>α%</a:t>
                </a:r>
                <a:r>
                  <a:rPr lang="el-GR" dirty="0"/>
                  <a:t> </a:t>
                </a:r>
                <a:r>
                  <a:rPr lang="en-US" dirty="0"/>
                  <a:t>that of the optimal</a:t>
                </a:r>
              </a:p>
              <a:p>
                <a:r>
                  <a:rPr lang="el-GR" dirty="0">
                    <a:solidFill>
                      <a:srgbClr val="00B0F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/>
                  <a:t>of the algorithm</a:t>
                </a:r>
              </a:p>
              <a:p>
                <a:pPr lvl="1"/>
                <a:r>
                  <a:rPr lang="en-US" dirty="0"/>
                  <a:t>Ideally, we would like </a:t>
                </a:r>
                <a:r>
                  <a:rPr lang="el-GR" dirty="0">
                    <a:solidFill>
                      <a:srgbClr val="00B0F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/>
                  <a:t>to be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859216" cy="4525963"/>
              </a:xfrm>
              <a:blipFill>
                <a:blip r:embed="rId2"/>
                <a:stretch>
                  <a:fillRect l="-1552" t="-1617" r="-1474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Ratio for Influence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  <a:blipFill rotWithShape="1">
                <a:blip r:embed="rId2"/>
                <a:stretch>
                  <a:fillRect l="-170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of 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8531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spread function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/>
                  <a:t>:</a:t>
                </a:r>
                <a:endParaRPr lang="en-US" b="0" i="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 </a:t>
                </a:r>
                <a:r>
                  <a:rPr lang="en-US" dirty="0"/>
                  <a:t>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node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activations) 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853136"/>
              </a:xfrm>
              <a:blipFill rotWithShape="1">
                <a:blip r:embed="rId3"/>
                <a:stretch>
                  <a:fillRect l="-1166" t="-1884" b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Optimizing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that optimizes a </a:t>
                </a:r>
                <a:r>
                  <a:rPr lang="en-US" dirty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function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, each time adding to the solution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, the node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spread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1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is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</a:t>
            </a:r>
            <a:r>
              <a:rPr lang="en-US" dirty="0" err="1"/>
              <a:t>submodular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We will use the fact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/>
              <a:t>on a </a:t>
            </a:r>
            <a:r>
              <a:rPr lang="en-US" dirty="0">
                <a:solidFill>
                  <a:srgbClr val="0070C0"/>
                </a:solidFill>
              </a:rPr>
              <a:t>fixed graph </a:t>
            </a:r>
            <a:r>
              <a:rPr lang="en-US" dirty="0"/>
              <a:t>can be viewed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/>
              <a:t> over a </a:t>
            </a:r>
            <a:r>
              <a:rPr lang="en-US" dirty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/>
              <a:t>Express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as an expectation over the </a:t>
            </a:r>
            <a:r>
              <a:rPr lang="en-US" dirty="0">
                <a:solidFill>
                  <a:srgbClr val="FF0000"/>
                </a:solidFill>
              </a:rPr>
              <a:t>input graph</a:t>
            </a:r>
            <a:r>
              <a:rPr lang="en-US" dirty="0"/>
              <a:t> rather than the choices of the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70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edge 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u,v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is considered only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once</a:t>
            </a:r>
            <a:r>
              <a:rPr lang="en-US" sz="2800" dirty="0"/>
              <a:t>, and it is “activated” with probability </a:t>
            </a:r>
            <a:r>
              <a:rPr lang="en-US" sz="2800" dirty="0" err="1">
                <a:solidFill>
                  <a:schemeClr val="hlink"/>
                </a:solidFill>
              </a:rPr>
              <a:t>p</a:t>
            </a:r>
            <a:r>
              <a:rPr lang="en-US" sz="2800" baseline="-25000" dirty="0" err="1">
                <a:solidFill>
                  <a:schemeClr val="hlink"/>
                </a:solidFill>
              </a:rPr>
              <a:t>uv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assume that all random choices have been made in advance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generate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of the input graph where edge </a:t>
            </a:r>
            <a:r>
              <a:rPr lang="en-US" sz="2400" dirty="0">
                <a:solidFill>
                  <a:schemeClr val="hlink"/>
                </a:solidFill>
              </a:rPr>
              <a:t>(u, v)</a:t>
            </a:r>
            <a:r>
              <a:rPr lang="en-US" sz="2400" dirty="0"/>
              <a:t> is included with probability </a:t>
            </a:r>
            <a:r>
              <a:rPr lang="en-US" sz="2400" dirty="0" err="1">
                <a:solidFill>
                  <a:schemeClr val="hlink"/>
                </a:solidFill>
              </a:rPr>
              <a:t>p</a:t>
            </a:r>
            <a:r>
              <a:rPr lang="en-US" sz="2400" baseline="-25000" dirty="0" err="1">
                <a:solidFill>
                  <a:schemeClr val="hlink"/>
                </a:solidFill>
              </a:rPr>
              <a:t>uv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propagate the item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deterministically</a:t>
            </a:r>
            <a:r>
              <a:rPr lang="en-US" sz="2400" dirty="0"/>
              <a:t> on the input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active nodes at the end of the process are the nodes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sz="2400" dirty="0"/>
              <a:t> from the target set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influence function is obviously(?) </a:t>
            </a:r>
            <a:r>
              <a:rPr lang="en-US" sz="2800" dirty="0" err="1"/>
              <a:t>submodular</a:t>
            </a:r>
            <a:r>
              <a:rPr lang="en-US" sz="2800" dirty="0"/>
              <a:t> when propagation is deterministic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linear combination </a:t>
            </a:r>
            <a:r>
              <a:rPr lang="en-US" sz="2800" dirty="0"/>
              <a:t>of </a:t>
            </a:r>
            <a:r>
              <a:rPr lang="en-US" sz="2800" dirty="0" err="1"/>
              <a:t>submodular</a:t>
            </a:r>
            <a:r>
              <a:rPr lang="en-US" sz="2800" dirty="0"/>
              <a:t> functions is also a </a:t>
            </a:r>
            <a:r>
              <a:rPr lang="en-US" sz="2800" dirty="0" err="1"/>
              <a:t>submodular</a:t>
            </a:r>
            <a:r>
              <a:rPr lang="en-US" sz="2800" dirty="0"/>
              <a:t>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7" y="2478815"/>
            <a:ext cx="5048468" cy="34803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 of Expected Spread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118174"/>
            <a:ext cx="84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Computing </a:t>
            </a:r>
            <a:r>
              <a:rPr lang="en-US" sz="2800" dirty="0">
                <a:solidFill>
                  <a:srgbClr val="00B0F0"/>
                </a:solidFill>
              </a:rPr>
              <a:t>s(S)</a:t>
            </a:r>
            <a:r>
              <a:rPr lang="en-US" sz="2800" dirty="0"/>
              <a:t>: perform multiple Monte-Carlo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sz="2800" dirty="0"/>
              <a:t> of the process and take the average.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8448" y="2513508"/>
            <a:ext cx="34460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estimate the influence spread of </a:t>
            </a:r>
            <a:r>
              <a:rPr lang="en-US" sz="2000" i="1" dirty="0"/>
              <a:t>S </a:t>
            </a:r>
            <a:r>
              <a:rPr lang="el-GR" sz="2000" dirty="0"/>
              <a:t>∪</a:t>
            </a:r>
            <a:r>
              <a:rPr lang="en-US" sz="2000" dirty="0"/>
              <a:t> {u}, </a:t>
            </a:r>
            <a:r>
              <a:rPr lang="en-US" sz="2000" i="1" dirty="0">
                <a:solidFill>
                  <a:srgbClr val="92D050"/>
                </a:solidFill>
              </a:rPr>
              <a:t>R</a:t>
            </a:r>
            <a:r>
              <a:rPr lang="en-US" sz="2000" i="1" dirty="0"/>
              <a:t> </a:t>
            </a:r>
            <a:r>
              <a:rPr lang="en-US" sz="2000" dirty="0"/>
              <a:t>repeated simulations of </a:t>
            </a:r>
            <a:r>
              <a:rPr lang="en-US" sz="2000" i="1" dirty="0" err="1"/>
              <a:t>RanCas</a:t>
            </a:r>
            <a:r>
              <a:rPr lang="en-US" sz="2000" dirty="0"/>
              <a:t>(</a:t>
            </a:r>
            <a:r>
              <a:rPr lang="en-US" sz="2000" i="1" dirty="0"/>
              <a:t>S </a:t>
            </a:r>
            <a:r>
              <a:rPr lang="el-GR" sz="2000" dirty="0"/>
              <a:t>∪</a:t>
            </a:r>
            <a:r>
              <a:rPr lang="en-US" sz="2000" dirty="0"/>
              <a:t> {u}) are used</a:t>
            </a:r>
          </a:p>
          <a:p>
            <a:r>
              <a:rPr lang="en-US" sz="2000" dirty="0"/>
              <a:t>Each run takes O(m)</a:t>
            </a:r>
          </a:p>
          <a:p>
            <a:r>
              <a:rPr lang="en-US" sz="2000" dirty="0"/>
              <a:t>Complexity for computing the marginal gain of adding u:</a:t>
            </a:r>
          </a:p>
          <a:p>
            <a:r>
              <a:rPr lang="en-US" sz="2000" i="1" dirty="0"/>
              <a:t>O(</a:t>
            </a:r>
            <a:r>
              <a:rPr lang="en-US" sz="2000" i="1" dirty="0">
                <a:solidFill>
                  <a:srgbClr val="92D050"/>
                </a:solidFill>
              </a:rPr>
              <a:t>R</a:t>
            </a:r>
            <a:r>
              <a:rPr lang="en-US" sz="2000" i="1" dirty="0"/>
              <a:t>m)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each k, all n nodes are tested, thus</a:t>
            </a:r>
          </a:p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knRm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565" y="3933056"/>
            <a:ext cx="2664296" cy="1008112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Brace 7"/>
          <p:cNvSpPr/>
          <p:nvPr/>
        </p:nvSpPr>
        <p:spPr>
          <a:xfrm rot="10800000">
            <a:off x="5045224" y="2636912"/>
            <a:ext cx="460444" cy="2304256"/>
          </a:xfrm>
          <a:prstGeom prst="rightBrac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9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2" y="106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Computation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Spread</a:t>
            </a:r>
          </a:p>
          <a:p>
            <a:pPr lvl="1"/>
            <a:r>
              <a:rPr lang="en-US" dirty="0"/>
              <a:t>Performing simulations for estimating the spread on multiple instances is very slow. Several techniques have been developed for speeding up the process.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CELF</a:t>
            </a:r>
            <a:r>
              <a:rPr lang="en-US" dirty="0"/>
              <a:t>: exploiting the </a:t>
            </a:r>
            <a:r>
              <a:rPr lang="en-US" dirty="0" err="1"/>
              <a:t>submodularity</a:t>
            </a:r>
            <a:r>
              <a:rPr lang="en-US" dirty="0"/>
              <a:t> property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>
                <a:solidFill>
                  <a:srgbClr val="0070C0"/>
                </a:solidFill>
              </a:rPr>
              <a:t>Maximum Influence Paths</a:t>
            </a:r>
            <a:r>
              <a:rPr lang="en-US" dirty="0"/>
              <a:t>: store paths for computation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rgbClr val="0070C0"/>
                </a:solidFill>
              </a:rPr>
              <a:t>Sketches</a:t>
            </a:r>
            <a:r>
              <a:rPr lang="en-US" dirty="0"/>
              <a:t>: compute sketches for each node for approximate estimation of spread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375" y="3775208"/>
            <a:ext cx="692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(the marginal gain of a node in the current iteration cannot be better than its marginal gain in the previous iteration) J. </a:t>
            </a:r>
            <a:r>
              <a:rPr lang="en-US" sz="1200" dirty="0" err="1"/>
              <a:t>Leskovec</a:t>
            </a:r>
            <a:r>
              <a:rPr lang="en-US" sz="1200" dirty="0"/>
              <a:t>, A. Krause, C. </a:t>
            </a:r>
            <a:r>
              <a:rPr lang="en-US" sz="1200" dirty="0" err="1"/>
              <a:t>Guestrin</a:t>
            </a:r>
            <a:r>
              <a:rPr lang="en-US" sz="1200" dirty="0"/>
              <a:t>, C. </a:t>
            </a:r>
            <a:r>
              <a:rPr lang="en-US" sz="1200" dirty="0" err="1"/>
              <a:t>Faloutsos</a:t>
            </a:r>
            <a:r>
              <a:rPr lang="en-US" sz="1200" dirty="0"/>
              <a:t>, J. M. </a:t>
            </a:r>
            <a:r>
              <a:rPr lang="en-US" sz="1200" dirty="0" err="1"/>
              <a:t>VanBriesen</a:t>
            </a:r>
            <a:r>
              <a:rPr lang="en-US" sz="1200" dirty="0"/>
              <a:t>, N. S. Glance. </a:t>
            </a:r>
            <a:r>
              <a:rPr lang="en-US" sz="1200" i="1" dirty="0"/>
              <a:t>Cost-effective outbreak detection in networks</a:t>
            </a:r>
            <a:r>
              <a:rPr lang="en-US" sz="1200" dirty="0"/>
              <a:t>. KDD 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375" y="4812185"/>
            <a:ext cx="66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W. Chen, C. Wang, and Y. Wang. </a:t>
            </a:r>
            <a:r>
              <a:rPr lang="en-US" sz="1200" i="1" dirty="0"/>
              <a:t>Scalable influence maximization for prevalent viral marketing in large-scale social networks</a:t>
            </a:r>
            <a:r>
              <a:rPr lang="en-US" sz="1200" dirty="0"/>
              <a:t>. KDD 2010.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320" y="6010424"/>
            <a:ext cx="672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Edith Cohen, Daniel </a:t>
            </a:r>
            <a:r>
              <a:rPr lang="en-US" sz="1200" dirty="0" err="1"/>
              <a:t>Delling</a:t>
            </a:r>
            <a:r>
              <a:rPr lang="en-US" sz="1200" dirty="0"/>
              <a:t>, Thomas </a:t>
            </a:r>
            <a:r>
              <a:rPr lang="en-US" sz="1200" dirty="0" err="1"/>
              <a:t>Pajor</a:t>
            </a:r>
            <a:r>
              <a:rPr lang="en-US" sz="1200" dirty="0"/>
              <a:t>, Renato F. </a:t>
            </a:r>
            <a:r>
              <a:rPr lang="en-US" sz="1200" dirty="0" err="1"/>
              <a:t>Werneck</a:t>
            </a:r>
            <a:r>
              <a:rPr lang="en-US" sz="1200" dirty="0"/>
              <a:t>. </a:t>
            </a:r>
            <a:r>
              <a:rPr lang="en-US" sz="1200" i="1" dirty="0"/>
              <a:t>Sketch-based Influence Maximization and Computation: Scaling up with Guarantees</a:t>
            </a:r>
            <a:r>
              <a:rPr lang="en-US" sz="1200" dirty="0"/>
              <a:t>. CIKM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8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048671" cy="3629202"/>
          </a:xfrm>
        </p:spPr>
      </p:pic>
      <p:sp>
        <p:nvSpPr>
          <p:cNvPr id="5" name="TextBox 4"/>
          <p:cNvSpPr txBox="1"/>
          <p:nvPr/>
        </p:nvSpPr>
        <p:spPr>
          <a:xfrm>
            <a:off x="5220073" y="1844824"/>
            <a:ext cx="30963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Spread of innovation</a:t>
            </a:r>
          </a:p>
        </p:txBody>
      </p:sp>
    </p:spTree>
    <p:extLst>
      <p:ext uri="{BB962C8B-B14F-4D97-AF65-F5344CB8AC3E}">
        <p14:creationId xmlns:p14="http://schemas.microsoft.com/office/powerpoint/2010/main" val="4056229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43" y="620688"/>
            <a:ext cx="8229600" cy="77809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Degree discount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11643" y="183193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General idea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Select seed nodes based on their degree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If node v is selected, decrease the degree of all its neighbors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9411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Wei Chen, </a:t>
            </a:r>
            <a:r>
              <a:rPr lang="en-US" i="1" dirty="0" err="1"/>
              <a:t>Yajun</a:t>
            </a:r>
            <a:r>
              <a:rPr lang="en-US" i="1" dirty="0"/>
              <a:t> Wang, </a:t>
            </a:r>
            <a:r>
              <a:rPr lang="en-US" i="1" dirty="0" err="1"/>
              <a:t>Siyu</a:t>
            </a:r>
            <a:r>
              <a:rPr lang="en-US" i="1" dirty="0"/>
              <a:t> Yang: Efficient influence maximization in social networks. KDD 2009: 199-208</a:t>
            </a:r>
          </a:p>
        </p:txBody>
      </p:sp>
    </p:spTree>
    <p:extLst>
      <p:ext uri="{BB962C8B-B14F-4D97-AF65-F5344CB8AC3E}">
        <p14:creationId xmlns:p14="http://schemas.microsoft.com/office/powerpoint/2010/main" val="3385836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9941" y="40466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Maximum influence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73" y="58772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Wei Chen, Chi Wang, </a:t>
            </a:r>
            <a:r>
              <a:rPr lang="en-US" i="1" dirty="0" err="1"/>
              <a:t>Yajun</a:t>
            </a:r>
            <a:r>
              <a:rPr lang="en-US" i="1" dirty="0"/>
              <a:t> Wang: Scalable influence maximization for prevalent viral marketing in large-scale social networks. KDD 2010: 1029-1038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00" y="164038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General idea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For each node, use the maximum influence paths (paths with the largest probability) to all other nodes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Shortest weighted path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Assumption: influence propagates through these paths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Given this assumption, estimate the probability that a node is activated </a:t>
            </a:r>
          </a:p>
        </p:txBody>
      </p:sp>
    </p:spTree>
    <p:extLst>
      <p:ext uri="{BB962C8B-B14F-4D97-AF65-F5344CB8AC3E}">
        <p14:creationId xmlns:p14="http://schemas.microsoft.com/office/powerpoint/2010/main" val="2089020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Construct graph </a:t>
            </a:r>
            <a:r>
              <a:rPr lang="en-US" sz="2800" b="1" dirty="0">
                <a:solidFill>
                  <a:srgbClr val="92D050"/>
                </a:solidFill>
              </a:rPr>
              <a:t>X</a:t>
            </a:r>
            <a:r>
              <a:rPr lang="en-US" sz="2800" dirty="0"/>
              <a:t> from G by </a:t>
            </a:r>
            <a:r>
              <a:rPr lang="en-US" sz="2800" i="1" dirty="0"/>
              <a:t>removing each edge </a:t>
            </a:r>
            <a:r>
              <a:rPr lang="en-US" sz="2800" dirty="0"/>
              <a:t>e in G with 1 − p(e) probability. </a:t>
            </a:r>
          </a:p>
          <a:p>
            <a:endParaRPr lang="en-US" sz="2800" dirty="0"/>
          </a:p>
          <a:p>
            <a:r>
              <a:rPr lang="en-US" sz="2800" dirty="0"/>
              <a:t>Let </a:t>
            </a:r>
            <a:r>
              <a:rPr lang="en-US" sz="2800" i="1" dirty="0"/>
              <a:t>v</a:t>
            </a:r>
            <a:r>
              <a:rPr lang="en-US" sz="2800" dirty="0"/>
              <a:t> be a node in G, the </a:t>
            </a:r>
            <a:r>
              <a:rPr lang="en-US" sz="2800" dirty="0">
                <a:solidFill>
                  <a:srgbClr val="FF0000"/>
                </a:solidFill>
              </a:rPr>
              <a:t>reverse reachable (RR) set </a:t>
            </a:r>
            <a:r>
              <a:rPr lang="en-US" sz="2800" dirty="0"/>
              <a:t>for v in </a:t>
            </a:r>
            <a:r>
              <a:rPr lang="en-US" sz="2800" b="1" dirty="0">
                <a:solidFill>
                  <a:srgbClr val="92D050"/>
                </a:solidFill>
              </a:rPr>
              <a:t>X</a:t>
            </a:r>
            <a:r>
              <a:rPr lang="en-US" sz="2800" dirty="0"/>
              <a:t> is the set of nodes in </a:t>
            </a:r>
            <a:r>
              <a:rPr lang="en-US" sz="2800" b="1" dirty="0">
                <a:solidFill>
                  <a:srgbClr val="92D050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that can reach v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That is, for each node u in the RR set, there is a directed path from u to v in </a:t>
            </a:r>
            <a:r>
              <a:rPr lang="en-US" sz="2800" b="1" dirty="0">
                <a:solidFill>
                  <a:srgbClr val="92D050"/>
                </a:solidFill>
              </a:rPr>
              <a:t>X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416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Youze</a:t>
            </a:r>
            <a:r>
              <a:rPr lang="en-US" dirty="0"/>
              <a:t> Tang, </a:t>
            </a:r>
            <a:r>
              <a:rPr lang="en-US" dirty="0" err="1"/>
              <a:t>Xiaokui</a:t>
            </a:r>
            <a:r>
              <a:rPr lang="en-US" dirty="0"/>
              <a:t> Xiao, </a:t>
            </a:r>
            <a:r>
              <a:rPr lang="en-US" dirty="0" err="1"/>
              <a:t>Yanchen</a:t>
            </a:r>
            <a:r>
              <a:rPr lang="en-US" dirty="0"/>
              <a:t> Shi: Influence maximization: near-optimal time complexity meets practical efficiency. SIGMOD Conference 2014: 75-86</a:t>
            </a:r>
          </a:p>
        </p:txBody>
      </p:sp>
    </p:spTree>
    <p:extLst>
      <p:ext uri="{BB962C8B-B14F-4D97-AF65-F5344CB8AC3E}">
        <p14:creationId xmlns:p14="http://schemas.microsoft.com/office/powerpoint/2010/main" val="1760537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20647" y="439787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random RR set </a:t>
            </a:r>
            <a:r>
              <a:rPr lang="en-US" sz="2800" dirty="0"/>
              <a:t>is an RR set generated on an instance of X randomly sampled from G, for a node selected uniformly at random from 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67" y="183536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p be the probability for an RR set generated for v to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overlap with a node set S</a:t>
            </a:r>
            <a:r>
              <a:rPr lang="en-US" sz="2800" dirty="0"/>
              <a:t>, then when we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S as the seed set </a:t>
            </a:r>
            <a:r>
              <a:rPr lang="en-US" sz="2800" dirty="0"/>
              <a:t>to run an influence propagation process on G, we have probability p to activate v </a:t>
            </a:r>
          </a:p>
        </p:txBody>
      </p:sp>
    </p:spTree>
    <p:extLst>
      <p:ext uri="{BB962C8B-B14F-4D97-AF65-F5344CB8AC3E}">
        <p14:creationId xmlns:p14="http://schemas.microsoft.com/office/powerpoint/2010/main" val="2197179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Generate a certain number of random RR sets from </a:t>
            </a:r>
            <a:r>
              <a:rPr lang="en-US" sz="2800"/>
              <a:t>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 k nodes to cover the maximum number of RR sets generated. (maximum coverage)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Return the k nodes as seed</a:t>
            </a:r>
          </a:p>
        </p:txBody>
      </p:sp>
    </p:spTree>
    <p:extLst>
      <p:ext uri="{BB962C8B-B14F-4D97-AF65-F5344CB8AC3E}">
        <p14:creationId xmlns:p14="http://schemas.microsoft.com/office/powerpoint/2010/main" val="3416543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/>
                  <a:t> in the graph has a weight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/>
                  <a:t>, 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/>
                  <a:t> threshold 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Time 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Related to the game-theoretic model of adoption.</a:t>
                </a:r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0285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</p:spTree>
    <p:extLst>
      <p:ext uri="{BB962C8B-B14F-4D97-AF65-F5344CB8AC3E}">
        <p14:creationId xmlns:p14="http://schemas.microsoft.com/office/powerpoint/2010/main" val="22066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KKT03 showed that in this case the influence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is still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submodular </a:t>
            </a:r>
            <a:r>
              <a:rPr lang="en-US" dirty="0"/>
              <a:t>function, using a similar technique</a:t>
            </a:r>
          </a:p>
          <a:p>
            <a:pPr lvl="1"/>
            <a:r>
              <a:rPr lang="en-US" dirty="0"/>
              <a:t>Assumes </a:t>
            </a:r>
            <a:r>
              <a:rPr lang="en-US" dirty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/>
              <a:t> algorithm achieves a </a:t>
            </a:r>
            <a:r>
              <a:rPr lang="en-US" dirty="0">
                <a:solidFill>
                  <a:srgbClr val="0070C0"/>
                </a:solidFill>
              </a:rPr>
              <a:t>(1-1/e) </a:t>
            </a:r>
            <a:r>
              <a:rPr lang="en-US" dirty="0"/>
              <a:t>approximation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368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pick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/>
                  <a:t>and make 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it picks no edge to make live</a:t>
                </a:r>
              </a:p>
              <a:p>
                <a:r>
                  <a:rPr lang="en-US" dirty="0"/>
                  <a:t>Claim: Given a set of seed nodes A, the following two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same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/>
                  <a:t>using the Linear Threshold model and seed set A 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 over the set of reachable nodes </a:t>
                </a:r>
                <a:r>
                  <a:rPr lang="en-US" dirty="0"/>
                  <a:t>from A using live edges.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1712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idea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LT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Consider the special case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/>
                  <a:t> (Directed Acyclic Graph)</a:t>
                </a:r>
              </a:p>
              <a:p>
                <a:pPr lvl="1"/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edges go from left to right</a:t>
                </a:r>
              </a:p>
              <a:p>
                <a:r>
                  <a:rPr lang="en-US" dirty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set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becomes active in either of the two models?</a:t>
                </a:r>
              </a:p>
              <a:p>
                <a:pPr lvl="1"/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be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proof idea generalizes to general graphs</a:t>
                </a:r>
              </a:p>
              <a:p>
                <a:pPr lvl="1"/>
                <a:r>
                  <a:rPr lang="en-US" dirty="0"/>
                  <a:t>Note: if we know the thresholds in advance </a:t>
                </a:r>
                <a:r>
                  <a:rPr lang="en-US" dirty="0" err="1"/>
                  <a:t>submodularity</a:t>
                </a:r>
                <a:r>
                  <a:rPr lang="en-US" dirty="0"/>
                  <a:t> does not hold!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25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84A2-EA53-4B2D-B8F9-387E895F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81B26-4661-4B32-A261-584E8F7A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3074" name="Picture 2" descr="Image result for opinions dynamics social networks">
            <a:extLst>
              <a:ext uri="{FF2B5EF4-FFF2-40B4-BE49-F238E27FC236}">
                <a16:creationId xmlns:a16="http://schemas.microsoft.com/office/drawing/2014/main" id="{C61ED40E-5CE9-49C9-A532-678EE272D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0233"/>
            <a:ext cx="5040560" cy="55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7EB6F-C3AF-47A5-B719-2994F52D8AC3}"/>
              </a:ext>
            </a:extLst>
          </p:cNvPr>
          <p:cNvSpPr txBox="1"/>
          <p:nvPr/>
        </p:nvSpPr>
        <p:spPr>
          <a:xfrm>
            <a:off x="6553200" y="2780928"/>
            <a:ext cx="186621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Opinion dynamics</a:t>
            </a:r>
          </a:p>
        </p:txBody>
      </p:sp>
    </p:spTree>
    <p:extLst>
      <p:ext uri="{BB962C8B-B14F-4D97-AF65-F5344CB8AC3E}">
        <p14:creationId xmlns:p14="http://schemas.microsoft.com/office/powerpoint/2010/main" val="12217591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1560" y="5877272"/>
            <a:ext cx="77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that all edge weights incoming to any node sum to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0459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54460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nodes select a single incoming edge with probability equal to the weight (uniformly at random in this case)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1270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the seed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526" r="-2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2170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has a single incoming neighbor, therefore for any threshold it will be activated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437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gets activated is 2/3 since it has incoming edges from two active nodes.</a:t>
                </a:r>
              </a:p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picks one of the two edges to these nodes is also 2/3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r="-39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07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Similarly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gets activated is 2/3 since it has incoming edges from two active nodes.</a:t>
                </a:r>
              </a:p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picks one of the two edges to these nodes is also 2/3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786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set of active nodes is the set of nodes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live edges (orange).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122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One-slide </a:t>
            </a:r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Influence maximization</a:t>
                </a:r>
                <a:r>
                  <a:rPr lang="en-US" dirty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for some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diffusion model</a:t>
                </a:r>
                <a:r>
                  <a:rPr lang="en-US" dirty="0"/>
                  <a:t>, find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such that when activating these nodes,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spread</a:t>
                </a:r>
                <a:r>
                  <a:rPr lang="en-US" dirty="0"/>
                  <a:t> of the diffusion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in the network is maximized.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Diffusion models</a:t>
                </a:r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Independent Cascade </a:t>
                </a:r>
                <a:r>
                  <a:rPr lang="en-US" dirty="0"/>
                  <a:t>model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Linear Threshold </a:t>
                </a:r>
                <a:r>
                  <a:rPr lang="en-US" dirty="0"/>
                  <a:t>model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Algorithm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Greedy</a:t>
                </a:r>
                <a:r>
                  <a:rPr lang="en-US" dirty="0"/>
                  <a:t> algorithm that adds to the set each time the node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maximum marginal gain</a:t>
                </a:r>
                <a:r>
                  <a:rPr lang="en-US" dirty="0"/>
                  <a:t>, i.e., the node that causes the maximum increase in the diffusion spread.</a:t>
                </a:r>
              </a:p>
              <a:p>
                <a:r>
                  <a:rPr lang="en-US" dirty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approximation </a:t>
                </a:r>
                <a:r>
                  <a:rPr lang="en-US" dirty="0"/>
                  <a:t>of the optimal solution </a:t>
                </a:r>
              </a:p>
              <a:p>
                <a:pPr lvl="1"/>
                <a:r>
                  <a:rPr lang="en-US" dirty="0"/>
                  <a:t>Follows from the fact that the spread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  <a:blipFill rotWithShape="0">
                <a:blip r:embed="rId2"/>
                <a:stretch>
                  <a:fillRect l="-1037" t="-2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69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349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Evolving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network that </a:t>
                </a:r>
                <a:r>
                  <a:rPr lang="en-US" dirty="0">
                    <a:solidFill>
                      <a:srgbClr val="FF0000"/>
                    </a:solidFill>
                  </a:rPr>
                  <a:t>changes</a:t>
                </a:r>
                <a:r>
                  <a:rPr lang="en-US" dirty="0"/>
                  <a:t> over time</a:t>
                </a:r>
              </a:p>
              <a:p>
                <a:pPr lvl="1"/>
                <a:r>
                  <a:rPr lang="en-US" dirty="0"/>
                  <a:t>Edges and nodes can appear and disappear 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steps</a:t>
                </a:r>
              </a:p>
              <a:p>
                <a:r>
                  <a:rPr lang="en-US" dirty="0"/>
                  <a:t>Model:</a:t>
                </a:r>
              </a:p>
              <a:p>
                <a:pPr lvl="1"/>
                <a:r>
                  <a:rPr lang="en-US" dirty="0"/>
                  <a:t>The evolving network is a sequence of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defined over the same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, with different edge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Graph snapshot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graph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6389" y="5939392"/>
            <a:ext cx="7632848" cy="65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ACM COSN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2410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81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5842992" cy="2404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Epidemic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Influence maximization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Opinion formation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9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How does the evolution of the network </a:t>
                </a:r>
                <a:r>
                  <a:rPr lang="en-US" dirty="0">
                    <a:solidFill>
                      <a:srgbClr val="00B0F0"/>
                    </a:solidFill>
                  </a:rPr>
                  <a:t>relates</a:t>
                </a:r>
                <a:r>
                  <a:rPr lang="en-US" dirty="0"/>
                  <a:t> to the evolution of the diffusion?</a:t>
                </a:r>
              </a:p>
              <a:p>
                <a:pPr lvl="1"/>
                <a:r>
                  <a:rPr lang="en-US" dirty="0"/>
                  <a:t>How much physical time does a diffusion step last?</a:t>
                </a:r>
              </a:p>
              <a:p>
                <a:r>
                  <a:rPr lang="en-US" dirty="0"/>
                  <a:t>Assumption: The two processes are </a:t>
                </a:r>
                <a:r>
                  <a:rPr lang="en-US" dirty="0">
                    <a:solidFill>
                      <a:srgbClr val="FF0000"/>
                    </a:solidFill>
                  </a:rPr>
                  <a:t>in sync</a:t>
                </a:r>
                <a:r>
                  <a:rPr lang="en-US" dirty="0"/>
                  <a:t>. One diffusion step happens in on one graph snapshot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Evolving IC model</a:t>
                </a:r>
                <a:r>
                  <a:rPr lang="en-US" dirty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 infectious nodes try to infect their neighbors in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Evolving LT model</a:t>
                </a:r>
                <a:r>
                  <a:rPr lang="en-US" dirty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if the weight of the active 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greater than the threshold the nodes gets activated.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58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spread function remain monotone and </a:t>
            </a:r>
            <a:r>
              <a:rPr lang="en-US" dirty="0" err="1"/>
              <a:t>submodular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 for the EIC model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595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 for the EIC model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974003" y="1641847"/>
            <a:ext cx="1375350" cy="1697765"/>
            <a:chOff x="1950284" y="2545802"/>
            <a:chExt cx="1375350" cy="1697765"/>
          </a:xfrm>
        </p:grpSpPr>
        <p:sp>
          <p:nvSpPr>
            <p:cNvPr id="7" name="Oval 6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4"/>
              <a:endCxn id="9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3"/>
              <a:endCxn id="8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133" y="1641847"/>
            <a:ext cx="1375350" cy="1697764"/>
            <a:chOff x="3646884" y="2545802"/>
            <a:chExt cx="1375350" cy="169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822423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03424" y="3318726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6159" y="304740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>
            <a:xfrm flipH="1">
              <a:off x="3930459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3"/>
              <a:endCxn id="19" idx="7"/>
            </p:cNvCxnSpPr>
            <p:nvPr/>
          </p:nvCxnSpPr>
          <p:spPr>
            <a:xfrm flipH="1">
              <a:off x="4398546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11281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74899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06561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0430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0607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5002" y="1641847"/>
            <a:ext cx="1375350" cy="1697763"/>
            <a:chOff x="5398753" y="2545802"/>
            <a:chExt cx="1375350" cy="1697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5578544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9545" y="3318726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72280" y="3047404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4"/>
              <a:endCxn id="27" idx="0"/>
            </p:cNvCxnSpPr>
            <p:nvPr/>
          </p:nvCxnSpPr>
          <p:spPr>
            <a:xfrm flipH="1">
              <a:off x="5686580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3"/>
              <a:endCxn id="26" idx="7"/>
            </p:cNvCxnSpPr>
            <p:nvPr/>
          </p:nvCxnSpPr>
          <p:spPr>
            <a:xfrm flipH="1">
              <a:off x="6154667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67402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331020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</p:cNvCxnSpPr>
            <p:nvPr/>
          </p:nvCxnSpPr>
          <p:spPr>
            <a:xfrm flipH="1">
              <a:off x="5763491" y="3513848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>
            <a:xfrm>
              <a:off x="6073845" y="354732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551770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55639" y="3733800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45816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26" idx="5"/>
              <a:endCxn id="39" idx="1"/>
            </p:cNvCxnSpPr>
            <p:nvPr/>
          </p:nvCxnSpPr>
          <p:spPr>
            <a:xfrm>
              <a:off x="6154667" y="351384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8753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1785" y="1653663"/>
            <a:ext cx="1375350" cy="1697765"/>
            <a:chOff x="1950284" y="2545802"/>
            <a:chExt cx="1375350" cy="1697765"/>
          </a:xfrm>
        </p:grpSpPr>
        <p:sp>
          <p:nvSpPr>
            <p:cNvPr id="48" name="Oval 47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3"/>
              <a:endCxn id="49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74003" y="3741173"/>
            <a:ext cx="1375350" cy="1704051"/>
            <a:chOff x="2870359" y="4620549"/>
            <a:chExt cx="1375350" cy="1704051"/>
          </a:xfrm>
        </p:grpSpPr>
        <p:sp>
          <p:nvSpPr>
            <p:cNvPr id="63" name="Oval 62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9" idx="3"/>
              <a:endCxn id="64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55906" y="3717466"/>
            <a:ext cx="1375350" cy="1703179"/>
            <a:chOff x="6355906" y="4621421"/>
            <a:chExt cx="1375350" cy="170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6521010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902011" y="541020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14746" y="5138879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 flipH="1">
              <a:off x="6629046" y="4922441"/>
              <a:ext cx="6264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7" idx="3"/>
              <a:endCxn id="82" idx="7"/>
            </p:cNvCxnSpPr>
            <p:nvPr/>
          </p:nvCxnSpPr>
          <p:spPr>
            <a:xfrm flipH="1">
              <a:off x="7097133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709868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273486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2" idx="3"/>
            </p:cNvCxnSpPr>
            <p:nvPr/>
          </p:nvCxnSpPr>
          <p:spPr>
            <a:xfrm flipH="1">
              <a:off x="6705957" y="5605323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4"/>
            </p:cNvCxnSpPr>
            <p:nvPr/>
          </p:nvCxnSpPr>
          <p:spPr>
            <a:xfrm>
              <a:off x="7016311" y="5638801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494236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8105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88282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82" idx="5"/>
              <a:endCxn id="95" idx="1"/>
            </p:cNvCxnSpPr>
            <p:nvPr/>
          </p:nvCxnSpPr>
          <p:spPr>
            <a:xfrm>
              <a:off x="7097133" y="5605323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355906" y="4621421"/>
              <a:ext cx="1375350" cy="146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89350" y="3716594"/>
            <a:ext cx="1375350" cy="1704051"/>
            <a:chOff x="4589350" y="4620549"/>
            <a:chExt cx="1375350" cy="170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/>
            <p:nvPr/>
          </p:nvSpPr>
          <p:spPr>
            <a:xfrm>
              <a:off x="4758625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890" y="54102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58625" y="513887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4"/>
              <a:endCxn id="76" idx="0"/>
            </p:cNvCxnSpPr>
            <p:nvPr/>
          </p:nvCxnSpPr>
          <p:spPr>
            <a:xfrm>
              <a:off x="4872925" y="4922441"/>
              <a:ext cx="0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0" idx="3"/>
              <a:endCxn id="75" idx="7"/>
            </p:cNvCxnSpPr>
            <p:nvPr/>
          </p:nvCxnSpPr>
          <p:spPr>
            <a:xfrm flipH="1">
              <a:off x="5341012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747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517365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49027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2896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43073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9350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39394" y="3741173"/>
            <a:ext cx="1375350" cy="1704051"/>
            <a:chOff x="2870359" y="4620549"/>
            <a:chExt cx="1375350" cy="1704051"/>
          </a:xfrm>
        </p:grpSpPr>
        <p:sp>
          <p:nvSpPr>
            <p:cNvPr id="104" name="Oval 103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4" idx="4"/>
              <a:endCxn id="106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0" idx="3"/>
              <a:endCxn id="105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358" y="5884154"/>
            <a:ext cx="818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spread is </a:t>
            </a:r>
            <a:r>
              <a:rPr lang="en-US" sz="2400" dirty="0">
                <a:solidFill>
                  <a:srgbClr val="FF0000"/>
                </a:solidFill>
              </a:rPr>
              <a:t>not monotone </a:t>
            </a:r>
            <a:r>
              <a:rPr lang="en-US" sz="2400" dirty="0"/>
              <a:t>in the case of the Evolving 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/>
          <p:cNvSpPr/>
          <p:nvPr/>
        </p:nvSpPr>
        <p:spPr>
          <a:xfrm>
            <a:off x="406054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/>
          <p:cNvSpPr/>
          <p:nvPr/>
        </p:nvSpPr>
        <p:spPr>
          <a:xfrm>
            <a:off x="1001473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Oval 107"/>
          <p:cNvSpPr/>
          <p:nvPr/>
        </p:nvSpPr>
        <p:spPr>
          <a:xfrm>
            <a:off x="406054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9" name="Straight Arrow Connector 108"/>
          <p:cNvCxnSpPr>
            <a:stCxn id="106" idx="4"/>
            <a:endCxn id="108" idx="0"/>
          </p:cNvCxnSpPr>
          <p:nvPr/>
        </p:nvCxnSpPr>
        <p:spPr>
          <a:xfrm>
            <a:off x="565148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2" idx="4"/>
            <a:endCxn id="107" idx="0"/>
          </p:cNvCxnSpPr>
          <p:nvPr/>
        </p:nvCxnSpPr>
        <p:spPr>
          <a:xfrm>
            <a:off x="1160567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7" idx="1"/>
          </p:cNvCxnSpPr>
          <p:nvPr/>
        </p:nvCxnSpPr>
        <p:spPr>
          <a:xfrm>
            <a:off x="677644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01473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/>
          <p:cNvSpPr/>
          <p:nvPr/>
        </p:nvSpPr>
        <p:spPr>
          <a:xfrm>
            <a:off x="376571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/>
          <p:cNvSpPr/>
          <p:nvPr/>
        </p:nvSpPr>
        <p:spPr>
          <a:xfrm>
            <a:off x="1004282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Oval 114"/>
          <p:cNvSpPr/>
          <p:nvPr/>
        </p:nvSpPr>
        <p:spPr>
          <a:xfrm>
            <a:off x="1604321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179512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/>
          <p:cNvSpPr/>
          <p:nvPr/>
        </p:nvSpPr>
        <p:spPr>
          <a:xfrm>
            <a:off x="1001473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/>
          <p:cNvSpPr/>
          <p:nvPr/>
        </p:nvSpPr>
        <p:spPr>
          <a:xfrm>
            <a:off x="1666829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1" idx="3"/>
            <a:endCxn id="113" idx="7"/>
          </p:cNvCxnSpPr>
          <p:nvPr/>
        </p:nvCxnSpPr>
        <p:spPr>
          <a:xfrm flipH="1">
            <a:off x="648161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" idx="4"/>
            <a:endCxn id="114" idx="0"/>
          </p:cNvCxnSpPr>
          <p:nvPr/>
        </p:nvCxnSpPr>
        <p:spPr>
          <a:xfrm>
            <a:off x="1160567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1" idx="5"/>
            <a:endCxn id="115" idx="1"/>
          </p:cNvCxnSpPr>
          <p:nvPr/>
        </p:nvCxnSpPr>
        <p:spPr>
          <a:xfrm>
            <a:off x="1273063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/>
          <p:cNvSpPr/>
          <p:nvPr/>
        </p:nvSpPr>
        <p:spPr>
          <a:xfrm>
            <a:off x="2638168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Oval 157"/>
          <p:cNvSpPr/>
          <p:nvPr/>
        </p:nvSpPr>
        <p:spPr>
          <a:xfrm>
            <a:off x="3233587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Oval 158"/>
          <p:cNvSpPr/>
          <p:nvPr/>
        </p:nvSpPr>
        <p:spPr>
          <a:xfrm>
            <a:off x="2638168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0" name="Straight Arrow Connector 159"/>
          <p:cNvCxnSpPr>
            <a:stCxn id="157" idx="4"/>
            <a:endCxn id="159" idx="0"/>
          </p:cNvCxnSpPr>
          <p:nvPr/>
        </p:nvCxnSpPr>
        <p:spPr>
          <a:xfrm>
            <a:off x="2797262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63" idx="4"/>
            <a:endCxn id="158" idx="0"/>
          </p:cNvCxnSpPr>
          <p:nvPr/>
        </p:nvCxnSpPr>
        <p:spPr>
          <a:xfrm>
            <a:off x="3392681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58" idx="1"/>
          </p:cNvCxnSpPr>
          <p:nvPr/>
        </p:nvCxnSpPr>
        <p:spPr>
          <a:xfrm>
            <a:off x="2909758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3233587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163"/>
          <p:cNvSpPr/>
          <p:nvPr/>
        </p:nvSpPr>
        <p:spPr>
          <a:xfrm>
            <a:off x="2608685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3236396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3836435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167"/>
          <p:cNvSpPr/>
          <p:nvPr/>
        </p:nvSpPr>
        <p:spPr>
          <a:xfrm>
            <a:off x="2411626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9" name="Oval 168"/>
          <p:cNvSpPr/>
          <p:nvPr/>
        </p:nvSpPr>
        <p:spPr>
          <a:xfrm>
            <a:off x="3233587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0" name="Oval 169"/>
          <p:cNvSpPr/>
          <p:nvPr/>
        </p:nvSpPr>
        <p:spPr>
          <a:xfrm>
            <a:off x="3898943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3"/>
            <a:endCxn id="164" idx="7"/>
          </p:cNvCxnSpPr>
          <p:nvPr/>
        </p:nvCxnSpPr>
        <p:spPr>
          <a:xfrm flipH="1">
            <a:off x="2880275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9" idx="4"/>
            <a:endCxn id="165" idx="0"/>
          </p:cNvCxnSpPr>
          <p:nvPr/>
        </p:nvCxnSpPr>
        <p:spPr>
          <a:xfrm>
            <a:off x="3392681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9" idx="5"/>
            <a:endCxn id="166" idx="1"/>
          </p:cNvCxnSpPr>
          <p:nvPr/>
        </p:nvCxnSpPr>
        <p:spPr>
          <a:xfrm>
            <a:off x="3505177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Oval 182"/>
          <p:cNvSpPr/>
          <p:nvPr/>
        </p:nvSpPr>
        <p:spPr>
          <a:xfrm>
            <a:off x="4945083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" name="Oval 183"/>
          <p:cNvSpPr/>
          <p:nvPr/>
        </p:nvSpPr>
        <p:spPr>
          <a:xfrm>
            <a:off x="5540502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5" name="Oval 184"/>
          <p:cNvSpPr/>
          <p:nvPr/>
        </p:nvSpPr>
        <p:spPr>
          <a:xfrm>
            <a:off x="4945083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6" name="Straight Arrow Connector 185"/>
          <p:cNvCxnSpPr>
            <a:stCxn id="183" idx="4"/>
            <a:endCxn id="185" idx="0"/>
          </p:cNvCxnSpPr>
          <p:nvPr/>
        </p:nvCxnSpPr>
        <p:spPr>
          <a:xfrm>
            <a:off x="5104177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9" idx="4"/>
            <a:endCxn id="184" idx="0"/>
          </p:cNvCxnSpPr>
          <p:nvPr/>
        </p:nvCxnSpPr>
        <p:spPr>
          <a:xfrm>
            <a:off x="5699596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84" idx="1"/>
          </p:cNvCxnSpPr>
          <p:nvPr/>
        </p:nvCxnSpPr>
        <p:spPr>
          <a:xfrm>
            <a:off x="5216673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540502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0" name="Oval 189"/>
          <p:cNvSpPr/>
          <p:nvPr/>
        </p:nvSpPr>
        <p:spPr>
          <a:xfrm>
            <a:off x="4915600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1" name="Oval 190"/>
          <p:cNvSpPr/>
          <p:nvPr/>
        </p:nvSpPr>
        <p:spPr>
          <a:xfrm>
            <a:off x="5543311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2" name="Oval 191"/>
          <p:cNvSpPr/>
          <p:nvPr/>
        </p:nvSpPr>
        <p:spPr>
          <a:xfrm>
            <a:off x="6143350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Rectangle 193"/>
          <p:cNvSpPr/>
          <p:nvPr/>
        </p:nvSpPr>
        <p:spPr>
          <a:xfrm>
            <a:off x="4718541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5" name="Oval 194"/>
          <p:cNvSpPr/>
          <p:nvPr/>
        </p:nvSpPr>
        <p:spPr>
          <a:xfrm>
            <a:off x="5540502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Oval 195"/>
          <p:cNvSpPr/>
          <p:nvPr/>
        </p:nvSpPr>
        <p:spPr>
          <a:xfrm>
            <a:off x="6205858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195" idx="3"/>
            <a:endCxn id="190" idx="7"/>
          </p:cNvCxnSpPr>
          <p:nvPr/>
        </p:nvCxnSpPr>
        <p:spPr>
          <a:xfrm flipH="1">
            <a:off x="5187190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5" idx="4"/>
            <a:endCxn id="191" idx="0"/>
          </p:cNvCxnSpPr>
          <p:nvPr/>
        </p:nvCxnSpPr>
        <p:spPr>
          <a:xfrm>
            <a:off x="5699596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5" idx="5"/>
            <a:endCxn id="192" idx="1"/>
          </p:cNvCxnSpPr>
          <p:nvPr/>
        </p:nvCxnSpPr>
        <p:spPr>
          <a:xfrm>
            <a:off x="5812092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" idx="4"/>
            <a:endCxn id="195" idx="0"/>
          </p:cNvCxnSpPr>
          <p:nvPr/>
        </p:nvCxnSpPr>
        <p:spPr>
          <a:xfrm>
            <a:off x="5699596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6" idx="3"/>
            <a:endCxn id="195" idx="7"/>
          </p:cNvCxnSpPr>
          <p:nvPr/>
        </p:nvCxnSpPr>
        <p:spPr>
          <a:xfrm flipH="1">
            <a:off x="5812092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Oval 234"/>
          <p:cNvSpPr/>
          <p:nvPr/>
        </p:nvSpPr>
        <p:spPr>
          <a:xfrm>
            <a:off x="7261547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6" name="Oval 235"/>
          <p:cNvSpPr/>
          <p:nvPr/>
        </p:nvSpPr>
        <p:spPr>
          <a:xfrm>
            <a:off x="7856966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7" name="Oval 236"/>
          <p:cNvSpPr/>
          <p:nvPr/>
        </p:nvSpPr>
        <p:spPr>
          <a:xfrm>
            <a:off x="7261547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8" name="Straight Arrow Connector 237"/>
          <p:cNvCxnSpPr>
            <a:stCxn id="235" idx="4"/>
            <a:endCxn id="237" idx="0"/>
          </p:cNvCxnSpPr>
          <p:nvPr/>
        </p:nvCxnSpPr>
        <p:spPr>
          <a:xfrm>
            <a:off x="7420641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41" idx="4"/>
            <a:endCxn id="236" idx="0"/>
          </p:cNvCxnSpPr>
          <p:nvPr/>
        </p:nvCxnSpPr>
        <p:spPr>
          <a:xfrm>
            <a:off x="8016060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endCxn id="236" idx="1"/>
          </p:cNvCxnSpPr>
          <p:nvPr/>
        </p:nvCxnSpPr>
        <p:spPr>
          <a:xfrm>
            <a:off x="7533137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856966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Oval 241"/>
          <p:cNvSpPr/>
          <p:nvPr/>
        </p:nvSpPr>
        <p:spPr>
          <a:xfrm>
            <a:off x="7232064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Oval 242"/>
          <p:cNvSpPr/>
          <p:nvPr/>
        </p:nvSpPr>
        <p:spPr>
          <a:xfrm>
            <a:off x="7859775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4" name="Oval 243"/>
          <p:cNvSpPr/>
          <p:nvPr/>
        </p:nvSpPr>
        <p:spPr>
          <a:xfrm>
            <a:off x="8459814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>
          <a:xfrm>
            <a:off x="7035005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7" name="Oval 246"/>
          <p:cNvSpPr/>
          <p:nvPr/>
        </p:nvSpPr>
        <p:spPr>
          <a:xfrm>
            <a:off x="7856966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" name="Oval 247"/>
          <p:cNvSpPr/>
          <p:nvPr/>
        </p:nvSpPr>
        <p:spPr>
          <a:xfrm>
            <a:off x="8522322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1" name="Straight Arrow Connector 250"/>
          <p:cNvCxnSpPr>
            <a:stCxn id="247" idx="3"/>
            <a:endCxn id="242" idx="7"/>
          </p:cNvCxnSpPr>
          <p:nvPr/>
        </p:nvCxnSpPr>
        <p:spPr>
          <a:xfrm flipH="1">
            <a:off x="7503654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7" idx="4"/>
            <a:endCxn id="243" idx="0"/>
          </p:cNvCxnSpPr>
          <p:nvPr/>
        </p:nvCxnSpPr>
        <p:spPr>
          <a:xfrm>
            <a:off x="8016060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5"/>
            <a:endCxn id="244" idx="1"/>
          </p:cNvCxnSpPr>
          <p:nvPr/>
        </p:nvCxnSpPr>
        <p:spPr>
          <a:xfrm>
            <a:off x="8128556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36" idx="4"/>
            <a:endCxn id="247" idx="0"/>
          </p:cNvCxnSpPr>
          <p:nvPr/>
        </p:nvCxnSpPr>
        <p:spPr>
          <a:xfrm>
            <a:off x="8016060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8" idx="3"/>
            <a:endCxn id="247" idx="7"/>
          </p:cNvCxnSpPr>
          <p:nvPr/>
        </p:nvCxnSpPr>
        <p:spPr>
          <a:xfrm flipH="1">
            <a:off x="8128556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8862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92536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6832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38211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952450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322797" y="192240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blipFill rotWithShape="0">
                <a:blip r:embed="rId39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4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605" y="1844824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859913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881292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895531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does not increase the spread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211" t="-10526" r="-2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9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820" y="192185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310820" y="192106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2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931" y="191922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400" dirty="0"/>
                  <a:t> increases the spread  to 9</a:t>
                </a:r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356" t="-10526" r="-4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5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Evolving LT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evolving LT model is monotone but it is </a:t>
                </a:r>
                <a:r>
                  <a:rPr lang="en-US" dirty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submodular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Expected Spread: </a:t>
                </a:r>
                <a:r>
                  <a:rPr lang="en-US" dirty="0">
                    <a:solidFill>
                      <a:schemeClr val="tx1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gets infected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larger effect </a:t>
                </a:r>
                <a:r>
                  <a:rPr lang="en-US" dirty="0">
                    <a:solidFill>
                      <a:schemeClr val="tx1"/>
                    </a:solidFill>
                  </a:rPr>
                  <a:t>if added to the set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than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9632" y="2636912"/>
            <a:ext cx="6624736" cy="1991222"/>
            <a:chOff x="1871777" y="430539"/>
            <a:chExt cx="4292943" cy="1283533"/>
          </a:xfrm>
        </p:grpSpPr>
        <p:cxnSp>
          <p:nvCxnSpPr>
            <p:cNvPr id="5" name="Straight Arrow Connector 4"/>
            <p:cNvCxnSpPr>
              <a:stCxn id="47" idx="4"/>
              <a:endCxn id="45" idx="0"/>
            </p:cNvCxnSpPr>
            <p:nvPr/>
          </p:nvCxnSpPr>
          <p:spPr>
            <a:xfrm>
              <a:off x="2483722" y="706966"/>
              <a:ext cx="14475" cy="4818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21097" y="1467334"/>
                  <a:ext cx="376708" cy="24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𝑼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871777" y="430540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1820" y="641399"/>
              <a:ext cx="323738" cy="261610"/>
              <a:chOff x="1891185" y="598609"/>
              <a:chExt cx="323738" cy="26161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776083" y="677297"/>
              <a:ext cx="323738" cy="252188"/>
              <a:chOff x="2747340" y="762723"/>
              <a:chExt cx="323738" cy="25218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2321097" y="457200"/>
              <a:ext cx="323738" cy="249766"/>
              <a:chOff x="2406703" y="457200"/>
              <a:chExt cx="323738" cy="2497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>
              <a:stCxn id="45" idx="7"/>
              <a:endCxn id="49" idx="3"/>
            </p:cNvCxnSpPr>
            <p:nvPr/>
          </p:nvCxnSpPr>
          <p:spPr>
            <a:xfrm flipV="1">
              <a:off x="2579019" y="896007"/>
              <a:ext cx="294255" cy="326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1" idx="5"/>
              <a:endCxn id="45" idx="1"/>
            </p:cNvCxnSpPr>
            <p:nvPr/>
          </p:nvCxnSpPr>
          <p:spPr>
            <a:xfrm>
              <a:off x="2139742" y="869531"/>
              <a:ext cx="277633" cy="3527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40725" y="1169695"/>
              <a:ext cx="271772" cy="247732"/>
              <a:chOff x="2469006" y="1221234"/>
              <a:chExt cx="271772" cy="2477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69006" y="1221234"/>
                    <a:ext cx="263369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61595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0" name="TextBox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43648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3370647" y="430540"/>
              <a:ext cx="1272740" cy="1034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640" y="664523"/>
              <a:ext cx="323738" cy="261610"/>
              <a:chOff x="1891185" y="598609"/>
              <a:chExt cx="323738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284903" y="700421"/>
              <a:ext cx="323738" cy="252188"/>
              <a:chOff x="2747340" y="762723"/>
              <a:chExt cx="323738" cy="25218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829917" y="480324"/>
              <a:ext cx="323738" cy="249766"/>
              <a:chOff x="2406703" y="457200"/>
              <a:chExt cx="323738" cy="2497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/>
            <p:cNvCxnSpPr>
              <a:stCxn id="43" idx="5"/>
              <a:endCxn id="37" idx="1"/>
            </p:cNvCxnSpPr>
            <p:nvPr/>
          </p:nvCxnSpPr>
          <p:spPr>
            <a:xfrm>
              <a:off x="3648562" y="892655"/>
              <a:ext cx="277633" cy="3388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864585" y="1178941"/>
              <a:ext cx="256964" cy="247732"/>
              <a:chOff x="2484046" y="1221234"/>
              <a:chExt cx="256964" cy="2477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84046" y="1221234"/>
                    <a:ext cx="256964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b="0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>
              <a:stCxn id="31" idx="4"/>
              <a:endCxn id="29" idx="0"/>
            </p:cNvCxnSpPr>
            <p:nvPr/>
          </p:nvCxnSpPr>
          <p:spPr>
            <a:xfrm flipH="1">
              <a:off x="5492248" y="730090"/>
              <a:ext cx="1634" cy="4679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1980" y="430539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91980" y="664523"/>
              <a:ext cx="323738" cy="261610"/>
              <a:chOff x="1891185" y="598609"/>
              <a:chExt cx="323738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5786243" y="700421"/>
              <a:ext cx="323738" cy="252188"/>
              <a:chOff x="2747340" y="762723"/>
              <a:chExt cx="323738" cy="2521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331257" y="480324"/>
              <a:ext cx="323738" cy="249766"/>
              <a:chOff x="2406703" y="457200"/>
              <a:chExt cx="323738" cy="24976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>
              <a:stCxn id="29" idx="7"/>
              <a:endCxn id="33" idx="3"/>
            </p:cNvCxnSpPr>
            <p:nvPr/>
          </p:nvCxnSpPr>
          <p:spPr>
            <a:xfrm flipV="1">
              <a:off x="5573070" y="919131"/>
              <a:ext cx="310364" cy="3124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43648" y="1178941"/>
              <a:ext cx="263368" cy="247732"/>
              <a:chOff x="2477878" y="1221234"/>
              <a:chExt cx="263368" cy="2477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77878" y="1221234"/>
                    <a:ext cx="26336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68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Spread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60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Other models for diffusion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Deadline model</a:t>
            </a:r>
            <a:r>
              <a:rPr lang="en-US" dirty="0"/>
              <a:t>: There is a deadline by which a node can be infected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Time-decay model</a:t>
            </a:r>
            <a:r>
              <a:rPr lang="en-US" dirty="0"/>
              <a:t>: The probability of an infected node to infect its neighbors decays over 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Timed influence</a:t>
            </a:r>
            <a:r>
              <a:rPr lang="en-US" dirty="0"/>
              <a:t>: Each edge has a speed of infection, and you want to maximize the speed by which nodes are infected.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Competing diffusions</a:t>
            </a:r>
          </a:p>
          <a:p>
            <a:pPr lvl="1"/>
            <a:r>
              <a:rPr lang="en-US" dirty="0"/>
              <a:t>Maximize the spread while competing with other products that are being diffused.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672" y="5863221"/>
            <a:ext cx="790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A. Borodin, Y. </a:t>
            </a:r>
            <a:r>
              <a:rPr lang="en-US" sz="1200" dirty="0" err="1"/>
              <a:t>Filmus</a:t>
            </a:r>
            <a:r>
              <a:rPr lang="en-US" sz="1200" dirty="0"/>
              <a:t>, and J. Oren. </a:t>
            </a:r>
            <a:r>
              <a:rPr lang="en-US" sz="1200" i="1" dirty="0"/>
              <a:t>Threshold models for competitive influence in social networks</a:t>
            </a:r>
            <a:r>
              <a:rPr lang="en-US" sz="1200" dirty="0"/>
              <a:t>. WINE, 2010.</a:t>
            </a:r>
          </a:p>
          <a:p>
            <a:r>
              <a:rPr lang="en-US" sz="1200" dirty="0"/>
              <a:t>M. </a:t>
            </a:r>
            <a:r>
              <a:rPr lang="en-US" sz="1200" dirty="0" err="1"/>
              <a:t>Draief</a:t>
            </a:r>
            <a:r>
              <a:rPr lang="en-US" sz="1200" dirty="0"/>
              <a:t> and H. </a:t>
            </a:r>
            <a:r>
              <a:rPr lang="en-US" sz="1200" dirty="0" err="1"/>
              <a:t>Heidari</a:t>
            </a:r>
            <a:r>
              <a:rPr lang="en-US" sz="1200" dirty="0"/>
              <a:t>. M. Kearns. </a:t>
            </a:r>
            <a:r>
              <a:rPr lang="en-US" sz="1200" i="1" dirty="0"/>
              <a:t>New Models for Competitive Contagion. </a:t>
            </a:r>
            <a:r>
              <a:rPr lang="en-US" sz="1200" dirty="0"/>
              <a:t>AAAI 2014.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672" y="4424616"/>
            <a:ext cx="790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Du, L. Song, M. Gomez-Rodriguez, H. </a:t>
            </a:r>
            <a:r>
              <a:rPr lang="en-US" sz="1200" dirty="0" err="1"/>
              <a:t>Zha</a:t>
            </a:r>
            <a:r>
              <a:rPr lang="en-US" sz="1200" dirty="0"/>
              <a:t>. </a:t>
            </a:r>
            <a:r>
              <a:rPr lang="en-US" sz="1200" i="1" dirty="0"/>
              <a:t>Scalable influence estimation in continuous-time diffusion networks</a:t>
            </a:r>
            <a:r>
              <a:rPr lang="en-US" sz="1200" dirty="0"/>
              <a:t>. NIPS 2013.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601" y="2565395"/>
            <a:ext cx="823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W. Chen, W. Lu, N. Zhang. </a:t>
            </a:r>
            <a:r>
              <a:rPr lang="en-US" sz="1200" i="1" dirty="0"/>
              <a:t>Time-critical influence maximization in social networks with time-delayed diffusion process</a:t>
            </a:r>
            <a:r>
              <a:rPr lang="en-US" sz="1200" dirty="0"/>
              <a:t>. AAAI,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601" y="3530590"/>
            <a:ext cx="682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Liu, G. Cong, D. Xu, and Y. Zeng. </a:t>
            </a:r>
            <a:r>
              <a:rPr lang="en-US" sz="1200" i="1" dirty="0"/>
              <a:t>Time constrained influence maximization in social networks. </a:t>
            </a:r>
            <a:r>
              <a:rPr lang="en-US" sz="1200" dirty="0"/>
              <a:t>ICDM 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572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Reverse problems: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Initiator discovery</a:t>
            </a:r>
            <a:r>
              <a:rPr lang="en-US" dirty="0"/>
              <a:t>: Given the state of the diffusion, find the nodes most likely to have initiated the diffusion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Diffusion trees</a:t>
            </a:r>
            <a:r>
              <a:rPr lang="en-US" dirty="0"/>
              <a:t>: Identify the most likely tree of diffusion tree given the output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probabilities</a:t>
            </a:r>
            <a:r>
              <a:rPr lang="en-US" dirty="0"/>
              <a:t>: estimate the true infection probabilities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2951" y="5966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Gomez-Rodriguez, D. </a:t>
            </a:r>
            <a:r>
              <a:rPr lang="en-US" sz="1400" dirty="0" err="1"/>
              <a:t>Balduzzi</a:t>
            </a:r>
            <a:r>
              <a:rPr lang="en-US" sz="1400" dirty="0"/>
              <a:t>, B. </a:t>
            </a:r>
            <a:r>
              <a:rPr lang="en-US" sz="1400" dirty="0" err="1"/>
              <a:t>Scholkopf</a:t>
            </a:r>
            <a:r>
              <a:rPr lang="en-US" sz="1400" dirty="0"/>
              <a:t>. </a:t>
            </a:r>
            <a:r>
              <a:rPr lang="en-US" sz="1400" i="1" dirty="0"/>
              <a:t>Uncovering the temporal dynamics of diffusion networks</a:t>
            </a:r>
            <a:r>
              <a:rPr lang="en-US" sz="1400" dirty="0"/>
              <a:t>. ICML, 2011.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951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 Rodriguez, J. </a:t>
            </a:r>
            <a:r>
              <a:rPr lang="en-US" sz="1400" dirty="0" err="1"/>
              <a:t>Leskovec</a:t>
            </a:r>
            <a:r>
              <a:rPr lang="en-US" sz="1400" dirty="0"/>
              <a:t>, A. Krause. </a:t>
            </a:r>
            <a:r>
              <a:rPr lang="en-US" sz="1400" i="1" dirty="0"/>
              <a:t>Inferring networks of diffusion and influence</a:t>
            </a:r>
            <a:r>
              <a:rPr lang="en-US" sz="1400" dirty="0"/>
              <a:t>. KDD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951" y="333996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Mannila</a:t>
            </a:r>
            <a:r>
              <a:rPr lang="en-US" sz="1400" dirty="0"/>
              <a:t>, E. Terzi. </a:t>
            </a:r>
            <a:r>
              <a:rPr lang="en-US" sz="1400" i="1" dirty="0"/>
              <a:t>Finding Links and Initiators: A Graph-Reconstruction Problem</a:t>
            </a:r>
            <a:r>
              <a:rPr lang="en-US" sz="1400" dirty="0"/>
              <a:t>. SDM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145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D. </a:t>
            </a:r>
            <a:r>
              <a:rPr lang="en-US" dirty="0" err="1"/>
              <a:t>Kempe</a:t>
            </a:r>
            <a:r>
              <a:rPr lang="en-US" dirty="0"/>
              <a:t>, J. Kleinberg, E. </a:t>
            </a:r>
            <a:r>
              <a:rPr lang="en-US" dirty="0" err="1"/>
              <a:t>Tardos</a:t>
            </a:r>
            <a:r>
              <a:rPr lang="en-US" dirty="0"/>
              <a:t>. </a:t>
            </a:r>
            <a:r>
              <a:rPr lang="en-US" i="1" dirty="0"/>
              <a:t>Maximizing the Spread of Influence through a Social Network</a:t>
            </a:r>
            <a:r>
              <a:rPr lang="en-US" dirty="0"/>
              <a:t>. Proc. 9th ACM SIGKDD Intl. Conf. on Knowledge Discovery and Data Mining, 2003.</a:t>
            </a:r>
          </a:p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ICCSS 2015</a:t>
            </a:r>
          </a:p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Krause, C. </a:t>
            </a:r>
            <a:r>
              <a:rPr lang="en-US" dirty="0" err="1"/>
              <a:t>Guestrin</a:t>
            </a:r>
            <a:r>
              <a:rPr lang="en-US" dirty="0"/>
              <a:t>, C. </a:t>
            </a:r>
            <a:r>
              <a:rPr lang="en-US" dirty="0" err="1"/>
              <a:t>Faloutsos</a:t>
            </a:r>
            <a:r>
              <a:rPr lang="en-US" dirty="0"/>
              <a:t>, J. M. </a:t>
            </a:r>
            <a:r>
              <a:rPr lang="en-US" dirty="0" err="1"/>
              <a:t>VanBriesen</a:t>
            </a:r>
            <a:r>
              <a:rPr lang="en-US" dirty="0"/>
              <a:t>, Natalie S. Glance. </a:t>
            </a:r>
            <a:r>
              <a:rPr lang="en-US" i="1" dirty="0"/>
              <a:t>Cost-effective outbreak detection in networks</a:t>
            </a:r>
            <a:r>
              <a:rPr lang="en-US" dirty="0"/>
              <a:t>. KDD 2007</a:t>
            </a:r>
          </a:p>
          <a:p>
            <a:r>
              <a:rPr lang="en-US" dirty="0"/>
              <a:t>W. Chen, </a:t>
            </a:r>
            <a:r>
              <a:rPr lang="en-US" dirty="0" err="1"/>
              <a:t>C.Wang</a:t>
            </a:r>
            <a:r>
              <a:rPr lang="en-US" dirty="0"/>
              <a:t>, and </a:t>
            </a:r>
            <a:r>
              <a:rPr lang="en-US" dirty="0" err="1"/>
              <a:t>Y.Wang</a:t>
            </a:r>
            <a:r>
              <a:rPr lang="en-US" dirty="0"/>
              <a:t>. </a:t>
            </a:r>
            <a:r>
              <a:rPr lang="en-US" i="1" dirty="0"/>
              <a:t>Scalable influence maximization for prevalent viral marketing in large-scale social networks</a:t>
            </a:r>
            <a:r>
              <a:rPr lang="en-US" dirty="0"/>
              <a:t>. In 16th ACM SIGKDD international conference on Knowledge discovery and data mining, KDD 2010.</a:t>
            </a:r>
          </a:p>
          <a:p>
            <a:r>
              <a:rPr lang="en-US" dirty="0"/>
              <a:t>B. Liu, G. Cong, D. Xu, and Y. Zeng. </a:t>
            </a:r>
            <a:r>
              <a:rPr lang="en-US" i="1" dirty="0"/>
              <a:t>Time constrained influence maximization in social networks. </a:t>
            </a:r>
            <a:r>
              <a:rPr lang="en-US" dirty="0"/>
              <a:t>ICDM 2012.</a:t>
            </a:r>
          </a:p>
          <a:p>
            <a:r>
              <a:rPr lang="en-US" dirty="0"/>
              <a:t>Edith Cohen, Daniel </a:t>
            </a:r>
            <a:r>
              <a:rPr lang="en-US" dirty="0" err="1"/>
              <a:t>Delling</a:t>
            </a:r>
            <a:r>
              <a:rPr lang="en-US" dirty="0"/>
              <a:t>, Thomas </a:t>
            </a:r>
            <a:r>
              <a:rPr lang="en-US" dirty="0" err="1"/>
              <a:t>Pajor</a:t>
            </a:r>
            <a:r>
              <a:rPr lang="en-US" dirty="0"/>
              <a:t>, Renato F. </a:t>
            </a:r>
            <a:r>
              <a:rPr lang="en-US" dirty="0" err="1"/>
              <a:t>Werneck</a:t>
            </a:r>
            <a:r>
              <a:rPr lang="en-US" dirty="0"/>
              <a:t>. </a:t>
            </a:r>
            <a:r>
              <a:rPr lang="en-US" i="1" dirty="0"/>
              <a:t>Sketch-based Influence Maximization and Computation: Scaling up with Guarantees</a:t>
            </a:r>
            <a:r>
              <a:rPr lang="en-US" dirty="0"/>
              <a:t>. CIKM 2014</a:t>
            </a:r>
          </a:p>
          <a:p>
            <a:r>
              <a:rPr lang="en-US" dirty="0"/>
              <a:t>W. Chen, W. Lu, N. Zhang. </a:t>
            </a:r>
            <a:r>
              <a:rPr lang="en-US" i="1" dirty="0"/>
              <a:t>Time-critical influence maximization in social networks with time-delayed diffusion process</a:t>
            </a:r>
            <a:r>
              <a:rPr lang="en-US" dirty="0"/>
              <a:t>. AAAI, 2012.</a:t>
            </a:r>
          </a:p>
          <a:p>
            <a:r>
              <a:rPr lang="en-US" dirty="0"/>
              <a:t>N. Du, L. Song, M. Gomez-Rodriguez, H. </a:t>
            </a:r>
            <a:r>
              <a:rPr lang="en-US" dirty="0" err="1"/>
              <a:t>Zha</a:t>
            </a:r>
            <a:r>
              <a:rPr lang="en-US" dirty="0"/>
              <a:t>. </a:t>
            </a:r>
            <a:r>
              <a:rPr lang="en-US" i="1" dirty="0"/>
              <a:t>Scalable influence estimation in continuous-time diffusion networks</a:t>
            </a:r>
            <a:r>
              <a:rPr lang="en-US" dirty="0"/>
              <a:t>. NIPS 2013.</a:t>
            </a:r>
          </a:p>
          <a:p>
            <a:r>
              <a:rPr lang="en-US" dirty="0"/>
              <a:t>A. Borodin, Y. </a:t>
            </a:r>
            <a:r>
              <a:rPr lang="en-US" dirty="0" err="1"/>
              <a:t>Filmus</a:t>
            </a:r>
            <a:r>
              <a:rPr lang="en-US" dirty="0"/>
              <a:t>, and J. Oren. </a:t>
            </a:r>
            <a:r>
              <a:rPr lang="en-US" i="1" dirty="0"/>
              <a:t>Threshold models for competitive influence in social networks</a:t>
            </a:r>
            <a:r>
              <a:rPr lang="en-US" dirty="0"/>
              <a:t>. In Proceedings of the 6th international conference on Internet and network economics, WINE’10, 2010.</a:t>
            </a:r>
          </a:p>
          <a:p>
            <a:r>
              <a:rPr lang="en-US" dirty="0"/>
              <a:t>M. </a:t>
            </a:r>
            <a:r>
              <a:rPr lang="en-US" dirty="0" err="1"/>
              <a:t>Draief</a:t>
            </a:r>
            <a:r>
              <a:rPr lang="en-US" dirty="0"/>
              <a:t> and H. </a:t>
            </a:r>
            <a:r>
              <a:rPr lang="en-US" dirty="0" err="1"/>
              <a:t>Heidari</a:t>
            </a:r>
            <a:r>
              <a:rPr lang="en-US" dirty="0"/>
              <a:t>. M. Kearns. </a:t>
            </a:r>
            <a:r>
              <a:rPr lang="en-US" i="1" dirty="0"/>
              <a:t>New Models for Competitive Contagion. </a:t>
            </a:r>
            <a:r>
              <a:rPr lang="en-US" dirty="0"/>
              <a:t>AAAI 2014. </a:t>
            </a:r>
          </a:p>
          <a:p>
            <a:r>
              <a:rPr lang="en-US" dirty="0"/>
              <a:t>H. </a:t>
            </a:r>
            <a:r>
              <a:rPr lang="en-US" dirty="0" err="1"/>
              <a:t>Mannila</a:t>
            </a:r>
            <a:r>
              <a:rPr lang="en-US" dirty="0"/>
              <a:t>, E. Terzi. </a:t>
            </a:r>
            <a:r>
              <a:rPr lang="en-US" i="1" dirty="0"/>
              <a:t>Finding Links and Initiators: A Graph-Reconstruction Problem</a:t>
            </a:r>
            <a:r>
              <a:rPr lang="en-US" dirty="0"/>
              <a:t>. SDM 2009</a:t>
            </a:r>
          </a:p>
          <a:p>
            <a:r>
              <a:rPr lang="en-US" dirty="0"/>
              <a:t>Manuel Gomez Rodriguez, Jure </a:t>
            </a:r>
            <a:r>
              <a:rPr lang="en-US" dirty="0" err="1"/>
              <a:t>Leskovec</a:t>
            </a:r>
            <a:r>
              <a:rPr lang="en-US" dirty="0"/>
              <a:t>, Andreas Krause. </a:t>
            </a:r>
            <a:r>
              <a:rPr lang="en-US" i="1" dirty="0"/>
              <a:t>Inferring networks of diffusion and influence</a:t>
            </a:r>
            <a:r>
              <a:rPr lang="en-US" dirty="0"/>
              <a:t>. KDD 2010</a:t>
            </a:r>
          </a:p>
          <a:p>
            <a:r>
              <a:rPr lang="en-US" dirty="0"/>
              <a:t>M. Gomez-Rodriguez, D. </a:t>
            </a:r>
            <a:r>
              <a:rPr lang="en-US" dirty="0" err="1"/>
              <a:t>Balduzzi</a:t>
            </a:r>
            <a:r>
              <a:rPr lang="en-US" dirty="0"/>
              <a:t>, B. </a:t>
            </a:r>
            <a:r>
              <a:rPr lang="en-US" dirty="0" err="1"/>
              <a:t>Scholkopf</a:t>
            </a:r>
            <a:r>
              <a:rPr lang="en-US" dirty="0"/>
              <a:t>. </a:t>
            </a:r>
            <a:r>
              <a:rPr lang="en-US" i="1" dirty="0"/>
              <a:t>Uncovering the temporal dynamics of diffusion networks</a:t>
            </a:r>
            <a:r>
              <a:rPr lang="en-US" dirty="0"/>
              <a:t>. ICML,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967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/>
              <a:t>EXTRA SLIDES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280362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copies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7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node may have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multiple copies </a:t>
                </a:r>
                <a:r>
                  <a:rPr lang="en-US" sz="2800" dirty="0"/>
                  <a:t>of the same virus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: state vector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: number of virus copies at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the state vector is initialized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aseline="300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dirty="0">
                    <a:solidFill>
                      <a:schemeClr val="hlink"/>
                    </a:solidFill>
                  </a:rPr>
                  <a:t>,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For each 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</a:t>
                </a: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virus copies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is copied to a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dies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7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61502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 </a:t>
            </a:r>
            <a:r>
              <a:rPr lang="en-US" sz="1400" dirty="0" err="1"/>
              <a:t>Giakkoupis</a:t>
            </a:r>
            <a:r>
              <a:rPr lang="en-US" sz="1400" dirty="0"/>
              <a:t>, A. </a:t>
            </a:r>
            <a:r>
              <a:rPr lang="en-US" sz="1400" dirty="0" err="1"/>
              <a:t>Gionis</a:t>
            </a:r>
            <a:r>
              <a:rPr lang="en-US" sz="1400" dirty="0"/>
              <a:t>, E. Terzi, P. T. Models and algorithms for network immunization. Technical Report C-2005-75, Department of Computer Science, University of Helsinki,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8665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Wingdings" pitchFamily="2" charset="2"/>
                  </a:rPr>
                  <a:t>The expected state of the system at time t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𝑰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𝑴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  <a:blipFill rotWithShape="0">
                <a:blip r:embed="rId2"/>
                <a:stretch>
                  <a:fillRect l="-1672" t="-1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91283" y="46790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387090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3922" y="4679003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1680" y="558924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7"/>
            <a:endCxn id="8" idx="3"/>
          </p:cNvCxnSpPr>
          <p:nvPr/>
        </p:nvCxnSpPr>
        <p:spPr>
          <a:xfrm flipV="1">
            <a:off x="1037134" y="4116757"/>
            <a:ext cx="696727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10" idx="1"/>
          </p:cNvCxnSpPr>
          <p:nvPr/>
        </p:nvCxnSpPr>
        <p:spPr>
          <a:xfrm>
            <a:off x="1037134" y="4924854"/>
            <a:ext cx="696727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>
            <a:off x="1835696" y="4158938"/>
            <a:ext cx="0" cy="1430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9" idx="1"/>
          </p:cNvCxnSpPr>
          <p:nvPr/>
        </p:nvCxnSpPr>
        <p:spPr>
          <a:xfrm>
            <a:off x="1937531" y="4116757"/>
            <a:ext cx="718572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9" idx="3"/>
          </p:cNvCxnSpPr>
          <p:nvPr/>
        </p:nvCxnSpPr>
        <p:spPr>
          <a:xfrm flipV="1">
            <a:off x="1937531" y="4924854"/>
            <a:ext cx="718572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>
            <a:off x="1079315" y="4823019"/>
            <a:ext cx="1534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copied to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blipFill rotWithShape="0">
                <a:blip r:embed="rId8"/>
                <a:stretch>
                  <a:fillRect r="-781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survives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blipFill rotWithShape="0">
                <a:blip r:embed="rId9"/>
                <a:stretch>
                  <a:fillRect r="-977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5562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&lt;1⇔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a constant &lt; 1</a:t>
                </a: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  <a:blipFill rotWithShape="0">
                <a:blip r:embed="rId2"/>
                <a:stretch>
                  <a:fillRect l="-1583" t="-1523" r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4113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spread from the red node?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changes the problem of influence maximization</a:t>
            </a:r>
          </a:p>
          <a:p>
            <a:pPr lvl="1"/>
            <a:r>
              <a:rPr lang="en-US" sz="1900" dirty="0"/>
              <a:t>N. </a:t>
            </a:r>
            <a:r>
              <a:rPr lang="en-US" sz="1900" dirty="0" err="1"/>
              <a:t>Gayraud</a:t>
            </a:r>
            <a:r>
              <a:rPr lang="en-US" sz="1900" dirty="0"/>
              <a:t>, E. </a:t>
            </a:r>
            <a:r>
              <a:rPr lang="en-US" sz="1900" dirty="0" err="1"/>
              <a:t>Pitoura</a:t>
            </a:r>
            <a:r>
              <a:rPr lang="en-US" sz="1900" dirty="0"/>
              <a:t>, P. Tsaparas, Diffusion Maximization on Evolving networks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3131839" y="2450852"/>
            <a:ext cx="5672945" cy="23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1083980" y="3109332"/>
            <a:ext cx="319668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44617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7841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43396" y="399092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9" idx="2"/>
          </p:cNvCxnSpPr>
          <p:nvPr/>
        </p:nvCxnSpPr>
        <p:spPr>
          <a:xfrm>
            <a:off x="1560641" y="350939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10" idx="3"/>
          </p:cNvCxnSpPr>
          <p:nvPr/>
        </p:nvCxnSpPr>
        <p:spPr>
          <a:xfrm flipV="1">
            <a:off x="2202229" y="3109332"/>
            <a:ext cx="241167" cy="32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1" idx="1"/>
          </p:cNvCxnSpPr>
          <p:nvPr/>
        </p:nvCxnSpPr>
        <p:spPr>
          <a:xfrm>
            <a:off x="2202229" y="3585768"/>
            <a:ext cx="272803" cy="4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5576</Words>
  <Application>Microsoft Office PowerPoint</Application>
  <PresentationFormat>On-screen Show (4:3)</PresentationFormat>
  <Paragraphs>949</Paragraphs>
  <Slides>97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Arial</vt:lpstr>
      <vt:lpstr>Calibri</vt:lpstr>
      <vt:lpstr>Cambria Math</vt:lpstr>
      <vt:lpstr>Wingdings</vt:lpstr>
      <vt:lpstr>Office Theme</vt:lpstr>
      <vt:lpstr>Online Social Networks and Media </vt:lpstr>
      <vt:lpstr>Introduction</vt:lpstr>
      <vt:lpstr>Why do we care?</vt:lpstr>
      <vt:lpstr>Why do we care?</vt:lpstr>
      <vt:lpstr>Why do we care?</vt:lpstr>
      <vt:lpstr>Why do we care?</vt:lpstr>
      <vt:lpstr>Why do we care?</vt:lpstr>
      <vt:lpstr>Outline</vt:lpstr>
      <vt:lpstr>Epidemic Spread</vt:lpstr>
      <vt:lpstr>Epidemics</vt:lpstr>
      <vt:lpstr>Epidemics</vt:lpstr>
      <vt:lpstr>A simple model</vt:lpstr>
      <vt:lpstr>Infection Spread</vt:lpstr>
      <vt:lpstr>Infection Spread</vt:lpstr>
      <vt:lpstr>Basic Reproductive Number</vt:lpstr>
      <vt:lpstr>Analysis</vt:lpstr>
      <vt:lpstr>Proof</vt:lpstr>
      <vt:lpstr>Proof</vt:lpstr>
      <vt:lpstr>Proof</vt:lpstr>
      <vt:lpstr>Proof</vt:lpstr>
      <vt:lpstr>Proof</vt:lpstr>
      <vt:lpstr>Proof</vt:lpstr>
      <vt:lpstr>Branching process</vt:lpstr>
      <vt:lpstr>The SIR model</vt:lpstr>
      <vt:lpstr>The SIR process</vt:lpstr>
      <vt:lpstr>Example</vt:lpstr>
      <vt:lpstr>Example</vt:lpstr>
      <vt:lpstr>Example</vt:lpstr>
      <vt:lpstr>Example</vt:lpstr>
      <vt:lpstr>PowerPoint Presentation</vt:lpstr>
      <vt:lpstr>Extensions</vt:lpstr>
      <vt:lpstr>SIR and the Branching process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SIS and SIR</vt:lpstr>
      <vt:lpstr>Including time</vt:lpstr>
      <vt:lpstr>Concurrency</vt:lpstr>
      <vt:lpstr>SIRS</vt:lpstr>
      <vt:lpstr>References</vt:lpstr>
      <vt:lpstr>Influence maximization</vt:lpstr>
      <vt:lpstr>Maximizing spread</vt:lpstr>
      <vt:lpstr>Independent cascade model</vt:lpstr>
      <vt:lpstr>Independent cascade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PowerPoint Presentation</vt:lpstr>
      <vt:lpstr>Improvements</vt:lpstr>
      <vt:lpstr>Degree discount</vt:lpstr>
      <vt:lpstr>PowerPoint Presentation</vt:lpstr>
      <vt:lpstr>Reverse Reachable Sets</vt:lpstr>
      <vt:lpstr>Reverse Reachable Sets</vt:lpstr>
      <vt:lpstr>Reverse Reachable Sets</vt:lpstr>
      <vt:lpstr>Linear threshold model </vt:lpstr>
      <vt:lpstr>Linear threshold model </vt:lpstr>
      <vt:lpstr>Influence Maximization</vt:lpstr>
      <vt:lpstr>Proof idea</vt:lpstr>
      <vt:lpstr>Proof idea (submodularity LT model)</vt:lpstr>
      <vt:lpstr>Example</vt:lpstr>
      <vt:lpstr>Example</vt:lpstr>
      <vt:lpstr>Example</vt:lpstr>
      <vt:lpstr>Example</vt:lpstr>
      <vt:lpstr>Example</vt:lpstr>
      <vt:lpstr>Example</vt:lpstr>
      <vt:lpstr>Example</vt:lpstr>
      <vt:lpstr>One-slide summary</vt:lpstr>
      <vt:lpstr>Evolving network</vt:lpstr>
      <vt:lpstr>Example</vt:lpstr>
      <vt:lpstr>Time</vt:lpstr>
      <vt:lpstr>Submodularity</vt:lpstr>
      <vt:lpstr>Monotonicity for the EIC model</vt:lpstr>
      <vt:lpstr>Monotonicity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Evolving LT model</vt:lpstr>
      <vt:lpstr>Extensions</vt:lpstr>
      <vt:lpstr>Extensions</vt:lpstr>
      <vt:lpstr>References</vt:lpstr>
      <vt:lpstr>PowerPoint Presentation</vt:lpstr>
      <vt:lpstr>Multiple copies model</vt:lpstr>
      <vt:lpstr>Analysis</vt:lpstr>
      <vt:lpstr>Analysis</vt:lpstr>
      <vt:lpstr>Another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351</cp:revision>
  <dcterms:created xsi:type="dcterms:W3CDTF">2012-10-10T06:53:19Z</dcterms:created>
  <dcterms:modified xsi:type="dcterms:W3CDTF">2019-11-14T15:25:21Z</dcterms:modified>
</cp:coreProperties>
</file>