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431" r:id="rId2"/>
    <p:sldId id="712" r:id="rId3"/>
    <p:sldId id="487" r:id="rId4"/>
    <p:sldId id="664" r:id="rId5"/>
    <p:sldId id="688" r:id="rId6"/>
    <p:sldId id="632" r:id="rId7"/>
    <p:sldId id="633" r:id="rId8"/>
    <p:sldId id="689" r:id="rId9"/>
    <p:sldId id="634" r:id="rId10"/>
    <p:sldId id="635" r:id="rId11"/>
    <p:sldId id="641" r:id="rId12"/>
    <p:sldId id="649" r:id="rId13"/>
    <p:sldId id="650" r:id="rId14"/>
    <p:sldId id="652" r:id="rId15"/>
    <p:sldId id="653" r:id="rId16"/>
    <p:sldId id="654" r:id="rId17"/>
    <p:sldId id="655" r:id="rId18"/>
    <p:sldId id="656" r:id="rId19"/>
    <p:sldId id="696" r:id="rId20"/>
    <p:sldId id="454" r:id="rId21"/>
    <p:sldId id="488" r:id="rId22"/>
    <p:sldId id="489" r:id="rId23"/>
    <p:sldId id="490" r:id="rId24"/>
    <p:sldId id="491" r:id="rId25"/>
    <p:sldId id="455" r:id="rId26"/>
    <p:sldId id="666" r:id="rId27"/>
    <p:sldId id="492" r:id="rId28"/>
    <p:sldId id="493" r:id="rId29"/>
    <p:sldId id="483" r:id="rId30"/>
    <p:sldId id="503" r:id="rId31"/>
    <p:sldId id="495" r:id="rId32"/>
    <p:sldId id="458" r:id="rId33"/>
    <p:sldId id="667" r:id="rId34"/>
    <p:sldId id="502" r:id="rId35"/>
    <p:sldId id="504" r:id="rId36"/>
    <p:sldId id="494" r:id="rId37"/>
    <p:sldId id="668" r:id="rId38"/>
    <p:sldId id="511" r:id="rId39"/>
    <p:sldId id="505" r:id="rId40"/>
    <p:sldId id="506" r:id="rId41"/>
    <p:sldId id="669" r:id="rId42"/>
    <p:sldId id="670" r:id="rId43"/>
    <p:sldId id="671" r:id="rId44"/>
    <p:sldId id="512" r:id="rId45"/>
    <p:sldId id="673" r:id="rId46"/>
    <p:sldId id="716" r:id="rId47"/>
    <p:sldId id="675" r:id="rId48"/>
    <p:sldId id="674" r:id="rId49"/>
    <p:sldId id="539" r:id="rId50"/>
    <p:sldId id="677" r:id="rId51"/>
    <p:sldId id="678" r:id="rId52"/>
    <p:sldId id="718" r:id="rId53"/>
    <p:sldId id="679" r:id="rId54"/>
    <p:sldId id="680" r:id="rId55"/>
    <p:sldId id="717" r:id="rId56"/>
    <p:sldId id="719" r:id="rId57"/>
    <p:sldId id="720" r:id="rId58"/>
    <p:sldId id="721" r:id="rId59"/>
    <p:sldId id="543" r:id="rId60"/>
    <p:sldId id="606" r:id="rId61"/>
    <p:sldId id="607" r:id="rId62"/>
    <p:sldId id="608" r:id="rId63"/>
    <p:sldId id="616" r:id="rId64"/>
    <p:sldId id="713" r:id="rId65"/>
    <p:sldId id="545" r:id="rId66"/>
    <p:sldId id="546" r:id="rId67"/>
    <p:sldId id="714" r:id="rId68"/>
    <p:sldId id="685" r:id="rId69"/>
    <p:sldId id="686" r:id="rId70"/>
    <p:sldId id="549" r:id="rId71"/>
    <p:sldId id="687" r:id="rId72"/>
    <p:sldId id="630" r:id="rId73"/>
    <p:sldId id="629" r:id="rId74"/>
    <p:sldId id="581" r:id="rId75"/>
    <p:sldId id="609" r:id="rId76"/>
    <p:sldId id="697" r:id="rId77"/>
    <p:sldId id="563" r:id="rId78"/>
    <p:sldId id="564" r:id="rId79"/>
    <p:sldId id="565" r:id="rId80"/>
    <p:sldId id="566" r:id="rId81"/>
    <p:sldId id="567" r:id="rId82"/>
    <p:sldId id="568" r:id="rId83"/>
    <p:sldId id="715" r:id="rId84"/>
    <p:sldId id="570" r:id="rId85"/>
    <p:sldId id="571" r:id="rId86"/>
    <p:sldId id="572" r:id="rId87"/>
    <p:sldId id="573" r:id="rId88"/>
    <p:sldId id="574" r:id="rId89"/>
    <p:sldId id="575" r:id="rId90"/>
    <p:sldId id="576" r:id="rId91"/>
    <p:sldId id="577" r:id="rId92"/>
    <p:sldId id="578" r:id="rId93"/>
    <p:sldId id="579" r:id="rId94"/>
    <p:sldId id="580" r:id="rId95"/>
    <p:sldId id="698" r:id="rId96"/>
    <p:sldId id="699" r:id="rId97"/>
    <p:sldId id="700" r:id="rId98"/>
    <p:sldId id="701" r:id="rId99"/>
    <p:sldId id="702" r:id="rId100"/>
    <p:sldId id="703" r:id="rId101"/>
    <p:sldId id="704" r:id="rId102"/>
    <p:sldId id="705" r:id="rId103"/>
    <p:sldId id="706" r:id="rId104"/>
    <p:sldId id="707" r:id="rId105"/>
    <p:sldId id="708" r:id="rId106"/>
    <p:sldId id="709" r:id="rId107"/>
    <p:sldId id="710" r:id="rId108"/>
    <p:sldId id="613" r:id="rId109"/>
    <p:sldId id="598" r:id="rId1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toura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75" autoAdjust="0"/>
    <p:restoredTop sz="83923" autoAdjust="0"/>
  </p:normalViewPr>
  <p:slideViewPr>
    <p:cSldViewPr>
      <p:cViewPr varScale="1">
        <p:scale>
          <a:sx n="97" d="100"/>
          <a:sy n="97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49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commentAuthors" Target="commentAuthor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8783B-3160-480B-80FE-B96696625CB6}" type="slidenum">
              <a:rPr lang="en-IE">
                <a:latin typeface="Arial" pitchFamily="34" charset="0"/>
              </a:rPr>
              <a:pPr/>
              <a:t>22</a:t>
            </a:fld>
            <a:endParaRPr lang="en-IE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9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2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r>
              <a:rPr lang="en-US" baseline="0" dirty="0" smtClean="0"/>
              <a:t> find a partition with equal number of nodes and minimum cut is NP-hard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05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Min,</a:t>
            </a:r>
            <a:r>
              <a:rPr lang="en-US" baseline="0" dirty="0" smtClean="0"/>
              <a:t> A is less than half the nodes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0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82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53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Eigenvectors</a:t>
            </a:r>
            <a:r>
              <a:rPr lang="en-US" baseline="0" dirty="0" smtClean="0"/>
              <a:t> are vectors that survive when I multiple them with the matrix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0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graph with 2 connected components, I have the</a:t>
            </a:r>
            <a:r>
              <a:rPr lang="en-US" baseline="0" dirty="0" smtClean="0"/>
              <a:t> eigenvalue d with multiplicity 2, this means that this corresponds to two eigenvectors. </a:t>
            </a:r>
          </a:p>
          <a:p>
            <a:r>
              <a:rPr lang="en-US" baseline="0" dirty="0" smtClean="0"/>
              <a:t>What if the two components are barely connected?</a:t>
            </a:r>
          </a:p>
          <a:p>
            <a:r>
              <a:rPr lang="en-US" baseline="0" dirty="0" smtClean="0"/>
              <a:t>The two eigenvalues similar values – if disconnected, we know what the eigenvectors will be 1s for A, 0s for B, if barely connected, we hope they do not change too much</a:t>
            </a:r>
          </a:p>
          <a:p>
            <a:r>
              <a:rPr lang="en-US" dirty="0" smtClean="0"/>
              <a:t>Block</a:t>
            </a:r>
            <a:r>
              <a:rPr lang="en-US" baseline="0" dirty="0" smtClean="0"/>
              <a:t> A 0</a:t>
            </a:r>
            <a:endParaRPr lang="en-US" baseline="0" dirty="0"/>
          </a:p>
          <a:p>
            <a:r>
              <a:rPr lang="en-US" baseline="0" dirty="0"/>
              <a:t> </a:t>
            </a:r>
            <a:r>
              <a:rPr lang="en-US" baseline="0" dirty="0" smtClean="0"/>
              <a:t>         0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6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Orthogonal</a:t>
            </a:r>
            <a:r>
              <a:rPr lang="en-US" baseline="0" dirty="0" smtClean="0"/>
              <a:t>: dot product is zero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7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Graphs are not random</a:t>
            </a:r>
            <a:r>
              <a:rPr lang="en-US" baseline="0" dirty="0" smtClean="0"/>
              <a:t> – identify their structure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1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</a:t>
            </a:r>
            <a:r>
              <a:rPr lang="en-US" baseline="0" dirty="0" smtClean="0"/>
              <a:t> of entries at each row (and column) equal to 0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6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Sum_i</a:t>
            </a:r>
            <a:r>
              <a:rPr lang="en-US" dirty="0" smtClean="0"/>
              <a:t> </a:t>
            </a:r>
            <a:r>
              <a:rPr lang="en-US" dirty="0" err="1" smtClean="0"/>
              <a:t>Dii</a:t>
            </a:r>
            <a:r>
              <a:rPr lang="en-US" dirty="0" smtClean="0"/>
              <a:t> xi^2</a:t>
            </a:r>
            <a:r>
              <a:rPr lang="en-US" baseline="0" dirty="0" smtClean="0"/>
              <a:t> = \</a:t>
            </a:r>
            <a:r>
              <a:rPr lang="en-US" baseline="0" dirty="0" err="1" smtClean="0"/>
              <a:t>sum_ij</a:t>
            </a:r>
            <a:r>
              <a:rPr lang="en-US" baseline="0" dirty="0" smtClean="0"/>
              <a:t> xi^2 + xj^2</a:t>
            </a:r>
          </a:p>
          <a:p>
            <a:r>
              <a:rPr lang="en-US" baseline="0" dirty="0" smtClean="0"/>
              <a:t>Node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has degree </a:t>
            </a:r>
            <a:r>
              <a:rPr lang="en-US" baseline="0" dirty="0" err="1" smtClean="0"/>
              <a:t>Dii</a:t>
            </a:r>
            <a:r>
              <a:rPr lang="en-US" baseline="0" dirty="0" smtClean="0"/>
              <a:t> so for each edge I sum xi^2 once.</a:t>
            </a:r>
          </a:p>
          <a:p>
            <a:r>
              <a:rPr lang="en-US" dirty="0" smtClean="0"/>
              <a:t>But edge has 2 endpoints so I have to take + </a:t>
            </a:r>
            <a:r>
              <a:rPr lang="en-US" baseline="0" dirty="0" smtClean="0"/>
              <a:t>xj^2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5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Dots are the nodes of the graph – want to put some of the left side of zero,</a:t>
            </a:r>
            <a:r>
              <a:rPr lang="en-US" baseline="0" dirty="0" smtClean="0"/>
              <a:t> some of the right side of zero – why sum must be equal to 1, not all left not all right because some must be zero</a:t>
            </a:r>
          </a:p>
          <a:p>
            <a:r>
              <a:rPr lang="en-US" baseline="0" dirty="0" smtClean="0"/>
              <a:t>Need to minimize sum of the differences of labels of endpoints of all edges – better to have the same sign, penalty for edges that cross zero</a:t>
            </a:r>
          </a:p>
          <a:p>
            <a:r>
              <a:rPr lang="en-US" baseline="0" dirty="0" smtClean="0"/>
              <a:t>Put them in a real lines, in such a way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50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Dots are the nodes of the graph – want to put some of the left side of zero,</a:t>
            </a:r>
            <a:r>
              <a:rPr lang="en-US" baseline="0" dirty="0" smtClean="0"/>
              <a:t> some of the right side of zero – why sum must be equal to 1, not all left not all right because some must be zero</a:t>
            </a:r>
          </a:p>
          <a:p>
            <a:r>
              <a:rPr lang="en-US" baseline="0" dirty="0" smtClean="0"/>
              <a:t>Need to minimize sum of the differences of labels of endpoints of all edges – better to have the same sign, penalty for edges that cross zero</a:t>
            </a:r>
          </a:p>
          <a:p>
            <a:r>
              <a:rPr lang="en-US" baseline="0" dirty="0" smtClean="0"/>
              <a:t>Put them in a real lines, in such </a:t>
            </a:r>
            <a:r>
              <a:rPr lang="en-US" baseline="0" smtClean="0"/>
              <a:t>a way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77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9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6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76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34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S be the set with</a:t>
            </a:r>
            <a:r>
              <a:rPr lang="en-US" baseline="0" dirty="0" smtClean="0"/>
              <a:t> maximum density  each edge of S must be assigned to a node in S thus</a:t>
            </a:r>
          </a:p>
          <a:p>
            <a:r>
              <a:rPr lang="en-US" baseline="0" dirty="0" smtClean="0"/>
              <a:t>|E(S)| &lt;= (|S| </a:t>
            </a:r>
            <a:r>
              <a:rPr lang="en-US" baseline="0" dirty="0" err="1" smtClean="0"/>
              <a:t>d_max</a:t>
            </a:r>
            <a:r>
              <a:rPr lang="en-US" baseline="0" dirty="0" smtClean="0"/>
              <a:t>) (</a:t>
            </a:r>
            <a:r>
              <a:rPr lang="el-GR" baseline="0" dirty="0" smtClean="0"/>
              <a:t>Δ = </a:t>
            </a:r>
            <a:r>
              <a:rPr lang="en-US" baseline="0" dirty="0" err="1" smtClean="0"/>
              <a:t>d_max</a:t>
            </a:r>
            <a:r>
              <a:rPr lang="en-US" baseline="0" dirty="0" smtClean="0"/>
              <a:t>))</a:t>
            </a:r>
          </a:p>
          <a:p>
            <a:r>
              <a:rPr lang="en-US" baseline="0" dirty="0" smtClean="0"/>
              <a:t>Thus </a:t>
            </a:r>
            <a:r>
              <a:rPr lang="en-US" baseline="0" dirty="0" err="1" smtClean="0"/>
              <a:t>d_max</a:t>
            </a:r>
            <a:r>
              <a:rPr lang="en-US" baseline="0" dirty="0" smtClean="0"/>
              <a:t> &gt;= |E(S)|/|S|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4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Initially, all edges are unassigned – when</a:t>
            </a:r>
            <a:r>
              <a:rPr lang="en-US" baseline="0" dirty="0" smtClean="0"/>
              <a:t> a minimum node u is removed from S all edges from u to S are assigned to u </a:t>
            </a:r>
          </a:p>
          <a:p>
            <a:r>
              <a:rPr lang="en-US" baseline="0" dirty="0" smtClean="0"/>
              <a:t>Each time we delete the minimum degree thus the density of the remaining </a:t>
            </a:r>
            <a:r>
              <a:rPr lang="en-US" baseline="0" dirty="0" err="1" smtClean="0"/>
              <a:t>d_g</a:t>
            </a:r>
            <a:r>
              <a:rPr lang="en-US" baseline="0" dirty="0" smtClean="0"/>
              <a:t> is the largest of all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56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95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3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05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00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4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69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92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94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126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39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29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727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823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306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23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5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7.5 </a:t>
            </a:r>
            <a:r>
              <a:rPr lang="el-GR" dirty="0" smtClean="0"/>
              <a:t>είναι</a:t>
            </a:r>
            <a:r>
              <a:rPr lang="el-GR" baseline="0" dirty="0" smtClean="0"/>
              <a:t> </a:t>
            </a:r>
          </a:p>
          <a:p>
            <a:r>
              <a:rPr lang="el-GR" baseline="0" dirty="0" smtClean="0"/>
              <a:t>Για το δεξί άκρο</a:t>
            </a:r>
          </a:p>
          <a:p>
            <a:r>
              <a:rPr lang="el-GR" baseline="0" dirty="0" smtClean="0"/>
              <a:t>όλοι οι </a:t>
            </a:r>
            <a:r>
              <a:rPr lang="el-GR" baseline="0" dirty="0" err="1" smtClean="0"/>
              <a:t>αριστεροι</a:t>
            </a:r>
            <a:r>
              <a:rPr lang="el-GR" baseline="0" dirty="0" smtClean="0"/>
              <a:t> + το αριστερό άκρο = 5</a:t>
            </a:r>
          </a:p>
          <a:p>
            <a:r>
              <a:rPr lang="el-GR" baseline="0" dirty="0" smtClean="0"/>
              <a:t>+ ο πάνω δεξιά με αυτούς του 5 δια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HW:</a:t>
            </a:r>
            <a:r>
              <a:rPr lang="en-US" baseline="0" dirty="0" smtClean="0"/>
              <a:t> Question – come up with  a graph where GIRVAN-NEWMAN MODULARITY IS NOT UNIMODAL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07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5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/>
              <a:t>14/11/2019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/>
              <a:t>14/11/2019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/>
              <a:t>14/11/2019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/>
              <a:t>14/11/2019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/>
              <a:t>14/11/2019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/>
              <a:t>14/11/2019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6115-2B6E-45D7-9815-40F2F3878DEE}" type="datetime1">
              <a:rPr lang="el-GR" smtClean="0"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4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dmml.asu.edu/users/reza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blp.uni-trier.de/db/journals/corr/corr0711.html#abs-0711-0189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11" Type="http://schemas.openxmlformats.org/officeDocument/2006/relationships/image" Target="../media/image310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6.e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9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6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5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5.png"/><Relationship Id="rId7" Type="http://schemas.openxmlformats.org/officeDocument/2006/relationships/image" Target="../media/image7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3.png"/><Relationship Id="rId5" Type="http://schemas.openxmlformats.org/officeDocument/2006/relationships/image" Target="../media/image74.png"/><Relationship Id="rId10" Type="http://schemas.openxmlformats.org/officeDocument/2006/relationships/image" Target="../media/image82.png"/><Relationship Id="rId4" Type="http://schemas.openxmlformats.org/officeDocument/2006/relationships/image" Target="../media/image70.png"/><Relationship Id="rId9" Type="http://schemas.openxmlformats.org/officeDocument/2006/relationships/image" Target="../media/image8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846640" cy="1440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Graph Partitioning (cuts, spectral clustering, density), </a:t>
            </a:r>
          </a:p>
          <a:p>
            <a:r>
              <a:rPr lang="en-US" dirty="0" smtClean="0"/>
              <a:t>Community evolution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8438" y="362457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Types of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998" y="1041309"/>
            <a:ext cx="8001000" cy="466226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endParaRPr lang="en-US" alt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err="1"/>
              <a:t>Partitional</a:t>
            </a:r>
            <a:r>
              <a:rPr lang="en-US" altLang="en-US" dirty="0"/>
              <a:t> </a:t>
            </a:r>
            <a:r>
              <a:rPr lang="en-US" altLang="en-US" dirty="0" smtClean="0"/>
              <a:t>Clustering (e.g., k-means)</a:t>
            </a:r>
            <a:endParaRPr lang="en-US" alt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Division of data </a:t>
            </a:r>
            <a:r>
              <a:rPr lang="en-US" altLang="en-US" sz="2000" dirty="0"/>
              <a:t>objects into </a:t>
            </a:r>
            <a:r>
              <a:rPr lang="en-US" altLang="en-US" sz="2000" dirty="0" smtClean="0"/>
              <a:t>subsets </a:t>
            </a:r>
            <a:r>
              <a:rPr lang="en-US" altLang="en-US" sz="2000" dirty="0"/>
              <a:t>(clusters</a:t>
            </a:r>
            <a:r>
              <a:rPr lang="en-US" altLang="en-US" sz="2000" dirty="0" smtClean="0"/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Assumes that the number of clusters is given</a:t>
            </a:r>
            <a:endParaRPr lang="en-US" alt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Hierarchical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A set of </a:t>
            </a:r>
            <a:r>
              <a:rPr lang="en-US" altLang="en-US" sz="2000" dirty="0">
                <a:solidFill>
                  <a:srgbClr val="FF0000"/>
                </a:solidFill>
              </a:rPr>
              <a:t>nested</a:t>
            </a:r>
            <a:r>
              <a:rPr lang="en-US" altLang="en-US" sz="2000" dirty="0"/>
              <a:t> clusters organized as a hierarchical tree </a:t>
            </a:r>
            <a:endParaRPr lang="en-US" altLang="en-US" sz="2000" dirty="0" smtClean="0"/>
          </a:p>
          <a:p>
            <a:pPr lvl="2" indent="-285750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Agglomerative</a:t>
            </a:r>
          </a:p>
          <a:p>
            <a:pPr lvl="3" indent="-285750">
              <a:lnSpc>
                <a:spcPct val="90000"/>
              </a:lnSpc>
            </a:pPr>
            <a:r>
              <a:rPr lang="en-US" altLang="en-US" dirty="0" smtClean="0"/>
              <a:t>Each node a single cluster</a:t>
            </a:r>
          </a:p>
          <a:p>
            <a:pPr lvl="3" indent="-285750">
              <a:lnSpc>
                <a:spcPct val="90000"/>
              </a:lnSpc>
            </a:pPr>
            <a:r>
              <a:rPr lang="en-US" altLang="en-US" dirty="0" smtClean="0"/>
              <a:t>Merge “similar” nodes until a single  cluster</a:t>
            </a:r>
          </a:p>
          <a:p>
            <a:pPr lvl="2" indent="-285750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Divisive</a:t>
            </a:r>
          </a:p>
          <a:p>
            <a:pPr lvl="3" indent="-285750">
              <a:lnSpc>
                <a:spcPct val="90000"/>
              </a:lnSpc>
            </a:pPr>
            <a:r>
              <a:rPr lang="en-US" altLang="en-US" dirty="0" smtClean="0"/>
              <a:t>A single cluster</a:t>
            </a:r>
          </a:p>
          <a:p>
            <a:pPr lvl="3" indent="-285750">
              <a:lnSpc>
                <a:spcPct val="90000"/>
              </a:lnSpc>
            </a:pPr>
            <a:r>
              <a:rPr lang="en-US" altLang="en-US" dirty="0" smtClean="0"/>
              <a:t>Split clusters until single nodes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827584" y="5829838"/>
            <a:ext cx="7143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Besides node similarity, split/merge based on other objectives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971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100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79" y="4653136"/>
            <a:ext cx="5981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7121" y="3687913"/>
            <a:ext cx="7344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TP</a:t>
            </a:r>
            <a:r>
              <a:rPr lang="en-US" sz="2400" dirty="0"/>
              <a:t>, we need </a:t>
            </a:r>
            <a:r>
              <a:rPr lang="en-US" sz="2400" dirty="0" smtClean="0"/>
              <a:t>to compute </a:t>
            </a:r>
            <a:r>
              <a:rPr lang="en-US" sz="2400" dirty="0"/>
              <a:t>the number of pairs with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same label </a:t>
            </a:r>
            <a:r>
              <a:rPr lang="en-US" sz="2400" dirty="0"/>
              <a:t>that are in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same community</a:t>
            </a:r>
          </a:p>
        </p:txBody>
      </p:sp>
    </p:spTree>
    <p:extLst>
      <p:ext uri="{BB962C8B-B14F-4D97-AF65-F5344CB8AC3E}">
        <p14:creationId xmlns:p14="http://schemas.microsoft.com/office/powerpoint/2010/main" val="37324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101</a:t>
            </a:fld>
            <a:endParaRPr lang="el-GR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32628"/>
            <a:ext cx="51911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4536"/>
            <a:ext cx="4726111" cy="17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933056"/>
            <a:ext cx="3898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TN</a:t>
            </a:r>
            <a:r>
              <a:rPr lang="en-US" sz="2800" dirty="0" smtClean="0"/>
              <a:t>: </a:t>
            </a:r>
            <a:r>
              <a:rPr lang="en-US" sz="2400" dirty="0"/>
              <a:t>compute the number of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dissimilar pairs </a:t>
            </a:r>
            <a:r>
              <a:rPr lang="en-US" sz="2400" dirty="0"/>
              <a:t>in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dissimilar communities</a:t>
            </a:r>
          </a:p>
        </p:txBody>
      </p:sp>
    </p:spTree>
    <p:extLst>
      <p:ext uri="{BB962C8B-B14F-4D97-AF65-F5344CB8AC3E}">
        <p14:creationId xmlns:p14="http://schemas.microsoft.com/office/powerpoint/2010/main" val="2284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102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86266"/>
            <a:ext cx="6762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16" y="5589240"/>
            <a:ext cx="5305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20068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FP</a:t>
            </a:r>
            <a:r>
              <a:rPr lang="en-US" sz="2400" dirty="0"/>
              <a:t>, </a:t>
            </a:r>
            <a:r>
              <a:rPr lang="en-US" sz="2400" dirty="0" smtClean="0"/>
              <a:t>compute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dissimilar pairs </a:t>
            </a:r>
            <a:r>
              <a:rPr lang="en-US" sz="2400" dirty="0"/>
              <a:t>that are in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same community</a:t>
            </a:r>
            <a:r>
              <a:rPr lang="en-US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91072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FN</a:t>
            </a:r>
            <a:r>
              <a:rPr lang="en-US" sz="2400" dirty="0" smtClean="0"/>
              <a:t>, compute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similar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pairs </a:t>
            </a:r>
            <a:r>
              <a:rPr lang="en-US" sz="2400" dirty="0"/>
              <a:t>that are in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communities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5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5863" y="116632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103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03884" y="1196752"/>
            <a:ext cx="82752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Precision (P):</a:t>
            </a:r>
            <a:r>
              <a:rPr lang="en-US" sz="2800" dirty="0" smtClean="0"/>
              <a:t> the </a:t>
            </a:r>
            <a:r>
              <a:rPr lang="en-US" sz="2800" dirty="0"/>
              <a:t>fraction of pairs that have been correctly </a:t>
            </a:r>
            <a:r>
              <a:rPr lang="en-US" sz="2800" dirty="0" smtClean="0"/>
              <a:t>assigned to </a:t>
            </a:r>
            <a:r>
              <a:rPr lang="en-US" sz="2800" dirty="0"/>
              <a:t>the same community. </a:t>
            </a:r>
            <a:endParaRPr lang="en-US" sz="2800" dirty="0" smtClean="0"/>
          </a:p>
          <a:p>
            <a:pPr algn="just"/>
            <a:endParaRPr lang="en-US" sz="800" dirty="0"/>
          </a:p>
          <a:p>
            <a:pPr algn="ctr"/>
            <a:r>
              <a:rPr lang="en-US" sz="2800" dirty="0" smtClean="0"/>
              <a:t>TP/(TP+FP)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Recall (R):</a:t>
            </a:r>
            <a:r>
              <a:rPr lang="en-US" sz="2800" dirty="0" smtClean="0"/>
              <a:t> the </a:t>
            </a:r>
            <a:r>
              <a:rPr lang="en-US" sz="2800" dirty="0"/>
              <a:t>fraction of pairs </a:t>
            </a:r>
            <a:r>
              <a:rPr lang="en-US" sz="2800" dirty="0" smtClean="0"/>
              <a:t>assigned </a:t>
            </a:r>
            <a:r>
              <a:rPr lang="en-US" sz="2800" dirty="0"/>
              <a:t>to the same community of all </a:t>
            </a:r>
            <a:r>
              <a:rPr lang="en-US" sz="2800" dirty="0" smtClean="0"/>
              <a:t>the pairs </a:t>
            </a:r>
            <a:r>
              <a:rPr lang="en-US" sz="2800" dirty="0"/>
              <a:t>that should have been in the same community.</a:t>
            </a:r>
          </a:p>
          <a:p>
            <a:pPr algn="just"/>
            <a:endParaRPr lang="en-US" sz="800" dirty="0" smtClean="0"/>
          </a:p>
          <a:p>
            <a:pPr algn="ctr"/>
            <a:r>
              <a:rPr lang="en-US" sz="2800" dirty="0" smtClean="0"/>
              <a:t>TP/(TP+FN)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F-measure</a:t>
            </a:r>
          </a:p>
          <a:p>
            <a:pPr algn="ctr"/>
            <a:r>
              <a:rPr lang="en-US" sz="2800" dirty="0" smtClean="0"/>
              <a:t>2PR/(P+R)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03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Cluster Cohesion</a:t>
            </a:r>
            <a:r>
              <a:rPr lang="en-US" altLang="en-US" dirty="0">
                <a:solidFill>
                  <a:srgbClr val="FF9900"/>
                </a:solidFill>
              </a:rPr>
              <a:t>:</a:t>
            </a:r>
            <a:r>
              <a:rPr lang="en-US" altLang="en-US" dirty="0"/>
              <a:t> Measures how closely related are objects in a </a:t>
            </a:r>
            <a:r>
              <a:rPr lang="en-US" altLang="en-US" dirty="0" smtClean="0"/>
              <a:t>cluster</a:t>
            </a:r>
            <a:endParaRPr lang="en-US" altLang="en-US" dirty="0"/>
          </a:p>
          <a:p>
            <a:pPr marL="342900" indent="-342900">
              <a:spcBef>
                <a:spcPct val="0"/>
              </a:spcBef>
            </a:pP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Cluster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Separation</a:t>
            </a:r>
            <a:r>
              <a:rPr lang="en-US" altLang="en-US" dirty="0"/>
              <a:t>: Measure how distinct or well-separated a cluster is from other clusters</a:t>
            </a:r>
          </a:p>
          <a:p>
            <a:pPr marL="342900" indent="-342900"/>
            <a:r>
              <a:rPr lang="en-US" altLang="en-US" sz="2400" dirty="0"/>
              <a:t>Example: Squared Error</a:t>
            </a:r>
          </a:p>
          <a:p>
            <a:pPr marL="742950" lvl="1" indent="-285750"/>
            <a:r>
              <a:rPr lang="en-US" altLang="en-US" sz="2000" dirty="0"/>
              <a:t>Cohesion is measured by the within cluster sum of squares (SSE)</a:t>
            </a:r>
          </a:p>
          <a:p>
            <a:pPr marL="742950" lvl="1" indent="-285750"/>
            <a:endParaRPr lang="en-US" altLang="en-US" sz="2000" dirty="0"/>
          </a:p>
          <a:p>
            <a:pPr marL="742950" lvl="1" indent="-285750"/>
            <a:endParaRPr lang="en-US" altLang="en-US" sz="2000" dirty="0"/>
          </a:p>
          <a:p>
            <a:pPr marL="742950" lvl="1" indent="-285750"/>
            <a:r>
              <a:rPr lang="en-US" altLang="en-US" sz="2000" dirty="0"/>
              <a:t>Separation is measured by the between cluster sum of </a:t>
            </a:r>
            <a:r>
              <a:rPr lang="en-US" altLang="en-US" sz="2000" dirty="0" smtClean="0"/>
              <a:t>squares</a:t>
            </a:r>
            <a:endParaRPr lang="en-US" altLang="en-US" sz="2000" dirty="0"/>
          </a:p>
          <a:p>
            <a:pPr marL="1143000" lvl="2" indent="-228600"/>
            <a:endParaRPr lang="en-US" altLang="en-US" sz="1800" dirty="0" smtClean="0"/>
          </a:p>
          <a:p>
            <a:pPr marL="1143000" lvl="2" indent="-228600"/>
            <a:endParaRPr lang="en-US" altLang="en-US" sz="1800" dirty="0"/>
          </a:p>
          <a:p>
            <a:pPr marL="1143000" lvl="2" indent="-228600"/>
            <a:endParaRPr lang="en-US" altLang="en-US" sz="1800" dirty="0"/>
          </a:p>
          <a:p>
            <a:pPr lvl="3"/>
            <a:r>
              <a:rPr lang="en-US" altLang="en-US" sz="1800" dirty="0"/>
              <a:t>Where |C</a:t>
            </a:r>
            <a:r>
              <a:rPr lang="en-US" altLang="en-US" sz="1800" baseline="-25000" dirty="0"/>
              <a:t>i</a:t>
            </a:r>
            <a:r>
              <a:rPr lang="en-US" altLang="en-US" sz="1800" dirty="0"/>
              <a:t>| is the size of cluster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 </a:t>
            </a:r>
          </a:p>
          <a:p>
            <a:pPr marL="742950" lvl="1" indent="-285750">
              <a:buFont typeface="Arial" charset="0"/>
              <a:buNone/>
            </a:pPr>
            <a:endParaRPr lang="en-US" altLang="en-US" sz="2000" dirty="0"/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>
            <p:extLst/>
          </p:nvPr>
        </p:nvGraphicFramePr>
        <p:xfrm>
          <a:off x="1763688" y="3861048"/>
          <a:ext cx="32940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88" name="Equation" r:id="rId3" imgW="1384300" imgH="381000" progId="Equation.3">
                  <p:embed/>
                </p:oleObj>
              </mc:Choice>
              <mc:Fallback>
                <p:oleObj name="Equation" r:id="rId3" imgW="1384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861048"/>
                        <a:ext cx="3294063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>
            <p:extLst/>
          </p:nvPr>
        </p:nvGraphicFramePr>
        <p:xfrm>
          <a:off x="2123728" y="4941168"/>
          <a:ext cx="33226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89" name="Equation" r:id="rId5" imgW="1396394" imgH="342751" progId="Equation.3">
                  <p:embed/>
                </p:oleObj>
              </mc:Choice>
              <mc:Fallback>
                <p:oleObj name="Equation" r:id="rId5" imgW="139639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941168"/>
                        <a:ext cx="3322637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104</a:t>
            </a:fld>
            <a:endParaRPr lang="el-G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7126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</p:spTree>
    <p:extLst>
      <p:ext uri="{BB962C8B-B14F-4D97-AF65-F5344CB8AC3E}">
        <p14:creationId xmlns:p14="http://schemas.microsoft.com/office/powerpoint/2010/main" val="34183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5678"/>
            <a:ext cx="4861520" cy="170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06362"/>
            <a:ext cx="626137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95536" y="530120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Cut, density, conductance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845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68670" y="1628800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</a:p>
          <a:p>
            <a:endParaRPr lang="en-US" sz="3200" dirty="0" smtClean="0"/>
          </a:p>
          <a:p>
            <a:r>
              <a:rPr lang="en-US" sz="3200" dirty="0" smtClean="0"/>
              <a:t>Both as a local (per individual community) and as a global measure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30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67544" y="1115235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semantics:</a:t>
            </a:r>
          </a:p>
          <a:p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(ad hoc) analyze other attributes (e.g., profile, content generated) for coherence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human subjects (user study) Mechanical Turk</a:t>
            </a:r>
          </a:p>
          <a:p>
            <a:r>
              <a:rPr lang="en-US" sz="2800" dirty="0" smtClean="0"/>
              <a:t>Visual representation (similarity/adjacency matric, word clouds,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" y="4058231"/>
            <a:ext cx="7867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32148" y="1628800"/>
            <a:ext cx="83163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Jure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Leskovec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Anand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Rajaraman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Jeff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Ullman, Mining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Massive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Datasets,  Chapter 10, http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://www.mmds.org/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Reza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Zafarani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Mohammad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Abbasi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Liu, Social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Mining: An Introduction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Chapter 6, http://dmml.asu.edu/smm/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Santo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Fortunato: Community detection in graphs.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abs/0906.0612v2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Ulrike </a:t>
            </a:r>
            <a:r>
              <a:rPr lang="en-US" sz="2000" dirty="0"/>
              <a:t>von </a:t>
            </a:r>
            <a:r>
              <a:rPr lang="en-US" sz="2000" dirty="0" err="1" smtClean="0"/>
              <a:t>Luxburg</a:t>
            </a:r>
            <a:r>
              <a:rPr lang="en-US" sz="2000" dirty="0" smtClean="0"/>
              <a:t>: A </a:t>
            </a:r>
            <a:r>
              <a:rPr lang="en-US" sz="2000" dirty="0"/>
              <a:t>Tutorial on </a:t>
            </a:r>
            <a:r>
              <a:rPr lang="en-US" sz="2000" dirty="0" smtClean="0"/>
              <a:t>Spectral Clustering</a:t>
            </a:r>
            <a:r>
              <a:rPr lang="en-US" sz="2000" dirty="0"/>
              <a:t>.  </a:t>
            </a:r>
            <a:r>
              <a:rPr lang="en-US" sz="2000" dirty="0" smtClean="0"/>
              <a:t> </a:t>
            </a:r>
            <a:r>
              <a:rPr lang="en-US" sz="2000" dirty="0" err="1" smtClean="0">
                <a:hlinkClick r:id="rId4"/>
              </a:rPr>
              <a:t>CoRR</a:t>
            </a:r>
            <a:r>
              <a:rPr lang="en-US" sz="2000" dirty="0">
                <a:hlinkClick r:id="rId4"/>
              </a:rPr>
              <a:t> abs/0711.0189</a:t>
            </a:r>
            <a:r>
              <a:rPr lang="en-US" sz="2000" dirty="0"/>
              <a:t> </a:t>
            </a:r>
            <a:r>
              <a:rPr lang="en-US" sz="2000" dirty="0" smtClean="0"/>
              <a:t> (</a:t>
            </a:r>
            <a:r>
              <a:rPr lang="en-US" sz="2000" dirty="0"/>
              <a:t>2007</a:t>
            </a:r>
            <a:r>
              <a:rPr lang="en-US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G Palla, </a:t>
            </a:r>
            <a:r>
              <a:rPr lang="it-IT" sz="2000" dirty="0" smtClean="0"/>
              <a:t>A. L. </a:t>
            </a:r>
            <a:r>
              <a:rPr lang="it-IT" sz="2000" dirty="0"/>
              <a:t>Barabási, T Vicsek</a:t>
            </a:r>
            <a:r>
              <a:rPr lang="it-IT" sz="2000" i="1" dirty="0"/>
              <a:t>, </a:t>
            </a:r>
            <a:r>
              <a:rPr lang="it-IT" sz="2000" dirty="0"/>
              <a:t>Quantyfying Social Group Evolution</a:t>
            </a:r>
            <a:r>
              <a:rPr lang="it-IT" sz="2000" i="1" dirty="0" smtClean="0"/>
              <a:t>. Nature </a:t>
            </a:r>
            <a:r>
              <a:rPr lang="it-IT" sz="2000" dirty="0"/>
              <a:t>446 (7136), </a:t>
            </a:r>
            <a:r>
              <a:rPr lang="it-IT" sz="2000" dirty="0" smtClean="0"/>
              <a:t>664-667</a:t>
            </a:r>
            <a:endParaRPr lang="it-IT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4868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Basic References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58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109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12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299" y="12576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altLang="en-US" dirty="0"/>
              <a:t>Produces a set of nested clusters organized as a hierarchical tree</a:t>
            </a:r>
          </a:p>
          <a:p>
            <a:r>
              <a:rPr lang="en-US" altLang="en-US" dirty="0"/>
              <a:t>Can be visualized as a </a:t>
            </a:r>
            <a:r>
              <a:rPr lang="en-US" altLang="en-US" dirty="0" err="1">
                <a:solidFill>
                  <a:srgbClr val="FF0000"/>
                </a:solidFill>
              </a:rPr>
              <a:t>dendrogram</a:t>
            </a:r>
            <a:endParaRPr lang="en-US" altLang="en-US" dirty="0">
              <a:solidFill>
                <a:srgbClr val="FF0000"/>
              </a:solidFill>
            </a:endParaRPr>
          </a:p>
          <a:p>
            <a:pPr lvl="1"/>
            <a:r>
              <a:rPr lang="en-US" alt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92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5257800" y="36290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8" name="VISIO" r:id="rId4" imgW="3163511" imgH="3230582" progId="Visio.Drawing.11">
                  <p:embed/>
                </p:oleObj>
              </mc:Choice>
              <mc:Fallback>
                <p:oleObj name="VISIO" r:id="rId4" imgW="3163511" imgH="32305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290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61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18864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Edge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88565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5" idx="0"/>
          </p:cNvCxnSpPr>
          <p:nvPr/>
        </p:nvCxnSpPr>
        <p:spPr>
          <a:xfrm flipV="1">
            <a:off x="2623283" y="4801112"/>
            <a:ext cx="3705" cy="5897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6611" y="5390883"/>
            <a:ext cx="97334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7x7 = 49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76287" y="3387126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3x11 = 33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2047029" y="3756458"/>
            <a:ext cx="274440" cy="7455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2818" y="5266284"/>
            <a:ext cx="30168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 flipV="1">
            <a:off x="3563888" y="5358617"/>
            <a:ext cx="728930" cy="92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92818" y="3619233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1x12 = 12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576092" y="3824531"/>
            <a:ext cx="704522" cy="6094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6194" name="Object 2"/>
          <p:cNvGraphicFramePr>
            <a:graphicFrameLocks noChangeAspect="1"/>
          </p:cNvGraphicFramePr>
          <p:nvPr>
            <p:extLst/>
          </p:nvPr>
        </p:nvGraphicFramePr>
        <p:xfrm>
          <a:off x="1115616" y="1475412"/>
          <a:ext cx="7205381" cy="854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2" name="Εξίσωση" r:id="rId5" imgW="3136900" imgH="431800" progId="Equation.3">
                  <p:embed/>
                </p:oleObj>
              </mc:Choice>
              <mc:Fallback>
                <p:oleObj name="Εξίσωση" r:id="rId5" imgW="313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75412"/>
                        <a:ext cx="7205381" cy="8546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  <p:grpSp>
        <p:nvGrpSpPr>
          <p:cNvPr id="17" name="Group 16"/>
          <p:cNvGrpSpPr/>
          <p:nvPr/>
        </p:nvGrpSpPr>
        <p:grpSpPr>
          <a:xfrm>
            <a:off x="5698284" y="4046530"/>
            <a:ext cx="2270760" cy="1443895"/>
            <a:chOff x="6873240" y="1234440"/>
            <a:chExt cx="2270760" cy="1443895"/>
          </a:xfrm>
        </p:grpSpPr>
        <p:grpSp>
          <p:nvGrpSpPr>
            <p:cNvPr id="18" name="Group 17"/>
            <p:cNvGrpSpPr/>
            <p:nvPr/>
          </p:nvGrpSpPr>
          <p:grpSpPr>
            <a:xfrm>
              <a:off x="6873240" y="1234440"/>
              <a:ext cx="2270760" cy="975360"/>
              <a:chOff x="6088632" y="2606040"/>
              <a:chExt cx="2270760" cy="975360"/>
            </a:xfrm>
          </p:grpSpPr>
          <p:cxnSp>
            <p:nvCxnSpPr>
              <p:cNvPr id="25" name="Straight Arrow Connector 24"/>
              <p:cNvCxnSpPr>
                <a:stCxn id="45" idx="5"/>
                <a:endCxn id="34" idx="1"/>
              </p:cNvCxnSpPr>
              <p:nvPr/>
            </p:nvCxnSpPr>
            <p:spPr>
              <a:xfrm>
                <a:off x="6701930" y="2762138"/>
                <a:ext cx="304772" cy="25697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34" idx="6"/>
                <a:endCxn id="42" idx="2"/>
              </p:cNvCxnSpPr>
              <p:nvPr/>
            </p:nvCxnSpPr>
            <p:spPr>
              <a:xfrm>
                <a:off x="7162800" y="3083768"/>
                <a:ext cx="327912" cy="10139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45" idx="4"/>
                <a:endCxn id="46" idx="0"/>
              </p:cNvCxnSpPr>
              <p:nvPr/>
            </p:nvCxnSpPr>
            <p:spPr>
              <a:xfrm flipH="1">
                <a:off x="6561072" y="2788920"/>
                <a:ext cx="76200" cy="6096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46" idx="1"/>
                <a:endCxn id="35" idx="5"/>
              </p:cNvCxnSpPr>
              <p:nvPr/>
            </p:nvCxnSpPr>
            <p:spPr>
              <a:xfrm flipH="1" flipV="1">
                <a:off x="6244730" y="3234111"/>
                <a:ext cx="251684" cy="191191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45" idx="3"/>
                <a:endCxn id="35" idx="7"/>
              </p:cNvCxnSpPr>
              <p:nvPr/>
            </p:nvCxnSpPr>
            <p:spPr>
              <a:xfrm flipH="1">
                <a:off x="6244730" y="2762138"/>
                <a:ext cx="327884" cy="342657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4" idx="3"/>
                <a:endCxn id="46" idx="7"/>
              </p:cNvCxnSpPr>
              <p:nvPr/>
            </p:nvCxnSpPr>
            <p:spPr>
              <a:xfrm flipH="1">
                <a:off x="6625730" y="3148426"/>
                <a:ext cx="380972" cy="276876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35" idx="6"/>
                <a:endCxn id="34" idx="2"/>
              </p:cNvCxnSpPr>
              <p:nvPr/>
            </p:nvCxnSpPr>
            <p:spPr>
              <a:xfrm flipV="1">
                <a:off x="6271512" y="3083768"/>
                <a:ext cx="708408" cy="8568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6979920" y="299232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088632" y="30780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36" name="Straight Arrow Connector 35"/>
              <p:cNvCxnSpPr>
                <a:stCxn id="41" idx="6"/>
                <a:endCxn id="43" idx="2"/>
              </p:cNvCxnSpPr>
              <p:nvPr/>
            </p:nvCxnSpPr>
            <p:spPr>
              <a:xfrm>
                <a:off x="7897166" y="2773680"/>
                <a:ext cx="279346" cy="121453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42" idx="0"/>
                <a:endCxn id="41" idx="3"/>
              </p:cNvCxnSpPr>
              <p:nvPr/>
            </p:nvCxnSpPr>
            <p:spPr>
              <a:xfrm flipV="1">
                <a:off x="7582152" y="2838338"/>
                <a:ext cx="158916" cy="25538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42" idx="6"/>
                <a:endCxn id="44" idx="2"/>
              </p:cNvCxnSpPr>
              <p:nvPr/>
            </p:nvCxnSpPr>
            <p:spPr>
              <a:xfrm>
                <a:off x="7673592" y="3185160"/>
                <a:ext cx="426720" cy="212893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41" idx="4"/>
                <a:endCxn id="44" idx="1"/>
              </p:cNvCxnSpPr>
              <p:nvPr/>
            </p:nvCxnSpPr>
            <p:spPr>
              <a:xfrm>
                <a:off x="7805726" y="2865120"/>
                <a:ext cx="321368" cy="46827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44" idx="0"/>
                <a:endCxn id="43" idx="4"/>
              </p:cNvCxnSpPr>
              <p:nvPr/>
            </p:nvCxnSpPr>
            <p:spPr>
              <a:xfrm flipV="1">
                <a:off x="8191752" y="2986573"/>
                <a:ext cx="76200" cy="32004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7714286" y="26822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490712" y="30937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176512" y="280369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100312" y="33066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545832" y="26060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469632" y="33985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618539" y="2176754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b=16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970559" y="1752600"/>
              <a:ext cx="64605" cy="457909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318021" y="2339781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b=7.5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8573271" y="1947799"/>
              <a:ext cx="64605" cy="457909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00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0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84784"/>
            <a:ext cx="8435280" cy="3357736"/>
          </a:xfrm>
        </p:spPr>
        <p:txBody>
          <a:bodyPr>
            <a:noAutofit/>
          </a:bodyPr>
          <a:lstStyle/>
          <a:p>
            <a:pPr marL="273050" lvl="4" indent="0">
              <a:buNone/>
            </a:pPr>
            <a:r>
              <a:rPr lang="en-US" sz="2800" dirty="0" smtClean="0"/>
              <a:t>Hierarchical divisive algorithm </a:t>
            </a:r>
          </a:p>
          <a:p>
            <a:pPr marL="273050" lvl="4" indent="0">
              <a:buNone/>
            </a:pPr>
            <a:endParaRPr lang="en-US" sz="2800" dirty="0"/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Repeat until no edges are left</a:t>
            </a:r>
            <a:r>
              <a:rPr lang="en-US" b="1" dirty="0">
                <a:solidFill>
                  <a:srgbClr val="008000"/>
                </a:solidFill>
              </a:rPr>
              <a:t>:</a:t>
            </a:r>
          </a:p>
          <a:p>
            <a:pPr lvl="2"/>
            <a:r>
              <a:rPr lang="en-US" dirty="0"/>
              <a:t>Calculate </a:t>
            </a:r>
            <a:r>
              <a:rPr lang="en-US" dirty="0" err="1"/>
              <a:t>betweenness</a:t>
            </a:r>
            <a:r>
              <a:rPr lang="en-US" dirty="0"/>
              <a:t> of edges</a:t>
            </a:r>
          </a:p>
          <a:p>
            <a:pPr lvl="2"/>
            <a:r>
              <a:rPr lang="en-US" dirty="0"/>
              <a:t>Remove </a:t>
            </a:r>
            <a:r>
              <a:rPr lang="en-US" dirty="0" smtClean="0"/>
              <a:t>edges </a:t>
            </a:r>
            <a:r>
              <a:rPr lang="en-US" dirty="0"/>
              <a:t>with highest </a:t>
            </a:r>
            <a:r>
              <a:rPr lang="en-US" dirty="0" err="1"/>
              <a:t>betweenness</a:t>
            </a:r>
            <a:endParaRPr lang="en-US" dirty="0"/>
          </a:p>
          <a:p>
            <a:pPr lvl="1"/>
            <a:r>
              <a:rPr lang="en-US" dirty="0"/>
              <a:t>Connected components are communities</a:t>
            </a:r>
          </a:p>
          <a:p>
            <a:pPr lvl="1"/>
            <a:r>
              <a:rPr lang="en-US" dirty="0"/>
              <a:t>Gives a hierarchical decomposition of the network</a:t>
            </a:r>
          </a:p>
          <a:p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77828" y="0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[Girvan-Newman ‘02]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33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363272" cy="334096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Modularity of partitioning S of graph G:</a:t>
                </a:r>
              </a:p>
              <a:p>
                <a:pPr lvl="1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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∑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 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[ (# edges within 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– 	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(expected # edges within 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8"/>
                <a:endParaRPr lang="en-US" dirty="0" smtClean="0"/>
              </a:p>
              <a:p>
                <a:pPr lvl="8"/>
                <a:endParaRPr lang="en-US" dirty="0" smtClean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363272" cy="3340967"/>
              </a:xfrm>
              <a:blipFill rotWithShape="0">
                <a:blip r:embed="rId2"/>
                <a:stretch>
                  <a:fillRect l="-1676" t="-23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6296" y="3409836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 1 if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j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     0 else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3140968"/>
            <a:ext cx="331236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373488" y="4487339"/>
            <a:ext cx="241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Modularity of cluster 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5580112" y="4149080"/>
            <a:ext cx="0" cy="3382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01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769" y="1340768"/>
            <a:ext cx="77768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Greedy method of Newman (one of the many ways to use modularity)</a:t>
            </a:r>
          </a:p>
          <a:p>
            <a:endParaRPr lang="en-US" sz="2800" dirty="0" smtClean="0"/>
          </a:p>
          <a:p>
            <a:endParaRPr lang="en-US" sz="800" dirty="0" smtClean="0"/>
          </a:p>
          <a:p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gglomerative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hierarchical clustering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method </a:t>
            </a:r>
          </a:p>
          <a:p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Start with </a:t>
            </a:r>
            <a:r>
              <a:rPr lang="en-US" sz="2800" dirty="0"/>
              <a:t>a state in which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each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vertex </a:t>
            </a:r>
            <a:r>
              <a:rPr lang="en-US" sz="2800" dirty="0"/>
              <a:t>is the sole member </a:t>
            </a:r>
            <a:r>
              <a:rPr lang="en-US" sz="2800" dirty="0" smtClean="0"/>
              <a:t>of one </a:t>
            </a:r>
            <a:r>
              <a:rPr lang="en-US" sz="2800" dirty="0"/>
              <a:t>of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 smtClean="0"/>
              <a:t>communities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</a:t>
            </a:r>
            <a:r>
              <a:rPr lang="en-US" sz="2800" dirty="0" smtClean="0"/>
              <a:t>epeatedly </a:t>
            </a:r>
            <a:r>
              <a:rPr lang="en-US" sz="2800" dirty="0"/>
              <a:t>join </a:t>
            </a:r>
            <a:r>
              <a:rPr lang="en-US" sz="2800" dirty="0" smtClean="0"/>
              <a:t>communities together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pairs</a:t>
            </a:r>
            <a:r>
              <a:rPr lang="en-US" sz="2800" dirty="0"/>
              <a:t>, choosing at each step the join that </a:t>
            </a:r>
            <a:r>
              <a:rPr lang="en-US" sz="2800" dirty="0" smtClean="0"/>
              <a:t>results in 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greatest increase </a:t>
            </a:r>
            <a:r>
              <a:rPr lang="en-US" sz="2800" dirty="0"/>
              <a:t>(or smallest decrease) in Q.</a:t>
            </a:r>
          </a:p>
        </p:txBody>
      </p:sp>
    </p:spTree>
    <p:extLst>
      <p:ext uri="{BB962C8B-B14F-4D97-AF65-F5344CB8AC3E}">
        <p14:creationId xmlns:p14="http://schemas.microsoft.com/office/powerpoint/2010/main" val="5202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83590" y="-533795"/>
            <a:ext cx="3810000" cy="891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Modularity: Number of clusters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47800"/>
          </a:xfrm>
        </p:spPr>
        <p:txBody>
          <a:bodyPr/>
          <a:lstStyle/>
          <a:p>
            <a:r>
              <a:rPr lang="en-US" dirty="0" smtClean="0"/>
              <a:t>Modularity is useful for selecting the </a:t>
            </a:r>
            <a:br>
              <a:rPr lang="en-US" dirty="0" smtClean="0"/>
            </a:br>
            <a:r>
              <a:rPr lang="en-US" dirty="0" smtClean="0"/>
              <a:t>number of clusters: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190500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9792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 propagation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4624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Vertices are initially given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unique labels </a:t>
            </a:r>
            <a:r>
              <a:rPr lang="en-US" sz="2400" dirty="0"/>
              <a:t>(e.g. their </a:t>
            </a:r>
            <a:r>
              <a:rPr lang="en-US" sz="2400" dirty="0" smtClean="0"/>
              <a:t>vertex labels</a:t>
            </a:r>
            <a:r>
              <a:rPr lang="en-US" sz="2400" dirty="0"/>
              <a:t>).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At </a:t>
            </a:r>
            <a:r>
              <a:rPr lang="en-US" sz="2400" dirty="0">
                <a:solidFill>
                  <a:srgbClr val="FF0000"/>
                </a:solidFill>
              </a:rPr>
              <a:t>each iteration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</a:p>
          <a:p>
            <a:pPr marL="357188"/>
            <a:r>
              <a:rPr lang="en-US" sz="2400" dirty="0" smtClean="0"/>
              <a:t>sweep </a:t>
            </a:r>
            <a:r>
              <a:rPr lang="en-US" sz="2400" dirty="0"/>
              <a:t>over all </a:t>
            </a:r>
            <a:r>
              <a:rPr lang="en-US" sz="2400" dirty="0" smtClean="0"/>
              <a:t>vertices, in </a:t>
            </a:r>
            <a:r>
              <a:rPr lang="en-US" sz="2400" dirty="0"/>
              <a:t>random sequential </a:t>
            </a:r>
            <a:r>
              <a:rPr lang="en-US" sz="2400" dirty="0" smtClean="0"/>
              <a:t>order: </a:t>
            </a:r>
          </a:p>
          <a:p>
            <a:pPr marL="893763" indent="-263525"/>
            <a:r>
              <a:rPr lang="en-US" sz="2400" dirty="0" smtClean="0"/>
              <a:t>	each vertex takes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label</a:t>
            </a:r>
            <a:r>
              <a:rPr lang="en-US" sz="2400" dirty="0"/>
              <a:t> shared by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majority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its neighbors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893763"/>
            <a:r>
              <a:rPr lang="en-US" sz="2400" dirty="0"/>
              <a:t>	</a:t>
            </a:r>
            <a:r>
              <a:rPr lang="en-US" sz="2400" dirty="0" smtClean="0"/>
              <a:t>If no </a:t>
            </a:r>
            <a:r>
              <a:rPr lang="en-US" sz="2400" dirty="0"/>
              <a:t>unique majority, one of the majority </a:t>
            </a:r>
            <a:r>
              <a:rPr lang="en-US" sz="2400" dirty="0" smtClean="0"/>
              <a:t>labels is </a:t>
            </a:r>
            <a:r>
              <a:rPr lang="en-US" sz="2400" dirty="0"/>
              <a:t>picked </a:t>
            </a:r>
            <a:r>
              <a:rPr lang="en-US" sz="2400" dirty="0" smtClean="0"/>
              <a:t>at </a:t>
            </a:r>
            <a:r>
              <a:rPr lang="en-US" sz="2400" dirty="0"/>
              <a:t>random.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Stop</a:t>
            </a:r>
            <a:r>
              <a:rPr lang="en-US" sz="2400" dirty="0" smtClean="0"/>
              <a:t> (convergence) </a:t>
            </a:r>
            <a:r>
              <a:rPr lang="en-US" sz="2400" dirty="0"/>
              <a:t>when each </a:t>
            </a:r>
            <a:r>
              <a:rPr lang="en-US" sz="2400" dirty="0" smtClean="0"/>
              <a:t>vertex has </a:t>
            </a:r>
            <a:r>
              <a:rPr lang="en-US" sz="2400" dirty="0"/>
              <a:t>the majority label of its </a:t>
            </a:r>
            <a:r>
              <a:rPr lang="en-US" sz="2400" dirty="0" smtClean="0"/>
              <a:t>neighbors</a:t>
            </a:r>
          </a:p>
          <a:p>
            <a:endParaRPr lang="en-US" sz="2400" dirty="0" smtClean="0"/>
          </a:p>
          <a:p>
            <a:r>
              <a:rPr lang="en-US" sz="2400" dirty="0" smtClean="0"/>
              <a:t>Communities: groups </a:t>
            </a:r>
            <a:r>
              <a:rPr lang="en-US" sz="2400" dirty="0"/>
              <a:t>of vertices having identical </a:t>
            </a:r>
            <a:r>
              <a:rPr lang="en-US" sz="2400" dirty="0" smtClean="0"/>
              <a:t>labels at </a:t>
            </a:r>
            <a:r>
              <a:rPr lang="en-US" sz="2400" dirty="0"/>
              <a:t>convergence 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6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 propagation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55509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/>
              <a:t>Labels propagate across the </a:t>
            </a:r>
            <a:r>
              <a:rPr lang="en-US" sz="2400" i="1" dirty="0"/>
              <a:t>graph</a:t>
            </a:r>
            <a:r>
              <a:rPr lang="en-US" sz="2400" dirty="0"/>
              <a:t>: most labels will disappear, others will dominate.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By </a:t>
            </a:r>
            <a:r>
              <a:rPr lang="en-US" sz="2400" dirty="0"/>
              <a:t>construction, each vertex has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more neighbors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its community </a:t>
            </a:r>
            <a:r>
              <a:rPr lang="en-US" sz="2400" dirty="0"/>
              <a:t>than in any other community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Due </a:t>
            </a:r>
            <a:r>
              <a:rPr lang="en-US" sz="2400" dirty="0"/>
              <a:t>to </a:t>
            </a:r>
            <a:r>
              <a:rPr lang="en-US" sz="2400" dirty="0" smtClean="0"/>
              <a:t>many possible ties, different partitions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Perform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many propagations </a:t>
            </a:r>
            <a:r>
              <a:rPr lang="en-US" sz="2400" dirty="0" smtClean="0"/>
              <a:t>from </a:t>
            </a:r>
            <a:r>
              <a:rPr lang="en-US" sz="2400" dirty="0"/>
              <a:t>the same </a:t>
            </a:r>
            <a:r>
              <a:rPr lang="en-US" sz="2400" dirty="0" smtClean="0"/>
              <a:t>initial condition</a:t>
            </a:r>
            <a:r>
              <a:rPr lang="en-US" sz="2400" dirty="0"/>
              <a:t>, with </a:t>
            </a:r>
            <a:r>
              <a:rPr lang="en-US" sz="2400" dirty="0" smtClean="0"/>
              <a:t>different </a:t>
            </a:r>
            <a:r>
              <a:rPr lang="en-US" sz="2400" dirty="0"/>
              <a:t>random </a:t>
            </a:r>
            <a:r>
              <a:rPr lang="en-US" sz="2400" dirty="0" smtClean="0"/>
              <a:t>seeds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  partition label </a:t>
            </a:r>
            <a:r>
              <a:rPr lang="en-US" sz="2400" dirty="0"/>
              <a:t>each vertex with </a:t>
            </a:r>
            <a:r>
              <a:rPr lang="en-US" sz="2400" dirty="0" smtClean="0"/>
              <a:t>the set </a:t>
            </a:r>
            <a:r>
              <a:rPr lang="en-US" sz="2400" dirty="0"/>
              <a:t>of all labels it has in </a:t>
            </a:r>
            <a:r>
              <a:rPr lang="en-US" sz="2400" dirty="0" smtClean="0"/>
              <a:t>different partitions </a:t>
            </a:r>
            <a:r>
              <a:rPr lang="en-US" sz="2400" dirty="0" smtClean="0">
                <a:sym typeface="Wingdings" panose="05000000000000000000" pitchFamily="2" charset="2"/>
              </a:rPr>
              <a:t> overlapping communities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78566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314" y="1330603"/>
            <a:ext cx="75465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Summary of Part I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Cuts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Spectral Clustering</a:t>
            </a:r>
          </a:p>
          <a:p>
            <a:r>
              <a:rPr lang="en-US" sz="2800" dirty="0" smtClean="0"/>
              <a:t>Dense </a:t>
            </a:r>
            <a:r>
              <a:rPr lang="en-US" sz="2800" dirty="0" err="1" smtClean="0"/>
              <a:t>Subgraphs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Community </a:t>
            </a:r>
            <a:r>
              <a:rPr lang="en-US" sz="2800" dirty="0" smtClean="0"/>
              <a:t>Evaluation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4" name="Right Brace 3"/>
          <p:cNvSpPr/>
          <p:nvPr/>
        </p:nvSpPr>
        <p:spPr>
          <a:xfrm>
            <a:off x="3635896" y="2954963"/>
            <a:ext cx="371423" cy="827512"/>
          </a:xfrm>
          <a:prstGeom prst="rightBrac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209082" y="3195034"/>
            <a:ext cx="147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partitions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70097" y="867849"/>
            <a:ext cx="6336704" cy="555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9559"/>
            <a:ext cx="8229600" cy="82830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792088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The general problem</a:t>
            </a:r>
          </a:p>
          <a:p>
            <a:pPr lvl="1"/>
            <a:r>
              <a:rPr lang="en-US" sz="2400" dirty="0" smtClean="0"/>
              <a:t>Input: a graph </a:t>
            </a:r>
            <a:r>
              <a:rPr lang="en-US" sz="2400" dirty="0" smtClean="0">
                <a:solidFill>
                  <a:schemeClr val="hlink"/>
                </a:solidFill>
              </a:rPr>
              <a:t>G = (V, E)</a:t>
            </a:r>
          </a:p>
          <a:p>
            <a:pPr lvl="2"/>
            <a:r>
              <a:rPr lang="en-US" sz="2000" dirty="0" smtClean="0"/>
              <a:t>edge </a:t>
            </a:r>
            <a:r>
              <a:rPr lang="en-US" sz="2000" dirty="0" smtClean="0">
                <a:solidFill>
                  <a:schemeClr val="hlink"/>
                </a:solidFill>
              </a:rPr>
              <a:t>(u, v)</a:t>
            </a:r>
            <a:r>
              <a:rPr lang="en-US" sz="2000" dirty="0" smtClean="0"/>
              <a:t> denotes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similarity </a:t>
            </a:r>
            <a:r>
              <a:rPr lang="en-US" sz="2000" dirty="0" smtClean="0"/>
              <a:t>between </a:t>
            </a:r>
            <a:r>
              <a:rPr lang="en-US" sz="2000" dirty="0" smtClean="0">
                <a:solidFill>
                  <a:schemeClr val="hlink"/>
                </a:solidFill>
              </a:rPr>
              <a:t>u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hlink"/>
                </a:solidFill>
              </a:rPr>
              <a:t>v</a:t>
            </a:r>
          </a:p>
          <a:p>
            <a:pPr lvl="2"/>
            <a:r>
              <a:rPr lang="en-US" sz="2000" dirty="0" smtClean="0"/>
              <a:t>weighted graphs: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weight</a:t>
            </a:r>
            <a:r>
              <a:rPr lang="en-US" sz="2000" dirty="0" smtClean="0"/>
              <a:t> of edge captures the degree of similarity (or, strength of connection)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Partitioning</a:t>
            </a:r>
            <a:r>
              <a:rPr lang="en-US" sz="2400" dirty="0" smtClean="0"/>
              <a:t> as an optimization problem: </a:t>
            </a:r>
          </a:p>
          <a:p>
            <a:pPr marL="914400" lvl="2" indent="0">
              <a:buNone/>
            </a:pPr>
            <a:r>
              <a:rPr lang="en-US" sz="2000" dirty="0" smtClean="0"/>
              <a:t>Partition the nodes in the graph such that </a:t>
            </a:r>
          </a:p>
          <a:p>
            <a:pPr lvl="2"/>
            <a:r>
              <a:rPr lang="en-US" sz="2000" dirty="0" smtClean="0"/>
              <a:t>nodes </a:t>
            </a:r>
            <a:r>
              <a:rPr lang="en-US" sz="2000" i="1" dirty="0" smtClean="0"/>
              <a:t>within clusters </a:t>
            </a:r>
            <a:r>
              <a:rPr lang="en-US" sz="2000" dirty="0" smtClean="0"/>
              <a:t>are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well interconnected </a:t>
            </a:r>
            <a:r>
              <a:rPr lang="en-US" sz="2000" dirty="0" smtClean="0"/>
              <a:t>(high edge weights), </a:t>
            </a:r>
          </a:p>
          <a:p>
            <a:pPr lvl="2"/>
            <a:r>
              <a:rPr lang="en-US" sz="2000" dirty="0" smtClean="0"/>
              <a:t>nodes </a:t>
            </a:r>
            <a:r>
              <a:rPr lang="en-US" sz="2000" i="1" dirty="0" smtClean="0"/>
              <a:t>across clusters </a:t>
            </a:r>
            <a:r>
              <a:rPr lang="en-US" sz="2000" dirty="0" smtClean="0"/>
              <a:t>are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sparsely interconnected </a:t>
            </a:r>
            <a:r>
              <a:rPr lang="en-US" sz="2000" dirty="0" smtClean="0"/>
              <a:t>(low edge weights)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most graph partitioning problems are NP hard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029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2931"/>
            <a:ext cx="8168209" cy="45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83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9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6" name="Rectangle 8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9552" y="1239500"/>
                <a:ext cx="8229600" cy="5019556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IE" dirty="0" smtClean="0"/>
                  <a:t>Undirected graph 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𝐺</m:t>
                    </m:r>
                    <m:r>
                      <a:rPr lang="en-IE" b="0" i="1" dirty="0" smtClean="0">
                        <a:latin typeface="Cambria Math"/>
                      </a:rPr>
                      <m:t>(</m:t>
                    </m:r>
                    <m:r>
                      <a:rPr lang="en-IE" b="0" i="1" dirty="0" smtClean="0">
                        <a:latin typeface="Cambria Math"/>
                      </a:rPr>
                      <m:t>𝑉</m:t>
                    </m:r>
                    <m:r>
                      <a:rPr lang="en-IE" b="0" i="1" dirty="0" smtClean="0">
                        <a:latin typeface="Cambria Math"/>
                      </a:rPr>
                      <m:t>,</m:t>
                    </m:r>
                    <m:r>
                      <a:rPr lang="en-IE" b="0" i="1" dirty="0" smtClean="0">
                        <a:latin typeface="Cambria Math"/>
                      </a:rPr>
                      <m:t>𝐸</m:t>
                    </m:r>
                    <m:r>
                      <a:rPr lang="en-IE" b="0" i="1" dirty="0" smtClean="0">
                        <a:latin typeface="Cambria Math"/>
                      </a:rPr>
                      <m:t>):</m:t>
                    </m:r>
                  </m:oMath>
                </a14:m>
                <a:endParaRPr lang="en-IE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IE" dirty="0" smtClean="0"/>
              </a:p>
              <a:p>
                <a:pPr marL="0" indent="0">
                  <a:buNone/>
                  <a:defRPr/>
                </a:pPr>
                <a:r>
                  <a:rPr lang="en-IE" dirty="0" smtClean="0">
                    <a:solidFill>
                      <a:srgbClr val="FF0000"/>
                    </a:solidFill>
                  </a:rPr>
                  <a:t>Bi-partitioning task:</a:t>
                </a:r>
              </a:p>
              <a:p>
                <a:pPr marL="457200" lvl="1" indent="0">
                  <a:buNone/>
                  <a:defRPr/>
                </a:pPr>
                <a:r>
                  <a:rPr lang="en-IE" dirty="0" smtClean="0"/>
                  <a:t>Divide vertices into </a:t>
                </a:r>
                <a:r>
                  <a:rPr lang="en-IE" dirty="0" smtClean="0">
                    <a:solidFill>
                      <a:srgbClr val="FF0000"/>
                    </a:solidFill>
                  </a:rPr>
                  <a:t>two</a:t>
                </a:r>
                <a:r>
                  <a:rPr lang="en-IE" dirty="0" smtClean="0"/>
                  <a:t> disjoint groups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𝑨</m:t>
                    </m:r>
                    <m:r>
                      <a:rPr lang="en-IE" b="1" i="1" dirty="0" smtClean="0">
                        <a:latin typeface="Cambria Math"/>
                      </a:rPr>
                      <m:t>, </m:t>
                    </m:r>
                    <m:r>
                      <a:rPr lang="en-IE" b="1" i="1" dirty="0" smtClean="0">
                        <a:latin typeface="Cambria Math"/>
                      </a:rPr>
                      <m:t>𝑩</m:t>
                    </m:r>
                  </m:oMath>
                </a14:m>
                <a:endParaRPr lang="en-IE" b="1" dirty="0" smtClean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 smtClean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 smtClean="0"/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endParaRPr lang="en-US" i="1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endParaRPr lang="en-US" sz="4000" dirty="0" smtClean="0"/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r>
                  <a:rPr lang="en-US" i="1" dirty="0" smtClean="0">
                    <a:solidFill>
                      <a:schemeClr val="tx1"/>
                    </a:solidFill>
                  </a:rPr>
                  <a:t>How can we define a “good” partition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99336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39500"/>
                <a:ext cx="8229600" cy="5019556"/>
              </a:xfrm>
              <a:blipFill rotWithShape="0">
                <a:blip r:embed="rId3"/>
                <a:stretch>
                  <a:fillRect l="-1926" t="-24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943484" y="3615380"/>
            <a:ext cx="5104632" cy="1371600"/>
            <a:chOff x="2209800" y="3647326"/>
            <a:chExt cx="5104632" cy="1371600"/>
          </a:xfrm>
        </p:grpSpPr>
        <p:sp>
          <p:nvSpPr>
            <p:cNvPr id="95" name="Oval 94"/>
            <p:cNvSpPr/>
            <p:nvPr/>
          </p:nvSpPr>
          <p:spPr>
            <a:xfrm>
              <a:off x="5029200" y="3647326"/>
              <a:ext cx="1884452" cy="13716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Oval 92"/>
            <p:cNvSpPr/>
            <p:nvPr/>
          </p:nvSpPr>
          <p:spPr>
            <a:xfrm>
              <a:off x="2667000" y="3713252"/>
              <a:ext cx="1828800" cy="12954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7" name="Oval 86"/>
            <p:cNvSpPr/>
            <p:nvPr/>
          </p:nvSpPr>
          <p:spPr>
            <a:xfrm>
              <a:off x="3429000" y="3810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505200" y="4495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895600" y="4191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715000" y="3733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410200" y="44196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172200" y="4267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09800" y="3657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934200" y="3657600"/>
              <a:ext cx="380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82208" y="1605831"/>
            <a:ext cx="2537792" cy="1139924"/>
            <a:chOff x="5562600" y="1143000"/>
            <a:chExt cx="3470086" cy="1409700"/>
          </a:xfrm>
        </p:grpSpPr>
        <p:cxnSp>
          <p:nvCxnSpPr>
            <p:cNvPr id="32" name="Straight Connector 31"/>
            <p:cNvCxnSpPr>
              <a:stCxn id="40" idx="3"/>
              <a:endCxn id="42" idx="7"/>
            </p:cNvCxnSpPr>
            <p:nvPr/>
          </p:nvCxnSpPr>
          <p:spPr>
            <a:xfrm flipH="1">
              <a:off x="5887804" y="1582504"/>
              <a:ext cx="340192" cy="1877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2" idx="5"/>
              <a:endCxn id="41" idx="1"/>
            </p:cNvCxnSpPr>
            <p:nvPr/>
          </p:nvCxnSpPr>
          <p:spPr>
            <a:xfrm>
              <a:off x="5887804" y="2039704"/>
              <a:ext cx="340192" cy="1877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0" idx="4"/>
              <a:endCxn id="41" idx="0"/>
            </p:cNvCxnSpPr>
            <p:nvPr/>
          </p:nvCxnSpPr>
          <p:spPr>
            <a:xfrm>
              <a:off x="6362700" y="1638300"/>
              <a:ext cx="0" cy="5334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0" idx="6"/>
              <a:endCxn id="43" idx="2"/>
            </p:cNvCxnSpPr>
            <p:nvPr/>
          </p:nvCxnSpPr>
          <p:spPr>
            <a:xfrm flipV="1">
              <a:off x="6553200" y="1333500"/>
              <a:ext cx="1488886" cy="1143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1" idx="6"/>
              <a:endCxn id="44" idx="2"/>
            </p:cNvCxnSpPr>
            <p:nvPr/>
          </p:nvCxnSpPr>
          <p:spPr>
            <a:xfrm flipV="1">
              <a:off x="6553200" y="2171700"/>
              <a:ext cx="1184086" cy="1905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5"/>
              <a:endCxn id="45" idx="1"/>
            </p:cNvCxnSpPr>
            <p:nvPr/>
          </p:nvCxnSpPr>
          <p:spPr>
            <a:xfrm rot="16200000" flipH="1">
              <a:off x="8329190" y="1506304"/>
              <a:ext cx="416392" cy="3401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4" idx="6"/>
              <a:endCxn id="45" idx="2"/>
            </p:cNvCxnSpPr>
            <p:nvPr/>
          </p:nvCxnSpPr>
          <p:spPr>
            <a:xfrm flipV="1">
              <a:off x="8118286" y="2019300"/>
              <a:ext cx="533400" cy="1524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3" idx="3"/>
              <a:endCxn id="44" idx="0"/>
            </p:cNvCxnSpPr>
            <p:nvPr/>
          </p:nvCxnSpPr>
          <p:spPr>
            <a:xfrm rot="5400000">
              <a:off x="7756336" y="1639654"/>
              <a:ext cx="512996" cy="17009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172200" y="12573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172200" y="21717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562600" y="17145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8042086" y="1143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737286" y="1981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8651686" y="1828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9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6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What makes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good partition</a:t>
            </a:r>
            <a:r>
              <a:rPr lang="en-US" i="1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Maximize the number of within-group </a:t>
            </a:r>
            <a:br>
              <a:rPr lang="en-US" dirty="0" smtClean="0"/>
            </a:br>
            <a:r>
              <a:rPr lang="en-US" dirty="0" smtClean="0"/>
              <a:t>connections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Minimize the number of between-group connections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51" name="Straight Connector 50"/>
          <p:cNvCxnSpPr>
            <a:stCxn id="59" idx="3"/>
            <a:endCxn id="61" idx="7"/>
          </p:cNvCxnSpPr>
          <p:nvPr/>
        </p:nvCxnSpPr>
        <p:spPr>
          <a:xfrm rot="5400000">
            <a:off x="2839804" y="45162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1" idx="5"/>
            <a:endCxn id="60" idx="1"/>
          </p:cNvCxnSpPr>
          <p:nvPr/>
        </p:nvCxnSpPr>
        <p:spPr>
          <a:xfrm rot="16200000" flipH="1">
            <a:off x="2839804" y="49734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9" idx="4"/>
            <a:endCxn id="60" idx="0"/>
          </p:cNvCxnSpPr>
          <p:nvPr/>
        </p:nvCxnSpPr>
        <p:spPr>
          <a:xfrm rot="5400000">
            <a:off x="2971800" y="4914900"/>
            <a:ext cx="5334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9" idx="6"/>
            <a:endCxn id="62" idx="2"/>
          </p:cNvCxnSpPr>
          <p:nvPr/>
        </p:nvCxnSpPr>
        <p:spPr>
          <a:xfrm flipV="1">
            <a:off x="3429000" y="4305300"/>
            <a:ext cx="18288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0" idx="6"/>
            <a:endCxn id="63" idx="2"/>
          </p:cNvCxnSpPr>
          <p:nvPr/>
        </p:nvCxnSpPr>
        <p:spPr>
          <a:xfrm flipV="1">
            <a:off x="3429000" y="51435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2" idx="5"/>
            <a:endCxn id="64" idx="1"/>
          </p:cNvCxnSpPr>
          <p:nvPr/>
        </p:nvCxnSpPr>
        <p:spPr>
          <a:xfrm rot="16200000" flipH="1">
            <a:off x="5544904" y="44781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3" idx="6"/>
            <a:endCxn id="64" idx="2"/>
          </p:cNvCxnSpPr>
          <p:nvPr/>
        </p:nvCxnSpPr>
        <p:spPr>
          <a:xfrm flipV="1">
            <a:off x="5334000" y="49911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2" idx="3"/>
            <a:endCxn id="63" idx="0"/>
          </p:cNvCxnSpPr>
          <p:nvPr/>
        </p:nvCxnSpPr>
        <p:spPr>
          <a:xfrm rot="5400000">
            <a:off x="4972050" y="46114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048000" y="4267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048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438400" y="4724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57800" y="4114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53000" y="4953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867400" y="4800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4190999" y="3886199"/>
            <a:ext cx="457200" cy="2155825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1722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191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3200400" y="4495800"/>
            <a:ext cx="1981200" cy="1524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38200" y="4637926"/>
            <a:ext cx="1981200" cy="1534274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78308" y="450607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5029200" y="4419600"/>
            <a:ext cx="38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5442" y="6583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Graph Cuts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192" y="1246935"/>
            <a:ext cx="8229600" cy="30964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IE" dirty="0"/>
              <a:t>Express </a:t>
            </a:r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partitioning objectives </a:t>
            </a:r>
            <a:r>
              <a:rPr lang="en-IE" dirty="0"/>
              <a:t>as a </a:t>
            </a:r>
            <a:r>
              <a:rPr lang="en-IE" dirty="0" smtClean="0"/>
              <a:t>function </a:t>
            </a:r>
            <a:r>
              <a:rPr lang="en-IE" dirty="0"/>
              <a:t>of the “edge cut” of the partition</a:t>
            </a:r>
          </a:p>
          <a:p>
            <a:pPr marL="0" indent="0">
              <a:spcBef>
                <a:spcPct val="30000"/>
              </a:spcBef>
              <a:buNone/>
              <a:defRPr/>
            </a:pPr>
            <a:endParaRPr lang="en-IE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IE" dirty="0"/>
              <a:t>Set of edges with </a:t>
            </a: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only one vertex </a:t>
            </a:r>
            <a:r>
              <a:rPr lang="en-IE" dirty="0"/>
              <a:t>in a group:</a:t>
            </a:r>
          </a:p>
          <a:p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56" name="Text Box 82"/>
          <p:cNvSpPr txBox="1">
            <a:spLocks noChangeArrowheads="1"/>
          </p:cNvSpPr>
          <p:nvPr/>
        </p:nvSpPr>
        <p:spPr bwMode="auto">
          <a:xfrm>
            <a:off x="5976036" y="4992921"/>
            <a:ext cx="2174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2600" i="1" dirty="0">
                <a:latin typeface="Times New Roman" pitchFamily="18" charset="0"/>
              </a:rPr>
              <a:t>cut(A,B) = </a:t>
            </a:r>
            <a:r>
              <a:rPr lang="en-IE" sz="2600" i="1" dirty="0" smtClean="0">
                <a:latin typeface="Times New Roman" pitchFamily="18" charset="0"/>
              </a:rPr>
              <a:t>2</a:t>
            </a:r>
            <a:endParaRPr lang="el-GR" sz="2600" i="1" dirty="0">
              <a:latin typeface="Times New Roman" pitchFamily="18" charset="0"/>
            </a:endParaRPr>
          </a:p>
        </p:txBody>
      </p:sp>
      <p:cxnSp>
        <p:nvCxnSpPr>
          <p:cNvPr id="32" name="Straight Connector 31"/>
          <p:cNvCxnSpPr>
            <a:stCxn id="43" idx="3"/>
            <a:endCxn id="45" idx="7"/>
          </p:cNvCxnSpPr>
          <p:nvPr/>
        </p:nvCxnSpPr>
        <p:spPr>
          <a:xfrm flipH="1">
            <a:off x="1468204" y="5083735"/>
            <a:ext cx="340192" cy="1536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5" idx="5"/>
            <a:endCxn id="44" idx="1"/>
          </p:cNvCxnSpPr>
          <p:nvPr/>
        </p:nvCxnSpPr>
        <p:spPr>
          <a:xfrm rot="16200000" flipH="1">
            <a:off x="1544404" y="54306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3" idx="4"/>
            <a:endCxn id="44" idx="0"/>
          </p:cNvCxnSpPr>
          <p:nvPr/>
        </p:nvCxnSpPr>
        <p:spPr>
          <a:xfrm>
            <a:off x="1943100" y="5139531"/>
            <a:ext cx="0" cy="49926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3" idx="6"/>
            <a:endCxn id="46" idx="2"/>
          </p:cNvCxnSpPr>
          <p:nvPr/>
        </p:nvCxnSpPr>
        <p:spPr>
          <a:xfrm flipV="1">
            <a:off x="2133600" y="4762500"/>
            <a:ext cx="1828800" cy="186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4" idx="6"/>
            <a:endCxn id="47" idx="2"/>
          </p:cNvCxnSpPr>
          <p:nvPr/>
        </p:nvCxnSpPr>
        <p:spPr>
          <a:xfrm flipV="1">
            <a:off x="2133600" y="56007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6" idx="5"/>
            <a:endCxn id="48" idx="1"/>
          </p:cNvCxnSpPr>
          <p:nvPr/>
        </p:nvCxnSpPr>
        <p:spPr>
          <a:xfrm rot="16200000" flipH="1">
            <a:off x="4249504" y="49353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7" idx="6"/>
            <a:endCxn id="48" idx="2"/>
          </p:cNvCxnSpPr>
          <p:nvPr/>
        </p:nvCxnSpPr>
        <p:spPr>
          <a:xfrm flipV="1">
            <a:off x="4038600" y="54483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6" idx="3"/>
            <a:endCxn id="47" idx="0"/>
          </p:cNvCxnSpPr>
          <p:nvPr/>
        </p:nvCxnSpPr>
        <p:spPr>
          <a:xfrm rot="5400000">
            <a:off x="3676650" y="50686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752600" y="475853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52600" y="5638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43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962400" y="4572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657600" y="5410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572000" y="5257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016733"/>
              </p:ext>
            </p:extLst>
          </p:nvPr>
        </p:nvGraphicFramePr>
        <p:xfrm>
          <a:off x="1828800" y="3186555"/>
          <a:ext cx="306977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0" name="Equation" r:id="rId3" imgW="28641614" imgH="8524943" progId="Equation.3">
                  <p:embed/>
                </p:oleObj>
              </mc:Choice>
              <mc:Fallback>
                <p:oleObj name="Equation" r:id="rId3" imgW="28641614" imgH="852494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86555"/>
                        <a:ext cx="306977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58763" y="1146351"/>
            <a:ext cx="864096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8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5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 Cut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768" y="916196"/>
            <a:ext cx="8408733" cy="118412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min-cut</a:t>
            </a:r>
            <a:r>
              <a:rPr lang="en-US" sz="2800" dirty="0" smtClean="0"/>
              <a:t>: the min number of edges such that when removed cause the graph to become disconnected </a:t>
            </a: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 smtClean="0"/>
              <a:t>Minimizes the number of connections between partition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67855" y="4199711"/>
            <a:ext cx="1485900" cy="184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517293" y="4191773"/>
            <a:ext cx="1485900" cy="18462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118830" y="4895036"/>
            <a:ext cx="439738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048980" y="5580836"/>
            <a:ext cx="56197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144230" y="5210948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066443" y="4641036"/>
            <a:ext cx="55403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75768" y="5699898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U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880955" y="5757048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V-U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40194"/>
              </p:ext>
            </p:extLst>
          </p:nvPr>
        </p:nvGraphicFramePr>
        <p:xfrm>
          <a:off x="867880" y="3475016"/>
          <a:ext cx="31353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4" name="Equation" r:id="rId3" imgW="1853396" imgH="355446" progId="Equation.3">
                  <p:embed/>
                </p:oleObj>
              </mc:Choice>
              <mc:Fallback>
                <p:oleObj name="Equation" r:id="rId3" imgW="185339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80" y="3475016"/>
                        <a:ext cx="3135313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0132" y="3818056"/>
            <a:ext cx="3852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problem can be solved in polynomial time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Min-cut/Max-flow algorithm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97150" y="2420888"/>
            <a:ext cx="38588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3200" dirty="0" err="1">
                <a:latin typeface="Times New Roman" pitchFamily="18" charset="0"/>
              </a:rPr>
              <a:t>a</a:t>
            </a:r>
            <a:r>
              <a:rPr lang="en-IE" sz="3200" dirty="0" err="1" smtClean="0">
                <a:latin typeface="Times New Roman" pitchFamily="18" charset="0"/>
              </a:rPr>
              <a:t>rg</a:t>
            </a:r>
            <a:r>
              <a:rPr lang="en-IE" sz="3200" dirty="0" smtClean="0">
                <a:latin typeface="Times New Roman" pitchFamily="18" charset="0"/>
              </a:rPr>
              <a:t> </a:t>
            </a:r>
            <a:r>
              <a:rPr lang="en-IE" sz="3200" dirty="0" err="1" smtClean="0">
                <a:latin typeface="Times New Roman" pitchFamily="18" charset="0"/>
              </a:rPr>
              <a:t>min</a:t>
            </a:r>
            <a:r>
              <a:rPr lang="en-IE" sz="3200" baseline="-25000" dirty="0" err="1" smtClean="0">
                <a:latin typeface="Times New Roman" pitchFamily="18" charset="0"/>
              </a:rPr>
              <a:t>A,B</a:t>
            </a:r>
            <a:r>
              <a:rPr lang="en-IE" sz="3200" dirty="0" smtClean="0">
                <a:latin typeface="Times New Roman" pitchFamily="18" charset="0"/>
              </a:rPr>
              <a:t> </a:t>
            </a:r>
            <a:r>
              <a:rPr lang="en-IE" sz="3200" dirty="0">
                <a:latin typeface="Times New Roman" pitchFamily="18" charset="0"/>
              </a:rPr>
              <a:t>cut(A,B)</a:t>
            </a:r>
            <a:endParaRPr lang="el-GR" sz="3200" dirty="0"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316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1844" y="5707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Does this work?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06838" y="2293494"/>
            <a:ext cx="3530918" cy="1331913"/>
            <a:chOff x="2317751" y="3602038"/>
            <a:chExt cx="3530918" cy="1331913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80560" y="3960598"/>
              <a:ext cx="17781" cy="5352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51327" y="3986213"/>
              <a:ext cx="43662" cy="467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95800" y="3940755"/>
              <a:ext cx="390947" cy="36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495042" y="3686175"/>
              <a:ext cx="7937" cy="496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86025" y="4159649"/>
              <a:ext cx="514350" cy="1694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4389120" y="3841750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4857751" y="38433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5364164" y="4595813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5665789" y="39068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5457382" y="3988885"/>
              <a:ext cx="328407" cy="754643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3737770"/>
              <a:ext cx="561975" cy="492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033714" y="3745494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02758" y="3730625"/>
              <a:ext cx="3333" cy="688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513153" y="3899985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00301" y="3749674"/>
              <a:ext cx="647699" cy="5937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38400" y="4114800"/>
              <a:ext cx="435498" cy="678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56325" y="4637882"/>
              <a:ext cx="539275" cy="131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472137" y="4153113"/>
              <a:ext cx="211662" cy="5736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349103" y="4700801"/>
              <a:ext cx="308497" cy="1759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00375" y="4355017"/>
              <a:ext cx="399509" cy="5038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864804" y="4188330"/>
              <a:ext cx="669606" cy="593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006091" y="3777166"/>
              <a:ext cx="510111" cy="4450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2773364" y="467677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268664" y="47482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6"/>
            <p:cNvSpPr>
              <a:spLocks noChangeArrowheads="1"/>
            </p:cNvSpPr>
            <p:nvPr/>
          </p:nvSpPr>
          <p:spPr bwMode="auto">
            <a:xfrm>
              <a:off x="2352676" y="36449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4"/>
            <p:cNvSpPr>
              <a:spLocks noChangeArrowheads="1"/>
            </p:cNvSpPr>
            <p:nvPr/>
          </p:nvSpPr>
          <p:spPr bwMode="auto">
            <a:xfrm>
              <a:off x="3419476" y="3602038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5"/>
            <p:cNvSpPr>
              <a:spLocks noChangeArrowheads="1"/>
            </p:cNvSpPr>
            <p:nvPr/>
          </p:nvSpPr>
          <p:spPr bwMode="auto">
            <a:xfrm>
              <a:off x="3560764" y="4606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498341" y="3962110"/>
              <a:ext cx="522811" cy="5784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49191" y="3926895"/>
              <a:ext cx="534659" cy="7538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421902" y="3996639"/>
              <a:ext cx="335327" cy="6951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22850" y="4542052"/>
              <a:ext cx="463550" cy="18234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35487" y="4475957"/>
              <a:ext cx="493713" cy="365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18449" idx="6"/>
            </p:cNvCxnSpPr>
            <p:nvPr/>
          </p:nvCxnSpPr>
          <p:spPr>
            <a:xfrm flipH="1" flipV="1">
              <a:off x="3602356" y="3694907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560764" y="4220950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464594" y="4370756"/>
              <a:ext cx="505459" cy="2549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4406901" y="438308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4900614" y="4419601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8"/>
            <p:cNvSpPr>
              <a:spLocks noChangeArrowheads="1"/>
            </p:cNvSpPr>
            <p:nvPr/>
          </p:nvSpPr>
          <p:spPr bwMode="auto">
            <a:xfrm>
              <a:off x="4389120" y="3847886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0"/>
            <p:cNvSpPr>
              <a:spLocks noChangeArrowheads="1"/>
            </p:cNvSpPr>
            <p:nvPr/>
          </p:nvSpPr>
          <p:spPr bwMode="auto">
            <a:xfrm>
              <a:off x="4857751" y="38494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1"/>
            <p:cNvSpPr>
              <a:spLocks noChangeArrowheads="1"/>
            </p:cNvSpPr>
            <p:nvPr/>
          </p:nvSpPr>
          <p:spPr bwMode="auto">
            <a:xfrm>
              <a:off x="5364164" y="4601949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2"/>
            <p:cNvSpPr>
              <a:spLocks noChangeArrowheads="1"/>
            </p:cNvSpPr>
            <p:nvPr/>
          </p:nvSpPr>
          <p:spPr bwMode="auto">
            <a:xfrm>
              <a:off x="5665789" y="39129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2913064" y="42513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3411539" y="4098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2317751" y="45450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2474195" y="3809362"/>
              <a:ext cx="515937" cy="369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3" name="Oval 8"/>
            <p:cNvSpPr>
              <a:spLocks noChangeArrowheads="1"/>
            </p:cNvSpPr>
            <p:nvPr/>
          </p:nvSpPr>
          <p:spPr bwMode="auto">
            <a:xfrm>
              <a:off x="2398714" y="40640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2914651" y="36941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7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1844" y="5707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Min Cut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95439" y="3933238"/>
            <a:ext cx="8229600" cy="16679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IE" dirty="0" smtClean="0"/>
              <a:t>Problem: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 smtClean="0"/>
              <a:t>Only considers external cluster connections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 smtClean="0"/>
              <a:t>Does not consider internal cluster connectivity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06838" y="1658076"/>
            <a:ext cx="4616759" cy="1967331"/>
            <a:chOff x="2317751" y="2966620"/>
            <a:chExt cx="4616759" cy="1967331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80560" y="3960598"/>
              <a:ext cx="17781" cy="5352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51327" y="3986213"/>
              <a:ext cx="43662" cy="467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95800" y="3940755"/>
              <a:ext cx="390947" cy="36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495042" y="3686175"/>
              <a:ext cx="7937" cy="496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86025" y="4159649"/>
              <a:ext cx="514350" cy="1694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63" name="Text Box 26"/>
            <p:cNvSpPr txBox="1">
              <a:spLocks noChangeArrowheads="1"/>
            </p:cNvSpPr>
            <p:nvPr/>
          </p:nvSpPr>
          <p:spPr bwMode="auto">
            <a:xfrm>
              <a:off x="3641394" y="2966620"/>
              <a:ext cx="15905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IE" sz="1600" b="1" dirty="0" smtClean="0">
                  <a:solidFill>
                    <a:srgbClr val="0000FF"/>
                  </a:solidFill>
                  <a:latin typeface="Tahoma" pitchFamily="34" charset="0"/>
                </a:rPr>
                <a:t>“Optimal cut”</a:t>
              </a:r>
              <a:endParaRPr lang="en-IE" sz="1600" b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5415272" y="3386554"/>
              <a:ext cx="1519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IE" sz="1600" b="1" dirty="0">
                  <a:solidFill>
                    <a:srgbClr val="FF0000"/>
                  </a:solidFill>
                  <a:latin typeface="Tahoma" pitchFamily="34" charset="0"/>
                </a:rPr>
                <a:t>Minimum cut</a:t>
              </a:r>
            </a:p>
          </p:txBody>
        </p: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4389120" y="3841750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4857751" y="38433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5364164" y="4595813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5665789" y="39068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5457382" y="3988885"/>
              <a:ext cx="328407" cy="754643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3737770"/>
              <a:ext cx="561975" cy="492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033714" y="3745494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02758" y="3730625"/>
              <a:ext cx="3333" cy="688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513153" y="3899985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00301" y="3749674"/>
              <a:ext cx="647699" cy="5937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38400" y="4114800"/>
              <a:ext cx="435498" cy="678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56325" y="4637882"/>
              <a:ext cx="539275" cy="131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472137" y="4153113"/>
              <a:ext cx="211662" cy="5736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349103" y="4700801"/>
              <a:ext cx="308497" cy="1759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00375" y="4355017"/>
              <a:ext cx="399509" cy="5038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864804" y="4188330"/>
              <a:ext cx="669606" cy="593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006091" y="3777166"/>
              <a:ext cx="510111" cy="4450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2773364" y="467677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268664" y="47482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6"/>
            <p:cNvSpPr>
              <a:spLocks noChangeArrowheads="1"/>
            </p:cNvSpPr>
            <p:nvPr/>
          </p:nvSpPr>
          <p:spPr bwMode="auto">
            <a:xfrm>
              <a:off x="2352676" y="36449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4"/>
            <p:cNvSpPr>
              <a:spLocks noChangeArrowheads="1"/>
            </p:cNvSpPr>
            <p:nvPr/>
          </p:nvSpPr>
          <p:spPr bwMode="auto">
            <a:xfrm>
              <a:off x="3419476" y="3602038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5"/>
            <p:cNvSpPr>
              <a:spLocks noChangeArrowheads="1"/>
            </p:cNvSpPr>
            <p:nvPr/>
          </p:nvSpPr>
          <p:spPr bwMode="auto">
            <a:xfrm>
              <a:off x="3560764" y="4606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498341" y="3962110"/>
              <a:ext cx="522811" cy="5784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49191" y="3926895"/>
              <a:ext cx="534659" cy="7538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421902" y="3996639"/>
              <a:ext cx="335327" cy="6951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22850" y="4542052"/>
              <a:ext cx="463550" cy="18234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35487" y="4475957"/>
              <a:ext cx="493713" cy="365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18449" idx="6"/>
            </p:cNvCxnSpPr>
            <p:nvPr/>
          </p:nvCxnSpPr>
          <p:spPr>
            <a:xfrm flipH="1" flipV="1">
              <a:off x="3602356" y="3694907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560764" y="4220950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464594" y="4370756"/>
              <a:ext cx="505459" cy="2549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4406901" y="438308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4900614" y="4419601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8"/>
            <p:cNvSpPr>
              <a:spLocks noChangeArrowheads="1"/>
            </p:cNvSpPr>
            <p:nvPr/>
          </p:nvSpPr>
          <p:spPr bwMode="auto">
            <a:xfrm>
              <a:off x="4389120" y="3847886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0"/>
            <p:cNvSpPr>
              <a:spLocks noChangeArrowheads="1"/>
            </p:cNvSpPr>
            <p:nvPr/>
          </p:nvSpPr>
          <p:spPr bwMode="auto">
            <a:xfrm>
              <a:off x="4857751" y="38494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1"/>
            <p:cNvSpPr>
              <a:spLocks noChangeArrowheads="1"/>
            </p:cNvSpPr>
            <p:nvPr/>
          </p:nvSpPr>
          <p:spPr bwMode="auto">
            <a:xfrm>
              <a:off x="5364164" y="4601949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2"/>
            <p:cNvSpPr>
              <a:spLocks noChangeArrowheads="1"/>
            </p:cNvSpPr>
            <p:nvPr/>
          </p:nvSpPr>
          <p:spPr bwMode="auto">
            <a:xfrm>
              <a:off x="5665789" y="39129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2913064" y="42513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3411539" y="4098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2317751" y="45450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2474195" y="3809362"/>
              <a:ext cx="515937" cy="369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3" name="Oval 8"/>
            <p:cNvSpPr>
              <a:spLocks noChangeArrowheads="1"/>
            </p:cNvSpPr>
            <p:nvPr/>
          </p:nvSpPr>
          <p:spPr bwMode="auto">
            <a:xfrm>
              <a:off x="2398714" y="40640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2914651" y="36941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7" name="Freeform 121856"/>
            <p:cNvSpPr/>
            <p:nvPr/>
          </p:nvSpPr>
          <p:spPr>
            <a:xfrm>
              <a:off x="5449542" y="3684655"/>
              <a:ext cx="1125302" cy="794387"/>
            </a:xfrm>
            <a:custGeom>
              <a:avLst/>
              <a:gdLst>
                <a:gd name="connsiteX0" fmla="*/ 9808 w 1054063"/>
                <a:gd name="connsiteY0" fmla="*/ 0 h 794387"/>
                <a:gd name="connsiteX1" fmla="*/ 20629 w 1054063"/>
                <a:gd name="connsiteY1" fmla="*/ 330049 h 794387"/>
                <a:gd name="connsiteX2" fmla="*/ 193770 w 1054063"/>
                <a:gd name="connsiteY2" fmla="*/ 633046 h 794387"/>
                <a:gd name="connsiteX3" fmla="*/ 567105 w 1054063"/>
                <a:gd name="connsiteY3" fmla="*/ 789955 h 794387"/>
                <a:gd name="connsiteX4" fmla="*/ 1054063 w 1054063"/>
                <a:gd name="connsiteY4" fmla="*/ 735848 h 79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063" h="794387">
                  <a:moveTo>
                    <a:pt x="9808" y="0"/>
                  </a:moveTo>
                  <a:cubicBezTo>
                    <a:pt x="-112" y="112270"/>
                    <a:pt x="-10031" y="224541"/>
                    <a:pt x="20629" y="330049"/>
                  </a:cubicBezTo>
                  <a:cubicBezTo>
                    <a:pt x="51289" y="435557"/>
                    <a:pt x="102691" y="556395"/>
                    <a:pt x="193770" y="633046"/>
                  </a:cubicBezTo>
                  <a:cubicBezTo>
                    <a:pt x="284849" y="709697"/>
                    <a:pt x="423723" y="772821"/>
                    <a:pt x="567105" y="789955"/>
                  </a:cubicBezTo>
                  <a:cubicBezTo>
                    <a:pt x="710487" y="807089"/>
                    <a:pt x="882275" y="771468"/>
                    <a:pt x="1054063" y="735848"/>
                  </a:cubicBezTo>
                </a:path>
              </a:pathLst>
            </a:custGeom>
            <a:noFill/>
            <a:ln w="38100" cap="sq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62" name="Freeform 121861"/>
            <p:cNvSpPr/>
            <p:nvPr/>
          </p:nvSpPr>
          <p:spPr>
            <a:xfrm>
              <a:off x="3956508" y="3446138"/>
              <a:ext cx="485634" cy="1367879"/>
            </a:xfrm>
            <a:custGeom>
              <a:avLst/>
              <a:gdLst>
                <a:gd name="connsiteX0" fmla="*/ 69013 w 485634"/>
                <a:gd name="connsiteY0" fmla="*/ 0 h 1504161"/>
                <a:gd name="connsiteX1" fmla="*/ 14907 w 485634"/>
                <a:gd name="connsiteY1" fmla="*/ 286765 h 1504161"/>
                <a:gd name="connsiteX2" fmla="*/ 4086 w 485634"/>
                <a:gd name="connsiteY2" fmla="*/ 703385 h 1504161"/>
                <a:gd name="connsiteX3" fmla="*/ 74424 w 485634"/>
                <a:gd name="connsiteY3" fmla="*/ 936043 h 1504161"/>
                <a:gd name="connsiteX4" fmla="*/ 290850 w 485634"/>
                <a:gd name="connsiteY4" fmla="*/ 1363484 h 1504161"/>
                <a:gd name="connsiteX5" fmla="*/ 485634 w 485634"/>
                <a:gd name="connsiteY5" fmla="*/ 1504161 h 150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634" h="1504161">
                  <a:moveTo>
                    <a:pt x="69013" y="0"/>
                  </a:moveTo>
                  <a:cubicBezTo>
                    <a:pt x="47370" y="84767"/>
                    <a:pt x="25728" y="169534"/>
                    <a:pt x="14907" y="286765"/>
                  </a:cubicBezTo>
                  <a:cubicBezTo>
                    <a:pt x="4086" y="403996"/>
                    <a:pt x="-5833" y="595172"/>
                    <a:pt x="4086" y="703385"/>
                  </a:cubicBezTo>
                  <a:cubicBezTo>
                    <a:pt x="14005" y="811598"/>
                    <a:pt x="26630" y="826027"/>
                    <a:pt x="74424" y="936043"/>
                  </a:cubicBezTo>
                  <a:cubicBezTo>
                    <a:pt x="122218" y="1046060"/>
                    <a:pt x="222315" y="1268798"/>
                    <a:pt x="290850" y="1363484"/>
                  </a:cubicBezTo>
                  <a:cubicBezTo>
                    <a:pt x="359385" y="1458170"/>
                    <a:pt x="422509" y="1481165"/>
                    <a:pt x="485634" y="1504161"/>
                  </a:cubicBezTo>
                </a:path>
              </a:pathLst>
            </a:custGeom>
            <a:noFill/>
            <a:ln w="38100" cap="sq">
              <a:solidFill>
                <a:srgbClr val="0000FF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24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33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Cut Ratio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58" y="1916832"/>
            <a:ext cx="8229600" cy="160483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Ratio Cut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IE" sz="3200" dirty="0" smtClean="0"/>
              <a:t>Normalize cut by the </a:t>
            </a:r>
            <a:r>
              <a:rPr lang="en-IE" sz="3200" i="1" dirty="0" smtClean="0">
                <a:solidFill>
                  <a:schemeClr val="accent3">
                    <a:lumMod val="75000"/>
                  </a:schemeClr>
                </a:solidFill>
              </a:rPr>
              <a:t>size</a:t>
            </a:r>
            <a:r>
              <a:rPr lang="en-IE" sz="3200" dirty="0" smtClean="0"/>
              <a:t> of the groups</a:t>
            </a:r>
            <a:endParaRPr lang="en-IE" sz="3200" dirty="0"/>
          </a:p>
          <a:p>
            <a:pPr lvl="1">
              <a:defRPr/>
            </a:pPr>
            <a:endParaRPr lang="en-IE" sz="3200" dirty="0"/>
          </a:p>
          <a:p>
            <a:pPr marL="2242566" lvl="8" indent="-285750">
              <a:buSzPct val="70000"/>
              <a:buFont typeface="Wingdings" pitchFamily="2" charset="2"/>
              <a:buChar char="n"/>
              <a:defRPr/>
            </a:pPr>
            <a:endParaRPr lang="en-IE" dirty="0"/>
          </a:p>
          <a:p>
            <a:pPr marL="1008126" lvl="2" indent="-285750">
              <a:buSzPct val="70000"/>
              <a:buNone/>
              <a:defRPr/>
            </a:pPr>
            <a:r>
              <a:rPr lang="en-IE" dirty="0"/>
              <a:t>	</a:t>
            </a:r>
            <a:endParaRPr lang="en-US" i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3726" y="3789040"/>
                <a:ext cx="555496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Ratio-cut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726" y="3789040"/>
                <a:ext cx="5554960" cy="680699"/>
              </a:xfrm>
              <a:prstGeom prst="rect">
                <a:avLst/>
              </a:prstGeom>
              <a:blipFill rotWithShape="0">
                <a:blip r:embed="rId2"/>
                <a:stretch>
                  <a:fillRect l="-1647" b="-18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8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Bisection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92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Since the minimum cut does not always yield good results we need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extra constraints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to make the problem meaningful.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Bisection </a:t>
            </a:r>
            <a:r>
              <a:rPr lang="en-US" dirty="0" smtClean="0"/>
              <a:t>refers to the problem of partitioning the nodes of the graph into two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equal sets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Kernighan-Lin algorithm</a:t>
            </a:r>
            <a:r>
              <a:rPr lang="en-US" dirty="0" smtClean="0"/>
              <a:t>: Start with random equal partitions and then swap nodes to improve some quality metric (e.g., cut, modularity,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9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96" y="1239444"/>
            <a:ext cx="8136904" cy="707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modules, cluster, communities, groups,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partitions (more on this today)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118872" indent="0">
              <a:buNone/>
            </a:pP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28693"/>
            <a:ext cx="4947873" cy="40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33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Normalized Cut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412" y="1248101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defRPr/>
                </a:pPr>
                <a:r>
                  <a:rPr lang="en-I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Normalized-cut </a:t>
                </a:r>
              </a:p>
              <a:p>
                <a:pPr marL="0" indent="0">
                  <a:buNone/>
                  <a:defRPr/>
                </a:pPr>
                <a:r>
                  <a:rPr lang="en-IE" dirty="0" smtClean="0"/>
                  <a:t>Connectivity </a:t>
                </a:r>
                <a:r>
                  <a:rPr lang="en-IE" dirty="0"/>
                  <a:t>between groups relative to the </a:t>
                </a:r>
                <a:r>
                  <a:rPr lang="en-IE" i="1" dirty="0">
                    <a:solidFill>
                      <a:schemeClr val="accent3">
                        <a:lumMod val="75000"/>
                      </a:schemeClr>
                    </a:solidFill>
                  </a:rPr>
                  <a:t>density</a:t>
                </a:r>
                <a:r>
                  <a:rPr lang="en-IE" dirty="0"/>
                  <a:t> of each group</a:t>
                </a:r>
              </a:p>
              <a:p>
                <a:pPr lvl="1">
                  <a:defRPr/>
                </a:pPr>
                <a:endParaRPr lang="en-IE" dirty="0"/>
              </a:p>
              <a:p>
                <a:pPr marL="2242566" lvl="8" indent="-285750">
                  <a:buSzPct val="70000"/>
                  <a:buFont typeface="Wingdings" pitchFamily="2" charset="2"/>
                  <a:buChar char="n"/>
                  <a:defRPr/>
                </a:pPr>
                <a:endParaRPr lang="en-IE" dirty="0"/>
              </a:p>
              <a:p>
                <a:pPr marL="1008126" lvl="2" indent="-285750">
                  <a:buSzPct val="70000"/>
                  <a:buNone/>
                  <a:defRPr/>
                </a:pPr>
                <a:r>
                  <a:rPr lang="en-IE" dirty="0"/>
                  <a:t>	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𝑣𝑜𝑙</m:t>
                    </m:r>
                    <m:r>
                      <a:rPr lang="en-IE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E" b="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E" dirty="0">
                    <a:solidFill>
                      <a:srgbClr val="FF0000"/>
                    </a:solidFill>
                  </a:rPr>
                  <a:t>: </a:t>
                </a:r>
                <a:r>
                  <a:rPr lang="en-IE" dirty="0" smtClean="0"/>
                  <a:t>total </a:t>
                </a:r>
                <a:r>
                  <a:rPr lang="en-IE" dirty="0"/>
                  <a:t>weight of the edges with at least </a:t>
                </a:r>
                <a:r>
                  <a:rPr lang="en-IE" dirty="0" smtClean="0"/>
                  <a:t/>
                </a:r>
                <a:br>
                  <a:rPr lang="en-IE" dirty="0" smtClean="0"/>
                </a:br>
                <a:r>
                  <a:rPr lang="en-IE" dirty="0" smtClean="0"/>
                  <a:t>one </a:t>
                </a:r>
                <a:r>
                  <a:rPr lang="en-IE" dirty="0"/>
                  <a:t>endpoint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E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IE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64592" indent="0">
                  <a:buSzPct val="70000"/>
                  <a:buNone/>
                  <a:defRPr/>
                </a:pPr>
                <a:endParaRPr lang="en-US" i="1" dirty="0" smtClean="0"/>
              </a:p>
              <a:p>
                <a:pPr marL="164592" indent="0">
                  <a:buSzPct val="70000"/>
                  <a:buNone/>
                  <a:defRPr/>
                </a:pPr>
                <a:r>
                  <a:rPr lang="en-US" i="1" dirty="0" smtClean="0"/>
                  <a:t>Why </a:t>
                </a:r>
                <a:r>
                  <a:rPr lang="en-US" i="1" dirty="0"/>
                  <a:t>use </a:t>
                </a:r>
                <a:r>
                  <a:rPr lang="en-US" i="1" dirty="0" smtClean="0"/>
                  <a:t>these criteria?</a:t>
                </a:r>
                <a:endParaRPr lang="en-US" i="1" dirty="0"/>
              </a:p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:r>
                  <a:rPr lang="en-US" dirty="0" smtClean="0"/>
                  <a:t>Produce </a:t>
                </a:r>
                <a:r>
                  <a:rPr lang="en-US" dirty="0"/>
                  <a:t>more balanced </a:t>
                </a:r>
                <a:r>
                  <a:rPr lang="en-US" dirty="0" smtClean="0"/>
                  <a:t>partitions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12" y="1248101"/>
                <a:ext cx="8229600" cy="4525963"/>
              </a:xfrm>
              <a:blipFill rotWithShape="0">
                <a:blip r:embed="rId2"/>
                <a:stretch>
                  <a:fillRect l="-1852" t="-1752" b="-148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31840" y="2720630"/>
                <a:ext cx="555496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Normalized-cut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𝑉𝑜𝑙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𝑉𝑜𝑙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720630"/>
                <a:ext cx="5554960" cy="680699"/>
              </a:xfrm>
              <a:prstGeom prst="rect">
                <a:avLst/>
              </a:prstGeom>
              <a:blipFill rotWithShape="0">
                <a:blip r:embed="rId3"/>
                <a:stretch>
                  <a:fillRect l="-1756" b="-8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9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t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92863"/>
            <a:ext cx="3835400" cy="146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9592" y="3596960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Normalized-Cut(</a:t>
                </a:r>
                <a:r>
                  <a:rPr lang="en-US" sz="2400" b="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96960"/>
                <a:ext cx="5554960" cy="615233"/>
              </a:xfrm>
              <a:prstGeom prst="rect">
                <a:avLst/>
              </a:prstGeom>
              <a:blipFill rotWithShape="0">
                <a:blip r:embed="rId3"/>
                <a:stretch>
                  <a:fillRect l="-1756" b="-99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4639" y="5077896"/>
                <a:ext cx="555496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Normalized-Cut(</a:t>
                </a:r>
                <a:r>
                  <a:rPr lang="en-US" sz="2400" b="0" dirty="0" smtClean="0">
                    <a:solidFill>
                      <a:srgbClr val="00B050"/>
                    </a:solidFill>
                  </a:rPr>
                  <a:t>Green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39" y="5077896"/>
                <a:ext cx="5554960" cy="622414"/>
              </a:xfrm>
              <a:prstGeom prst="rect">
                <a:avLst/>
              </a:prstGeom>
              <a:blipFill rotWithShape="0">
                <a:blip r:embed="rId4"/>
                <a:stretch>
                  <a:fillRect l="-1756" b="-8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9592" y="3031179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Ratio-Cut(</a:t>
                </a:r>
                <a:r>
                  <a:rPr lang="en-US" sz="2400" b="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031179"/>
                <a:ext cx="5554960" cy="615233"/>
              </a:xfrm>
              <a:prstGeom prst="rect">
                <a:avLst/>
              </a:prstGeom>
              <a:blipFill rotWithShape="0">
                <a:blip r:embed="rId5"/>
                <a:stretch>
                  <a:fillRect l="-1756" b="-99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8554" y="4413716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Ratio-Cut(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Green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54" y="4413716"/>
                <a:ext cx="5554960" cy="615233"/>
              </a:xfrm>
              <a:prstGeom prst="rect">
                <a:avLst/>
              </a:prstGeom>
              <a:blipFill rotWithShape="0">
                <a:blip r:embed="rId6"/>
                <a:stretch>
                  <a:fillRect l="-1647" b="-99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020"/>
            <a:ext cx="8230313" cy="1243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2636541"/>
            <a:ext cx="218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is Min-Cut</a:t>
            </a:r>
            <a:endParaRPr lang="el-G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47160" y="516448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Normalized is even better for Green due to density</a:t>
            </a:r>
            <a:endParaRPr lang="el-G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48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conductance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712968" cy="18844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Connectivity of group A with the rest of the network relative to the density of the group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74957"/>
              </p:ext>
            </p:extLst>
          </p:nvPr>
        </p:nvGraphicFramePr>
        <p:xfrm>
          <a:off x="1475656" y="2546388"/>
          <a:ext cx="5717395" cy="118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7" name="Equation" r:id="rId4" imgW="2019240" imgH="419040" progId="Equation.3">
                  <p:embed/>
                </p:oleObj>
              </mc:Choice>
              <mc:Fallback>
                <p:oleObj name="Equation" r:id="rId4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546388"/>
                        <a:ext cx="5717395" cy="1189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57200" y="4676617"/>
            <a:ext cx="800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lower the conductance, the better the cluster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77193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48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expansion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56484"/>
            <a:ext cx="8712968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093955"/>
              </p:ext>
            </p:extLst>
          </p:nvPr>
        </p:nvGraphicFramePr>
        <p:xfrm>
          <a:off x="1331640" y="2732958"/>
          <a:ext cx="6103879" cy="157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6" name="Equation" r:id="rId3" imgW="1726920" imgH="444240" progId="Equation.3">
                  <p:embed/>
                </p:oleObj>
              </mc:Choice>
              <mc:Fallback>
                <p:oleObj name="Equation" r:id="rId3" imgW="1726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732958"/>
                        <a:ext cx="6103879" cy="1573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232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94116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 three cuts has the best (min, normalized, ratio) cut?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4397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Cuts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550" y="2132856"/>
            <a:ext cx="8100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Ratio and normalized cuts </a:t>
            </a:r>
            <a:r>
              <a:rPr lang="en-US" sz="2800" dirty="0"/>
              <a:t>can be reformulated in matrix </a:t>
            </a:r>
            <a:r>
              <a:rPr lang="en-US" sz="2800" dirty="0" smtClean="0"/>
              <a:t>format and solved using spectral clustering</a:t>
            </a:r>
            <a:endParaRPr lang="en-US" sz="2800" dirty="0"/>
          </a:p>
          <a:p>
            <a:pPr algn="just"/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647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077072"/>
            <a:ext cx="7772400" cy="1362075"/>
          </a:xfrm>
        </p:spPr>
        <p:txBody>
          <a:bodyPr/>
          <a:lstStyle/>
          <a:p>
            <a:pPr algn="r"/>
            <a:r>
              <a:rPr lang="en-US" dirty="0" smtClean="0"/>
              <a:t>SPECTRAL CLUSTERING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2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/>
          <a:lstStyle/>
          <a:p>
            <a:r>
              <a:rPr lang="en-US" altLang="ko-KR" sz="5200" dirty="0" smtClean="0">
                <a:solidFill>
                  <a:schemeClr val="accent6">
                    <a:lumMod val="75000"/>
                  </a:schemeClr>
                </a:solidFill>
              </a:rPr>
              <a:t>Finding clusters</a:t>
            </a:r>
            <a:endParaRPr lang="ko-KR" altLang="en-US" sz="5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D:\research\paper\2012\jaewon-agmfit\FIG\non_overlapping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2036"/>
            <a:ext cx="40198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77371" y="4974835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Network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87941" y="4855971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Adjacency matrix</a:t>
            </a:r>
            <a:endParaRPr lang="ko-KR" altLang="en-US" sz="2400" b="1" dirty="0"/>
          </a:p>
        </p:txBody>
      </p:sp>
      <p:pic>
        <p:nvPicPr>
          <p:cNvPr id="9" name="Picture 2" descr="D:\research\paper\2012\jaewon-agmfit\FIG\overlap_STB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45" y="2447839"/>
            <a:ext cx="2364063" cy="24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5"/>
          <p:cNvGrpSpPr/>
          <p:nvPr/>
        </p:nvGrpSpPr>
        <p:grpSpPr>
          <a:xfrm>
            <a:off x="5607681" y="2345836"/>
            <a:ext cx="2353227" cy="124324"/>
            <a:chOff x="5220073" y="3853428"/>
            <a:chExt cx="2898039" cy="157760"/>
          </a:xfrm>
        </p:grpSpPr>
        <p:sp>
          <p:nvSpPr>
            <p:cNvPr id="11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13324" y="1964836"/>
            <a:ext cx="102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  <p:grpSp>
        <p:nvGrpSpPr>
          <p:cNvPr id="27" name="Group 25"/>
          <p:cNvGrpSpPr/>
          <p:nvPr/>
        </p:nvGrpSpPr>
        <p:grpSpPr>
          <a:xfrm rot="5400000">
            <a:off x="4326068" y="3593912"/>
            <a:ext cx="2385242" cy="122655"/>
            <a:chOff x="5220073" y="3853428"/>
            <a:chExt cx="2898039" cy="157760"/>
          </a:xfrm>
        </p:grpSpPr>
        <p:sp>
          <p:nvSpPr>
            <p:cNvPr id="28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 rot="16200000">
            <a:off x="4719714" y="3552540"/>
            <a:ext cx="103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0984" y="1179823"/>
            <a:ext cx="838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Simplest form: Split the graph into two pieces, many connections within, few across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0984" y="5661248"/>
            <a:ext cx="787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identify this structure?</a:t>
            </a:r>
          </a:p>
          <a:p>
            <a:r>
              <a:rPr lang="en-US" sz="2000" dirty="0" smtClean="0"/>
              <a:t>Partition the graph, so that the resulting pieces have low conductance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851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068" y="4071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Matrix Representation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37418"/>
            <a:ext cx="82296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Adjacency matrix (</a:t>
            </a:r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):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IE" dirty="0" smtClean="0"/>
              <a:t>matrix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A=[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en-IE" dirty="0" smtClean="0"/>
              <a:t>if edge between node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dirty="0" smtClean="0"/>
              <a:t> and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marL="457200" lvl="1" indent="0">
              <a:spcBef>
                <a:spcPct val="5000"/>
              </a:spcBef>
              <a:buNone/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marL="0" indent="0">
              <a:spcBef>
                <a:spcPct val="5000"/>
              </a:spcBef>
              <a:buNone/>
              <a:defRPr/>
            </a:pPr>
            <a:endParaRPr lang="en-US" sz="2000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FEC7F-91ED-4963-9679-B59929A1CB23}" type="slidenum">
              <a:rPr lang="en-IE" smtClean="0"/>
              <a:pPr>
                <a:defRPr/>
              </a:pPr>
              <a:t>38</a:t>
            </a:fld>
            <a:endParaRPr lang="en-IE" dirty="0"/>
          </a:p>
        </p:txBody>
      </p:sp>
      <p:grpSp>
        <p:nvGrpSpPr>
          <p:cNvPr id="42" name="Group 41"/>
          <p:cNvGrpSpPr/>
          <p:nvPr/>
        </p:nvGrpSpPr>
        <p:grpSpPr>
          <a:xfrm>
            <a:off x="827584" y="2852936"/>
            <a:ext cx="3276600" cy="1447800"/>
            <a:chOff x="838200" y="3505200"/>
            <a:chExt cx="3276600" cy="1447800"/>
          </a:xfrm>
        </p:grpSpPr>
        <p:cxnSp>
          <p:nvCxnSpPr>
            <p:cNvPr id="25" name="Straight Connector 24"/>
            <p:cNvCxnSpPr>
              <a:stCxn id="33" idx="3"/>
              <a:endCxn id="38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8" idx="5"/>
              <a:endCxn id="37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3" idx="4"/>
              <a:endCxn id="37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3" idx="6"/>
              <a:endCxn id="39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5"/>
              <a:endCxn id="41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1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9" idx="3"/>
              <a:endCxn id="40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43" name="Group 3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084308"/>
              </p:ext>
            </p:extLst>
          </p:nvPr>
        </p:nvGraphicFramePr>
        <p:xfrm>
          <a:off x="5148064" y="2715169"/>
          <a:ext cx="3116262" cy="2561533"/>
        </p:xfrm>
        <a:graphic>
          <a:graphicData uri="http://schemas.openxmlformats.org/drawingml/2006/table">
            <a:tbl>
              <a:tblPr/>
              <a:tblGrid>
                <a:gridCol w="446087"/>
                <a:gridCol w="442913"/>
                <a:gridCol w="447675"/>
                <a:gridCol w="444500"/>
                <a:gridCol w="444500"/>
                <a:gridCol w="446087"/>
                <a:gridCol w="4445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0511" y="604247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graph is weighted, </a:t>
            </a:r>
            <a:r>
              <a:rPr lang="en-IE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sz="2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sz="24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IE" sz="2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7860" y="53886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non-</a:t>
            </a:r>
            <a:r>
              <a:rPr lang="en-US" dirty="0" err="1" smtClean="0"/>
              <a:t>zeros</a:t>
            </a:r>
            <a:r>
              <a:rPr lang="en-US" dirty="0" smtClean="0"/>
              <a:t> in each row?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80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70" y="3036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5470" y="1181468"/>
                <a:ext cx="8458200" cy="50450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vector</a:t>
                </a:r>
                <a:r>
                  <a:rPr lang="en-US" dirty="0" smtClean="0"/>
                  <a:t> in </a:t>
                </a:r>
                <a:r>
                  <a:rPr lang="en-US" dirty="0" smtClean="0">
                    <a:sym typeface="Symbol"/>
                  </a:rPr>
                  <a:t></a:t>
                </a:r>
                <a:r>
                  <a:rPr lang="en-US" i="1" baseline="30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smtClean="0"/>
                  <a:t> with components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-25000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,…, 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-25000" dirty="0" err="1" smtClean="0">
                        <a:latin typeface="Cambria Math"/>
                        <a:cs typeface="Times New Roman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 smtClean="0"/>
                  <a:t>Think of it as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label/value</a:t>
                </a:r>
                <a:r>
                  <a:rPr lang="en-US" dirty="0" smtClean="0"/>
                  <a:t> of each node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b="1" dirty="0" smtClean="0"/>
                  <a:t>	</a:t>
                </a:r>
              </a:p>
              <a:p>
                <a:pPr lvl="2"/>
                <a:r>
                  <a:rPr lang="en-US" dirty="0" smtClean="0"/>
                  <a:t>Value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/>
                  <a:t> corresponds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node i</a:t>
                </a:r>
                <a:r>
                  <a:rPr lang="en-US" dirty="0" smtClean="0"/>
                  <a:t> in the graph</a:t>
                </a: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5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What is the meaning of </a:t>
                </a: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?</a:t>
                </a:r>
              </a:p>
              <a:p>
                <a:endParaRPr lang="en-US" dirty="0" smtClean="0">
                  <a:solidFill>
                    <a:schemeClr val="accent4"/>
                  </a:solidFill>
                </a:endParaRPr>
              </a:p>
              <a:p>
                <a:endParaRPr lang="en-US" dirty="0" smtClean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IE" sz="2800" dirty="0">
                    <a:solidFill>
                      <a:schemeClr val="accent6">
                        <a:lumMod val="75000"/>
                      </a:schemeClr>
                    </a:solidFill>
                  </a:rPr>
                  <a:t>	</a:t>
                </a:r>
                <a:r>
                  <a:rPr lang="en-IE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		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470" y="1181468"/>
                <a:ext cx="8458200" cy="5045075"/>
              </a:xfrm>
              <a:blipFill rotWithShape="0">
                <a:blip r:embed="rId3"/>
                <a:stretch>
                  <a:fillRect l="-1875" t="-18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67368"/>
              </p:ext>
            </p:extLst>
          </p:nvPr>
        </p:nvGraphicFramePr>
        <p:xfrm>
          <a:off x="647189" y="3739042"/>
          <a:ext cx="40179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2" name="Equation" r:id="rId4" imgW="1663560" imgH="711000" progId="Equation.3">
                  <p:embed/>
                </p:oleObj>
              </mc:Choice>
              <mc:Fallback>
                <p:oleObj name="Equation" r:id="rId4" imgW="1663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89" y="3739042"/>
                        <a:ext cx="401796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18193"/>
              </p:ext>
            </p:extLst>
          </p:nvPr>
        </p:nvGraphicFramePr>
        <p:xfrm>
          <a:off x="5224463" y="3878263"/>
          <a:ext cx="2917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3" name="Equation" r:id="rId6" imgW="1307880" imgH="444240" progId="Equation.3">
                  <p:embed/>
                </p:oleObj>
              </mc:Choice>
              <mc:Fallback>
                <p:oleObj name="Equation" r:id="rId6" imgW="1307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3" y="3878263"/>
                        <a:ext cx="29178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3537" y="5161251"/>
            <a:ext cx="3376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prstClr val="black"/>
                </a:solidFill>
              </a:rPr>
              <a:t>Entry </a:t>
            </a:r>
            <a:r>
              <a:rPr lang="en-IE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IE" sz="2400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sz="24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2400" dirty="0">
                <a:solidFill>
                  <a:prstClr val="black"/>
                </a:solidFill>
              </a:rPr>
              <a:t>is a </a:t>
            </a:r>
            <a:r>
              <a:rPr lang="en-IE" sz="2400" dirty="0">
                <a:solidFill>
                  <a:srgbClr val="FF0000"/>
                </a:solidFill>
              </a:rPr>
              <a:t>sum of labels </a:t>
            </a:r>
            <a:r>
              <a:rPr lang="en-IE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E" sz="2400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IE" sz="2400" dirty="0">
                <a:solidFill>
                  <a:srgbClr val="FF0000"/>
                </a:solidFill>
              </a:rPr>
              <a:t> of </a:t>
            </a:r>
            <a:r>
              <a:rPr lang="en-US" sz="2400" dirty="0">
                <a:solidFill>
                  <a:srgbClr val="FF0000"/>
                </a:solidFill>
              </a:rPr>
              <a:t>neighbors of </a:t>
            </a:r>
            <a:r>
              <a:rPr lang="en-IE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133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314" y="1330603"/>
            <a:ext cx="75465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Summary of Part I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r>
              <a:rPr lang="en-US" sz="2800" dirty="0" smtClean="0"/>
              <a:t>Cuts</a:t>
            </a:r>
          </a:p>
          <a:p>
            <a:r>
              <a:rPr lang="en-US" sz="2800" dirty="0" smtClean="0"/>
              <a:t>Spectral Clustering</a:t>
            </a:r>
          </a:p>
          <a:p>
            <a:r>
              <a:rPr lang="en-US" sz="2800" dirty="0" smtClean="0"/>
              <a:t>Dense </a:t>
            </a:r>
            <a:r>
              <a:rPr lang="en-US" sz="2800" dirty="0" err="1" smtClean="0"/>
              <a:t>Subgraphs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Community </a:t>
            </a:r>
            <a:r>
              <a:rPr lang="en-US" sz="2800" dirty="0" smtClean="0"/>
              <a:t>Evaluation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4" name="Right Brace 3"/>
          <p:cNvSpPr/>
          <p:nvPr/>
        </p:nvSpPr>
        <p:spPr>
          <a:xfrm>
            <a:off x="3635896" y="2954963"/>
            <a:ext cx="371423" cy="827512"/>
          </a:xfrm>
          <a:prstGeom prst="rightBrac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209082" y="3195034"/>
            <a:ext cx="147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partitions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20360"/>
                <a:ext cx="8229600" cy="2354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E" sz="2400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E" sz="2400" i="1" baseline="30000" dirty="0" err="1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IE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coordinate of 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E" sz="18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 lvl="1"/>
                <a:r>
                  <a:rPr lang="en-IE" sz="1800" dirty="0" smtClean="0">
                    <a:solidFill>
                      <a:schemeClr val="tx1"/>
                    </a:solidFill>
                  </a:rPr>
                  <a:t>Sum of the </a:t>
                </a:r>
                <a:r>
                  <a:rPr lang="en-IE" sz="18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E" sz="1800" dirty="0" smtClean="0">
                    <a:solidFill>
                      <a:schemeClr val="tx1"/>
                    </a:solidFill>
                  </a:rPr>
                  <a:t>-values </a:t>
                </a:r>
                <a:br>
                  <a:rPr lang="en-IE" sz="1800" dirty="0" smtClean="0">
                    <a:solidFill>
                      <a:schemeClr val="tx1"/>
                    </a:solidFill>
                  </a:rPr>
                </a:br>
                <a:r>
                  <a:rPr lang="en-IE" sz="1800" dirty="0" smtClean="0">
                    <a:solidFill>
                      <a:schemeClr val="tx1"/>
                    </a:solidFill>
                  </a:rPr>
                  <a:t>of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neighbors</a:t>
                </a:r>
                <a:r>
                  <a:rPr lang="en-IE" sz="1800" dirty="0" smtClean="0">
                    <a:solidFill>
                      <a:schemeClr val="tx1"/>
                    </a:solidFill>
                  </a:rPr>
                  <a:t> of </a:t>
                </a:r>
                <a:r>
                  <a:rPr lang="en-IE" sz="1800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IE" sz="18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IE" sz="1800" dirty="0" smtClean="0">
                    <a:solidFill>
                      <a:schemeClr val="tx1"/>
                    </a:solidFill>
                  </a:rPr>
                  <a:t>Make this a new value at node </a:t>
                </a:r>
                <a:r>
                  <a:rPr lang="en-IE" sz="18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lang="en-IE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Spectral Graph Theory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Analyze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“spectrum”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a matrix representing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Spectrum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a graph, ordered by the magnitude (strength) of their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Spectral clustering</a:t>
                </a:r>
                <a:r>
                  <a:rPr lang="en-US" dirty="0" smtClean="0"/>
                  <a:t>: use the eigenvectors of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or </a:t>
                </a:r>
                <a:r>
                  <a:rPr lang="en-US" i="1" dirty="0" smtClean="0"/>
                  <a:t>graphs derived </a:t>
                </a:r>
                <a:r>
                  <a:rPr lang="en-US" dirty="0" smtClean="0"/>
                  <a:t>by it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	Most based on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graph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Laplacian  </a:t>
                </a:r>
                <a:endParaRPr lang="en-IE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IE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20360"/>
                <a:ext cx="8229600" cy="2354792"/>
              </a:xfrm>
              <a:blipFill rotWithShape="0">
                <a:blip r:embed="rId4"/>
                <a:stretch>
                  <a:fillRect l="-1852" t="-2591" b="-1329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46136"/>
              </p:ext>
            </p:extLst>
          </p:nvPr>
        </p:nvGraphicFramePr>
        <p:xfrm>
          <a:off x="4247998" y="1032450"/>
          <a:ext cx="406055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8" name="Equation" r:id="rId5" imgW="1765080" imgH="711000" progId="Equation.3">
                  <p:embed/>
                </p:oleObj>
              </mc:Choice>
              <mc:Fallback>
                <p:oleObj name="Equation" r:id="rId5" imgW="1765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98" y="1032450"/>
                        <a:ext cx="4060556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17275"/>
              </p:ext>
            </p:extLst>
          </p:nvPr>
        </p:nvGraphicFramePr>
        <p:xfrm>
          <a:off x="3419872" y="4526965"/>
          <a:ext cx="302473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9" name="Equation" r:id="rId7" imgW="1104840" imgH="228600" progId="Equation.3">
                  <p:embed/>
                </p:oleObj>
              </mc:Choice>
              <mc:Fallback>
                <p:oleObj name="Equation" r:id="rId7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526965"/>
                        <a:ext cx="302473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605116"/>
              </p:ext>
            </p:extLst>
          </p:nvPr>
        </p:nvGraphicFramePr>
        <p:xfrm>
          <a:off x="6451797" y="4597540"/>
          <a:ext cx="2057400" cy="4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0" name="Equation" r:id="rId9" imgW="977760" imgH="228600" progId="Equation.3">
                  <p:embed/>
                </p:oleObj>
              </mc:Choice>
              <mc:Fallback>
                <p:oleObj name="Equation" r:id="rId9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797" y="4597540"/>
                        <a:ext cx="2057400" cy="4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6056" y="2476973"/>
                <a:ext cx="24044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76973"/>
                <a:ext cx="2404441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4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7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 d-regular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534400" cy="426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Suppose all nodes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have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connected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What are some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eigenvalues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/vectors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?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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𝒙</m:t>
                    </m:r>
                  </m:oMath>
                </a14:m>
                <a:r>
                  <a:rPr lang="en-US" sz="4000" i="1" dirty="0" smtClean="0">
                    <a:cs typeface="Times New Roman" pitchFamily="18" charset="0"/>
                    <a:sym typeface="Symbol"/>
                  </a:rPr>
                  <a:t>   </a:t>
                </a:r>
                <a:r>
                  <a:rPr lang="en-US" dirty="0" smtClean="0">
                    <a:sym typeface="Symbol"/>
                  </a:rPr>
                  <a:t>What is </a:t>
                </a:r>
                <a:r>
                  <a:rPr lang="en-US" b="1" i="1" dirty="0" smtClean="0">
                    <a:cs typeface="Times New Roman" pitchFamily="18" charset="0"/>
                    <a:sym typeface="Symbol"/>
                  </a:rPr>
                  <a:t></a:t>
                </a:r>
                <a:r>
                  <a:rPr lang="en-US" dirty="0" smtClean="0">
                    <a:sym typeface="Symbol"/>
                  </a:rPr>
                  <a:t>?  What </a:t>
                </a:r>
                <a:r>
                  <a:rPr lang="en-US" b="1" i="1" dirty="0" smtClean="0">
                    <a:cs typeface="Times New Roman" pitchFamily="18" charset="0"/>
                    <a:sym typeface="Symbol"/>
                  </a:rPr>
                  <a:t>x</a:t>
                </a:r>
                <a:r>
                  <a:rPr lang="en-US" dirty="0" smtClean="0">
                    <a:sym typeface="Symbol"/>
                  </a:rPr>
                  <a:t>?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Let’s try: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= (1,1,…,1)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Then: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,…,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 smtClean="0">
                    <a:sym typeface="Symbol"/>
                  </a:rPr>
                  <a:t>.  So: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olidFill>
                      <a:srgbClr val="0000FF"/>
                    </a:solidFill>
                    <a:sym typeface="Symbol"/>
                  </a:rPr>
                  <a:t>We found </a:t>
                </a:r>
                <a:r>
                  <a:rPr lang="en-US" dirty="0" err="1" smtClean="0">
                    <a:solidFill>
                      <a:srgbClr val="0000FF"/>
                    </a:solidFill>
                    <a:sym typeface="Symbol"/>
                  </a:rPr>
                  <a:t>eigenpair</a:t>
                </a:r>
                <a:r>
                  <a:rPr lang="en-US" dirty="0" smtClean="0">
                    <a:solidFill>
                      <a:srgbClr val="0000FF"/>
                    </a:solidFill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sym typeface="Symbol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 = (1,1,…,1)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𝜆</m:t>
                    </m:r>
                    <m:r>
                      <a:rPr lang="en-US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534400" cy="4267200"/>
              </a:xfrm>
              <a:blipFill rotWithShape="0">
                <a:blip r:embed="rId3"/>
                <a:stretch>
                  <a:fillRect l="-1786" t="-1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5662" y="5756801"/>
                <a:ext cx="389593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8000"/>
                    </a:solidFill>
                  </a:rPr>
                  <a:t>Remember the meaning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 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008000"/>
                    </a:solidFill>
                  </a:rPr>
                  <a:t>:</a:t>
                </a:r>
              </a:p>
              <a:p>
                <a:endParaRPr lang="en-US" b="1" dirty="0">
                  <a:solidFill>
                    <a:srgbClr val="008000"/>
                  </a:solidFill>
                </a:endParaRPr>
              </a:p>
              <a:p>
                <a:endPara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662" y="5756801"/>
                <a:ext cx="3895938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408" t="-32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553200" y="5985401"/>
          <a:ext cx="2099428" cy="72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28" name="Equation" r:id="rId5" imgW="31080014" imgH="10658543" progId="Equation.3">
                  <p:embed/>
                </p:oleObj>
              </mc:Choice>
              <mc:Fallback>
                <p:oleObj name="Equation" r:id="rId5" imgW="31080014" imgH="106585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985401"/>
                        <a:ext cx="2099428" cy="720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8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241"/>
            <a:ext cx="8686800" cy="987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 Graph on 2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894074"/>
                <a:ext cx="8229600" cy="40386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What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is not connected?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2 components, each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/>
                  <a:t>-regular</a:t>
                </a:r>
              </a:p>
              <a:p>
                <a:endParaRPr lang="en-US" sz="800" dirty="0" smtClean="0">
                  <a:solidFill>
                    <a:srgbClr val="D60093"/>
                  </a:solidFill>
                </a:endParaRPr>
              </a:p>
              <a:p>
                <a:r>
                  <a:rPr lang="en-US" sz="2800" dirty="0" smtClean="0">
                    <a:solidFill>
                      <a:srgbClr val="D60093"/>
                    </a:solidFill>
                  </a:rPr>
                  <a:t>What are some eigenvectors?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Put all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 smtClean="0"/>
                  <a:t>s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 smtClean="0"/>
                  <a:t>s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 smtClean="0"/>
                  <a:t> or vice versa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′=(1,…,1,0,…,0)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,0,…,0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And so in both cases the corresponding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800" dirty="0" smtClean="0">
                  <a:solidFill>
                    <a:srgbClr val="008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A bit of intuition:</a:t>
                </a:r>
                <a:endParaRPr lang="en-US" sz="28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894074"/>
                <a:ext cx="8229600" cy="4038600"/>
              </a:xfrm>
              <a:blipFill rotWithShape="0">
                <a:blip r:embed="rId3"/>
                <a:stretch>
                  <a:fillRect l="-1333" t="-1511" b="-6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114640" y="924054"/>
            <a:ext cx="1925781" cy="1379985"/>
            <a:chOff x="6924656" y="1157155"/>
            <a:chExt cx="1925781" cy="1379985"/>
          </a:xfrm>
        </p:grpSpPr>
        <p:grpSp>
          <p:nvGrpSpPr>
            <p:cNvPr id="4" name="Group 3"/>
            <p:cNvGrpSpPr/>
            <p:nvPr/>
          </p:nvGrpSpPr>
          <p:grpSpPr>
            <a:xfrm>
              <a:off x="6924656" y="1157155"/>
              <a:ext cx="1925781" cy="921707"/>
              <a:chOff x="7100457" y="1392381"/>
              <a:chExt cx="1925781" cy="921707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8111838" y="1392381"/>
                <a:ext cx="914400" cy="893996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100457" y="1420092"/>
                <a:ext cx="824343" cy="893996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7162800" y="1468204"/>
                <a:ext cx="1793686" cy="741596"/>
                <a:chOff x="5562600" y="3162300"/>
                <a:chExt cx="3470086" cy="1409700"/>
              </a:xfrm>
            </p:grpSpPr>
            <p:cxnSp>
              <p:nvCxnSpPr>
                <p:cNvPr id="43" name="Straight Connector 42"/>
                <p:cNvCxnSpPr>
                  <a:stCxn id="51" idx="3"/>
                  <a:endCxn id="53" idx="7"/>
                </p:cNvCxnSpPr>
                <p:nvPr/>
              </p:nvCxnSpPr>
              <p:spPr>
                <a:xfrm flipH="1">
                  <a:off x="5887804" y="3601804"/>
                  <a:ext cx="340192" cy="187792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>
                  <a:stCxn id="53" idx="5"/>
                  <a:endCxn id="52" idx="1"/>
                </p:cNvCxnSpPr>
                <p:nvPr/>
              </p:nvCxnSpPr>
              <p:spPr>
                <a:xfrm>
                  <a:off x="5887804" y="4059004"/>
                  <a:ext cx="340192" cy="187792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>
                  <a:stCxn id="51" idx="4"/>
                  <a:endCxn id="52" idx="0"/>
                </p:cNvCxnSpPr>
                <p:nvPr/>
              </p:nvCxnSpPr>
              <p:spPr>
                <a:xfrm>
                  <a:off x="6362700" y="3657600"/>
                  <a:ext cx="0" cy="53340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>
                  <a:stCxn id="54" idx="5"/>
                  <a:endCxn id="56" idx="1"/>
                </p:cNvCxnSpPr>
                <p:nvPr/>
              </p:nvCxnSpPr>
              <p:spPr>
                <a:xfrm rot="16200000" flipH="1">
                  <a:off x="8329190" y="3525604"/>
                  <a:ext cx="416392" cy="340192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>
                  <a:stCxn id="55" idx="6"/>
                  <a:endCxn id="56" idx="2"/>
                </p:cNvCxnSpPr>
                <p:nvPr/>
              </p:nvCxnSpPr>
              <p:spPr>
                <a:xfrm flipV="1">
                  <a:off x="8118286" y="4038600"/>
                  <a:ext cx="533400" cy="15240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>
                  <a:stCxn id="54" idx="3"/>
                  <a:endCxn id="55" idx="0"/>
                </p:cNvCxnSpPr>
                <p:nvPr/>
              </p:nvCxnSpPr>
              <p:spPr>
                <a:xfrm rot="5400000">
                  <a:off x="7756336" y="3658954"/>
                  <a:ext cx="512996" cy="170096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/>
                <p:cNvSpPr/>
                <p:nvPr/>
              </p:nvSpPr>
              <p:spPr>
                <a:xfrm>
                  <a:off x="6172200" y="32766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172200" y="41910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562600" y="3733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8042086" y="31623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737286" y="40005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8651686" y="3848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7181492" y="207547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242147" y="205164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537460" y="3293134"/>
            <a:ext cx="83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91042" y="3270488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|A|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3540061" y="3285494"/>
            <a:ext cx="83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09512" y="3263587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|B|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87184" y="4685099"/>
            <a:ext cx="7479129" cy="1474942"/>
            <a:chOff x="1551709" y="5142790"/>
            <a:chExt cx="7479129" cy="1474942"/>
          </a:xfrm>
        </p:grpSpPr>
        <p:sp>
          <p:nvSpPr>
            <p:cNvPr id="76" name="Oval 75"/>
            <p:cNvSpPr/>
            <p:nvPr/>
          </p:nvSpPr>
          <p:spPr>
            <a:xfrm>
              <a:off x="1551709" y="5181600"/>
              <a:ext cx="609600" cy="8939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2438400" y="5202004"/>
              <a:ext cx="609600" cy="8939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B</a:t>
              </a:r>
              <a:endParaRPr lang="en-US" sz="3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34631" y="6096000"/>
                  <a:ext cx="12697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4631" y="6096000"/>
                  <a:ext cx="126977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>
              <a:off x="5410200" y="5562600"/>
              <a:ext cx="533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410200" y="5694710"/>
              <a:ext cx="533400" cy="964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4904509" y="5195077"/>
              <a:ext cx="609600" cy="8939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5791200" y="5215481"/>
              <a:ext cx="609600" cy="8939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B</a:t>
              </a:r>
              <a:endParaRPr lang="en-US" sz="3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836830" y="6248400"/>
                  <a:ext cx="16801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≈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830" y="6248400"/>
                  <a:ext cx="168014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717725" y="5142790"/>
                  <a:ext cx="231311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  <a:cs typeface="Arial" pitchFamily="34" charset="0"/>
                    </a:rPr>
                    <a:t>2</a:t>
                  </a:r>
                  <a:r>
                    <a:rPr lang="en-US" baseline="30000" dirty="0" smtClean="0">
                      <a:solidFill>
                        <a:srgbClr val="FF0000"/>
                      </a:solidFill>
                      <a:cs typeface="Arial" pitchFamily="34" charset="0"/>
                    </a:rPr>
                    <a:t>nd</a:t>
                  </a:r>
                  <a:r>
                    <a:rPr lang="en-US" dirty="0" smtClean="0">
                      <a:solidFill>
                        <a:srgbClr val="FF0000"/>
                      </a:solidFill>
                      <a:cs typeface="Arial" pitchFamily="34" charset="0"/>
                    </a:rPr>
                    <a:t> largest eigenvalue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  <a:cs typeface="Arial" pitchFamily="34" charset="0"/>
                    </a:rPr>
                    <a:t>now has value very close</a:t>
                  </a:r>
                  <a:br>
                    <a:rPr lang="en-US" dirty="0" smtClean="0">
                      <a:solidFill>
                        <a:srgbClr val="FF0000"/>
                      </a:solidFill>
                      <a:cs typeface="Arial" pitchFamily="34" charset="0"/>
                    </a:rPr>
                  </a:br>
                  <a:r>
                    <a:rPr lang="en-US" dirty="0" smtClean="0">
                      <a:solidFill>
                        <a:srgbClr val="FF0000"/>
                      </a:solidFill>
                      <a:cs typeface="Arial" pitchFamily="34" charset="0"/>
                    </a:rPr>
                    <a:t>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dirty="0" smtClean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725" y="5142790"/>
                  <a:ext cx="2313113" cy="12003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111" t="-3061" b="-765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293310" y="6279412"/>
            <a:ext cx="7331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right matrix to apply this intuition?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237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1183"/>
            <a:ext cx="8229600" cy="896235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Matrix Representations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37418"/>
            <a:ext cx="82296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Adjacency matrix (</a:t>
            </a:r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):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IE" dirty="0" smtClean="0"/>
              <a:t>matrix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A=[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en-IE" dirty="0" smtClean="0"/>
              <a:t>if edge between node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dirty="0" smtClean="0"/>
              <a:t> and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marL="457200" lvl="1" indent="0">
              <a:spcBef>
                <a:spcPct val="5000"/>
              </a:spcBef>
              <a:buNone/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marL="0" indent="0">
              <a:spcBef>
                <a:spcPct val="5000"/>
              </a:spcBef>
              <a:buNone/>
              <a:defRPr/>
            </a:pPr>
            <a:endParaRPr lang="en-US" sz="2000" dirty="0" smtClean="0"/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en-US" sz="2000" dirty="0" smtClean="0"/>
              <a:t>Important properties: </a:t>
            </a:r>
          </a:p>
          <a:p>
            <a:pPr lvl="1">
              <a:spcBef>
                <a:spcPct val="5000"/>
              </a:spcBef>
              <a:defRPr/>
            </a:pPr>
            <a:r>
              <a:rPr lang="en-US" sz="2000" dirty="0" smtClean="0"/>
              <a:t>Symmetric matrix</a:t>
            </a:r>
          </a:p>
          <a:p>
            <a:pPr lvl="1">
              <a:spcBef>
                <a:spcPct val="5000"/>
              </a:spcBef>
              <a:defRPr/>
            </a:pPr>
            <a:r>
              <a:rPr lang="en-US" sz="2000" dirty="0" smtClean="0"/>
              <a:t> Eigenvectors are real and orthogonal</a:t>
            </a:r>
          </a:p>
          <a:p>
            <a:pPr>
              <a:spcBef>
                <a:spcPct val="5000"/>
              </a:spcBef>
              <a:defRPr/>
            </a:pPr>
            <a:endParaRPr lang="en-IE" sz="2000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FEC7F-91ED-4963-9679-B59929A1CB23}" type="slidenum">
              <a:rPr lang="en-IE" smtClean="0"/>
              <a:pPr>
                <a:defRPr/>
              </a:pPr>
              <a:t>43</a:t>
            </a:fld>
            <a:endParaRPr lang="en-IE" dirty="0"/>
          </a:p>
        </p:txBody>
      </p:sp>
      <p:grpSp>
        <p:nvGrpSpPr>
          <p:cNvPr id="42" name="Group 41"/>
          <p:cNvGrpSpPr/>
          <p:nvPr/>
        </p:nvGrpSpPr>
        <p:grpSpPr>
          <a:xfrm>
            <a:off x="827584" y="2852936"/>
            <a:ext cx="3276600" cy="1447800"/>
            <a:chOff x="838200" y="3505200"/>
            <a:chExt cx="3276600" cy="1447800"/>
          </a:xfrm>
        </p:grpSpPr>
        <p:cxnSp>
          <p:nvCxnSpPr>
            <p:cNvPr id="25" name="Straight Connector 24"/>
            <p:cNvCxnSpPr>
              <a:stCxn id="33" idx="3"/>
              <a:endCxn id="38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8" idx="5"/>
              <a:endCxn id="37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3" idx="4"/>
              <a:endCxn id="37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3" idx="6"/>
              <a:endCxn id="39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5"/>
              <a:endCxn id="41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1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9" idx="3"/>
              <a:endCxn id="40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43" name="Group 372"/>
          <p:cNvGraphicFramePr>
            <a:graphicFrameLocks/>
          </p:cNvGraphicFramePr>
          <p:nvPr>
            <p:extLst/>
          </p:nvPr>
        </p:nvGraphicFramePr>
        <p:xfrm>
          <a:off x="5570538" y="2895600"/>
          <a:ext cx="3116262" cy="2561533"/>
        </p:xfrm>
        <a:graphic>
          <a:graphicData uri="http://schemas.openxmlformats.org/drawingml/2006/table">
            <a:tbl>
              <a:tblPr/>
              <a:tblGrid>
                <a:gridCol w="446087"/>
                <a:gridCol w="442913"/>
                <a:gridCol w="447675"/>
                <a:gridCol w="444500"/>
                <a:gridCol w="444500"/>
                <a:gridCol w="446087"/>
                <a:gridCol w="4445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5428" y="602972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graph is weighted, </a:t>
            </a:r>
            <a:r>
              <a:rPr lang="en-IE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sz="2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sz="24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IE" sz="2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"/>
            <a:ext cx="8229600" cy="100965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Matrix Representations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idx="1"/>
          </p:nvPr>
        </p:nvSpPr>
        <p:spPr>
          <a:xfrm>
            <a:off x="323528" y="1314450"/>
            <a:ext cx="8075240" cy="268740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Degree matrix (D):</a:t>
            </a:r>
          </a:p>
          <a:p>
            <a:pPr lvl="1">
              <a:spcBef>
                <a:spcPct val="10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 smtClean="0"/>
              <a:t>  diagonal matrix</a:t>
            </a:r>
          </a:p>
          <a:p>
            <a:pPr lvl="1">
              <a:spcBef>
                <a:spcPct val="30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D=[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dirty="0" smtClean="0"/>
              <a:t>degree of node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IE" dirty="0" smtClean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38200" y="3581400"/>
            <a:ext cx="3276600" cy="1447800"/>
            <a:chOff x="838200" y="3505200"/>
            <a:chExt cx="3276600" cy="1447800"/>
          </a:xfrm>
        </p:grpSpPr>
        <p:cxnSp>
          <p:nvCxnSpPr>
            <p:cNvPr id="26" name="Straight Connector 25"/>
            <p:cNvCxnSpPr>
              <a:stCxn id="37" idx="3"/>
              <a:endCxn id="39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9" idx="5"/>
              <a:endCxn id="38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7" idx="4"/>
              <a:endCxn id="38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8" idx="6"/>
              <a:endCxn id="41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5"/>
              <a:endCxn id="42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1" idx="6"/>
              <a:endCxn id="42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0" idx="3"/>
              <a:endCxn id="41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24" name="Group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26906"/>
              </p:ext>
            </p:extLst>
          </p:nvPr>
        </p:nvGraphicFramePr>
        <p:xfrm>
          <a:off x="4932040" y="3138833"/>
          <a:ext cx="3116263" cy="2561533"/>
        </p:xfrm>
        <a:graphic>
          <a:graphicData uri="http://schemas.openxmlformats.org/drawingml/2006/table">
            <a:tbl>
              <a:tblPr/>
              <a:tblGrid>
                <a:gridCol w="446088"/>
                <a:gridCol w="442912"/>
                <a:gridCol w="447675"/>
                <a:gridCol w="444500"/>
                <a:gridCol w="444500"/>
                <a:gridCol w="446088"/>
                <a:gridCol w="4445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8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44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2867" y="3668775"/>
                <a:ext cx="8229600" cy="2408921"/>
              </a:xfrm>
            </p:spPr>
            <p:txBody>
              <a:bodyPr>
                <a:noAutofit/>
              </a:bodyPr>
              <a:lstStyle/>
              <a:p>
                <a:pPr lvl="1">
                  <a:defRPr/>
                </a:pPr>
                <a:endParaRPr lang="en-US" dirty="0" smtClean="0">
                  <a:solidFill>
                    <a:schemeClr val="accent3"/>
                  </a:solidFill>
                </a:endParaRPr>
              </a:p>
              <a:p>
                <a:pPr>
                  <a:defRPr/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What is trivial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eigenpair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?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=(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</a:rPr>
                      <m:t>,…,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𝑳</m:t>
                    </m:r>
                    <m:r>
                      <a:rPr lang="en-US" b="1" i="1" dirty="0" smtClean="0">
                        <a:latin typeface="Cambria Math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 smtClean="0"/>
                  <a:t> and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pPr>
                  <a:defRPr/>
                </a:pPr>
                <a:r>
                  <a:rPr lang="en-US" sz="2800" dirty="0" smtClean="0">
                    <a:solidFill>
                      <a:srgbClr val="008000"/>
                    </a:solidFill>
                  </a:rPr>
                  <a:t>Important properties:</a:t>
                </a:r>
              </a:p>
              <a:p>
                <a:pPr lvl="1">
                  <a:defRPr/>
                </a:pPr>
                <a:r>
                  <a:rPr lang="en-US" sz="2400" dirty="0" err="1" smtClean="0"/>
                  <a:t>Eigenvalues</a:t>
                </a:r>
                <a:r>
                  <a:rPr lang="en-US" sz="2400" dirty="0" smtClean="0"/>
                  <a:t> are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non-negative</a:t>
                </a:r>
                <a:r>
                  <a:rPr lang="en-US" sz="2400" dirty="0" smtClean="0"/>
                  <a:t> real numbers</a:t>
                </a:r>
              </a:p>
              <a:p>
                <a:pPr lvl="1">
                  <a:defRPr/>
                </a:pPr>
                <a:r>
                  <a:rPr lang="en-US" sz="2400" dirty="0" smtClean="0"/>
                  <a:t>Eigenvectors are real and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orthogonal</a:t>
                </a:r>
                <a:endParaRPr lang="en-IE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4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867" y="3668775"/>
                <a:ext cx="8229600" cy="2408921"/>
              </a:xfrm>
              <a:blipFill rotWithShape="0">
                <a:blip r:embed="rId3"/>
                <a:stretch>
                  <a:fillRect l="-1333" b="-27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82157-1A3D-4543-BB36-318E47FF2E9F}" type="slidenum">
              <a:rPr lang="en-IE" smtClean="0"/>
              <a:pPr>
                <a:defRPr/>
              </a:pPr>
              <a:t>45</a:t>
            </a:fld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0" name="Text Box 97"/>
              <p:cNvSpPr txBox="1">
                <a:spLocks noChangeArrowheads="1"/>
              </p:cNvSpPr>
              <p:nvPr/>
            </p:nvSpPr>
            <p:spPr bwMode="auto">
              <a:xfrm>
                <a:off x="287660" y="2296856"/>
                <a:ext cx="3240087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IE" sz="3200" i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510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660" y="2296856"/>
                <a:ext cx="3240087" cy="5794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907704" y="2662584"/>
            <a:ext cx="2971800" cy="1219200"/>
            <a:chOff x="838200" y="3505200"/>
            <a:chExt cx="3276600" cy="1447800"/>
          </a:xfrm>
        </p:grpSpPr>
        <p:cxnSp>
          <p:nvCxnSpPr>
            <p:cNvPr id="27" name="Straight Connector 26"/>
            <p:cNvCxnSpPr>
              <a:stCxn id="39" idx="3"/>
              <a:endCxn id="41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1" idx="5"/>
              <a:endCxn id="40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9" idx="4"/>
              <a:endCxn id="40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6"/>
              <a:endCxn id="42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3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2" idx="5"/>
              <a:endCxn id="44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6"/>
              <a:endCxn id="44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2" idx="3"/>
              <a:endCxn id="43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45" name="Group 4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961781"/>
              </p:ext>
            </p:extLst>
          </p:nvPr>
        </p:nvGraphicFramePr>
        <p:xfrm>
          <a:off x="5617228" y="1537113"/>
          <a:ext cx="3071379" cy="2627622"/>
        </p:xfrm>
        <a:graphic>
          <a:graphicData uri="http://schemas.openxmlformats.org/drawingml/2006/table">
            <a:tbl>
              <a:tblPr/>
              <a:tblGrid>
                <a:gridCol w="435764"/>
                <a:gridCol w="437266"/>
                <a:gridCol w="440271"/>
                <a:gridCol w="441773"/>
                <a:gridCol w="437266"/>
                <a:gridCol w="441773"/>
                <a:gridCol w="437266"/>
              </a:tblGrid>
              <a:tr h="300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</a:rPr>
              <a:t>Laplacian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>
          <a:xfrm>
            <a:off x="252867" y="1147537"/>
            <a:ext cx="5106575" cy="109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</a:rPr>
              <a:t>Laplacian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 matrix (L):</a:t>
            </a:r>
          </a:p>
          <a:p>
            <a:pPr lvl="1"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 smtClean="0"/>
              <a:t> symmetric matrix</a:t>
            </a:r>
          </a:p>
          <a:p>
            <a:pPr marL="457200" lvl="1" indent="0">
              <a:buNone/>
              <a:defRPr/>
            </a:pPr>
            <a:endParaRPr lang="en-IE" dirty="0" smtClean="0"/>
          </a:p>
          <a:p>
            <a:pPr marL="457200" lvl="1" indent="0">
              <a:buNone/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Laplacian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the graph is </a:t>
            </a:r>
            <a:r>
              <a:rPr lang="en-US" sz="2800" dirty="0" smtClean="0"/>
              <a:t>disconnected</a:t>
            </a:r>
          </a:p>
          <a:p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/>
              <a:t>If there are two connected components, the same argument as for the adjacency matrix applies, </a:t>
            </a:r>
            <a:r>
              <a:rPr lang="en-US" sz="2800" dirty="0" smtClean="0"/>
              <a:t>and </a:t>
            </a:r>
            <a:r>
              <a:rPr lang="el-GR" sz="2800" dirty="0" smtClean="0"/>
              <a:t>λ</a:t>
            </a:r>
            <a:r>
              <a:rPr lang="el-GR" sz="2800" baseline="-25000" dirty="0" smtClean="0"/>
              <a:t>1</a:t>
            </a:r>
            <a:r>
              <a:rPr lang="el-GR" sz="2800" dirty="0" smtClean="0"/>
              <a:t> = λ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 = 0</a:t>
            </a:r>
            <a:endParaRPr lang="en-US" sz="2800" dirty="0" smtClean="0"/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/>
              <a:t>The multiplicity of eigenvalue 0 is equal to the number of connected components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98294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6924" y="3941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second smallest eigenvalue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39486"/>
              </p:ext>
            </p:extLst>
          </p:nvPr>
        </p:nvGraphicFramePr>
        <p:xfrm>
          <a:off x="2288654" y="2269109"/>
          <a:ext cx="3219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1" name="Equation" r:id="rId3" imgW="1041120" imgH="419040" progId="Equation.3">
                  <p:embed/>
                </p:oleObj>
              </mc:Choice>
              <mc:Fallback>
                <p:oleObj name="Equation" r:id="rId3" imgW="1041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654" y="2269109"/>
                        <a:ext cx="32194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3258" y="1428342"/>
            <a:ext cx="816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Fact: For a symmetric matrix M</a:t>
            </a:r>
            <a:endParaRPr lang="el-G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6924" y="38610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is the meaning of min </a:t>
            </a:r>
            <a:r>
              <a:rPr lang="en-US" sz="3200" i="1" dirty="0" err="1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sz="3200" baseline="30000" dirty="0" err="1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3200" baseline="30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cs typeface="Times New Roman" pitchFamily="18" charset="0"/>
              </a:rPr>
              <a:t>L x</a:t>
            </a:r>
            <a:r>
              <a:rPr lang="en-US" sz="3200" dirty="0">
                <a:solidFill>
                  <a:srgbClr val="FF0000"/>
                </a:solidFill>
              </a:rPr>
              <a:t>  on </a:t>
            </a:r>
            <a:r>
              <a:rPr lang="en-US" sz="3200" i="1" dirty="0">
                <a:solidFill>
                  <a:srgbClr val="FF0000"/>
                </a:solidFill>
              </a:rPr>
              <a:t>G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47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39779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IE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 as an 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2578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What is the meaning of min </a:t>
                </a:r>
                <a:r>
                  <a:rPr lang="en-US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aseline="30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 x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 on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G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?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  <m:r>
                          <a:rPr lang="en-US" b="0" i="1">
                            <a:latin typeface="Cambria Math"/>
                          </a:rPr>
                          <m:t>,</m:t>
                        </m:r>
                        <m:r>
                          <a:rPr lang="en-US" b="0" i="1">
                            <a:latin typeface="Cambria Math"/>
                          </a:rPr>
                          <m:t>𝑗</m:t>
                        </m:r>
                        <m:r>
                          <a:rPr lang="en-US" b="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>
                            <a:latin typeface="Cambria Math"/>
                          </a:rPr>
                          <m:t>∈</m:t>
                        </m:r>
                        <m:r>
                          <a:rPr lang="en-US" b="0" i="1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</m:sSub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257801"/>
              </a:xfrm>
              <a:blipFill rotWithShape="0">
                <a:blip r:embed="rId3"/>
                <a:stretch>
                  <a:fillRect l="-1769" t="-17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82157-1A3D-4543-BB36-318E47FF2E9F}" type="slidenum">
              <a:rPr lang="en-IE" smtClean="0"/>
              <a:pPr>
                <a:defRPr/>
              </a:pPr>
              <a:t>48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9592" y="4914175"/>
                <a:ext cx="6510052" cy="65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𝒊</m:t>
                    </m:r>
                  </m:oMath>
                </a14:m>
                <a:r>
                  <a:rPr lang="en-US" sz="16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has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. So,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  <m:sup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16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needs to be summed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times.</a:t>
                </a:r>
              </a:p>
              <a:p>
                <a:r>
                  <a:rPr lang="en-US" sz="16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But each edge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1600" b="1" i="1" dirty="0" err="1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𝒊</m:t>
                    </m:r>
                    <m:r>
                      <a:rPr lang="en-US" sz="1600" b="1" i="1" dirty="0" err="1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1600" b="1" i="1" dirty="0" err="1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𝒋</m:t>
                    </m:r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has two endpoints so we need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  <m:sup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𝒋</m:t>
                        </m:r>
                      </m:sub>
                      <m:sup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14175"/>
                <a:ext cx="6510052" cy="651910"/>
              </a:xfrm>
              <a:prstGeom prst="rect">
                <a:avLst/>
              </a:prstGeom>
              <a:blipFill rotWithShape="0">
                <a:blip r:embed="rId4"/>
                <a:stretch>
                  <a:fillRect l="-562" b="-65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 rot="5400000">
            <a:off x="3373568" y="3968432"/>
            <a:ext cx="266700" cy="1295400"/>
          </a:xfrm>
          <a:prstGeom prst="rightBrace">
            <a:avLst>
              <a:gd name="adj1" fmla="val 47294"/>
              <a:gd name="adj2" fmla="val 5000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5914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The expression:</a:t>
            </a:r>
          </a:p>
          <a:p>
            <a:pPr marL="0" indent="0" eaLnBrk="1" hangingPunct="1">
              <a:buNone/>
            </a:pPr>
            <a:r>
              <a:rPr lang="en-US" dirty="0" smtClean="0"/>
              <a:t>             is</a:t>
            </a:r>
            <a:endParaRPr lang="el-GR" dirty="0" smtClean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66881"/>
              </p:ext>
            </p:extLst>
          </p:nvPr>
        </p:nvGraphicFramePr>
        <p:xfrm>
          <a:off x="3411889" y="1384275"/>
          <a:ext cx="1376721" cy="68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7" name="Equation" r:id="rId3" imgW="380880" imgH="190440" progId="Equation.3">
                  <p:embed/>
                </p:oleObj>
              </mc:Choice>
              <mc:Fallback>
                <p:oleObj name="Equation" r:id="rId3" imgW="380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889" y="1384275"/>
                        <a:ext cx="1376721" cy="68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892155"/>
              </p:ext>
            </p:extLst>
          </p:nvPr>
        </p:nvGraphicFramePr>
        <p:xfrm>
          <a:off x="2411760" y="2391270"/>
          <a:ext cx="3090466" cy="126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8" name="Equation" r:id="rId5" imgW="825480" imgH="368280" progId="Equation.3">
                  <p:embed/>
                </p:oleObj>
              </mc:Choice>
              <mc:Fallback>
                <p:oleObj name="Equation" r:id="rId5" imgW="825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391270"/>
                        <a:ext cx="3090466" cy="1268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457200" y="139779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IE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 as an 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7" y="24208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Summary of Part I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0686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3" y="-1529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IE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 as an 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5095" y="1147857"/>
                <a:ext cx="8204918" cy="233156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What else do we know about </a:t>
                </a:r>
                <a:r>
                  <a:rPr lang="en-US" i="1" dirty="0" smtClean="0">
                    <a:solidFill>
                      <a:schemeClr val="bg2">
                        <a:lumMod val="10000"/>
                      </a:schemeClr>
                    </a:solidFill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unit vector: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orthogonal to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eigenvector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(1,…,1)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thus: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095" y="1147857"/>
                <a:ext cx="8204918" cy="2331561"/>
              </a:xfrm>
              <a:blipFill rotWithShape="0">
                <a:blip r:embed="rId4"/>
                <a:stretch>
                  <a:fillRect l="-1857" t="-33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723812"/>
              </p:ext>
            </p:extLst>
          </p:nvPr>
        </p:nvGraphicFramePr>
        <p:xfrm>
          <a:off x="524721" y="3454459"/>
          <a:ext cx="48577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6" name="Equation" r:id="rId5" imgW="1701720" imgH="482400" progId="Equation.3">
                  <p:embed/>
                </p:oleObj>
              </mc:Choice>
              <mc:Fallback>
                <p:oleObj name="Equation" r:id="rId5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21" y="3454459"/>
                        <a:ext cx="4857750" cy="1377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3648" y="4375535"/>
                <a:ext cx="1143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US" sz="1400" dirty="0" err="1" smtClean="0">
                    <a:latin typeface="Times New Roman" pitchFamily="18" charset="0"/>
                    <a:cs typeface="Times New Roman" pitchFamily="18" charset="0"/>
                  </a:rPr>
                  <a:t>labelings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of nodes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∑</m:t>
                    </m:r>
                    <m:sSub>
                      <m:sSubPr>
                        <m:ctrlPr>
                          <a:rPr lang="en-US" sz="1400" i="1" dirty="0" err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375535"/>
                <a:ext cx="1143000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1596" t="-1653" r="-1596" b="-7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6261" y="5289071"/>
                <a:ext cx="50834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We want to assign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to nodes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Times New Roman" pitchFamily="18" charset="0"/>
                  </a:rPr>
                  <a:t>i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such that few edges cross 0. </a:t>
                </a:r>
              </a:p>
              <a:p>
                <a:pPr algn="just"/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(we want x</a:t>
                </a:r>
                <a:r>
                  <a:rPr lang="en-US" baseline="-25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i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and </a:t>
                </a:r>
                <a:r>
                  <a:rPr lang="en-US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x</a:t>
                </a:r>
                <a:r>
                  <a:rPr lang="en-US" baseline="-250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j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to subtract each other)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61" y="5289071"/>
                <a:ext cx="5083464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1079" t="-3974" r="-959" b="-99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791200" y="3357849"/>
            <a:ext cx="3352800" cy="2983654"/>
            <a:chOff x="5791200" y="3357849"/>
            <a:chExt cx="3352800" cy="2983654"/>
          </a:xfrm>
        </p:grpSpPr>
        <p:sp>
          <p:nvSpPr>
            <p:cNvPr id="40" name="Freeform 39"/>
            <p:cNvSpPr/>
            <p:nvPr/>
          </p:nvSpPr>
          <p:spPr>
            <a:xfrm>
              <a:off x="6019800" y="3357849"/>
              <a:ext cx="2878467" cy="2342812"/>
            </a:xfrm>
            <a:custGeom>
              <a:avLst/>
              <a:gdLst>
                <a:gd name="connsiteX0" fmla="*/ 32464 w 2878467"/>
                <a:gd name="connsiteY0" fmla="*/ 871115 h 2342812"/>
                <a:gd name="connsiteX1" fmla="*/ 21643 w 2878467"/>
                <a:gd name="connsiteY1" fmla="*/ 1504161 h 2342812"/>
                <a:gd name="connsiteX2" fmla="*/ 16232 w 2878467"/>
                <a:gd name="connsiteY2" fmla="*/ 1606964 h 2342812"/>
                <a:gd name="connsiteX3" fmla="*/ 5411 w 2878467"/>
                <a:gd name="connsiteY3" fmla="*/ 1742230 h 2342812"/>
                <a:gd name="connsiteX4" fmla="*/ 0 w 2878467"/>
                <a:gd name="connsiteY4" fmla="*/ 1769283 h 2342812"/>
                <a:gd name="connsiteX5" fmla="*/ 5411 w 2878467"/>
                <a:gd name="connsiteY5" fmla="*/ 1985709 h 2342812"/>
                <a:gd name="connsiteX6" fmla="*/ 16232 w 2878467"/>
                <a:gd name="connsiteY6" fmla="*/ 2028994 h 2342812"/>
                <a:gd name="connsiteX7" fmla="*/ 27054 w 2878467"/>
                <a:gd name="connsiteY7" fmla="*/ 2045226 h 2342812"/>
                <a:gd name="connsiteX8" fmla="*/ 32464 w 2878467"/>
                <a:gd name="connsiteY8" fmla="*/ 2061458 h 2342812"/>
                <a:gd name="connsiteX9" fmla="*/ 43286 w 2878467"/>
                <a:gd name="connsiteY9" fmla="*/ 2077690 h 2342812"/>
                <a:gd name="connsiteX10" fmla="*/ 48696 w 2878467"/>
                <a:gd name="connsiteY10" fmla="*/ 2099333 h 2342812"/>
                <a:gd name="connsiteX11" fmla="*/ 75750 w 2878467"/>
                <a:gd name="connsiteY11" fmla="*/ 2131797 h 2342812"/>
                <a:gd name="connsiteX12" fmla="*/ 97392 w 2878467"/>
                <a:gd name="connsiteY12" fmla="*/ 2164261 h 2342812"/>
                <a:gd name="connsiteX13" fmla="*/ 129856 w 2878467"/>
                <a:gd name="connsiteY13" fmla="*/ 2185903 h 2342812"/>
                <a:gd name="connsiteX14" fmla="*/ 140677 w 2878467"/>
                <a:gd name="connsiteY14" fmla="*/ 2196725 h 2342812"/>
                <a:gd name="connsiteX15" fmla="*/ 156909 w 2878467"/>
                <a:gd name="connsiteY15" fmla="*/ 2202135 h 2342812"/>
                <a:gd name="connsiteX16" fmla="*/ 183963 w 2878467"/>
                <a:gd name="connsiteY16" fmla="*/ 2212957 h 2342812"/>
                <a:gd name="connsiteX17" fmla="*/ 205605 w 2878467"/>
                <a:gd name="connsiteY17" fmla="*/ 2218367 h 2342812"/>
                <a:gd name="connsiteX18" fmla="*/ 221837 w 2878467"/>
                <a:gd name="connsiteY18" fmla="*/ 2223778 h 2342812"/>
                <a:gd name="connsiteX19" fmla="*/ 265122 w 2878467"/>
                <a:gd name="connsiteY19" fmla="*/ 2234599 h 2342812"/>
                <a:gd name="connsiteX20" fmla="*/ 319229 w 2878467"/>
                <a:gd name="connsiteY20" fmla="*/ 2256242 h 2342812"/>
                <a:gd name="connsiteX21" fmla="*/ 335461 w 2878467"/>
                <a:gd name="connsiteY21" fmla="*/ 2261652 h 2342812"/>
                <a:gd name="connsiteX22" fmla="*/ 346282 w 2878467"/>
                <a:gd name="connsiteY22" fmla="*/ 2272474 h 2342812"/>
                <a:gd name="connsiteX23" fmla="*/ 378746 w 2878467"/>
                <a:gd name="connsiteY23" fmla="*/ 2283295 h 2342812"/>
                <a:gd name="connsiteX24" fmla="*/ 411210 w 2878467"/>
                <a:gd name="connsiteY24" fmla="*/ 2294116 h 2342812"/>
                <a:gd name="connsiteX25" fmla="*/ 427442 w 2878467"/>
                <a:gd name="connsiteY25" fmla="*/ 2299527 h 2342812"/>
                <a:gd name="connsiteX26" fmla="*/ 476138 w 2878467"/>
                <a:gd name="connsiteY26" fmla="*/ 2321170 h 2342812"/>
                <a:gd name="connsiteX27" fmla="*/ 535655 w 2878467"/>
                <a:gd name="connsiteY27" fmla="*/ 2337402 h 2342812"/>
                <a:gd name="connsiteX28" fmla="*/ 551887 w 2878467"/>
                <a:gd name="connsiteY28" fmla="*/ 2342812 h 2342812"/>
                <a:gd name="connsiteX29" fmla="*/ 703385 w 2878467"/>
                <a:gd name="connsiteY29" fmla="*/ 2337402 h 2342812"/>
                <a:gd name="connsiteX30" fmla="*/ 730438 w 2878467"/>
                <a:gd name="connsiteY30" fmla="*/ 2331991 h 2342812"/>
                <a:gd name="connsiteX31" fmla="*/ 762902 w 2878467"/>
                <a:gd name="connsiteY31" fmla="*/ 2321170 h 2342812"/>
                <a:gd name="connsiteX32" fmla="*/ 795366 w 2878467"/>
                <a:gd name="connsiteY32" fmla="*/ 2299527 h 2342812"/>
                <a:gd name="connsiteX33" fmla="*/ 827830 w 2878467"/>
                <a:gd name="connsiteY33" fmla="*/ 2283295 h 2342812"/>
                <a:gd name="connsiteX34" fmla="*/ 854883 w 2878467"/>
                <a:gd name="connsiteY34" fmla="*/ 2250831 h 2342812"/>
                <a:gd name="connsiteX35" fmla="*/ 865705 w 2878467"/>
                <a:gd name="connsiteY35" fmla="*/ 2240010 h 2342812"/>
                <a:gd name="connsiteX36" fmla="*/ 898169 w 2878467"/>
                <a:gd name="connsiteY36" fmla="*/ 2196725 h 2342812"/>
                <a:gd name="connsiteX37" fmla="*/ 908990 w 2878467"/>
                <a:gd name="connsiteY37" fmla="*/ 2153439 h 2342812"/>
                <a:gd name="connsiteX38" fmla="*/ 919811 w 2878467"/>
                <a:gd name="connsiteY38" fmla="*/ 2120976 h 2342812"/>
                <a:gd name="connsiteX39" fmla="*/ 925222 w 2878467"/>
                <a:gd name="connsiteY39" fmla="*/ 2088512 h 2342812"/>
                <a:gd name="connsiteX40" fmla="*/ 930632 w 2878467"/>
                <a:gd name="connsiteY40" fmla="*/ 2072280 h 2342812"/>
                <a:gd name="connsiteX41" fmla="*/ 936043 w 2878467"/>
                <a:gd name="connsiteY41" fmla="*/ 2018173 h 2342812"/>
                <a:gd name="connsiteX42" fmla="*/ 941454 w 2878467"/>
                <a:gd name="connsiteY42" fmla="*/ 1634017 h 2342812"/>
                <a:gd name="connsiteX43" fmla="*/ 952275 w 2878467"/>
                <a:gd name="connsiteY43" fmla="*/ 1585321 h 2342812"/>
                <a:gd name="connsiteX44" fmla="*/ 984739 w 2878467"/>
                <a:gd name="connsiteY44" fmla="*/ 1542036 h 2342812"/>
                <a:gd name="connsiteX45" fmla="*/ 1011792 w 2878467"/>
                <a:gd name="connsiteY45" fmla="*/ 1520393 h 2342812"/>
                <a:gd name="connsiteX46" fmla="*/ 1017203 w 2878467"/>
                <a:gd name="connsiteY46" fmla="*/ 1504161 h 2342812"/>
                <a:gd name="connsiteX47" fmla="*/ 1033435 w 2878467"/>
                <a:gd name="connsiteY47" fmla="*/ 1487929 h 2342812"/>
                <a:gd name="connsiteX48" fmla="*/ 1055077 w 2878467"/>
                <a:gd name="connsiteY48" fmla="*/ 1450055 h 2342812"/>
                <a:gd name="connsiteX49" fmla="*/ 1071309 w 2878467"/>
                <a:gd name="connsiteY49" fmla="*/ 1395948 h 2342812"/>
                <a:gd name="connsiteX50" fmla="*/ 1087541 w 2878467"/>
                <a:gd name="connsiteY50" fmla="*/ 1390538 h 2342812"/>
                <a:gd name="connsiteX51" fmla="*/ 1141648 w 2878467"/>
                <a:gd name="connsiteY51" fmla="*/ 1363484 h 2342812"/>
                <a:gd name="connsiteX52" fmla="*/ 1157880 w 2878467"/>
                <a:gd name="connsiteY52" fmla="*/ 1358074 h 2342812"/>
                <a:gd name="connsiteX53" fmla="*/ 1195754 w 2878467"/>
                <a:gd name="connsiteY53" fmla="*/ 1341842 h 2342812"/>
                <a:gd name="connsiteX54" fmla="*/ 1206576 w 2878467"/>
                <a:gd name="connsiteY54" fmla="*/ 1331020 h 2342812"/>
                <a:gd name="connsiteX55" fmla="*/ 1249861 w 2878467"/>
                <a:gd name="connsiteY55" fmla="*/ 1320199 h 2342812"/>
                <a:gd name="connsiteX56" fmla="*/ 1303967 w 2878467"/>
                <a:gd name="connsiteY56" fmla="*/ 1309378 h 2342812"/>
                <a:gd name="connsiteX57" fmla="*/ 1412180 w 2878467"/>
                <a:gd name="connsiteY57" fmla="*/ 1298557 h 2342812"/>
                <a:gd name="connsiteX58" fmla="*/ 1455466 w 2878467"/>
                <a:gd name="connsiteY58" fmla="*/ 1293146 h 2342812"/>
                <a:gd name="connsiteX59" fmla="*/ 1536625 w 2878467"/>
                <a:gd name="connsiteY59" fmla="*/ 1287735 h 2342812"/>
                <a:gd name="connsiteX60" fmla="*/ 1606964 w 2878467"/>
                <a:gd name="connsiteY60" fmla="*/ 1293146 h 2342812"/>
                <a:gd name="connsiteX61" fmla="*/ 1644838 w 2878467"/>
                <a:gd name="connsiteY61" fmla="*/ 1303967 h 2342812"/>
                <a:gd name="connsiteX62" fmla="*/ 1655660 w 2878467"/>
                <a:gd name="connsiteY62" fmla="*/ 1314789 h 2342812"/>
                <a:gd name="connsiteX63" fmla="*/ 1671892 w 2878467"/>
                <a:gd name="connsiteY63" fmla="*/ 1325610 h 2342812"/>
                <a:gd name="connsiteX64" fmla="*/ 1682713 w 2878467"/>
                <a:gd name="connsiteY64" fmla="*/ 1341842 h 2342812"/>
                <a:gd name="connsiteX65" fmla="*/ 1731409 w 2878467"/>
                <a:gd name="connsiteY65" fmla="*/ 1385127 h 2342812"/>
                <a:gd name="connsiteX66" fmla="*/ 1742230 w 2878467"/>
                <a:gd name="connsiteY66" fmla="*/ 1401359 h 2342812"/>
                <a:gd name="connsiteX67" fmla="*/ 1747641 w 2878467"/>
                <a:gd name="connsiteY67" fmla="*/ 1417591 h 2342812"/>
                <a:gd name="connsiteX68" fmla="*/ 1780105 w 2878467"/>
                <a:gd name="connsiteY68" fmla="*/ 1444644 h 2342812"/>
                <a:gd name="connsiteX69" fmla="*/ 1790926 w 2878467"/>
                <a:gd name="connsiteY69" fmla="*/ 1460876 h 2342812"/>
                <a:gd name="connsiteX70" fmla="*/ 1807158 w 2878467"/>
                <a:gd name="connsiteY70" fmla="*/ 1471697 h 2342812"/>
                <a:gd name="connsiteX71" fmla="*/ 1834211 w 2878467"/>
                <a:gd name="connsiteY71" fmla="*/ 1493340 h 2342812"/>
                <a:gd name="connsiteX72" fmla="*/ 1845032 w 2878467"/>
                <a:gd name="connsiteY72" fmla="*/ 1509572 h 2342812"/>
                <a:gd name="connsiteX73" fmla="*/ 1866675 w 2878467"/>
                <a:gd name="connsiteY73" fmla="*/ 1531215 h 2342812"/>
                <a:gd name="connsiteX74" fmla="*/ 1888318 w 2878467"/>
                <a:gd name="connsiteY74" fmla="*/ 1563678 h 2342812"/>
                <a:gd name="connsiteX75" fmla="*/ 1904550 w 2878467"/>
                <a:gd name="connsiteY75" fmla="*/ 1623196 h 2342812"/>
                <a:gd name="connsiteX76" fmla="*/ 1915371 w 2878467"/>
                <a:gd name="connsiteY76" fmla="*/ 1644838 h 2342812"/>
                <a:gd name="connsiteX77" fmla="*/ 1920782 w 2878467"/>
                <a:gd name="connsiteY77" fmla="*/ 1666481 h 2342812"/>
                <a:gd name="connsiteX78" fmla="*/ 1926192 w 2878467"/>
                <a:gd name="connsiteY78" fmla="*/ 1682713 h 2342812"/>
                <a:gd name="connsiteX79" fmla="*/ 1931603 w 2878467"/>
                <a:gd name="connsiteY79" fmla="*/ 1704355 h 2342812"/>
                <a:gd name="connsiteX80" fmla="*/ 1942424 w 2878467"/>
                <a:gd name="connsiteY80" fmla="*/ 1715177 h 2342812"/>
                <a:gd name="connsiteX81" fmla="*/ 1953245 w 2878467"/>
                <a:gd name="connsiteY81" fmla="*/ 1747641 h 2342812"/>
                <a:gd name="connsiteX82" fmla="*/ 1974888 w 2878467"/>
                <a:gd name="connsiteY82" fmla="*/ 1780105 h 2342812"/>
                <a:gd name="connsiteX83" fmla="*/ 1985709 w 2878467"/>
                <a:gd name="connsiteY83" fmla="*/ 1817979 h 2342812"/>
                <a:gd name="connsiteX84" fmla="*/ 1996531 w 2878467"/>
                <a:gd name="connsiteY84" fmla="*/ 1850443 h 2342812"/>
                <a:gd name="connsiteX85" fmla="*/ 2001941 w 2878467"/>
                <a:gd name="connsiteY85" fmla="*/ 1866675 h 2342812"/>
                <a:gd name="connsiteX86" fmla="*/ 2012763 w 2878467"/>
                <a:gd name="connsiteY86" fmla="*/ 1877496 h 2342812"/>
                <a:gd name="connsiteX87" fmla="*/ 2028995 w 2878467"/>
                <a:gd name="connsiteY87" fmla="*/ 1915371 h 2342812"/>
                <a:gd name="connsiteX88" fmla="*/ 2045226 w 2878467"/>
                <a:gd name="connsiteY88" fmla="*/ 1947835 h 2342812"/>
                <a:gd name="connsiteX89" fmla="*/ 2061458 w 2878467"/>
                <a:gd name="connsiteY89" fmla="*/ 2001941 h 2342812"/>
                <a:gd name="connsiteX90" fmla="*/ 2066869 w 2878467"/>
                <a:gd name="connsiteY90" fmla="*/ 2018173 h 2342812"/>
                <a:gd name="connsiteX91" fmla="*/ 2088512 w 2878467"/>
                <a:gd name="connsiteY91" fmla="*/ 2050637 h 2342812"/>
                <a:gd name="connsiteX92" fmla="*/ 2104744 w 2878467"/>
                <a:gd name="connsiteY92" fmla="*/ 2083101 h 2342812"/>
                <a:gd name="connsiteX93" fmla="*/ 2110154 w 2878467"/>
                <a:gd name="connsiteY93" fmla="*/ 2099333 h 2342812"/>
                <a:gd name="connsiteX94" fmla="*/ 2137208 w 2878467"/>
                <a:gd name="connsiteY94" fmla="*/ 2137207 h 2342812"/>
                <a:gd name="connsiteX95" fmla="*/ 2148029 w 2878467"/>
                <a:gd name="connsiteY95" fmla="*/ 2153439 h 2342812"/>
                <a:gd name="connsiteX96" fmla="*/ 2158850 w 2878467"/>
                <a:gd name="connsiteY96" fmla="*/ 2164261 h 2342812"/>
                <a:gd name="connsiteX97" fmla="*/ 2180493 w 2878467"/>
                <a:gd name="connsiteY97" fmla="*/ 2191314 h 2342812"/>
                <a:gd name="connsiteX98" fmla="*/ 2196725 w 2878467"/>
                <a:gd name="connsiteY98" fmla="*/ 2202135 h 2342812"/>
                <a:gd name="connsiteX99" fmla="*/ 2207546 w 2878467"/>
                <a:gd name="connsiteY99" fmla="*/ 2212957 h 2342812"/>
                <a:gd name="connsiteX100" fmla="*/ 2240010 w 2878467"/>
                <a:gd name="connsiteY100" fmla="*/ 2234599 h 2342812"/>
                <a:gd name="connsiteX101" fmla="*/ 2250831 w 2878467"/>
                <a:gd name="connsiteY101" fmla="*/ 2250831 h 2342812"/>
                <a:gd name="connsiteX102" fmla="*/ 2267063 w 2878467"/>
                <a:gd name="connsiteY102" fmla="*/ 2256242 h 2342812"/>
                <a:gd name="connsiteX103" fmla="*/ 2283295 w 2878467"/>
                <a:gd name="connsiteY103" fmla="*/ 2267063 h 2342812"/>
                <a:gd name="connsiteX104" fmla="*/ 2315759 w 2878467"/>
                <a:gd name="connsiteY104" fmla="*/ 2277884 h 2342812"/>
                <a:gd name="connsiteX105" fmla="*/ 2331991 w 2878467"/>
                <a:gd name="connsiteY105" fmla="*/ 2283295 h 2342812"/>
                <a:gd name="connsiteX106" fmla="*/ 2348223 w 2878467"/>
                <a:gd name="connsiteY106" fmla="*/ 2288706 h 2342812"/>
                <a:gd name="connsiteX107" fmla="*/ 2618755 w 2878467"/>
                <a:gd name="connsiteY107" fmla="*/ 2283295 h 2342812"/>
                <a:gd name="connsiteX108" fmla="*/ 2694505 w 2878467"/>
                <a:gd name="connsiteY108" fmla="*/ 2272474 h 2342812"/>
                <a:gd name="connsiteX109" fmla="*/ 2726969 w 2878467"/>
                <a:gd name="connsiteY109" fmla="*/ 2261652 h 2342812"/>
                <a:gd name="connsiteX110" fmla="*/ 2743200 w 2878467"/>
                <a:gd name="connsiteY110" fmla="*/ 2250831 h 2342812"/>
                <a:gd name="connsiteX111" fmla="*/ 2770254 w 2878467"/>
                <a:gd name="connsiteY111" fmla="*/ 2223778 h 2342812"/>
                <a:gd name="connsiteX112" fmla="*/ 2786486 w 2878467"/>
                <a:gd name="connsiteY112" fmla="*/ 2212957 h 2342812"/>
                <a:gd name="connsiteX113" fmla="*/ 2808128 w 2878467"/>
                <a:gd name="connsiteY113" fmla="*/ 2180493 h 2342812"/>
                <a:gd name="connsiteX114" fmla="*/ 2813539 w 2878467"/>
                <a:gd name="connsiteY114" fmla="*/ 2164261 h 2342812"/>
                <a:gd name="connsiteX115" fmla="*/ 2824360 w 2878467"/>
                <a:gd name="connsiteY115" fmla="*/ 2153439 h 2342812"/>
                <a:gd name="connsiteX116" fmla="*/ 2835182 w 2878467"/>
                <a:gd name="connsiteY116" fmla="*/ 2137207 h 2342812"/>
                <a:gd name="connsiteX117" fmla="*/ 2840592 w 2878467"/>
                <a:gd name="connsiteY117" fmla="*/ 2115565 h 2342812"/>
                <a:gd name="connsiteX118" fmla="*/ 2851413 w 2878467"/>
                <a:gd name="connsiteY118" fmla="*/ 2099333 h 2342812"/>
                <a:gd name="connsiteX119" fmla="*/ 2856824 w 2878467"/>
                <a:gd name="connsiteY119" fmla="*/ 2072280 h 2342812"/>
                <a:gd name="connsiteX120" fmla="*/ 2862235 w 2878467"/>
                <a:gd name="connsiteY120" fmla="*/ 2056048 h 2342812"/>
                <a:gd name="connsiteX121" fmla="*/ 2867645 w 2878467"/>
                <a:gd name="connsiteY121" fmla="*/ 2012763 h 2342812"/>
                <a:gd name="connsiteX122" fmla="*/ 2873056 w 2878467"/>
                <a:gd name="connsiteY122" fmla="*/ 1980299 h 2342812"/>
                <a:gd name="connsiteX123" fmla="*/ 2878467 w 2878467"/>
                <a:gd name="connsiteY123" fmla="*/ 1915371 h 2342812"/>
                <a:gd name="connsiteX124" fmla="*/ 2873056 w 2878467"/>
                <a:gd name="connsiteY124" fmla="*/ 1347252 h 2342812"/>
                <a:gd name="connsiteX125" fmla="*/ 2867645 w 2878467"/>
                <a:gd name="connsiteY125" fmla="*/ 1282325 h 2342812"/>
                <a:gd name="connsiteX126" fmla="*/ 2862235 w 2878467"/>
                <a:gd name="connsiteY126" fmla="*/ 1157880 h 2342812"/>
                <a:gd name="connsiteX127" fmla="*/ 2856824 w 2878467"/>
                <a:gd name="connsiteY127" fmla="*/ 908990 h 2342812"/>
                <a:gd name="connsiteX128" fmla="*/ 2851413 w 2878467"/>
                <a:gd name="connsiteY128" fmla="*/ 881936 h 2342812"/>
                <a:gd name="connsiteX129" fmla="*/ 2846003 w 2878467"/>
                <a:gd name="connsiteY129" fmla="*/ 833241 h 2342812"/>
                <a:gd name="connsiteX130" fmla="*/ 2835182 w 2878467"/>
                <a:gd name="connsiteY130" fmla="*/ 789955 h 2342812"/>
                <a:gd name="connsiteX131" fmla="*/ 2829771 w 2878467"/>
                <a:gd name="connsiteY131" fmla="*/ 768313 h 2342812"/>
                <a:gd name="connsiteX132" fmla="*/ 2824360 w 2878467"/>
                <a:gd name="connsiteY132" fmla="*/ 752081 h 2342812"/>
                <a:gd name="connsiteX133" fmla="*/ 2818950 w 2878467"/>
                <a:gd name="connsiteY133" fmla="*/ 730438 h 2342812"/>
                <a:gd name="connsiteX134" fmla="*/ 2808128 w 2878467"/>
                <a:gd name="connsiteY134" fmla="*/ 714206 h 2342812"/>
                <a:gd name="connsiteX135" fmla="*/ 2802718 w 2878467"/>
                <a:gd name="connsiteY135" fmla="*/ 681742 h 2342812"/>
                <a:gd name="connsiteX136" fmla="*/ 2797307 w 2878467"/>
                <a:gd name="connsiteY136" fmla="*/ 665510 h 2342812"/>
                <a:gd name="connsiteX137" fmla="*/ 2791896 w 2878467"/>
                <a:gd name="connsiteY137" fmla="*/ 633047 h 2342812"/>
                <a:gd name="connsiteX138" fmla="*/ 2786486 w 2878467"/>
                <a:gd name="connsiteY138" fmla="*/ 611404 h 2342812"/>
                <a:gd name="connsiteX139" fmla="*/ 2775664 w 2878467"/>
                <a:gd name="connsiteY139" fmla="*/ 524834 h 2342812"/>
                <a:gd name="connsiteX140" fmla="*/ 2754022 w 2878467"/>
                <a:gd name="connsiteY140" fmla="*/ 459906 h 2342812"/>
                <a:gd name="connsiteX141" fmla="*/ 2748611 w 2878467"/>
                <a:gd name="connsiteY141" fmla="*/ 443674 h 2342812"/>
                <a:gd name="connsiteX142" fmla="*/ 2737790 w 2878467"/>
                <a:gd name="connsiteY142" fmla="*/ 427442 h 2342812"/>
                <a:gd name="connsiteX143" fmla="*/ 2726969 w 2878467"/>
                <a:gd name="connsiteY143" fmla="*/ 394978 h 2342812"/>
                <a:gd name="connsiteX144" fmla="*/ 2721558 w 2878467"/>
                <a:gd name="connsiteY144" fmla="*/ 378746 h 2342812"/>
                <a:gd name="connsiteX145" fmla="*/ 2710737 w 2878467"/>
                <a:gd name="connsiteY145" fmla="*/ 357103 h 2342812"/>
                <a:gd name="connsiteX146" fmla="*/ 2699915 w 2878467"/>
                <a:gd name="connsiteY146" fmla="*/ 324639 h 2342812"/>
                <a:gd name="connsiteX147" fmla="*/ 2683683 w 2878467"/>
                <a:gd name="connsiteY147" fmla="*/ 286765 h 2342812"/>
                <a:gd name="connsiteX148" fmla="*/ 2672862 w 2878467"/>
                <a:gd name="connsiteY148" fmla="*/ 265122 h 2342812"/>
                <a:gd name="connsiteX149" fmla="*/ 2651219 w 2878467"/>
                <a:gd name="connsiteY149" fmla="*/ 221837 h 2342812"/>
                <a:gd name="connsiteX150" fmla="*/ 2634987 w 2878467"/>
                <a:gd name="connsiteY150" fmla="*/ 194784 h 2342812"/>
                <a:gd name="connsiteX151" fmla="*/ 2607934 w 2878467"/>
                <a:gd name="connsiteY151" fmla="*/ 162320 h 2342812"/>
                <a:gd name="connsiteX152" fmla="*/ 2591702 w 2878467"/>
                <a:gd name="connsiteY152" fmla="*/ 156909 h 2342812"/>
                <a:gd name="connsiteX153" fmla="*/ 2564649 w 2878467"/>
                <a:gd name="connsiteY153" fmla="*/ 140677 h 2342812"/>
                <a:gd name="connsiteX154" fmla="*/ 2548417 w 2878467"/>
                <a:gd name="connsiteY154" fmla="*/ 124445 h 2342812"/>
                <a:gd name="connsiteX155" fmla="*/ 2526774 w 2878467"/>
                <a:gd name="connsiteY155" fmla="*/ 113624 h 2342812"/>
                <a:gd name="connsiteX156" fmla="*/ 2510542 w 2878467"/>
                <a:gd name="connsiteY156" fmla="*/ 102803 h 2342812"/>
                <a:gd name="connsiteX157" fmla="*/ 2494311 w 2878467"/>
                <a:gd name="connsiteY157" fmla="*/ 97392 h 2342812"/>
                <a:gd name="connsiteX158" fmla="*/ 2478079 w 2878467"/>
                <a:gd name="connsiteY158" fmla="*/ 86571 h 2342812"/>
                <a:gd name="connsiteX159" fmla="*/ 2461847 w 2878467"/>
                <a:gd name="connsiteY159" fmla="*/ 81160 h 2342812"/>
                <a:gd name="connsiteX160" fmla="*/ 2423972 w 2878467"/>
                <a:gd name="connsiteY160" fmla="*/ 64928 h 2342812"/>
                <a:gd name="connsiteX161" fmla="*/ 2391508 w 2878467"/>
                <a:gd name="connsiteY161" fmla="*/ 48696 h 2342812"/>
                <a:gd name="connsiteX162" fmla="*/ 2364455 w 2878467"/>
                <a:gd name="connsiteY162" fmla="*/ 32464 h 2342812"/>
                <a:gd name="connsiteX163" fmla="*/ 2331991 w 2878467"/>
                <a:gd name="connsiteY163" fmla="*/ 27054 h 2342812"/>
                <a:gd name="connsiteX164" fmla="*/ 2299527 w 2878467"/>
                <a:gd name="connsiteY164" fmla="*/ 16232 h 2342812"/>
                <a:gd name="connsiteX165" fmla="*/ 2267063 w 2878467"/>
                <a:gd name="connsiteY165" fmla="*/ 0 h 2342812"/>
                <a:gd name="connsiteX166" fmla="*/ 2148029 w 2878467"/>
                <a:gd name="connsiteY166" fmla="*/ 5411 h 2342812"/>
                <a:gd name="connsiteX167" fmla="*/ 2110154 w 2878467"/>
                <a:gd name="connsiteY167" fmla="*/ 32464 h 2342812"/>
                <a:gd name="connsiteX168" fmla="*/ 2083101 w 2878467"/>
                <a:gd name="connsiteY168" fmla="*/ 43286 h 2342812"/>
                <a:gd name="connsiteX169" fmla="*/ 2066869 w 2878467"/>
                <a:gd name="connsiteY169" fmla="*/ 54107 h 2342812"/>
                <a:gd name="connsiteX170" fmla="*/ 2028995 w 2878467"/>
                <a:gd name="connsiteY170" fmla="*/ 75749 h 2342812"/>
                <a:gd name="connsiteX171" fmla="*/ 2007352 w 2878467"/>
                <a:gd name="connsiteY171" fmla="*/ 91981 h 2342812"/>
                <a:gd name="connsiteX172" fmla="*/ 1991120 w 2878467"/>
                <a:gd name="connsiteY172" fmla="*/ 102803 h 2342812"/>
                <a:gd name="connsiteX173" fmla="*/ 1985709 w 2878467"/>
                <a:gd name="connsiteY173" fmla="*/ 119035 h 2342812"/>
                <a:gd name="connsiteX174" fmla="*/ 1947835 w 2878467"/>
                <a:gd name="connsiteY174" fmla="*/ 167731 h 2342812"/>
                <a:gd name="connsiteX175" fmla="*/ 1931603 w 2878467"/>
                <a:gd name="connsiteY175" fmla="*/ 216426 h 2342812"/>
                <a:gd name="connsiteX176" fmla="*/ 1926192 w 2878467"/>
                <a:gd name="connsiteY176" fmla="*/ 232658 h 2342812"/>
                <a:gd name="connsiteX177" fmla="*/ 1920782 w 2878467"/>
                <a:gd name="connsiteY177" fmla="*/ 254301 h 2342812"/>
                <a:gd name="connsiteX178" fmla="*/ 1915371 w 2878467"/>
                <a:gd name="connsiteY178" fmla="*/ 270533 h 2342812"/>
                <a:gd name="connsiteX179" fmla="*/ 1899139 w 2878467"/>
                <a:gd name="connsiteY179" fmla="*/ 335461 h 2342812"/>
                <a:gd name="connsiteX180" fmla="*/ 1893728 w 2878467"/>
                <a:gd name="connsiteY180" fmla="*/ 357103 h 2342812"/>
                <a:gd name="connsiteX181" fmla="*/ 1888318 w 2878467"/>
                <a:gd name="connsiteY181" fmla="*/ 373335 h 2342812"/>
                <a:gd name="connsiteX182" fmla="*/ 1877496 w 2878467"/>
                <a:gd name="connsiteY182" fmla="*/ 416620 h 2342812"/>
                <a:gd name="connsiteX183" fmla="*/ 1872086 w 2878467"/>
                <a:gd name="connsiteY183" fmla="*/ 449084 h 2342812"/>
                <a:gd name="connsiteX184" fmla="*/ 1866675 w 2878467"/>
                <a:gd name="connsiteY184" fmla="*/ 465316 h 2342812"/>
                <a:gd name="connsiteX185" fmla="*/ 1861264 w 2878467"/>
                <a:gd name="connsiteY185" fmla="*/ 503191 h 2342812"/>
                <a:gd name="connsiteX186" fmla="*/ 1855854 w 2878467"/>
                <a:gd name="connsiteY186" fmla="*/ 546476 h 2342812"/>
                <a:gd name="connsiteX187" fmla="*/ 1845032 w 2878467"/>
                <a:gd name="connsiteY187" fmla="*/ 578940 h 2342812"/>
                <a:gd name="connsiteX188" fmla="*/ 1834211 w 2878467"/>
                <a:gd name="connsiteY188" fmla="*/ 638457 h 2342812"/>
                <a:gd name="connsiteX189" fmla="*/ 1828800 w 2878467"/>
                <a:gd name="connsiteY189" fmla="*/ 665510 h 2342812"/>
                <a:gd name="connsiteX190" fmla="*/ 1817979 w 2878467"/>
                <a:gd name="connsiteY190" fmla="*/ 697974 h 2342812"/>
                <a:gd name="connsiteX191" fmla="*/ 1812569 w 2878467"/>
                <a:gd name="connsiteY191" fmla="*/ 730438 h 2342812"/>
                <a:gd name="connsiteX192" fmla="*/ 1807158 w 2878467"/>
                <a:gd name="connsiteY192" fmla="*/ 746670 h 2342812"/>
                <a:gd name="connsiteX193" fmla="*/ 1801747 w 2878467"/>
                <a:gd name="connsiteY193" fmla="*/ 768313 h 2342812"/>
                <a:gd name="connsiteX194" fmla="*/ 1790926 w 2878467"/>
                <a:gd name="connsiteY194" fmla="*/ 800777 h 2342812"/>
                <a:gd name="connsiteX195" fmla="*/ 1769283 w 2878467"/>
                <a:gd name="connsiteY195" fmla="*/ 833241 h 2342812"/>
                <a:gd name="connsiteX196" fmla="*/ 1763873 w 2878467"/>
                <a:gd name="connsiteY196" fmla="*/ 849473 h 2342812"/>
                <a:gd name="connsiteX197" fmla="*/ 1753051 w 2878467"/>
                <a:gd name="connsiteY197" fmla="*/ 860294 h 2342812"/>
                <a:gd name="connsiteX198" fmla="*/ 1650249 w 2878467"/>
                <a:gd name="connsiteY198" fmla="*/ 903579 h 2342812"/>
                <a:gd name="connsiteX199" fmla="*/ 1574500 w 2878467"/>
                <a:gd name="connsiteY199" fmla="*/ 946864 h 2342812"/>
                <a:gd name="connsiteX200" fmla="*/ 1531215 w 2878467"/>
                <a:gd name="connsiteY200" fmla="*/ 963096 h 2342812"/>
                <a:gd name="connsiteX201" fmla="*/ 1298557 w 2878467"/>
                <a:gd name="connsiteY201" fmla="*/ 968507 h 2342812"/>
                <a:gd name="connsiteX202" fmla="*/ 1233629 w 2878467"/>
                <a:gd name="connsiteY202" fmla="*/ 963096 h 2342812"/>
                <a:gd name="connsiteX203" fmla="*/ 1201165 w 2878467"/>
                <a:gd name="connsiteY203" fmla="*/ 946864 h 2342812"/>
                <a:gd name="connsiteX204" fmla="*/ 1168701 w 2878467"/>
                <a:gd name="connsiteY204" fmla="*/ 936043 h 2342812"/>
                <a:gd name="connsiteX205" fmla="*/ 1141648 w 2878467"/>
                <a:gd name="connsiteY205" fmla="*/ 914400 h 2342812"/>
                <a:gd name="connsiteX206" fmla="*/ 1125416 w 2878467"/>
                <a:gd name="connsiteY206" fmla="*/ 903579 h 2342812"/>
                <a:gd name="connsiteX207" fmla="*/ 1092952 w 2878467"/>
                <a:gd name="connsiteY207" fmla="*/ 871115 h 2342812"/>
                <a:gd name="connsiteX208" fmla="*/ 1038845 w 2878467"/>
                <a:gd name="connsiteY208" fmla="*/ 833241 h 2342812"/>
                <a:gd name="connsiteX209" fmla="*/ 1022613 w 2878467"/>
                <a:gd name="connsiteY209" fmla="*/ 817009 h 2342812"/>
                <a:gd name="connsiteX210" fmla="*/ 1006382 w 2878467"/>
                <a:gd name="connsiteY210" fmla="*/ 789955 h 2342812"/>
                <a:gd name="connsiteX211" fmla="*/ 1000971 w 2878467"/>
                <a:gd name="connsiteY211" fmla="*/ 773723 h 2342812"/>
                <a:gd name="connsiteX212" fmla="*/ 990150 w 2878467"/>
                <a:gd name="connsiteY212" fmla="*/ 757491 h 2342812"/>
                <a:gd name="connsiteX213" fmla="*/ 979328 w 2878467"/>
                <a:gd name="connsiteY213" fmla="*/ 735849 h 2342812"/>
                <a:gd name="connsiteX214" fmla="*/ 941454 w 2878467"/>
                <a:gd name="connsiteY214" fmla="*/ 687153 h 2342812"/>
                <a:gd name="connsiteX215" fmla="*/ 925222 w 2878467"/>
                <a:gd name="connsiteY215" fmla="*/ 654689 h 2342812"/>
                <a:gd name="connsiteX216" fmla="*/ 919811 w 2878467"/>
                <a:gd name="connsiteY216" fmla="*/ 638457 h 2342812"/>
                <a:gd name="connsiteX217" fmla="*/ 908990 w 2878467"/>
                <a:gd name="connsiteY217" fmla="*/ 622225 h 2342812"/>
                <a:gd name="connsiteX218" fmla="*/ 903579 w 2878467"/>
                <a:gd name="connsiteY218" fmla="*/ 605993 h 2342812"/>
                <a:gd name="connsiteX219" fmla="*/ 876526 w 2878467"/>
                <a:gd name="connsiteY219" fmla="*/ 568119 h 2342812"/>
                <a:gd name="connsiteX220" fmla="*/ 860294 w 2878467"/>
                <a:gd name="connsiteY220" fmla="*/ 551887 h 2342812"/>
                <a:gd name="connsiteX221" fmla="*/ 838651 w 2878467"/>
                <a:gd name="connsiteY221" fmla="*/ 524834 h 2342812"/>
                <a:gd name="connsiteX222" fmla="*/ 822419 w 2878467"/>
                <a:gd name="connsiteY222" fmla="*/ 486959 h 2342812"/>
                <a:gd name="connsiteX223" fmla="*/ 811598 w 2878467"/>
                <a:gd name="connsiteY223" fmla="*/ 454495 h 2342812"/>
                <a:gd name="connsiteX224" fmla="*/ 806187 w 2878467"/>
                <a:gd name="connsiteY224" fmla="*/ 438263 h 2342812"/>
                <a:gd name="connsiteX225" fmla="*/ 784545 w 2878467"/>
                <a:gd name="connsiteY225" fmla="*/ 405799 h 2342812"/>
                <a:gd name="connsiteX226" fmla="*/ 752081 w 2878467"/>
                <a:gd name="connsiteY226" fmla="*/ 378746 h 2342812"/>
                <a:gd name="connsiteX227" fmla="*/ 735849 w 2878467"/>
                <a:gd name="connsiteY227" fmla="*/ 373335 h 2342812"/>
                <a:gd name="connsiteX228" fmla="*/ 714206 w 2878467"/>
                <a:gd name="connsiteY228" fmla="*/ 362514 h 2342812"/>
                <a:gd name="connsiteX229" fmla="*/ 697974 w 2878467"/>
                <a:gd name="connsiteY229" fmla="*/ 351693 h 2342812"/>
                <a:gd name="connsiteX230" fmla="*/ 681742 w 2878467"/>
                <a:gd name="connsiteY230" fmla="*/ 346282 h 2342812"/>
                <a:gd name="connsiteX231" fmla="*/ 649279 w 2878467"/>
                <a:gd name="connsiteY231" fmla="*/ 324639 h 2342812"/>
                <a:gd name="connsiteX232" fmla="*/ 633047 w 2878467"/>
                <a:gd name="connsiteY232" fmla="*/ 319229 h 2342812"/>
                <a:gd name="connsiteX233" fmla="*/ 605993 w 2878467"/>
                <a:gd name="connsiteY233" fmla="*/ 302997 h 2342812"/>
                <a:gd name="connsiteX234" fmla="*/ 557297 w 2878467"/>
                <a:gd name="connsiteY234" fmla="*/ 292176 h 2342812"/>
                <a:gd name="connsiteX235" fmla="*/ 508602 w 2878467"/>
                <a:gd name="connsiteY235" fmla="*/ 297586 h 2342812"/>
                <a:gd name="connsiteX236" fmla="*/ 486959 w 2878467"/>
                <a:gd name="connsiteY236" fmla="*/ 302997 h 2342812"/>
                <a:gd name="connsiteX237" fmla="*/ 416621 w 2878467"/>
                <a:gd name="connsiteY237" fmla="*/ 319229 h 2342812"/>
                <a:gd name="connsiteX238" fmla="*/ 384157 w 2878467"/>
                <a:gd name="connsiteY238" fmla="*/ 340871 h 2342812"/>
                <a:gd name="connsiteX239" fmla="*/ 351693 w 2878467"/>
                <a:gd name="connsiteY239" fmla="*/ 351693 h 2342812"/>
                <a:gd name="connsiteX240" fmla="*/ 324640 w 2878467"/>
                <a:gd name="connsiteY240" fmla="*/ 367925 h 2342812"/>
                <a:gd name="connsiteX241" fmla="*/ 302997 w 2878467"/>
                <a:gd name="connsiteY241" fmla="*/ 394978 h 2342812"/>
                <a:gd name="connsiteX242" fmla="*/ 286765 w 2878467"/>
                <a:gd name="connsiteY242" fmla="*/ 411210 h 2342812"/>
                <a:gd name="connsiteX243" fmla="*/ 270533 w 2878467"/>
                <a:gd name="connsiteY243" fmla="*/ 432852 h 2342812"/>
                <a:gd name="connsiteX244" fmla="*/ 248890 w 2878467"/>
                <a:gd name="connsiteY244" fmla="*/ 454495 h 2342812"/>
                <a:gd name="connsiteX245" fmla="*/ 238069 w 2878467"/>
                <a:gd name="connsiteY245" fmla="*/ 470727 h 2342812"/>
                <a:gd name="connsiteX246" fmla="*/ 205605 w 2878467"/>
                <a:gd name="connsiteY246" fmla="*/ 497780 h 2342812"/>
                <a:gd name="connsiteX247" fmla="*/ 183963 w 2878467"/>
                <a:gd name="connsiteY247" fmla="*/ 524834 h 2342812"/>
                <a:gd name="connsiteX248" fmla="*/ 173141 w 2878467"/>
                <a:gd name="connsiteY248" fmla="*/ 535655 h 2342812"/>
                <a:gd name="connsiteX249" fmla="*/ 156909 w 2878467"/>
                <a:gd name="connsiteY249" fmla="*/ 557297 h 2342812"/>
                <a:gd name="connsiteX250" fmla="*/ 140677 w 2878467"/>
                <a:gd name="connsiteY250" fmla="*/ 562708 h 2342812"/>
                <a:gd name="connsiteX251" fmla="*/ 119035 w 2878467"/>
                <a:gd name="connsiteY251" fmla="*/ 573529 h 2342812"/>
                <a:gd name="connsiteX252" fmla="*/ 91982 w 2878467"/>
                <a:gd name="connsiteY252" fmla="*/ 600583 h 2342812"/>
                <a:gd name="connsiteX253" fmla="*/ 75750 w 2878467"/>
                <a:gd name="connsiteY253" fmla="*/ 654689 h 2342812"/>
                <a:gd name="connsiteX254" fmla="*/ 70339 w 2878467"/>
                <a:gd name="connsiteY254" fmla="*/ 703385 h 2342812"/>
                <a:gd name="connsiteX255" fmla="*/ 64928 w 2878467"/>
                <a:gd name="connsiteY255" fmla="*/ 719617 h 2342812"/>
                <a:gd name="connsiteX256" fmla="*/ 59518 w 2878467"/>
                <a:gd name="connsiteY256" fmla="*/ 746670 h 2342812"/>
                <a:gd name="connsiteX257" fmla="*/ 48696 w 2878467"/>
                <a:gd name="connsiteY257" fmla="*/ 779134 h 2342812"/>
                <a:gd name="connsiteX258" fmla="*/ 43286 w 2878467"/>
                <a:gd name="connsiteY258" fmla="*/ 795366 h 2342812"/>
                <a:gd name="connsiteX259" fmla="*/ 37875 w 2878467"/>
                <a:gd name="connsiteY259" fmla="*/ 811598 h 2342812"/>
                <a:gd name="connsiteX260" fmla="*/ 32464 w 2878467"/>
                <a:gd name="connsiteY260" fmla="*/ 871115 h 234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878467" h="2342812">
                  <a:moveTo>
                    <a:pt x="32464" y="871115"/>
                  </a:moveTo>
                  <a:cubicBezTo>
                    <a:pt x="29759" y="986542"/>
                    <a:pt x="32982" y="835184"/>
                    <a:pt x="21643" y="1504161"/>
                  </a:cubicBezTo>
                  <a:cubicBezTo>
                    <a:pt x="21061" y="1538471"/>
                    <a:pt x="18190" y="1572705"/>
                    <a:pt x="16232" y="1606964"/>
                  </a:cubicBezTo>
                  <a:cubicBezTo>
                    <a:pt x="13622" y="1652644"/>
                    <a:pt x="11858" y="1697103"/>
                    <a:pt x="5411" y="1742230"/>
                  </a:cubicBezTo>
                  <a:cubicBezTo>
                    <a:pt x="4110" y="1751334"/>
                    <a:pt x="1804" y="1760265"/>
                    <a:pt x="0" y="1769283"/>
                  </a:cubicBezTo>
                  <a:cubicBezTo>
                    <a:pt x="1804" y="1841425"/>
                    <a:pt x="909" y="1913685"/>
                    <a:pt x="5411" y="1985709"/>
                  </a:cubicBezTo>
                  <a:cubicBezTo>
                    <a:pt x="6339" y="2000552"/>
                    <a:pt x="7982" y="2016620"/>
                    <a:pt x="16232" y="2028994"/>
                  </a:cubicBezTo>
                  <a:lnTo>
                    <a:pt x="27054" y="2045226"/>
                  </a:lnTo>
                  <a:cubicBezTo>
                    <a:pt x="28857" y="2050637"/>
                    <a:pt x="29913" y="2056357"/>
                    <a:pt x="32464" y="2061458"/>
                  </a:cubicBezTo>
                  <a:cubicBezTo>
                    <a:pt x="35372" y="2067274"/>
                    <a:pt x="40724" y="2071713"/>
                    <a:pt x="43286" y="2077690"/>
                  </a:cubicBezTo>
                  <a:cubicBezTo>
                    <a:pt x="46215" y="2084525"/>
                    <a:pt x="45767" y="2092498"/>
                    <a:pt x="48696" y="2099333"/>
                  </a:cubicBezTo>
                  <a:cubicBezTo>
                    <a:pt x="56605" y="2117786"/>
                    <a:pt x="63342" y="2115844"/>
                    <a:pt x="75750" y="2131797"/>
                  </a:cubicBezTo>
                  <a:cubicBezTo>
                    <a:pt x="83735" y="2142063"/>
                    <a:pt x="86571" y="2157047"/>
                    <a:pt x="97392" y="2164261"/>
                  </a:cubicBezTo>
                  <a:cubicBezTo>
                    <a:pt x="108213" y="2171475"/>
                    <a:pt x="120660" y="2176706"/>
                    <a:pt x="129856" y="2185903"/>
                  </a:cubicBezTo>
                  <a:cubicBezTo>
                    <a:pt x="133463" y="2189510"/>
                    <a:pt x="136303" y="2194100"/>
                    <a:pt x="140677" y="2196725"/>
                  </a:cubicBezTo>
                  <a:cubicBezTo>
                    <a:pt x="145568" y="2199659"/>
                    <a:pt x="151569" y="2200132"/>
                    <a:pt x="156909" y="2202135"/>
                  </a:cubicBezTo>
                  <a:cubicBezTo>
                    <a:pt x="166003" y="2205545"/>
                    <a:pt x="174749" y="2209886"/>
                    <a:pt x="183963" y="2212957"/>
                  </a:cubicBezTo>
                  <a:cubicBezTo>
                    <a:pt x="191017" y="2215308"/>
                    <a:pt x="198455" y="2216324"/>
                    <a:pt x="205605" y="2218367"/>
                  </a:cubicBezTo>
                  <a:cubicBezTo>
                    <a:pt x="211089" y="2219934"/>
                    <a:pt x="216335" y="2222277"/>
                    <a:pt x="221837" y="2223778"/>
                  </a:cubicBezTo>
                  <a:cubicBezTo>
                    <a:pt x="236185" y="2227691"/>
                    <a:pt x="265122" y="2234599"/>
                    <a:pt x="265122" y="2234599"/>
                  </a:cubicBezTo>
                  <a:cubicBezTo>
                    <a:pt x="296964" y="2250519"/>
                    <a:pt x="279118" y="2242872"/>
                    <a:pt x="319229" y="2256242"/>
                  </a:cubicBezTo>
                  <a:lnTo>
                    <a:pt x="335461" y="2261652"/>
                  </a:lnTo>
                  <a:cubicBezTo>
                    <a:pt x="339068" y="2265259"/>
                    <a:pt x="341719" y="2270193"/>
                    <a:pt x="346282" y="2272474"/>
                  </a:cubicBezTo>
                  <a:cubicBezTo>
                    <a:pt x="356484" y="2277575"/>
                    <a:pt x="367925" y="2279688"/>
                    <a:pt x="378746" y="2283295"/>
                  </a:cubicBezTo>
                  <a:lnTo>
                    <a:pt x="411210" y="2294116"/>
                  </a:lnTo>
                  <a:cubicBezTo>
                    <a:pt x="416621" y="2295920"/>
                    <a:pt x="422696" y="2296363"/>
                    <a:pt x="427442" y="2299527"/>
                  </a:cubicBezTo>
                  <a:cubicBezTo>
                    <a:pt x="446871" y="2312479"/>
                    <a:pt x="448546" y="2315652"/>
                    <a:pt x="476138" y="2321170"/>
                  </a:cubicBezTo>
                  <a:cubicBezTo>
                    <a:pt x="514381" y="2328818"/>
                    <a:pt x="494460" y="2323670"/>
                    <a:pt x="535655" y="2337402"/>
                  </a:cubicBezTo>
                  <a:lnTo>
                    <a:pt x="551887" y="2342812"/>
                  </a:lnTo>
                  <a:cubicBezTo>
                    <a:pt x="602386" y="2341009"/>
                    <a:pt x="652946" y="2340459"/>
                    <a:pt x="703385" y="2337402"/>
                  </a:cubicBezTo>
                  <a:cubicBezTo>
                    <a:pt x="712564" y="2336846"/>
                    <a:pt x="721566" y="2334411"/>
                    <a:pt x="730438" y="2331991"/>
                  </a:cubicBezTo>
                  <a:cubicBezTo>
                    <a:pt x="741443" y="2328990"/>
                    <a:pt x="762902" y="2321170"/>
                    <a:pt x="762902" y="2321170"/>
                  </a:cubicBezTo>
                  <a:cubicBezTo>
                    <a:pt x="773723" y="2313956"/>
                    <a:pt x="783028" y="2303640"/>
                    <a:pt x="795366" y="2299527"/>
                  </a:cubicBezTo>
                  <a:cubicBezTo>
                    <a:pt x="811633" y="2294104"/>
                    <a:pt x="813846" y="2294948"/>
                    <a:pt x="827830" y="2283295"/>
                  </a:cubicBezTo>
                  <a:cubicBezTo>
                    <a:pt x="850968" y="2264014"/>
                    <a:pt x="837857" y="2272113"/>
                    <a:pt x="854883" y="2250831"/>
                  </a:cubicBezTo>
                  <a:cubicBezTo>
                    <a:pt x="858070" y="2246848"/>
                    <a:pt x="862644" y="2244091"/>
                    <a:pt x="865705" y="2240010"/>
                  </a:cubicBezTo>
                  <a:cubicBezTo>
                    <a:pt x="902414" y="2191066"/>
                    <a:pt x="873350" y="2221541"/>
                    <a:pt x="898169" y="2196725"/>
                  </a:cubicBezTo>
                  <a:cubicBezTo>
                    <a:pt x="914589" y="2147458"/>
                    <a:pt x="889395" y="2225286"/>
                    <a:pt x="908990" y="2153439"/>
                  </a:cubicBezTo>
                  <a:cubicBezTo>
                    <a:pt x="911991" y="2142435"/>
                    <a:pt x="919811" y="2120976"/>
                    <a:pt x="919811" y="2120976"/>
                  </a:cubicBezTo>
                  <a:cubicBezTo>
                    <a:pt x="921615" y="2110155"/>
                    <a:pt x="922842" y="2099221"/>
                    <a:pt x="925222" y="2088512"/>
                  </a:cubicBezTo>
                  <a:cubicBezTo>
                    <a:pt x="926459" y="2082945"/>
                    <a:pt x="929765" y="2077917"/>
                    <a:pt x="930632" y="2072280"/>
                  </a:cubicBezTo>
                  <a:cubicBezTo>
                    <a:pt x="933388" y="2054365"/>
                    <a:pt x="934239" y="2036209"/>
                    <a:pt x="936043" y="2018173"/>
                  </a:cubicBezTo>
                  <a:cubicBezTo>
                    <a:pt x="937847" y="1890121"/>
                    <a:pt x="938129" y="1762039"/>
                    <a:pt x="941454" y="1634017"/>
                  </a:cubicBezTo>
                  <a:cubicBezTo>
                    <a:pt x="941555" y="1630143"/>
                    <a:pt x="946642" y="1594172"/>
                    <a:pt x="952275" y="1585321"/>
                  </a:cubicBezTo>
                  <a:cubicBezTo>
                    <a:pt x="961958" y="1570105"/>
                    <a:pt x="969732" y="1552040"/>
                    <a:pt x="984739" y="1542036"/>
                  </a:cubicBezTo>
                  <a:cubicBezTo>
                    <a:pt x="1005216" y="1528385"/>
                    <a:pt x="996373" y="1535813"/>
                    <a:pt x="1011792" y="1520393"/>
                  </a:cubicBezTo>
                  <a:cubicBezTo>
                    <a:pt x="1013596" y="1514982"/>
                    <a:pt x="1014039" y="1508906"/>
                    <a:pt x="1017203" y="1504161"/>
                  </a:cubicBezTo>
                  <a:cubicBezTo>
                    <a:pt x="1021448" y="1497794"/>
                    <a:pt x="1028536" y="1493807"/>
                    <a:pt x="1033435" y="1487929"/>
                  </a:cubicBezTo>
                  <a:cubicBezTo>
                    <a:pt x="1040570" y="1479367"/>
                    <a:pt x="1051469" y="1459676"/>
                    <a:pt x="1055077" y="1450055"/>
                  </a:cubicBezTo>
                  <a:cubicBezTo>
                    <a:pt x="1058112" y="1441961"/>
                    <a:pt x="1066025" y="1397709"/>
                    <a:pt x="1071309" y="1395948"/>
                  </a:cubicBezTo>
                  <a:cubicBezTo>
                    <a:pt x="1076720" y="1394145"/>
                    <a:pt x="1082363" y="1392928"/>
                    <a:pt x="1087541" y="1390538"/>
                  </a:cubicBezTo>
                  <a:cubicBezTo>
                    <a:pt x="1105850" y="1382088"/>
                    <a:pt x="1122518" y="1369860"/>
                    <a:pt x="1141648" y="1363484"/>
                  </a:cubicBezTo>
                  <a:cubicBezTo>
                    <a:pt x="1147059" y="1361681"/>
                    <a:pt x="1152638" y="1360321"/>
                    <a:pt x="1157880" y="1358074"/>
                  </a:cubicBezTo>
                  <a:cubicBezTo>
                    <a:pt x="1204681" y="1338016"/>
                    <a:pt x="1157687" y="1354529"/>
                    <a:pt x="1195754" y="1341842"/>
                  </a:cubicBezTo>
                  <a:cubicBezTo>
                    <a:pt x="1199361" y="1338235"/>
                    <a:pt x="1201839" y="1332915"/>
                    <a:pt x="1206576" y="1331020"/>
                  </a:cubicBezTo>
                  <a:cubicBezTo>
                    <a:pt x="1220385" y="1325496"/>
                    <a:pt x="1235752" y="1324902"/>
                    <a:pt x="1249861" y="1320199"/>
                  </a:cubicBezTo>
                  <a:cubicBezTo>
                    <a:pt x="1275410" y="1311684"/>
                    <a:pt x="1266667" y="1313522"/>
                    <a:pt x="1303967" y="1309378"/>
                  </a:cubicBezTo>
                  <a:cubicBezTo>
                    <a:pt x="1339996" y="1305375"/>
                    <a:pt x="1376209" y="1303054"/>
                    <a:pt x="1412180" y="1298557"/>
                  </a:cubicBezTo>
                  <a:cubicBezTo>
                    <a:pt x="1426609" y="1296753"/>
                    <a:pt x="1440980" y="1294406"/>
                    <a:pt x="1455466" y="1293146"/>
                  </a:cubicBezTo>
                  <a:cubicBezTo>
                    <a:pt x="1482477" y="1290797"/>
                    <a:pt x="1509572" y="1289539"/>
                    <a:pt x="1536625" y="1287735"/>
                  </a:cubicBezTo>
                  <a:cubicBezTo>
                    <a:pt x="1560071" y="1289539"/>
                    <a:pt x="1583609" y="1290398"/>
                    <a:pt x="1606964" y="1293146"/>
                  </a:cubicBezTo>
                  <a:cubicBezTo>
                    <a:pt x="1617458" y="1294381"/>
                    <a:pt x="1634346" y="1300470"/>
                    <a:pt x="1644838" y="1303967"/>
                  </a:cubicBezTo>
                  <a:cubicBezTo>
                    <a:pt x="1648445" y="1307574"/>
                    <a:pt x="1651676" y="1311602"/>
                    <a:pt x="1655660" y="1314789"/>
                  </a:cubicBezTo>
                  <a:cubicBezTo>
                    <a:pt x="1660738" y="1318851"/>
                    <a:pt x="1667294" y="1321012"/>
                    <a:pt x="1671892" y="1325610"/>
                  </a:cubicBezTo>
                  <a:cubicBezTo>
                    <a:pt x="1676490" y="1330208"/>
                    <a:pt x="1678115" y="1337244"/>
                    <a:pt x="1682713" y="1341842"/>
                  </a:cubicBezTo>
                  <a:cubicBezTo>
                    <a:pt x="1715240" y="1374369"/>
                    <a:pt x="1685965" y="1316959"/>
                    <a:pt x="1731409" y="1385127"/>
                  </a:cubicBezTo>
                  <a:cubicBezTo>
                    <a:pt x="1735016" y="1390538"/>
                    <a:pt x="1739322" y="1395543"/>
                    <a:pt x="1742230" y="1401359"/>
                  </a:cubicBezTo>
                  <a:cubicBezTo>
                    <a:pt x="1744781" y="1406460"/>
                    <a:pt x="1744477" y="1412846"/>
                    <a:pt x="1747641" y="1417591"/>
                  </a:cubicBezTo>
                  <a:cubicBezTo>
                    <a:pt x="1755974" y="1430090"/>
                    <a:pt x="1768127" y="1436659"/>
                    <a:pt x="1780105" y="1444644"/>
                  </a:cubicBezTo>
                  <a:cubicBezTo>
                    <a:pt x="1783712" y="1450055"/>
                    <a:pt x="1786328" y="1456278"/>
                    <a:pt x="1790926" y="1460876"/>
                  </a:cubicBezTo>
                  <a:cubicBezTo>
                    <a:pt x="1795524" y="1465474"/>
                    <a:pt x="1802080" y="1467635"/>
                    <a:pt x="1807158" y="1471697"/>
                  </a:cubicBezTo>
                  <a:cubicBezTo>
                    <a:pt x="1845706" y="1502536"/>
                    <a:pt x="1784251" y="1460035"/>
                    <a:pt x="1834211" y="1493340"/>
                  </a:cubicBezTo>
                  <a:cubicBezTo>
                    <a:pt x="1837818" y="1498751"/>
                    <a:pt x="1840800" y="1504635"/>
                    <a:pt x="1845032" y="1509572"/>
                  </a:cubicBezTo>
                  <a:cubicBezTo>
                    <a:pt x="1851672" y="1517318"/>
                    <a:pt x="1861015" y="1522726"/>
                    <a:pt x="1866675" y="1531215"/>
                  </a:cubicBezTo>
                  <a:lnTo>
                    <a:pt x="1888318" y="1563678"/>
                  </a:lnTo>
                  <a:cubicBezTo>
                    <a:pt x="1889976" y="1570309"/>
                    <a:pt x="1898480" y="1609033"/>
                    <a:pt x="1904550" y="1623196"/>
                  </a:cubicBezTo>
                  <a:cubicBezTo>
                    <a:pt x="1907727" y="1630609"/>
                    <a:pt x="1912539" y="1637286"/>
                    <a:pt x="1915371" y="1644838"/>
                  </a:cubicBezTo>
                  <a:cubicBezTo>
                    <a:pt x="1917982" y="1651801"/>
                    <a:pt x="1918739" y="1659331"/>
                    <a:pt x="1920782" y="1666481"/>
                  </a:cubicBezTo>
                  <a:cubicBezTo>
                    <a:pt x="1922349" y="1671965"/>
                    <a:pt x="1924625" y="1677229"/>
                    <a:pt x="1926192" y="1682713"/>
                  </a:cubicBezTo>
                  <a:cubicBezTo>
                    <a:pt x="1928235" y="1689863"/>
                    <a:pt x="1928277" y="1697704"/>
                    <a:pt x="1931603" y="1704355"/>
                  </a:cubicBezTo>
                  <a:cubicBezTo>
                    <a:pt x="1933884" y="1708918"/>
                    <a:pt x="1938817" y="1711570"/>
                    <a:pt x="1942424" y="1715177"/>
                  </a:cubicBezTo>
                  <a:cubicBezTo>
                    <a:pt x="1946031" y="1725998"/>
                    <a:pt x="1946918" y="1738150"/>
                    <a:pt x="1953245" y="1747641"/>
                  </a:cubicBezTo>
                  <a:cubicBezTo>
                    <a:pt x="1960459" y="1758462"/>
                    <a:pt x="1970775" y="1767767"/>
                    <a:pt x="1974888" y="1780105"/>
                  </a:cubicBezTo>
                  <a:cubicBezTo>
                    <a:pt x="1993066" y="1834633"/>
                    <a:pt x="1965335" y="1750065"/>
                    <a:pt x="1985709" y="1817979"/>
                  </a:cubicBezTo>
                  <a:cubicBezTo>
                    <a:pt x="1988987" y="1828905"/>
                    <a:pt x="1992924" y="1839622"/>
                    <a:pt x="1996531" y="1850443"/>
                  </a:cubicBezTo>
                  <a:cubicBezTo>
                    <a:pt x="1998335" y="1855854"/>
                    <a:pt x="1997908" y="1862642"/>
                    <a:pt x="2001941" y="1866675"/>
                  </a:cubicBezTo>
                  <a:lnTo>
                    <a:pt x="2012763" y="1877496"/>
                  </a:lnTo>
                  <a:cubicBezTo>
                    <a:pt x="2028294" y="1939627"/>
                    <a:pt x="2006577" y="1863062"/>
                    <a:pt x="2028995" y="1915371"/>
                  </a:cubicBezTo>
                  <a:cubicBezTo>
                    <a:pt x="2043954" y="1950275"/>
                    <a:pt x="2023445" y="1926052"/>
                    <a:pt x="2045226" y="1947835"/>
                  </a:cubicBezTo>
                  <a:cubicBezTo>
                    <a:pt x="2053504" y="1989224"/>
                    <a:pt x="2046205" y="1961267"/>
                    <a:pt x="2061458" y="2001941"/>
                  </a:cubicBezTo>
                  <a:cubicBezTo>
                    <a:pt x="2063461" y="2007281"/>
                    <a:pt x="2064099" y="2013187"/>
                    <a:pt x="2066869" y="2018173"/>
                  </a:cubicBezTo>
                  <a:cubicBezTo>
                    <a:pt x="2073185" y="2029542"/>
                    <a:pt x="2088512" y="2050637"/>
                    <a:pt x="2088512" y="2050637"/>
                  </a:cubicBezTo>
                  <a:cubicBezTo>
                    <a:pt x="2102110" y="2091436"/>
                    <a:pt x="2083767" y="2041146"/>
                    <a:pt x="2104744" y="2083101"/>
                  </a:cubicBezTo>
                  <a:cubicBezTo>
                    <a:pt x="2107295" y="2088202"/>
                    <a:pt x="2107603" y="2094232"/>
                    <a:pt x="2110154" y="2099333"/>
                  </a:cubicBezTo>
                  <a:cubicBezTo>
                    <a:pt x="2114403" y="2107831"/>
                    <a:pt x="2133125" y="2131491"/>
                    <a:pt x="2137208" y="2137207"/>
                  </a:cubicBezTo>
                  <a:cubicBezTo>
                    <a:pt x="2140988" y="2142498"/>
                    <a:pt x="2143967" y="2148361"/>
                    <a:pt x="2148029" y="2153439"/>
                  </a:cubicBezTo>
                  <a:cubicBezTo>
                    <a:pt x="2151216" y="2157423"/>
                    <a:pt x="2155663" y="2160277"/>
                    <a:pt x="2158850" y="2164261"/>
                  </a:cubicBezTo>
                  <a:cubicBezTo>
                    <a:pt x="2171350" y="2179886"/>
                    <a:pt x="2165976" y="2179701"/>
                    <a:pt x="2180493" y="2191314"/>
                  </a:cubicBezTo>
                  <a:cubicBezTo>
                    <a:pt x="2185571" y="2195376"/>
                    <a:pt x="2191647" y="2198073"/>
                    <a:pt x="2196725" y="2202135"/>
                  </a:cubicBezTo>
                  <a:cubicBezTo>
                    <a:pt x="2200708" y="2205322"/>
                    <a:pt x="2203465" y="2209896"/>
                    <a:pt x="2207546" y="2212957"/>
                  </a:cubicBezTo>
                  <a:cubicBezTo>
                    <a:pt x="2217950" y="2220760"/>
                    <a:pt x="2240010" y="2234599"/>
                    <a:pt x="2240010" y="2234599"/>
                  </a:cubicBezTo>
                  <a:cubicBezTo>
                    <a:pt x="2243617" y="2240010"/>
                    <a:pt x="2245753" y="2246769"/>
                    <a:pt x="2250831" y="2250831"/>
                  </a:cubicBezTo>
                  <a:cubicBezTo>
                    <a:pt x="2255285" y="2254394"/>
                    <a:pt x="2261962" y="2253691"/>
                    <a:pt x="2267063" y="2256242"/>
                  </a:cubicBezTo>
                  <a:cubicBezTo>
                    <a:pt x="2272879" y="2259150"/>
                    <a:pt x="2277353" y="2264422"/>
                    <a:pt x="2283295" y="2267063"/>
                  </a:cubicBezTo>
                  <a:cubicBezTo>
                    <a:pt x="2293719" y="2271696"/>
                    <a:pt x="2304938" y="2274277"/>
                    <a:pt x="2315759" y="2277884"/>
                  </a:cubicBezTo>
                  <a:lnTo>
                    <a:pt x="2331991" y="2283295"/>
                  </a:lnTo>
                  <a:lnTo>
                    <a:pt x="2348223" y="2288706"/>
                  </a:lnTo>
                  <a:lnTo>
                    <a:pt x="2618755" y="2283295"/>
                  </a:lnTo>
                  <a:cubicBezTo>
                    <a:pt x="2634592" y="2282758"/>
                    <a:pt x="2675086" y="2277770"/>
                    <a:pt x="2694505" y="2272474"/>
                  </a:cubicBezTo>
                  <a:cubicBezTo>
                    <a:pt x="2705510" y="2269473"/>
                    <a:pt x="2717478" y="2267979"/>
                    <a:pt x="2726969" y="2261652"/>
                  </a:cubicBezTo>
                  <a:cubicBezTo>
                    <a:pt x="2732379" y="2258045"/>
                    <a:pt x="2738306" y="2255113"/>
                    <a:pt x="2743200" y="2250831"/>
                  </a:cubicBezTo>
                  <a:cubicBezTo>
                    <a:pt x="2752798" y="2242433"/>
                    <a:pt x="2759643" y="2230852"/>
                    <a:pt x="2770254" y="2223778"/>
                  </a:cubicBezTo>
                  <a:lnTo>
                    <a:pt x="2786486" y="2212957"/>
                  </a:lnTo>
                  <a:cubicBezTo>
                    <a:pt x="2793700" y="2202136"/>
                    <a:pt x="2804015" y="2192831"/>
                    <a:pt x="2808128" y="2180493"/>
                  </a:cubicBezTo>
                  <a:cubicBezTo>
                    <a:pt x="2809932" y="2175082"/>
                    <a:pt x="2810605" y="2169152"/>
                    <a:pt x="2813539" y="2164261"/>
                  </a:cubicBezTo>
                  <a:cubicBezTo>
                    <a:pt x="2816164" y="2159887"/>
                    <a:pt x="2821173" y="2157422"/>
                    <a:pt x="2824360" y="2153439"/>
                  </a:cubicBezTo>
                  <a:cubicBezTo>
                    <a:pt x="2828422" y="2148361"/>
                    <a:pt x="2831575" y="2142618"/>
                    <a:pt x="2835182" y="2137207"/>
                  </a:cubicBezTo>
                  <a:cubicBezTo>
                    <a:pt x="2836985" y="2129993"/>
                    <a:pt x="2837663" y="2122400"/>
                    <a:pt x="2840592" y="2115565"/>
                  </a:cubicBezTo>
                  <a:cubicBezTo>
                    <a:pt x="2843153" y="2109588"/>
                    <a:pt x="2849130" y="2105422"/>
                    <a:pt x="2851413" y="2099333"/>
                  </a:cubicBezTo>
                  <a:cubicBezTo>
                    <a:pt x="2854642" y="2090722"/>
                    <a:pt x="2854593" y="2081202"/>
                    <a:pt x="2856824" y="2072280"/>
                  </a:cubicBezTo>
                  <a:cubicBezTo>
                    <a:pt x="2858207" y="2066747"/>
                    <a:pt x="2860431" y="2061459"/>
                    <a:pt x="2862235" y="2056048"/>
                  </a:cubicBezTo>
                  <a:cubicBezTo>
                    <a:pt x="2864038" y="2041620"/>
                    <a:pt x="2865589" y="2027157"/>
                    <a:pt x="2867645" y="2012763"/>
                  </a:cubicBezTo>
                  <a:cubicBezTo>
                    <a:pt x="2869196" y="2001903"/>
                    <a:pt x="2871844" y="1991203"/>
                    <a:pt x="2873056" y="1980299"/>
                  </a:cubicBezTo>
                  <a:cubicBezTo>
                    <a:pt x="2875454" y="1958714"/>
                    <a:pt x="2876663" y="1937014"/>
                    <a:pt x="2878467" y="1915371"/>
                  </a:cubicBezTo>
                  <a:cubicBezTo>
                    <a:pt x="2876663" y="1725998"/>
                    <a:pt x="2876293" y="1536606"/>
                    <a:pt x="2873056" y="1347252"/>
                  </a:cubicBezTo>
                  <a:cubicBezTo>
                    <a:pt x="2872685" y="1325538"/>
                    <a:pt x="2868884" y="1304007"/>
                    <a:pt x="2867645" y="1282325"/>
                  </a:cubicBezTo>
                  <a:cubicBezTo>
                    <a:pt x="2865276" y="1240872"/>
                    <a:pt x="2863438" y="1199383"/>
                    <a:pt x="2862235" y="1157880"/>
                  </a:cubicBezTo>
                  <a:cubicBezTo>
                    <a:pt x="2859831" y="1074932"/>
                    <a:pt x="2860076" y="991909"/>
                    <a:pt x="2856824" y="908990"/>
                  </a:cubicBezTo>
                  <a:cubicBezTo>
                    <a:pt x="2856464" y="899800"/>
                    <a:pt x="2852714" y="891040"/>
                    <a:pt x="2851413" y="881936"/>
                  </a:cubicBezTo>
                  <a:cubicBezTo>
                    <a:pt x="2849103" y="865769"/>
                    <a:pt x="2848313" y="849408"/>
                    <a:pt x="2846003" y="833241"/>
                  </a:cubicBezTo>
                  <a:cubicBezTo>
                    <a:pt x="2841290" y="800252"/>
                    <a:pt x="2842373" y="815124"/>
                    <a:pt x="2835182" y="789955"/>
                  </a:cubicBezTo>
                  <a:cubicBezTo>
                    <a:pt x="2833139" y="782805"/>
                    <a:pt x="2831814" y="775463"/>
                    <a:pt x="2829771" y="768313"/>
                  </a:cubicBezTo>
                  <a:cubicBezTo>
                    <a:pt x="2828204" y="762829"/>
                    <a:pt x="2825927" y="757565"/>
                    <a:pt x="2824360" y="752081"/>
                  </a:cubicBezTo>
                  <a:cubicBezTo>
                    <a:pt x="2822317" y="744931"/>
                    <a:pt x="2821879" y="737273"/>
                    <a:pt x="2818950" y="730438"/>
                  </a:cubicBezTo>
                  <a:cubicBezTo>
                    <a:pt x="2816388" y="724461"/>
                    <a:pt x="2811735" y="719617"/>
                    <a:pt x="2808128" y="714206"/>
                  </a:cubicBezTo>
                  <a:cubicBezTo>
                    <a:pt x="2806325" y="703385"/>
                    <a:pt x="2805098" y="692451"/>
                    <a:pt x="2802718" y="681742"/>
                  </a:cubicBezTo>
                  <a:cubicBezTo>
                    <a:pt x="2801481" y="676174"/>
                    <a:pt x="2798544" y="671078"/>
                    <a:pt x="2797307" y="665510"/>
                  </a:cubicBezTo>
                  <a:cubicBezTo>
                    <a:pt x="2794927" y="654801"/>
                    <a:pt x="2794047" y="643804"/>
                    <a:pt x="2791896" y="633047"/>
                  </a:cubicBezTo>
                  <a:cubicBezTo>
                    <a:pt x="2790438" y="625755"/>
                    <a:pt x="2787589" y="618758"/>
                    <a:pt x="2786486" y="611404"/>
                  </a:cubicBezTo>
                  <a:cubicBezTo>
                    <a:pt x="2782172" y="582644"/>
                    <a:pt x="2784860" y="552423"/>
                    <a:pt x="2775664" y="524834"/>
                  </a:cubicBezTo>
                  <a:lnTo>
                    <a:pt x="2754022" y="459906"/>
                  </a:lnTo>
                  <a:cubicBezTo>
                    <a:pt x="2752218" y="454495"/>
                    <a:pt x="2751775" y="448420"/>
                    <a:pt x="2748611" y="443674"/>
                  </a:cubicBezTo>
                  <a:cubicBezTo>
                    <a:pt x="2745004" y="438263"/>
                    <a:pt x="2740431" y="433384"/>
                    <a:pt x="2737790" y="427442"/>
                  </a:cubicBezTo>
                  <a:cubicBezTo>
                    <a:pt x="2733157" y="417018"/>
                    <a:pt x="2730576" y="405799"/>
                    <a:pt x="2726969" y="394978"/>
                  </a:cubicBezTo>
                  <a:cubicBezTo>
                    <a:pt x="2725165" y="389567"/>
                    <a:pt x="2724109" y="383847"/>
                    <a:pt x="2721558" y="378746"/>
                  </a:cubicBezTo>
                  <a:cubicBezTo>
                    <a:pt x="2717951" y="371532"/>
                    <a:pt x="2713733" y="364592"/>
                    <a:pt x="2710737" y="357103"/>
                  </a:cubicBezTo>
                  <a:cubicBezTo>
                    <a:pt x="2706501" y="346512"/>
                    <a:pt x="2705016" y="334842"/>
                    <a:pt x="2699915" y="324639"/>
                  </a:cubicBezTo>
                  <a:cubicBezTo>
                    <a:pt x="2664034" y="252876"/>
                    <a:pt x="2707562" y="342483"/>
                    <a:pt x="2683683" y="286765"/>
                  </a:cubicBezTo>
                  <a:cubicBezTo>
                    <a:pt x="2680506" y="279351"/>
                    <a:pt x="2675857" y="272611"/>
                    <a:pt x="2672862" y="265122"/>
                  </a:cubicBezTo>
                  <a:cubicBezTo>
                    <a:pt x="2656284" y="223675"/>
                    <a:pt x="2671960" y="242577"/>
                    <a:pt x="2651219" y="221837"/>
                  </a:cubicBezTo>
                  <a:cubicBezTo>
                    <a:pt x="2641823" y="193647"/>
                    <a:pt x="2651964" y="216005"/>
                    <a:pt x="2634987" y="194784"/>
                  </a:cubicBezTo>
                  <a:cubicBezTo>
                    <a:pt x="2623578" y="180524"/>
                    <a:pt x="2624461" y="173338"/>
                    <a:pt x="2607934" y="162320"/>
                  </a:cubicBezTo>
                  <a:cubicBezTo>
                    <a:pt x="2603189" y="159156"/>
                    <a:pt x="2596803" y="159460"/>
                    <a:pt x="2591702" y="156909"/>
                  </a:cubicBezTo>
                  <a:cubicBezTo>
                    <a:pt x="2582296" y="152206"/>
                    <a:pt x="2573062" y="146987"/>
                    <a:pt x="2564649" y="140677"/>
                  </a:cubicBezTo>
                  <a:cubicBezTo>
                    <a:pt x="2558528" y="136086"/>
                    <a:pt x="2554644" y="128892"/>
                    <a:pt x="2548417" y="124445"/>
                  </a:cubicBezTo>
                  <a:cubicBezTo>
                    <a:pt x="2541854" y="119757"/>
                    <a:pt x="2533777" y="117626"/>
                    <a:pt x="2526774" y="113624"/>
                  </a:cubicBezTo>
                  <a:cubicBezTo>
                    <a:pt x="2521128" y="110398"/>
                    <a:pt x="2516358" y="105711"/>
                    <a:pt x="2510542" y="102803"/>
                  </a:cubicBezTo>
                  <a:cubicBezTo>
                    <a:pt x="2505441" y="100252"/>
                    <a:pt x="2499412" y="99943"/>
                    <a:pt x="2494311" y="97392"/>
                  </a:cubicBezTo>
                  <a:cubicBezTo>
                    <a:pt x="2488495" y="94484"/>
                    <a:pt x="2483895" y="89479"/>
                    <a:pt x="2478079" y="86571"/>
                  </a:cubicBezTo>
                  <a:cubicBezTo>
                    <a:pt x="2472978" y="84020"/>
                    <a:pt x="2466948" y="83711"/>
                    <a:pt x="2461847" y="81160"/>
                  </a:cubicBezTo>
                  <a:cubicBezTo>
                    <a:pt x="2424482" y="62478"/>
                    <a:pt x="2469015" y="76189"/>
                    <a:pt x="2423972" y="64928"/>
                  </a:cubicBezTo>
                  <a:cubicBezTo>
                    <a:pt x="2377450" y="33914"/>
                    <a:pt x="2436313" y="71099"/>
                    <a:pt x="2391508" y="48696"/>
                  </a:cubicBezTo>
                  <a:cubicBezTo>
                    <a:pt x="2382102" y="43993"/>
                    <a:pt x="2374338" y="36058"/>
                    <a:pt x="2364455" y="32464"/>
                  </a:cubicBezTo>
                  <a:cubicBezTo>
                    <a:pt x="2354145" y="28715"/>
                    <a:pt x="2342812" y="28857"/>
                    <a:pt x="2331991" y="27054"/>
                  </a:cubicBezTo>
                  <a:cubicBezTo>
                    <a:pt x="2321170" y="23447"/>
                    <a:pt x="2309018" y="22559"/>
                    <a:pt x="2299527" y="16232"/>
                  </a:cubicBezTo>
                  <a:cubicBezTo>
                    <a:pt x="2278549" y="2247"/>
                    <a:pt x="2289464" y="7467"/>
                    <a:pt x="2267063" y="0"/>
                  </a:cubicBezTo>
                  <a:cubicBezTo>
                    <a:pt x="2227385" y="1804"/>
                    <a:pt x="2186924" y="-2636"/>
                    <a:pt x="2148029" y="5411"/>
                  </a:cubicBezTo>
                  <a:cubicBezTo>
                    <a:pt x="2132836" y="8554"/>
                    <a:pt x="2123555" y="24646"/>
                    <a:pt x="2110154" y="32464"/>
                  </a:cubicBezTo>
                  <a:cubicBezTo>
                    <a:pt x="2101765" y="37358"/>
                    <a:pt x="2091788" y="38942"/>
                    <a:pt x="2083101" y="43286"/>
                  </a:cubicBezTo>
                  <a:cubicBezTo>
                    <a:pt x="2077285" y="46194"/>
                    <a:pt x="2072445" y="50761"/>
                    <a:pt x="2066869" y="54107"/>
                  </a:cubicBezTo>
                  <a:cubicBezTo>
                    <a:pt x="2054401" y="61588"/>
                    <a:pt x="2041262" y="67943"/>
                    <a:pt x="2028995" y="75749"/>
                  </a:cubicBezTo>
                  <a:cubicBezTo>
                    <a:pt x="2021387" y="80590"/>
                    <a:pt x="2014690" y="86739"/>
                    <a:pt x="2007352" y="91981"/>
                  </a:cubicBezTo>
                  <a:cubicBezTo>
                    <a:pt x="2002060" y="95761"/>
                    <a:pt x="1996531" y="99196"/>
                    <a:pt x="1991120" y="102803"/>
                  </a:cubicBezTo>
                  <a:cubicBezTo>
                    <a:pt x="1989316" y="108214"/>
                    <a:pt x="1988873" y="114290"/>
                    <a:pt x="1985709" y="119035"/>
                  </a:cubicBezTo>
                  <a:cubicBezTo>
                    <a:pt x="1967033" y="147048"/>
                    <a:pt x="1962244" y="124507"/>
                    <a:pt x="1947835" y="167731"/>
                  </a:cubicBezTo>
                  <a:lnTo>
                    <a:pt x="1931603" y="216426"/>
                  </a:lnTo>
                  <a:cubicBezTo>
                    <a:pt x="1929799" y="221837"/>
                    <a:pt x="1927575" y="227125"/>
                    <a:pt x="1926192" y="232658"/>
                  </a:cubicBezTo>
                  <a:cubicBezTo>
                    <a:pt x="1924389" y="239872"/>
                    <a:pt x="1922825" y="247151"/>
                    <a:pt x="1920782" y="254301"/>
                  </a:cubicBezTo>
                  <a:cubicBezTo>
                    <a:pt x="1919215" y="259785"/>
                    <a:pt x="1916872" y="265031"/>
                    <a:pt x="1915371" y="270533"/>
                  </a:cubicBezTo>
                  <a:cubicBezTo>
                    <a:pt x="1909501" y="292056"/>
                    <a:pt x="1904550" y="313818"/>
                    <a:pt x="1899139" y="335461"/>
                  </a:cubicBezTo>
                  <a:cubicBezTo>
                    <a:pt x="1897335" y="342675"/>
                    <a:pt x="1896079" y="350048"/>
                    <a:pt x="1893728" y="357103"/>
                  </a:cubicBezTo>
                  <a:cubicBezTo>
                    <a:pt x="1891925" y="362514"/>
                    <a:pt x="1889701" y="367802"/>
                    <a:pt x="1888318" y="373335"/>
                  </a:cubicBezTo>
                  <a:cubicBezTo>
                    <a:pt x="1875265" y="425549"/>
                    <a:pt x="1889861" y="379530"/>
                    <a:pt x="1877496" y="416620"/>
                  </a:cubicBezTo>
                  <a:cubicBezTo>
                    <a:pt x="1875693" y="427441"/>
                    <a:pt x="1874466" y="438375"/>
                    <a:pt x="1872086" y="449084"/>
                  </a:cubicBezTo>
                  <a:cubicBezTo>
                    <a:pt x="1870849" y="454652"/>
                    <a:pt x="1867794" y="459723"/>
                    <a:pt x="1866675" y="465316"/>
                  </a:cubicBezTo>
                  <a:cubicBezTo>
                    <a:pt x="1864174" y="477822"/>
                    <a:pt x="1862949" y="490550"/>
                    <a:pt x="1861264" y="503191"/>
                  </a:cubicBezTo>
                  <a:cubicBezTo>
                    <a:pt x="1859342" y="517604"/>
                    <a:pt x="1858901" y="532258"/>
                    <a:pt x="1855854" y="546476"/>
                  </a:cubicBezTo>
                  <a:cubicBezTo>
                    <a:pt x="1853464" y="557630"/>
                    <a:pt x="1845032" y="578940"/>
                    <a:pt x="1845032" y="578940"/>
                  </a:cubicBezTo>
                  <a:cubicBezTo>
                    <a:pt x="1832538" y="678907"/>
                    <a:pt x="1846722" y="588417"/>
                    <a:pt x="1834211" y="638457"/>
                  </a:cubicBezTo>
                  <a:cubicBezTo>
                    <a:pt x="1831980" y="647379"/>
                    <a:pt x="1831220" y="656638"/>
                    <a:pt x="1828800" y="665510"/>
                  </a:cubicBezTo>
                  <a:cubicBezTo>
                    <a:pt x="1825799" y="676515"/>
                    <a:pt x="1817979" y="697974"/>
                    <a:pt x="1817979" y="697974"/>
                  </a:cubicBezTo>
                  <a:cubicBezTo>
                    <a:pt x="1816176" y="708795"/>
                    <a:pt x="1814949" y="719729"/>
                    <a:pt x="1812569" y="730438"/>
                  </a:cubicBezTo>
                  <a:cubicBezTo>
                    <a:pt x="1811332" y="736006"/>
                    <a:pt x="1808725" y="741186"/>
                    <a:pt x="1807158" y="746670"/>
                  </a:cubicBezTo>
                  <a:cubicBezTo>
                    <a:pt x="1805115" y="753820"/>
                    <a:pt x="1803884" y="761190"/>
                    <a:pt x="1801747" y="768313"/>
                  </a:cubicBezTo>
                  <a:cubicBezTo>
                    <a:pt x="1798469" y="779239"/>
                    <a:pt x="1797253" y="791286"/>
                    <a:pt x="1790926" y="800777"/>
                  </a:cubicBezTo>
                  <a:lnTo>
                    <a:pt x="1769283" y="833241"/>
                  </a:lnTo>
                  <a:cubicBezTo>
                    <a:pt x="1767480" y="838652"/>
                    <a:pt x="1766807" y="844582"/>
                    <a:pt x="1763873" y="849473"/>
                  </a:cubicBezTo>
                  <a:cubicBezTo>
                    <a:pt x="1761248" y="853847"/>
                    <a:pt x="1757355" y="857555"/>
                    <a:pt x="1753051" y="860294"/>
                  </a:cubicBezTo>
                  <a:cubicBezTo>
                    <a:pt x="1680174" y="906669"/>
                    <a:pt x="1729970" y="871691"/>
                    <a:pt x="1650249" y="903579"/>
                  </a:cubicBezTo>
                  <a:cubicBezTo>
                    <a:pt x="1522472" y="954690"/>
                    <a:pt x="1641612" y="909578"/>
                    <a:pt x="1574500" y="946864"/>
                  </a:cubicBezTo>
                  <a:cubicBezTo>
                    <a:pt x="1564788" y="952260"/>
                    <a:pt x="1543369" y="959045"/>
                    <a:pt x="1531215" y="963096"/>
                  </a:cubicBezTo>
                  <a:cubicBezTo>
                    <a:pt x="1455323" y="1013694"/>
                    <a:pt x="1517228" y="976918"/>
                    <a:pt x="1298557" y="968507"/>
                  </a:cubicBezTo>
                  <a:cubicBezTo>
                    <a:pt x="1276855" y="967672"/>
                    <a:pt x="1255272" y="964900"/>
                    <a:pt x="1233629" y="963096"/>
                  </a:cubicBezTo>
                  <a:cubicBezTo>
                    <a:pt x="1174442" y="943370"/>
                    <a:pt x="1264085" y="974829"/>
                    <a:pt x="1201165" y="946864"/>
                  </a:cubicBezTo>
                  <a:cubicBezTo>
                    <a:pt x="1190741" y="942231"/>
                    <a:pt x="1178192" y="942370"/>
                    <a:pt x="1168701" y="936043"/>
                  </a:cubicBezTo>
                  <a:cubicBezTo>
                    <a:pt x="1118741" y="902738"/>
                    <a:pt x="1180196" y="945239"/>
                    <a:pt x="1141648" y="914400"/>
                  </a:cubicBezTo>
                  <a:cubicBezTo>
                    <a:pt x="1136570" y="910338"/>
                    <a:pt x="1130276" y="907899"/>
                    <a:pt x="1125416" y="903579"/>
                  </a:cubicBezTo>
                  <a:cubicBezTo>
                    <a:pt x="1113978" y="893412"/>
                    <a:pt x="1105686" y="879604"/>
                    <a:pt x="1092952" y="871115"/>
                  </a:cubicBezTo>
                  <a:cubicBezTo>
                    <a:pt x="1078982" y="861802"/>
                    <a:pt x="1052866" y="845259"/>
                    <a:pt x="1038845" y="833241"/>
                  </a:cubicBezTo>
                  <a:cubicBezTo>
                    <a:pt x="1033035" y="828261"/>
                    <a:pt x="1028024" y="822420"/>
                    <a:pt x="1022613" y="817009"/>
                  </a:cubicBezTo>
                  <a:cubicBezTo>
                    <a:pt x="1007289" y="771033"/>
                    <a:pt x="1028660" y="827086"/>
                    <a:pt x="1006382" y="789955"/>
                  </a:cubicBezTo>
                  <a:cubicBezTo>
                    <a:pt x="1003448" y="785064"/>
                    <a:pt x="1003522" y="778824"/>
                    <a:pt x="1000971" y="773723"/>
                  </a:cubicBezTo>
                  <a:cubicBezTo>
                    <a:pt x="998063" y="767907"/>
                    <a:pt x="993376" y="763137"/>
                    <a:pt x="990150" y="757491"/>
                  </a:cubicBezTo>
                  <a:cubicBezTo>
                    <a:pt x="986148" y="750488"/>
                    <a:pt x="984016" y="742412"/>
                    <a:pt x="979328" y="735849"/>
                  </a:cubicBezTo>
                  <a:cubicBezTo>
                    <a:pt x="961820" y="711340"/>
                    <a:pt x="953878" y="724422"/>
                    <a:pt x="941454" y="687153"/>
                  </a:cubicBezTo>
                  <a:cubicBezTo>
                    <a:pt x="927853" y="646353"/>
                    <a:pt x="946200" y="696644"/>
                    <a:pt x="925222" y="654689"/>
                  </a:cubicBezTo>
                  <a:cubicBezTo>
                    <a:pt x="922671" y="649588"/>
                    <a:pt x="922362" y="643558"/>
                    <a:pt x="919811" y="638457"/>
                  </a:cubicBezTo>
                  <a:cubicBezTo>
                    <a:pt x="916903" y="632641"/>
                    <a:pt x="911898" y="628041"/>
                    <a:pt x="908990" y="622225"/>
                  </a:cubicBezTo>
                  <a:cubicBezTo>
                    <a:pt x="906439" y="617124"/>
                    <a:pt x="906130" y="611094"/>
                    <a:pt x="903579" y="605993"/>
                  </a:cubicBezTo>
                  <a:cubicBezTo>
                    <a:pt x="900152" y="599139"/>
                    <a:pt x="879470" y="571553"/>
                    <a:pt x="876526" y="568119"/>
                  </a:cubicBezTo>
                  <a:cubicBezTo>
                    <a:pt x="871546" y="562309"/>
                    <a:pt x="865193" y="557765"/>
                    <a:pt x="860294" y="551887"/>
                  </a:cubicBezTo>
                  <a:cubicBezTo>
                    <a:pt x="826176" y="510945"/>
                    <a:pt x="870127" y="556308"/>
                    <a:pt x="838651" y="524834"/>
                  </a:cubicBezTo>
                  <a:cubicBezTo>
                    <a:pt x="821241" y="472598"/>
                    <a:pt x="849156" y="553800"/>
                    <a:pt x="822419" y="486959"/>
                  </a:cubicBezTo>
                  <a:cubicBezTo>
                    <a:pt x="818183" y="476368"/>
                    <a:pt x="815205" y="465316"/>
                    <a:pt x="811598" y="454495"/>
                  </a:cubicBezTo>
                  <a:cubicBezTo>
                    <a:pt x="809794" y="449084"/>
                    <a:pt x="809351" y="443009"/>
                    <a:pt x="806187" y="438263"/>
                  </a:cubicBezTo>
                  <a:cubicBezTo>
                    <a:pt x="798973" y="427442"/>
                    <a:pt x="793741" y="414995"/>
                    <a:pt x="784545" y="405799"/>
                  </a:cubicBezTo>
                  <a:cubicBezTo>
                    <a:pt x="772578" y="393832"/>
                    <a:pt x="767148" y="386279"/>
                    <a:pt x="752081" y="378746"/>
                  </a:cubicBezTo>
                  <a:cubicBezTo>
                    <a:pt x="746980" y="376195"/>
                    <a:pt x="741091" y="375582"/>
                    <a:pt x="735849" y="373335"/>
                  </a:cubicBezTo>
                  <a:cubicBezTo>
                    <a:pt x="728435" y="370158"/>
                    <a:pt x="721209" y="366516"/>
                    <a:pt x="714206" y="362514"/>
                  </a:cubicBezTo>
                  <a:cubicBezTo>
                    <a:pt x="708560" y="359288"/>
                    <a:pt x="703790" y="354601"/>
                    <a:pt x="697974" y="351693"/>
                  </a:cubicBezTo>
                  <a:cubicBezTo>
                    <a:pt x="692873" y="349142"/>
                    <a:pt x="686728" y="349052"/>
                    <a:pt x="681742" y="346282"/>
                  </a:cubicBezTo>
                  <a:cubicBezTo>
                    <a:pt x="670373" y="339966"/>
                    <a:pt x="661617" y="328751"/>
                    <a:pt x="649279" y="324639"/>
                  </a:cubicBezTo>
                  <a:cubicBezTo>
                    <a:pt x="643868" y="322836"/>
                    <a:pt x="638148" y="321779"/>
                    <a:pt x="633047" y="319229"/>
                  </a:cubicBezTo>
                  <a:cubicBezTo>
                    <a:pt x="623641" y="314526"/>
                    <a:pt x="615603" y="307268"/>
                    <a:pt x="605993" y="302997"/>
                  </a:cubicBezTo>
                  <a:cubicBezTo>
                    <a:pt x="599736" y="300216"/>
                    <a:pt x="561582" y="293033"/>
                    <a:pt x="557297" y="292176"/>
                  </a:cubicBezTo>
                  <a:cubicBezTo>
                    <a:pt x="541065" y="293979"/>
                    <a:pt x="524744" y="295103"/>
                    <a:pt x="508602" y="297586"/>
                  </a:cubicBezTo>
                  <a:cubicBezTo>
                    <a:pt x="501252" y="298717"/>
                    <a:pt x="494218" y="301384"/>
                    <a:pt x="486959" y="302997"/>
                  </a:cubicBezTo>
                  <a:cubicBezTo>
                    <a:pt x="412019" y="319650"/>
                    <a:pt x="522687" y="292711"/>
                    <a:pt x="416621" y="319229"/>
                  </a:cubicBezTo>
                  <a:cubicBezTo>
                    <a:pt x="402858" y="332991"/>
                    <a:pt x="405994" y="332136"/>
                    <a:pt x="384157" y="340871"/>
                  </a:cubicBezTo>
                  <a:cubicBezTo>
                    <a:pt x="373566" y="345107"/>
                    <a:pt x="351693" y="351693"/>
                    <a:pt x="351693" y="351693"/>
                  </a:cubicBezTo>
                  <a:cubicBezTo>
                    <a:pt x="324272" y="379112"/>
                    <a:pt x="359759" y="346853"/>
                    <a:pt x="324640" y="367925"/>
                  </a:cubicBezTo>
                  <a:cubicBezTo>
                    <a:pt x="314142" y="374224"/>
                    <a:pt x="310373" y="386127"/>
                    <a:pt x="302997" y="394978"/>
                  </a:cubicBezTo>
                  <a:cubicBezTo>
                    <a:pt x="298098" y="400856"/>
                    <a:pt x="291745" y="405400"/>
                    <a:pt x="286765" y="411210"/>
                  </a:cubicBezTo>
                  <a:cubicBezTo>
                    <a:pt x="280896" y="418057"/>
                    <a:pt x="276471" y="426066"/>
                    <a:pt x="270533" y="432852"/>
                  </a:cubicBezTo>
                  <a:cubicBezTo>
                    <a:pt x="263814" y="440530"/>
                    <a:pt x="254549" y="446006"/>
                    <a:pt x="248890" y="454495"/>
                  </a:cubicBezTo>
                  <a:cubicBezTo>
                    <a:pt x="245283" y="459906"/>
                    <a:pt x="242232" y="465731"/>
                    <a:pt x="238069" y="470727"/>
                  </a:cubicBezTo>
                  <a:cubicBezTo>
                    <a:pt x="218788" y="493865"/>
                    <a:pt x="226887" y="480754"/>
                    <a:pt x="205605" y="497780"/>
                  </a:cubicBezTo>
                  <a:cubicBezTo>
                    <a:pt x="191090" y="509392"/>
                    <a:pt x="196461" y="509212"/>
                    <a:pt x="183963" y="524834"/>
                  </a:cubicBezTo>
                  <a:cubicBezTo>
                    <a:pt x="180776" y="528817"/>
                    <a:pt x="176407" y="531736"/>
                    <a:pt x="173141" y="535655"/>
                  </a:cubicBezTo>
                  <a:cubicBezTo>
                    <a:pt x="167368" y="542582"/>
                    <a:pt x="163837" y="551524"/>
                    <a:pt x="156909" y="557297"/>
                  </a:cubicBezTo>
                  <a:cubicBezTo>
                    <a:pt x="152528" y="560948"/>
                    <a:pt x="145919" y="560461"/>
                    <a:pt x="140677" y="562708"/>
                  </a:cubicBezTo>
                  <a:cubicBezTo>
                    <a:pt x="133264" y="565885"/>
                    <a:pt x="125401" y="568577"/>
                    <a:pt x="119035" y="573529"/>
                  </a:cubicBezTo>
                  <a:cubicBezTo>
                    <a:pt x="108968" y="581359"/>
                    <a:pt x="91982" y="600583"/>
                    <a:pt x="91982" y="600583"/>
                  </a:cubicBezTo>
                  <a:cubicBezTo>
                    <a:pt x="78808" y="640101"/>
                    <a:pt x="83926" y="621981"/>
                    <a:pt x="75750" y="654689"/>
                  </a:cubicBezTo>
                  <a:cubicBezTo>
                    <a:pt x="73946" y="670921"/>
                    <a:pt x="73024" y="687275"/>
                    <a:pt x="70339" y="703385"/>
                  </a:cubicBezTo>
                  <a:cubicBezTo>
                    <a:pt x="69401" y="709011"/>
                    <a:pt x="66311" y="714084"/>
                    <a:pt x="64928" y="719617"/>
                  </a:cubicBezTo>
                  <a:cubicBezTo>
                    <a:pt x="62698" y="728539"/>
                    <a:pt x="61938" y="737798"/>
                    <a:pt x="59518" y="746670"/>
                  </a:cubicBezTo>
                  <a:cubicBezTo>
                    <a:pt x="56517" y="757675"/>
                    <a:pt x="52303" y="768313"/>
                    <a:pt x="48696" y="779134"/>
                  </a:cubicBezTo>
                  <a:lnTo>
                    <a:pt x="43286" y="795366"/>
                  </a:lnTo>
                  <a:lnTo>
                    <a:pt x="37875" y="811598"/>
                  </a:lnTo>
                  <a:cubicBezTo>
                    <a:pt x="31866" y="865672"/>
                    <a:pt x="35169" y="755688"/>
                    <a:pt x="32464" y="871115"/>
                  </a:cubicBez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21352688">
              <a:off x="6649691" y="431764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 rot="21352688">
              <a:off x="6341805" y="4548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21352688">
              <a:off x="6601670" y="482467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 rot="21352688">
              <a:off x="6229758" y="5069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21352688">
              <a:off x="6494039" y="53220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21352688">
              <a:off x="8127066" y="399398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1352688">
              <a:off x="8452918" y="41546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 rot="21352688">
              <a:off x="8289958" y="47131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 rot="21352688">
              <a:off x="8598495" y="498763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 rot="21352688">
              <a:off x="8452919" y="536706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 rot="21352688">
              <a:off x="8309432" y="361899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 bwMode="auto">
            <a:xfrm rot="21352688">
              <a:off x="8598496" y="455616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 bwMode="auto">
            <a:xfrm rot="21352688">
              <a:off x="8158378" y="4391403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 bwMode="auto">
            <a:xfrm rot="21352688">
              <a:off x="8221458" y="511948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 bwMode="auto">
            <a:xfrm rot="21352688">
              <a:off x="6392718" y="407003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934200" y="4393845"/>
              <a:ext cx="1143000" cy="814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8000" y="4241707"/>
              <a:ext cx="1263785" cy="4014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858000" y="4534675"/>
              <a:ext cx="1143000" cy="373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934200" y="4386122"/>
              <a:ext cx="1143000" cy="36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91200" y="5943600"/>
              <a:ext cx="3276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7368075" y="59354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0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24528" y="5895108"/>
              <a:ext cx="0" cy="94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75716" y="5495813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8843918" y="5591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Arial" pitchFamily="3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/>
            <p:nvPr/>
          </p:nvCxnSpPr>
          <p:spPr>
            <a:xfrm>
              <a:off x="8533503" y="5557762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437891" y="6323346"/>
            <a:ext cx="308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Balance to minimize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43123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=1</a:t>
            </a:r>
            <a:endParaRPr lang="el-GR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3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3" y="-1529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IE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 as an 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298800"/>
              </p:ext>
            </p:extLst>
          </p:nvPr>
        </p:nvGraphicFramePr>
        <p:xfrm>
          <a:off x="580141" y="1373672"/>
          <a:ext cx="48577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4" name="Equation" r:id="rId4" imgW="1701720" imgH="482400" progId="Equation.3">
                  <p:embed/>
                </p:oleObj>
              </mc:Choice>
              <mc:Fallback>
                <p:oleObj name="Equation" r:id="rId4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41" y="1373672"/>
                        <a:ext cx="4857750" cy="1377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9632" y="2423997"/>
                <a:ext cx="1143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US" sz="1400" dirty="0" err="1" smtClean="0">
                    <a:latin typeface="Times New Roman" pitchFamily="18" charset="0"/>
                    <a:cs typeface="Times New Roman" pitchFamily="18" charset="0"/>
                  </a:rPr>
                  <a:t>labelings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of nodes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∑</m:t>
                    </m:r>
                    <m:sSub>
                      <m:sSubPr>
                        <m:ctrlPr>
                          <a:rPr lang="en-US" sz="1400" i="1" dirty="0" err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23997"/>
                <a:ext cx="1143000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1604" t="-1653" r="-2139" b="-7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791200" y="3357849"/>
            <a:ext cx="3352800" cy="2983654"/>
            <a:chOff x="5791200" y="3357849"/>
            <a:chExt cx="3352800" cy="2983654"/>
          </a:xfrm>
        </p:grpSpPr>
        <p:sp>
          <p:nvSpPr>
            <p:cNvPr id="40" name="Freeform 39"/>
            <p:cNvSpPr/>
            <p:nvPr/>
          </p:nvSpPr>
          <p:spPr>
            <a:xfrm>
              <a:off x="6019800" y="3357849"/>
              <a:ext cx="2878467" cy="2342812"/>
            </a:xfrm>
            <a:custGeom>
              <a:avLst/>
              <a:gdLst>
                <a:gd name="connsiteX0" fmla="*/ 32464 w 2878467"/>
                <a:gd name="connsiteY0" fmla="*/ 871115 h 2342812"/>
                <a:gd name="connsiteX1" fmla="*/ 21643 w 2878467"/>
                <a:gd name="connsiteY1" fmla="*/ 1504161 h 2342812"/>
                <a:gd name="connsiteX2" fmla="*/ 16232 w 2878467"/>
                <a:gd name="connsiteY2" fmla="*/ 1606964 h 2342812"/>
                <a:gd name="connsiteX3" fmla="*/ 5411 w 2878467"/>
                <a:gd name="connsiteY3" fmla="*/ 1742230 h 2342812"/>
                <a:gd name="connsiteX4" fmla="*/ 0 w 2878467"/>
                <a:gd name="connsiteY4" fmla="*/ 1769283 h 2342812"/>
                <a:gd name="connsiteX5" fmla="*/ 5411 w 2878467"/>
                <a:gd name="connsiteY5" fmla="*/ 1985709 h 2342812"/>
                <a:gd name="connsiteX6" fmla="*/ 16232 w 2878467"/>
                <a:gd name="connsiteY6" fmla="*/ 2028994 h 2342812"/>
                <a:gd name="connsiteX7" fmla="*/ 27054 w 2878467"/>
                <a:gd name="connsiteY7" fmla="*/ 2045226 h 2342812"/>
                <a:gd name="connsiteX8" fmla="*/ 32464 w 2878467"/>
                <a:gd name="connsiteY8" fmla="*/ 2061458 h 2342812"/>
                <a:gd name="connsiteX9" fmla="*/ 43286 w 2878467"/>
                <a:gd name="connsiteY9" fmla="*/ 2077690 h 2342812"/>
                <a:gd name="connsiteX10" fmla="*/ 48696 w 2878467"/>
                <a:gd name="connsiteY10" fmla="*/ 2099333 h 2342812"/>
                <a:gd name="connsiteX11" fmla="*/ 75750 w 2878467"/>
                <a:gd name="connsiteY11" fmla="*/ 2131797 h 2342812"/>
                <a:gd name="connsiteX12" fmla="*/ 97392 w 2878467"/>
                <a:gd name="connsiteY12" fmla="*/ 2164261 h 2342812"/>
                <a:gd name="connsiteX13" fmla="*/ 129856 w 2878467"/>
                <a:gd name="connsiteY13" fmla="*/ 2185903 h 2342812"/>
                <a:gd name="connsiteX14" fmla="*/ 140677 w 2878467"/>
                <a:gd name="connsiteY14" fmla="*/ 2196725 h 2342812"/>
                <a:gd name="connsiteX15" fmla="*/ 156909 w 2878467"/>
                <a:gd name="connsiteY15" fmla="*/ 2202135 h 2342812"/>
                <a:gd name="connsiteX16" fmla="*/ 183963 w 2878467"/>
                <a:gd name="connsiteY16" fmla="*/ 2212957 h 2342812"/>
                <a:gd name="connsiteX17" fmla="*/ 205605 w 2878467"/>
                <a:gd name="connsiteY17" fmla="*/ 2218367 h 2342812"/>
                <a:gd name="connsiteX18" fmla="*/ 221837 w 2878467"/>
                <a:gd name="connsiteY18" fmla="*/ 2223778 h 2342812"/>
                <a:gd name="connsiteX19" fmla="*/ 265122 w 2878467"/>
                <a:gd name="connsiteY19" fmla="*/ 2234599 h 2342812"/>
                <a:gd name="connsiteX20" fmla="*/ 319229 w 2878467"/>
                <a:gd name="connsiteY20" fmla="*/ 2256242 h 2342812"/>
                <a:gd name="connsiteX21" fmla="*/ 335461 w 2878467"/>
                <a:gd name="connsiteY21" fmla="*/ 2261652 h 2342812"/>
                <a:gd name="connsiteX22" fmla="*/ 346282 w 2878467"/>
                <a:gd name="connsiteY22" fmla="*/ 2272474 h 2342812"/>
                <a:gd name="connsiteX23" fmla="*/ 378746 w 2878467"/>
                <a:gd name="connsiteY23" fmla="*/ 2283295 h 2342812"/>
                <a:gd name="connsiteX24" fmla="*/ 411210 w 2878467"/>
                <a:gd name="connsiteY24" fmla="*/ 2294116 h 2342812"/>
                <a:gd name="connsiteX25" fmla="*/ 427442 w 2878467"/>
                <a:gd name="connsiteY25" fmla="*/ 2299527 h 2342812"/>
                <a:gd name="connsiteX26" fmla="*/ 476138 w 2878467"/>
                <a:gd name="connsiteY26" fmla="*/ 2321170 h 2342812"/>
                <a:gd name="connsiteX27" fmla="*/ 535655 w 2878467"/>
                <a:gd name="connsiteY27" fmla="*/ 2337402 h 2342812"/>
                <a:gd name="connsiteX28" fmla="*/ 551887 w 2878467"/>
                <a:gd name="connsiteY28" fmla="*/ 2342812 h 2342812"/>
                <a:gd name="connsiteX29" fmla="*/ 703385 w 2878467"/>
                <a:gd name="connsiteY29" fmla="*/ 2337402 h 2342812"/>
                <a:gd name="connsiteX30" fmla="*/ 730438 w 2878467"/>
                <a:gd name="connsiteY30" fmla="*/ 2331991 h 2342812"/>
                <a:gd name="connsiteX31" fmla="*/ 762902 w 2878467"/>
                <a:gd name="connsiteY31" fmla="*/ 2321170 h 2342812"/>
                <a:gd name="connsiteX32" fmla="*/ 795366 w 2878467"/>
                <a:gd name="connsiteY32" fmla="*/ 2299527 h 2342812"/>
                <a:gd name="connsiteX33" fmla="*/ 827830 w 2878467"/>
                <a:gd name="connsiteY33" fmla="*/ 2283295 h 2342812"/>
                <a:gd name="connsiteX34" fmla="*/ 854883 w 2878467"/>
                <a:gd name="connsiteY34" fmla="*/ 2250831 h 2342812"/>
                <a:gd name="connsiteX35" fmla="*/ 865705 w 2878467"/>
                <a:gd name="connsiteY35" fmla="*/ 2240010 h 2342812"/>
                <a:gd name="connsiteX36" fmla="*/ 898169 w 2878467"/>
                <a:gd name="connsiteY36" fmla="*/ 2196725 h 2342812"/>
                <a:gd name="connsiteX37" fmla="*/ 908990 w 2878467"/>
                <a:gd name="connsiteY37" fmla="*/ 2153439 h 2342812"/>
                <a:gd name="connsiteX38" fmla="*/ 919811 w 2878467"/>
                <a:gd name="connsiteY38" fmla="*/ 2120976 h 2342812"/>
                <a:gd name="connsiteX39" fmla="*/ 925222 w 2878467"/>
                <a:gd name="connsiteY39" fmla="*/ 2088512 h 2342812"/>
                <a:gd name="connsiteX40" fmla="*/ 930632 w 2878467"/>
                <a:gd name="connsiteY40" fmla="*/ 2072280 h 2342812"/>
                <a:gd name="connsiteX41" fmla="*/ 936043 w 2878467"/>
                <a:gd name="connsiteY41" fmla="*/ 2018173 h 2342812"/>
                <a:gd name="connsiteX42" fmla="*/ 941454 w 2878467"/>
                <a:gd name="connsiteY42" fmla="*/ 1634017 h 2342812"/>
                <a:gd name="connsiteX43" fmla="*/ 952275 w 2878467"/>
                <a:gd name="connsiteY43" fmla="*/ 1585321 h 2342812"/>
                <a:gd name="connsiteX44" fmla="*/ 984739 w 2878467"/>
                <a:gd name="connsiteY44" fmla="*/ 1542036 h 2342812"/>
                <a:gd name="connsiteX45" fmla="*/ 1011792 w 2878467"/>
                <a:gd name="connsiteY45" fmla="*/ 1520393 h 2342812"/>
                <a:gd name="connsiteX46" fmla="*/ 1017203 w 2878467"/>
                <a:gd name="connsiteY46" fmla="*/ 1504161 h 2342812"/>
                <a:gd name="connsiteX47" fmla="*/ 1033435 w 2878467"/>
                <a:gd name="connsiteY47" fmla="*/ 1487929 h 2342812"/>
                <a:gd name="connsiteX48" fmla="*/ 1055077 w 2878467"/>
                <a:gd name="connsiteY48" fmla="*/ 1450055 h 2342812"/>
                <a:gd name="connsiteX49" fmla="*/ 1071309 w 2878467"/>
                <a:gd name="connsiteY49" fmla="*/ 1395948 h 2342812"/>
                <a:gd name="connsiteX50" fmla="*/ 1087541 w 2878467"/>
                <a:gd name="connsiteY50" fmla="*/ 1390538 h 2342812"/>
                <a:gd name="connsiteX51" fmla="*/ 1141648 w 2878467"/>
                <a:gd name="connsiteY51" fmla="*/ 1363484 h 2342812"/>
                <a:gd name="connsiteX52" fmla="*/ 1157880 w 2878467"/>
                <a:gd name="connsiteY52" fmla="*/ 1358074 h 2342812"/>
                <a:gd name="connsiteX53" fmla="*/ 1195754 w 2878467"/>
                <a:gd name="connsiteY53" fmla="*/ 1341842 h 2342812"/>
                <a:gd name="connsiteX54" fmla="*/ 1206576 w 2878467"/>
                <a:gd name="connsiteY54" fmla="*/ 1331020 h 2342812"/>
                <a:gd name="connsiteX55" fmla="*/ 1249861 w 2878467"/>
                <a:gd name="connsiteY55" fmla="*/ 1320199 h 2342812"/>
                <a:gd name="connsiteX56" fmla="*/ 1303967 w 2878467"/>
                <a:gd name="connsiteY56" fmla="*/ 1309378 h 2342812"/>
                <a:gd name="connsiteX57" fmla="*/ 1412180 w 2878467"/>
                <a:gd name="connsiteY57" fmla="*/ 1298557 h 2342812"/>
                <a:gd name="connsiteX58" fmla="*/ 1455466 w 2878467"/>
                <a:gd name="connsiteY58" fmla="*/ 1293146 h 2342812"/>
                <a:gd name="connsiteX59" fmla="*/ 1536625 w 2878467"/>
                <a:gd name="connsiteY59" fmla="*/ 1287735 h 2342812"/>
                <a:gd name="connsiteX60" fmla="*/ 1606964 w 2878467"/>
                <a:gd name="connsiteY60" fmla="*/ 1293146 h 2342812"/>
                <a:gd name="connsiteX61" fmla="*/ 1644838 w 2878467"/>
                <a:gd name="connsiteY61" fmla="*/ 1303967 h 2342812"/>
                <a:gd name="connsiteX62" fmla="*/ 1655660 w 2878467"/>
                <a:gd name="connsiteY62" fmla="*/ 1314789 h 2342812"/>
                <a:gd name="connsiteX63" fmla="*/ 1671892 w 2878467"/>
                <a:gd name="connsiteY63" fmla="*/ 1325610 h 2342812"/>
                <a:gd name="connsiteX64" fmla="*/ 1682713 w 2878467"/>
                <a:gd name="connsiteY64" fmla="*/ 1341842 h 2342812"/>
                <a:gd name="connsiteX65" fmla="*/ 1731409 w 2878467"/>
                <a:gd name="connsiteY65" fmla="*/ 1385127 h 2342812"/>
                <a:gd name="connsiteX66" fmla="*/ 1742230 w 2878467"/>
                <a:gd name="connsiteY66" fmla="*/ 1401359 h 2342812"/>
                <a:gd name="connsiteX67" fmla="*/ 1747641 w 2878467"/>
                <a:gd name="connsiteY67" fmla="*/ 1417591 h 2342812"/>
                <a:gd name="connsiteX68" fmla="*/ 1780105 w 2878467"/>
                <a:gd name="connsiteY68" fmla="*/ 1444644 h 2342812"/>
                <a:gd name="connsiteX69" fmla="*/ 1790926 w 2878467"/>
                <a:gd name="connsiteY69" fmla="*/ 1460876 h 2342812"/>
                <a:gd name="connsiteX70" fmla="*/ 1807158 w 2878467"/>
                <a:gd name="connsiteY70" fmla="*/ 1471697 h 2342812"/>
                <a:gd name="connsiteX71" fmla="*/ 1834211 w 2878467"/>
                <a:gd name="connsiteY71" fmla="*/ 1493340 h 2342812"/>
                <a:gd name="connsiteX72" fmla="*/ 1845032 w 2878467"/>
                <a:gd name="connsiteY72" fmla="*/ 1509572 h 2342812"/>
                <a:gd name="connsiteX73" fmla="*/ 1866675 w 2878467"/>
                <a:gd name="connsiteY73" fmla="*/ 1531215 h 2342812"/>
                <a:gd name="connsiteX74" fmla="*/ 1888318 w 2878467"/>
                <a:gd name="connsiteY74" fmla="*/ 1563678 h 2342812"/>
                <a:gd name="connsiteX75" fmla="*/ 1904550 w 2878467"/>
                <a:gd name="connsiteY75" fmla="*/ 1623196 h 2342812"/>
                <a:gd name="connsiteX76" fmla="*/ 1915371 w 2878467"/>
                <a:gd name="connsiteY76" fmla="*/ 1644838 h 2342812"/>
                <a:gd name="connsiteX77" fmla="*/ 1920782 w 2878467"/>
                <a:gd name="connsiteY77" fmla="*/ 1666481 h 2342812"/>
                <a:gd name="connsiteX78" fmla="*/ 1926192 w 2878467"/>
                <a:gd name="connsiteY78" fmla="*/ 1682713 h 2342812"/>
                <a:gd name="connsiteX79" fmla="*/ 1931603 w 2878467"/>
                <a:gd name="connsiteY79" fmla="*/ 1704355 h 2342812"/>
                <a:gd name="connsiteX80" fmla="*/ 1942424 w 2878467"/>
                <a:gd name="connsiteY80" fmla="*/ 1715177 h 2342812"/>
                <a:gd name="connsiteX81" fmla="*/ 1953245 w 2878467"/>
                <a:gd name="connsiteY81" fmla="*/ 1747641 h 2342812"/>
                <a:gd name="connsiteX82" fmla="*/ 1974888 w 2878467"/>
                <a:gd name="connsiteY82" fmla="*/ 1780105 h 2342812"/>
                <a:gd name="connsiteX83" fmla="*/ 1985709 w 2878467"/>
                <a:gd name="connsiteY83" fmla="*/ 1817979 h 2342812"/>
                <a:gd name="connsiteX84" fmla="*/ 1996531 w 2878467"/>
                <a:gd name="connsiteY84" fmla="*/ 1850443 h 2342812"/>
                <a:gd name="connsiteX85" fmla="*/ 2001941 w 2878467"/>
                <a:gd name="connsiteY85" fmla="*/ 1866675 h 2342812"/>
                <a:gd name="connsiteX86" fmla="*/ 2012763 w 2878467"/>
                <a:gd name="connsiteY86" fmla="*/ 1877496 h 2342812"/>
                <a:gd name="connsiteX87" fmla="*/ 2028995 w 2878467"/>
                <a:gd name="connsiteY87" fmla="*/ 1915371 h 2342812"/>
                <a:gd name="connsiteX88" fmla="*/ 2045226 w 2878467"/>
                <a:gd name="connsiteY88" fmla="*/ 1947835 h 2342812"/>
                <a:gd name="connsiteX89" fmla="*/ 2061458 w 2878467"/>
                <a:gd name="connsiteY89" fmla="*/ 2001941 h 2342812"/>
                <a:gd name="connsiteX90" fmla="*/ 2066869 w 2878467"/>
                <a:gd name="connsiteY90" fmla="*/ 2018173 h 2342812"/>
                <a:gd name="connsiteX91" fmla="*/ 2088512 w 2878467"/>
                <a:gd name="connsiteY91" fmla="*/ 2050637 h 2342812"/>
                <a:gd name="connsiteX92" fmla="*/ 2104744 w 2878467"/>
                <a:gd name="connsiteY92" fmla="*/ 2083101 h 2342812"/>
                <a:gd name="connsiteX93" fmla="*/ 2110154 w 2878467"/>
                <a:gd name="connsiteY93" fmla="*/ 2099333 h 2342812"/>
                <a:gd name="connsiteX94" fmla="*/ 2137208 w 2878467"/>
                <a:gd name="connsiteY94" fmla="*/ 2137207 h 2342812"/>
                <a:gd name="connsiteX95" fmla="*/ 2148029 w 2878467"/>
                <a:gd name="connsiteY95" fmla="*/ 2153439 h 2342812"/>
                <a:gd name="connsiteX96" fmla="*/ 2158850 w 2878467"/>
                <a:gd name="connsiteY96" fmla="*/ 2164261 h 2342812"/>
                <a:gd name="connsiteX97" fmla="*/ 2180493 w 2878467"/>
                <a:gd name="connsiteY97" fmla="*/ 2191314 h 2342812"/>
                <a:gd name="connsiteX98" fmla="*/ 2196725 w 2878467"/>
                <a:gd name="connsiteY98" fmla="*/ 2202135 h 2342812"/>
                <a:gd name="connsiteX99" fmla="*/ 2207546 w 2878467"/>
                <a:gd name="connsiteY99" fmla="*/ 2212957 h 2342812"/>
                <a:gd name="connsiteX100" fmla="*/ 2240010 w 2878467"/>
                <a:gd name="connsiteY100" fmla="*/ 2234599 h 2342812"/>
                <a:gd name="connsiteX101" fmla="*/ 2250831 w 2878467"/>
                <a:gd name="connsiteY101" fmla="*/ 2250831 h 2342812"/>
                <a:gd name="connsiteX102" fmla="*/ 2267063 w 2878467"/>
                <a:gd name="connsiteY102" fmla="*/ 2256242 h 2342812"/>
                <a:gd name="connsiteX103" fmla="*/ 2283295 w 2878467"/>
                <a:gd name="connsiteY103" fmla="*/ 2267063 h 2342812"/>
                <a:gd name="connsiteX104" fmla="*/ 2315759 w 2878467"/>
                <a:gd name="connsiteY104" fmla="*/ 2277884 h 2342812"/>
                <a:gd name="connsiteX105" fmla="*/ 2331991 w 2878467"/>
                <a:gd name="connsiteY105" fmla="*/ 2283295 h 2342812"/>
                <a:gd name="connsiteX106" fmla="*/ 2348223 w 2878467"/>
                <a:gd name="connsiteY106" fmla="*/ 2288706 h 2342812"/>
                <a:gd name="connsiteX107" fmla="*/ 2618755 w 2878467"/>
                <a:gd name="connsiteY107" fmla="*/ 2283295 h 2342812"/>
                <a:gd name="connsiteX108" fmla="*/ 2694505 w 2878467"/>
                <a:gd name="connsiteY108" fmla="*/ 2272474 h 2342812"/>
                <a:gd name="connsiteX109" fmla="*/ 2726969 w 2878467"/>
                <a:gd name="connsiteY109" fmla="*/ 2261652 h 2342812"/>
                <a:gd name="connsiteX110" fmla="*/ 2743200 w 2878467"/>
                <a:gd name="connsiteY110" fmla="*/ 2250831 h 2342812"/>
                <a:gd name="connsiteX111" fmla="*/ 2770254 w 2878467"/>
                <a:gd name="connsiteY111" fmla="*/ 2223778 h 2342812"/>
                <a:gd name="connsiteX112" fmla="*/ 2786486 w 2878467"/>
                <a:gd name="connsiteY112" fmla="*/ 2212957 h 2342812"/>
                <a:gd name="connsiteX113" fmla="*/ 2808128 w 2878467"/>
                <a:gd name="connsiteY113" fmla="*/ 2180493 h 2342812"/>
                <a:gd name="connsiteX114" fmla="*/ 2813539 w 2878467"/>
                <a:gd name="connsiteY114" fmla="*/ 2164261 h 2342812"/>
                <a:gd name="connsiteX115" fmla="*/ 2824360 w 2878467"/>
                <a:gd name="connsiteY115" fmla="*/ 2153439 h 2342812"/>
                <a:gd name="connsiteX116" fmla="*/ 2835182 w 2878467"/>
                <a:gd name="connsiteY116" fmla="*/ 2137207 h 2342812"/>
                <a:gd name="connsiteX117" fmla="*/ 2840592 w 2878467"/>
                <a:gd name="connsiteY117" fmla="*/ 2115565 h 2342812"/>
                <a:gd name="connsiteX118" fmla="*/ 2851413 w 2878467"/>
                <a:gd name="connsiteY118" fmla="*/ 2099333 h 2342812"/>
                <a:gd name="connsiteX119" fmla="*/ 2856824 w 2878467"/>
                <a:gd name="connsiteY119" fmla="*/ 2072280 h 2342812"/>
                <a:gd name="connsiteX120" fmla="*/ 2862235 w 2878467"/>
                <a:gd name="connsiteY120" fmla="*/ 2056048 h 2342812"/>
                <a:gd name="connsiteX121" fmla="*/ 2867645 w 2878467"/>
                <a:gd name="connsiteY121" fmla="*/ 2012763 h 2342812"/>
                <a:gd name="connsiteX122" fmla="*/ 2873056 w 2878467"/>
                <a:gd name="connsiteY122" fmla="*/ 1980299 h 2342812"/>
                <a:gd name="connsiteX123" fmla="*/ 2878467 w 2878467"/>
                <a:gd name="connsiteY123" fmla="*/ 1915371 h 2342812"/>
                <a:gd name="connsiteX124" fmla="*/ 2873056 w 2878467"/>
                <a:gd name="connsiteY124" fmla="*/ 1347252 h 2342812"/>
                <a:gd name="connsiteX125" fmla="*/ 2867645 w 2878467"/>
                <a:gd name="connsiteY125" fmla="*/ 1282325 h 2342812"/>
                <a:gd name="connsiteX126" fmla="*/ 2862235 w 2878467"/>
                <a:gd name="connsiteY126" fmla="*/ 1157880 h 2342812"/>
                <a:gd name="connsiteX127" fmla="*/ 2856824 w 2878467"/>
                <a:gd name="connsiteY127" fmla="*/ 908990 h 2342812"/>
                <a:gd name="connsiteX128" fmla="*/ 2851413 w 2878467"/>
                <a:gd name="connsiteY128" fmla="*/ 881936 h 2342812"/>
                <a:gd name="connsiteX129" fmla="*/ 2846003 w 2878467"/>
                <a:gd name="connsiteY129" fmla="*/ 833241 h 2342812"/>
                <a:gd name="connsiteX130" fmla="*/ 2835182 w 2878467"/>
                <a:gd name="connsiteY130" fmla="*/ 789955 h 2342812"/>
                <a:gd name="connsiteX131" fmla="*/ 2829771 w 2878467"/>
                <a:gd name="connsiteY131" fmla="*/ 768313 h 2342812"/>
                <a:gd name="connsiteX132" fmla="*/ 2824360 w 2878467"/>
                <a:gd name="connsiteY132" fmla="*/ 752081 h 2342812"/>
                <a:gd name="connsiteX133" fmla="*/ 2818950 w 2878467"/>
                <a:gd name="connsiteY133" fmla="*/ 730438 h 2342812"/>
                <a:gd name="connsiteX134" fmla="*/ 2808128 w 2878467"/>
                <a:gd name="connsiteY134" fmla="*/ 714206 h 2342812"/>
                <a:gd name="connsiteX135" fmla="*/ 2802718 w 2878467"/>
                <a:gd name="connsiteY135" fmla="*/ 681742 h 2342812"/>
                <a:gd name="connsiteX136" fmla="*/ 2797307 w 2878467"/>
                <a:gd name="connsiteY136" fmla="*/ 665510 h 2342812"/>
                <a:gd name="connsiteX137" fmla="*/ 2791896 w 2878467"/>
                <a:gd name="connsiteY137" fmla="*/ 633047 h 2342812"/>
                <a:gd name="connsiteX138" fmla="*/ 2786486 w 2878467"/>
                <a:gd name="connsiteY138" fmla="*/ 611404 h 2342812"/>
                <a:gd name="connsiteX139" fmla="*/ 2775664 w 2878467"/>
                <a:gd name="connsiteY139" fmla="*/ 524834 h 2342812"/>
                <a:gd name="connsiteX140" fmla="*/ 2754022 w 2878467"/>
                <a:gd name="connsiteY140" fmla="*/ 459906 h 2342812"/>
                <a:gd name="connsiteX141" fmla="*/ 2748611 w 2878467"/>
                <a:gd name="connsiteY141" fmla="*/ 443674 h 2342812"/>
                <a:gd name="connsiteX142" fmla="*/ 2737790 w 2878467"/>
                <a:gd name="connsiteY142" fmla="*/ 427442 h 2342812"/>
                <a:gd name="connsiteX143" fmla="*/ 2726969 w 2878467"/>
                <a:gd name="connsiteY143" fmla="*/ 394978 h 2342812"/>
                <a:gd name="connsiteX144" fmla="*/ 2721558 w 2878467"/>
                <a:gd name="connsiteY144" fmla="*/ 378746 h 2342812"/>
                <a:gd name="connsiteX145" fmla="*/ 2710737 w 2878467"/>
                <a:gd name="connsiteY145" fmla="*/ 357103 h 2342812"/>
                <a:gd name="connsiteX146" fmla="*/ 2699915 w 2878467"/>
                <a:gd name="connsiteY146" fmla="*/ 324639 h 2342812"/>
                <a:gd name="connsiteX147" fmla="*/ 2683683 w 2878467"/>
                <a:gd name="connsiteY147" fmla="*/ 286765 h 2342812"/>
                <a:gd name="connsiteX148" fmla="*/ 2672862 w 2878467"/>
                <a:gd name="connsiteY148" fmla="*/ 265122 h 2342812"/>
                <a:gd name="connsiteX149" fmla="*/ 2651219 w 2878467"/>
                <a:gd name="connsiteY149" fmla="*/ 221837 h 2342812"/>
                <a:gd name="connsiteX150" fmla="*/ 2634987 w 2878467"/>
                <a:gd name="connsiteY150" fmla="*/ 194784 h 2342812"/>
                <a:gd name="connsiteX151" fmla="*/ 2607934 w 2878467"/>
                <a:gd name="connsiteY151" fmla="*/ 162320 h 2342812"/>
                <a:gd name="connsiteX152" fmla="*/ 2591702 w 2878467"/>
                <a:gd name="connsiteY152" fmla="*/ 156909 h 2342812"/>
                <a:gd name="connsiteX153" fmla="*/ 2564649 w 2878467"/>
                <a:gd name="connsiteY153" fmla="*/ 140677 h 2342812"/>
                <a:gd name="connsiteX154" fmla="*/ 2548417 w 2878467"/>
                <a:gd name="connsiteY154" fmla="*/ 124445 h 2342812"/>
                <a:gd name="connsiteX155" fmla="*/ 2526774 w 2878467"/>
                <a:gd name="connsiteY155" fmla="*/ 113624 h 2342812"/>
                <a:gd name="connsiteX156" fmla="*/ 2510542 w 2878467"/>
                <a:gd name="connsiteY156" fmla="*/ 102803 h 2342812"/>
                <a:gd name="connsiteX157" fmla="*/ 2494311 w 2878467"/>
                <a:gd name="connsiteY157" fmla="*/ 97392 h 2342812"/>
                <a:gd name="connsiteX158" fmla="*/ 2478079 w 2878467"/>
                <a:gd name="connsiteY158" fmla="*/ 86571 h 2342812"/>
                <a:gd name="connsiteX159" fmla="*/ 2461847 w 2878467"/>
                <a:gd name="connsiteY159" fmla="*/ 81160 h 2342812"/>
                <a:gd name="connsiteX160" fmla="*/ 2423972 w 2878467"/>
                <a:gd name="connsiteY160" fmla="*/ 64928 h 2342812"/>
                <a:gd name="connsiteX161" fmla="*/ 2391508 w 2878467"/>
                <a:gd name="connsiteY161" fmla="*/ 48696 h 2342812"/>
                <a:gd name="connsiteX162" fmla="*/ 2364455 w 2878467"/>
                <a:gd name="connsiteY162" fmla="*/ 32464 h 2342812"/>
                <a:gd name="connsiteX163" fmla="*/ 2331991 w 2878467"/>
                <a:gd name="connsiteY163" fmla="*/ 27054 h 2342812"/>
                <a:gd name="connsiteX164" fmla="*/ 2299527 w 2878467"/>
                <a:gd name="connsiteY164" fmla="*/ 16232 h 2342812"/>
                <a:gd name="connsiteX165" fmla="*/ 2267063 w 2878467"/>
                <a:gd name="connsiteY165" fmla="*/ 0 h 2342812"/>
                <a:gd name="connsiteX166" fmla="*/ 2148029 w 2878467"/>
                <a:gd name="connsiteY166" fmla="*/ 5411 h 2342812"/>
                <a:gd name="connsiteX167" fmla="*/ 2110154 w 2878467"/>
                <a:gd name="connsiteY167" fmla="*/ 32464 h 2342812"/>
                <a:gd name="connsiteX168" fmla="*/ 2083101 w 2878467"/>
                <a:gd name="connsiteY168" fmla="*/ 43286 h 2342812"/>
                <a:gd name="connsiteX169" fmla="*/ 2066869 w 2878467"/>
                <a:gd name="connsiteY169" fmla="*/ 54107 h 2342812"/>
                <a:gd name="connsiteX170" fmla="*/ 2028995 w 2878467"/>
                <a:gd name="connsiteY170" fmla="*/ 75749 h 2342812"/>
                <a:gd name="connsiteX171" fmla="*/ 2007352 w 2878467"/>
                <a:gd name="connsiteY171" fmla="*/ 91981 h 2342812"/>
                <a:gd name="connsiteX172" fmla="*/ 1991120 w 2878467"/>
                <a:gd name="connsiteY172" fmla="*/ 102803 h 2342812"/>
                <a:gd name="connsiteX173" fmla="*/ 1985709 w 2878467"/>
                <a:gd name="connsiteY173" fmla="*/ 119035 h 2342812"/>
                <a:gd name="connsiteX174" fmla="*/ 1947835 w 2878467"/>
                <a:gd name="connsiteY174" fmla="*/ 167731 h 2342812"/>
                <a:gd name="connsiteX175" fmla="*/ 1931603 w 2878467"/>
                <a:gd name="connsiteY175" fmla="*/ 216426 h 2342812"/>
                <a:gd name="connsiteX176" fmla="*/ 1926192 w 2878467"/>
                <a:gd name="connsiteY176" fmla="*/ 232658 h 2342812"/>
                <a:gd name="connsiteX177" fmla="*/ 1920782 w 2878467"/>
                <a:gd name="connsiteY177" fmla="*/ 254301 h 2342812"/>
                <a:gd name="connsiteX178" fmla="*/ 1915371 w 2878467"/>
                <a:gd name="connsiteY178" fmla="*/ 270533 h 2342812"/>
                <a:gd name="connsiteX179" fmla="*/ 1899139 w 2878467"/>
                <a:gd name="connsiteY179" fmla="*/ 335461 h 2342812"/>
                <a:gd name="connsiteX180" fmla="*/ 1893728 w 2878467"/>
                <a:gd name="connsiteY180" fmla="*/ 357103 h 2342812"/>
                <a:gd name="connsiteX181" fmla="*/ 1888318 w 2878467"/>
                <a:gd name="connsiteY181" fmla="*/ 373335 h 2342812"/>
                <a:gd name="connsiteX182" fmla="*/ 1877496 w 2878467"/>
                <a:gd name="connsiteY182" fmla="*/ 416620 h 2342812"/>
                <a:gd name="connsiteX183" fmla="*/ 1872086 w 2878467"/>
                <a:gd name="connsiteY183" fmla="*/ 449084 h 2342812"/>
                <a:gd name="connsiteX184" fmla="*/ 1866675 w 2878467"/>
                <a:gd name="connsiteY184" fmla="*/ 465316 h 2342812"/>
                <a:gd name="connsiteX185" fmla="*/ 1861264 w 2878467"/>
                <a:gd name="connsiteY185" fmla="*/ 503191 h 2342812"/>
                <a:gd name="connsiteX186" fmla="*/ 1855854 w 2878467"/>
                <a:gd name="connsiteY186" fmla="*/ 546476 h 2342812"/>
                <a:gd name="connsiteX187" fmla="*/ 1845032 w 2878467"/>
                <a:gd name="connsiteY187" fmla="*/ 578940 h 2342812"/>
                <a:gd name="connsiteX188" fmla="*/ 1834211 w 2878467"/>
                <a:gd name="connsiteY188" fmla="*/ 638457 h 2342812"/>
                <a:gd name="connsiteX189" fmla="*/ 1828800 w 2878467"/>
                <a:gd name="connsiteY189" fmla="*/ 665510 h 2342812"/>
                <a:gd name="connsiteX190" fmla="*/ 1817979 w 2878467"/>
                <a:gd name="connsiteY190" fmla="*/ 697974 h 2342812"/>
                <a:gd name="connsiteX191" fmla="*/ 1812569 w 2878467"/>
                <a:gd name="connsiteY191" fmla="*/ 730438 h 2342812"/>
                <a:gd name="connsiteX192" fmla="*/ 1807158 w 2878467"/>
                <a:gd name="connsiteY192" fmla="*/ 746670 h 2342812"/>
                <a:gd name="connsiteX193" fmla="*/ 1801747 w 2878467"/>
                <a:gd name="connsiteY193" fmla="*/ 768313 h 2342812"/>
                <a:gd name="connsiteX194" fmla="*/ 1790926 w 2878467"/>
                <a:gd name="connsiteY194" fmla="*/ 800777 h 2342812"/>
                <a:gd name="connsiteX195" fmla="*/ 1769283 w 2878467"/>
                <a:gd name="connsiteY195" fmla="*/ 833241 h 2342812"/>
                <a:gd name="connsiteX196" fmla="*/ 1763873 w 2878467"/>
                <a:gd name="connsiteY196" fmla="*/ 849473 h 2342812"/>
                <a:gd name="connsiteX197" fmla="*/ 1753051 w 2878467"/>
                <a:gd name="connsiteY197" fmla="*/ 860294 h 2342812"/>
                <a:gd name="connsiteX198" fmla="*/ 1650249 w 2878467"/>
                <a:gd name="connsiteY198" fmla="*/ 903579 h 2342812"/>
                <a:gd name="connsiteX199" fmla="*/ 1574500 w 2878467"/>
                <a:gd name="connsiteY199" fmla="*/ 946864 h 2342812"/>
                <a:gd name="connsiteX200" fmla="*/ 1531215 w 2878467"/>
                <a:gd name="connsiteY200" fmla="*/ 963096 h 2342812"/>
                <a:gd name="connsiteX201" fmla="*/ 1298557 w 2878467"/>
                <a:gd name="connsiteY201" fmla="*/ 968507 h 2342812"/>
                <a:gd name="connsiteX202" fmla="*/ 1233629 w 2878467"/>
                <a:gd name="connsiteY202" fmla="*/ 963096 h 2342812"/>
                <a:gd name="connsiteX203" fmla="*/ 1201165 w 2878467"/>
                <a:gd name="connsiteY203" fmla="*/ 946864 h 2342812"/>
                <a:gd name="connsiteX204" fmla="*/ 1168701 w 2878467"/>
                <a:gd name="connsiteY204" fmla="*/ 936043 h 2342812"/>
                <a:gd name="connsiteX205" fmla="*/ 1141648 w 2878467"/>
                <a:gd name="connsiteY205" fmla="*/ 914400 h 2342812"/>
                <a:gd name="connsiteX206" fmla="*/ 1125416 w 2878467"/>
                <a:gd name="connsiteY206" fmla="*/ 903579 h 2342812"/>
                <a:gd name="connsiteX207" fmla="*/ 1092952 w 2878467"/>
                <a:gd name="connsiteY207" fmla="*/ 871115 h 2342812"/>
                <a:gd name="connsiteX208" fmla="*/ 1038845 w 2878467"/>
                <a:gd name="connsiteY208" fmla="*/ 833241 h 2342812"/>
                <a:gd name="connsiteX209" fmla="*/ 1022613 w 2878467"/>
                <a:gd name="connsiteY209" fmla="*/ 817009 h 2342812"/>
                <a:gd name="connsiteX210" fmla="*/ 1006382 w 2878467"/>
                <a:gd name="connsiteY210" fmla="*/ 789955 h 2342812"/>
                <a:gd name="connsiteX211" fmla="*/ 1000971 w 2878467"/>
                <a:gd name="connsiteY211" fmla="*/ 773723 h 2342812"/>
                <a:gd name="connsiteX212" fmla="*/ 990150 w 2878467"/>
                <a:gd name="connsiteY212" fmla="*/ 757491 h 2342812"/>
                <a:gd name="connsiteX213" fmla="*/ 979328 w 2878467"/>
                <a:gd name="connsiteY213" fmla="*/ 735849 h 2342812"/>
                <a:gd name="connsiteX214" fmla="*/ 941454 w 2878467"/>
                <a:gd name="connsiteY214" fmla="*/ 687153 h 2342812"/>
                <a:gd name="connsiteX215" fmla="*/ 925222 w 2878467"/>
                <a:gd name="connsiteY215" fmla="*/ 654689 h 2342812"/>
                <a:gd name="connsiteX216" fmla="*/ 919811 w 2878467"/>
                <a:gd name="connsiteY216" fmla="*/ 638457 h 2342812"/>
                <a:gd name="connsiteX217" fmla="*/ 908990 w 2878467"/>
                <a:gd name="connsiteY217" fmla="*/ 622225 h 2342812"/>
                <a:gd name="connsiteX218" fmla="*/ 903579 w 2878467"/>
                <a:gd name="connsiteY218" fmla="*/ 605993 h 2342812"/>
                <a:gd name="connsiteX219" fmla="*/ 876526 w 2878467"/>
                <a:gd name="connsiteY219" fmla="*/ 568119 h 2342812"/>
                <a:gd name="connsiteX220" fmla="*/ 860294 w 2878467"/>
                <a:gd name="connsiteY220" fmla="*/ 551887 h 2342812"/>
                <a:gd name="connsiteX221" fmla="*/ 838651 w 2878467"/>
                <a:gd name="connsiteY221" fmla="*/ 524834 h 2342812"/>
                <a:gd name="connsiteX222" fmla="*/ 822419 w 2878467"/>
                <a:gd name="connsiteY222" fmla="*/ 486959 h 2342812"/>
                <a:gd name="connsiteX223" fmla="*/ 811598 w 2878467"/>
                <a:gd name="connsiteY223" fmla="*/ 454495 h 2342812"/>
                <a:gd name="connsiteX224" fmla="*/ 806187 w 2878467"/>
                <a:gd name="connsiteY224" fmla="*/ 438263 h 2342812"/>
                <a:gd name="connsiteX225" fmla="*/ 784545 w 2878467"/>
                <a:gd name="connsiteY225" fmla="*/ 405799 h 2342812"/>
                <a:gd name="connsiteX226" fmla="*/ 752081 w 2878467"/>
                <a:gd name="connsiteY226" fmla="*/ 378746 h 2342812"/>
                <a:gd name="connsiteX227" fmla="*/ 735849 w 2878467"/>
                <a:gd name="connsiteY227" fmla="*/ 373335 h 2342812"/>
                <a:gd name="connsiteX228" fmla="*/ 714206 w 2878467"/>
                <a:gd name="connsiteY228" fmla="*/ 362514 h 2342812"/>
                <a:gd name="connsiteX229" fmla="*/ 697974 w 2878467"/>
                <a:gd name="connsiteY229" fmla="*/ 351693 h 2342812"/>
                <a:gd name="connsiteX230" fmla="*/ 681742 w 2878467"/>
                <a:gd name="connsiteY230" fmla="*/ 346282 h 2342812"/>
                <a:gd name="connsiteX231" fmla="*/ 649279 w 2878467"/>
                <a:gd name="connsiteY231" fmla="*/ 324639 h 2342812"/>
                <a:gd name="connsiteX232" fmla="*/ 633047 w 2878467"/>
                <a:gd name="connsiteY232" fmla="*/ 319229 h 2342812"/>
                <a:gd name="connsiteX233" fmla="*/ 605993 w 2878467"/>
                <a:gd name="connsiteY233" fmla="*/ 302997 h 2342812"/>
                <a:gd name="connsiteX234" fmla="*/ 557297 w 2878467"/>
                <a:gd name="connsiteY234" fmla="*/ 292176 h 2342812"/>
                <a:gd name="connsiteX235" fmla="*/ 508602 w 2878467"/>
                <a:gd name="connsiteY235" fmla="*/ 297586 h 2342812"/>
                <a:gd name="connsiteX236" fmla="*/ 486959 w 2878467"/>
                <a:gd name="connsiteY236" fmla="*/ 302997 h 2342812"/>
                <a:gd name="connsiteX237" fmla="*/ 416621 w 2878467"/>
                <a:gd name="connsiteY237" fmla="*/ 319229 h 2342812"/>
                <a:gd name="connsiteX238" fmla="*/ 384157 w 2878467"/>
                <a:gd name="connsiteY238" fmla="*/ 340871 h 2342812"/>
                <a:gd name="connsiteX239" fmla="*/ 351693 w 2878467"/>
                <a:gd name="connsiteY239" fmla="*/ 351693 h 2342812"/>
                <a:gd name="connsiteX240" fmla="*/ 324640 w 2878467"/>
                <a:gd name="connsiteY240" fmla="*/ 367925 h 2342812"/>
                <a:gd name="connsiteX241" fmla="*/ 302997 w 2878467"/>
                <a:gd name="connsiteY241" fmla="*/ 394978 h 2342812"/>
                <a:gd name="connsiteX242" fmla="*/ 286765 w 2878467"/>
                <a:gd name="connsiteY242" fmla="*/ 411210 h 2342812"/>
                <a:gd name="connsiteX243" fmla="*/ 270533 w 2878467"/>
                <a:gd name="connsiteY243" fmla="*/ 432852 h 2342812"/>
                <a:gd name="connsiteX244" fmla="*/ 248890 w 2878467"/>
                <a:gd name="connsiteY244" fmla="*/ 454495 h 2342812"/>
                <a:gd name="connsiteX245" fmla="*/ 238069 w 2878467"/>
                <a:gd name="connsiteY245" fmla="*/ 470727 h 2342812"/>
                <a:gd name="connsiteX246" fmla="*/ 205605 w 2878467"/>
                <a:gd name="connsiteY246" fmla="*/ 497780 h 2342812"/>
                <a:gd name="connsiteX247" fmla="*/ 183963 w 2878467"/>
                <a:gd name="connsiteY247" fmla="*/ 524834 h 2342812"/>
                <a:gd name="connsiteX248" fmla="*/ 173141 w 2878467"/>
                <a:gd name="connsiteY248" fmla="*/ 535655 h 2342812"/>
                <a:gd name="connsiteX249" fmla="*/ 156909 w 2878467"/>
                <a:gd name="connsiteY249" fmla="*/ 557297 h 2342812"/>
                <a:gd name="connsiteX250" fmla="*/ 140677 w 2878467"/>
                <a:gd name="connsiteY250" fmla="*/ 562708 h 2342812"/>
                <a:gd name="connsiteX251" fmla="*/ 119035 w 2878467"/>
                <a:gd name="connsiteY251" fmla="*/ 573529 h 2342812"/>
                <a:gd name="connsiteX252" fmla="*/ 91982 w 2878467"/>
                <a:gd name="connsiteY252" fmla="*/ 600583 h 2342812"/>
                <a:gd name="connsiteX253" fmla="*/ 75750 w 2878467"/>
                <a:gd name="connsiteY253" fmla="*/ 654689 h 2342812"/>
                <a:gd name="connsiteX254" fmla="*/ 70339 w 2878467"/>
                <a:gd name="connsiteY254" fmla="*/ 703385 h 2342812"/>
                <a:gd name="connsiteX255" fmla="*/ 64928 w 2878467"/>
                <a:gd name="connsiteY255" fmla="*/ 719617 h 2342812"/>
                <a:gd name="connsiteX256" fmla="*/ 59518 w 2878467"/>
                <a:gd name="connsiteY256" fmla="*/ 746670 h 2342812"/>
                <a:gd name="connsiteX257" fmla="*/ 48696 w 2878467"/>
                <a:gd name="connsiteY257" fmla="*/ 779134 h 2342812"/>
                <a:gd name="connsiteX258" fmla="*/ 43286 w 2878467"/>
                <a:gd name="connsiteY258" fmla="*/ 795366 h 2342812"/>
                <a:gd name="connsiteX259" fmla="*/ 37875 w 2878467"/>
                <a:gd name="connsiteY259" fmla="*/ 811598 h 2342812"/>
                <a:gd name="connsiteX260" fmla="*/ 32464 w 2878467"/>
                <a:gd name="connsiteY260" fmla="*/ 871115 h 234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878467" h="2342812">
                  <a:moveTo>
                    <a:pt x="32464" y="871115"/>
                  </a:moveTo>
                  <a:cubicBezTo>
                    <a:pt x="29759" y="986542"/>
                    <a:pt x="32982" y="835184"/>
                    <a:pt x="21643" y="1504161"/>
                  </a:cubicBezTo>
                  <a:cubicBezTo>
                    <a:pt x="21061" y="1538471"/>
                    <a:pt x="18190" y="1572705"/>
                    <a:pt x="16232" y="1606964"/>
                  </a:cubicBezTo>
                  <a:cubicBezTo>
                    <a:pt x="13622" y="1652644"/>
                    <a:pt x="11858" y="1697103"/>
                    <a:pt x="5411" y="1742230"/>
                  </a:cubicBezTo>
                  <a:cubicBezTo>
                    <a:pt x="4110" y="1751334"/>
                    <a:pt x="1804" y="1760265"/>
                    <a:pt x="0" y="1769283"/>
                  </a:cubicBezTo>
                  <a:cubicBezTo>
                    <a:pt x="1804" y="1841425"/>
                    <a:pt x="909" y="1913685"/>
                    <a:pt x="5411" y="1985709"/>
                  </a:cubicBezTo>
                  <a:cubicBezTo>
                    <a:pt x="6339" y="2000552"/>
                    <a:pt x="7982" y="2016620"/>
                    <a:pt x="16232" y="2028994"/>
                  </a:cubicBezTo>
                  <a:lnTo>
                    <a:pt x="27054" y="2045226"/>
                  </a:lnTo>
                  <a:cubicBezTo>
                    <a:pt x="28857" y="2050637"/>
                    <a:pt x="29913" y="2056357"/>
                    <a:pt x="32464" y="2061458"/>
                  </a:cubicBezTo>
                  <a:cubicBezTo>
                    <a:pt x="35372" y="2067274"/>
                    <a:pt x="40724" y="2071713"/>
                    <a:pt x="43286" y="2077690"/>
                  </a:cubicBezTo>
                  <a:cubicBezTo>
                    <a:pt x="46215" y="2084525"/>
                    <a:pt x="45767" y="2092498"/>
                    <a:pt x="48696" y="2099333"/>
                  </a:cubicBezTo>
                  <a:cubicBezTo>
                    <a:pt x="56605" y="2117786"/>
                    <a:pt x="63342" y="2115844"/>
                    <a:pt x="75750" y="2131797"/>
                  </a:cubicBezTo>
                  <a:cubicBezTo>
                    <a:pt x="83735" y="2142063"/>
                    <a:pt x="86571" y="2157047"/>
                    <a:pt x="97392" y="2164261"/>
                  </a:cubicBezTo>
                  <a:cubicBezTo>
                    <a:pt x="108213" y="2171475"/>
                    <a:pt x="120660" y="2176706"/>
                    <a:pt x="129856" y="2185903"/>
                  </a:cubicBezTo>
                  <a:cubicBezTo>
                    <a:pt x="133463" y="2189510"/>
                    <a:pt x="136303" y="2194100"/>
                    <a:pt x="140677" y="2196725"/>
                  </a:cubicBezTo>
                  <a:cubicBezTo>
                    <a:pt x="145568" y="2199659"/>
                    <a:pt x="151569" y="2200132"/>
                    <a:pt x="156909" y="2202135"/>
                  </a:cubicBezTo>
                  <a:cubicBezTo>
                    <a:pt x="166003" y="2205545"/>
                    <a:pt x="174749" y="2209886"/>
                    <a:pt x="183963" y="2212957"/>
                  </a:cubicBezTo>
                  <a:cubicBezTo>
                    <a:pt x="191017" y="2215308"/>
                    <a:pt x="198455" y="2216324"/>
                    <a:pt x="205605" y="2218367"/>
                  </a:cubicBezTo>
                  <a:cubicBezTo>
                    <a:pt x="211089" y="2219934"/>
                    <a:pt x="216335" y="2222277"/>
                    <a:pt x="221837" y="2223778"/>
                  </a:cubicBezTo>
                  <a:cubicBezTo>
                    <a:pt x="236185" y="2227691"/>
                    <a:pt x="265122" y="2234599"/>
                    <a:pt x="265122" y="2234599"/>
                  </a:cubicBezTo>
                  <a:cubicBezTo>
                    <a:pt x="296964" y="2250519"/>
                    <a:pt x="279118" y="2242872"/>
                    <a:pt x="319229" y="2256242"/>
                  </a:cubicBezTo>
                  <a:lnTo>
                    <a:pt x="335461" y="2261652"/>
                  </a:lnTo>
                  <a:cubicBezTo>
                    <a:pt x="339068" y="2265259"/>
                    <a:pt x="341719" y="2270193"/>
                    <a:pt x="346282" y="2272474"/>
                  </a:cubicBezTo>
                  <a:cubicBezTo>
                    <a:pt x="356484" y="2277575"/>
                    <a:pt x="367925" y="2279688"/>
                    <a:pt x="378746" y="2283295"/>
                  </a:cubicBezTo>
                  <a:lnTo>
                    <a:pt x="411210" y="2294116"/>
                  </a:lnTo>
                  <a:cubicBezTo>
                    <a:pt x="416621" y="2295920"/>
                    <a:pt x="422696" y="2296363"/>
                    <a:pt x="427442" y="2299527"/>
                  </a:cubicBezTo>
                  <a:cubicBezTo>
                    <a:pt x="446871" y="2312479"/>
                    <a:pt x="448546" y="2315652"/>
                    <a:pt x="476138" y="2321170"/>
                  </a:cubicBezTo>
                  <a:cubicBezTo>
                    <a:pt x="514381" y="2328818"/>
                    <a:pt x="494460" y="2323670"/>
                    <a:pt x="535655" y="2337402"/>
                  </a:cubicBezTo>
                  <a:lnTo>
                    <a:pt x="551887" y="2342812"/>
                  </a:lnTo>
                  <a:cubicBezTo>
                    <a:pt x="602386" y="2341009"/>
                    <a:pt x="652946" y="2340459"/>
                    <a:pt x="703385" y="2337402"/>
                  </a:cubicBezTo>
                  <a:cubicBezTo>
                    <a:pt x="712564" y="2336846"/>
                    <a:pt x="721566" y="2334411"/>
                    <a:pt x="730438" y="2331991"/>
                  </a:cubicBezTo>
                  <a:cubicBezTo>
                    <a:pt x="741443" y="2328990"/>
                    <a:pt x="762902" y="2321170"/>
                    <a:pt x="762902" y="2321170"/>
                  </a:cubicBezTo>
                  <a:cubicBezTo>
                    <a:pt x="773723" y="2313956"/>
                    <a:pt x="783028" y="2303640"/>
                    <a:pt x="795366" y="2299527"/>
                  </a:cubicBezTo>
                  <a:cubicBezTo>
                    <a:pt x="811633" y="2294104"/>
                    <a:pt x="813846" y="2294948"/>
                    <a:pt x="827830" y="2283295"/>
                  </a:cubicBezTo>
                  <a:cubicBezTo>
                    <a:pt x="850968" y="2264014"/>
                    <a:pt x="837857" y="2272113"/>
                    <a:pt x="854883" y="2250831"/>
                  </a:cubicBezTo>
                  <a:cubicBezTo>
                    <a:pt x="858070" y="2246848"/>
                    <a:pt x="862644" y="2244091"/>
                    <a:pt x="865705" y="2240010"/>
                  </a:cubicBezTo>
                  <a:cubicBezTo>
                    <a:pt x="902414" y="2191066"/>
                    <a:pt x="873350" y="2221541"/>
                    <a:pt x="898169" y="2196725"/>
                  </a:cubicBezTo>
                  <a:cubicBezTo>
                    <a:pt x="914589" y="2147458"/>
                    <a:pt x="889395" y="2225286"/>
                    <a:pt x="908990" y="2153439"/>
                  </a:cubicBezTo>
                  <a:cubicBezTo>
                    <a:pt x="911991" y="2142435"/>
                    <a:pt x="919811" y="2120976"/>
                    <a:pt x="919811" y="2120976"/>
                  </a:cubicBezTo>
                  <a:cubicBezTo>
                    <a:pt x="921615" y="2110155"/>
                    <a:pt x="922842" y="2099221"/>
                    <a:pt x="925222" y="2088512"/>
                  </a:cubicBezTo>
                  <a:cubicBezTo>
                    <a:pt x="926459" y="2082945"/>
                    <a:pt x="929765" y="2077917"/>
                    <a:pt x="930632" y="2072280"/>
                  </a:cubicBezTo>
                  <a:cubicBezTo>
                    <a:pt x="933388" y="2054365"/>
                    <a:pt x="934239" y="2036209"/>
                    <a:pt x="936043" y="2018173"/>
                  </a:cubicBezTo>
                  <a:cubicBezTo>
                    <a:pt x="937847" y="1890121"/>
                    <a:pt x="938129" y="1762039"/>
                    <a:pt x="941454" y="1634017"/>
                  </a:cubicBezTo>
                  <a:cubicBezTo>
                    <a:pt x="941555" y="1630143"/>
                    <a:pt x="946642" y="1594172"/>
                    <a:pt x="952275" y="1585321"/>
                  </a:cubicBezTo>
                  <a:cubicBezTo>
                    <a:pt x="961958" y="1570105"/>
                    <a:pt x="969732" y="1552040"/>
                    <a:pt x="984739" y="1542036"/>
                  </a:cubicBezTo>
                  <a:cubicBezTo>
                    <a:pt x="1005216" y="1528385"/>
                    <a:pt x="996373" y="1535813"/>
                    <a:pt x="1011792" y="1520393"/>
                  </a:cubicBezTo>
                  <a:cubicBezTo>
                    <a:pt x="1013596" y="1514982"/>
                    <a:pt x="1014039" y="1508906"/>
                    <a:pt x="1017203" y="1504161"/>
                  </a:cubicBezTo>
                  <a:cubicBezTo>
                    <a:pt x="1021448" y="1497794"/>
                    <a:pt x="1028536" y="1493807"/>
                    <a:pt x="1033435" y="1487929"/>
                  </a:cubicBezTo>
                  <a:cubicBezTo>
                    <a:pt x="1040570" y="1479367"/>
                    <a:pt x="1051469" y="1459676"/>
                    <a:pt x="1055077" y="1450055"/>
                  </a:cubicBezTo>
                  <a:cubicBezTo>
                    <a:pt x="1058112" y="1441961"/>
                    <a:pt x="1066025" y="1397709"/>
                    <a:pt x="1071309" y="1395948"/>
                  </a:cubicBezTo>
                  <a:cubicBezTo>
                    <a:pt x="1076720" y="1394145"/>
                    <a:pt x="1082363" y="1392928"/>
                    <a:pt x="1087541" y="1390538"/>
                  </a:cubicBezTo>
                  <a:cubicBezTo>
                    <a:pt x="1105850" y="1382088"/>
                    <a:pt x="1122518" y="1369860"/>
                    <a:pt x="1141648" y="1363484"/>
                  </a:cubicBezTo>
                  <a:cubicBezTo>
                    <a:pt x="1147059" y="1361681"/>
                    <a:pt x="1152638" y="1360321"/>
                    <a:pt x="1157880" y="1358074"/>
                  </a:cubicBezTo>
                  <a:cubicBezTo>
                    <a:pt x="1204681" y="1338016"/>
                    <a:pt x="1157687" y="1354529"/>
                    <a:pt x="1195754" y="1341842"/>
                  </a:cubicBezTo>
                  <a:cubicBezTo>
                    <a:pt x="1199361" y="1338235"/>
                    <a:pt x="1201839" y="1332915"/>
                    <a:pt x="1206576" y="1331020"/>
                  </a:cubicBezTo>
                  <a:cubicBezTo>
                    <a:pt x="1220385" y="1325496"/>
                    <a:pt x="1235752" y="1324902"/>
                    <a:pt x="1249861" y="1320199"/>
                  </a:cubicBezTo>
                  <a:cubicBezTo>
                    <a:pt x="1275410" y="1311684"/>
                    <a:pt x="1266667" y="1313522"/>
                    <a:pt x="1303967" y="1309378"/>
                  </a:cubicBezTo>
                  <a:cubicBezTo>
                    <a:pt x="1339996" y="1305375"/>
                    <a:pt x="1376209" y="1303054"/>
                    <a:pt x="1412180" y="1298557"/>
                  </a:cubicBezTo>
                  <a:cubicBezTo>
                    <a:pt x="1426609" y="1296753"/>
                    <a:pt x="1440980" y="1294406"/>
                    <a:pt x="1455466" y="1293146"/>
                  </a:cubicBezTo>
                  <a:cubicBezTo>
                    <a:pt x="1482477" y="1290797"/>
                    <a:pt x="1509572" y="1289539"/>
                    <a:pt x="1536625" y="1287735"/>
                  </a:cubicBezTo>
                  <a:cubicBezTo>
                    <a:pt x="1560071" y="1289539"/>
                    <a:pt x="1583609" y="1290398"/>
                    <a:pt x="1606964" y="1293146"/>
                  </a:cubicBezTo>
                  <a:cubicBezTo>
                    <a:pt x="1617458" y="1294381"/>
                    <a:pt x="1634346" y="1300470"/>
                    <a:pt x="1644838" y="1303967"/>
                  </a:cubicBezTo>
                  <a:cubicBezTo>
                    <a:pt x="1648445" y="1307574"/>
                    <a:pt x="1651676" y="1311602"/>
                    <a:pt x="1655660" y="1314789"/>
                  </a:cubicBezTo>
                  <a:cubicBezTo>
                    <a:pt x="1660738" y="1318851"/>
                    <a:pt x="1667294" y="1321012"/>
                    <a:pt x="1671892" y="1325610"/>
                  </a:cubicBezTo>
                  <a:cubicBezTo>
                    <a:pt x="1676490" y="1330208"/>
                    <a:pt x="1678115" y="1337244"/>
                    <a:pt x="1682713" y="1341842"/>
                  </a:cubicBezTo>
                  <a:cubicBezTo>
                    <a:pt x="1715240" y="1374369"/>
                    <a:pt x="1685965" y="1316959"/>
                    <a:pt x="1731409" y="1385127"/>
                  </a:cubicBezTo>
                  <a:cubicBezTo>
                    <a:pt x="1735016" y="1390538"/>
                    <a:pt x="1739322" y="1395543"/>
                    <a:pt x="1742230" y="1401359"/>
                  </a:cubicBezTo>
                  <a:cubicBezTo>
                    <a:pt x="1744781" y="1406460"/>
                    <a:pt x="1744477" y="1412846"/>
                    <a:pt x="1747641" y="1417591"/>
                  </a:cubicBezTo>
                  <a:cubicBezTo>
                    <a:pt x="1755974" y="1430090"/>
                    <a:pt x="1768127" y="1436659"/>
                    <a:pt x="1780105" y="1444644"/>
                  </a:cubicBezTo>
                  <a:cubicBezTo>
                    <a:pt x="1783712" y="1450055"/>
                    <a:pt x="1786328" y="1456278"/>
                    <a:pt x="1790926" y="1460876"/>
                  </a:cubicBezTo>
                  <a:cubicBezTo>
                    <a:pt x="1795524" y="1465474"/>
                    <a:pt x="1802080" y="1467635"/>
                    <a:pt x="1807158" y="1471697"/>
                  </a:cubicBezTo>
                  <a:cubicBezTo>
                    <a:pt x="1845706" y="1502536"/>
                    <a:pt x="1784251" y="1460035"/>
                    <a:pt x="1834211" y="1493340"/>
                  </a:cubicBezTo>
                  <a:cubicBezTo>
                    <a:pt x="1837818" y="1498751"/>
                    <a:pt x="1840800" y="1504635"/>
                    <a:pt x="1845032" y="1509572"/>
                  </a:cubicBezTo>
                  <a:cubicBezTo>
                    <a:pt x="1851672" y="1517318"/>
                    <a:pt x="1861015" y="1522726"/>
                    <a:pt x="1866675" y="1531215"/>
                  </a:cubicBezTo>
                  <a:lnTo>
                    <a:pt x="1888318" y="1563678"/>
                  </a:lnTo>
                  <a:cubicBezTo>
                    <a:pt x="1889976" y="1570309"/>
                    <a:pt x="1898480" y="1609033"/>
                    <a:pt x="1904550" y="1623196"/>
                  </a:cubicBezTo>
                  <a:cubicBezTo>
                    <a:pt x="1907727" y="1630609"/>
                    <a:pt x="1912539" y="1637286"/>
                    <a:pt x="1915371" y="1644838"/>
                  </a:cubicBezTo>
                  <a:cubicBezTo>
                    <a:pt x="1917982" y="1651801"/>
                    <a:pt x="1918739" y="1659331"/>
                    <a:pt x="1920782" y="1666481"/>
                  </a:cubicBezTo>
                  <a:cubicBezTo>
                    <a:pt x="1922349" y="1671965"/>
                    <a:pt x="1924625" y="1677229"/>
                    <a:pt x="1926192" y="1682713"/>
                  </a:cubicBezTo>
                  <a:cubicBezTo>
                    <a:pt x="1928235" y="1689863"/>
                    <a:pt x="1928277" y="1697704"/>
                    <a:pt x="1931603" y="1704355"/>
                  </a:cubicBezTo>
                  <a:cubicBezTo>
                    <a:pt x="1933884" y="1708918"/>
                    <a:pt x="1938817" y="1711570"/>
                    <a:pt x="1942424" y="1715177"/>
                  </a:cubicBezTo>
                  <a:cubicBezTo>
                    <a:pt x="1946031" y="1725998"/>
                    <a:pt x="1946918" y="1738150"/>
                    <a:pt x="1953245" y="1747641"/>
                  </a:cubicBezTo>
                  <a:cubicBezTo>
                    <a:pt x="1960459" y="1758462"/>
                    <a:pt x="1970775" y="1767767"/>
                    <a:pt x="1974888" y="1780105"/>
                  </a:cubicBezTo>
                  <a:cubicBezTo>
                    <a:pt x="1993066" y="1834633"/>
                    <a:pt x="1965335" y="1750065"/>
                    <a:pt x="1985709" y="1817979"/>
                  </a:cubicBezTo>
                  <a:cubicBezTo>
                    <a:pt x="1988987" y="1828905"/>
                    <a:pt x="1992924" y="1839622"/>
                    <a:pt x="1996531" y="1850443"/>
                  </a:cubicBezTo>
                  <a:cubicBezTo>
                    <a:pt x="1998335" y="1855854"/>
                    <a:pt x="1997908" y="1862642"/>
                    <a:pt x="2001941" y="1866675"/>
                  </a:cubicBezTo>
                  <a:lnTo>
                    <a:pt x="2012763" y="1877496"/>
                  </a:lnTo>
                  <a:cubicBezTo>
                    <a:pt x="2028294" y="1939627"/>
                    <a:pt x="2006577" y="1863062"/>
                    <a:pt x="2028995" y="1915371"/>
                  </a:cubicBezTo>
                  <a:cubicBezTo>
                    <a:pt x="2043954" y="1950275"/>
                    <a:pt x="2023445" y="1926052"/>
                    <a:pt x="2045226" y="1947835"/>
                  </a:cubicBezTo>
                  <a:cubicBezTo>
                    <a:pt x="2053504" y="1989224"/>
                    <a:pt x="2046205" y="1961267"/>
                    <a:pt x="2061458" y="2001941"/>
                  </a:cubicBezTo>
                  <a:cubicBezTo>
                    <a:pt x="2063461" y="2007281"/>
                    <a:pt x="2064099" y="2013187"/>
                    <a:pt x="2066869" y="2018173"/>
                  </a:cubicBezTo>
                  <a:cubicBezTo>
                    <a:pt x="2073185" y="2029542"/>
                    <a:pt x="2088512" y="2050637"/>
                    <a:pt x="2088512" y="2050637"/>
                  </a:cubicBezTo>
                  <a:cubicBezTo>
                    <a:pt x="2102110" y="2091436"/>
                    <a:pt x="2083767" y="2041146"/>
                    <a:pt x="2104744" y="2083101"/>
                  </a:cubicBezTo>
                  <a:cubicBezTo>
                    <a:pt x="2107295" y="2088202"/>
                    <a:pt x="2107603" y="2094232"/>
                    <a:pt x="2110154" y="2099333"/>
                  </a:cubicBezTo>
                  <a:cubicBezTo>
                    <a:pt x="2114403" y="2107831"/>
                    <a:pt x="2133125" y="2131491"/>
                    <a:pt x="2137208" y="2137207"/>
                  </a:cubicBezTo>
                  <a:cubicBezTo>
                    <a:pt x="2140988" y="2142498"/>
                    <a:pt x="2143967" y="2148361"/>
                    <a:pt x="2148029" y="2153439"/>
                  </a:cubicBezTo>
                  <a:cubicBezTo>
                    <a:pt x="2151216" y="2157423"/>
                    <a:pt x="2155663" y="2160277"/>
                    <a:pt x="2158850" y="2164261"/>
                  </a:cubicBezTo>
                  <a:cubicBezTo>
                    <a:pt x="2171350" y="2179886"/>
                    <a:pt x="2165976" y="2179701"/>
                    <a:pt x="2180493" y="2191314"/>
                  </a:cubicBezTo>
                  <a:cubicBezTo>
                    <a:pt x="2185571" y="2195376"/>
                    <a:pt x="2191647" y="2198073"/>
                    <a:pt x="2196725" y="2202135"/>
                  </a:cubicBezTo>
                  <a:cubicBezTo>
                    <a:pt x="2200708" y="2205322"/>
                    <a:pt x="2203465" y="2209896"/>
                    <a:pt x="2207546" y="2212957"/>
                  </a:cubicBezTo>
                  <a:cubicBezTo>
                    <a:pt x="2217950" y="2220760"/>
                    <a:pt x="2240010" y="2234599"/>
                    <a:pt x="2240010" y="2234599"/>
                  </a:cubicBezTo>
                  <a:cubicBezTo>
                    <a:pt x="2243617" y="2240010"/>
                    <a:pt x="2245753" y="2246769"/>
                    <a:pt x="2250831" y="2250831"/>
                  </a:cubicBezTo>
                  <a:cubicBezTo>
                    <a:pt x="2255285" y="2254394"/>
                    <a:pt x="2261962" y="2253691"/>
                    <a:pt x="2267063" y="2256242"/>
                  </a:cubicBezTo>
                  <a:cubicBezTo>
                    <a:pt x="2272879" y="2259150"/>
                    <a:pt x="2277353" y="2264422"/>
                    <a:pt x="2283295" y="2267063"/>
                  </a:cubicBezTo>
                  <a:cubicBezTo>
                    <a:pt x="2293719" y="2271696"/>
                    <a:pt x="2304938" y="2274277"/>
                    <a:pt x="2315759" y="2277884"/>
                  </a:cubicBezTo>
                  <a:lnTo>
                    <a:pt x="2331991" y="2283295"/>
                  </a:lnTo>
                  <a:lnTo>
                    <a:pt x="2348223" y="2288706"/>
                  </a:lnTo>
                  <a:lnTo>
                    <a:pt x="2618755" y="2283295"/>
                  </a:lnTo>
                  <a:cubicBezTo>
                    <a:pt x="2634592" y="2282758"/>
                    <a:pt x="2675086" y="2277770"/>
                    <a:pt x="2694505" y="2272474"/>
                  </a:cubicBezTo>
                  <a:cubicBezTo>
                    <a:pt x="2705510" y="2269473"/>
                    <a:pt x="2717478" y="2267979"/>
                    <a:pt x="2726969" y="2261652"/>
                  </a:cubicBezTo>
                  <a:cubicBezTo>
                    <a:pt x="2732379" y="2258045"/>
                    <a:pt x="2738306" y="2255113"/>
                    <a:pt x="2743200" y="2250831"/>
                  </a:cubicBezTo>
                  <a:cubicBezTo>
                    <a:pt x="2752798" y="2242433"/>
                    <a:pt x="2759643" y="2230852"/>
                    <a:pt x="2770254" y="2223778"/>
                  </a:cubicBezTo>
                  <a:lnTo>
                    <a:pt x="2786486" y="2212957"/>
                  </a:lnTo>
                  <a:cubicBezTo>
                    <a:pt x="2793700" y="2202136"/>
                    <a:pt x="2804015" y="2192831"/>
                    <a:pt x="2808128" y="2180493"/>
                  </a:cubicBezTo>
                  <a:cubicBezTo>
                    <a:pt x="2809932" y="2175082"/>
                    <a:pt x="2810605" y="2169152"/>
                    <a:pt x="2813539" y="2164261"/>
                  </a:cubicBezTo>
                  <a:cubicBezTo>
                    <a:pt x="2816164" y="2159887"/>
                    <a:pt x="2821173" y="2157422"/>
                    <a:pt x="2824360" y="2153439"/>
                  </a:cubicBezTo>
                  <a:cubicBezTo>
                    <a:pt x="2828422" y="2148361"/>
                    <a:pt x="2831575" y="2142618"/>
                    <a:pt x="2835182" y="2137207"/>
                  </a:cubicBezTo>
                  <a:cubicBezTo>
                    <a:pt x="2836985" y="2129993"/>
                    <a:pt x="2837663" y="2122400"/>
                    <a:pt x="2840592" y="2115565"/>
                  </a:cubicBezTo>
                  <a:cubicBezTo>
                    <a:pt x="2843153" y="2109588"/>
                    <a:pt x="2849130" y="2105422"/>
                    <a:pt x="2851413" y="2099333"/>
                  </a:cubicBezTo>
                  <a:cubicBezTo>
                    <a:pt x="2854642" y="2090722"/>
                    <a:pt x="2854593" y="2081202"/>
                    <a:pt x="2856824" y="2072280"/>
                  </a:cubicBezTo>
                  <a:cubicBezTo>
                    <a:pt x="2858207" y="2066747"/>
                    <a:pt x="2860431" y="2061459"/>
                    <a:pt x="2862235" y="2056048"/>
                  </a:cubicBezTo>
                  <a:cubicBezTo>
                    <a:pt x="2864038" y="2041620"/>
                    <a:pt x="2865589" y="2027157"/>
                    <a:pt x="2867645" y="2012763"/>
                  </a:cubicBezTo>
                  <a:cubicBezTo>
                    <a:pt x="2869196" y="2001903"/>
                    <a:pt x="2871844" y="1991203"/>
                    <a:pt x="2873056" y="1980299"/>
                  </a:cubicBezTo>
                  <a:cubicBezTo>
                    <a:pt x="2875454" y="1958714"/>
                    <a:pt x="2876663" y="1937014"/>
                    <a:pt x="2878467" y="1915371"/>
                  </a:cubicBezTo>
                  <a:cubicBezTo>
                    <a:pt x="2876663" y="1725998"/>
                    <a:pt x="2876293" y="1536606"/>
                    <a:pt x="2873056" y="1347252"/>
                  </a:cubicBezTo>
                  <a:cubicBezTo>
                    <a:pt x="2872685" y="1325538"/>
                    <a:pt x="2868884" y="1304007"/>
                    <a:pt x="2867645" y="1282325"/>
                  </a:cubicBezTo>
                  <a:cubicBezTo>
                    <a:pt x="2865276" y="1240872"/>
                    <a:pt x="2863438" y="1199383"/>
                    <a:pt x="2862235" y="1157880"/>
                  </a:cubicBezTo>
                  <a:cubicBezTo>
                    <a:pt x="2859831" y="1074932"/>
                    <a:pt x="2860076" y="991909"/>
                    <a:pt x="2856824" y="908990"/>
                  </a:cubicBezTo>
                  <a:cubicBezTo>
                    <a:pt x="2856464" y="899800"/>
                    <a:pt x="2852714" y="891040"/>
                    <a:pt x="2851413" y="881936"/>
                  </a:cubicBezTo>
                  <a:cubicBezTo>
                    <a:pt x="2849103" y="865769"/>
                    <a:pt x="2848313" y="849408"/>
                    <a:pt x="2846003" y="833241"/>
                  </a:cubicBezTo>
                  <a:cubicBezTo>
                    <a:pt x="2841290" y="800252"/>
                    <a:pt x="2842373" y="815124"/>
                    <a:pt x="2835182" y="789955"/>
                  </a:cubicBezTo>
                  <a:cubicBezTo>
                    <a:pt x="2833139" y="782805"/>
                    <a:pt x="2831814" y="775463"/>
                    <a:pt x="2829771" y="768313"/>
                  </a:cubicBezTo>
                  <a:cubicBezTo>
                    <a:pt x="2828204" y="762829"/>
                    <a:pt x="2825927" y="757565"/>
                    <a:pt x="2824360" y="752081"/>
                  </a:cubicBezTo>
                  <a:cubicBezTo>
                    <a:pt x="2822317" y="744931"/>
                    <a:pt x="2821879" y="737273"/>
                    <a:pt x="2818950" y="730438"/>
                  </a:cubicBezTo>
                  <a:cubicBezTo>
                    <a:pt x="2816388" y="724461"/>
                    <a:pt x="2811735" y="719617"/>
                    <a:pt x="2808128" y="714206"/>
                  </a:cubicBezTo>
                  <a:cubicBezTo>
                    <a:pt x="2806325" y="703385"/>
                    <a:pt x="2805098" y="692451"/>
                    <a:pt x="2802718" y="681742"/>
                  </a:cubicBezTo>
                  <a:cubicBezTo>
                    <a:pt x="2801481" y="676174"/>
                    <a:pt x="2798544" y="671078"/>
                    <a:pt x="2797307" y="665510"/>
                  </a:cubicBezTo>
                  <a:cubicBezTo>
                    <a:pt x="2794927" y="654801"/>
                    <a:pt x="2794047" y="643804"/>
                    <a:pt x="2791896" y="633047"/>
                  </a:cubicBezTo>
                  <a:cubicBezTo>
                    <a:pt x="2790438" y="625755"/>
                    <a:pt x="2787589" y="618758"/>
                    <a:pt x="2786486" y="611404"/>
                  </a:cubicBezTo>
                  <a:cubicBezTo>
                    <a:pt x="2782172" y="582644"/>
                    <a:pt x="2784860" y="552423"/>
                    <a:pt x="2775664" y="524834"/>
                  </a:cubicBezTo>
                  <a:lnTo>
                    <a:pt x="2754022" y="459906"/>
                  </a:lnTo>
                  <a:cubicBezTo>
                    <a:pt x="2752218" y="454495"/>
                    <a:pt x="2751775" y="448420"/>
                    <a:pt x="2748611" y="443674"/>
                  </a:cubicBezTo>
                  <a:cubicBezTo>
                    <a:pt x="2745004" y="438263"/>
                    <a:pt x="2740431" y="433384"/>
                    <a:pt x="2737790" y="427442"/>
                  </a:cubicBezTo>
                  <a:cubicBezTo>
                    <a:pt x="2733157" y="417018"/>
                    <a:pt x="2730576" y="405799"/>
                    <a:pt x="2726969" y="394978"/>
                  </a:cubicBezTo>
                  <a:cubicBezTo>
                    <a:pt x="2725165" y="389567"/>
                    <a:pt x="2724109" y="383847"/>
                    <a:pt x="2721558" y="378746"/>
                  </a:cubicBezTo>
                  <a:cubicBezTo>
                    <a:pt x="2717951" y="371532"/>
                    <a:pt x="2713733" y="364592"/>
                    <a:pt x="2710737" y="357103"/>
                  </a:cubicBezTo>
                  <a:cubicBezTo>
                    <a:pt x="2706501" y="346512"/>
                    <a:pt x="2705016" y="334842"/>
                    <a:pt x="2699915" y="324639"/>
                  </a:cubicBezTo>
                  <a:cubicBezTo>
                    <a:pt x="2664034" y="252876"/>
                    <a:pt x="2707562" y="342483"/>
                    <a:pt x="2683683" y="286765"/>
                  </a:cubicBezTo>
                  <a:cubicBezTo>
                    <a:pt x="2680506" y="279351"/>
                    <a:pt x="2675857" y="272611"/>
                    <a:pt x="2672862" y="265122"/>
                  </a:cubicBezTo>
                  <a:cubicBezTo>
                    <a:pt x="2656284" y="223675"/>
                    <a:pt x="2671960" y="242577"/>
                    <a:pt x="2651219" y="221837"/>
                  </a:cubicBezTo>
                  <a:cubicBezTo>
                    <a:pt x="2641823" y="193647"/>
                    <a:pt x="2651964" y="216005"/>
                    <a:pt x="2634987" y="194784"/>
                  </a:cubicBezTo>
                  <a:cubicBezTo>
                    <a:pt x="2623578" y="180524"/>
                    <a:pt x="2624461" y="173338"/>
                    <a:pt x="2607934" y="162320"/>
                  </a:cubicBezTo>
                  <a:cubicBezTo>
                    <a:pt x="2603189" y="159156"/>
                    <a:pt x="2596803" y="159460"/>
                    <a:pt x="2591702" y="156909"/>
                  </a:cubicBezTo>
                  <a:cubicBezTo>
                    <a:pt x="2582296" y="152206"/>
                    <a:pt x="2573062" y="146987"/>
                    <a:pt x="2564649" y="140677"/>
                  </a:cubicBezTo>
                  <a:cubicBezTo>
                    <a:pt x="2558528" y="136086"/>
                    <a:pt x="2554644" y="128892"/>
                    <a:pt x="2548417" y="124445"/>
                  </a:cubicBezTo>
                  <a:cubicBezTo>
                    <a:pt x="2541854" y="119757"/>
                    <a:pt x="2533777" y="117626"/>
                    <a:pt x="2526774" y="113624"/>
                  </a:cubicBezTo>
                  <a:cubicBezTo>
                    <a:pt x="2521128" y="110398"/>
                    <a:pt x="2516358" y="105711"/>
                    <a:pt x="2510542" y="102803"/>
                  </a:cubicBezTo>
                  <a:cubicBezTo>
                    <a:pt x="2505441" y="100252"/>
                    <a:pt x="2499412" y="99943"/>
                    <a:pt x="2494311" y="97392"/>
                  </a:cubicBezTo>
                  <a:cubicBezTo>
                    <a:pt x="2488495" y="94484"/>
                    <a:pt x="2483895" y="89479"/>
                    <a:pt x="2478079" y="86571"/>
                  </a:cubicBezTo>
                  <a:cubicBezTo>
                    <a:pt x="2472978" y="84020"/>
                    <a:pt x="2466948" y="83711"/>
                    <a:pt x="2461847" y="81160"/>
                  </a:cubicBezTo>
                  <a:cubicBezTo>
                    <a:pt x="2424482" y="62478"/>
                    <a:pt x="2469015" y="76189"/>
                    <a:pt x="2423972" y="64928"/>
                  </a:cubicBezTo>
                  <a:cubicBezTo>
                    <a:pt x="2377450" y="33914"/>
                    <a:pt x="2436313" y="71099"/>
                    <a:pt x="2391508" y="48696"/>
                  </a:cubicBezTo>
                  <a:cubicBezTo>
                    <a:pt x="2382102" y="43993"/>
                    <a:pt x="2374338" y="36058"/>
                    <a:pt x="2364455" y="32464"/>
                  </a:cubicBezTo>
                  <a:cubicBezTo>
                    <a:pt x="2354145" y="28715"/>
                    <a:pt x="2342812" y="28857"/>
                    <a:pt x="2331991" y="27054"/>
                  </a:cubicBezTo>
                  <a:cubicBezTo>
                    <a:pt x="2321170" y="23447"/>
                    <a:pt x="2309018" y="22559"/>
                    <a:pt x="2299527" y="16232"/>
                  </a:cubicBezTo>
                  <a:cubicBezTo>
                    <a:pt x="2278549" y="2247"/>
                    <a:pt x="2289464" y="7467"/>
                    <a:pt x="2267063" y="0"/>
                  </a:cubicBezTo>
                  <a:cubicBezTo>
                    <a:pt x="2227385" y="1804"/>
                    <a:pt x="2186924" y="-2636"/>
                    <a:pt x="2148029" y="5411"/>
                  </a:cubicBezTo>
                  <a:cubicBezTo>
                    <a:pt x="2132836" y="8554"/>
                    <a:pt x="2123555" y="24646"/>
                    <a:pt x="2110154" y="32464"/>
                  </a:cubicBezTo>
                  <a:cubicBezTo>
                    <a:pt x="2101765" y="37358"/>
                    <a:pt x="2091788" y="38942"/>
                    <a:pt x="2083101" y="43286"/>
                  </a:cubicBezTo>
                  <a:cubicBezTo>
                    <a:pt x="2077285" y="46194"/>
                    <a:pt x="2072445" y="50761"/>
                    <a:pt x="2066869" y="54107"/>
                  </a:cubicBezTo>
                  <a:cubicBezTo>
                    <a:pt x="2054401" y="61588"/>
                    <a:pt x="2041262" y="67943"/>
                    <a:pt x="2028995" y="75749"/>
                  </a:cubicBezTo>
                  <a:cubicBezTo>
                    <a:pt x="2021387" y="80590"/>
                    <a:pt x="2014690" y="86739"/>
                    <a:pt x="2007352" y="91981"/>
                  </a:cubicBezTo>
                  <a:cubicBezTo>
                    <a:pt x="2002060" y="95761"/>
                    <a:pt x="1996531" y="99196"/>
                    <a:pt x="1991120" y="102803"/>
                  </a:cubicBezTo>
                  <a:cubicBezTo>
                    <a:pt x="1989316" y="108214"/>
                    <a:pt x="1988873" y="114290"/>
                    <a:pt x="1985709" y="119035"/>
                  </a:cubicBezTo>
                  <a:cubicBezTo>
                    <a:pt x="1967033" y="147048"/>
                    <a:pt x="1962244" y="124507"/>
                    <a:pt x="1947835" y="167731"/>
                  </a:cubicBezTo>
                  <a:lnTo>
                    <a:pt x="1931603" y="216426"/>
                  </a:lnTo>
                  <a:cubicBezTo>
                    <a:pt x="1929799" y="221837"/>
                    <a:pt x="1927575" y="227125"/>
                    <a:pt x="1926192" y="232658"/>
                  </a:cubicBezTo>
                  <a:cubicBezTo>
                    <a:pt x="1924389" y="239872"/>
                    <a:pt x="1922825" y="247151"/>
                    <a:pt x="1920782" y="254301"/>
                  </a:cubicBezTo>
                  <a:cubicBezTo>
                    <a:pt x="1919215" y="259785"/>
                    <a:pt x="1916872" y="265031"/>
                    <a:pt x="1915371" y="270533"/>
                  </a:cubicBezTo>
                  <a:cubicBezTo>
                    <a:pt x="1909501" y="292056"/>
                    <a:pt x="1904550" y="313818"/>
                    <a:pt x="1899139" y="335461"/>
                  </a:cubicBezTo>
                  <a:cubicBezTo>
                    <a:pt x="1897335" y="342675"/>
                    <a:pt x="1896079" y="350048"/>
                    <a:pt x="1893728" y="357103"/>
                  </a:cubicBezTo>
                  <a:cubicBezTo>
                    <a:pt x="1891925" y="362514"/>
                    <a:pt x="1889701" y="367802"/>
                    <a:pt x="1888318" y="373335"/>
                  </a:cubicBezTo>
                  <a:cubicBezTo>
                    <a:pt x="1875265" y="425549"/>
                    <a:pt x="1889861" y="379530"/>
                    <a:pt x="1877496" y="416620"/>
                  </a:cubicBezTo>
                  <a:cubicBezTo>
                    <a:pt x="1875693" y="427441"/>
                    <a:pt x="1874466" y="438375"/>
                    <a:pt x="1872086" y="449084"/>
                  </a:cubicBezTo>
                  <a:cubicBezTo>
                    <a:pt x="1870849" y="454652"/>
                    <a:pt x="1867794" y="459723"/>
                    <a:pt x="1866675" y="465316"/>
                  </a:cubicBezTo>
                  <a:cubicBezTo>
                    <a:pt x="1864174" y="477822"/>
                    <a:pt x="1862949" y="490550"/>
                    <a:pt x="1861264" y="503191"/>
                  </a:cubicBezTo>
                  <a:cubicBezTo>
                    <a:pt x="1859342" y="517604"/>
                    <a:pt x="1858901" y="532258"/>
                    <a:pt x="1855854" y="546476"/>
                  </a:cubicBezTo>
                  <a:cubicBezTo>
                    <a:pt x="1853464" y="557630"/>
                    <a:pt x="1845032" y="578940"/>
                    <a:pt x="1845032" y="578940"/>
                  </a:cubicBezTo>
                  <a:cubicBezTo>
                    <a:pt x="1832538" y="678907"/>
                    <a:pt x="1846722" y="588417"/>
                    <a:pt x="1834211" y="638457"/>
                  </a:cubicBezTo>
                  <a:cubicBezTo>
                    <a:pt x="1831980" y="647379"/>
                    <a:pt x="1831220" y="656638"/>
                    <a:pt x="1828800" y="665510"/>
                  </a:cubicBezTo>
                  <a:cubicBezTo>
                    <a:pt x="1825799" y="676515"/>
                    <a:pt x="1817979" y="697974"/>
                    <a:pt x="1817979" y="697974"/>
                  </a:cubicBezTo>
                  <a:cubicBezTo>
                    <a:pt x="1816176" y="708795"/>
                    <a:pt x="1814949" y="719729"/>
                    <a:pt x="1812569" y="730438"/>
                  </a:cubicBezTo>
                  <a:cubicBezTo>
                    <a:pt x="1811332" y="736006"/>
                    <a:pt x="1808725" y="741186"/>
                    <a:pt x="1807158" y="746670"/>
                  </a:cubicBezTo>
                  <a:cubicBezTo>
                    <a:pt x="1805115" y="753820"/>
                    <a:pt x="1803884" y="761190"/>
                    <a:pt x="1801747" y="768313"/>
                  </a:cubicBezTo>
                  <a:cubicBezTo>
                    <a:pt x="1798469" y="779239"/>
                    <a:pt x="1797253" y="791286"/>
                    <a:pt x="1790926" y="800777"/>
                  </a:cubicBezTo>
                  <a:lnTo>
                    <a:pt x="1769283" y="833241"/>
                  </a:lnTo>
                  <a:cubicBezTo>
                    <a:pt x="1767480" y="838652"/>
                    <a:pt x="1766807" y="844582"/>
                    <a:pt x="1763873" y="849473"/>
                  </a:cubicBezTo>
                  <a:cubicBezTo>
                    <a:pt x="1761248" y="853847"/>
                    <a:pt x="1757355" y="857555"/>
                    <a:pt x="1753051" y="860294"/>
                  </a:cubicBezTo>
                  <a:cubicBezTo>
                    <a:pt x="1680174" y="906669"/>
                    <a:pt x="1729970" y="871691"/>
                    <a:pt x="1650249" y="903579"/>
                  </a:cubicBezTo>
                  <a:cubicBezTo>
                    <a:pt x="1522472" y="954690"/>
                    <a:pt x="1641612" y="909578"/>
                    <a:pt x="1574500" y="946864"/>
                  </a:cubicBezTo>
                  <a:cubicBezTo>
                    <a:pt x="1564788" y="952260"/>
                    <a:pt x="1543369" y="959045"/>
                    <a:pt x="1531215" y="963096"/>
                  </a:cubicBezTo>
                  <a:cubicBezTo>
                    <a:pt x="1455323" y="1013694"/>
                    <a:pt x="1517228" y="976918"/>
                    <a:pt x="1298557" y="968507"/>
                  </a:cubicBezTo>
                  <a:cubicBezTo>
                    <a:pt x="1276855" y="967672"/>
                    <a:pt x="1255272" y="964900"/>
                    <a:pt x="1233629" y="963096"/>
                  </a:cubicBezTo>
                  <a:cubicBezTo>
                    <a:pt x="1174442" y="943370"/>
                    <a:pt x="1264085" y="974829"/>
                    <a:pt x="1201165" y="946864"/>
                  </a:cubicBezTo>
                  <a:cubicBezTo>
                    <a:pt x="1190741" y="942231"/>
                    <a:pt x="1178192" y="942370"/>
                    <a:pt x="1168701" y="936043"/>
                  </a:cubicBezTo>
                  <a:cubicBezTo>
                    <a:pt x="1118741" y="902738"/>
                    <a:pt x="1180196" y="945239"/>
                    <a:pt x="1141648" y="914400"/>
                  </a:cubicBezTo>
                  <a:cubicBezTo>
                    <a:pt x="1136570" y="910338"/>
                    <a:pt x="1130276" y="907899"/>
                    <a:pt x="1125416" y="903579"/>
                  </a:cubicBezTo>
                  <a:cubicBezTo>
                    <a:pt x="1113978" y="893412"/>
                    <a:pt x="1105686" y="879604"/>
                    <a:pt x="1092952" y="871115"/>
                  </a:cubicBezTo>
                  <a:cubicBezTo>
                    <a:pt x="1078982" y="861802"/>
                    <a:pt x="1052866" y="845259"/>
                    <a:pt x="1038845" y="833241"/>
                  </a:cubicBezTo>
                  <a:cubicBezTo>
                    <a:pt x="1033035" y="828261"/>
                    <a:pt x="1028024" y="822420"/>
                    <a:pt x="1022613" y="817009"/>
                  </a:cubicBezTo>
                  <a:cubicBezTo>
                    <a:pt x="1007289" y="771033"/>
                    <a:pt x="1028660" y="827086"/>
                    <a:pt x="1006382" y="789955"/>
                  </a:cubicBezTo>
                  <a:cubicBezTo>
                    <a:pt x="1003448" y="785064"/>
                    <a:pt x="1003522" y="778824"/>
                    <a:pt x="1000971" y="773723"/>
                  </a:cubicBezTo>
                  <a:cubicBezTo>
                    <a:pt x="998063" y="767907"/>
                    <a:pt x="993376" y="763137"/>
                    <a:pt x="990150" y="757491"/>
                  </a:cubicBezTo>
                  <a:cubicBezTo>
                    <a:pt x="986148" y="750488"/>
                    <a:pt x="984016" y="742412"/>
                    <a:pt x="979328" y="735849"/>
                  </a:cubicBezTo>
                  <a:cubicBezTo>
                    <a:pt x="961820" y="711340"/>
                    <a:pt x="953878" y="724422"/>
                    <a:pt x="941454" y="687153"/>
                  </a:cubicBezTo>
                  <a:cubicBezTo>
                    <a:pt x="927853" y="646353"/>
                    <a:pt x="946200" y="696644"/>
                    <a:pt x="925222" y="654689"/>
                  </a:cubicBezTo>
                  <a:cubicBezTo>
                    <a:pt x="922671" y="649588"/>
                    <a:pt x="922362" y="643558"/>
                    <a:pt x="919811" y="638457"/>
                  </a:cubicBezTo>
                  <a:cubicBezTo>
                    <a:pt x="916903" y="632641"/>
                    <a:pt x="911898" y="628041"/>
                    <a:pt x="908990" y="622225"/>
                  </a:cubicBezTo>
                  <a:cubicBezTo>
                    <a:pt x="906439" y="617124"/>
                    <a:pt x="906130" y="611094"/>
                    <a:pt x="903579" y="605993"/>
                  </a:cubicBezTo>
                  <a:cubicBezTo>
                    <a:pt x="900152" y="599139"/>
                    <a:pt x="879470" y="571553"/>
                    <a:pt x="876526" y="568119"/>
                  </a:cubicBezTo>
                  <a:cubicBezTo>
                    <a:pt x="871546" y="562309"/>
                    <a:pt x="865193" y="557765"/>
                    <a:pt x="860294" y="551887"/>
                  </a:cubicBezTo>
                  <a:cubicBezTo>
                    <a:pt x="826176" y="510945"/>
                    <a:pt x="870127" y="556308"/>
                    <a:pt x="838651" y="524834"/>
                  </a:cubicBezTo>
                  <a:cubicBezTo>
                    <a:pt x="821241" y="472598"/>
                    <a:pt x="849156" y="553800"/>
                    <a:pt x="822419" y="486959"/>
                  </a:cubicBezTo>
                  <a:cubicBezTo>
                    <a:pt x="818183" y="476368"/>
                    <a:pt x="815205" y="465316"/>
                    <a:pt x="811598" y="454495"/>
                  </a:cubicBezTo>
                  <a:cubicBezTo>
                    <a:pt x="809794" y="449084"/>
                    <a:pt x="809351" y="443009"/>
                    <a:pt x="806187" y="438263"/>
                  </a:cubicBezTo>
                  <a:cubicBezTo>
                    <a:pt x="798973" y="427442"/>
                    <a:pt x="793741" y="414995"/>
                    <a:pt x="784545" y="405799"/>
                  </a:cubicBezTo>
                  <a:cubicBezTo>
                    <a:pt x="772578" y="393832"/>
                    <a:pt x="767148" y="386279"/>
                    <a:pt x="752081" y="378746"/>
                  </a:cubicBezTo>
                  <a:cubicBezTo>
                    <a:pt x="746980" y="376195"/>
                    <a:pt x="741091" y="375582"/>
                    <a:pt x="735849" y="373335"/>
                  </a:cubicBezTo>
                  <a:cubicBezTo>
                    <a:pt x="728435" y="370158"/>
                    <a:pt x="721209" y="366516"/>
                    <a:pt x="714206" y="362514"/>
                  </a:cubicBezTo>
                  <a:cubicBezTo>
                    <a:pt x="708560" y="359288"/>
                    <a:pt x="703790" y="354601"/>
                    <a:pt x="697974" y="351693"/>
                  </a:cubicBezTo>
                  <a:cubicBezTo>
                    <a:pt x="692873" y="349142"/>
                    <a:pt x="686728" y="349052"/>
                    <a:pt x="681742" y="346282"/>
                  </a:cubicBezTo>
                  <a:cubicBezTo>
                    <a:pt x="670373" y="339966"/>
                    <a:pt x="661617" y="328751"/>
                    <a:pt x="649279" y="324639"/>
                  </a:cubicBezTo>
                  <a:cubicBezTo>
                    <a:pt x="643868" y="322836"/>
                    <a:pt x="638148" y="321779"/>
                    <a:pt x="633047" y="319229"/>
                  </a:cubicBezTo>
                  <a:cubicBezTo>
                    <a:pt x="623641" y="314526"/>
                    <a:pt x="615603" y="307268"/>
                    <a:pt x="605993" y="302997"/>
                  </a:cubicBezTo>
                  <a:cubicBezTo>
                    <a:pt x="599736" y="300216"/>
                    <a:pt x="561582" y="293033"/>
                    <a:pt x="557297" y="292176"/>
                  </a:cubicBezTo>
                  <a:cubicBezTo>
                    <a:pt x="541065" y="293979"/>
                    <a:pt x="524744" y="295103"/>
                    <a:pt x="508602" y="297586"/>
                  </a:cubicBezTo>
                  <a:cubicBezTo>
                    <a:pt x="501252" y="298717"/>
                    <a:pt x="494218" y="301384"/>
                    <a:pt x="486959" y="302997"/>
                  </a:cubicBezTo>
                  <a:cubicBezTo>
                    <a:pt x="412019" y="319650"/>
                    <a:pt x="522687" y="292711"/>
                    <a:pt x="416621" y="319229"/>
                  </a:cubicBezTo>
                  <a:cubicBezTo>
                    <a:pt x="402858" y="332991"/>
                    <a:pt x="405994" y="332136"/>
                    <a:pt x="384157" y="340871"/>
                  </a:cubicBezTo>
                  <a:cubicBezTo>
                    <a:pt x="373566" y="345107"/>
                    <a:pt x="351693" y="351693"/>
                    <a:pt x="351693" y="351693"/>
                  </a:cubicBezTo>
                  <a:cubicBezTo>
                    <a:pt x="324272" y="379112"/>
                    <a:pt x="359759" y="346853"/>
                    <a:pt x="324640" y="367925"/>
                  </a:cubicBezTo>
                  <a:cubicBezTo>
                    <a:pt x="314142" y="374224"/>
                    <a:pt x="310373" y="386127"/>
                    <a:pt x="302997" y="394978"/>
                  </a:cubicBezTo>
                  <a:cubicBezTo>
                    <a:pt x="298098" y="400856"/>
                    <a:pt x="291745" y="405400"/>
                    <a:pt x="286765" y="411210"/>
                  </a:cubicBezTo>
                  <a:cubicBezTo>
                    <a:pt x="280896" y="418057"/>
                    <a:pt x="276471" y="426066"/>
                    <a:pt x="270533" y="432852"/>
                  </a:cubicBezTo>
                  <a:cubicBezTo>
                    <a:pt x="263814" y="440530"/>
                    <a:pt x="254549" y="446006"/>
                    <a:pt x="248890" y="454495"/>
                  </a:cubicBezTo>
                  <a:cubicBezTo>
                    <a:pt x="245283" y="459906"/>
                    <a:pt x="242232" y="465731"/>
                    <a:pt x="238069" y="470727"/>
                  </a:cubicBezTo>
                  <a:cubicBezTo>
                    <a:pt x="218788" y="493865"/>
                    <a:pt x="226887" y="480754"/>
                    <a:pt x="205605" y="497780"/>
                  </a:cubicBezTo>
                  <a:cubicBezTo>
                    <a:pt x="191090" y="509392"/>
                    <a:pt x="196461" y="509212"/>
                    <a:pt x="183963" y="524834"/>
                  </a:cubicBezTo>
                  <a:cubicBezTo>
                    <a:pt x="180776" y="528817"/>
                    <a:pt x="176407" y="531736"/>
                    <a:pt x="173141" y="535655"/>
                  </a:cubicBezTo>
                  <a:cubicBezTo>
                    <a:pt x="167368" y="542582"/>
                    <a:pt x="163837" y="551524"/>
                    <a:pt x="156909" y="557297"/>
                  </a:cubicBezTo>
                  <a:cubicBezTo>
                    <a:pt x="152528" y="560948"/>
                    <a:pt x="145919" y="560461"/>
                    <a:pt x="140677" y="562708"/>
                  </a:cubicBezTo>
                  <a:cubicBezTo>
                    <a:pt x="133264" y="565885"/>
                    <a:pt x="125401" y="568577"/>
                    <a:pt x="119035" y="573529"/>
                  </a:cubicBezTo>
                  <a:cubicBezTo>
                    <a:pt x="108968" y="581359"/>
                    <a:pt x="91982" y="600583"/>
                    <a:pt x="91982" y="600583"/>
                  </a:cubicBezTo>
                  <a:cubicBezTo>
                    <a:pt x="78808" y="640101"/>
                    <a:pt x="83926" y="621981"/>
                    <a:pt x="75750" y="654689"/>
                  </a:cubicBezTo>
                  <a:cubicBezTo>
                    <a:pt x="73946" y="670921"/>
                    <a:pt x="73024" y="687275"/>
                    <a:pt x="70339" y="703385"/>
                  </a:cubicBezTo>
                  <a:cubicBezTo>
                    <a:pt x="69401" y="709011"/>
                    <a:pt x="66311" y="714084"/>
                    <a:pt x="64928" y="719617"/>
                  </a:cubicBezTo>
                  <a:cubicBezTo>
                    <a:pt x="62698" y="728539"/>
                    <a:pt x="61938" y="737798"/>
                    <a:pt x="59518" y="746670"/>
                  </a:cubicBezTo>
                  <a:cubicBezTo>
                    <a:pt x="56517" y="757675"/>
                    <a:pt x="52303" y="768313"/>
                    <a:pt x="48696" y="779134"/>
                  </a:cubicBezTo>
                  <a:lnTo>
                    <a:pt x="43286" y="795366"/>
                  </a:lnTo>
                  <a:lnTo>
                    <a:pt x="37875" y="811598"/>
                  </a:lnTo>
                  <a:cubicBezTo>
                    <a:pt x="31866" y="865672"/>
                    <a:pt x="35169" y="755688"/>
                    <a:pt x="32464" y="871115"/>
                  </a:cubicBez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21352688">
              <a:off x="6649691" y="431764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 rot="21352688">
              <a:off x="6341805" y="4548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21352688">
              <a:off x="6601670" y="482467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 rot="21352688">
              <a:off x="6229758" y="5069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21352688">
              <a:off x="6494039" y="53220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21352688">
              <a:off x="8127066" y="399398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1352688">
              <a:off x="8452918" y="41546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 rot="21352688">
              <a:off x="8289958" y="47131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 rot="21352688">
              <a:off x="8598495" y="498763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 rot="21352688">
              <a:off x="8452919" y="536706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 rot="21352688">
              <a:off x="8309432" y="361899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 bwMode="auto">
            <a:xfrm rot="21352688">
              <a:off x="8598496" y="455616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 bwMode="auto">
            <a:xfrm rot="21352688">
              <a:off x="8158378" y="4391403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 bwMode="auto">
            <a:xfrm rot="21352688">
              <a:off x="8221458" y="511948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 bwMode="auto">
            <a:xfrm rot="21352688">
              <a:off x="6392718" y="407003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934200" y="4393845"/>
              <a:ext cx="1143000" cy="814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8000" y="4241707"/>
              <a:ext cx="1263785" cy="4014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858000" y="4534675"/>
              <a:ext cx="1143000" cy="373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934200" y="4386122"/>
              <a:ext cx="1143000" cy="36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91200" y="5943600"/>
              <a:ext cx="3276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7368075" y="59354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0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24528" y="5895108"/>
              <a:ext cx="0" cy="94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75716" y="5495813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8843918" y="5591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Arial" pitchFamily="3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/>
            <p:nvPr/>
          </p:nvCxnSpPr>
          <p:spPr>
            <a:xfrm>
              <a:off x="8533503" y="5557762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437891" y="6323346"/>
            <a:ext cx="308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Balance to minimize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621" y="3491801"/>
            <a:ext cx="51201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Minimum when connected nodes get the same sign (similar values)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This minimization problem tries to </a:t>
            </a:r>
            <a:r>
              <a:rPr lang="en-US" sz="2000" dirty="0" smtClean="0">
                <a:solidFill>
                  <a:srgbClr val="FF0000"/>
                </a:solidFill>
              </a:rPr>
              <a:t>place (embed) nodes of the graph on the real line </a:t>
            </a:r>
            <a:r>
              <a:rPr lang="en-US" sz="2000" dirty="0" smtClean="0"/>
              <a:t>so that the number of edges that span </a:t>
            </a:r>
            <a:r>
              <a:rPr lang="en-US" sz="2000" dirty="0"/>
              <a:t>a</a:t>
            </a:r>
            <a:r>
              <a:rPr lang="en-US" sz="2000" dirty="0" smtClean="0"/>
              <a:t>cross 0 is as small as possible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Tightly connected nodes on the same side of the real line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343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17" name="Freeform 16"/>
          <p:cNvSpPr/>
          <p:nvPr/>
        </p:nvSpPr>
        <p:spPr>
          <a:xfrm rot="1747800">
            <a:off x="2341524" y="1988840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8" name="Freeform 17"/>
          <p:cNvSpPr/>
          <p:nvPr/>
        </p:nvSpPr>
        <p:spPr>
          <a:xfrm rot="1747800">
            <a:off x="3106164" y="2415080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19" name="Straight Arrow Connector 18"/>
          <p:cNvCxnSpPr>
            <a:stCxn id="21" idx="5"/>
            <a:endCxn id="17" idx="9"/>
          </p:cNvCxnSpPr>
          <p:nvPr/>
        </p:nvCxnSpPr>
        <p:spPr>
          <a:xfrm flipH="1" flipV="1">
            <a:off x="2574415" y="2347635"/>
            <a:ext cx="58738" cy="11922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0" name="Straight Arrow Connector 19"/>
          <p:cNvCxnSpPr>
            <a:stCxn id="17" idx="10"/>
            <a:endCxn id="18" idx="6"/>
          </p:cNvCxnSpPr>
          <p:nvPr/>
        </p:nvCxnSpPr>
        <p:spPr>
          <a:xfrm>
            <a:off x="2684153" y="2260745"/>
            <a:ext cx="445142" cy="24819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21" name="Freeform 20"/>
          <p:cNvSpPr/>
          <p:nvPr/>
        </p:nvSpPr>
        <p:spPr>
          <a:xfrm rot="1747800">
            <a:off x="2500284" y="3532879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22" name="Freeform 21"/>
          <p:cNvSpPr/>
          <p:nvPr/>
        </p:nvSpPr>
        <p:spPr>
          <a:xfrm rot="1747800">
            <a:off x="1741043" y="3130400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23" name="Straight Arrow Connector 22"/>
          <p:cNvCxnSpPr>
            <a:stCxn id="17" idx="8"/>
            <a:endCxn id="22" idx="4"/>
          </p:cNvCxnSpPr>
          <p:nvPr/>
        </p:nvCxnSpPr>
        <p:spPr>
          <a:xfrm flipH="1">
            <a:off x="2012948" y="2331469"/>
            <a:ext cx="422431" cy="8220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4" name="Straight Arrow Connector 23"/>
          <p:cNvCxnSpPr>
            <a:stCxn id="18" idx="9"/>
            <a:endCxn id="21" idx="11"/>
          </p:cNvCxnSpPr>
          <p:nvPr/>
        </p:nvCxnSpPr>
        <p:spPr>
          <a:xfrm flipH="1">
            <a:off x="2859079" y="2773875"/>
            <a:ext cx="479976" cy="89187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5" name="Straight Arrow Connector 24"/>
          <p:cNvCxnSpPr>
            <a:stCxn id="21" idx="6"/>
            <a:endCxn id="22" idx="1"/>
          </p:cNvCxnSpPr>
          <p:nvPr/>
        </p:nvCxnSpPr>
        <p:spPr>
          <a:xfrm flipH="1" flipV="1">
            <a:off x="2083672" y="3402305"/>
            <a:ext cx="439743" cy="22442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6" name="Straight Arrow Connector 25"/>
          <p:cNvCxnSpPr>
            <a:stCxn id="22" idx="11"/>
            <a:endCxn id="18" idx="7"/>
          </p:cNvCxnSpPr>
          <p:nvPr/>
        </p:nvCxnSpPr>
        <p:spPr>
          <a:xfrm flipV="1">
            <a:off x="2099838" y="2647971"/>
            <a:ext cx="1013291" cy="61529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27" name="Freeform 26"/>
          <p:cNvSpPr/>
          <p:nvPr/>
        </p:nvSpPr>
        <p:spPr>
          <a:xfrm rot="1130400">
            <a:off x="4518185" y="2403125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28" name="Freeform 27"/>
          <p:cNvSpPr/>
          <p:nvPr/>
        </p:nvSpPr>
        <p:spPr>
          <a:xfrm rot="1130400">
            <a:off x="5346905" y="2120165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29" name="Straight Arrow Connector 28"/>
          <p:cNvCxnSpPr>
            <a:stCxn id="31" idx="5"/>
            <a:endCxn id="27" idx="9"/>
          </p:cNvCxnSpPr>
          <p:nvPr/>
        </p:nvCxnSpPr>
        <p:spPr>
          <a:xfrm flipH="1" flipV="1">
            <a:off x="4781696" y="2750157"/>
            <a:ext cx="1068138" cy="614175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0" name="Straight Arrow Connector 29"/>
          <p:cNvCxnSpPr>
            <a:stCxn id="27" idx="10"/>
            <a:endCxn id="28" idx="6"/>
          </p:cNvCxnSpPr>
          <p:nvPr/>
        </p:nvCxnSpPr>
        <p:spPr>
          <a:xfrm flipV="1">
            <a:off x="4874147" y="2243988"/>
            <a:ext cx="482556" cy="40107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31" name="Freeform 30"/>
          <p:cNvSpPr/>
          <p:nvPr/>
        </p:nvSpPr>
        <p:spPr>
          <a:xfrm rot="1130400">
            <a:off x="5747585" y="334560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32" name="Freeform 31"/>
          <p:cNvSpPr/>
          <p:nvPr/>
        </p:nvSpPr>
        <p:spPr>
          <a:xfrm rot="1130400">
            <a:off x="4964225" y="3613085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33" name="Straight Arrow Connector 32"/>
          <p:cNvCxnSpPr>
            <a:stCxn id="27" idx="8"/>
            <a:endCxn id="32" idx="4"/>
          </p:cNvCxnSpPr>
          <p:nvPr/>
        </p:nvCxnSpPr>
        <p:spPr>
          <a:xfrm>
            <a:off x="4642008" y="2759087"/>
            <a:ext cx="564154" cy="86379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4" name="Straight Arrow Connector 33"/>
          <p:cNvCxnSpPr>
            <a:stCxn id="28" idx="9"/>
            <a:endCxn id="31" idx="11"/>
          </p:cNvCxnSpPr>
          <p:nvPr/>
        </p:nvCxnSpPr>
        <p:spPr>
          <a:xfrm>
            <a:off x="5610416" y="2467197"/>
            <a:ext cx="484201" cy="98065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5" name="Straight Arrow Connector 34"/>
          <p:cNvCxnSpPr>
            <a:stCxn id="31" idx="6"/>
            <a:endCxn id="32" idx="1"/>
          </p:cNvCxnSpPr>
          <p:nvPr/>
        </p:nvCxnSpPr>
        <p:spPr>
          <a:xfrm flipH="1">
            <a:off x="5320187" y="3469427"/>
            <a:ext cx="437196" cy="385595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6" name="Straight Arrow Connector 35"/>
          <p:cNvCxnSpPr>
            <a:stCxn id="32" idx="11"/>
            <a:endCxn id="28" idx="7"/>
          </p:cNvCxnSpPr>
          <p:nvPr/>
        </p:nvCxnSpPr>
        <p:spPr>
          <a:xfrm flipV="1">
            <a:off x="5311257" y="2383676"/>
            <a:ext cx="54376" cy="133165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7" name="Straight Arrow Connector 36"/>
          <p:cNvCxnSpPr>
            <a:stCxn id="18" idx="11"/>
            <a:endCxn id="27" idx="6"/>
          </p:cNvCxnSpPr>
          <p:nvPr/>
        </p:nvCxnSpPr>
        <p:spPr>
          <a:xfrm flipV="1">
            <a:off x="3464959" y="2526948"/>
            <a:ext cx="1063024" cy="2100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38" name="Straight Connector 37"/>
          <p:cNvSpPr/>
          <p:nvPr/>
        </p:nvSpPr>
        <p:spPr>
          <a:xfrm>
            <a:off x="611560" y="4970346"/>
            <a:ext cx="749808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>
            <a:off x="4086280" y="4787466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26080" y="5264106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</a:t>
            </a:r>
          </a:p>
        </p:txBody>
      </p:sp>
      <p:grpSp>
        <p:nvGrpSpPr>
          <p:cNvPr id="41" name="Group 40" descr="28§display§x_i§svg§600§FALSE" title="TexMaths"/>
          <p:cNvGrpSpPr/>
          <p:nvPr/>
        </p:nvGrpSpPr>
        <p:grpSpPr>
          <a:xfrm>
            <a:off x="3171880" y="5061786"/>
            <a:ext cx="303120" cy="213480"/>
            <a:chOff x="4078800" y="5095080"/>
            <a:chExt cx="303120" cy="213480"/>
          </a:xfrm>
        </p:grpSpPr>
        <p:sp>
          <p:nvSpPr>
            <p:cNvPr id="54" name="Freeform 53"/>
            <p:cNvSpPr/>
            <p:nvPr/>
          </p:nvSpPr>
          <p:spPr>
            <a:xfrm>
              <a:off x="4078800" y="5099040"/>
              <a:ext cx="303120" cy="206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3" h="574">
                  <a:moveTo>
                    <a:pt x="423" y="574"/>
                  </a:moveTo>
                  <a:lnTo>
                    <a:pt x="0" y="574"/>
                  </a:lnTo>
                  <a:lnTo>
                    <a:pt x="0" y="0"/>
                  </a:lnTo>
                  <a:lnTo>
                    <a:pt x="843" y="0"/>
                  </a:lnTo>
                  <a:lnTo>
                    <a:pt x="843" y="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4088880" y="5095080"/>
              <a:ext cx="1771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48">
                  <a:moveTo>
                    <a:pt x="302" y="140"/>
                  </a:moveTo>
                  <a:cubicBezTo>
                    <a:pt x="308" y="112"/>
                    <a:pt x="330" y="22"/>
                    <a:pt x="400" y="22"/>
                  </a:cubicBezTo>
                  <a:cubicBezTo>
                    <a:pt x="406" y="22"/>
                    <a:pt x="429" y="22"/>
                    <a:pt x="448" y="34"/>
                  </a:cubicBezTo>
                  <a:cubicBezTo>
                    <a:pt x="423" y="39"/>
                    <a:pt x="403" y="64"/>
                    <a:pt x="403" y="87"/>
                  </a:cubicBezTo>
                  <a:cubicBezTo>
                    <a:pt x="403" y="104"/>
                    <a:pt x="412" y="123"/>
                    <a:pt x="440" y="123"/>
                  </a:cubicBezTo>
                  <a:cubicBezTo>
                    <a:pt x="462" y="123"/>
                    <a:pt x="493" y="104"/>
                    <a:pt x="493" y="64"/>
                  </a:cubicBezTo>
                  <a:cubicBezTo>
                    <a:pt x="493" y="14"/>
                    <a:pt x="434" y="0"/>
                    <a:pt x="400" y="0"/>
                  </a:cubicBezTo>
                  <a:cubicBezTo>
                    <a:pt x="344" y="0"/>
                    <a:pt x="308" y="53"/>
                    <a:pt x="297" y="76"/>
                  </a:cubicBezTo>
                  <a:cubicBezTo>
                    <a:pt x="272" y="11"/>
                    <a:pt x="218" y="0"/>
                    <a:pt x="190" y="0"/>
                  </a:cubicBezTo>
                  <a:cubicBezTo>
                    <a:pt x="87" y="0"/>
                    <a:pt x="31" y="129"/>
                    <a:pt x="31" y="151"/>
                  </a:cubicBezTo>
                  <a:cubicBezTo>
                    <a:pt x="31" y="163"/>
                    <a:pt x="39" y="163"/>
                    <a:pt x="42" y="163"/>
                  </a:cubicBezTo>
                  <a:cubicBezTo>
                    <a:pt x="50" y="163"/>
                    <a:pt x="53" y="160"/>
                    <a:pt x="56" y="151"/>
                  </a:cubicBezTo>
                  <a:cubicBezTo>
                    <a:pt x="90" y="48"/>
                    <a:pt x="154" y="22"/>
                    <a:pt x="188" y="22"/>
                  </a:cubicBezTo>
                  <a:cubicBezTo>
                    <a:pt x="207" y="22"/>
                    <a:pt x="241" y="31"/>
                    <a:pt x="241" y="87"/>
                  </a:cubicBezTo>
                  <a:cubicBezTo>
                    <a:pt x="241" y="118"/>
                    <a:pt x="224" y="185"/>
                    <a:pt x="188" y="325"/>
                  </a:cubicBezTo>
                  <a:cubicBezTo>
                    <a:pt x="174" y="387"/>
                    <a:pt x="137" y="426"/>
                    <a:pt x="95" y="426"/>
                  </a:cubicBezTo>
                  <a:cubicBezTo>
                    <a:pt x="87" y="426"/>
                    <a:pt x="64" y="426"/>
                    <a:pt x="45" y="415"/>
                  </a:cubicBezTo>
                  <a:cubicBezTo>
                    <a:pt x="70" y="409"/>
                    <a:pt x="92" y="389"/>
                    <a:pt x="92" y="361"/>
                  </a:cubicBezTo>
                  <a:cubicBezTo>
                    <a:pt x="92" y="333"/>
                    <a:pt x="70" y="325"/>
                    <a:pt x="53" y="325"/>
                  </a:cubicBezTo>
                  <a:cubicBezTo>
                    <a:pt x="25" y="325"/>
                    <a:pt x="0" y="353"/>
                    <a:pt x="0" y="384"/>
                  </a:cubicBezTo>
                  <a:cubicBezTo>
                    <a:pt x="0" y="429"/>
                    <a:pt x="50" y="448"/>
                    <a:pt x="92" y="448"/>
                  </a:cubicBezTo>
                  <a:cubicBezTo>
                    <a:pt x="160" y="448"/>
                    <a:pt x="193" y="378"/>
                    <a:pt x="196" y="373"/>
                  </a:cubicBezTo>
                  <a:cubicBezTo>
                    <a:pt x="210" y="409"/>
                    <a:pt x="244" y="448"/>
                    <a:pt x="305" y="448"/>
                  </a:cubicBezTo>
                  <a:cubicBezTo>
                    <a:pt x="406" y="448"/>
                    <a:pt x="462" y="322"/>
                    <a:pt x="462" y="297"/>
                  </a:cubicBezTo>
                  <a:cubicBezTo>
                    <a:pt x="462" y="286"/>
                    <a:pt x="454" y="286"/>
                    <a:pt x="451" y="286"/>
                  </a:cubicBezTo>
                  <a:cubicBezTo>
                    <a:pt x="443" y="286"/>
                    <a:pt x="440" y="291"/>
                    <a:pt x="437" y="297"/>
                  </a:cubicBezTo>
                  <a:cubicBezTo>
                    <a:pt x="406" y="403"/>
                    <a:pt x="339" y="426"/>
                    <a:pt x="305" y="426"/>
                  </a:cubicBezTo>
                  <a:cubicBezTo>
                    <a:pt x="266" y="426"/>
                    <a:pt x="252" y="395"/>
                    <a:pt x="252" y="361"/>
                  </a:cubicBezTo>
                  <a:cubicBezTo>
                    <a:pt x="252" y="339"/>
                    <a:pt x="258" y="319"/>
                    <a:pt x="269" y="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292640" y="5140440"/>
              <a:ext cx="76320" cy="16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468">
                  <a:moveTo>
                    <a:pt x="193" y="25"/>
                  </a:moveTo>
                  <a:cubicBezTo>
                    <a:pt x="193" y="14"/>
                    <a:pt x="185" y="0"/>
                    <a:pt x="165" y="0"/>
                  </a:cubicBezTo>
                  <a:cubicBezTo>
                    <a:pt x="146" y="0"/>
                    <a:pt x="126" y="17"/>
                    <a:pt x="126" y="39"/>
                  </a:cubicBezTo>
                  <a:cubicBezTo>
                    <a:pt x="126" y="50"/>
                    <a:pt x="134" y="64"/>
                    <a:pt x="154" y="64"/>
                  </a:cubicBezTo>
                  <a:cubicBezTo>
                    <a:pt x="174" y="64"/>
                    <a:pt x="193" y="45"/>
                    <a:pt x="193" y="25"/>
                  </a:cubicBezTo>
                  <a:close/>
                  <a:moveTo>
                    <a:pt x="50" y="378"/>
                  </a:moveTo>
                  <a:cubicBezTo>
                    <a:pt x="48" y="387"/>
                    <a:pt x="45" y="395"/>
                    <a:pt x="45" y="409"/>
                  </a:cubicBezTo>
                  <a:cubicBezTo>
                    <a:pt x="45" y="440"/>
                    <a:pt x="73" y="468"/>
                    <a:pt x="112" y="468"/>
                  </a:cubicBezTo>
                  <a:cubicBezTo>
                    <a:pt x="182" y="468"/>
                    <a:pt x="213" y="370"/>
                    <a:pt x="213" y="361"/>
                  </a:cubicBezTo>
                  <a:cubicBezTo>
                    <a:pt x="213" y="350"/>
                    <a:pt x="202" y="350"/>
                    <a:pt x="202" y="350"/>
                  </a:cubicBezTo>
                  <a:cubicBezTo>
                    <a:pt x="190" y="350"/>
                    <a:pt x="190" y="356"/>
                    <a:pt x="188" y="364"/>
                  </a:cubicBezTo>
                  <a:cubicBezTo>
                    <a:pt x="171" y="417"/>
                    <a:pt x="140" y="448"/>
                    <a:pt x="112" y="448"/>
                  </a:cubicBezTo>
                  <a:cubicBezTo>
                    <a:pt x="98" y="448"/>
                    <a:pt x="95" y="437"/>
                    <a:pt x="95" y="423"/>
                  </a:cubicBezTo>
                  <a:cubicBezTo>
                    <a:pt x="95" y="406"/>
                    <a:pt x="101" y="395"/>
                    <a:pt x="106" y="378"/>
                  </a:cubicBezTo>
                  <a:cubicBezTo>
                    <a:pt x="115" y="359"/>
                    <a:pt x="120" y="342"/>
                    <a:pt x="129" y="322"/>
                  </a:cubicBezTo>
                  <a:cubicBezTo>
                    <a:pt x="134" y="305"/>
                    <a:pt x="160" y="244"/>
                    <a:pt x="162" y="235"/>
                  </a:cubicBezTo>
                  <a:cubicBezTo>
                    <a:pt x="165" y="227"/>
                    <a:pt x="168" y="219"/>
                    <a:pt x="168" y="213"/>
                  </a:cubicBezTo>
                  <a:cubicBezTo>
                    <a:pt x="168" y="179"/>
                    <a:pt x="140" y="154"/>
                    <a:pt x="101" y="154"/>
                  </a:cubicBezTo>
                  <a:cubicBezTo>
                    <a:pt x="31" y="154"/>
                    <a:pt x="0" y="249"/>
                    <a:pt x="0" y="261"/>
                  </a:cubicBezTo>
                  <a:cubicBezTo>
                    <a:pt x="0" y="269"/>
                    <a:pt x="8" y="269"/>
                    <a:pt x="11" y="269"/>
                  </a:cubicBezTo>
                  <a:cubicBezTo>
                    <a:pt x="22" y="269"/>
                    <a:pt x="22" y="266"/>
                    <a:pt x="25" y="258"/>
                  </a:cubicBezTo>
                  <a:cubicBezTo>
                    <a:pt x="42" y="199"/>
                    <a:pt x="73" y="174"/>
                    <a:pt x="98" y="174"/>
                  </a:cubicBezTo>
                  <a:cubicBezTo>
                    <a:pt x="109" y="174"/>
                    <a:pt x="118" y="179"/>
                    <a:pt x="118" y="199"/>
                  </a:cubicBezTo>
                  <a:cubicBezTo>
                    <a:pt x="118" y="213"/>
                    <a:pt x="112" y="224"/>
                    <a:pt x="95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sp>
        <p:nvSpPr>
          <p:cNvPr id="42" name="Straight Connector 41"/>
          <p:cNvSpPr/>
          <p:nvPr/>
        </p:nvSpPr>
        <p:spPr>
          <a:xfrm>
            <a:off x="3323440" y="2765526"/>
            <a:ext cx="0" cy="221508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>
            <a:off x="4831120" y="2684346"/>
            <a:ext cx="0" cy="237744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grpSp>
        <p:nvGrpSpPr>
          <p:cNvPr id="44" name="Group 43" descr="28§display§x_j§svg§600§FALSE" title="TexMaths"/>
          <p:cNvGrpSpPr/>
          <p:nvPr/>
        </p:nvGrpSpPr>
        <p:grpSpPr>
          <a:xfrm>
            <a:off x="4684240" y="5061786"/>
            <a:ext cx="334440" cy="260640"/>
            <a:chOff x="5591160" y="5095080"/>
            <a:chExt cx="334440" cy="260640"/>
          </a:xfrm>
        </p:grpSpPr>
        <p:sp>
          <p:nvSpPr>
            <p:cNvPr id="51" name="Freeform 50"/>
            <p:cNvSpPr/>
            <p:nvPr/>
          </p:nvSpPr>
          <p:spPr>
            <a:xfrm>
              <a:off x="5591160" y="5099040"/>
              <a:ext cx="334440" cy="254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0" h="708">
                  <a:moveTo>
                    <a:pt x="465" y="708"/>
                  </a:moveTo>
                  <a:lnTo>
                    <a:pt x="0" y="708"/>
                  </a:lnTo>
                  <a:lnTo>
                    <a:pt x="0" y="0"/>
                  </a:lnTo>
                  <a:lnTo>
                    <a:pt x="930" y="0"/>
                  </a:lnTo>
                  <a:lnTo>
                    <a:pt x="930" y="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5601240" y="5095080"/>
              <a:ext cx="1771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48">
                  <a:moveTo>
                    <a:pt x="303" y="140"/>
                  </a:moveTo>
                  <a:cubicBezTo>
                    <a:pt x="308" y="112"/>
                    <a:pt x="331" y="22"/>
                    <a:pt x="401" y="22"/>
                  </a:cubicBezTo>
                  <a:cubicBezTo>
                    <a:pt x="406" y="22"/>
                    <a:pt x="429" y="22"/>
                    <a:pt x="448" y="34"/>
                  </a:cubicBezTo>
                  <a:cubicBezTo>
                    <a:pt x="423" y="39"/>
                    <a:pt x="403" y="64"/>
                    <a:pt x="403" y="87"/>
                  </a:cubicBezTo>
                  <a:cubicBezTo>
                    <a:pt x="403" y="104"/>
                    <a:pt x="412" y="123"/>
                    <a:pt x="440" y="123"/>
                  </a:cubicBezTo>
                  <a:cubicBezTo>
                    <a:pt x="462" y="123"/>
                    <a:pt x="493" y="104"/>
                    <a:pt x="493" y="64"/>
                  </a:cubicBezTo>
                  <a:cubicBezTo>
                    <a:pt x="493" y="14"/>
                    <a:pt x="434" y="0"/>
                    <a:pt x="401" y="0"/>
                  </a:cubicBezTo>
                  <a:cubicBezTo>
                    <a:pt x="345" y="0"/>
                    <a:pt x="308" y="53"/>
                    <a:pt x="297" y="76"/>
                  </a:cubicBezTo>
                  <a:cubicBezTo>
                    <a:pt x="272" y="11"/>
                    <a:pt x="218" y="0"/>
                    <a:pt x="190" y="0"/>
                  </a:cubicBezTo>
                  <a:cubicBezTo>
                    <a:pt x="87" y="0"/>
                    <a:pt x="31" y="129"/>
                    <a:pt x="31" y="151"/>
                  </a:cubicBezTo>
                  <a:cubicBezTo>
                    <a:pt x="31" y="162"/>
                    <a:pt x="39" y="162"/>
                    <a:pt x="42" y="162"/>
                  </a:cubicBezTo>
                  <a:cubicBezTo>
                    <a:pt x="50" y="162"/>
                    <a:pt x="53" y="160"/>
                    <a:pt x="56" y="151"/>
                  </a:cubicBezTo>
                  <a:cubicBezTo>
                    <a:pt x="90" y="48"/>
                    <a:pt x="154" y="22"/>
                    <a:pt x="188" y="22"/>
                  </a:cubicBezTo>
                  <a:cubicBezTo>
                    <a:pt x="207" y="22"/>
                    <a:pt x="241" y="31"/>
                    <a:pt x="241" y="87"/>
                  </a:cubicBezTo>
                  <a:cubicBezTo>
                    <a:pt x="241" y="118"/>
                    <a:pt x="224" y="185"/>
                    <a:pt x="188" y="325"/>
                  </a:cubicBezTo>
                  <a:cubicBezTo>
                    <a:pt x="174" y="386"/>
                    <a:pt x="137" y="425"/>
                    <a:pt x="95" y="425"/>
                  </a:cubicBezTo>
                  <a:cubicBezTo>
                    <a:pt x="87" y="425"/>
                    <a:pt x="64" y="425"/>
                    <a:pt x="45" y="414"/>
                  </a:cubicBezTo>
                  <a:cubicBezTo>
                    <a:pt x="70" y="409"/>
                    <a:pt x="92" y="389"/>
                    <a:pt x="92" y="361"/>
                  </a:cubicBezTo>
                  <a:cubicBezTo>
                    <a:pt x="92" y="333"/>
                    <a:pt x="70" y="325"/>
                    <a:pt x="53" y="325"/>
                  </a:cubicBezTo>
                  <a:cubicBezTo>
                    <a:pt x="25" y="325"/>
                    <a:pt x="0" y="353"/>
                    <a:pt x="0" y="383"/>
                  </a:cubicBezTo>
                  <a:cubicBezTo>
                    <a:pt x="0" y="428"/>
                    <a:pt x="50" y="448"/>
                    <a:pt x="92" y="448"/>
                  </a:cubicBezTo>
                  <a:cubicBezTo>
                    <a:pt x="160" y="448"/>
                    <a:pt x="193" y="378"/>
                    <a:pt x="196" y="372"/>
                  </a:cubicBezTo>
                  <a:cubicBezTo>
                    <a:pt x="210" y="409"/>
                    <a:pt x="244" y="448"/>
                    <a:pt x="305" y="448"/>
                  </a:cubicBezTo>
                  <a:cubicBezTo>
                    <a:pt x="406" y="448"/>
                    <a:pt x="462" y="322"/>
                    <a:pt x="462" y="297"/>
                  </a:cubicBezTo>
                  <a:cubicBezTo>
                    <a:pt x="462" y="286"/>
                    <a:pt x="454" y="286"/>
                    <a:pt x="451" y="286"/>
                  </a:cubicBezTo>
                  <a:cubicBezTo>
                    <a:pt x="443" y="286"/>
                    <a:pt x="440" y="291"/>
                    <a:pt x="437" y="297"/>
                  </a:cubicBezTo>
                  <a:cubicBezTo>
                    <a:pt x="406" y="403"/>
                    <a:pt x="339" y="425"/>
                    <a:pt x="305" y="425"/>
                  </a:cubicBezTo>
                  <a:cubicBezTo>
                    <a:pt x="266" y="425"/>
                    <a:pt x="252" y="395"/>
                    <a:pt x="252" y="361"/>
                  </a:cubicBezTo>
                  <a:cubicBezTo>
                    <a:pt x="252" y="339"/>
                    <a:pt x="258" y="319"/>
                    <a:pt x="269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793840" y="5140440"/>
              <a:ext cx="109440" cy="21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5" h="599">
                  <a:moveTo>
                    <a:pt x="305" y="25"/>
                  </a:moveTo>
                  <a:cubicBezTo>
                    <a:pt x="305" y="14"/>
                    <a:pt x="297" y="0"/>
                    <a:pt x="277" y="0"/>
                  </a:cubicBezTo>
                  <a:cubicBezTo>
                    <a:pt x="258" y="0"/>
                    <a:pt x="238" y="20"/>
                    <a:pt x="238" y="39"/>
                  </a:cubicBezTo>
                  <a:cubicBezTo>
                    <a:pt x="238" y="50"/>
                    <a:pt x="247" y="64"/>
                    <a:pt x="266" y="64"/>
                  </a:cubicBezTo>
                  <a:cubicBezTo>
                    <a:pt x="286" y="64"/>
                    <a:pt x="305" y="48"/>
                    <a:pt x="305" y="25"/>
                  </a:cubicBezTo>
                  <a:close/>
                  <a:moveTo>
                    <a:pt x="157" y="493"/>
                  </a:moveTo>
                  <a:cubicBezTo>
                    <a:pt x="146" y="540"/>
                    <a:pt x="109" y="579"/>
                    <a:pt x="67" y="579"/>
                  </a:cubicBezTo>
                  <a:cubicBezTo>
                    <a:pt x="59" y="579"/>
                    <a:pt x="50" y="579"/>
                    <a:pt x="42" y="577"/>
                  </a:cubicBezTo>
                  <a:cubicBezTo>
                    <a:pt x="62" y="568"/>
                    <a:pt x="67" y="551"/>
                    <a:pt x="67" y="540"/>
                  </a:cubicBezTo>
                  <a:cubicBezTo>
                    <a:pt x="67" y="523"/>
                    <a:pt x="53" y="515"/>
                    <a:pt x="39" y="515"/>
                  </a:cubicBezTo>
                  <a:cubicBezTo>
                    <a:pt x="17" y="515"/>
                    <a:pt x="0" y="535"/>
                    <a:pt x="0" y="557"/>
                  </a:cubicBezTo>
                  <a:cubicBezTo>
                    <a:pt x="0" y="582"/>
                    <a:pt x="28" y="599"/>
                    <a:pt x="70" y="599"/>
                  </a:cubicBezTo>
                  <a:cubicBezTo>
                    <a:pt x="109" y="599"/>
                    <a:pt x="193" y="574"/>
                    <a:pt x="213" y="490"/>
                  </a:cubicBezTo>
                  <a:lnTo>
                    <a:pt x="277" y="244"/>
                  </a:lnTo>
                  <a:cubicBezTo>
                    <a:pt x="277" y="235"/>
                    <a:pt x="280" y="230"/>
                    <a:pt x="280" y="218"/>
                  </a:cubicBezTo>
                  <a:cubicBezTo>
                    <a:pt x="280" y="182"/>
                    <a:pt x="247" y="154"/>
                    <a:pt x="204" y="154"/>
                  </a:cubicBezTo>
                  <a:cubicBezTo>
                    <a:pt x="129" y="154"/>
                    <a:pt x="84" y="249"/>
                    <a:pt x="84" y="260"/>
                  </a:cubicBezTo>
                  <a:cubicBezTo>
                    <a:pt x="84" y="269"/>
                    <a:pt x="92" y="269"/>
                    <a:pt x="95" y="269"/>
                  </a:cubicBezTo>
                  <a:cubicBezTo>
                    <a:pt x="104" y="269"/>
                    <a:pt x="104" y="266"/>
                    <a:pt x="109" y="255"/>
                  </a:cubicBezTo>
                  <a:cubicBezTo>
                    <a:pt x="126" y="216"/>
                    <a:pt x="162" y="174"/>
                    <a:pt x="204" y="174"/>
                  </a:cubicBezTo>
                  <a:cubicBezTo>
                    <a:pt x="221" y="174"/>
                    <a:pt x="227" y="185"/>
                    <a:pt x="227" y="207"/>
                  </a:cubicBezTo>
                  <a:cubicBezTo>
                    <a:pt x="227" y="216"/>
                    <a:pt x="224" y="224"/>
                    <a:pt x="224" y="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sp>
        <p:nvSpPr>
          <p:cNvPr id="45" name="Straight Connector 44"/>
          <p:cNvSpPr/>
          <p:nvPr/>
        </p:nvSpPr>
        <p:spPr>
          <a:xfrm>
            <a:off x="2670759" y="3964506"/>
            <a:ext cx="0" cy="109728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2523415" y="2331469"/>
            <a:ext cx="0" cy="271368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7" name="Straight Connector 46"/>
          <p:cNvSpPr/>
          <p:nvPr/>
        </p:nvSpPr>
        <p:spPr>
          <a:xfrm>
            <a:off x="1923923" y="3470586"/>
            <a:ext cx="0" cy="149976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>
            <a:off x="5262760" y="3910146"/>
            <a:ext cx="0" cy="115164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>
            <a:off x="5538785" y="2444525"/>
            <a:ext cx="0" cy="264456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>
            <a:off x="5928554" y="3642665"/>
            <a:ext cx="0" cy="141912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grpSp>
        <p:nvGrpSpPr>
          <p:cNvPr id="57" name="Group 56" descr="28§display§\lambda_2 = \min_{x: \sum x_i = 0} \sum_{(i,j) \in E} (x_i - x_j)^2&#10; §svg§600§FALSE" title="TexMaths"/>
          <p:cNvGrpSpPr/>
          <p:nvPr/>
        </p:nvGrpSpPr>
        <p:grpSpPr>
          <a:xfrm>
            <a:off x="2726640" y="679680"/>
            <a:ext cx="4588200" cy="874440"/>
            <a:chOff x="2726640" y="679680"/>
            <a:chExt cx="4588200" cy="874440"/>
          </a:xfrm>
        </p:grpSpPr>
        <p:sp>
          <p:nvSpPr>
            <p:cNvPr id="58" name="Freeform 57"/>
            <p:cNvSpPr/>
            <p:nvPr/>
          </p:nvSpPr>
          <p:spPr>
            <a:xfrm>
              <a:off x="2726640" y="679680"/>
              <a:ext cx="4588200" cy="8744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46" h="2430">
                  <a:moveTo>
                    <a:pt x="6373" y="2430"/>
                  </a:moveTo>
                  <a:lnTo>
                    <a:pt x="0" y="2430"/>
                  </a:lnTo>
                  <a:lnTo>
                    <a:pt x="0" y="0"/>
                  </a:lnTo>
                  <a:lnTo>
                    <a:pt x="12746" y="0"/>
                  </a:lnTo>
                  <a:lnTo>
                    <a:pt x="12746" y="2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2745719" y="805680"/>
              <a:ext cx="176040" cy="250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0" h="697">
                  <a:moveTo>
                    <a:pt x="300" y="398"/>
                  </a:moveTo>
                  <a:cubicBezTo>
                    <a:pt x="342" y="501"/>
                    <a:pt x="389" y="652"/>
                    <a:pt x="406" y="675"/>
                  </a:cubicBezTo>
                  <a:cubicBezTo>
                    <a:pt x="420" y="697"/>
                    <a:pt x="431" y="697"/>
                    <a:pt x="456" y="697"/>
                  </a:cubicBezTo>
                  <a:lnTo>
                    <a:pt x="479" y="697"/>
                  </a:lnTo>
                  <a:cubicBezTo>
                    <a:pt x="490" y="694"/>
                    <a:pt x="490" y="689"/>
                    <a:pt x="490" y="686"/>
                  </a:cubicBezTo>
                  <a:cubicBezTo>
                    <a:pt x="490" y="683"/>
                    <a:pt x="487" y="680"/>
                    <a:pt x="484" y="677"/>
                  </a:cubicBezTo>
                  <a:cubicBezTo>
                    <a:pt x="476" y="666"/>
                    <a:pt x="470" y="652"/>
                    <a:pt x="462" y="633"/>
                  </a:cubicBezTo>
                  <a:lnTo>
                    <a:pt x="260" y="70"/>
                  </a:lnTo>
                  <a:cubicBezTo>
                    <a:pt x="241" y="14"/>
                    <a:pt x="185" y="0"/>
                    <a:pt x="140" y="0"/>
                  </a:cubicBezTo>
                  <a:cubicBezTo>
                    <a:pt x="134" y="0"/>
                    <a:pt x="120" y="0"/>
                    <a:pt x="120" y="11"/>
                  </a:cubicBezTo>
                  <a:cubicBezTo>
                    <a:pt x="120" y="20"/>
                    <a:pt x="129" y="20"/>
                    <a:pt x="132" y="20"/>
                  </a:cubicBezTo>
                  <a:cubicBezTo>
                    <a:pt x="162" y="28"/>
                    <a:pt x="171" y="34"/>
                    <a:pt x="196" y="101"/>
                  </a:cubicBezTo>
                  <a:lnTo>
                    <a:pt x="291" y="370"/>
                  </a:lnTo>
                  <a:lnTo>
                    <a:pt x="17" y="638"/>
                  </a:lnTo>
                  <a:cubicBezTo>
                    <a:pt x="6" y="652"/>
                    <a:pt x="0" y="658"/>
                    <a:pt x="0" y="669"/>
                  </a:cubicBezTo>
                  <a:cubicBezTo>
                    <a:pt x="0" y="686"/>
                    <a:pt x="14" y="697"/>
                    <a:pt x="31" y="697"/>
                  </a:cubicBezTo>
                  <a:cubicBezTo>
                    <a:pt x="45" y="697"/>
                    <a:pt x="53" y="689"/>
                    <a:pt x="62" y="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2949480" y="939600"/>
              <a:ext cx="11052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459">
                  <a:moveTo>
                    <a:pt x="308" y="333"/>
                  </a:moveTo>
                  <a:lnTo>
                    <a:pt x="283" y="333"/>
                  </a:lnTo>
                  <a:cubicBezTo>
                    <a:pt x="283" y="350"/>
                    <a:pt x="274" y="389"/>
                    <a:pt x="266" y="398"/>
                  </a:cubicBezTo>
                  <a:cubicBezTo>
                    <a:pt x="260" y="400"/>
                    <a:pt x="207" y="400"/>
                    <a:pt x="196" y="400"/>
                  </a:cubicBezTo>
                  <a:lnTo>
                    <a:pt x="70" y="400"/>
                  </a:lnTo>
                  <a:cubicBezTo>
                    <a:pt x="143" y="336"/>
                    <a:pt x="165" y="316"/>
                    <a:pt x="207" y="286"/>
                  </a:cubicBezTo>
                  <a:cubicBezTo>
                    <a:pt x="260" y="244"/>
                    <a:pt x="308" y="202"/>
                    <a:pt x="308" y="134"/>
                  </a:cubicBezTo>
                  <a:cubicBezTo>
                    <a:pt x="308" y="50"/>
                    <a:pt x="232" y="0"/>
                    <a:pt x="146" y="0"/>
                  </a:cubicBezTo>
                  <a:cubicBezTo>
                    <a:pt x="59" y="0"/>
                    <a:pt x="0" y="62"/>
                    <a:pt x="0" y="123"/>
                  </a:cubicBezTo>
                  <a:cubicBezTo>
                    <a:pt x="0" y="160"/>
                    <a:pt x="31" y="162"/>
                    <a:pt x="36" y="162"/>
                  </a:cubicBezTo>
                  <a:cubicBezTo>
                    <a:pt x="53" y="162"/>
                    <a:pt x="73" y="151"/>
                    <a:pt x="73" y="126"/>
                  </a:cubicBezTo>
                  <a:cubicBezTo>
                    <a:pt x="73" y="115"/>
                    <a:pt x="70" y="90"/>
                    <a:pt x="34" y="90"/>
                  </a:cubicBezTo>
                  <a:cubicBezTo>
                    <a:pt x="53" y="39"/>
                    <a:pt x="101" y="25"/>
                    <a:pt x="134" y="25"/>
                  </a:cubicBezTo>
                  <a:cubicBezTo>
                    <a:pt x="204" y="25"/>
                    <a:pt x="241" y="78"/>
                    <a:pt x="241" y="134"/>
                  </a:cubicBezTo>
                  <a:cubicBezTo>
                    <a:pt x="241" y="196"/>
                    <a:pt x="196" y="244"/>
                    <a:pt x="174" y="269"/>
                  </a:cubicBezTo>
                  <a:lnTo>
                    <a:pt x="6" y="434"/>
                  </a:lnTo>
                  <a:cubicBezTo>
                    <a:pt x="0" y="440"/>
                    <a:pt x="0" y="440"/>
                    <a:pt x="0" y="459"/>
                  </a:cubicBezTo>
                  <a:lnTo>
                    <a:pt x="286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210479" y="921600"/>
              <a:ext cx="236520" cy="83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8" h="232">
                  <a:moveTo>
                    <a:pt x="624" y="39"/>
                  </a:moveTo>
                  <a:cubicBezTo>
                    <a:pt x="638" y="39"/>
                    <a:pt x="658" y="39"/>
                    <a:pt x="658" y="20"/>
                  </a:cubicBezTo>
                  <a:cubicBezTo>
                    <a:pt x="658" y="0"/>
                    <a:pt x="638" y="0"/>
                    <a:pt x="624" y="0"/>
                  </a:cubicBezTo>
                  <a:lnTo>
                    <a:pt x="34" y="0"/>
                  </a:lnTo>
                  <a:cubicBezTo>
                    <a:pt x="20" y="0"/>
                    <a:pt x="0" y="0"/>
                    <a:pt x="0" y="20"/>
                  </a:cubicBezTo>
                  <a:cubicBezTo>
                    <a:pt x="0" y="39"/>
                    <a:pt x="20" y="39"/>
                    <a:pt x="34" y="39"/>
                  </a:cubicBezTo>
                  <a:close/>
                  <a:moveTo>
                    <a:pt x="624" y="232"/>
                  </a:moveTo>
                  <a:cubicBezTo>
                    <a:pt x="638" y="232"/>
                    <a:pt x="658" y="232"/>
                    <a:pt x="658" y="213"/>
                  </a:cubicBezTo>
                  <a:cubicBezTo>
                    <a:pt x="658" y="193"/>
                    <a:pt x="638" y="193"/>
                    <a:pt x="624" y="193"/>
                  </a:cubicBezTo>
                  <a:lnTo>
                    <a:pt x="34" y="193"/>
                  </a:lnTo>
                  <a:cubicBezTo>
                    <a:pt x="20" y="193"/>
                    <a:pt x="0" y="193"/>
                    <a:pt x="0" y="213"/>
                  </a:cubicBezTo>
                  <a:cubicBezTo>
                    <a:pt x="0" y="232"/>
                    <a:pt x="20" y="232"/>
                    <a:pt x="3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889800" y="895320"/>
              <a:ext cx="27684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0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88" y="437"/>
                    <a:pt x="221" y="437"/>
                  </a:cubicBezTo>
                  <a:lnTo>
                    <a:pt x="221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77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08" y="437"/>
                    <a:pt x="358" y="434"/>
                    <a:pt x="386" y="434"/>
                  </a:cubicBezTo>
                  <a:cubicBezTo>
                    <a:pt x="412" y="434"/>
                    <a:pt x="462" y="437"/>
                    <a:pt x="496" y="437"/>
                  </a:cubicBezTo>
                  <a:lnTo>
                    <a:pt x="496" y="406"/>
                  </a:lnTo>
                  <a:cubicBezTo>
                    <a:pt x="431" y="406"/>
                    <a:pt x="420" y="406"/>
                    <a:pt x="420" y="361"/>
                  </a:cubicBezTo>
                  <a:lnTo>
                    <a:pt x="420" y="179"/>
                  </a:lnTo>
                  <a:cubicBezTo>
                    <a:pt x="420" y="78"/>
                    <a:pt x="490" y="22"/>
                    <a:pt x="554" y="22"/>
                  </a:cubicBezTo>
                  <a:cubicBezTo>
                    <a:pt x="616" y="22"/>
                    <a:pt x="627" y="76"/>
                    <a:pt x="627" y="132"/>
                  </a:cubicBezTo>
                  <a:lnTo>
                    <a:pt x="627" y="361"/>
                  </a:lnTo>
                  <a:cubicBezTo>
                    <a:pt x="627" y="406"/>
                    <a:pt x="616" y="406"/>
                    <a:pt x="549" y="406"/>
                  </a:cubicBezTo>
                  <a:lnTo>
                    <a:pt x="549" y="437"/>
                  </a:lnTo>
                  <a:cubicBezTo>
                    <a:pt x="582" y="437"/>
                    <a:pt x="633" y="434"/>
                    <a:pt x="661" y="434"/>
                  </a:cubicBezTo>
                  <a:cubicBezTo>
                    <a:pt x="686" y="434"/>
                    <a:pt x="736" y="437"/>
                    <a:pt x="770" y="437"/>
                  </a:cubicBezTo>
                  <a:lnTo>
                    <a:pt x="770" y="406"/>
                  </a:lnTo>
                  <a:cubicBezTo>
                    <a:pt x="720" y="406"/>
                    <a:pt x="694" y="406"/>
                    <a:pt x="694" y="378"/>
                  </a:cubicBezTo>
                  <a:lnTo>
                    <a:pt x="694" y="188"/>
                  </a:lnTo>
                  <a:cubicBezTo>
                    <a:pt x="694" y="104"/>
                    <a:pt x="694" y="73"/>
                    <a:pt x="664" y="36"/>
                  </a:cubicBezTo>
                  <a:cubicBezTo>
                    <a:pt x="650" y="20"/>
                    <a:pt x="616" y="0"/>
                    <a:pt x="560" y="0"/>
                  </a:cubicBezTo>
                  <a:cubicBezTo>
                    <a:pt x="476" y="0"/>
                    <a:pt x="434" y="59"/>
                    <a:pt x="417" y="98"/>
                  </a:cubicBezTo>
                  <a:cubicBezTo>
                    <a:pt x="403" y="11"/>
                    <a:pt x="330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185360" y="814680"/>
              <a:ext cx="76320" cy="23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661">
                  <a:moveTo>
                    <a:pt x="143" y="224"/>
                  </a:moveTo>
                  <a:lnTo>
                    <a:pt x="3" y="235"/>
                  </a:lnTo>
                  <a:lnTo>
                    <a:pt x="3" y="266"/>
                  </a:lnTo>
                  <a:cubicBezTo>
                    <a:pt x="70" y="266"/>
                    <a:pt x="78" y="272"/>
                    <a:pt x="78" y="319"/>
                  </a:cubicBezTo>
                  <a:lnTo>
                    <a:pt x="78" y="585"/>
                  </a:lnTo>
                  <a:cubicBezTo>
                    <a:pt x="78" y="630"/>
                    <a:pt x="67" y="630"/>
                    <a:pt x="0" y="630"/>
                  </a:cubicBezTo>
                  <a:lnTo>
                    <a:pt x="0" y="661"/>
                  </a:lnTo>
                  <a:cubicBezTo>
                    <a:pt x="31" y="661"/>
                    <a:pt x="87" y="658"/>
                    <a:pt x="109" y="658"/>
                  </a:cubicBezTo>
                  <a:cubicBezTo>
                    <a:pt x="146" y="658"/>
                    <a:pt x="179" y="661"/>
                    <a:pt x="213" y="661"/>
                  </a:cubicBezTo>
                  <a:lnTo>
                    <a:pt x="213" y="630"/>
                  </a:lnTo>
                  <a:cubicBezTo>
                    <a:pt x="148" y="630"/>
                    <a:pt x="143" y="624"/>
                    <a:pt x="143" y="588"/>
                  </a:cubicBezTo>
                  <a:close/>
                  <a:moveTo>
                    <a:pt x="148" y="53"/>
                  </a:moveTo>
                  <a:cubicBezTo>
                    <a:pt x="148" y="20"/>
                    <a:pt x="123" y="0"/>
                    <a:pt x="95" y="0"/>
                  </a:cubicBezTo>
                  <a:cubicBezTo>
                    <a:pt x="64" y="0"/>
                    <a:pt x="42" y="28"/>
                    <a:pt x="42" y="53"/>
                  </a:cubicBezTo>
                  <a:cubicBezTo>
                    <a:pt x="42" y="78"/>
                    <a:pt x="64" y="104"/>
                    <a:pt x="95" y="104"/>
                  </a:cubicBezTo>
                  <a:cubicBezTo>
                    <a:pt x="123" y="104"/>
                    <a:pt x="148" y="84"/>
                    <a:pt x="148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4284000" y="89532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576239" y="1187640"/>
              <a:ext cx="133560" cy="11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2" h="314">
                  <a:moveTo>
                    <a:pt x="140" y="232"/>
                  </a:moveTo>
                  <a:cubicBezTo>
                    <a:pt x="132" y="258"/>
                    <a:pt x="109" y="294"/>
                    <a:pt x="76" y="294"/>
                  </a:cubicBezTo>
                  <a:cubicBezTo>
                    <a:pt x="73" y="294"/>
                    <a:pt x="50" y="294"/>
                    <a:pt x="36" y="286"/>
                  </a:cubicBezTo>
                  <a:cubicBezTo>
                    <a:pt x="64" y="274"/>
                    <a:pt x="67" y="249"/>
                    <a:pt x="67" y="246"/>
                  </a:cubicBezTo>
                  <a:cubicBezTo>
                    <a:pt x="67" y="230"/>
                    <a:pt x="56" y="221"/>
                    <a:pt x="39" y="221"/>
                  </a:cubicBezTo>
                  <a:cubicBezTo>
                    <a:pt x="20" y="221"/>
                    <a:pt x="0" y="238"/>
                    <a:pt x="0" y="263"/>
                  </a:cubicBezTo>
                  <a:cubicBezTo>
                    <a:pt x="0" y="297"/>
                    <a:pt x="39" y="314"/>
                    <a:pt x="73" y="314"/>
                  </a:cubicBezTo>
                  <a:cubicBezTo>
                    <a:pt x="104" y="314"/>
                    <a:pt x="134" y="294"/>
                    <a:pt x="151" y="263"/>
                  </a:cubicBezTo>
                  <a:cubicBezTo>
                    <a:pt x="168" y="300"/>
                    <a:pt x="204" y="314"/>
                    <a:pt x="232" y="314"/>
                  </a:cubicBezTo>
                  <a:cubicBezTo>
                    <a:pt x="314" y="314"/>
                    <a:pt x="356" y="227"/>
                    <a:pt x="356" y="207"/>
                  </a:cubicBezTo>
                  <a:cubicBezTo>
                    <a:pt x="356" y="199"/>
                    <a:pt x="347" y="199"/>
                    <a:pt x="344" y="199"/>
                  </a:cubicBezTo>
                  <a:cubicBezTo>
                    <a:pt x="333" y="199"/>
                    <a:pt x="333" y="202"/>
                    <a:pt x="330" y="210"/>
                  </a:cubicBezTo>
                  <a:cubicBezTo>
                    <a:pt x="316" y="258"/>
                    <a:pt x="274" y="294"/>
                    <a:pt x="235" y="294"/>
                  </a:cubicBezTo>
                  <a:cubicBezTo>
                    <a:pt x="207" y="294"/>
                    <a:pt x="193" y="274"/>
                    <a:pt x="193" y="249"/>
                  </a:cubicBezTo>
                  <a:cubicBezTo>
                    <a:pt x="193" y="230"/>
                    <a:pt x="210" y="168"/>
                    <a:pt x="230" y="90"/>
                  </a:cubicBezTo>
                  <a:cubicBezTo>
                    <a:pt x="244" y="36"/>
                    <a:pt x="274" y="20"/>
                    <a:pt x="297" y="20"/>
                  </a:cubicBezTo>
                  <a:cubicBezTo>
                    <a:pt x="300" y="20"/>
                    <a:pt x="322" y="20"/>
                    <a:pt x="336" y="28"/>
                  </a:cubicBezTo>
                  <a:cubicBezTo>
                    <a:pt x="314" y="36"/>
                    <a:pt x="305" y="56"/>
                    <a:pt x="305" y="67"/>
                  </a:cubicBezTo>
                  <a:cubicBezTo>
                    <a:pt x="305" y="84"/>
                    <a:pt x="316" y="92"/>
                    <a:pt x="333" y="92"/>
                  </a:cubicBezTo>
                  <a:cubicBezTo>
                    <a:pt x="347" y="92"/>
                    <a:pt x="372" y="81"/>
                    <a:pt x="372" y="50"/>
                  </a:cubicBezTo>
                  <a:cubicBezTo>
                    <a:pt x="372" y="11"/>
                    <a:pt x="328" y="0"/>
                    <a:pt x="300" y="0"/>
                  </a:cubicBezTo>
                  <a:cubicBezTo>
                    <a:pt x="263" y="0"/>
                    <a:pt x="238" y="22"/>
                    <a:pt x="221" y="50"/>
                  </a:cubicBezTo>
                  <a:cubicBezTo>
                    <a:pt x="210" y="20"/>
                    <a:pt x="176" y="0"/>
                    <a:pt x="137" y="0"/>
                  </a:cubicBezTo>
                  <a:cubicBezTo>
                    <a:pt x="62" y="0"/>
                    <a:pt x="17" y="87"/>
                    <a:pt x="17" y="106"/>
                  </a:cubicBezTo>
                  <a:cubicBezTo>
                    <a:pt x="17" y="115"/>
                    <a:pt x="25" y="115"/>
                    <a:pt x="28" y="115"/>
                  </a:cubicBezTo>
                  <a:cubicBezTo>
                    <a:pt x="36" y="115"/>
                    <a:pt x="36" y="112"/>
                    <a:pt x="42" y="104"/>
                  </a:cubicBezTo>
                  <a:cubicBezTo>
                    <a:pt x="59" y="50"/>
                    <a:pt x="101" y="20"/>
                    <a:pt x="137" y="20"/>
                  </a:cubicBezTo>
                  <a:cubicBezTo>
                    <a:pt x="160" y="20"/>
                    <a:pt x="176" y="31"/>
                    <a:pt x="176" y="64"/>
                  </a:cubicBezTo>
                  <a:cubicBezTo>
                    <a:pt x="176" y="78"/>
                    <a:pt x="168" y="115"/>
                    <a:pt x="162" y="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750840" y="1189800"/>
              <a:ext cx="28800" cy="107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" h="300">
                  <a:moveTo>
                    <a:pt x="81" y="39"/>
                  </a:moveTo>
                  <a:cubicBezTo>
                    <a:pt x="81" y="17"/>
                    <a:pt x="62" y="0"/>
                    <a:pt x="42" y="0"/>
                  </a:cubicBezTo>
                  <a:cubicBezTo>
                    <a:pt x="17" y="0"/>
                    <a:pt x="0" y="20"/>
                    <a:pt x="0" y="39"/>
                  </a:cubicBezTo>
                  <a:cubicBezTo>
                    <a:pt x="0" y="64"/>
                    <a:pt x="20" y="81"/>
                    <a:pt x="42" y="81"/>
                  </a:cubicBezTo>
                  <a:cubicBezTo>
                    <a:pt x="64" y="81"/>
                    <a:pt x="81" y="62"/>
                    <a:pt x="81" y="39"/>
                  </a:cubicBezTo>
                  <a:close/>
                  <a:moveTo>
                    <a:pt x="81" y="260"/>
                  </a:moveTo>
                  <a:cubicBezTo>
                    <a:pt x="81" y="235"/>
                    <a:pt x="62" y="218"/>
                    <a:pt x="42" y="218"/>
                  </a:cubicBezTo>
                  <a:cubicBezTo>
                    <a:pt x="17" y="218"/>
                    <a:pt x="0" y="238"/>
                    <a:pt x="0" y="260"/>
                  </a:cubicBezTo>
                  <a:cubicBezTo>
                    <a:pt x="0" y="283"/>
                    <a:pt x="20" y="300"/>
                    <a:pt x="42" y="300"/>
                  </a:cubicBezTo>
                  <a:cubicBezTo>
                    <a:pt x="64" y="300"/>
                    <a:pt x="81" y="280"/>
                    <a:pt x="81" y="2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824279" y="1110960"/>
              <a:ext cx="259560" cy="24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2" h="691">
                  <a:moveTo>
                    <a:pt x="330" y="358"/>
                  </a:moveTo>
                  <a:cubicBezTo>
                    <a:pt x="339" y="350"/>
                    <a:pt x="339" y="347"/>
                    <a:pt x="339" y="347"/>
                  </a:cubicBezTo>
                  <a:cubicBezTo>
                    <a:pt x="339" y="344"/>
                    <a:pt x="339" y="342"/>
                    <a:pt x="333" y="336"/>
                  </a:cubicBezTo>
                  <a:lnTo>
                    <a:pt x="87" y="34"/>
                  </a:lnTo>
                  <a:lnTo>
                    <a:pt x="386" y="34"/>
                  </a:lnTo>
                  <a:cubicBezTo>
                    <a:pt x="487" y="34"/>
                    <a:pt x="540" y="48"/>
                    <a:pt x="554" y="50"/>
                  </a:cubicBezTo>
                  <a:cubicBezTo>
                    <a:pt x="616" y="67"/>
                    <a:pt x="675" y="109"/>
                    <a:pt x="700" y="168"/>
                  </a:cubicBezTo>
                  <a:lnTo>
                    <a:pt x="722" y="168"/>
                  </a:lnTo>
                  <a:lnTo>
                    <a:pt x="658" y="0"/>
                  </a:lnTo>
                  <a:lnTo>
                    <a:pt x="22" y="0"/>
                  </a:lnTo>
                  <a:cubicBezTo>
                    <a:pt x="6" y="0"/>
                    <a:pt x="6" y="0"/>
                    <a:pt x="3" y="3"/>
                  </a:cubicBezTo>
                  <a:cubicBezTo>
                    <a:pt x="0" y="6"/>
                    <a:pt x="0" y="8"/>
                    <a:pt x="0" y="28"/>
                  </a:cubicBezTo>
                  <a:lnTo>
                    <a:pt x="277" y="367"/>
                  </a:lnTo>
                  <a:lnTo>
                    <a:pt x="8" y="669"/>
                  </a:lnTo>
                  <a:cubicBezTo>
                    <a:pt x="0" y="677"/>
                    <a:pt x="0" y="680"/>
                    <a:pt x="0" y="683"/>
                  </a:cubicBezTo>
                  <a:cubicBezTo>
                    <a:pt x="0" y="691"/>
                    <a:pt x="8" y="691"/>
                    <a:pt x="22" y="691"/>
                  </a:cubicBezTo>
                  <a:lnTo>
                    <a:pt x="658" y="691"/>
                  </a:lnTo>
                  <a:lnTo>
                    <a:pt x="722" y="515"/>
                  </a:lnTo>
                  <a:lnTo>
                    <a:pt x="700" y="515"/>
                  </a:lnTo>
                  <a:cubicBezTo>
                    <a:pt x="675" y="577"/>
                    <a:pt x="616" y="613"/>
                    <a:pt x="566" y="627"/>
                  </a:cubicBezTo>
                  <a:cubicBezTo>
                    <a:pt x="552" y="633"/>
                    <a:pt x="498" y="647"/>
                    <a:pt x="392" y="647"/>
                  </a:cubicBezTo>
                  <a:lnTo>
                    <a:pt x="73" y="6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4163040" y="1187640"/>
              <a:ext cx="133560" cy="11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2" h="314">
                  <a:moveTo>
                    <a:pt x="140" y="232"/>
                  </a:moveTo>
                  <a:cubicBezTo>
                    <a:pt x="132" y="258"/>
                    <a:pt x="109" y="294"/>
                    <a:pt x="76" y="294"/>
                  </a:cubicBezTo>
                  <a:cubicBezTo>
                    <a:pt x="73" y="294"/>
                    <a:pt x="50" y="294"/>
                    <a:pt x="36" y="286"/>
                  </a:cubicBezTo>
                  <a:cubicBezTo>
                    <a:pt x="64" y="274"/>
                    <a:pt x="67" y="249"/>
                    <a:pt x="67" y="246"/>
                  </a:cubicBezTo>
                  <a:cubicBezTo>
                    <a:pt x="67" y="230"/>
                    <a:pt x="56" y="221"/>
                    <a:pt x="39" y="221"/>
                  </a:cubicBezTo>
                  <a:cubicBezTo>
                    <a:pt x="20" y="221"/>
                    <a:pt x="0" y="238"/>
                    <a:pt x="0" y="263"/>
                  </a:cubicBezTo>
                  <a:cubicBezTo>
                    <a:pt x="0" y="297"/>
                    <a:pt x="39" y="314"/>
                    <a:pt x="73" y="314"/>
                  </a:cubicBezTo>
                  <a:cubicBezTo>
                    <a:pt x="104" y="314"/>
                    <a:pt x="134" y="294"/>
                    <a:pt x="151" y="263"/>
                  </a:cubicBezTo>
                  <a:cubicBezTo>
                    <a:pt x="168" y="300"/>
                    <a:pt x="204" y="314"/>
                    <a:pt x="232" y="314"/>
                  </a:cubicBezTo>
                  <a:cubicBezTo>
                    <a:pt x="314" y="314"/>
                    <a:pt x="356" y="227"/>
                    <a:pt x="356" y="207"/>
                  </a:cubicBezTo>
                  <a:cubicBezTo>
                    <a:pt x="356" y="199"/>
                    <a:pt x="347" y="199"/>
                    <a:pt x="344" y="199"/>
                  </a:cubicBezTo>
                  <a:cubicBezTo>
                    <a:pt x="333" y="199"/>
                    <a:pt x="333" y="202"/>
                    <a:pt x="330" y="210"/>
                  </a:cubicBezTo>
                  <a:cubicBezTo>
                    <a:pt x="316" y="258"/>
                    <a:pt x="274" y="294"/>
                    <a:pt x="235" y="294"/>
                  </a:cubicBezTo>
                  <a:cubicBezTo>
                    <a:pt x="207" y="294"/>
                    <a:pt x="193" y="274"/>
                    <a:pt x="193" y="249"/>
                  </a:cubicBezTo>
                  <a:cubicBezTo>
                    <a:pt x="193" y="230"/>
                    <a:pt x="210" y="168"/>
                    <a:pt x="230" y="90"/>
                  </a:cubicBezTo>
                  <a:cubicBezTo>
                    <a:pt x="244" y="36"/>
                    <a:pt x="274" y="20"/>
                    <a:pt x="297" y="20"/>
                  </a:cubicBezTo>
                  <a:cubicBezTo>
                    <a:pt x="300" y="20"/>
                    <a:pt x="322" y="20"/>
                    <a:pt x="336" y="28"/>
                  </a:cubicBezTo>
                  <a:cubicBezTo>
                    <a:pt x="314" y="36"/>
                    <a:pt x="305" y="56"/>
                    <a:pt x="305" y="67"/>
                  </a:cubicBezTo>
                  <a:cubicBezTo>
                    <a:pt x="305" y="84"/>
                    <a:pt x="316" y="92"/>
                    <a:pt x="333" y="92"/>
                  </a:cubicBezTo>
                  <a:cubicBezTo>
                    <a:pt x="347" y="92"/>
                    <a:pt x="372" y="81"/>
                    <a:pt x="372" y="50"/>
                  </a:cubicBezTo>
                  <a:cubicBezTo>
                    <a:pt x="372" y="11"/>
                    <a:pt x="328" y="0"/>
                    <a:pt x="300" y="0"/>
                  </a:cubicBezTo>
                  <a:cubicBezTo>
                    <a:pt x="263" y="0"/>
                    <a:pt x="238" y="22"/>
                    <a:pt x="221" y="50"/>
                  </a:cubicBezTo>
                  <a:cubicBezTo>
                    <a:pt x="210" y="20"/>
                    <a:pt x="176" y="0"/>
                    <a:pt x="137" y="0"/>
                  </a:cubicBezTo>
                  <a:cubicBezTo>
                    <a:pt x="62" y="0"/>
                    <a:pt x="17" y="87"/>
                    <a:pt x="17" y="106"/>
                  </a:cubicBezTo>
                  <a:cubicBezTo>
                    <a:pt x="17" y="115"/>
                    <a:pt x="25" y="115"/>
                    <a:pt x="28" y="115"/>
                  </a:cubicBezTo>
                  <a:cubicBezTo>
                    <a:pt x="36" y="115"/>
                    <a:pt x="36" y="112"/>
                    <a:pt x="42" y="104"/>
                  </a:cubicBezTo>
                  <a:cubicBezTo>
                    <a:pt x="59" y="50"/>
                    <a:pt x="101" y="20"/>
                    <a:pt x="137" y="20"/>
                  </a:cubicBezTo>
                  <a:cubicBezTo>
                    <a:pt x="160" y="20"/>
                    <a:pt x="176" y="31"/>
                    <a:pt x="176" y="64"/>
                  </a:cubicBezTo>
                  <a:cubicBezTo>
                    <a:pt x="176" y="78"/>
                    <a:pt x="168" y="115"/>
                    <a:pt x="162" y="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4328280" y="1213919"/>
              <a:ext cx="63000" cy="120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6" h="336">
                  <a:moveTo>
                    <a:pt x="151" y="22"/>
                  </a:moveTo>
                  <a:cubicBezTo>
                    <a:pt x="151" y="8"/>
                    <a:pt x="143" y="0"/>
                    <a:pt x="132" y="0"/>
                  </a:cubicBezTo>
                  <a:cubicBezTo>
                    <a:pt x="118" y="0"/>
                    <a:pt x="101" y="14"/>
                    <a:pt x="101" y="31"/>
                  </a:cubicBezTo>
                  <a:cubicBezTo>
                    <a:pt x="101" y="45"/>
                    <a:pt x="112" y="50"/>
                    <a:pt x="120" y="50"/>
                  </a:cubicBezTo>
                  <a:cubicBezTo>
                    <a:pt x="137" y="50"/>
                    <a:pt x="151" y="36"/>
                    <a:pt x="151" y="22"/>
                  </a:cubicBezTo>
                  <a:close/>
                  <a:moveTo>
                    <a:pt x="176" y="260"/>
                  </a:moveTo>
                  <a:cubicBezTo>
                    <a:pt x="176" y="252"/>
                    <a:pt x="168" y="252"/>
                    <a:pt x="165" y="252"/>
                  </a:cubicBezTo>
                  <a:cubicBezTo>
                    <a:pt x="157" y="252"/>
                    <a:pt x="157" y="255"/>
                    <a:pt x="154" y="263"/>
                  </a:cubicBezTo>
                  <a:cubicBezTo>
                    <a:pt x="146" y="291"/>
                    <a:pt x="123" y="319"/>
                    <a:pt x="98" y="319"/>
                  </a:cubicBezTo>
                  <a:cubicBezTo>
                    <a:pt x="87" y="319"/>
                    <a:pt x="81" y="311"/>
                    <a:pt x="81" y="300"/>
                  </a:cubicBezTo>
                  <a:cubicBezTo>
                    <a:pt x="81" y="291"/>
                    <a:pt x="84" y="286"/>
                    <a:pt x="90" y="274"/>
                  </a:cubicBezTo>
                  <a:cubicBezTo>
                    <a:pt x="92" y="266"/>
                    <a:pt x="98" y="255"/>
                    <a:pt x="101" y="249"/>
                  </a:cubicBezTo>
                  <a:cubicBezTo>
                    <a:pt x="101" y="244"/>
                    <a:pt x="120" y="199"/>
                    <a:pt x="129" y="179"/>
                  </a:cubicBezTo>
                  <a:cubicBezTo>
                    <a:pt x="132" y="171"/>
                    <a:pt x="134" y="162"/>
                    <a:pt x="134" y="154"/>
                  </a:cubicBezTo>
                  <a:cubicBezTo>
                    <a:pt x="134" y="132"/>
                    <a:pt x="112" y="112"/>
                    <a:pt x="81" y="112"/>
                  </a:cubicBezTo>
                  <a:cubicBezTo>
                    <a:pt x="28" y="112"/>
                    <a:pt x="0" y="176"/>
                    <a:pt x="0" y="188"/>
                  </a:cubicBezTo>
                  <a:cubicBezTo>
                    <a:pt x="0" y="196"/>
                    <a:pt x="8" y="196"/>
                    <a:pt x="11" y="196"/>
                  </a:cubicBezTo>
                  <a:cubicBezTo>
                    <a:pt x="20" y="196"/>
                    <a:pt x="20" y="193"/>
                    <a:pt x="22" y="185"/>
                  </a:cubicBezTo>
                  <a:cubicBezTo>
                    <a:pt x="34" y="151"/>
                    <a:pt x="56" y="129"/>
                    <a:pt x="78" y="129"/>
                  </a:cubicBezTo>
                  <a:cubicBezTo>
                    <a:pt x="87" y="129"/>
                    <a:pt x="92" y="134"/>
                    <a:pt x="92" y="148"/>
                  </a:cubicBezTo>
                  <a:cubicBezTo>
                    <a:pt x="92" y="148"/>
                    <a:pt x="92" y="157"/>
                    <a:pt x="90" y="165"/>
                  </a:cubicBezTo>
                  <a:cubicBezTo>
                    <a:pt x="87" y="174"/>
                    <a:pt x="64" y="227"/>
                    <a:pt x="59" y="244"/>
                  </a:cubicBezTo>
                  <a:cubicBezTo>
                    <a:pt x="53" y="252"/>
                    <a:pt x="53" y="255"/>
                    <a:pt x="48" y="272"/>
                  </a:cubicBezTo>
                  <a:cubicBezTo>
                    <a:pt x="45" y="277"/>
                    <a:pt x="42" y="286"/>
                    <a:pt x="42" y="294"/>
                  </a:cubicBezTo>
                  <a:cubicBezTo>
                    <a:pt x="42" y="319"/>
                    <a:pt x="64" y="336"/>
                    <a:pt x="95" y="336"/>
                  </a:cubicBezTo>
                  <a:cubicBezTo>
                    <a:pt x="148" y="336"/>
                    <a:pt x="176" y="272"/>
                    <a:pt x="176" y="2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4441320" y="1200599"/>
              <a:ext cx="183240" cy="67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0" h="188">
                  <a:moveTo>
                    <a:pt x="484" y="34"/>
                  </a:moveTo>
                  <a:cubicBezTo>
                    <a:pt x="493" y="34"/>
                    <a:pt x="510" y="34"/>
                    <a:pt x="510" y="17"/>
                  </a:cubicBezTo>
                  <a:cubicBezTo>
                    <a:pt x="510" y="0"/>
                    <a:pt x="493" y="0"/>
                    <a:pt x="484" y="0"/>
                  </a:cubicBezTo>
                  <a:lnTo>
                    <a:pt x="25" y="0"/>
                  </a:ln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25" y="34"/>
                  </a:cubicBezTo>
                  <a:close/>
                  <a:moveTo>
                    <a:pt x="484" y="188"/>
                  </a:moveTo>
                  <a:cubicBezTo>
                    <a:pt x="493" y="188"/>
                    <a:pt x="510" y="188"/>
                    <a:pt x="510" y="171"/>
                  </a:cubicBezTo>
                  <a:cubicBezTo>
                    <a:pt x="510" y="154"/>
                    <a:pt x="493" y="154"/>
                    <a:pt x="484" y="154"/>
                  </a:cubicBezTo>
                  <a:lnTo>
                    <a:pt x="25" y="154"/>
                  </a:lnTo>
                  <a:cubicBezTo>
                    <a:pt x="17" y="154"/>
                    <a:pt x="0" y="154"/>
                    <a:pt x="0" y="171"/>
                  </a:cubicBezTo>
                  <a:cubicBezTo>
                    <a:pt x="0" y="188"/>
                    <a:pt x="17" y="188"/>
                    <a:pt x="25" y="1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655160" y="1132200"/>
              <a:ext cx="115560" cy="169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2" h="473">
                  <a:moveTo>
                    <a:pt x="322" y="238"/>
                  </a:moveTo>
                  <a:cubicBezTo>
                    <a:pt x="322" y="162"/>
                    <a:pt x="314" y="109"/>
                    <a:pt x="283" y="59"/>
                  </a:cubicBezTo>
                  <a:cubicBezTo>
                    <a:pt x="260" y="28"/>
                    <a:pt x="216" y="0"/>
                    <a:pt x="162" y="0"/>
                  </a:cubicBezTo>
                  <a:cubicBezTo>
                    <a:pt x="0" y="0"/>
                    <a:pt x="0" y="190"/>
                    <a:pt x="0" y="238"/>
                  </a:cubicBezTo>
                  <a:cubicBezTo>
                    <a:pt x="0" y="288"/>
                    <a:pt x="0" y="473"/>
                    <a:pt x="162" y="473"/>
                  </a:cubicBezTo>
                  <a:cubicBezTo>
                    <a:pt x="322" y="473"/>
                    <a:pt x="322" y="288"/>
                    <a:pt x="322" y="238"/>
                  </a:cubicBezTo>
                  <a:close/>
                  <a:moveTo>
                    <a:pt x="162" y="454"/>
                  </a:moveTo>
                  <a:cubicBezTo>
                    <a:pt x="129" y="454"/>
                    <a:pt x="87" y="437"/>
                    <a:pt x="73" y="378"/>
                  </a:cubicBezTo>
                  <a:cubicBezTo>
                    <a:pt x="64" y="339"/>
                    <a:pt x="64" y="280"/>
                    <a:pt x="64" y="230"/>
                  </a:cubicBezTo>
                  <a:cubicBezTo>
                    <a:pt x="64" y="179"/>
                    <a:pt x="64" y="126"/>
                    <a:pt x="73" y="90"/>
                  </a:cubicBezTo>
                  <a:cubicBezTo>
                    <a:pt x="90" y="34"/>
                    <a:pt x="132" y="20"/>
                    <a:pt x="162" y="20"/>
                  </a:cubicBezTo>
                  <a:cubicBezTo>
                    <a:pt x="199" y="20"/>
                    <a:pt x="235" y="42"/>
                    <a:pt x="246" y="81"/>
                  </a:cubicBezTo>
                  <a:cubicBezTo>
                    <a:pt x="258" y="120"/>
                    <a:pt x="260" y="171"/>
                    <a:pt x="260" y="230"/>
                  </a:cubicBezTo>
                  <a:cubicBezTo>
                    <a:pt x="260" y="280"/>
                    <a:pt x="260" y="333"/>
                    <a:pt x="249" y="375"/>
                  </a:cubicBezTo>
                  <a:cubicBezTo>
                    <a:pt x="235" y="440"/>
                    <a:pt x="190" y="454"/>
                    <a:pt x="162" y="4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5081400" y="714960"/>
              <a:ext cx="472320" cy="49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3" h="1380">
                  <a:moveTo>
                    <a:pt x="1193" y="1380"/>
                  </a:moveTo>
                  <a:lnTo>
                    <a:pt x="1313" y="1064"/>
                  </a:lnTo>
                  <a:lnTo>
                    <a:pt x="1288" y="1064"/>
                  </a:lnTo>
                  <a:cubicBezTo>
                    <a:pt x="1249" y="1167"/>
                    <a:pt x="1145" y="1235"/>
                    <a:pt x="1030" y="1263"/>
                  </a:cubicBezTo>
                  <a:cubicBezTo>
                    <a:pt x="1011" y="1268"/>
                    <a:pt x="913" y="1293"/>
                    <a:pt x="725" y="1293"/>
                  </a:cubicBezTo>
                  <a:lnTo>
                    <a:pt x="129" y="1293"/>
                  </a:lnTo>
                  <a:lnTo>
                    <a:pt x="633" y="705"/>
                  </a:lnTo>
                  <a:cubicBezTo>
                    <a:pt x="638" y="697"/>
                    <a:pt x="641" y="694"/>
                    <a:pt x="641" y="691"/>
                  </a:cubicBezTo>
                  <a:cubicBezTo>
                    <a:pt x="641" y="689"/>
                    <a:pt x="641" y="686"/>
                    <a:pt x="633" y="675"/>
                  </a:cubicBezTo>
                  <a:lnTo>
                    <a:pt x="174" y="48"/>
                  </a:lnTo>
                  <a:lnTo>
                    <a:pt x="714" y="48"/>
                  </a:lnTo>
                  <a:cubicBezTo>
                    <a:pt x="848" y="48"/>
                    <a:pt x="938" y="62"/>
                    <a:pt x="946" y="64"/>
                  </a:cubicBezTo>
                  <a:cubicBezTo>
                    <a:pt x="1000" y="70"/>
                    <a:pt x="1084" y="87"/>
                    <a:pt x="1162" y="137"/>
                  </a:cubicBezTo>
                  <a:cubicBezTo>
                    <a:pt x="1187" y="154"/>
                    <a:pt x="1254" y="196"/>
                    <a:pt x="1288" y="277"/>
                  </a:cubicBezTo>
                  <a:lnTo>
                    <a:pt x="1313" y="277"/>
                  </a:lnTo>
                  <a:lnTo>
                    <a:pt x="1193" y="0"/>
                  </a:lnTo>
                  <a:lnTo>
                    <a:pt x="28" y="0"/>
                  </a:lnTo>
                  <a:cubicBezTo>
                    <a:pt x="6" y="0"/>
                    <a:pt x="3" y="0"/>
                    <a:pt x="0" y="6"/>
                  </a:cubicBezTo>
                  <a:cubicBezTo>
                    <a:pt x="0" y="11"/>
                    <a:pt x="0" y="28"/>
                    <a:pt x="0" y="39"/>
                  </a:cubicBezTo>
                  <a:lnTo>
                    <a:pt x="521" y="753"/>
                  </a:lnTo>
                  <a:lnTo>
                    <a:pt x="11" y="1352"/>
                  </a:lnTo>
                  <a:cubicBezTo>
                    <a:pt x="0" y="1363"/>
                    <a:pt x="0" y="1369"/>
                    <a:pt x="0" y="1369"/>
                  </a:cubicBezTo>
                  <a:cubicBezTo>
                    <a:pt x="0" y="1380"/>
                    <a:pt x="11" y="1380"/>
                    <a:pt x="28" y="13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870800" y="1305720"/>
              <a:ext cx="65160" cy="24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2" h="691">
                  <a:moveTo>
                    <a:pt x="168" y="0"/>
                  </a:moveTo>
                  <a:cubicBezTo>
                    <a:pt x="34" y="92"/>
                    <a:pt x="0" y="238"/>
                    <a:pt x="0" y="344"/>
                  </a:cubicBezTo>
                  <a:cubicBezTo>
                    <a:pt x="0" y="442"/>
                    <a:pt x="28" y="594"/>
                    <a:pt x="168" y="691"/>
                  </a:cubicBezTo>
                  <a:cubicBezTo>
                    <a:pt x="174" y="691"/>
                    <a:pt x="182" y="691"/>
                    <a:pt x="182" y="683"/>
                  </a:cubicBezTo>
                  <a:cubicBezTo>
                    <a:pt x="182" y="677"/>
                    <a:pt x="179" y="677"/>
                    <a:pt x="174" y="672"/>
                  </a:cubicBezTo>
                  <a:cubicBezTo>
                    <a:pt x="81" y="588"/>
                    <a:pt x="48" y="470"/>
                    <a:pt x="48" y="347"/>
                  </a:cubicBezTo>
                  <a:cubicBezTo>
                    <a:pt x="48" y="160"/>
                    <a:pt x="120" y="67"/>
                    <a:pt x="176" y="17"/>
                  </a:cubicBezTo>
                  <a:cubicBezTo>
                    <a:pt x="179" y="14"/>
                    <a:pt x="182" y="11"/>
                    <a:pt x="182" y="8"/>
                  </a:cubicBezTo>
                  <a:cubicBezTo>
                    <a:pt x="182" y="0"/>
                    <a:pt x="174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4964400" y="1326600"/>
              <a:ext cx="76320" cy="16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468">
                  <a:moveTo>
                    <a:pt x="193" y="25"/>
                  </a:moveTo>
                  <a:cubicBezTo>
                    <a:pt x="193" y="14"/>
                    <a:pt x="185" y="0"/>
                    <a:pt x="165" y="0"/>
                  </a:cubicBezTo>
                  <a:cubicBezTo>
                    <a:pt x="146" y="0"/>
                    <a:pt x="126" y="17"/>
                    <a:pt x="126" y="39"/>
                  </a:cubicBezTo>
                  <a:cubicBezTo>
                    <a:pt x="126" y="50"/>
                    <a:pt x="134" y="64"/>
                    <a:pt x="154" y="64"/>
                  </a:cubicBezTo>
                  <a:cubicBezTo>
                    <a:pt x="174" y="64"/>
                    <a:pt x="193" y="45"/>
                    <a:pt x="193" y="25"/>
                  </a:cubicBezTo>
                  <a:close/>
                  <a:moveTo>
                    <a:pt x="50" y="378"/>
                  </a:moveTo>
                  <a:cubicBezTo>
                    <a:pt x="48" y="386"/>
                    <a:pt x="45" y="395"/>
                    <a:pt x="45" y="409"/>
                  </a:cubicBezTo>
                  <a:cubicBezTo>
                    <a:pt x="45" y="440"/>
                    <a:pt x="73" y="468"/>
                    <a:pt x="112" y="468"/>
                  </a:cubicBezTo>
                  <a:cubicBezTo>
                    <a:pt x="182" y="468"/>
                    <a:pt x="213" y="370"/>
                    <a:pt x="213" y="361"/>
                  </a:cubicBezTo>
                  <a:cubicBezTo>
                    <a:pt x="213" y="350"/>
                    <a:pt x="202" y="350"/>
                    <a:pt x="202" y="350"/>
                  </a:cubicBezTo>
                  <a:cubicBezTo>
                    <a:pt x="190" y="350"/>
                    <a:pt x="190" y="356"/>
                    <a:pt x="188" y="364"/>
                  </a:cubicBezTo>
                  <a:cubicBezTo>
                    <a:pt x="171" y="417"/>
                    <a:pt x="140" y="448"/>
                    <a:pt x="112" y="448"/>
                  </a:cubicBezTo>
                  <a:cubicBezTo>
                    <a:pt x="98" y="448"/>
                    <a:pt x="95" y="437"/>
                    <a:pt x="95" y="423"/>
                  </a:cubicBezTo>
                  <a:cubicBezTo>
                    <a:pt x="95" y="406"/>
                    <a:pt x="101" y="395"/>
                    <a:pt x="106" y="378"/>
                  </a:cubicBezTo>
                  <a:cubicBezTo>
                    <a:pt x="115" y="358"/>
                    <a:pt x="120" y="342"/>
                    <a:pt x="129" y="322"/>
                  </a:cubicBezTo>
                  <a:cubicBezTo>
                    <a:pt x="134" y="305"/>
                    <a:pt x="160" y="244"/>
                    <a:pt x="162" y="235"/>
                  </a:cubicBezTo>
                  <a:cubicBezTo>
                    <a:pt x="165" y="227"/>
                    <a:pt x="168" y="218"/>
                    <a:pt x="168" y="213"/>
                  </a:cubicBezTo>
                  <a:cubicBezTo>
                    <a:pt x="168" y="179"/>
                    <a:pt x="140" y="154"/>
                    <a:pt x="101" y="154"/>
                  </a:cubicBezTo>
                  <a:cubicBezTo>
                    <a:pt x="31" y="154"/>
                    <a:pt x="0" y="249"/>
                    <a:pt x="0" y="260"/>
                  </a:cubicBezTo>
                  <a:cubicBezTo>
                    <a:pt x="0" y="269"/>
                    <a:pt x="8" y="269"/>
                    <a:pt x="11" y="269"/>
                  </a:cubicBezTo>
                  <a:cubicBezTo>
                    <a:pt x="22" y="269"/>
                    <a:pt x="22" y="266"/>
                    <a:pt x="25" y="258"/>
                  </a:cubicBezTo>
                  <a:cubicBezTo>
                    <a:pt x="42" y="199"/>
                    <a:pt x="73" y="174"/>
                    <a:pt x="98" y="174"/>
                  </a:cubicBezTo>
                  <a:cubicBezTo>
                    <a:pt x="109" y="174"/>
                    <a:pt x="118" y="179"/>
                    <a:pt x="118" y="199"/>
                  </a:cubicBezTo>
                  <a:cubicBezTo>
                    <a:pt x="118" y="213"/>
                    <a:pt x="112" y="224"/>
                    <a:pt x="95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081400" y="1462680"/>
              <a:ext cx="32040" cy="77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" h="216">
                  <a:moveTo>
                    <a:pt x="70" y="70"/>
                  </a:moveTo>
                  <a:cubicBezTo>
                    <a:pt x="70" y="106"/>
                    <a:pt x="64" y="151"/>
                    <a:pt x="14" y="196"/>
                  </a:cubicBezTo>
                  <a:cubicBezTo>
                    <a:pt x="11" y="199"/>
                    <a:pt x="11" y="202"/>
                    <a:pt x="11" y="204"/>
                  </a:cubicBezTo>
                  <a:cubicBezTo>
                    <a:pt x="11" y="210"/>
                    <a:pt x="17" y="216"/>
                    <a:pt x="20" y="216"/>
                  </a:cubicBezTo>
                  <a:cubicBezTo>
                    <a:pt x="31" y="216"/>
                    <a:pt x="90" y="160"/>
                    <a:pt x="90" y="76"/>
                  </a:cubicBezTo>
                  <a:cubicBezTo>
                    <a:pt x="90" y="34"/>
                    <a:pt x="73" y="0"/>
                    <a:pt x="39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62"/>
                    <a:pt x="17" y="81"/>
                    <a:pt x="42" y="81"/>
                  </a:cubicBezTo>
                  <a:cubicBezTo>
                    <a:pt x="59" y="81"/>
                    <a:pt x="70" y="70"/>
                    <a:pt x="70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136840" y="1326600"/>
              <a:ext cx="109440" cy="21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5" h="599">
                  <a:moveTo>
                    <a:pt x="305" y="25"/>
                  </a:moveTo>
                  <a:cubicBezTo>
                    <a:pt x="305" y="14"/>
                    <a:pt x="297" y="0"/>
                    <a:pt x="277" y="0"/>
                  </a:cubicBezTo>
                  <a:cubicBezTo>
                    <a:pt x="258" y="0"/>
                    <a:pt x="238" y="20"/>
                    <a:pt x="238" y="39"/>
                  </a:cubicBezTo>
                  <a:cubicBezTo>
                    <a:pt x="238" y="50"/>
                    <a:pt x="246" y="64"/>
                    <a:pt x="266" y="64"/>
                  </a:cubicBezTo>
                  <a:cubicBezTo>
                    <a:pt x="286" y="64"/>
                    <a:pt x="305" y="48"/>
                    <a:pt x="305" y="25"/>
                  </a:cubicBezTo>
                  <a:close/>
                  <a:moveTo>
                    <a:pt x="157" y="493"/>
                  </a:moveTo>
                  <a:cubicBezTo>
                    <a:pt x="146" y="540"/>
                    <a:pt x="109" y="580"/>
                    <a:pt x="67" y="580"/>
                  </a:cubicBezTo>
                  <a:cubicBezTo>
                    <a:pt x="59" y="580"/>
                    <a:pt x="50" y="580"/>
                    <a:pt x="42" y="577"/>
                  </a:cubicBezTo>
                  <a:cubicBezTo>
                    <a:pt x="62" y="568"/>
                    <a:pt x="67" y="552"/>
                    <a:pt x="67" y="540"/>
                  </a:cubicBezTo>
                  <a:cubicBezTo>
                    <a:pt x="67" y="524"/>
                    <a:pt x="53" y="515"/>
                    <a:pt x="39" y="515"/>
                  </a:cubicBezTo>
                  <a:cubicBezTo>
                    <a:pt x="17" y="515"/>
                    <a:pt x="0" y="535"/>
                    <a:pt x="0" y="557"/>
                  </a:cubicBezTo>
                  <a:cubicBezTo>
                    <a:pt x="0" y="582"/>
                    <a:pt x="28" y="599"/>
                    <a:pt x="70" y="599"/>
                  </a:cubicBezTo>
                  <a:cubicBezTo>
                    <a:pt x="109" y="599"/>
                    <a:pt x="193" y="574"/>
                    <a:pt x="213" y="490"/>
                  </a:cubicBezTo>
                  <a:lnTo>
                    <a:pt x="277" y="244"/>
                  </a:lnTo>
                  <a:cubicBezTo>
                    <a:pt x="277" y="235"/>
                    <a:pt x="280" y="230"/>
                    <a:pt x="280" y="218"/>
                  </a:cubicBezTo>
                  <a:cubicBezTo>
                    <a:pt x="280" y="182"/>
                    <a:pt x="246" y="154"/>
                    <a:pt x="204" y="154"/>
                  </a:cubicBezTo>
                  <a:cubicBezTo>
                    <a:pt x="129" y="154"/>
                    <a:pt x="84" y="249"/>
                    <a:pt x="84" y="260"/>
                  </a:cubicBezTo>
                  <a:cubicBezTo>
                    <a:pt x="84" y="269"/>
                    <a:pt x="92" y="269"/>
                    <a:pt x="95" y="269"/>
                  </a:cubicBezTo>
                  <a:cubicBezTo>
                    <a:pt x="104" y="269"/>
                    <a:pt x="104" y="266"/>
                    <a:pt x="109" y="255"/>
                  </a:cubicBezTo>
                  <a:cubicBezTo>
                    <a:pt x="126" y="216"/>
                    <a:pt x="162" y="174"/>
                    <a:pt x="204" y="174"/>
                  </a:cubicBezTo>
                  <a:cubicBezTo>
                    <a:pt x="221" y="174"/>
                    <a:pt x="227" y="185"/>
                    <a:pt x="227" y="207"/>
                  </a:cubicBezTo>
                  <a:cubicBezTo>
                    <a:pt x="227" y="216"/>
                    <a:pt x="224" y="224"/>
                    <a:pt x="224" y="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5285880" y="1305720"/>
              <a:ext cx="65160" cy="24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2" h="691">
                  <a:moveTo>
                    <a:pt x="14" y="0"/>
                  </a:moveTo>
                  <a:cubicBezTo>
                    <a:pt x="8" y="0"/>
                    <a:pt x="0" y="0"/>
                    <a:pt x="0" y="8"/>
                  </a:cubicBezTo>
                  <a:cubicBezTo>
                    <a:pt x="0" y="11"/>
                    <a:pt x="3" y="14"/>
                    <a:pt x="6" y="20"/>
                  </a:cubicBezTo>
                  <a:cubicBezTo>
                    <a:pt x="67" y="73"/>
                    <a:pt x="134" y="168"/>
                    <a:pt x="134" y="344"/>
                  </a:cubicBezTo>
                  <a:cubicBezTo>
                    <a:pt x="134" y="490"/>
                    <a:pt x="87" y="599"/>
                    <a:pt x="11" y="666"/>
                  </a:cubicBezTo>
                  <a:cubicBezTo>
                    <a:pt x="0" y="677"/>
                    <a:pt x="0" y="680"/>
                    <a:pt x="0" y="683"/>
                  </a:cubicBezTo>
                  <a:cubicBezTo>
                    <a:pt x="0" y="686"/>
                    <a:pt x="3" y="691"/>
                    <a:pt x="8" y="691"/>
                  </a:cubicBezTo>
                  <a:cubicBezTo>
                    <a:pt x="17" y="691"/>
                    <a:pt x="84" y="644"/>
                    <a:pt x="129" y="560"/>
                  </a:cubicBezTo>
                  <a:cubicBezTo>
                    <a:pt x="160" y="501"/>
                    <a:pt x="182" y="426"/>
                    <a:pt x="182" y="347"/>
                  </a:cubicBezTo>
                  <a:cubicBezTo>
                    <a:pt x="182" y="249"/>
                    <a:pt x="151" y="98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5406120" y="1347840"/>
              <a:ext cx="13788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" h="454">
                  <a:moveTo>
                    <a:pt x="356" y="244"/>
                  </a:moveTo>
                  <a:cubicBezTo>
                    <a:pt x="367" y="244"/>
                    <a:pt x="384" y="244"/>
                    <a:pt x="384" y="227"/>
                  </a:cubicBezTo>
                  <a:cubicBezTo>
                    <a:pt x="384" y="210"/>
                    <a:pt x="367" y="210"/>
                    <a:pt x="356" y="210"/>
                  </a:cubicBezTo>
                  <a:lnTo>
                    <a:pt x="34" y="210"/>
                  </a:lnTo>
                  <a:cubicBezTo>
                    <a:pt x="45" y="109"/>
                    <a:pt x="129" y="34"/>
                    <a:pt x="238" y="34"/>
                  </a:cubicBezTo>
                  <a:lnTo>
                    <a:pt x="356" y="34"/>
                  </a:lnTo>
                  <a:cubicBezTo>
                    <a:pt x="367" y="34"/>
                    <a:pt x="384" y="34"/>
                    <a:pt x="384" y="17"/>
                  </a:cubicBezTo>
                  <a:cubicBezTo>
                    <a:pt x="384" y="0"/>
                    <a:pt x="367" y="0"/>
                    <a:pt x="356" y="0"/>
                  </a:cubicBezTo>
                  <a:lnTo>
                    <a:pt x="235" y="0"/>
                  </a:lnTo>
                  <a:cubicBezTo>
                    <a:pt x="106" y="0"/>
                    <a:pt x="0" y="101"/>
                    <a:pt x="0" y="227"/>
                  </a:cubicBezTo>
                  <a:cubicBezTo>
                    <a:pt x="0" y="353"/>
                    <a:pt x="106" y="454"/>
                    <a:pt x="235" y="454"/>
                  </a:cubicBezTo>
                  <a:lnTo>
                    <a:pt x="356" y="454"/>
                  </a:lnTo>
                  <a:cubicBezTo>
                    <a:pt x="367" y="454"/>
                    <a:pt x="384" y="454"/>
                    <a:pt x="384" y="437"/>
                  </a:cubicBezTo>
                  <a:cubicBezTo>
                    <a:pt x="384" y="420"/>
                    <a:pt x="367" y="420"/>
                    <a:pt x="356" y="420"/>
                  </a:cubicBezTo>
                  <a:lnTo>
                    <a:pt x="238" y="420"/>
                  </a:lnTo>
                  <a:cubicBezTo>
                    <a:pt x="129" y="420"/>
                    <a:pt x="45" y="344"/>
                    <a:pt x="34" y="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5587560" y="1322640"/>
              <a:ext cx="192600" cy="16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6" h="470">
                  <a:moveTo>
                    <a:pt x="501" y="311"/>
                  </a:moveTo>
                  <a:cubicBezTo>
                    <a:pt x="504" y="302"/>
                    <a:pt x="504" y="300"/>
                    <a:pt x="504" y="297"/>
                  </a:cubicBezTo>
                  <a:cubicBezTo>
                    <a:pt x="504" y="294"/>
                    <a:pt x="501" y="288"/>
                    <a:pt x="493" y="288"/>
                  </a:cubicBezTo>
                  <a:cubicBezTo>
                    <a:pt x="493" y="288"/>
                    <a:pt x="487" y="288"/>
                    <a:pt x="484" y="291"/>
                  </a:cubicBezTo>
                  <a:cubicBezTo>
                    <a:pt x="484" y="291"/>
                    <a:pt x="484" y="294"/>
                    <a:pt x="476" y="311"/>
                  </a:cubicBezTo>
                  <a:cubicBezTo>
                    <a:pt x="431" y="412"/>
                    <a:pt x="395" y="445"/>
                    <a:pt x="283" y="445"/>
                  </a:cubicBezTo>
                  <a:lnTo>
                    <a:pt x="165" y="445"/>
                  </a:lnTo>
                  <a:cubicBezTo>
                    <a:pt x="143" y="445"/>
                    <a:pt x="143" y="445"/>
                    <a:pt x="143" y="440"/>
                  </a:cubicBezTo>
                  <a:cubicBezTo>
                    <a:pt x="143" y="437"/>
                    <a:pt x="143" y="434"/>
                    <a:pt x="146" y="423"/>
                  </a:cubicBezTo>
                  <a:lnTo>
                    <a:pt x="190" y="238"/>
                  </a:lnTo>
                  <a:lnTo>
                    <a:pt x="269" y="238"/>
                  </a:lnTo>
                  <a:cubicBezTo>
                    <a:pt x="322" y="238"/>
                    <a:pt x="330" y="246"/>
                    <a:pt x="330" y="272"/>
                  </a:cubicBezTo>
                  <a:cubicBezTo>
                    <a:pt x="330" y="277"/>
                    <a:pt x="330" y="288"/>
                    <a:pt x="328" y="302"/>
                  </a:cubicBezTo>
                  <a:cubicBezTo>
                    <a:pt x="325" y="308"/>
                    <a:pt x="325" y="308"/>
                    <a:pt x="325" y="311"/>
                  </a:cubicBezTo>
                  <a:cubicBezTo>
                    <a:pt x="325" y="311"/>
                    <a:pt x="325" y="319"/>
                    <a:pt x="336" y="319"/>
                  </a:cubicBezTo>
                  <a:cubicBezTo>
                    <a:pt x="347" y="319"/>
                    <a:pt x="347" y="316"/>
                    <a:pt x="350" y="305"/>
                  </a:cubicBezTo>
                  <a:lnTo>
                    <a:pt x="386" y="151"/>
                  </a:lnTo>
                  <a:cubicBezTo>
                    <a:pt x="389" y="143"/>
                    <a:pt x="389" y="143"/>
                    <a:pt x="389" y="143"/>
                  </a:cubicBezTo>
                  <a:cubicBezTo>
                    <a:pt x="389" y="134"/>
                    <a:pt x="384" y="132"/>
                    <a:pt x="378" y="132"/>
                  </a:cubicBezTo>
                  <a:cubicBezTo>
                    <a:pt x="370" y="132"/>
                    <a:pt x="370" y="137"/>
                    <a:pt x="364" y="151"/>
                  </a:cubicBezTo>
                  <a:cubicBezTo>
                    <a:pt x="350" y="204"/>
                    <a:pt x="328" y="213"/>
                    <a:pt x="269" y="213"/>
                  </a:cubicBezTo>
                  <a:lnTo>
                    <a:pt x="196" y="213"/>
                  </a:lnTo>
                  <a:lnTo>
                    <a:pt x="238" y="48"/>
                  </a:lnTo>
                  <a:cubicBezTo>
                    <a:pt x="244" y="28"/>
                    <a:pt x="246" y="25"/>
                    <a:pt x="274" y="25"/>
                  </a:cubicBezTo>
                  <a:lnTo>
                    <a:pt x="386" y="25"/>
                  </a:lnTo>
                  <a:cubicBezTo>
                    <a:pt x="479" y="25"/>
                    <a:pt x="501" y="45"/>
                    <a:pt x="501" y="106"/>
                  </a:cubicBezTo>
                  <a:cubicBezTo>
                    <a:pt x="501" y="123"/>
                    <a:pt x="498" y="143"/>
                    <a:pt x="498" y="148"/>
                  </a:cubicBezTo>
                  <a:cubicBezTo>
                    <a:pt x="498" y="154"/>
                    <a:pt x="501" y="160"/>
                    <a:pt x="510" y="160"/>
                  </a:cubicBezTo>
                  <a:cubicBezTo>
                    <a:pt x="521" y="160"/>
                    <a:pt x="521" y="154"/>
                    <a:pt x="521" y="140"/>
                  </a:cubicBezTo>
                  <a:lnTo>
                    <a:pt x="535" y="20"/>
                  </a:lnTo>
                  <a:cubicBezTo>
                    <a:pt x="538" y="0"/>
                    <a:pt x="532" y="0"/>
                    <a:pt x="515" y="0"/>
                  </a:cubicBezTo>
                  <a:lnTo>
                    <a:pt x="134" y="0"/>
                  </a:lnTo>
                  <a:cubicBezTo>
                    <a:pt x="120" y="0"/>
                    <a:pt x="112" y="0"/>
                    <a:pt x="112" y="14"/>
                  </a:cubicBezTo>
                  <a:cubicBezTo>
                    <a:pt x="112" y="25"/>
                    <a:pt x="120" y="25"/>
                    <a:pt x="134" y="25"/>
                  </a:cubicBezTo>
                  <a:cubicBezTo>
                    <a:pt x="146" y="25"/>
                    <a:pt x="148" y="25"/>
                    <a:pt x="160" y="25"/>
                  </a:cubicBezTo>
                  <a:cubicBezTo>
                    <a:pt x="174" y="28"/>
                    <a:pt x="176" y="28"/>
                    <a:pt x="176" y="36"/>
                  </a:cubicBezTo>
                  <a:cubicBezTo>
                    <a:pt x="176" y="42"/>
                    <a:pt x="174" y="48"/>
                    <a:pt x="174" y="50"/>
                  </a:cubicBezTo>
                  <a:lnTo>
                    <a:pt x="81" y="414"/>
                  </a:lnTo>
                  <a:cubicBezTo>
                    <a:pt x="76" y="440"/>
                    <a:pt x="76" y="445"/>
                    <a:pt x="20" y="445"/>
                  </a:cubicBezTo>
                  <a:cubicBezTo>
                    <a:pt x="8" y="445"/>
                    <a:pt x="0" y="445"/>
                    <a:pt x="0" y="462"/>
                  </a:cubicBezTo>
                  <a:cubicBezTo>
                    <a:pt x="0" y="470"/>
                    <a:pt x="8" y="470"/>
                    <a:pt x="20" y="470"/>
                  </a:cubicBezTo>
                  <a:lnTo>
                    <a:pt x="412" y="470"/>
                  </a:lnTo>
                  <a:cubicBezTo>
                    <a:pt x="428" y="470"/>
                    <a:pt x="431" y="470"/>
                    <a:pt x="437" y="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827320" y="785520"/>
              <a:ext cx="83160" cy="35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2" h="985">
                  <a:moveTo>
                    <a:pt x="232" y="977"/>
                  </a:moveTo>
                  <a:cubicBezTo>
                    <a:pt x="232" y="974"/>
                    <a:pt x="232" y="971"/>
                    <a:pt x="213" y="955"/>
                  </a:cubicBezTo>
                  <a:cubicBezTo>
                    <a:pt x="90" y="831"/>
                    <a:pt x="59" y="644"/>
                    <a:pt x="59" y="493"/>
                  </a:cubicBezTo>
                  <a:cubicBezTo>
                    <a:pt x="59" y="322"/>
                    <a:pt x="95" y="151"/>
                    <a:pt x="218" y="28"/>
                  </a:cubicBezTo>
                  <a:cubicBezTo>
                    <a:pt x="232" y="14"/>
                    <a:pt x="232" y="14"/>
                    <a:pt x="232" y="11"/>
                  </a:cubicBezTo>
                  <a:cubicBezTo>
                    <a:pt x="232" y="3"/>
                    <a:pt x="227" y="0"/>
                    <a:pt x="221" y="0"/>
                  </a:cubicBezTo>
                  <a:cubicBezTo>
                    <a:pt x="210" y="0"/>
                    <a:pt x="120" y="67"/>
                    <a:pt x="62" y="193"/>
                  </a:cubicBezTo>
                  <a:cubicBezTo>
                    <a:pt x="11" y="302"/>
                    <a:pt x="0" y="412"/>
                    <a:pt x="0" y="493"/>
                  </a:cubicBezTo>
                  <a:cubicBezTo>
                    <a:pt x="0" y="571"/>
                    <a:pt x="11" y="689"/>
                    <a:pt x="64" y="801"/>
                  </a:cubicBezTo>
                  <a:cubicBezTo>
                    <a:pt x="126" y="924"/>
                    <a:pt x="210" y="985"/>
                    <a:pt x="221" y="985"/>
                  </a:cubicBezTo>
                  <a:cubicBezTo>
                    <a:pt x="227" y="985"/>
                    <a:pt x="232" y="983"/>
                    <a:pt x="232" y="9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5940360" y="895320"/>
              <a:ext cx="1771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48">
                  <a:moveTo>
                    <a:pt x="302" y="140"/>
                  </a:moveTo>
                  <a:cubicBezTo>
                    <a:pt x="308" y="112"/>
                    <a:pt x="330" y="22"/>
                    <a:pt x="400" y="22"/>
                  </a:cubicBezTo>
                  <a:cubicBezTo>
                    <a:pt x="406" y="22"/>
                    <a:pt x="428" y="22"/>
                    <a:pt x="448" y="34"/>
                  </a:cubicBezTo>
                  <a:cubicBezTo>
                    <a:pt x="423" y="39"/>
                    <a:pt x="403" y="64"/>
                    <a:pt x="403" y="87"/>
                  </a:cubicBezTo>
                  <a:cubicBezTo>
                    <a:pt x="403" y="104"/>
                    <a:pt x="412" y="123"/>
                    <a:pt x="440" y="123"/>
                  </a:cubicBezTo>
                  <a:cubicBezTo>
                    <a:pt x="462" y="123"/>
                    <a:pt x="493" y="104"/>
                    <a:pt x="493" y="64"/>
                  </a:cubicBezTo>
                  <a:cubicBezTo>
                    <a:pt x="493" y="14"/>
                    <a:pt x="434" y="0"/>
                    <a:pt x="400" y="0"/>
                  </a:cubicBezTo>
                  <a:cubicBezTo>
                    <a:pt x="344" y="0"/>
                    <a:pt x="308" y="53"/>
                    <a:pt x="297" y="76"/>
                  </a:cubicBezTo>
                  <a:cubicBezTo>
                    <a:pt x="272" y="11"/>
                    <a:pt x="218" y="0"/>
                    <a:pt x="190" y="0"/>
                  </a:cubicBezTo>
                  <a:cubicBezTo>
                    <a:pt x="87" y="0"/>
                    <a:pt x="31" y="129"/>
                    <a:pt x="31" y="151"/>
                  </a:cubicBezTo>
                  <a:cubicBezTo>
                    <a:pt x="31" y="162"/>
                    <a:pt x="39" y="162"/>
                    <a:pt x="42" y="162"/>
                  </a:cubicBezTo>
                  <a:cubicBezTo>
                    <a:pt x="50" y="162"/>
                    <a:pt x="53" y="160"/>
                    <a:pt x="56" y="151"/>
                  </a:cubicBezTo>
                  <a:cubicBezTo>
                    <a:pt x="90" y="48"/>
                    <a:pt x="154" y="22"/>
                    <a:pt x="188" y="22"/>
                  </a:cubicBezTo>
                  <a:cubicBezTo>
                    <a:pt x="207" y="22"/>
                    <a:pt x="241" y="31"/>
                    <a:pt x="241" y="87"/>
                  </a:cubicBezTo>
                  <a:cubicBezTo>
                    <a:pt x="241" y="118"/>
                    <a:pt x="224" y="185"/>
                    <a:pt x="188" y="325"/>
                  </a:cubicBezTo>
                  <a:cubicBezTo>
                    <a:pt x="174" y="386"/>
                    <a:pt x="137" y="426"/>
                    <a:pt x="95" y="426"/>
                  </a:cubicBezTo>
                  <a:cubicBezTo>
                    <a:pt x="87" y="426"/>
                    <a:pt x="64" y="426"/>
                    <a:pt x="45" y="414"/>
                  </a:cubicBezTo>
                  <a:cubicBezTo>
                    <a:pt x="70" y="409"/>
                    <a:pt x="92" y="389"/>
                    <a:pt x="92" y="361"/>
                  </a:cubicBezTo>
                  <a:cubicBezTo>
                    <a:pt x="92" y="333"/>
                    <a:pt x="70" y="325"/>
                    <a:pt x="53" y="325"/>
                  </a:cubicBezTo>
                  <a:cubicBezTo>
                    <a:pt x="25" y="325"/>
                    <a:pt x="0" y="353"/>
                    <a:pt x="0" y="384"/>
                  </a:cubicBezTo>
                  <a:cubicBezTo>
                    <a:pt x="0" y="428"/>
                    <a:pt x="50" y="448"/>
                    <a:pt x="92" y="448"/>
                  </a:cubicBezTo>
                  <a:cubicBezTo>
                    <a:pt x="160" y="448"/>
                    <a:pt x="193" y="378"/>
                    <a:pt x="196" y="372"/>
                  </a:cubicBezTo>
                  <a:cubicBezTo>
                    <a:pt x="210" y="409"/>
                    <a:pt x="244" y="448"/>
                    <a:pt x="305" y="448"/>
                  </a:cubicBezTo>
                  <a:cubicBezTo>
                    <a:pt x="406" y="448"/>
                    <a:pt x="462" y="322"/>
                    <a:pt x="462" y="297"/>
                  </a:cubicBezTo>
                  <a:cubicBezTo>
                    <a:pt x="462" y="286"/>
                    <a:pt x="454" y="286"/>
                    <a:pt x="451" y="286"/>
                  </a:cubicBezTo>
                  <a:cubicBezTo>
                    <a:pt x="442" y="286"/>
                    <a:pt x="440" y="291"/>
                    <a:pt x="437" y="297"/>
                  </a:cubicBezTo>
                  <a:cubicBezTo>
                    <a:pt x="406" y="403"/>
                    <a:pt x="339" y="426"/>
                    <a:pt x="305" y="426"/>
                  </a:cubicBezTo>
                  <a:cubicBezTo>
                    <a:pt x="266" y="426"/>
                    <a:pt x="252" y="395"/>
                    <a:pt x="252" y="361"/>
                  </a:cubicBezTo>
                  <a:cubicBezTo>
                    <a:pt x="252" y="339"/>
                    <a:pt x="258" y="319"/>
                    <a:pt x="269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6143760" y="940680"/>
              <a:ext cx="76320" cy="16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468">
                  <a:moveTo>
                    <a:pt x="193" y="25"/>
                  </a:moveTo>
                  <a:cubicBezTo>
                    <a:pt x="193" y="14"/>
                    <a:pt x="185" y="0"/>
                    <a:pt x="165" y="0"/>
                  </a:cubicBezTo>
                  <a:cubicBezTo>
                    <a:pt x="146" y="0"/>
                    <a:pt x="126" y="17"/>
                    <a:pt x="126" y="39"/>
                  </a:cubicBezTo>
                  <a:cubicBezTo>
                    <a:pt x="126" y="50"/>
                    <a:pt x="134" y="64"/>
                    <a:pt x="154" y="64"/>
                  </a:cubicBezTo>
                  <a:cubicBezTo>
                    <a:pt x="174" y="64"/>
                    <a:pt x="193" y="45"/>
                    <a:pt x="193" y="25"/>
                  </a:cubicBezTo>
                  <a:close/>
                  <a:moveTo>
                    <a:pt x="50" y="378"/>
                  </a:moveTo>
                  <a:cubicBezTo>
                    <a:pt x="48" y="386"/>
                    <a:pt x="45" y="395"/>
                    <a:pt x="45" y="409"/>
                  </a:cubicBezTo>
                  <a:cubicBezTo>
                    <a:pt x="45" y="440"/>
                    <a:pt x="73" y="468"/>
                    <a:pt x="112" y="468"/>
                  </a:cubicBezTo>
                  <a:cubicBezTo>
                    <a:pt x="182" y="468"/>
                    <a:pt x="213" y="370"/>
                    <a:pt x="213" y="361"/>
                  </a:cubicBezTo>
                  <a:cubicBezTo>
                    <a:pt x="213" y="350"/>
                    <a:pt x="202" y="350"/>
                    <a:pt x="202" y="350"/>
                  </a:cubicBezTo>
                  <a:cubicBezTo>
                    <a:pt x="190" y="350"/>
                    <a:pt x="190" y="356"/>
                    <a:pt x="188" y="364"/>
                  </a:cubicBezTo>
                  <a:cubicBezTo>
                    <a:pt x="171" y="417"/>
                    <a:pt x="140" y="448"/>
                    <a:pt x="112" y="448"/>
                  </a:cubicBezTo>
                  <a:cubicBezTo>
                    <a:pt x="98" y="448"/>
                    <a:pt x="95" y="437"/>
                    <a:pt x="95" y="423"/>
                  </a:cubicBezTo>
                  <a:cubicBezTo>
                    <a:pt x="95" y="406"/>
                    <a:pt x="101" y="395"/>
                    <a:pt x="106" y="378"/>
                  </a:cubicBezTo>
                  <a:cubicBezTo>
                    <a:pt x="115" y="358"/>
                    <a:pt x="120" y="342"/>
                    <a:pt x="129" y="322"/>
                  </a:cubicBezTo>
                  <a:cubicBezTo>
                    <a:pt x="134" y="305"/>
                    <a:pt x="160" y="244"/>
                    <a:pt x="162" y="235"/>
                  </a:cubicBezTo>
                  <a:cubicBezTo>
                    <a:pt x="165" y="227"/>
                    <a:pt x="168" y="218"/>
                    <a:pt x="168" y="213"/>
                  </a:cubicBezTo>
                  <a:cubicBezTo>
                    <a:pt x="168" y="179"/>
                    <a:pt x="140" y="154"/>
                    <a:pt x="101" y="154"/>
                  </a:cubicBezTo>
                  <a:cubicBezTo>
                    <a:pt x="31" y="154"/>
                    <a:pt x="0" y="249"/>
                    <a:pt x="0" y="260"/>
                  </a:cubicBezTo>
                  <a:cubicBezTo>
                    <a:pt x="0" y="269"/>
                    <a:pt x="8" y="269"/>
                    <a:pt x="11" y="269"/>
                  </a:cubicBezTo>
                  <a:cubicBezTo>
                    <a:pt x="22" y="269"/>
                    <a:pt x="22" y="266"/>
                    <a:pt x="25" y="258"/>
                  </a:cubicBezTo>
                  <a:cubicBezTo>
                    <a:pt x="42" y="199"/>
                    <a:pt x="73" y="174"/>
                    <a:pt x="98" y="174"/>
                  </a:cubicBezTo>
                  <a:cubicBezTo>
                    <a:pt x="109" y="174"/>
                    <a:pt x="118" y="179"/>
                    <a:pt x="118" y="199"/>
                  </a:cubicBezTo>
                  <a:cubicBezTo>
                    <a:pt x="118" y="213"/>
                    <a:pt x="112" y="224"/>
                    <a:pt x="95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6358680" y="955799"/>
              <a:ext cx="217440" cy="14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5" h="42">
                  <a:moveTo>
                    <a:pt x="568" y="42"/>
                  </a:moveTo>
                  <a:cubicBezTo>
                    <a:pt x="585" y="42"/>
                    <a:pt x="605" y="42"/>
                    <a:pt x="605" y="22"/>
                  </a:cubicBezTo>
                  <a:cubicBezTo>
                    <a:pt x="605" y="0"/>
                    <a:pt x="585" y="0"/>
                    <a:pt x="568" y="0"/>
                  </a:cubicBezTo>
                  <a:lnTo>
                    <a:pt x="34" y="0"/>
                  </a:lnTo>
                  <a:cubicBezTo>
                    <a:pt x="17" y="0"/>
                    <a:pt x="0" y="0"/>
                    <a:pt x="0" y="22"/>
                  </a:cubicBezTo>
                  <a:cubicBezTo>
                    <a:pt x="0" y="42"/>
                    <a:pt x="17" y="42"/>
                    <a:pt x="34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693120" y="895320"/>
              <a:ext cx="1771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48">
                  <a:moveTo>
                    <a:pt x="302" y="140"/>
                  </a:moveTo>
                  <a:cubicBezTo>
                    <a:pt x="308" y="112"/>
                    <a:pt x="330" y="22"/>
                    <a:pt x="400" y="22"/>
                  </a:cubicBezTo>
                  <a:cubicBezTo>
                    <a:pt x="406" y="22"/>
                    <a:pt x="428" y="22"/>
                    <a:pt x="448" y="34"/>
                  </a:cubicBezTo>
                  <a:cubicBezTo>
                    <a:pt x="423" y="39"/>
                    <a:pt x="403" y="64"/>
                    <a:pt x="403" y="87"/>
                  </a:cubicBezTo>
                  <a:cubicBezTo>
                    <a:pt x="403" y="104"/>
                    <a:pt x="412" y="123"/>
                    <a:pt x="440" y="123"/>
                  </a:cubicBezTo>
                  <a:cubicBezTo>
                    <a:pt x="462" y="123"/>
                    <a:pt x="493" y="104"/>
                    <a:pt x="493" y="64"/>
                  </a:cubicBezTo>
                  <a:cubicBezTo>
                    <a:pt x="493" y="14"/>
                    <a:pt x="434" y="0"/>
                    <a:pt x="400" y="0"/>
                  </a:cubicBezTo>
                  <a:cubicBezTo>
                    <a:pt x="344" y="0"/>
                    <a:pt x="308" y="53"/>
                    <a:pt x="297" y="76"/>
                  </a:cubicBezTo>
                  <a:cubicBezTo>
                    <a:pt x="272" y="11"/>
                    <a:pt x="218" y="0"/>
                    <a:pt x="190" y="0"/>
                  </a:cubicBezTo>
                  <a:cubicBezTo>
                    <a:pt x="87" y="0"/>
                    <a:pt x="31" y="129"/>
                    <a:pt x="31" y="151"/>
                  </a:cubicBezTo>
                  <a:cubicBezTo>
                    <a:pt x="31" y="162"/>
                    <a:pt x="39" y="162"/>
                    <a:pt x="42" y="162"/>
                  </a:cubicBezTo>
                  <a:cubicBezTo>
                    <a:pt x="50" y="162"/>
                    <a:pt x="53" y="160"/>
                    <a:pt x="56" y="151"/>
                  </a:cubicBezTo>
                  <a:cubicBezTo>
                    <a:pt x="90" y="48"/>
                    <a:pt x="154" y="22"/>
                    <a:pt x="188" y="22"/>
                  </a:cubicBezTo>
                  <a:cubicBezTo>
                    <a:pt x="207" y="22"/>
                    <a:pt x="241" y="31"/>
                    <a:pt x="241" y="87"/>
                  </a:cubicBezTo>
                  <a:cubicBezTo>
                    <a:pt x="241" y="118"/>
                    <a:pt x="224" y="185"/>
                    <a:pt x="188" y="325"/>
                  </a:cubicBezTo>
                  <a:cubicBezTo>
                    <a:pt x="174" y="386"/>
                    <a:pt x="137" y="426"/>
                    <a:pt x="95" y="426"/>
                  </a:cubicBezTo>
                  <a:cubicBezTo>
                    <a:pt x="87" y="426"/>
                    <a:pt x="64" y="426"/>
                    <a:pt x="45" y="414"/>
                  </a:cubicBezTo>
                  <a:cubicBezTo>
                    <a:pt x="70" y="409"/>
                    <a:pt x="92" y="389"/>
                    <a:pt x="92" y="361"/>
                  </a:cubicBezTo>
                  <a:cubicBezTo>
                    <a:pt x="92" y="333"/>
                    <a:pt x="70" y="325"/>
                    <a:pt x="53" y="325"/>
                  </a:cubicBezTo>
                  <a:cubicBezTo>
                    <a:pt x="25" y="325"/>
                    <a:pt x="0" y="353"/>
                    <a:pt x="0" y="384"/>
                  </a:cubicBezTo>
                  <a:cubicBezTo>
                    <a:pt x="0" y="428"/>
                    <a:pt x="50" y="448"/>
                    <a:pt x="92" y="448"/>
                  </a:cubicBezTo>
                  <a:cubicBezTo>
                    <a:pt x="160" y="448"/>
                    <a:pt x="193" y="378"/>
                    <a:pt x="196" y="372"/>
                  </a:cubicBezTo>
                  <a:cubicBezTo>
                    <a:pt x="210" y="409"/>
                    <a:pt x="244" y="448"/>
                    <a:pt x="305" y="448"/>
                  </a:cubicBezTo>
                  <a:cubicBezTo>
                    <a:pt x="406" y="448"/>
                    <a:pt x="462" y="322"/>
                    <a:pt x="462" y="297"/>
                  </a:cubicBezTo>
                  <a:cubicBezTo>
                    <a:pt x="462" y="286"/>
                    <a:pt x="454" y="286"/>
                    <a:pt x="451" y="286"/>
                  </a:cubicBezTo>
                  <a:cubicBezTo>
                    <a:pt x="442" y="286"/>
                    <a:pt x="440" y="291"/>
                    <a:pt x="437" y="297"/>
                  </a:cubicBezTo>
                  <a:cubicBezTo>
                    <a:pt x="406" y="403"/>
                    <a:pt x="339" y="426"/>
                    <a:pt x="305" y="426"/>
                  </a:cubicBezTo>
                  <a:cubicBezTo>
                    <a:pt x="266" y="426"/>
                    <a:pt x="252" y="395"/>
                    <a:pt x="252" y="361"/>
                  </a:cubicBezTo>
                  <a:cubicBezTo>
                    <a:pt x="252" y="339"/>
                    <a:pt x="258" y="319"/>
                    <a:pt x="269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6885720" y="940680"/>
              <a:ext cx="109440" cy="21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5" h="599">
                  <a:moveTo>
                    <a:pt x="305" y="25"/>
                  </a:moveTo>
                  <a:cubicBezTo>
                    <a:pt x="305" y="14"/>
                    <a:pt x="297" y="0"/>
                    <a:pt x="277" y="0"/>
                  </a:cubicBezTo>
                  <a:cubicBezTo>
                    <a:pt x="258" y="0"/>
                    <a:pt x="238" y="20"/>
                    <a:pt x="238" y="39"/>
                  </a:cubicBezTo>
                  <a:cubicBezTo>
                    <a:pt x="238" y="50"/>
                    <a:pt x="246" y="64"/>
                    <a:pt x="266" y="64"/>
                  </a:cubicBezTo>
                  <a:cubicBezTo>
                    <a:pt x="286" y="64"/>
                    <a:pt x="305" y="48"/>
                    <a:pt x="305" y="25"/>
                  </a:cubicBezTo>
                  <a:close/>
                  <a:moveTo>
                    <a:pt x="157" y="493"/>
                  </a:moveTo>
                  <a:cubicBezTo>
                    <a:pt x="146" y="540"/>
                    <a:pt x="109" y="580"/>
                    <a:pt x="67" y="580"/>
                  </a:cubicBezTo>
                  <a:cubicBezTo>
                    <a:pt x="59" y="580"/>
                    <a:pt x="50" y="580"/>
                    <a:pt x="42" y="577"/>
                  </a:cubicBezTo>
                  <a:cubicBezTo>
                    <a:pt x="62" y="568"/>
                    <a:pt x="67" y="552"/>
                    <a:pt x="67" y="540"/>
                  </a:cubicBezTo>
                  <a:cubicBezTo>
                    <a:pt x="67" y="524"/>
                    <a:pt x="53" y="515"/>
                    <a:pt x="39" y="515"/>
                  </a:cubicBezTo>
                  <a:cubicBezTo>
                    <a:pt x="17" y="515"/>
                    <a:pt x="0" y="535"/>
                    <a:pt x="0" y="557"/>
                  </a:cubicBezTo>
                  <a:cubicBezTo>
                    <a:pt x="0" y="582"/>
                    <a:pt x="28" y="599"/>
                    <a:pt x="70" y="599"/>
                  </a:cubicBezTo>
                  <a:cubicBezTo>
                    <a:pt x="109" y="599"/>
                    <a:pt x="193" y="574"/>
                    <a:pt x="213" y="490"/>
                  </a:cubicBezTo>
                  <a:lnTo>
                    <a:pt x="277" y="244"/>
                  </a:lnTo>
                  <a:cubicBezTo>
                    <a:pt x="277" y="235"/>
                    <a:pt x="280" y="230"/>
                    <a:pt x="280" y="218"/>
                  </a:cubicBezTo>
                  <a:cubicBezTo>
                    <a:pt x="280" y="182"/>
                    <a:pt x="246" y="154"/>
                    <a:pt x="204" y="154"/>
                  </a:cubicBezTo>
                  <a:cubicBezTo>
                    <a:pt x="129" y="154"/>
                    <a:pt x="84" y="249"/>
                    <a:pt x="84" y="260"/>
                  </a:cubicBezTo>
                  <a:cubicBezTo>
                    <a:pt x="84" y="269"/>
                    <a:pt x="92" y="269"/>
                    <a:pt x="95" y="269"/>
                  </a:cubicBezTo>
                  <a:cubicBezTo>
                    <a:pt x="104" y="269"/>
                    <a:pt x="104" y="266"/>
                    <a:pt x="109" y="255"/>
                  </a:cubicBezTo>
                  <a:cubicBezTo>
                    <a:pt x="126" y="216"/>
                    <a:pt x="162" y="174"/>
                    <a:pt x="204" y="174"/>
                  </a:cubicBezTo>
                  <a:cubicBezTo>
                    <a:pt x="221" y="174"/>
                    <a:pt x="227" y="185"/>
                    <a:pt x="227" y="207"/>
                  </a:cubicBezTo>
                  <a:cubicBezTo>
                    <a:pt x="227" y="216"/>
                    <a:pt x="224" y="224"/>
                    <a:pt x="224" y="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7055280" y="785520"/>
              <a:ext cx="83160" cy="35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2" h="985">
                  <a:moveTo>
                    <a:pt x="232" y="493"/>
                  </a:moveTo>
                  <a:cubicBezTo>
                    <a:pt x="232" y="417"/>
                    <a:pt x="221" y="297"/>
                    <a:pt x="165" y="185"/>
                  </a:cubicBezTo>
                  <a:cubicBezTo>
                    <a:pt x="106" y="64"/>
                    <a:pt x="20" y="0"/>
                    <a:pt x="11" y="0"/>
                  </a:cubicBezTo>
                  <a:cubicBezTo>
                    <a:pt x="3" y="0"/>
                    <a:pt x="0" y="3"/>
                    <a:pt x="0" y="11"/>
                  </a:cubicBezTo>
                  <a:cubicBezTo>
                    <a:pt x="0" y="14"/>
                    <a:pt x="0" y="14"/>
                    <a:pt x="20" y="34"/>
                  </a:cubicBezTo>
                  <a:cubicBezTo>
                    <a:pt x="118" y="132"/>
                    <a:pt x="174" y="288"/>
                    <a:pt x="174" y="493"/>
                  </a:cubicBezTo>
                  <a:cubicBezTo>
                    <a:pt x="174" y="663"/>
                    <a:pt x="137" y="837"/>
                    <a:pt x="14" y="960"/>
                  </a:cubicBezTo>
                  <a:cubicBezTo>
                    <a:pt x="0" y="971"/>
                    <a:pt x="0" y="974"/>
                    <a:pt x="0" y="977"/>
                  </a:cubicBezTo>
                  <a:cubicBezTo>
                    <a:pt x="0" y="983"/>
                    <a:pt x="3" y="985"/>
                    <a:pt x="11" y="985"/>
                  </a:cubicBezTo>
                  <a:cubicBezTo>
                    <a:pt x="20" y="985"/>
                    <a:pt x="109" y="918"/>
                    <a:pt x="168" y="795"/>
                  </a:cubicBezTo>
                  <a:cubicBezTo>
                    <a:pt x="218" y="686"/>
                    <a:pt x="232" y="577"/>
                    <a:pt x="232" y="4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7188120" y="741239"/>
              <a:ext cx="11052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459">
                  <a:moveTo>
                    <a:pt x="308" y="333"/>
                  </a:moveTo>
                  <a:lnTo>
                    <a:pt x="283" y="333"/>
                  </a:lnTo>
                  <a:cubicBezTo>
                    <a:pt x="283" y="350"/>
                    <a:pt x="274" y="389"/>
                    <a:pt x="266" y="398"/>
                  </a:cubicBezTo>
                  <a:cubicBezTo>
                    <a:pt x="260" y="400"/>
                    <a:pt x="207" y="400"/>
                    <a:pt x="196" y="400"/>
                  </a:cubicBezTo>
                  <a:lnTo>
                    <a:pt x="70" y="400"/>
                  </a:lnTo>
                  <a:cubicBezTo>
                    <a:pt x="143" y="336"/>
                    <a:pt x="165" y="316"/>
                    <a:pt x="207" y="286"/>
                  </a:cubicBezTo>
                  <a:cubicBezTo>
                    <a:pt x="260" y="244"/>
                    <a:pt x="308" y="202"/>
                    <a:pt x="308" y="134"/>
                  </a:cubicBezTo>
                  <a:cubicBezTo>
                    <a:pt x="308" y="50"/>
                    <a:pt x="232" y="0"/>
                    <a:pt x="146" y="0"/>
                  </a:cubicBezTo>
                  <a:cubicBezTo>
                    <a:pt x="59" y="0"/>
                    <a:pt x="0" y="62"/>
                    <a:pt x="0" y="123"/>
                  </a:cubicBezTo>
                  <a:cubicBezTo>
                    <a:pt x="0" y="160"/>
                    <a:pt x="31" y="162"/>
                    <a:pt x="36" y="162"/>
                  </a:cubicBezTo>
                  <a:cubicBezTo>
                    <a:pt x="53" y="162"/>
                    <a:pt x="73" y="151"/>
                    <a:pt x="73" y="126"/>
                  </a:cubicBezTo>
                  <a:cubicBezTo>
                    <a:pt x="73" y="115"/>
                    <a:pt x="70" y="90"/>
                    <a:pt x="34" y="90"/>
                  </a:cubicBezTo>
                  <a:cubicBezTo>
                    <a:pt x="53" y="39"/>
                    <a:pt x="101" y="25"/>
                    <a:pt x="134" y="25"/>
                  </a:cubicBezTo>
                  <a:cubicBezTo>
                    <a:pt x="204" y="25"/>
                    <a:pt x="241" y="78"/>
                    <a:pt x="241" y="134"/>
                  </a:cubicBezTo>
                  <a:cubicBezTo>
                    <a:pt x="241" y="196"/>
                    <a:pt x="196" y="244"/>
                    <a:pt x="174" y="269"/>
                  </a:cubicBezTo>
                  <a:lnTo>
                    <a:pt x="6" y="434"/>
                  </a:lnTo>
                  <a:cubicBezTo>
                    <a:pt x="0" y="440"/>
                    <a:pt x="0" y="440"/>
                    <a:pt x="0" y="459"/>
                  </a:cubicBezTo>
                  <a:lnTo>
                    <a:pt x="286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9605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67"/>
          <p:cNvSpPr/>
          <p:nvPr/>
        </p:nvSpPr>
        <p:spPr>
          <a:xfrm rot="2383964">
            <a:off x="6605004" y="5826932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2694951">
            <a:off x="7876764" y="5869867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4136156">
            <a:off x="7939569" y="5838197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5078915">
            <a:off x="7920149" y="5829683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6503276" y="5888880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441205">
            <a:off x="6566081" y="5857210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1945" y="-99392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Find Optimal Cut [Fiedler’73]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851160"/>
                <a:ext cx="8229600" cy="320040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IE" dirty="0" smtClean="0"/>
                  <a:t>Back to finding the optimal cut</a:t>
                </a:r>
              </a:p>
              <a:p>
                <a:pPr eaLnBrk="1" hangingPunct="1">
                  <a:defRPr/>
                </a:pPr>
                <a:r>
                  <a:rPr lang="en-IE" dirty="0" smtClean="0">
                    <a:solidFill>
                      <a:srgbClr val="D60093"/>
                    </a:solidFill>
                  </a:rPr>
                  <a:t>Express partition (A,B) as a vector</a:t>
                </a:r>
              </a:p>
              <a:p>
                <a:pPr marL="118872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latin typeface="Cambria Math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E" dirty="0" smtClean="0"/>
              </a:p>
              <a:p>
                <a:pPr>
                  <a:defRPr/>
                </a:pPr>
                <a:r>
                  <a:rPr lang="en-US" sz="2800" dirty="0" smtClean="0"/>
                  <a:t>We can minimize the cut of the partition by finding a non-trivial vector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 smtClean="0"/>
                  <a:t> that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minimizes</a:t>
                </a:r>
                <a:r>
                  <a:rPr lang="en-US" sz="2800" dirty="0" smtClean="0"/>
                  <a:t>:</a:t>
                </a:r>
                <a:endParaRPr lang="en-IE" sz="2800" dirty="0" smtClean="0"/>
              </a:p>
            </p:txBody>
          </p:sp>
        </mc:Choice>
        <mc:Fallback xmlns=""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851160"/>
                <a:ext cx="8229600" cy="3200400"/>
              </a:xfrm>
              <a:blipFill rotWithShape="0">
                <a:blip r:embed="rId4"/>
                <a:stretch>
                  <a:fillRect l="-1852" t="-2476" r="-1111" b="-51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92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790125"/>
              </p:ext>
            </p:extLst>
          </p:nvPr>
        </p:nvGraphicFramePr>
        <p:xfrm>
          <a:off x="1698142" y="4086596"/>
          <a:ext cx="4520291" cy="88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5" name="Equation" r:id="rId5" imgW="2082600" imgH="406080" progId="Equation.3">
                  <p:embed/>
                </p:oleObj>
              </mc:Choice>
              <mc:Fallback>
                <p:oleObj name="Equation" r:id="rId5" imgW="20826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142" y="4086596"/>
                        <a:ext cx="4520291" cy="8836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5619706" y="6096000"/>
            <a:ext cx="3276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8400" y="6107554"/>
                <a:ext cx="104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cs typeface="Arial" pitchFamily="34" charset="0"/>
                        </a:rPr>
                        <m:t>=−1</m:t>
                      </m:r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6107554"/>
                <a:ext cx="104900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7196581" y="60878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353034" y="6047508"/>
            <a:ext cx="0" cy="94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12727" y="6141951"/>
                <a:ext cx="105496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cs typeface="Arial" pitchFamily="34" charset="0"/>
                        </a:rPr>
                        <m:t>=+1</m:t>
                      </m:r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727" y="6141951"/>
                <a:ext cx="1054969" cy="391646"/>
              </a:xfrm>
              <a:prstGeom prst="rect">
                <a:avLst/>
              </a:prstGeom>
              <a:blipFill rotWithShape="0"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6697737" y="5562600"/>
            <a:ext cx="1212696" cy="512989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 bwMode="auto">
          <a:xfrm rot="21352688">
            <a:off x="7858190" y="601795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j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 rot="21352688">
            <a:off x="7861290" y="599147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 bwMode="auto">
          <a:xfrm rot="21352688">
            <a:off x="7843319" y="597052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 bwMode="auto">
          <a:xfrm rot="21352688">
            <a:off x="6615031" y="602508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 rot="21352688">
            <a:off x="6615032" y="599216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 bwMode="auto">
          <a:xfrm rot="21352688">
            <a:off x="7859616" y="594987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9999" y="5265614"/>
                <a:ext cx="55721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8000"/>
                    </a:solidFill>
                    <a:cs typeface="Arial" pitchFamily="34" charset="0"/>
                  </a:rPr>
                  <a:t>Can’t solve exactly. Let’s relax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</m:oMath>
                </a14:m>
                <a:r>
                  <a:rPr lang="en-US" sz="2000" dirty="0" smtClean="0">
                    <a:solidFill>
                      <a:srgbClr val="008000"/>
                    </a:solidFill>
                    <a:cs typeface="Arial" pitchFamily="34" charset="0"/>
                  </a:rPr>
                  <a:t> and</a:t>
                </a:r>
                <a:br>
                  <a:rPr lang="en-US" sz="2000" dirty="0" smtClean="0">
                    <a:solidFill>
                      <a:srgbClr val="008000"/>
                    </a:solidFill>
                    <a:cs typeface="Arial" pitchFamily="34" charset="0"/>
                  </a:rPr>
                </a:br>
                <a:r>
                  <a:rPr lang="en-US" sz="2000" dirty="0" smtClean="0">
                    <a:solidFill>
                      <a:srgbClr val="008000"/>
                    </a:solidFill>
                    <a:cs typeface="Arial" pitchFamily="34" charset="0"/>
                  </a:rPr>
                  <a:t>allow it to take any real value (instead of just +1, -1)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9" y="5265614"/>
                <a:ext cx="5572178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1094" t="-5172" b="-146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7118" y="7461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Rayleigh Theorem</a:t>
            </a:r>
            <a:endParaRPr lang="en-IE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342" indent="-285750">
              <a:buSzPct val="70000"/>
              <a:buFont typeface="Wingdings" pitchFamily="2" charset="2"/>
              <a:buChar char="n"/>
              <a:defRPr/>
            </a:pPr>
            <a:endParaRPr lang="en-IE" dirty="0" smtClean="0"/>
          </a:p>
          <a:p>
            <a:pPr marL="450342" indent="-285750">
              <a:buSzPct val="70000"/>
              <a:buFont typeface="Wingdings" pitchFamily="2" charset="2"/>
              <a:buChar char="n"/>
              <a:defRPr/>
            </a:pPr>
            <a:endParaRPr lang="en-IE" dirty="0" smtClean="0"/>
          </a:p>
          <a:p>
            <a:pPr marL="450342" indent="-285750">
              <a:buSzPct val="70000"/>
              <a:buFont typeface="Wingdings" pitchFamily="2" charset="2"/>
              <a:buChar char="n"/>
              <a:defRPr/>
            </a:pPr>
            <a:endParaRPr lang="en-IE" dirty="0" smtClean="0"/>
          </a:p>
          <a:p>
            <a:pPr>
              <a:defRPr/>
            </a:pPr>
            <a:endParaRPr lang="en-IE" dirty="0" smtClean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275889" y="3238580"/>
                <a:ext cx="7634544" cy="2793229"/>
              </a:xfrm>
            </p:spPr>
            <p:txBody>
              <a:bodyPr>
                <a:noAutofit/>
              </a:bodyPr>
              <a:lstStyle/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IE" dirty="0" smtClean="0">
                    <a:solidFill>
                      <a:srgbClr val="0000FF"/>
                    </a:solidFill>
                  </a:rPr>
                  <a:t>:</a:t>
                </a:r>
                <a:r>
                  <a:rPr lang="en-IE" dirty="0" smtClean="0"/>
                  <a:t> The minimum value of 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E" dirty="0" smtClean="0"/>
                  <a:t> is given by the 2</a:t>
                </a:r>
                <a:r>
                  <a:rPr lang="en-IE" baseline="30000" dirty="0" smtClean="0"/>
                  <a:t>nd</a:t>
                </a:r>
                <a:r>
                  <a:rPr lang="en-IE" dirty="0" smtClean="0"/>
                  <a:t> smallest eigenvalue </a:t>
                </a:r>
                <a:r>
                  <a:rPr lang="el-GR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IE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IE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E" dirty="0" smtClean="0"/>
                  <a:t>of the </a:t>
                </a:r>
                <a:r>
                  <a:rPr lang="en-IE" dirty="0" err="1" smtClean="0"/>
                  <a:t>Laplacian</a:t>
                </a:r>
                <a:r>
                  <a:rPr lang="en-IE" dirty="0" smtClean="0"/>
                  <a:t> matrix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IE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E" i="1" dirty="0" smtClean="0"/>
              </a:p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y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IE" dirty="0" smtClean="0">
                    <a:solidFill>
                      <a:srgbClr val="0000FF"/>
                    </a:solidFill>
                  </a:rPr>
                  <a:t>:</a:t>
                </a:r>
                <a:r>
                  <a:rPr lang="en-IE" dirty="0" smtClean="0"/>
                  <a:t> The optimal solution for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IE" dirty="0" smtClean="0"/>
                  <a:t> is given by the corresponding eigenvector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IE" dirty="0" smtClean="0"/>
                  <a:t>, referred as the </a:t>
                </a:r>
                <a:r>
                  <a:rPr lang="en-IE" dirty="0" smtClean="0">
                    <a:solidFill>
                      <a:srgbClr val="0000FF"/>
                    </a:solidFill>
                  </a:rPr>
                  <a:t>Fiedler vector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275889" y="3238580"/>
                <a:ext cx="7634544" cy="2793229"/>
              </a:xfrm>
              <a:blipFill rotWithShape="0">
                <a:blip r:embed="rId3"/>
                <a:stretch>
                  <a:fillRect t="-1965" r="-2155" b="-148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72" name="Object 6"/>
          <p:cNvGraphicFramePr>
            <a:graphicFrameLocks noChangeAspect="1"/>
          </p:cNvGraphicFramePr>
          <p:nvPr>
            <p:extLst/>
          </p:nvPr>
        </p:nvGraphicFramePr>
        <p:xfrm>
          <a:off x="620713" y="1447800"/>
          <a:ext cx="73152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8" name="Equation" r:id="rId4" imgW="2108160" imgH="355320" progId="Equation.3">
                  <p:embed/>
                </p:oleObj>
              </mc:Choice>
              <mc:Fallback>
                <p:oleObj name="Equation" r:id="rId4" imgW="2108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447800"/>
                        <a:ext cx="7315200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5619706" y="2971800"/>
            <a:ext cx="3276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69574" y="2998535"/>
                <a:ext cx="444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574" y="2998535"/>
                <a:ext cx="44460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196581" y="29636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353034" y="2923308"/>
            <a:ext cx="0" cy="94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46265" y="29513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83392" y="2989214"/>
                <a:ext cx="44332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392" y="2989214"/>
                <a:ext cx="443326" cy="391646"/>
              </a:xfrm>
              <a:prstGeom prst="rect">
                <a:avLst/>
              </a:prstGeom>
              <a:blipFill rotWithShape="0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5997898" y="2786465"/>
            <a:ext cx="687152" cy="135286"/>
          </a:xfrm>
          <a:custGeom>
            <a:avLst/>
            <a:gdLst>
              <a:gd name="connsiteX0" fmla="*/ 0 w 687152"/>
              <a:gd name="connsiteY0" fmla="*/ 113644 h 135286"/>
              <a:gd name="connsiteX1" fmla="*/ 156908 w 687152"/>
              <a:gd name="connsiteY1" fmla="*/ 5431 h 135286"/>
              <a:gd name="connsiteX2" fmla="*/ 232658 w 687152"/>
              <a:gd name="connsiteY2" fmla="*/ 135286 h 135286"/>
              <a:gd name="connsiteX3" fmla="*/ 346281 w 687152"/>
              <a:gd name="connsiteY3" fmla="*/ 5431 h 135286"/>
              <a:gd name="connsiteX4" fmla="*/ 465316 w 687152"/>
              <a:gd name="connsiteY4" fmla="*/ 119055 h 135286"/>
              <a:gd name="connsiteX5" fmla="*/ 557297 w 687152"/>
              <a:gd name="connsiteY5" fmla="*/ 20 h 135286"/>
              <a:gd name="connsiteX6" fmla="*/ 687152 w 687152"/>
              <a:gd name="connsiteY6" fmla="*/ 129876 h 1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152" h="135286">
                <a:moveTo>
                  <a:pt x="0" y="113644"/>
                </a:moveTo>
                <a:cubicBezTo>
                  <a:pt x="59066" y="57734"/>
                  <a:pt x="118132" y="1824"/>
                  <a:pt x="156908" y="5431"/>
                </a:cubicBezTo>
                <a:cubicBezTo>
                  <a:pt x="195684" y="9038"/>
                  <a:pt x="201096" y="135286"/>
                  <a:pt x="232658" y="135286"/>
                </a:cubicBezTo>
                <a:cubicBezTo>
                  <a:pt x="264220" y="135286"/>
                  <a:pt x="307505" y="8136"/>
                  <a:pt x="346281" y="5431"/>
                </a:cubicBezTo>
                <a:cubicBezTo>
                  <a:pt x="385057" y="2726"/>
                  <a:pt x="430147" y="119957"/>
                  <a:pt x="465316" y="119055"/>
                </a:cubicBezTo>
                <a:cubicBezTo>
                  <a:pt x="500485" y="118153"/>
                  <a:pt x="520324" y="-1783"/>
                  <a:pt x="557297" y="20"/>
                </a:cubicBezTo>
                <a:cubicBezTo>
                  <a:pt x="594270" y="1823"/>
                  <a:pt x="640711" y="65849"/>
                  <a:pt x="687152" y="12987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052004" y="2781075"/>
            <a:ext cx="362514" cy="146087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69574" y="2819400"/>
            <a:ext cx="415476" cy="152400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Freeform 22"/>
          <p:cNvSpPr/>
          <p:nvPr/>
        </p:nvSpPr>
        <p:spPr>
          <a:xfrm>
            <a:off x="6697737" y="2438400"/>
            <a:ext cx="1212696" cy="512989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Freeform 23"/>
          <p:cNvSpPr/>
          <p:nvPr/>
        </p:nvSpPr>
        <p:spPr>
          <a:xfrm>
            <a:off x="7910433" y="2854118"/>
            <a:ext cx="289251" cy="106861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162504" y="2854118"/>
            <a:ext cx="289251" cy="113174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947669" y="2694894"/>
            <a:ext cx="473678" cy="278711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 rot="21352688">
            <a:off x="8345147" y="289853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j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21352688">
            <a:off x="8097576" y="288740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 rot="21352688">
            <a:off x="7834233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 rot="21352688">
            <a:off x="6388001" y="289432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i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 rot="21352688">
            <a:off x="6615033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 rot="21352688">
            <a:off x="6147271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 rot="21352688">
            <a:off x="5929233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4" name="Freeform 3"/>
          <p:cNvSpPr/>
          <p:nvPr/>
        </p:nvSpPr>
        <p:spPr>
          <a:xfrm>
            <a:off x="2417479" y="3026264"/>
            <a:ext cx="567360" cy="567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-1</a:t>
            </a: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51720" y="1654664"/>
            <a:ext cx="567360" cy="567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-1</a:t>
            </a: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076280" y="1399063"/>
            <a:ext cx="567360" cy="567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33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1</a:t>
            </a:r>
          </a:p>
        </p:txBody>
      </p:sp>
      <p:cxnSp>
        <p:nvCxnSpPr>
          <p:cNvPr id="7" name="Straight Arrow Connector 6"/>
          <p:cNvCxnSpPr>
            <a:stCxn id="6" idx="6"/>
            <a:endCxn id="5" idx="10"/>
          </p:cNvCxnSpPr>
          <p:nvPr/>
        </p:nvCxnSpPr>
        <p:spPr>
          <a:xfrm flipH="1">
            <a:off x="2619080" y="1682743"/>
            <a:ext cx="457200" cy="255601"/>
          </a:xfrm>
          <a:prstGeom prst="straightConnector1">
            <a:avLst/>
          </a:prstGeom>
          <a:noFill/>
          <a:ln w="73080">
            <a:solidFill>
              <a:srgbClr val="000000"/>
            </a:solidFill>
            <a:prstDash val="solid"/>
          </a:ln>
        </p:spPr>
      </p:cxnSp>
      <p:cxnSp>
        <p:nvCxnSpPr>
          <p:cNvPr id="8" name="Straight Arrow Connector 7"/>
          <p:cNvCxnSpPr>
            <a:stCxn id="4" idx="4"/>
            <a:endCxn id="5" idx="8"/>
          </p:cNvCxnSpPr>
          <p:nvPr/>
        </p:nvCxnSpPr>
        <p:spPr>
          <a:xfrm flipH="1" flipV="1">
            <a:off x="2335400" y="2222024"/>
            <a:ext cx="365759" cy="804240"/>
          </a:xfrm>
          <a:prstGeom prst="straightConnector1">
            <a:avLst/>
          </a:prstGeom>
          <a:noFill/>
          <a:ln w="73080">
            <a:solidFill>
              <a:srgbClr val="000000"/>
            </a:solidFill>
            <a:prstDash val="solid"/>
          </a:ln>
        </p:spPr>
      </p:cxnSp>
      <p:sp>
        <p:nvSpPr>
          <p:cNvPr id="9" name="Freeform 8"/>
          <p:cNvSpPr/>
          <p:nvPr/>
        </p:nvSpPr>
        <p:spPr>
          <a:xfrm>
            <a:off x="3789080" y="2770664"/>
            <a:ext cx="567360" cy="567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33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1</a:t>
            </a:r>
          </a:p>
        </p:txBody>
      </p:sp>
      <p:cxnSp>
        <p:nvCxnSpPr>
          <p:cNvPr id="10" name="Straight Arrow Connector 9"/>
          <p:cNvCxnSpPr>
            <a:stCxn id="13" idx="8"/>
            <a:endCxn id="9" idx="11"/>
          </p:cNvCxnSpPr>
          <p:nvPr/>
        </p:nvCxnSpPr>
        <p:spPr>
          <a:xfrm flipH="1">
            <a:off x="4273359" y="1692104"/>
            <a:ext cx="183880" cy="1161641"/>
          </a:xfrm>
          <a:prstGeom prst="straightConnector1">
            <a:avLst/>
          </a:prstGeom>
          <a:noFill/>
          <a:ln w="73080">
            <a:solidFill>
              <a:srgbClr val="000000"/>
            </a:solidFill>
            <a:prstDash val="solid"/>
          </a:ln>
        </p:spPr>
      </p:cxnSp>
      <p:cxnSp>
        <p:nvCxnSpPr>
          <p:cNvPr id="11" name="Straight Arrow Connector 10"/>
          <p:cNvCxnSpPr>
            <a:stCxn id="4" idx="10"/>
            <a:endCxn id="9" idx="6"/>
          </p:cNvCxnSpPr>
          <p:nvPr/>
        </p:nvCxnSpPr>
        <p:spPr>
          <a:xfrm flipV="1">
            <a:off x="2984839" y="3054344"/>
            <a:ext cx="804241" cy="255600"/>
          </a:xfrm>
          <a:prstGeom prst="straightConnector1">
            <a:avLst/>
          </a:prstGeom>
          <a:noFill/>
          <a:ln w="73080">
            <a:solidFill>
              <a:srgbClr val="000000"/>
            </a:solidFill>
            <a:prstDash val="solid"/>
          </a:ln>
        </p:spPr>
      </p:cxnSp>
      <p:sp>
        <p:nvSpPr>
          <p:cNvPr id="12" name="Freeform 11"/>
          <p:cNvSpPr/>
          <p:nvPr/>
        </p:nvSpPr>
        <p:spPr>
          <a:xfrm rot="3945600">
            <a:off x="1929134" y="2337738"/>
            <a:ext cx="2468880" cy="32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173559" y="1124744"/>
            <a:ext cx="567360" cy="567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33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1</a:t>
            </a:r>
          </a:p>
        </p:txBody>
      </p:sp>
      <p:cxnSp>
        <p:nvCxnSpPr>
          <p:cNvPr id="14" name="Straight Arrow Connector 13"/>
          <p:cNvCxnSpPr>
            <a:stCxn id="6" idx="11"/>
            <a:endCxn id="13" idx="6"/>
          </p:cNvCxnSpPr>
          <p:nvPr/>
        </p:nvCxnSpPr>
        <p:spPr>
          <a:xfrm flipV="1">
            <a:off x="3560559" y="1408424"/>
            <a:ext cx="613000" cy="73720"/>
          </a:xfrm>
          <a:prstGeom prst="straightConnector1">
            <a:avLst/>
          </a:prstGeom>
          <a:noFill/>
          <a:ln w="73080">
            <a:solidFill>
              <a:srgbClr val="000000"/>
            </a:solidFill>
            <a:prstDash val="solid"/>
          </a:ln>
        </p:spPr>
      </p:cxnSp>
      <p:cxnSp>
        <p:nvCxnSpPr>
          <p:cNvPr id="15" name="Straight Arrow Connector 14"/>
          <p:cNvCxnSpPr>
            <a:stCxn id="6" idx="9"/>
            <a:endCxn id="9" idx="5"/>
          </p:cNvCxnSpPr>
          <p:nvPr/>
        </p:nvCxnSpPr>
        <p:spPr>
          <a:xfrm>
            <a:off x="3560559" y="1883342"/>
            <a:ext cx="311602" cy="970403"/>
          </a:xfrm>
          <a:prstGeom prst="straightConnector1">
            <a:avLst/>
          </a:prstGeom>
          <a:noFill/>
          <a:ln w="73080">
            <a:solidFill>
              <a:srgbClr val="000000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9653219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  <p:grpSp>
        <p:nvGrpSpPr>
          <p:cNvPr id="217" name="Group 216"/>
          <p:cNvGrpSpPr/>
          <p:nvPr/>
        </p:nvGrpSpPr>
        <p:grpSpPr>
          <a:xfrm>
            <a:off x="376034" y="398852"/>
            <a:ext cx="3583879" cy="2040710"/>
            <a:chOff x="827584" y="908720"/>
            <a:chExt cx="3583879" cy="2040710"/>
          </a:xfrm>
        </p:grpSpPr>
        <p:sp>
          <p:nvSpPr>
            <p:cNvPr id="35" name="Freeform 34"/>
            <p:cNvSpPr/>
            <p:nvPr/>
          </p:nvSpPr>
          <p:spPr>
            <a:xfrm rot="1747800">
              <a:off x="1428064" y="908720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1747800">
              <a:off x="2192704" y="1334961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cxnSp>
          <p:nvCxnSpPr>
            <p:cNvPr id="37" name="Straight Arrow Connector 36"/>
            <p:cNvCxnSpPr>
              <a:stCxn id="39" idx="5"/>
              <a:endCxn id="35" idx="9"/>
            </p:cNvCxnSpPr>
            <p:nvPr/>
          </p:nvCxnSpPr>
          <p:spPr>
            <a:xfrm flipH="1" flipV="1">
              <a:off x="1660955" y="1267515"/>
              <a:ext cx="58738" cy="1192211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38" name="Straight Arrow Connector 37"/>
            <p:cNvCxnSpPr>
              <a:stCxn id="35" idx="10"/>
              <a:endCxn id="36" idx="6"/>
            </p:cNvCxnSpPr>
            <p:nvPr/>
          </p:nvCxnSpPr>
          <p:spPr>
            <a:xfrm>
              <a:off x="1770693" y="1180625"/>
              <a:ext cx="445142" cy="248191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sp>
          <p:nvSpPr>
            <p:cNvPr id="39" name="Freeform 38"/>
            <p:cNvSpPr/>
            <p:nvPr/>
          </p:nvSpPr>
          <p:spPr>
            <a:xfrm rot="1747800">
              <a:off x="1586824" y="2452761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rot="1747800">
              <a:off x="827584" y="2050281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cxnSp>
          <p:nvCxnSpPr>
            <p:cNvPr id="41" name="Straight Arrow Connector 40"/>
            <p:cNvCxnSpPr>
              <a:stCxn id="35" idx="8"/>
              <a:endCxn id="40" idx="4"/>
            </p:cNvCxnSpPr>
            <p:nvPr/>
          </p:nvCxnSpPr>
          <p:spPr>
            <a:xfrm flipH="1">
              <a:off x="1099489" y="1251349"/>
              <a:ext cx="422430" cy="822063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42" name="Straight Arrow Connector 41"/>
            <p:cNvCxnSpPr>
              <a:stCxn id="36" idx="8"/>
              <a:endCxn id="39" idx="4"/>
            </p:cNvCxnSpPr>
            <p:nvPr/>
          </p:nvCxnSpPr>
          <p:spPr>
            <a:xfrm flipH="1">
              <a:off x="1858729" y="1677590"/>
              <a:ext cx="427830" cy="798302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43" name="Straight Arrow Connector 42"/>
            <p:cNvCxnSpPr>
              <a:stCxn id="39" idx="6"/>
              <a:endCxn id="40" idx="1"/>
            </p:cNvCxnSpPr>
            <p:nvPr/>
          </p:nvCxnSpPr>
          <p:spPr>
            <a:xfrm flipH="1" flipV="1">
              <a:off x="1170213" y="2322186"/>
              <a:ext cx="439742" cy="22443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44" name="Straight Arrow Connector 43"/>
            <p:cNvCxnSpPr>
              <a:stCxn id="40" idx="11"/>
              <a:endCxn id="36" idx="7"/>
            </p:cNvCxnSpPr>
            <p:nvPr/>
          </p:nvCxnSpPr>
          <p:spPr>
            <a:xfrm flipV="1">
              <a:off x="1186379" y="1567852"/>
              <a:ext cx="1013290" cy="615298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sp>
          <p:nvSpPr>
            <p:cNvPr id="45" name="Freeform 44"/>
            <p:cNvSpPr/>
            <p:nvPr/>
          </p:nvSpPr>
          <p:spPr>
            <a:xfrm rot="1130400">
              <a:off x="2802275" y="1358230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rot="1130400">
              <a:off x="3641445" y="1076046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cxnSp>
          <p:nvCxnSpPr>
            <p:cNvPr id="47" name="Straight Arrow Connector 46"/>
            <p:cNvCxnSpPr>
              <a:stCxn id="49" idx="5"/>
              <a:endCxn id="45" idx="9"/>
            </p:cNvCxnSpPr>
            <p:nvPr/>
          </p:nvCxnSpPr>
          <p:spPr>
            <a:xfrm flipH="1" flipV="1">
              <a:off x="3065786" y="1705262"/>
              <a:ext cx="1078588" cy="614952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48" name="Straight Arrow Connector 47"/>
            <p:cNvCxnSpPr>
              <a:stCxn id="45" idx="10"/>
              <a:endCxn id="46" idx="6"/>
            </p:cNvCxnSpPr>
            <p:nvPr/>
          </p:nvCxnSpPr>
          <p:spPr>
            <a:xfrm flipV="1">
              <a:off x="3158237" y="1199869"/>
              <a:ext cx="493006" cy="400298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sp>
          <p:nvSpPr>
            <p:cNvPr id="49" name="Freeform 48"/>
            <p:cNvSpPr/>
            <p:nvPr/>
          </p:nvSpPr>
          <p:spPr>
            <a:xfrm rot="1130400">
              <a:off x="4042125" y="2301486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rot="1130400">
              <a:off x="3381366" y="2583670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2946921" y="1739378"/>
              <a:ext cx="564154" cy="863796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52" name="Straight Arrow Connector 51"/>
            <p:cNvCxnSpPr>
              <a:stCxn id="46" idx="9"/>
              <a:endCxn id="49" idx="11"/>
            </p:cNvCxnSpPr>
            <p:nvPr/>
          </p:nvCxnSpPr>
          <p:spPr>
            <a:xfrm>
              <a:off x="3904956" y="1423078"/>
              <a:ext cx="484201" cy="980657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53" name="Straight Arrow Connector 52"/>
            <p:cNvCxnSpPr>
              <a:stCxn id="49" idx="2"/>
              <a:endCxn id="50" idx="11"/>
            </p:cNvCxnSpPr>
            <p:nvPr/>
          </p:nvCxnSpPr>
          <p:spPr>
            <a:xfrm flipH="1">
              <a:off x="3728398" y="2657448"/>
              <a:ext cx="437550" cy="28471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54" name="Straight Arrow Connector 53"/>
            <p:cNvCxnSpPr>
              <a:endCxn id="46" idx="2"/>
            </p:cNvCxnSpPr>
            <p:nvPr/>
          </p:nvCxnSpPr>
          <p:spPr>
            <a:xfrm flipV="1">
              <a:off x="3586662" y="1432008"/>
              <a:ext cx="178606" cy="115237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55" name="Straight Arrow Connector 54"/>
            <p:cNvCxnSpPr>
              <a:stCxn id="36" idx="11"/>
            </p:cNvCxnSpPr>
            <p:nvPr/>
          </p:nvCxnSpPr>
          <p:spPr>
            <a:xfrm>
              <a:off x="2551499" y="1467830"/>
              <a:ext cx="220427" cy="45794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sp>
          <p:nvSpPr>
            <p:cNvPr id="56" name="TextBox 55"/>
            <p:cNvSpPr txBox="1"/>
            <p:nvPr/>
          </p:nvSpPr>
          <p:spPr>
            <a:xfrm>
              <a:off x="2208020" y="1343587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88380" y="911947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76379" y="2063587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96740" y="2459587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94317" y="1358566"/>
              <a:ext cx="125170" cy="3563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8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02215" y="2565368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54809" y="1061280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04383" y="2271786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6</a:t>
              </a:r>
            </a:p>
          </p:txBody>
        </p:sp>
      </p:grpSp>
      <p:grpSp>
        <p:nvGrpSpPr>
          <p:cNvPr id="83" name="Group 82" descr="28§display§L = \begin{bmatrix}&#10;4 &amp; -1 &amp; -1 &amp; -1 &amp; 0 &amp; 0 &amp; 0 &amp; -1 \\&#10;-1 &amp; 3 &amp; -1 &amp; -1 &amp; 0 &amp; 0 &amp; 0 &amp; 0 \\&#10;-1 &amp; -1 &amp; 3 &amp; -1 &amp; 0 &amp; 0 &amp; 0 &amp; 0 \\&#10;-1 &amp; -1 &amp; -1 &amp; 3 &amp; 0 &amp; 0 &amp; 0 &amp; 0 \\&#10;0 &amp; 0 &amp; 0 &amp; 0 &amp; 3 &amp; -1 &amp; -1 &amp; -1 \\&#10;0 &amp; 0 &amp; 0 &amp; 0 &amp; -1 &amp; 3 &amp; -1 &amp; -1 \\&#10;0 &amp; 0 &amp; 0 &amp; 0 &amp; -1 &amp; -1 &amp; 3 &amp; -1 \\&#10;-1 &amp; 0 &amp; 0 &amp; 0 &amp; -1 &amp; -1 &amp; -1 &amp; 4 \\&#10;\end{bmatrix}§svg§600§FALSE" title="TexMaths"/>
          <p:cNvGrpSpPr/>
          <p:nvPr/>
        </p:nvGrpSpPr>
        <p:grpSpPr>
          <a:xfrm>
            <a:off x="229802" y="2942558"/>
            <a:ext cx="4425930" cy="2280157"/>
            <a:chOff x="2367720" y="3017520"/>
            <a:chExt cx="5404320" cy="2522520"/>
          </a:xfrm>
        </p:grpSpPr>
        <p:sp>
          <p:nvSpPr>
            <p:cNvPr id="84" name="Freeform 83"/>
            <p:cNvSpPr/>
            <p:nvPr/>
          </p:nvSpPr>
          <p:spPr>
            <a:xfrm>
              <a:off x="2367720" y="3017520"/>
              <a:ext cx="5404320" cy="252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013" h="7008">
                  <a:moveTo>
                    <a:pt x="7507" y="7008"/>
                  </a:moveTo>
                  <a:lnTo>
                    <a:pt x="0" y="7008"/>
                  </a:lnTo>
                  <a:lnTo>
                    <a:pt x="0" y="0"/>
                  </a:lnTo>
                  <a:lnTo>
                    <a:pt x="15013" y="0"/>
                  </a:lnTo>
                  <a:lnTo>
                    <a:pt x="15013" y="70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2378160" y="4165200"/>
              <a:ext cx="15912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3" h="500">
                  <a:moveTo>
                    <a:pt x="245" y="58"/>
                  </a:moveTo>
                  <a:cubicBezTo>
                    <a:pt x="251" y="32"/>
                    <a:pt x="255" y="23"/>
                    <a:pt x="324" y="23"/>
                  </a:cubicBezTo>
                  <a:cubicBezTo>
                    <a:pt x="345" y="23"/>
                    <a:pt x="351" y="23"/>
                    <a:pt x="351" y="9"/>
                  </a:cubicBezTo>
                  <a:cubicBezTo>
                    <a:pt x="351" y="0"/>
                    <a:pt x="343" y="0"/>
                    <a:pt x="339" y="0"/>
                  </a:cubicBezTo>
                  <a:cubicBezTo>
                    <a:pt x="316" y="0"/>
                    <a:pt x="255" y="2"/>
                    <a:pt x="231" y="2"/>
                  </a:cubicBezTo>
                  <a:cubicBezTo>
                    <a:pt x="209" y="2"/>
                    <a:pt x="156" y="0"/>
                    <a:pt x="133" y="0"/>
                  </a:cubicBezTo>
                  <a:cubicBezTo>
                    <a:pt x="128" y="0"/>
                    <a:pt x="120" y="0"/>
                    <a:pt x="120" y="14"/>
                  </a:cubicBezTo>
                  <a:cubicBezTo>
                    <a:pt x="120" y="23"/>
                    <a:pt x="127" y="23"/>
                    <a:pt x="139" y="23"/>
                  </a:cubicBezTo>
                  <a:cubicBezTo>
                    <a:pt x="141" y="23"/>
                    <a:pt x="156" y="23"/>
                    <a:pt x="169" y="25"/>
                  </a:cubicBezTo>
                  <a:cubicBezTo>
                    <a:pt x="180" y="25"/>
                    <a:pt x="187" y="27"/>
                    <a:pt x="187" y="35"/>
                  </a:cubicBezTo>
                  <a:cubicBezTo>
                    <a:pt x="187" y="39"/>
                    <a:pt x="187" y="42"/>
                    <a:pt x="185" y="50"/>
                  </a:cubicBezTo>
                  <a:lnTo>
                    <a:pt x="87" y="444"/>
                  </a:lnTo>
                  <a:cubicBezTo>
                    <a:pt x="79" y="472"/>
                    <a:pt x="77" y="477"/>
                    <a:pt x="20" y="477"/>
                  </a:cubicBezTo>
                  <a:cubicBezTo>
                    <a:pt x="9" y="477"/>
                    <a:pt x="0" y="477"/>
                    <a:pt x="0" y="492"/>
                  </a:cubicBezTo>
                  <a:cubicBezTo>
                    <a:pt x="0" y="500"/>
                    <a:pt x="6" y="500"/>
                    <a:pt x="20" y="500"/>
                  </a:cubicBezTo>
                  <a:lnTo>
                    <a:pt x="359" y="500"/>
                  </a:lnTo>
                  <a:cubicBezTo>
                    <a:pt x="378" y="500"/>
                    <a:pt x="378" y="500"/>
                    <a:pt x="382" y="488"/>
                  </a:cubicBezTo>
                  <a:lnTo>
                    <a:pt x="440" y="330"/>
                  </a:lnTo>
                  <a:cubicBezTo>
                    <a:pt x="443" y="322"/>
                    <a:pt x="443" y="320"/>
                    <a:pt x="443" y="320"/>
                  </a:cubicBezTo>
                  <a:cubicBezTo>
                    <a:pt x="443" y="316"/>
                    <a:pt x="440" y="311"/>
                    <a:pt x="434" y="311"/>
                  </a:cubicBezTo>
                  <a:cubicBezTo>
                    <a:pt x="428" y="311"/>
                    <a:pt x="428" y="316"/>
                    <a:pt x="421" y="326"/>
                  </a:cubicBezTo>
                  <a:cubicBezTo>
                    <a:pt x="397" y="395"/>
                    <a:pt x="363" y="477"/>
                    <a:pt x="237" y="477"/>
                  </a:cubicBezTo>
                  <a:lnTo>
                    <a:pt x="169" y="477"/>
                  </a:lnTo>
                  <a:cubicBezTo>
                    <a:pt x="158" y="477"/>
                    <a:pt x="158" y="477"/>
                    <a:pt x="151" y="477"/>
                  </a:cubicBezTo>
                  <a:cubicBezTo>
                    <a:pt x="146" y="476"/>
                    <a:pt x="143" y="476"/>
                    <a:pt x="143" y="469"/>
                  </a:cubicBezTo>
                  <a:cubicBezTo>
                    <a:pt x="143" y="467"/>
                    <a:pt x="143" y="465"/>
                    <a:pt x="147" y="4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2634119" y="4248000"/>
              <a:ext cx="175320" cy="61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8" h="172">
                  <a:moveTo>
                    <a:pt x="463" y="29"/>
                  </a:moveTo>
                  <a:cubicBezTo>
                    <a:pt x="473" y="29"/>
                    <a:pt x="488" y="29"/>
                    <a:pt x="488" y="14"/>
                  </a:cubicBezTo>
                  <a:cubicBezTo>
                    <a:pt x="488" y="0"/>
                    <a:pt x="473" y="0"/>
                    <a:pt x="463" y="0"/>
                  </a:cubicBezTo>
                  <a:lnTo>
                    <a:pt x="25" y="0"/>
                  </a:lnTo>
                  <a:cubicBezTo>
                    <a:pt x="14" y="0"/>
                    <a:pt x="0" y="0"/>
                    <a:pt x="0" y="14"/>
                  </a:cubicBezTo>
                  <a:cubicBezTo>
                    <a:pt x="0" y="29"/>
                    <a:pt x="14" y="29"/>
                    <a:pt x="25" y="29"/>
                  </a:cubicBezTo>
                  <a:close/>
                  <a:moveTo>
                    <a:pt x="463" y="172"/>
                  </a:moveTo>
                  <a:cubicBezTo>
                    <a:pt x="473" y="172"/>
                    <a:pt x="488" y="172"/>
                    <a:pt x="488" y="158"/>
                  </a:cubicBezTo>
                  <a:cubicBezTo>
                    <a:pt x="488" y="143"/>
                    <a:pt x="473" y="143"/>
                    <a:pt x="463" y="143"/>
                  </a:cubicBezTo>
                  <a:lnTo>
                    <a:pt x="25" y="143"/>
                  </a:lnTo>
                  <a:cubicBezTo>
                    <a:pt x="14" y="143"/>
                    <a:pt x="0" y="143"/>
                    <a:pt x="0" y="158"/>
                  </a:cubicBezTo>
                  <a:cubicBezTo>
                    <a:pt x="0" y="172"/>
                    <a:pt x="14" y="172"/>
                    <a:pt x="25" y="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982239" y="3017520"/>
              <a:ext cx="87840" cy="47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14">
                  <a:moveTo>
                    <a:pt x="0" y="1314"/>
                  </a:moveTo>
                  <a:lnTo>
                    <a:pt x="50" y="1314"/>
                  </a:lnTo>
                  <a:lnTo>
                    <a:pt x="50" y="50"/>
                  </a:lnTo>
                  <a:lnTo>
                    <a:pt x="245" y="50"/>
                  </a:lnTo>
                  <a:lnTo>
                    <a:pt x="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982239" y="3489839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982239" y="364752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2982239" y="38052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2982239" y="396324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2982239" y="4120919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82239" y="42786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2982239" y="443628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2982239" y="459324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2982239" y="475092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2982239" y="49086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2982239" y="5066280"/>
              <a:ext cx="87840" cy="47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14">
                  <a:moveTo>
                    <a:pt x="0" y="1314"/>
                  </a:moveTo>
                  <a:lnTo>
                    <a:pt x="245" y="1314"/>
                  </a:lnTo>
                  <a:lnTo>
                    <a:pt x="245" y="1265"/>
                  </a:lnTo>
                  <a:lnTo>
                    <a:pt x="50" y="1265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181679" y="3060360"/>
              <a:ext cx="117000" cy="178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6" h="496">
                  <a:moveTo>
                    <a:pt x="195" y="376"/>
                  </a:moveTo>
                  <a:lnTo>
                    <a:pt x="195" y="438"/>
                  </a:lnTo>
                  <a:cubicBezTo>
                    <a:pt x="195" y="465"/>
                    <a:pt x="193" y="473"/>
                    <a:pt x="139" y="473"/>
                  </a:cubicBezTo>
                  <a:lnTo>
                    <a:pt x="124" y="473"/>
                  </a:lnTo>
                  <a:lnTo>
                    <a:pt x="124" y="496"/>
                  </a:lnTo>
                  <a:cubicBezTo>
                    <a:pt x="154" y="495"/>
                    <a:pt x="193" y="495"/>
                    <a:pt x="224" y="495"/>
                  </a:cubicBezTo>
                  <a:cubicBezTo>
                    <a:pt x="254" y="495"/>
                    <a:pt x="293" y="495"/>
                    <a:pt x="324" y="496"/>
                  </a:cubicBezTo>
                  <a:lnTo>
                    <a:pt x="324" y="473"/>
                  </a:lnTo>
                  <a:lnTo>
                    <a:pt x="307" y="473"/>
                  </a:lnTo>
                  <a:cubicBezTo>
                    <a:pt x="254" y="473"/>
                    <a:pt x="251" y="465"/>
                    <a:pt x="251" y="438"/>
                  </a:cubicBezTo>
                  <a:lnTo>
                    <a:pt x="251" y="376"/>
                  </a:lnTo>
                  <a:lnTo>
                    <a:pt x="326" y="376"/>
                  </a:lnTo>
                  <a:lnTo>
                    <a:pt x="326" y="353"/>
                  </a:lnTo>
                  <a:lnTo>
                    <a:pt x="251" y="353"/>
                  </a:lnTo>
                  <a:lnTo>
                    <a:pt x="251" y="19"/>
                  </a:lnTo>
                  <a:cubicBezTo>
                    <a:pt x="251" y="4"/>
                    <a:pt x="251" y="0"/>
                    <a:pt x="241" y="0"/>
                  </a:cubicBezTo>
                  <a:cubicBezTo>
                    <a:pt x="232" y="0"/>
                    <a:pt x="231" y="0"/>
                    <a:pt x="226" y="9"/>
                  </a:cubicBezTo>
                  <a:lnTo>
                    <a:pt x="0" y="353"/>
                  </a:lnTo>
                  <a:lnTo>
                    <a:pt x="0" y="376"/>
                  </a:lnTo>
                  <a:close/>
                  <a:moveTo>
                    <a:pt x="199" y="353"/>
                  </a:moveTo>
                  <a:lnTo>
                    <a:pt x="20" y="353"/>
                  </a:lnTo>
                  <a:lnTo>
                    <a:pt x="199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692160" y="3166919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897720" y="306287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290120" y="3166919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496760" y="306287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889160" y="3166919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094720" y="306287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578200" y="306287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176520" y="306287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775200" y="306287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282800" y="3166919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489080" y="306287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093480" y="34822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299760" y="337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783600" y="337860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290120" y="34822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496760" y="337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889160" y="34822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094720" y="337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578200" y="337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176520" y="337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775200" y="337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373159" y="337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093480" y="379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299760" y="369395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692160" y="379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897720" y="369395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382280" y="3693959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889160" y="379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094720" y="369395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578200" y="369395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176520" y="369395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775200" y="369395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373159" y="369395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093480" y="411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299760" y="400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692160" y="411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897720" y="400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290120" y="411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496760" y="400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980240" y="400860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578200" y="400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176520" y="400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775200" y="400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373159" y="400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183840" y="432396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782879" y="432396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381560" y="432396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979520" y="432396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579280" y="432396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086160" y="442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291720" y="432396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684840" y="442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890400" y="432396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282800" y="442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489080" y="432396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183840" y="463968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782879" y="463968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381560" y="463968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979520" y="463968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487120" y="474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693400" y="463968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177240" y="463968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684840" y="474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890400" y="463968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82800" y="474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489080" y="463968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3183840" y="4955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782879" y="4955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381560" y="4955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979520" y="4955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487120" y="50590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693400" y="4955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086160" y="50590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291720" y="4955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775920" y="495504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282800" y="50590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489080" y="4955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093480" y="537444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299760" y="5270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782879" y="5270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381560" y="5270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979520" y="5270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487120" y="537444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693400" y="5270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086160" y="537444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291720" y="5270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6684840" y="537444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6890400" y="5270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7370280" y="5267520"/>
              <a:ext cx="117000" cy="178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6" h="496">
                  <a:moveTo>
                    <a:pt x="195" y="376"/>
                  </a:moveTo>
                  <a:lnTo>
                    <a:pt x="195" y="438"/>
                  </a:lnTo>
                  <a:cubicBezTo>
                    <a:pt x="195" y="465"/>
                    <a:pt x="193" y="473"/>
                    <a:pt x="139" y="473"/>
                  </a:cubicBezTo>
                  <a:lnTo>
                    <a:pt x="124" y="473"/>
                  </a:lnTo>
                  <a:lnTo>
                    <a:pt x="124" y="496"/>
                  </a:lnTo>
                  <a:cubicBezTo>
                    <a:pt x="154" y="495"/>
                    <a:pt x="193" y="495"/>
                    <a:pt x="224" y="495"/>
                  </a:cubicBezTo>
                  <a:cubicBezTo>
                    <a:pt x="254" y="495"/>
                    <a:pt x="293" y="495"/>
                    <a:pt x="324" y="496"/>
                  </a:cubicBezTo>
                  <a:lnTo>
                    <a:pt x="324" y="473"/>
                  </a:lnTo>
                  <a:lnTo>
                    <a:pt x="307" y="473"/>
                  </a:lnTo>
                  <a:cubicBezTo>
                    <a:pt x="254" y="473"/>
                    <a:pt x="251" y="465"/>
                    <a:pt x="251" y="438"/>
                  </a:cubicBezTo>
                  <a:lnTo>
                    <a:pt x="251" y="376"/>
                  </a:lnTo>
                  <a:lnTo>
                    <a:pt x="326" y="376"/>
                  </a:lnTo>
                  <a:lnTo>
                    <a:pt x="326" y="353"/>
                  </a:lnTo>
                  <a:lnTo>
                    <a:pt x="251" y="353"/>
                  </a:lnTo>
                  <a:lnTo>
                    <a:pt x="251" y="19"/>
                  </a:lnTo>
                  <a:cubicBezTo>
                    <a:pt x="251" y="4"/>
                    <a:pt x="251" y="0"/>
                    <a:pt x="241" y="0"/>
                  </a:cubicBezTo>
                  <a:cubicBezTo>
                    <a:pt x="232" y="0"/>
                    <a:pt x="231" y="0"/>
                    <a:pt x="226" y="9"/>
                  </a:cubicBezTo>
                  <a:lnTo>
                    <a:pt x="0" y="353"/>
                  </a:lnTo>
                  <a:lnTo>
                    <a:pt x="0" y="376"/>
                  </a:lnTo>
                  <a:close/>
                  <a:moveTo>
                    <a:pt x="199" y="353"/>
                  </a:moveTo>
                  <a:lnTo>
                    <a:pt x="20" y="353"/>
                  </a:lnTo>
                  <a:lnTo>
                    <a:pt x="199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598520" y="3017520"/>
              <a:ext cx="87840" cy="47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14">
                  <a:moveTo>
                    <a:pt x="195" y="1314"/>
                  </a:moveTo>
                  <a:lnTo>
                    <a:pt x="245" y="1314"/>
                  </a:lnTo>
                  <a:lnTo>
                    <a:pt x="245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95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667640" y="3489839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667640" y="364752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667640" y="38052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667640" y="396324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667640" y="4120919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667640" y="42786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667640" y="443628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667640" y="459324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667640" y="475092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667640" y="49086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598520" y="5066280"/>
              <a:ext cx="87840" cy="47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14">
                  <a:moveTo>
                    <a:pt x="195" y="1265"/>
                  </a:moveTo>
                  <a:lnTo>
                    <a:pt x="0" y="1265"/>
                  </a:lnTo>
                  <a:lnTo>
                    <a:pt x="0" y="1314"/>
                  </a:lnTo>
                  <a:lnTo>
                    <a:pt x="245" y="1314"/>
                  </a:lnTo>
                  <a:lnTo>
                    <a:pt x="24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6451133" y="2136175"/>
            <a:ext cx="1645560" cy="756675"/>
            <a:chOff x="5408878" y="2374547"/>
            <a:chExt cx="1645560" cy="756675"/>
          </a:xfrm>
        </p:grpSpPr>
        <p:grpSp>
          <p:nvGrpSpPr>
            <p:cNvPr id="201" name="Group 200" descr="28§display§\lambda_2 = 0.354 §svg§600§FALSE" title="TexMaths"/>
            <p:cNvGrpSpPr/>
            <p:nvPr/>
          </p:nvGrpSpPr>
          <p:grpSpPr>
            <a:xfrm>
              <a:off x="5408878" y="2831342"/>
              <a:ext cx="1645560" cy="299880"/>
              <a:chOff x="7680960" y="1875960"/>
              <a:chExt cx="1645560" cy="299880"/>
            </a:xfrm>
          </p:grpSpPr>
          <p:sp>
            <p:nvSpPr>
              <p:cNvPr id="202" name="Freeform 201"/>
              <p:cNvSpPr/>
              <p:nvPr/>
            </p:nvSpPr>
            <p:spPr>
              <a:xfrm>
                <a:off x="7680960" y="1875960"/>
                <a:ext cx="1645560" cy="299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72" h="834">
                    <a:moveTo>
                      <a:pt x="2285" y="834"/>
                    </a:moveTo>
                    <a:lnTo>
                      <a:pt x="0" y="834"/>
                    </a:lnTo>
                    <a:lnTo>
                      <a:pt x="0" y="0"/>
                    </a:lnTo>
                    <a:lnTo>
                      <a:pt x="4572" y="0"/>
                    </a:lnTo>
                    <a:lnTo>
                      <a:pt x="4572" y="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7700040" y="1875960"/>
                <a:ext cx="176040" cy="250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697">
                    <a:moveTo>
                      <a:pt x="300" y="397"/>
                    </a:moveTo>
                    <a:cubicBezTo>
                      <a:pt x="342" y="501"/>
                      <a:pt x="389" y="652"/>
                      <a:pt x="406" y="674"/>
                    </a:cubicBezTo>
                    <a:cubicBezTo>
                      <a:pt x="420" y="697"/>
                      <a:pt x="431" y="697"/>
                      <a:pt x="456" y="697"/>
                    </a:cubicBezTo>
                    <a:lnTo>
                      <a:pt x="479" y="697"/>
                    </a:lnTo>
                    <a:cubicBezTo>
                      <a:pt x="490" y="694"/>
                      <a:pt x="490" y="688"/>
                      <a:pt x="490" y="686"/>
                    </a:cubicBezTo>
                    <a:cubicBezTo>
                      <a:pt x="490" y="683"/>
                      <a:pt x="487" y="680"/>
                      <a:pt x="484" y="677"/>
                    </a:cubicBezTo>
                    <a:cubicBezTo>
                      <a:pt x="476" y="666"/>
                      <a:pt x="470" y="652"/>
                      <a:pt x="462" y="632"/>
                    </a:cubicBezTo>
                    <a:lnTo>
                      <a:pt x="260" y="70"/>
                    </a:lnTo>
                    <a:cubicBezTo>
                      <a:pt x="241" y="14"/>
                      <a:pt x="185" y="0"/>
                      <a:pt x="140" y="0"/>
                    </a:cubicBezTo>
                    <a:cubicBezTo>
                      <a:pt x="134" y="0"/>
                      <a:pt x="120" y="0"/>
                      <a:pt x="120" y="11"/>
                    </a:cubicBezTo>
                    <a:cubicBezTo>
                      <a:pt x="120" y="20"/>
                      <a:pt x="129" y="20"/>
                      <a:pt x="132" y="20"/>
                    </a:cubicBezTo>
                    <a:cubicBezTo>
                      <a:pt x="162" y="28"/>
                      <a:pt x="171" y="34"/>
                      <a:pt x="196" y="101"/>
                    </a:cubicBezTo>
                    <a:lnTo>
                      <a:pt x="291" y="369"/>
                    </a:lnTo>
                    <a:lnTo>
                      <a:pt x="17" y="638"/>
                    </a:lnTo>
                    <a:cubicBezTo>
                      <a:pt x="6" y="652"/>
                      <a:pt x="0" y="658"/>
                      <a:pt x="0" y="669"/>
                    </a:cubicBezTo>
                    <a:cubicBezTo>
                      <a:pt x="0" y="686"/>
                      <a:pt x="14" y="697"/>
                      <a:pt x="31" y="697"/>
                    </a:cubicBezTo>
                    <a:cubicBezTo>
                      <a:pt x="45" y="697"/>
                      <a:pt x="53" y="688"/>
                      <a:pt x="62" y="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7903799" y="2009880"/>
                <a:ext cx="110520" cy="16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8" h="459">
                    <a:moveTo>
                      <a:pt x="308" y="333"/>
                    </a:moveTo>
                    <a:lnTo>
                      <a:pt x="283" y="333"/>
                    </a:lnTo>
                    <a:cubicBezTo>
                      <a:pt x="283" y="350"/>
                      <a:pt x="274" y="389"/>
                      <a:pt x="266" y="397"/>
                    </a:cubicBezTo>
                    <a:cubicBezTo>
                      <a:pt x="260" y="400"/>
                      <a:pt x="207" y="400"/>
                      <a:pt x="196" y="400"/>
                    </a:cubicBezTo>
                    <a:lnTo>
                      <a:pt x="70" y="400"/>
                    </a:lnTo>
                    <a:cubicBezTo>
                      <a:pt x="143" y="336"/>
                      <a:pt x="165" y="316"/>
                      <a:pt x="207" y="285"/>
                    </a:cubicBezTo>
                    <a:cubicBezTo>
                      <a:pt x="260" y="243"/>
                      <a:pt x="308" y="202"/>
                      <a:pt x="308" y="134"/>
                    </a:cubicBezTo>
                    <a:cubicBezTo>
                      <a:pt x="308" y="50"/>
                      <a:pt x="232" y="0"/>
                      <a:pt x="146" y="0"/>
                    </a:cubicBezTo>
                    <a:cubicBezTo>
                      <a:pt x="59" y="0"/>
                      <a:pt x="0" y="62"/>
                      <a:pt x="0" y="123"/>
                    </a:cubicBezTo>
                    <a:cubicBezTo>
                      <a:pt x="0" y="160"/>
                      <a:pt x="31" y="162"/>
                      <a:pt x="36" y="162"/>
                    </a:cubicBezTo>
                    <a:cubicBezTo>
                      <a:pt x="53" y="162"/>
                      <a:pt x="73" y="151"/>
                      <a:pt x="73" y="126"/>
                    </a:cubicBezTo>
                    <a:cubicBezTo>
                      <a:pt x="73" y="115"/>
                      <a:pt x="70" y="90"/>
                      <a:pt x="34" y="90"/>
                    </a:cubicBezTo>
                    <a:cubicBezTo>
                      <a:pt x="53" y="39"/>
                      <a:pt x="101" y="25"/>
                      <a:pt x="134" y="25"/>
                    </a:cubicBezTo>
                    <a:cubicBezTo>
                      <a:pt x="204" y="25"/>
                      <a:pt x="241" y="78"/>
                      <a:pt x="241" y="134"/>
                    </a:cubicBezTo>
                    <a:cubicBezTo>
                      <a:pt x="241" y="196"/>
                      <a:pt x="196" y="243"/>
                      <a:pt x="174" y="269"/>
                    </a:cubicBezTo>
                    <a:lnTo>
                      <a:pt x="6" y="434"/>
                    </a:lnTo>
                    <a:cubicBezTo>
                      <a:pt x="0" y="439"/>
                      <a:pt x="0" y="439"/>
                      <a:pt x="0" y="459"/>
                    </a:cubicBezTo>
                    <a:lnTo>
                      <a:pt x="286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8164800" y="1991880"/>
                <a:ext cx="236520" cy="83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8" h="232">
                    <a:moveTo>
                      <a:pt x="624" y="39"/>
                    </a:moveTo>
                    <a:cubicBezTo>
                      <a:pt x="638" y="39"/>
                      <a:pt x="658" y="39"/>
                      <a:pt x="658" y="20"/>
                    </a:cubicBezTo>
                    <a:cubicBezTo>
                      <a:pt x="658" y="0"/>
                      <a:pt x="638" y="0"/>
                      <a:pt x="624" y="0"/>
                    </a:cubicBezTo>
                    <a:lnTo>
                      <a:pt x="34" y="0"/>
                    </a:ln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lose/>
                    <a:moveTo>
                      <a:pt x="624" y="232"/>
                    </a:moveTo>
                    <a:cubicBezTo>
                      <a:pt x="638" y="232"/>
                      <a:pt x="658" y="232"/>
                      <a:pt x="658" y="213"/>
                    </a:cubicBezTo>
                    <a:cubicBezTo>
                      <a:pt x="658" y="193"/>
                      <a:pt x="638" y="193"/>
                      <a:pt x="624" y="193"/>
                    </a:cubicBezTo>
                    <a:lnTo>
                      <a:pt x="34" y="193"/>
                    </a:lnTo>
                    <a:cubicBezTo>
                      <a:pt x="20" y="193"/>
                      <a:pt x="0" y="193"/>
                      <a:pt x="0" y="213"/>
                    </a:cubicBezTo>
                    <a:cubicBezTo>
                      <a:pt x="0" y="232"/>
                      <a:pt x="20" y="232"/>
                      <a:pt x="3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8532720" y="1886040"/>
                <a:ext cx="1497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7" h="680">
                    <a:moveTo>
                      <a:pt x="417" y="341"/>
                    </a:moveTo>
                    <a:cubicBezTo>
                      <a:pt x="417" y="263"/>
                      <a:pt x="412" y="185"/>
                      <a:pt x="378" y="112"/>
                    </a:cubicBezTo>
                    <a:cubicBezTo>
                      <a:pt x="333" y="17"/>
                      <a:pt x="252" y="0"/>
                      <a:pt x="210" y="0"/>
                    </a:cubicBezTo>
                    <a:cubicBezTo>
                      <a:pt x="148" y="0"/>
                      <a:pt x="78" y="25"/>
                      <a:pt x="36" y="118"/>
                    </a:cubicBezTo>
                    <a:cubicBezTo>
                      <a:pt x="6" y="185"/>
                      <a:pt x="0" y="263"/>
                      <a:pt x="0" y="341"/>
                    </a:cubicBezTo>
                    <a:cubicBezTo>
                      <a:pt x="0" y="417"/>
                      <a:pt x="3" y="504"/>
                      <a:pt x="45" y="579"/>
                    </a:cubicBezTo>
                    <a:cubicBezTo>
                      <a:pt x="87" y="660"/>
                      <a:pt x="160" y="680"/>
                      <a:pt x="207" y="680"/>
                    </a:cubicBezTo>
                    <a:cubicBezTo>
                      <a:pt x="260" y="680"/>
                      <a:pt x="336" y="658"/>
                      <a:pt x="381" y="565"/>
                    </a:cubicBezTo>
                    <a:cubicBezTo>
                      <a:pt x="412" y="498"/>
                      <a:pt x="417" y="420"/>
                      <a:pt x="417" y="341"/>
                    </a:cubicBezTo>
                    <a:close/>
                    <a:moveTo>
                      <a:pt x="207" y="658"/>
                    </a:moveTo>
                    <a:cubicBezTo>
                      <a:pt x="171" y="658"/>
                      <a:pt x="112" y="632"/>
                      <a:pt x="92" y="537"/>
                    </a:cubicBezTo>
                    <a:cubicBezTo>
                      <a:pt x="81" y="479"/>
                      <a:pt x="81" y="389"/>
                      <a:pt x="81" y="330"/>
                    </a:cubicBezTo>
                    <a:cubicBezTo>
                      <a:pt x="81" y="266"/>
                      <a:pt x="81" y="202"/>
                      <a:pt x="90" y="148"/>
                    </a:cubicBezTo>
                    <a:cubicBezTo>
                      <a:pt x="109" y="31"/>
                      <a:pt x="182" y="22"/>
                      <a:pt x="207" y="22"/>
                    </a:cubicBezTo>
                    <a:cubicBezTo>
                      <a:pt x="241" y="22"/>
                      <a:pt x="305" y="39"/>
                      <a:pt x="325" y="137"/>
                    </a:cubicBezTo>
                    <a:cubicBezTo>
                      <a:pt x="336" y="193"/>
                      <a:pt x="336" y="269"/>
                      <a:pt x="336" y="330"/>
                    </a:cubicBezTo>
                    <a:cubicBezTo>
                      <a:pt x="336" y="403"/>
                      <a:pt x="336" y="470"/>
                      <a:pt x="325" y="535"/>
                    </a:cubicBezTo>
                    <a:cubicBezTo>
                      <a:pt x="308" y="627"/>
                      <a:pt x="252" y="658"/>
                      <a:pt x="207" y="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8726040" y="2084400"/>
                <a:ext cx="37800" cy="37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" h="106">
                    <a:moveTo>
                      <a:pt x="106" y="53"/>
                    </a:moveTo>
                    <a:cubicBezTo>
                      <a:pt x="106" y="25"/>
                      <a:pt x="84" y="0"/>
                      <a:pt x="53" y="0"/>
                    </a:cubicBezTo>
                    <a:cubicBezTo>
                      <a:pt x="25" y="0"/>
                      <a:pt x="0" y="25"/>
                      <a:pt x="0" y="53"/>
                    </a:cubicBezTo>
                    <a:cubicBezTo>
                      <a:pt x="0" y="84"/>
                      <a:pt x="25" y="106"/>
                      <a:pt x="53" y="106"/>
                    </a:cubicBezTo>
                    <a:cubicBezTo>
                      <a:pt x="84" y="106"/>
                      <a:pt x="106" y="84"/>
                      <a:pt x="106" y="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8808840" y="1886040"/>
                <a:ext cx="1479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2" h="680">
                    <a:moveTo>
                      <a:pt x="246" y="311"/>
                    </a:moveTo>
                    <a:cubicBezTo>
                      <a:pt x="328" y="283"/>
                      <a:pt x="384" y="215"/>
                      <a:pt x="384" y="137"/>
                    </a:cubicBezTo>
                    <a:cubicBezTo>
                      <a:pt x="384" y="56"/>
                      <a:pt x="297" y="0"/>
                      <a:pt x="202" y="0"/>
                    </a:cubicBezTo>
                    <a:cubicBezTo>
                      <a:pt x="101" y="0"/>
                      <a:pt x="28" y="59"/>
                      <a:pt x="28" y="134"/>
                    </a:cubicBezTo>
                    <a:cubicBezTo>
                      <a:pt x="28" y="168"/>
                      <a:pt x="48" y="185"/>
                      <a:pt x="78" y="185"/>
                    </a:cubicBezTo>
                    <a:cubicBezTo>
                      <a:pt x="109" y="185"/>
                      <a:pt x="129" y="165"/>
                      <a:pt x="129" y="134"/>
                    </a:cubicBezTo>
                    <a:cubicBezTo>
                      <a:pt x="129" y="87"/>
                      <a:pt x="81" y="87"/>
                      <a:pt x="67" y="87"/>
                    </a:cubicBezTo>
                    <a:cubicBezTo>
                      <a:pt x="98" y="36"/>
                      <a:pt x="162" y="25"/>
                      <a:pt x="199" y="25"/>
                    </a:cubicBezTo>
                    <a:cubicBezTo>
                      <a:pt x="238" y="25"/>
                      <a:pt x="294" y="48"/>
                      <a:pt x="294" y="134"/>
                    </a:cubicBezTo>
                    <a:cubicBezTo>
                      <a:pt x="294" y="148"/>
                      <a:pt x="291" y="204"/>
                      <a:pt x="266" y="249"/>
                    </a:cubicBezTo>
                    <a:cubicBezTo>
                      <a:pt x="235" y="297"/>
                      <a:pt x="202" y="299"/>
                      <a:pt x="176" y="299"/>
                    </a:cubicBezTo>
                    <a:cubicBezTo>
                      <a:pt x="171" y="299"/>
                      <a:pt x="146" y="302"/>
                      <a:pt x="140" y="302"/>
                    </a:cubicBezTo>
                    <a:cubicBezTo>
                      <a:pt x="132" y="302"/>
                      <a:pt x="123" y="305"/>
                      <a:pt x="123" y="313"/>
                    </a:cubicBezTo>
                    <a:cubicBezTo>
                      <a:pt x="123" y="325"/>
                      <a:pt x="132" y="325"/>
                      <a:pt x="148" y="325"/>
                    </a:cubicBezTo>
                    <a:lnTo>
                      <a:pt x="190" y="325"/>
                    </a:lnTo>
                    <a:cubicBezTo>
                      <a:pt x="272" y="325"/>
                      <a:pt x="308" y="392"/>
                      <a:pt x="308" y="490"/>
                    </a:cubicBezTo>
                    <a:cubicBezTo>
                      <a:pt x="308" y="624"/>
                      <a:pt x="241" y="652"/>
                      <a:pt x="196" y="652"/>
                    </a:cubicBezTo>
                    <a:cubicBezTo>
                      <a:pt x="154" y="652"/>
                      <a:pt x="81" y="635"/>
                      <a:pt x="45" y="577"/>
                    </a:cubicBezTo>
                    <a:cubicBezTo>
                      <a:pt x="81" y="582"/>
                      <a:pt x="112" y="560"/>
                      <a:pt x="112" y="523"/>
                    </a:cubicBezTo>
                    <a:cubicBezTo>
                      <a:pt x="112" y="487"/>
                      <a:pt x="84" y="467"/>
                      <a:pt x="56" y="467"/>
                    </a:cubicBezTo>
                    <a:cubicBezTo>
                      <a:pt x="31" y="467"/>
                      <a:pt x="0" y="481"/>
                      <a:pt x="0" y="523"/>
                    </a:cubicBezTo>
                    <a:cubicBezTo>
                      <a:pt x="0" y="616"/>
                      <a:pt x="92" y="680"/>
                      <a:pt x="199" y="680"/>
                    </a:cubicBezTo>
                    <a:cubicBezTo>
                      <a:pt x="322" y="680"/>
                      <a:pt x="412" y="591"/>
                      <a:pt x="412" y="490"/>
                    </a:cubicBezTo>
                    <a:cubicBezTo>
                      <a:pt x="412" y="409"/>
                      <a:pt x="350" y="330"/>
                      <a:pt x="246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8989200" y="1886040"/>
                <a:ext cx="14184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5" h="680">
                    <a:moveTo>
                      <a:pt x="395" y="459"/>
                    </a:moveTo>
                    <a:cubicBezTo>
                      <a:pt x="395" y="341"/>
                      <a:pt x="314" y="243"/>
                      <a:pt x="207" y="243"/>
                    </a:cubicBezTo>
                    <a:cubicBezTo>
                      <a:pt x="160" y="243"/>
                      <a:pt x="118" y="257"/>
                      <a:pt x="81" y="294"/>
                    </a:cubicBezTo>
                    <a:lnTo>
                      <a:pt x="81" y="101"/>
                    </a:lnTo>
                    <a:cubicBezTo>
                      <a:pt x="101" y="106"/>
                      <a:pt x="134" y="115"/>
                      <a:pt x="165" y="115"/>
                    </a:cubicBezTo>
                    <a:cubicBezTo>
                      <a:pt x="288" y="115"/>
                      <a:pt x="356" y="22"/>
                      <a:pt x="356" y="11"/>
                    </a:cubicBezTo>
                    <a:cubicBezTo>
                      <a:pt x="356" y="6"/>
                      <a:pt x="353" y="0"/>
                      <a:pt x="347" y="0"/>
                    </a:cubicBezTo>
                    <a:cubicBezTo>
                      <a:pt x="347" y="0"/>
                      <a:pt x="344" y="0"/>
                      <a:pt x="339" y="3"/>
                    </a:cubicBezTo>
                    <a:cubicBezTo>
                      <a:pt x="319" y="11"/>
                      <a:pt x="272" y="31"/>
                      <a:pt x="204" y="31"/>
                    </a:cubicBezTo>
                    <a:cubicBezTo>
                      <a:pt x="165" y="31"/>
                      <a:pt x="118" y="25"/>
                      <a:pt x="73" y="3"/>
                    </a:cubicBezTo>
                    <a:cubicBezTo>
                      <a:pt x="64" y="0"/>
                      <a:pt x="62" y="0"/>
                      <a:pt x="62" y="0"/>
                    </a:cubicBezTo>
                    <a:cubicBezTo>
                      <a:pt x="50" y="0"/>
                      <a:pt x="50" y="8"/>
                      <a:pt x="50" y="25"/>
                    </a:cubicBezTo>
                    <a:lnTo>
                      <a:pt x="50" y="316"/>
                    </a:lnTo>
                    <a:cubicBezTo>
                      <a:pt x="50" y="336"/>
                      <a:pt x="50" y="341"/>
                      <a:pt x="64" y="341"/>
                    </a:cubicBezTo>
                    <a:cubicBezTo>
                      <a:pt x="70" y="341"/>
                      <a:pt x="73" y="339"/>
                      <a:pt x="78" y="333"/>
                    </a:cubicBezTo>
                    <a:cubicBezTo>
                      <a:pt x="90" y="319"/>
                      <a:pt x="126" y="266"/>
                      <a:pt x="204" y="266"/>
                    </a:cubicBezTo>
                    <a:cubicBezTo>
                      <a:pt x="258" y="266"/>
                      <a:pt x="283" y="311"/>
                      <a:pt x="288" y="327"/>
                    </a:cubicBezTo>
                    <a:cubicBezTo>
                      <a:pt x="305" y="364"/>
                      <a:pt x="308" y="403"/>
                      <a:pt x="308" y="453"/>
                    </a:cubicBezTo>
                    <a:cubicBezTo>
                      <a:pt x="308" y="487"/>
                      <a:pt x="308" y="546"/>
                      <a:pt x="283" y="588"/>
                    </a:cubicBezTo>
                    <a:cubicBezTo>
                      <a:pt x="260" y="627"/>
                      <a:pt x="224" y="652"/>
                      <a:pt x="176" y="652"/>
                    </a:cubicBezTo>
                    <a:cubicBezTo>
                      <a:pt x="106" y="652"/>
                      <a:pt x="48" y="599"/>
                      <a:pt x="31" y="540"/>
                    </a:cubicBezTo>
                    <a:cubicBezTo>
                      <a:pt x="34" y="543"/>
                      <a:pt x="36" y="543"/>
                      <a:pt x="48" y="543"/>
                    </a:cubicBezTo>
                    <a:cubicBezTo>
                      <a:pt x="81" y="543"/>
                      <a:pt x="98" y="518"/>
                      <a:pt x="98" y="495"/>
                    </a:cubicBezTo>
                    <a:cubicBezTo>
                      <a:pt x="98" y="470"/>
                      <a:pt x="81" y="448"/>
                      <a:pt x="48" y="448"/>
                    </a:cubicBezTo>
                    <a:cubicBezTo>
                      <a:pt x="34" y="448"/>
                      <a:pt x="0" y="453"/>
                      <a:pt x="0" y="498"/>
                    </a:cubicBezTo>
                    <a:cubicBezTo>
                      <a:pt x="0" y="585"/>
                      <a:pt x="67" y="680"/>
                      <a:pt x="179" y="680"/>
                    </a:cubicBezTo>
                    <a:cubicBezTo>
                      <a:pt x="294" y="680"/>
                      <a:pt x="395" y="585"/>
                      <a:pt x="395" y="4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9158400" y="1882080"/>
                <a:ext cx="158040" cy="240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40" h="669">
                    <a:moveTo>
                      <a:pt x="263" y="507"/>
                    </a:moveTo>
                    <a:lnTo>
                      <a:pt x="263" y="591"/>
                    </a:lnTo>
                    <a:cubicBezTo>
                      <a:pt x="263" y="627"/>
                      <a:pt x="260" y="638"/>
                      <a:pt x="188" y="638"/>
                    </a:cubicBezTo>
                    <a:lnTo>
                      <a:pt x="168" y="638"/>
                    </a:lnTo>
                    <a:lnTo>
                      <a:pt x="168" y="669"/>
                    </a:lnTo>
                    <a:cubicBezTo>
                      <a:pt x="207" y="666"/>
                      <a:pt x="260" y="666"/>
                      <a:pt x="302" y="666"/>
                    </a:cubicBezTo>
                    <a:cubicBezTo>
                      <a:pt x="342" y="666"/>
                      <a:pt x="395" y="666"/>
                      <a:pt x="437" y="669"/>
                    </a:cubicBezTo>
                    <a:lnTo>
                      <a:pt x="437" y="638"/>
                    </a:lnTo>
                    <a:lnTo>
                      <a:pt x="414" y="638"/>
                    </a:lnTo>
                    <a:cubicBezTo>
                      <a:pt x="342" y="638"/>
                      <a:pt x="339" y="627"/>
                      <a:pt x="339" y="591"/>
                    </a:cubicBezTo>
                    <a:lnTo>
                      <a:pt x="339" y="507"/>
                    </a:lnTo>
                    <a:lnTo>
                      <a:pt x="440" y="507"/>
                    </a:lnTo>
                    <a:lnTo>
                      <a:pt x="440" y="476"/>
                    </a:lnTo>
                    <a:lnTo>
                      <a:pt x="339" y="476"/>
                    </a:lnTo>
                    <a:lnTo>
                      <a:pt x="339" y="25"/>
                    </a:lnTo>
                    <a:cubicBezTo>
                      <a:pt x="339" y="6"/>
                      <a:pt x="339" y="0"/>
                      <a:pt x="325" y="0"/>
                    </a:cubicBezTo>
                    <a:cubicBezTo>
                      <a:pt x="314" y="0"/>
                      <a:pt x="311" y="0"/>
                      <a:pt x="305" y="11"/>
                    </a:cubicBezTo>
                    <a:lnTo>
                      <a:pt x="0" y="476"/>
                    </a:lnTo>
                    <a:lnTo>
                      <a:pt x="0" y="507"/>
                    </a:lnTo>
                    <a:close/>
                    <a:moveTo>
                      <a:pt x="269" y="476"/>
                    </a:moveTo>
                    <a:lnTo>
                      <a:pt x="28" y="476"/>
                    </a:lnTo>
                    <a:lnTo>
                      <a:pt x="269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</p:grpSp>
        <p:grpSp>
          <p:nvGrpSpPr>
            <p:cNvPr id="211" name="Group 210" descr="28§display§\lambda_1 = 0§svg§600§FALSE" title="TexMaths"/>
            <p:cNvGrpSpPr/>
            <p:nvPr/>
          </p:nvGrpSpPr>
          <p:grpSpPr>
            <a:xfrm>
              <a:off x="5437230" y="2374547"/>
              <a:ext cx="1015559" cy="299880"/>
              <a:chOff x="7680960" y="1371599"/>
              <a:chExt cx="1015559" cy="299880"/>
            </a:xfrm>
          </p:grpSpPr>
          <p:sp>
            <p:nvSpPr>
              <p:cNvPr id="212" name="Freeform 211"/>
              <p:cNvSpPr/>
              <p:nvPr/>
            </p:nvSpPr>
            <p:spPr>
              <a:xfrm>
                <a:off x="7680960" y="1371599"/>
                <a:ext cx="1015559" cy="299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22" h="834">
                    <a:moveTo>
                      <a:pt x="1411" y="834"/>
                    </a:moveTo>
                    <a:lnTo>
                      <a:pt x="0" y="834"/>
                    </a:lnTo>
                    <a:lnTo>
                      <a:pt x="0" y="0"/>
                    </a:lnTo>
                    <a:lnTo>
                      <a:pt x="2822" y="0"/>
                    </a:lnTo>
                    <a:lnTo>
                      <a:pt x="2822" y="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7700040" y="1371599"/>
                <a:ext cx="176040" cy="250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697">
                    <a:moveTo>
                      <a:pt x="300" y="397"/>
                    </a:moveTo>
                    <a:cubicBezTo>
                      <a:pt x="342" y="501"/>
                      <a:pt x="389" y="652"/>
                      <a:pt x="406" y="674"/>
                    </a:cubicBezTo>
                    <a:cubicBezTo>
                      <a:pt x="420" y="697"/>
                      <a:pt x="431" y="697"/>
                      <a:pt x="456" y="697"/>
                    </a:cubicBezTo>
                    <a:lnTo>
                      <a:pt x="479" y="697"/>
                    </a:lnTo>
                    <a:cubicBezTo>
                      <a:pt x="490" y="694"/>
                      <a:pt x="490" y="688"/>
                      <a:pt x="490" y="686"/>
                    </a:cubicBezTo>
                    <a:cubicBezTo>
                      <a:pt x="490" y="683"/>
                      <a:pt x="487" y="680"/>
                      <a:pt x="484" y="677"/>
                    </a:cubicBezTo>
                    <a:cubicBezTo>
                      <a:pt x="476" y="666"/>
                      <a:pt x="470" y="652"/>
                      <a:pt x="462" y="632"/>
                    </a:cubicBezTo>
                    <a:lnTo>
                      <a:pt x="260" y="70"/>
                    </a:lnTo>
                    <a:cubicBezTo>
                      <a:pt x="241" y="14"/>
                      <a:pt x="185" y="0"/>
                      <a:pt x="140" y="0"/>
                    </a:cubicBezTo>
                    <a:cubicBezTo>
                      <a:pt x="134" y="0"/>
                      <a:pt x="120" y="0"/>
                      <a:pt x="120" y="11"/>
                    </a:cubicBezTo>
                    <a:cubicBezTo>
                      <a:pt x="120" y="20"/>
                      <a:pt x="129" y="20"/>
                      <a:pt x="132" y="20"/>
                    </a:cubicBezTo>
                    <a:cubicBezTo>
                      <a:pt x="162" y="28"/>
                      <a:pt x="171" y="34"/>
                      <a:pt x="196" y="101"/>
                    </a:cubicBezTo>
                    <a:lnTo>
                      <a:pt x="291" y="369"/>
                    </a:lnTo>
                    <a:lnTo>
                      <a:pt x="17" y="638"/>
                    </a:lnTo>
                    <a:cubicBezTo>
                      <a:pt x="6" y="652"/>
                      <a:pt x="0" y="658"/>
                      <a:pt x="0" y="669"/>
                    </a:cubicBezTo>
                    <a:cubicBezTo>
                      <a:pt x="0" y="686"/>
                      <a:pt x="14" y="697"/>
                      <a:pt x="31" y="697"/>
                    </a:cubicBezTo>
                    <a:cubicBezTo>
                      <a:pt x="45" y="697"/>
                      <a:pt x="53" y="688"/>
                      <a:pt x="62" y="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7914959" y="1505519"/>
                <a:ext cx="91440" cy="16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5" h="459">
                    <a:moveTo>
                      <a:pt x="157" y="20"/>
                    </a:moveTo>
                    <a:cubicBezTo>
                      <a:pt x="157" y="0"/>
                      <a:pt x="157" y="0"/>
                      <a:pt x="137" y="0"/>
                    </a:cubicBezTo>
                    <a:cubicBezTo>
                      <a:pt x="92" y="45"/>
                      <a:pt x="28" y="45"/>
                      <a:pt x="0" y="45"/>
                    </a:cubicBezTo>
                    <a:lnTo>
                      <a:pt x="0" y="70"/>
                    </a:lnTo>
                    <a:cubicBezTo>
                      <a:pt x="17" y="70"/>
                      <a:pt x="62" y="70"/>
                      <a:pt x="101" y="50"/>
                    </a:cubicBezTo>
                    <a:lnTo>
                      <a:pt x="101" y="403"/>
                    </a:lnTo>
                    <a:cubicBezTo>
                      <a:pt x="101" y="425"/>
                      <a:pt x="101" y="434"/>
                      <a:pt x="31" y="434"/>
                    </a:cubicBezTo>
                    <a:lnTo>
                      <a:pt x="6" y="434"/>
                    </a:lnTo>
                    <a:lnTo>
                      <a:pt x="6" y="459"/>
                    </a:lnTo>
                    <a:cubicBezTo>
                      <a:pt x="17" y="459"/>
                      <a:pt x="104" y="456"/>
                      <a:pt x="129" y="456"/>
                    </a:cubicBezTo>
                    <a:cubicBezTo>
                      <a:pt x="151" y="456"/>
                      <a:pt x="238" y="459"/>
                      <a:pt x="255" y="459"/>
                    </a:cubicBezTo>
                    <a:lnTo>
                      <a:pt x="255" y="434"/>
                    </a:lnTo>
                    <a:lnTo>
                      <a:pt x="227" y="434"/>
                    </a:lnTo>
                    <a:cubicBezTo>
                      <a:pt x="157" y="434"/>
                      <a:pt x="157" y="425"/>
                      <a:pt x="157" y="4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8164800" y="1487519"/>
                <a:ext cx="236520" cy="83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8" h="232">
                    <a:moveTo>
                      <a:pt x="624" y="39"/>
                    </a:moveTo>
                    <a:cubicBezTo>
                      <a:pt x="638" y="39"/>
                      <a:pt x="658" y="39"/>
                      <a:pt x="658" y="20"/>
                    </a:cubicBezTo>
                    <a:cubicBezTo>
                      <a:pt x="658" y="0"/>
                      <a:pt x="638" y="0"/>
                      <a:pt x="624" y="0"/>
                    </a:cubicBezTo>
                    <a:lnTo>
                      <a:pt x="34" y="0"/>
                    </a:ln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lose/>
                    <a:moveTo>
                      <a:pt x="624" y="232"/>
                    </a:moveTo>
                    <a:cubicBezTo>
                      <a:pt x="638" y="232"/>
                      <a:pt x="658" y="232"/>
                      <a:pt x="658" y="213"/>
                    </a:cubicBezTo>
                    <a:cubicBezTo>
                      <a:pt x="658" y="193"/>
                      <a:pt x="638" y="193"/>
                      <a:pt x="624" y="193"/>
                    </a:cubicBezTo>
                    <a:lnTo>
                      <a:pt x="34" y="193"/>
                    </a:lnTo>
                    <a:cubicBezTo>
                      <a:pt x="20" y="193"/>
                      <a:pt x="0" y="193"/>
                      <a:pt x="0" y="213"/>
                    </a:cubicBezTo>
                    <a:cubicBezTo>
                      <a:pt x="0" y="232"/>
                      <a:pt x="20" y="232"/>
                      <a:pt x="3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8532720" y="1381679"/>
                <a:ext cx="1497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7" h="680">
                    <a:moveTo>
                      <a:pt x="417" y="341"/>
                    </a:moveTo>
                    <a:cubicBezTo>
                      <a:pt x="417" y="263"/>
                      <a:pt x="412" y="185"/>
                      <a:pt x="378" y="112"/>
                    </a:cubicBezTo>
                    <a:cubicBezTo>
                      <a:pt x="333" y="17"/>
                      <a:pt x="252" y="0"/>
                      <a:pt x="210" y="0"/>
                    </a:cubicBezTo>
                    <a:cubicBezTo>
                      <a:pt x="148" y="0"/>
                      <a:pt x="78" y="25"/>
                      <a:pt x="36" y="118"/>
                    </a:cubicBezTo>
                    <a:cubicBezTo>
                      <a:pt x="6" y="185"/>
                      <a:pt x="0" y="263"/>
                      <a:pt x="0" y="341"/>
                    </a:cubicBezTo>
                    <a:cubicBezTo>
                      <a:pt x="0" y="417"/>
                      <a:pt x="3" y="504"/>
                      <a:pt x="45" y="579"/>
                    </a:cubicBezTo>
                    <a:cubicBezTo>
                      <a:pt x="87" y="660"/>
                      <a:pt x="160" y="680"/>
                      <a:pt x="207" y="680"/>
                    </a:cubicBezTo>
                    <a:cubicBezTo>
                      <a:pt x="260" y="680"/>
                      <a:pt x="336" y="658"/>
                      <a:pt x="381" y="565"/>
                    </a:cubicBezTo>
                    <a:cubicBezTo>
                      <a:pt x="412" y="498"/>
                      <a:pt x="417" y="420"/>
                      <a:pt x="417" y="341"/>
                    </a:cubicBezTo>
                    <a:close/>
                    <a:moveTo>
                      <a:pt x="207" y="658"/>
                    </a:moveTo>
                    <a:cubicBezTo>
                      <a:pt x="171" y="658"/>
                      <a:pt x="112" y="632"/>
                      <a:pt x="92" y="537"/>
                    </a:cubicBezTo>
                    <a:cubicBezTo>
                      <a:pt x="81" y="479"/>
                      <a:pt x="81" y="389"/>
                      <a:pt x="81" y="330"/>
                    </a:cubicBezTo>
                    <a:cubicBezTo>
                      <a:pt x="81" y="266"/>
                      <a:pt x="81" y="202"/>
                      <a:pt x="90" y="148"/>
                    </a:cubicBezTo>
                    <a:cubicBezTo>
                      <a:pt x="109" y="31"/>
                      <a:pt x="182" y="22"/>
                      <a:pt x="207" y="22"/>
                    </a:cubicBezTo>
                    <a:cubicBezTo>
                      <a:pt x="241" y="22"/>
                      <a:pt x="305" y="39"/>
                      <a:pt x="325" y="137"/>
                    </a:cubicBezTo>
                    <a:cubicBezTo>
                      <a:pt x="336" y="193"/>
                      <a:pt x="336" y="269"/>
                      <a:pt x="336" y="330"/>
                    </a:cubicBezTo>
                    <a:cubicBezTo>
                      <a:pt x="336" y="403"/>
                      <a:pt x="336" y="470"/>
                      <a:pt x="325" y="535"/>
                    </a:cubicBezTo>
                    <a:cubicBezTo>
                      <a:pt x="308" y="627"/>
                      <a:pt x="252" y="658"/>
                      <a:pt x="207" y="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</p:grpSp>
      </p:grpSp>
      <p:grpSp>
        <p:nvGrpSpPr>
          <p:cNvPr id="218" name="Group 217" descr="28§display§v_2 = \begin{bmatrix} 0.247 \\ 0.383 \\ 0.383 \\ 0.383 \\ -0.383 \\ -0.383 \\ -0.383 \\ -0.247 \end{bmatrix}§svg§600§FALSE" title="TexMaths"/>
          <p:cNvGrpSpPr/>
          <p:nvPr/>
        </p:nvGrpSpPr>
        <p:grpSpPr>
          <a:xfrm>
            <a:off x="6267453" y="3142034"/>
            <a:ext cx="1761480" cy="2540520"/>
            <a:chOff x="7132320" y="3108959"/>
            <a:chExt cx="1761480" cy="2540520"/>
          </a:xfrm>
        </p:grpSpPr>
        <p:sp>
          <p:nvSpPr>
            <p:cNvPr id="219" name="Freeform 218"/>
            <p:cNvSpPr/>
            <p:nvPr/>
          </p:nvSpPr>
          <p:spPr>
            <a:xfrm>
              <a:off x="7132320" y="3108959"/>
              <a:ext cx="1761480" cy="254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94" h="7058">
                  <a:moveTo>
                    <a:pt x="2447" y="7058"/>
                  </a:moveTo>
                  <a:lnTo>
                    <a:pt x="0" y="7058"/>
                  </a:lnTo>
                  <a:lnTo>
                    <a:pt x="0" y="0"/>
                  </a:lnTo>
                  <a:lnTo>
                    <a:pt x="4894" y="0"/>
                  </a:lnTo>
                  <a:lnTo>
                    <a:pt x="4894" y="7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7139880" y="4328640"/>
              <a:ext cx="116280" cy="12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4" h="335">
                  <a:moveTo>
                    <a:pt x="324" y="52"/>
                  </a:moveTo>
                  <a:cubicBezTo>
                    <a:pt x="324" y="13"/>
                    <a:pt x="305" y="0"/>
                    <a:pt x="293" y="0"/>
                  </a:cubicBezTo>
                  <a:cubicBezTo>
                    <a:pt x="274" y="0"/>
                    <a:pt x="255" y="19"/>
                    <a:pt x="255" y="36"/>
                  </a:cubicBezTo>
                  <a:cubicBezTo>
                    <a:pt x="255" y="46"/>
                    <a:pt x="259" y="50"/>
                    <a:pt x="267" y="58"/>
                  </a:cubicBezTo>
                  <a:cubicBezTo>
                    <a:pt x="282" y="73"/>
                    <a:pt x="293" y="92"/>
                    <a:pt x="293" y="120"/>
                  </a:cubicBezTo>
                  <a:cubicBezTo>
                    <a:pt x="293" y="149"/>
                    <a:pt x="249" y="318"/>
                    <a:pt x="161" y="318"/>
                  </a:cubicBezTo>
                  <a:cubicBezTo>
                    <a:pt x="123" y="318"/>
                    <a:pt x="107" y="293"/>
                    <a:pt x="107" y="255"/>
                  </a:cubicBezTo>
                  <a:cubicBezTo>
                    <a:pt x="107" y="214"/>
                    <a:pt x="125" y="159"/>
                    <a:pt x="149" y="99"/>
                  </a:cubicBezTo>
                  <a:cubicBezTo>
                    <a:pt x="155" y="86"/>
                    <a:pt x="159" y="75"/>
                    <a:pt x="159" y="60"/>
                  </a:cubicBezTo>
                  <a:cubicBezTo>
                    <a:pt x="159" y="27"/>
                    <a:pt x="134" y="0"/>
                    <a:pt x="99" y="0"/>
                  </a:cubicBezTo>
                  <a:cubicBezTo>
                    <a:pt x="27" y="0"/>
                    <a:pt x="0" y="107"/>
                    <a:pt x="0" y="113"/>
                  </a:cubicBezTo>
                  <a:cubicBezTo>
                    <a:pt x="0" y="121"/>
                    <a:pt x="8" y="121"/>
                    <a:pt x="8" y="121"/>
                  </a:cubicBezTo>
                  <a:cubicBezTo>
                    <a:pt x="16" y="121"/>
                    <a:pt x="16" y="120"/>
                    <a:pt x="21" y="109"/>
                  </a:cubicBezTo>
                  <a:cubicBezTo>
                    <a:pt x="42" y="34"/>
                    <a:pt x="73" y="16"/>
                    <a:pt x="96" y="16"/>
                  </a:cubicBezTo>
                  <a:cubicBezTo>
                    <a:pt x="100" y="16"/>
                    <a:pt x="113" y="16"/>
                    <a:pt x="113" y="40"/>
                  </a:cubicBezTo>
                  <a:cubicBezTo>
                    <a:pt x="113" y="58"/>
                    <a:pt x="107" y="78"/>
                    <a:pt x="100" y="92"/>
                  </a:cubicBezTo>
                  <a:cubicBezTo>
                    <a:pt x="69" y="178"/>
                    <a:pt x="58" y="211"/>
                    <a:pt x="58" y="243"/>
                  </a:cubicBezTo>
                  <a:cubicBezTo>
                    <a:pt x="58" y="324"/>
                    <a:pt x="123" y="335"/>
                    <a:pt x="159" y="335"/>
                  </a:cubicBezTo>
                  <a:cubicBezTo>
                    <a:pt x="282" y="335"/>
                    <a:pt x="324" y="90"/>
                    <a:pt x="32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272360" y="4361760"/>
              <a:ext cx="82440" cy="12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343">
                  <a:moveTo>
                    <a:pt x="230" y="249"/>
                  </a:moveTo>
                  <a:lnTo>
                    <a:pt x="211" y="249"/>
                  </a:lnTo>
                  <a:cubicBezTo>
                    <a:pt x="211" y="261"/>
                    <a:pt x="205" y="291"/>
                    <a:pt x="199" y="297"/>
                  </a:cubicBezTo>
                  <a:cubicBezTo>
                    <a:pt x="194" y="299"/>
                    <a:pt x="155" y="299"/>
                    <a:pt x="146" y="299"/>
                  </a:cubicBezTo>
                  <a:lnTo>
                    <a:pt x="52" y="299"/>
                  </a:lnTo>
                  <a:cubicBezTo>
                    <a:pt x="107" y="251"/>
                    <a:pt x="123" y="236"/>
                    <a:pt x="155" y="214"/>
                  </a:cubicBezTo>
                  <a:cubicBezTo>
                    <a:pt x="194" y="182"/>
                    <a:pt x="230" y="151"/>
                    <a:pt x="230" y="100"/>
                  </a:cubicBezTo>
                  <a:cubicBezTo>
                    <a:pt x="230" y="37"/>
                    <a:pt x="173" y="0"/>
                    <a:pt x="109" y="0"/>
                  </a:cubicBezTo>
                  <a:cubicBezTo>
                    <a:pt x="44" y="0"/>
                    <a:pt x="0" y="46"/>
                    <a:pt x="0" y="92"/>
                  </a:cubicBezTo>
                  <a:cubicBezTo>
                    <a:pt x="0" y="120"/>
                    <a:pt x="23" y="121"/>
                    <a:pt x="27" y="121"/>
                  </a:cubicBezTo>
                  <a:cubicBezTo>
                    <a:pt x="40" y="121"/>
                    <a:pt x="55" y="113"/>
                    <a:pt x="55" y="94"/>
                  </a:cubicBezTo>
                  <a:cubicBezTo>
                    <a:pt x="55" y="86"/>
                    <a:pt x="52" y="67"/>
                    <a:pt x="25" y="67"/>
                  </a:cubicBezTo>
                  <a:cubicBezTo>
                    <a:pt x="40" y="29"/>
                    <a:pt x="75" y="19"/>
                    <a:pt x="100" y="19"/>
                  </a:cubicBezTo>
                  <a:cubicBezTo>
                    <a:pt x="152" y="19"/>
                    <a:pt x="180" y="58"/>
                    <a:pt x="180" y="100"/>
                  </a:cubicBezTo>
                  <a:cubicBezTo>
                    <a:pt x="180" y="146"/>
                    <a:pt x="146" y="182"/>
                    <a:pt x="130" y="201"/>
                  </a:cubicBezTo>
                  <a:lnTo>
                    <a:pt x="4" y="324"/>
                  </a:lnTo>
                  <a:cubicBezTo>
                    <a:pt x="0" y="329"/>
                    <a:pt x="0" y="329"/>
                    <a:pt x="0" y="343"/>
                  </a:cubicBezTo>
                  <a:lnTo>
                    <a:pt x="214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467479" y="4348080"/>
              <a:ext cx="176400" cy="61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1" h="173">
                  <a:moveTo>
                    <a:pt x="466" y="29"/>
                  </a:moveTo>
                  <a:cubicBezTo>
                    <a:pt x="477" y="29"/>
                    <a:pt x="491" y="29"/>
                    <a:pt x="491" y="15"/>
                  </a:cubicBezTo>
                  <a:cubicBezTo>
                    <a:pt x="491" y="0"/>
                    <a:pt x="477" y="0"/>
                    <a:pt x="466" y="0"/>
                  </a:cubicBezTo>
                  <a:lnTo>
                    <a:pt x="25" y="0"/>
                  </a:lnTo>
                  <a:cubicBezTo>
                    <a:pt x="15" y="0"/>
                    <a:pt x="0" y="0"/>
                    <a:pt x="0" y="15"/>
                  </a:cubicBezTo>
                  <a:cubicBezTo>
                    <a:pt x="0" y="29"/>
                    <a:pt x="15" y="29"/>
                    <a:pt x="25" y="29"/>
                  </a:cubicBezTo>
                  <a:close/>
                  <a:moveTo>
                    <a:pt x="466" y="173"/>
                  </a:moveTo>
                  <a:cubicBezTo>
                    <a:pt x="477" y="173"/>
                    <a:pt x="491" y="173"/>
                    <a:pt x="491" y="159"/>
                  </a:cubicBezTo>
                  <a:cubicBezTo>
                    <a:pt x="491" y="144"/>
                    <a:pt x="477" y="144"/>
                    <a:pt x="466" y="144"/>
                  </a:cubicBezTo>
                  <a:lnTo>
                    <a:pt x="25" y="144"/>
                  </a:lnTo>
                  <a:cubicBezTo>
                    <a:pt x="15" y="144"/>
                    <a:pt x="0" y="144"/>
                    <a:pt x="0" y="159"/>
                  </a:cubicBezTo>
                  <a:cubicBezTo>
                    <a:pt x="0" y="173"/>
                    <a:pt x="15" y="173"/>
                    <a:pt x="25" y="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781812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50" y="1323"/>
                  </a:lnTo>
                  <a:lnTo>
                    <a:pt x="50" y="50"/>
                  </a:lnTo>
                  <a:lnTo>
                    <a:pt x="246" y="50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781812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781812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781812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781812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81812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81812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81812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81812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781812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781812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781812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246" y="1323"/>
                  </a:lnTo>
                  <a:lnTo>
                    <a:pt x="246" y="1273"/>
                  </a:lnTo>
                  <a:lnTo>
                    <a:pt x="50" y="1273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8021519" y="315503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8166600" y="330300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230680" y="3155039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357400" y="3152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496720" y="315252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021519" y="34725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166600" y="36208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822852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36028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49276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021519" y="37904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166600" y="39380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822852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36028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49276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021519" y="41072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166600" y="42555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22852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836028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849276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7930440" y="452988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124479" y="44247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269200" y="45730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3311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46324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5957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7930440" y="484740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8124479" y="47426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269200" y="48909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3311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46324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5957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930440" y="516492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8124479" y="50605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269200" y="52077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83311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846324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5957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7930440" y="548244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124479" y="53773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269200" y="55256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333280" y="5377320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459640" y="5375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599680" y="537516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71884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323"/>
                  </a:moveTo>
                  <a:lnTo>
                    <a:pt x="246" y="1323"/>
                  </a:lnTo>
                  <a:lnTo>
                    <a:pt x="246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78868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78868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78868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878868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878868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878868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878868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878868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878868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878868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71884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273"/>
                  </a:moveTo>
                  <a:lnTo>
                    <a:pt x="0" y="1273"/>
                  </a:lnTo>
                  <a:lnTo>
                    <a:pt x="0" y="1323"/>
                  </a:lnTo>
                  <a:lnTo>
                    <a:pt x="246" y="1323"/>
                  </a:lnTo>
                  <a:lnTo>
                    <a:pt x="24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776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77" name="Freeform 76"/>
          <p:cNvSpPr/>
          <p:nvPr/>
        </p:nvSpPr>
        <p:spPr>
          <a:xfrm rot="1747800">
            <a:off x="1453124" y="1437493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78" name="Freeform 77"/>
          <p:cNvSpPr/>
          <p:nvPr/>
        </p:nvSpPr>
        <p:spPr>
          <a:xfrm rot="1747800">
            <a:off x="2073764" y="186373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79" name="Straight Arrow Connector 78"/>
          <p:cNvCxnSpPr>
            <a:stCxn id="81" idx="5"/>
            <a:endCxn id="77" idx="9"/>
          </p:cNvCxnSpPr>
          <p:nvPr/>
        </p:nvCxnSpPr>
        <p:spPr>
          <a:xfrm flipV="1">
            <a:off x="1600753" y="1796288"/>
            <a:ext cx="85262" cy="119221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0" name="Straight Arrow Connector 79"/>
          <p:cNvCxnSpPr>
            <a:stCxn id="77" idx="10"/>
            <a:endCxn id="78" idx="6"/>
          </p:cNvCxnSpPr>
          <p:nvPr/>
        </p:nvCxnSpPr>
        <p:spPr>
          <a:xfrm>
            <a:off x="1795753" y="1709398"/>
            <a:ext cx="301142" cy="24819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81" name="Freeform 80"/>
          <p:cNvSpPr/>
          <p:nvPr/>
        </p:nvSpPr>
        <p:spPr>
          <a:xfrm rot="1747800">
            <a:off x="1467884" y="298153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82" name="Freeform 81"/>
          <p:cNvSpPr/>
          <p:nvPr/>
        </p:nvSpPr>
        <p:spPr>
          <a:xfrm rot="1747800">
            <a:off x="1428644" y="229105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83" name="Straight Arrow Connector 82"/>
          <p:cNvCxnSpPr>
            <a:stCxn id="77" idx="8"/>
            <a:endCxn id="82" idx="4"/>
          </p:cNvCxnSpPr>
          <p:nvPr/>
        </p:nvCxnSpPr>
        <p:spPr>
          <a:xfrm>
            <a:off x="1546979" y="1780122"/>
            <a:ext cx="153570" cy="53406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4" name="Straight Arrow Connector 83"/>
          <p:cNvCxnSpPr>
            <a:stCxn id="78" idx="8"/>
            <a:endCxn id="81" idx="4"/>
          </p:cNvCxnSpPr>
          <p:nvPr/>
        </p:nvCxnSpPr>
        <p:spPr>
          <a:xfrm flipH="1">
            <a:off x="1739789" y="2206363"/>
            <a:ext cx="427830" cy="79830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5" name="Straight Arrow Connector 84"/>
          <p:cNvCxnSpPr>
            <a:stCxn id="101" idx="0"/>
          </p:cNvCxnSpPr>
          <p:nvPr/>
        </p:nvCxnSpPr>
        <p:spPr>
          <a:xfrm flipV="1">
            <a:off x="1631339" y="2562840"/>
            <a:ext cx="175860" cy="42552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6" name="Straight Arrow Connector 85"/>
          <p:cNvCxnSpPr>
            <a:stCxn id="82" idx="11"/>
            <a:endCxn id="78" idx="7"/>
          </p:cNvCxnSpPr>
          <p:nvPr/>
        </p:nvCxnSpPr>
        <p:spPr>
          <a:xfrm flipV="1">
            <a:off x="1787439" y="2096625"/>
            <a:ext cx="293290" cy="32729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87" name="Freeform 86"/>
          <p:cNvSpPr/>
          <p:nvPr/>
        </p:nvSpPr>
        <p:spPr>
          <a:xfrm rot="1130400">
            <a:off x="4346947" y="1896048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88" name="Freeform 87"/>
          <p:cNvSpPr/>
          <p:nvPr/>
        </p:nvSpPr>
        <p:spPr>
          <a:xfrm rot="1130400">
            <a:off x="4974900" y="1571361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89" name="Straight Arrow Connector 88"/>
          <p:cNvCxnSpPr>
            <a:stCxn id="91" idx="5"/>
            <a:endCxn id="87" idx="9"/>
          </p:cNvCxnSpPr>
          <p:nvPr/>
        </p:nvCxnSpPr>
        <p:spPr>
          <a:xfrm flipH="1" flipV="1">
            <a:off x="4610458" y="2243080"/>
            <a:ext cx="482047" cy="31755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0" name="Straight Arrow Connector 89"/>
          <p:cNvCxnSpPr>
            <a:endCxn id="88" idx="7"/>
          </p:cNvCxnSpPr>
          <p:nvPr/>
        </p:nvCxnSpPr>
        <p:spPr>
          <a:xfrm flipV="1">
            <a:off x="4673626" y="1834872"/>
            <a:ext cx="320002" cy="27629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91" name="Freeform 90"/>
          <p:cNvSpPr/>
          <p:nvPr/>
        </p:nvSpPr>
        <p:spPr>
          <a:xfrm rot="1130400">
            <a:off x="4990256" y="2541906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92" name="Freeform 91"/>
          <p:cNvSpPr/>
          <p:nvPr/>
        </p:nvSpPr>
        <p:spPr>
          <a:xfrm rot="1130400">
            <a:off x="5018399" y="307644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422072" y="2251282"/>
            <a:ext cx="655880" cy="92540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4" name="Straight Arrow Connector 93"/>
          <p:cNvCxnSpPr/>
          <p:nvPr/>
        </p:nvCxnSpPr>
        <p:spPr>
          <a:xfrm>
            <a:off x="5110465" y="1862279"/>
            <a:ext cx="98877" cy="7257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5" name="Straight Arrow Connector 94"/>
          <p:cNvCxnSpPr/>
          <p:nvPr/>
        </p:nvCxnSpPr>
        <p:spPr>
          <a:xfrm>
            <a:off x="5102440" y="2878581"/>
            <a:ext cx="138390" cy="2876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6" name="Straight Arrow Connector 95"/>
          <p:cNvCxnSpPr>
            <a:stCxn id="103" idx="3"/>
            <a:endCxn id="88" idx="1"/>
          </p:cNvCxnSpPr>
          <p:nvPr/>
        </p:nvCxnSpPr>
        <p:spPr>
          <a:xfrm flipH="1" flipV="1">
            <a:off x="5330862" y="1813298"/>
            <a:ext cx="54491" cy="144198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7" name="Straight Arrow Connector 96"/>
          <p:cNvCxnSpPr>
            <a:stCxn id="78" idx="11"/>
            <a:endCxn id="87" idx="6"/>
          </p:cNvCxnSpPr>
          <p:nvPr/>
        </p:nvCxnSpPr>
        <p:spPr>
          <a:xfrm>
            <a:off x="2432559" y="1996603"/>
            <a:ext cx="1924186" cy="2326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98" name="TextBox 97"/>
          <p:cNvSpPr txBox="1"/>
          <p:nvPr/>
        </p:nvSpPr>
        <p:spPr>
          <a:xfrm>
            <a:off x="2089080" y="1872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13440" y="144072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77439" y="2304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477799" y="2988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407147" y="1901433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8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078273" y="3082125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019596" y="1556563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006364" y="2491286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6</a:t>
            </a:r>
          </a:p>
        </p:txBody>
      </p:sp>
      <p:sp>
        <p:nvSpPr>
          <p:cNvPr id="106" name="Straight Connector 105"/>
          <p:cNvSpPr/>
          <p:nvPr/>
        </p:nvSpPr>
        <p:spPr>
          <a:xfrm>
            <a:off x="457200" y="4600079"/>
            <a:ext cx="64008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340056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40360" y="4913279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</a:t>
            </a:r>
          </a:p>
        </p:txBody>
      </p:sp>
      <p:sp>
        <p:nvSpPr>
          <p:cNvPr id="109" name="Straight Connector 108"/>
          <p:cNvSpPr/>
          <p:nvPr/>
        </p:nvSpPr>
        <p:spPr>
          <a:xfrm>
            <a:off x="4588919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248720" y="4913279"/>
            <a:ext cx="7506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0.247</a:t>
            </a:r>
          </a:p>
        </p:txBody>
      </p:sp>
      <p:sp>
        <p:nvSpPr>
          <p:cNvPr id="111" name="Straight Connector 110"/>
          <p:cNvSpPr/>
          <p:nvPr/>
        </p:nvSpPr>
        <p:spPr>
          <a:xfrm>
            <a:off x="5201279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861080" y="4913279"/>
            <a:ext cx="7506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0.383</a:t>
            </a:r>
          </a:p>
        </p:txBody>
      </p:sp>
      <p:sp>
        <p:nvSpPr>
          <p:cNvPr id="113" name="Straight Connector 112"/>
          <p:cNvSpPr/>
          <p:nvPr/>
        </p:nvSpPr>
        <p:spPr>
          <a:xfrm>
            <a:off x="163692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88719" y="4913279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-0.383</a:t>
            </a:r>
          </a:p>
        </p:txBody>
      </p:sp>
      <p:sp>
        <p:nvSpPr>
          <p:cNvPr id="115" name="Straight Connector 114"/>
          <p:cNvSpPr/>
          <p:nvPr/>
        </p:nvSpPr>
        <p:spPr>
          <a:xfrm>
            <a:off x="224928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909080" y="4913279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-0.247</a:t>
            </a:r>
          </a:p>
        </p:txBody>
      </p:sp>
      <p:sp>
        <p:nvSpPr>
          <p:cNvPr id="117" name="Straight Connector 116"/>
          <p:cNvSpPr/>
          <p:nvPr/>
        </p:nvSpPr>
        <p:spPr>
          <a:xfrm>
            <a:off x="4588919" y="1152812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8" name="Straight Connector 117"/>
          <p:cNvSpPr/>
          <p:nvPr/>
        </p:nvSpPr>
        <p:spPr>
          <a:xfrm>
            <a:off x="5213045" y="1522102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9" name="Straight Connector 118"/>
          <p:cNvSpPr/>
          <p:nvPr/>
        </p:nvSpPr>
        <p:spPr>
          <a:xfrm>
            <a:off x="1630440" y="1097280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20" name="Straight Connector 119"/>
          <p:cNvSpPr/>
          <p:nvPr/>
        </p:nvSpPr>
        <p:spPr>
          <a:xfrm>
            <a:off x="2242440" y="1097280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6787674" y="1112472"/>
            <a:ext cx="1645560" cy="756675"/>
            <a:chOff x="5408878" y="2374547"/>
            <a:chExt cx="1645560" cy="756675"/>
          </a:xfrm>
        </p:grpSpPr>
        <p:grpSp>
          <p:nvGrpSpPr>
            <p:cNvPr id="145" name="Group 144" descr="28§display§\lambda_2 = 0.354 §svg§600§FALSE" title="TexMaths"/>
            <p:cNvGrpSpPr/>
            <p:nvPr/>
          </p:nvGrpSpPr>
          <p:grpSpPr>
            <a:xfrm>
              <a:off x="5408878" y="2831342"/>
              <a:ext cx="1645560" cy="299880"/>
              <a:chOff x="7680960" y="1875960"/>
              <a:chExt cx="1645560" cy="299880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7680960" y="1875960"/>
                <a:ext cx="1645560" cy="299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72" h="834">
                    <a:moveTo>
                      <a:pt x="2285" y="834"/>
                    </a:moveTo>
                    <a:lnTo>
                      <a:pt x="0" y="834"/>
                    </a:lnTo>
                    <a:lnTo>
                      <a:pt x="0" y="0"/>
                    </a:lnTo>
                    <a:lnTo>
                      <a:pt x="4572" y="0"/>
                    </a:lnTo>
                    <a:lnTo>
                      <a:pt x="4572" y="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7700040" y="1875960"/>
                <a:ext cx="176040" cy="250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697">
                    <a:moveTo>
                      <a:pt x="300" y="397"/>
                    </a:moveTo>
                    <a:cubicBezTo>
                      <a:pt x="342" y="501"/>
                      <a:pt x="389" y="652"/>
                      <a:pt x="406" y="674"/>
                    </a:cubicBezTo>
                    <a:cubicBezTo>
                      <a:pt x="420" y="697"/>
                      <a:pt x="431" y="697"/>
                      <a:pt x="456" y="697"/>
                    </a:cubicBezTo>
                    <a:lnTo>
                      <a:pt x="479" y="697"/>
                    </a:lnTo>
                    <a:cubicBezTo>
                      <a:pt x="490" y="694"/>
                      <a:pt x="490" y="688"/>
                      <a:pt x="490" y="686"/>
                    </a:cubicBezTo>
                    <a:cubicBezTo>
                      <a:pt x="490" y="683"/>
                      <a:pt x="487" y="680"/>
                      <a:pt x="484" y="677"/>
                    </a:cubicBezTo>
                    <a:cubicBezTo>
                      <a:pt x="476" y="666"/>
                      <a:pt x="470" y="652"/>
                      <a:pt x="462" y="632"/>
                    </a:cubicBezTo>
                    <a:lnTo>
                      <a:pt x="260" y="70"/>
                    </a:lnTo>
                    <a:cubicBezTo>
                      <a:pt x="241" y="14"/>
                      <a:pt x="185" y="0"/>
                      <a:pt x="140" y="0"/>
                    </a:cubicBezTo>
                    <a:cubicBezTo>
                      <a:pt x="134" y="0"/>
                      <a:pt x="120" y="0"/>
                      <a:pt x="120" y="11"/>
                    </a:cubicBezTo>
                    <a:cubicBezTo>
                      <a:pt x="120" y="20"/>
                      <a:pt x="129" y="20"/>
                      <a:pt x="132" y="20"/>
                    </a:cubicBezTo>
                    <a:cubicBezTo>
                      <a:pt x="162" y="28"/>
                      <a:pt x="171" y="34"/>
                      <a:pt x="196" y="101"/>
                    </a:cubicBezTo>
                    <a:lnTo>
                      <a:pt x="291" y="369"/>
                    </a:lnTo>
                    <a:lnTo>
                      <a:pt x="17" y="638"/>
                    </a:lnTo>
                    <a:cubicBezTo>
                      <a:pt x="6" y="652"/>
                      <a:pt x="0" y="658"/>
                      <a:pt x="0" y="669"/>
                    </a:cubicBezTo>
                    <a:cubicBezTo>
                      <a:pt x="0" y="686"/>
                      <a:pt x="14" y="697"/>
                      <a:pt x="31" y="697"/>
                    </a:cubicBezTo>
                    <a:cubicBezTo>
                      <a:pt x="45" y="697"/>
                      <a:pt x="53" y="688"/>
                      <a:pt x="62" y="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7903799" y="2009880"/>
                <a:ext cx="110520" cy="16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8" h="459">
                    <a:moveTo>
                      <a:pt x="308" y="333"/>
                    </a:moveTo>
                    <a:lnTo>
                      <a:pt x="283" y="333"/>
                    </a:lnTo>
                    <a:cubicBezTo>
                      <a:pt x="283" y="350"/>
                      <a:pt x="274" y="389"/>
                      <a:pt x="266" y="397"/>
                    </a:cubicBezTo>
                    <a:cubicBezTo>
                      <a:pt x="260" y="400"/>
                      <a:pt x="207" y="400"/>
                      <a:pt x="196" y="400"/>
                    </a:cubicBezTo>
                    <a:lnTo>
                      <a:pt x="70" y="400"/>
                    </a:lnTo>
                    <a:cubicBezTo>
                      <a:pt x="143" y="336"/>
                      <a:pt x="165" y="316"/>
                      <a:pt x="207" y="285"/>
                    </a:cubicBezTo>
                    <a:cubicBezTo>
                      <a:pt x="260" y="243"/>
                      <a:pt x="308" y="202"/>
                      <a:pt x="308" y="134"/>
                    </a:cubicBezTo>
                    <a:cubicBezTo>
                      <a:pt x="308" y="50"/>
                      <a:pt x="232" y="0"/>
                      <a:pt x="146" y="0"/>
                    </a:cubicBezTo>
                    <a:cubicBezTo>
                      <a:pt x="59" y="0"/>
                      <a:pt x="0" y="62"/>
                      <a:pt x="0" y="123"/>
                    </a:cubicBezTo>
                    <a:cubicBezTo>
                      <a:pt x="0" y="160"/>
                      <a:pt x="31" y="162"/>
                      <a:pt x="36" y="162"/>
                    </a:cubicBezTo>
                    <a:cubicBezTo>
                      <a:pt x="53" y="162"/>
                      <a:pt x="73" y="151"/>
                      <a:pt x="73" y="126"/>
                    </a:cubicBezTo>
                    <a:cubicBezTo>
                      <a:pt x="73" y="115"/>
                      <a:pt x="70" y="90"/>
                      <a:pt x="34" y="90"/>
                    </a:cubicBezTo>
                    <a:cubicBezTo>
                      <a:pt x="53" y="39"/>
                      <a:pt x="101" y="25"/>
                      <a:pt x="134" y="25"/>
                    </a:cubicBezTo>
                    <a:cubicBezTo>
                      <a:pt x="204" y="25"/>
                      <a:pt x="241" y="78"/>
                      <a:pt x="241" y="134"/>
                    </a:cubicBezTo>
                    <a:cubicBezTo>
                      <a:pt x="241" y="196"/>
                      <a:pt x="196" y="243"/>
                      <a:pt x="174" y="269"/>
                    </a:cubicBezTo>
                    <a:lnTo>
                      <a:pt x="6" y="434"/>
                    </a:lnTo>
                    <a:cubicBezTo>
                      <a:pt x="0" y="439"/>
                      <a:pt x="0" y="439"/>
                      <a:pt x="0" y="459"/>
                    </a:cubicBezTo>
                    <a:lnTo>
                      <a:pt x="286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8164800" y="1991880"/>
                <a:ext cx="236520" cy="83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8" h="232">
                    <a:moveTo>
                      <a:pt x="624" y="39"/>
                    </a:moveTo>
                    <a:cubicBezTo>
                      <a:pt x="638" y="39"/>
                      <a:pt x="658" y="39"/>
                      <a:pt x="658" y="20"/>
                    </a:cubicBezTo>
                    <a:cubicBezTo>
                      <a:pt x="658" y="0"/>
                      <a:pt x="638" y="0"/>
                      <a:pt x="624" y="0"/>
                    </a:cubicBezTo>
                    <a:lnTo>
                      <a:pt x="34" y="0"/>
                    </a:ln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lose/>
                    <a:moveTo>
                      <a:pt x="624" y="232"/>
                    </a:moveTo>
                    <a:cubicBezTo>
                      <a:pt x="638" y="232"/>
                      <a:pt x="658" y="232"/>
                      <a:pt x="658" y="213"/>
                    </a:cubicBezTo>
                    <a:cubicBezTo>
                      <a:pt x="658" y="193"/>
                      <a:pt x="638" y="193"/>
                      <a:pt x="624" y="193"/>
                    </a:cubicBezTo>
                    <a:lnTo>
                      <a:pt x="34" y="193"/>
                    </a:lnTo>
                    <a:cubicBezTo>
                      <a:pt x="20" y="193"/>
                      <a:pt x="0" y="193"/>
                      <a:pt x="0" y="213"/>
                    </a:cubicBezTo>
                    <a:cubicBezTo>
                      <a:pt x="0" y="232"/>
                      <a:pt x="20" y="232"/>
                      <a:pt x="3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8532720" y="1886040"/>
                <a:ext cx="1497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7" h="680">
                    <a:moveTo>
                      <a:pt x="417" y="341"/>
                    </a:moveTo>
                    <a:cubicBezTo>
                      <a:pt x="417" y="263"/>
                      <a:pt x="412" y="185"/>
                      <a:pt x="378" y="112"/>
                    </a:cubicBezTo>
                    <a:cubicBezTo>
                      <a:pt x="333" y="17"/>
                      <a:pt x="252" y="0"/>
                      <a:pt x="210" y="0"/>
                    </a:cubicBezTo>
                    <a:cubicBezTo>
                      <a:pt x="148" y="0"/>
                      <a:pt x="78" y="25"/>
                      <a:pt x="36" y="118"/>
                    </a:cubicBezTo>
                    <a:cubicBezTo>
                      <a:pt x="6" y="185"/>
                      <a:pt x="0" y="263"/>
                      <a:pt x="0" y="341"/>
                    </a:cubicBezTo>
                    <a:cubicBezTo>
                      <a:pt x="0" y="417"/>
                      <a:pt x="3" y="504"/>
                      <a:pt x="45" y="579"/>
                    </a:cubicBezTo>
                    <a:cubicBezTo>
                      <a:pt x="87" y="660"/>
                      <a:pt x="160" y="680"/>
                      <a:pt x="207" y="680"/>
                    </a:cubicBezTo>
                    <a:cubicBezTo>
                      <a:pt x="260" y="680"/>
                      <a:pt x="336" y="658"/>
                      <a:pt x="381" y="565"/>
                    </a:cubicBezTo>
                    <a:cubicBezTo>
                      <a:pt x="412" y="498"/>
                      <a:pt x="417" y="420"/>
                      <a:pt x="417" y="341"/>
                    </a:cubicBezTo>
                    <a:close/>
                    <a:moveTo>
                      <a:pt x="207" y="658"/>
                    </a:moveTo>
                    <a:cubicBezTo>
                      <a:pt x="171" y="658"/>
                      <a:pt x="112" y="632"/>
                      <a:pt x="92" y="537"/>
                    </a:cubicBezTo>
                    <a:cubicBezTo>
                      <a:pt x="81" y="479"/>
                      <a:pt x="81" y="389"/>
                      <a:pt x="81" y="330"/>
                    </a:cubicBezTo>
                    <a:cubicBezTo>
                      <a:pt x="81" y="266"/>
                      <a:pt x="81" y="202"/>
                      <a:pt x="90" y="148"/>
                    </a:cubicBezTo>
                    <a:cubicBezTo>
                      <a:pt x="109" y="31"/>
                      <a:pt x="182" y="22"/>
                      <a:pt x="207" y="22"/>
                    </a:cubicBezTo>
                    <a:cubicBezTo>
                      <a:pt x="241" y="22"/>
                      <a:pt x="305" y="39"/>
                      <a:pt x="325" y="137"/>
                    </a:cubicBezTo>
                    <a:cubicBezTo>
                      <a:pt x="336" y="193"/>
                      <a:pt x="336" y="269"/>
                      <a:pt x="336" y="330"/>
                    </a:cubicBezTo>
                    <a:cubicBezTo>
                      <a:pt x="336" y="403"/>
                      <a:pt x="336" y="470"/>
                      <a:pt x="325" y="535"/>
                    </a:cubicBezTo>
                    <a:cubicBezTo>
                      <a:pt x="308" y="627"/>
                      <a:pt x="252" y="658"/>
                      <a:pt x="207" y="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8726040" y="2084400"/>
                <a:ext cx="37800" cy="37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" h="106">
                    <a:moveTo>
                      <a:pt x="106" y="53"/>
                    </a:moveTo>
                    <a:cubicBezTo>
                      <a:pt x="106" y="25"/>
                      <a:pt x="84" y="0"/>
                      <a:pt x="53" y="0"/>
                    </a:cubicBezTo>
                    <a:cubicBezTo>
                      <a:pt x="25" y="0"/>
                      <a:pt x="0" y="25"/>
                      <a:pt x="0" y="53"/>
                    </a:cubicBezTo>
                    <a:cubicBezTo>
                      <a:pt x="0" y="84"/>
                      <a:pt x="25" y="106"/>
                      <a:pt x="53" y="106"/>
                    </a:cubicBezTo>
                    <a:cubicBezTo>
                      <a:pt x="84" y="106"/>
                      <a:pt x="106" y="84"/>
                      <a:pt x="106" y="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8808840" y="1886040"/>
                <a:ext cx="1479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2" h="680">
                    <a:moveTo>
                      <a:pt x="246" y="311"/>
                    </a:moveTo>
                    <a:cubicBezTo>
                      <a:pt x="328" y="283"/>
                      <a:pt x="384" y="215"/>
                      <a:pt x="384" y="137"/>
                    </a:cubicBezTo>
                    <a:cubicBezTo>
                      <a:pt x="384" y="56"/>
                      <a:pt x="297" y="0"/>
                      <a:pt x="202" y="0"/>
                    </a:cubicBezTo>
                    <a:cubicBezTo>
                      <a:pt x="101" y="0"/>
                      <a:pt x="28" y="59"/>
                      <a:pt x="28" y="134"/>
                    </a:cubicBezTo>
                    <a:cubicBezTo>
                      <a:pt x="28" y="168"/>
                      <a:pt x="48" y="185"/>
                      <a:pt x="78" y="185"/>
                    </a:cubicBezTo>
                    <a:cubicBezTo>
                      <a:pt x="109" y="185"/>
                      <a:pt x="129" y="165"/>
                      <a:pt x="129" y="134"/>
                    </a:cubicBezTo>
                    <a:cubicBezTo>
                      <a:pt x="129" y="87"/>
                      <a:pt x="81" y="87"/>
                      <a:pt x="67" y="87"/>
                    </a:cubicBezTo>
                    <a:cubicBezTo>
                      <a:pt x="98" y="36"/>
                      <a:pt x="162" y="25"/>
                      <a:pt x="199" y="25"/>
                    </a:cubicBezTo>
                    <a:cubicBezTo>
                      <a:pt x="238" y="25"/>
                      <a:pt x="294" y="48"/>
                      <a:pt x="294" y="134"/>
                    </a:cubicBezTo>
                    <a:cubicBezTo>
                      <a:pt x="294" y="148"/>
                      <a:pt x="291" y="204"/>
                      <a:pt x="266" y="249"/>
                    </a:cubicBezTo>
                    <a:cubicBezTo>
                      <a:pt x="235" y="297"/>
                      <a:pt x="202" y="299"/>
                      <a:pt x="176" y="299"/>
                    </a:cubicBezTo>
                    <a:cubicBezTo>
                      <a:pt x="171" y="299"/>
                      <a:pt x="146" y="302"/>
                      <a:pt x="140" y="302"/>
                    </a:cubicBezTo>
                    <a:cubicBezTo>
                      <a:pt x="132" y="302"/>
                      <a:pt x="123" y="305"/>
                      <a:pt x="123" y="313"/>
                    </a:cubicBezTo>
                    <a:cubicBezTo>
                      <a:pt x="123" y="325"/>
                      <a:pt x="132" y="325"/>
                      <a:pt x="148" y="325"/>
                    </a:cubicBezTo>
                    <a:lnTo>
                      <a:pt x="190" y="325"/>
                    </a:lnTo>
                    <a:cubicBezTo>
                      <a:pt x="272" y="325"/>
                      <a:pt x="308" y="392"/>
                      <a:pt x="308" y="490"/>
                    </a:cubicBezTo>
                    <a:cubicBezTo>
                      <a:pt x="308" y="624"/>
                      <a:pt x="241" y="652"/>
                      <a:pt x="196" y="652"/>
                    </a:cubicBezTo>
                    <a:cubicBezTo>
                      <a:pt x="154" y="652"/>
                      <a:pt x="81" y="635"/>
                      <a:pt x="45" y="577"/>
                    </a:cubicBezTo>
                    <a:cubicBezTo>
                      <a:pt x="81" y="582"/>
                      <a:pt x="112" y="560"/>
                      <a:pt x="112" y="523"/>
                    </a:cubicBezTo>
                    <a:cubicBezTo>
                      <a:pt x="112" y="487"/>
                      <a:pt x="84" y="467"/>
                      <a:pt x="56" y="467"/>
                    </a:cubicBezTo>
                    <a:cubicBezTo>
                      <a:pt x="31" y="467"/>
                      <a:pt x="0" y="481"/>
                      <a:pt x="0" y="523"/>
                    </a:cubicBezTo>
                    <a:cubicBezTo>
                      <a:pt x="0" y="616"/>
                      <a:pt x="92" y="680"/>
                      <a:pt x="199" y="680"/>
                    </a:cubicBezTo>
                    <a:cubicBezTo>
                      <a:pt x="322" y="680"/>
                      <a:pt x="412" y="591"/>
                      <a:pt x="412" y="490"/>
                    </a:cubicBezTo>
                    <a:cubicBezTo>
                      <a:pt x="412" y="409"/>
                      <a:pt x="350" y="330"/>
                      <a:pt x="246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8989200" y="1886040"/>
                <a:ext cx="14184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5" h="680">
                    <a:moveTo>
                      <a:pt x="395" y="459"/>
                    </a:moveTo>
                    <a:cubicBezTo>
                      <a:pt x="395" y="341"/>
                      <a:pt x="314" y="243"/>
                      <a:pt x="207" y="243"/>
                    </a:cubicBezTo>
                    <a:cubicBezTo>
                      <a:pt x="160" y="243"/>
                      <a:pt x="118" y="257"/>
                      <a:pt x="81" y="294"/>
                    </a:cubicBezTo>
                    <a:lnTo>
                      <a:pt x="81" y="101"/>
                    </a:lnTo>
                    <a:cubicBezTo>
                      <a:pt x="101" y="106"/>
                      <a:pt x="134" y="115"/>
                      <a:pt x="165" y="115"/>
                    </a:cubicBezTo>
                    <a:cubicBezTo>
                      <a:pt x="288" y="115"/>
                      <a:pt x="356" y="22"/>
                      <a:pt x="356" y="11"/>
                    </a:cubicBezTo>
                    <a:cubicBezTo>
                      <a:pt x="356" y="6"/>
                      <a:pt x="353" y="0"/>
                      <a:pt x="347" y="0"/>
                    </a:cubicBezTo>
                    <a:cubicBezTo>
                      <a:pt x="347" y="0"/>
                      <a:pt x="344" y="0"/>
                      <a:pt x="339" y="3"/>
                    </a:cubicBezTo>
                    <a:cubicBezTo>
                      <a:pt x="319" y="11"/>
                      <a:pt x="272" y="31"/>
                      <a:pt x="204" y="31"/>
                    </a:cubicBezTo>
                    <a:cubicBezTo>
                      <a:pt x="165" y="31"/>
                      <a:pt x="118" y="25"/>
                      <a:pt x="73" y="3"/>
                    </a:cubicBezTo>
                    <a:cubicBezTo>
                      <a:pt x="64" y="0"/>
                      <a:pt x="62" y="0"/>
                      <a:pt x="62" y="0"/>
                    </a:cubicBezTo>
                    <a:cubicBezTo>
                      <a:pt x="50" y="0"/>
                      <a:pt x="50" y="8"/>
                      <a:pt x="50" y="25"/>
                    </a:cubicBezTo>
                    <a:lnTo>
                      <a:pt x="50" y="316"/>
                    </a:lnTo>
                    <a:cubicBezTo>
                      <a:pt x="50" y="336"/>
                      <a:pt x="50" y="341"/>
                      <a:pt x="64" y="341"/>
                    </a:cubicBezTo>
                    <a:cubicBezTo>
                      <a:pt x="70" y="341"/>
                      <a:pt x="73" y="339"/>
                      <a:pt x="78" y="333"/>
                    </a:cubicBezTo>
                    <a:cubicBezTo>
                      <a:pt x="90" y="319"/>
                      <a:pt x="126" y="266"/>
                      <a:pt x="204" y="266"/>
                    </a:cubicBezTo>
                    <a:cubicBezTo>
                      <a:pt x="258" y="266"/>
                      <a:pt x="283" y="311"/>
                      <a:pt x="288" y="327"/>
                    </a:cubicBezTo>
                    <a:cubicBezTo>
                      <a:pt x="305" y="364"/>
                      <a:pt x="308" y="403"/>
                      <a:pt x="308" y="453"/>
                    </a:cubicBezTo>
                    <a:cubicBezTo>
                      <a:pt x="308" y="487"/>
                      <a:pt x="308" y="546"/>
                      <a:pt x="283" y="588"/>
                    </a:cubicBezTo>
                    <a:cubicBezTo>
                      <a:pt x="260" y="627"/>
                      <a:pt x="224" y="652"/>
                      <a:pt x="176" y="652"/>
                    </a:cubicBezTo>
                    <a:cubicBezTo>
                      <a:pt x="106" y="652"/>
                      <a:pt x="48" y="599"/>
                      <a:pt x="31" y="540"/>
                    </a:cubicBezTo>
                    <a:cubicBezTo>
                      <a:pt x="34" y="543"/>
                      <a:pt x="36" y="543"/>
                      <a:pt x="48" y="543"/>
                    </a:cubicBezTo>
                    <a:cubicBezTo>
                      <a:pt x="81" y="543"/>
                      <a:pt x="98" y="518"/>
                      <a:pt x="98" y="495"/>
                    </a:cubicBezTo>
                    <a:cubicBezTo>
                      <a:pt x="98" y="470"/>
                      <a:pt x="81" y="448"/>
                      <a:pt x="48" y="448"/>
                    </a:cubicBezTo>
                    <a:cubicBezTo>
                      <a:pt x="34" y="448"/>
                      <a:pt x="0" y="453"/>
                      <a:pt x="0" y="498"/>
                    </a:cubicBezTo>
                    <a:cubicBezTo>
                      <a:pt x="0" y="585"/>
                      <a:pt x="67" y="680"/>
                      <a:pt x="179" y="680"/>
                    </a:cubicBezTo>
                    <a:cubicBezTo>
                      <a:pt x="294" y="680"/>
                      <a:pt x="395" y="585"/>
                      <a:pt x="395" y="4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9158400" y="1882080"/>
                <a:ext cx="158040" cy="240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40" h="669">
                    <a:moveTo>
                      <a:pt x="263" y="507"/>
                    </a:moveTo>
                    <a:lnTo>
                      <a:pt x="263" y="591"/>
                    </a:lnTo>
                    <a:cubicBezTo>
                      <a:pt x="263" y="627"/>
                      <a:pt x="260" y="638"/>
                      <a:pt x="188" y="638"/>
                    </a:cubicBezTo>
                    <a:lnTo>
                      <a:pt x="168" y="638"/>
                    </a:lnTo>
                    <a:lnTo>
                      <a:pt x="168" y="669"/>
                    </a:lnTo>
                    <a:cubicBezTo>
                      <a:pt x="207" y="666"/>
                      <a:pt x="260" y="666"/>
                      <a:pt x="302" y="666"/>
                    </a:cubicBezTo>
                    <a:cubicBezTo>
                      <a:pt x="342" y="666"/>
                      <a:pt x="395" y="666"/>
                      <a:pt x="437" y="669"/>
                    </a:cubicBezTo>
                    <a:lnTo>
                      <a:pt x="437" y="638"/>
                    </a:lnTo>
                    <a:lnTo>
                      <a:pt x="414" y="638"/>
                    </a:lnTo>
                    <a:cubicBezTo>
                      <a:pt x="342" y="638"/>
                      <a:pt x="339" y="627"/>
                      <a:pt x="339" y="591"/>
                    </a:cubicBezTo>
                    <a:lnTo>
                      <a:pt x="339" y="507"/>
                    </a:lnTo>
                    <a:lnTo>
                      <a:pt x="440" y="507"/>
                    </a:lnTo>
                    <a:lnTo>
                      <a:pt x="440" y="476"/>
                    </a:lnTo>
                    <a:lnTo>
                      <a:pt x="339" y="476"/>
                    </a:lnTo>
                    <a:lnTo>
                      <a:pt x="339" y="25"/>
                    </a:lnTo>
                    <a:cubicBezTo>
                      <a:pt x="339" y="6"/>
                      <a:pt x="339" y="0"/>
                      <a:pt x="325" y="0"/>
                    </a:cubicBezTo>
                    <a:cubicBezTo>
                      <a:pt x="314" y="0"/>
                      <a:pt x="311" y="0"/>
                      <a:pt x="305" y="11"/>
                    </a:cubicBezTo>
                    <a:lnTo>
                      <a:pt x="0" y="476"/>
                    </a:lnTo>
                    <a:lnTo>
                      <a:pt x="0" y="507"/>
                    </a:lnTo>
                    <a:close/>
                    <a:moveTo>
                      <a:pt x="269" y="476"/>
                    </a:moveTo>
                    <a:lnTo>
                      <a:pt x="28" y="476"/>
                    </a:lnTo>
                    <a:lnTo>
                      <a:pt x="269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</p:grpSp>
        <p:grpSp>
          <p:nvGrpSpPr>
            <p:cNvPr id="146" name="Group 145" descr="28§display§\lambda_1 = 0§svg§600§FALSE" title="TexMaths"/>
            <p:cNvGrpSpPr/>
            <p:nvPr/>
          </p:nvGrpSpPr>
          <p:grpSpPr>
            <a:xfrm>
              <a:off x="5437230" y="2374547"/>
              <a:ext cx="1015559" cy="299880"/>
              <a:chOff x="7680960" y="1371599"/>
              <a:chExt cx="1015559" cy="299880"/>
            </a:xfrm>
          </p:grpSpPr>
          <p:sp>
            <p:nvSpPr>
              <p:cNvPr id="147" name="Freeform 146"/>
              <p:cNvSpPr/>
              <p:nvPr/>
            </p:nvSpPr>
            <p:spPr>
              <a:xfrm>
                <a:off x="7680960" y="1371599"/>
                <a:ext cx="1015559" cy="299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22" h="834">
                    <a:moveTo>
                      <a:pt x="1411" y="834"/>
                    </a:moveTo>
                    <a:lnTo>
                      <a:pt x="0" y="834"/>
                    </a:lnTo>
                    <a:lnTo>
                      <a:pt x="0" y="0"/>
                    </a:lnTo>
                    <a:lnTo>
                      <a:pt x="2822" y="0"/>
                    </a:lnTo>
                    <a:lnTo>
                      <a:pt x="2822" y="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7700040" y="1371599"/>
                <a:ext cx="176040" cy="250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697">
                    <a:moveTo>
                      <a:pt x="300" y="397"/>
                    </a:moveTo>
                    <a:cubicBezTo>
                      <a:pt x="342" y="501"/>
                      <a:pt x="389" y="652"/>
                      <a:pt x="406" y="674"/>
                    </a:cubicBezTo>
                    <a:cubicBezTo>
                      <a:pt x="420" y="697"/>
                      <a:pt x="431" y="697"/>
                      <a:pt x="456" y="697"/>
                    </a:cubicBezTo>
                    <a:lnTo>
                      <a:pt x="479" y="697"/>
                    </a:lnTo>
                    <a:cubicBezTo>
                      <a:pt x="490" y="694"/>
                      <a:pt x="490" y="688"/>
                      <a:pt x="490" y="686"/>
                    </a:cubicBezTo>
                    <a:cubicBezTo>
                      <a:pt x="490" y="683"/>
                      <a:pt x="487" y="680"/>
                      <a:pt x="484" y="677"/>
                    </a:cubicBezTo>
                    <a:cubicBezTo>
                      <a:pt x="476" y="666"/>
                      <a:pt x="470" y="652"/>
                      <a:pt x="462" y="632"/>
                    </a:cubicBezTo>
                    <a:lnTo>
                      <a:pt x="260" y="70"/>
                    </a:lnTo>
                    <a:cubicBezTo>
                      <a:pt x="241" y="14"/>
                      <a:pt x="185" y="0"/>
                      <a:pt x="140" y="0"/>
                    </a:cubicBezTo>
                    <a:cubicBezTo>
                      <a:pt x="134" y="0"/>
                      <a:pt x="120" y="0"/>
                      <a:pt x="120" y="11"/>
                    </a:cubicBezTo>
                    <a:cubicBezTo>
                      <a:pt x="120" y="20"/>
                      <a:pt x="129" y="20"/>
                      <a:pt x="132" y="20"/>
                    </a:cubicBezTo>
                    <a:cubicBezTo>
                      <a:pt x="162" y="28"/>
                      <a:pt x="171" y="34"/>
                      <a:pt x="196" y="101"/>
                    </a:cubicBezTo>
                    <a:lnTo>
                      <a:pt x="291" y="369"/>
                    </a:lnTo>
                    <a:lnTo>
                      <a:pt x="17" y="638"/>
                    </a:lnTo>
                    <a:cubicBezTo>
                      <a:pt x="6" y="652"/>
                      <a:pt x="0" y="658"/>
                      <a:pt x="0" y="669"/>
                    </a:cubicBezTo>
                    <a:cubicBezTo>
                      <a:pt x="0" y="686"/>
                      <a:pt x="14" y="697"/>
                      <a:pt x="31" y="697"/>
                    </a:cubicBezTo>
                    <a:cubicBezTo>
                      <a:pt x="45" y="697"/>
                      <a:pt x="53" y="688"/>
                      <a:pt x="62" y="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7914959" y="1505519"/>
                <a:ext cx="91440" cy="16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5" h="459">
                    <a:moveTo>
                      <a:pt x="157" y="20"/>
                    </a:moveTo>
                    <a:cubicBezTo>
                      <a:pt x="157" y="0"/>
                      <a:pt x="157" y="0"/>
                      <a:pt x="137" y="0"/>
                    </a:cubicBezTo>
                    <a:cubicBezTo>
                      <a:pt x="92" y="45"/>
                      <a:pt x="28" y="45"/>
                      <a:pt x="0" y="45"/>
                    </a:cubicBezTo>
                    <a:lnTo>
                      <a:pt x="0" y="70"/>
                    </a:lnTo>
                    <a:cubicBezTo>
                      <a:pt x="17" y="70"/>
                      <a:pt x="62" y="70"/>
                      <a:pt x="101" y="50"/>
                    </a:cubicBezTo>
                    <a:lnTo>
                      <a:pt x="101" y="403"/>
                    </a:lnTo>
                    <a:cubicBezTo>
                      <a:pt x="101" y="425"/>
                      <a:pt x="101" y="434"/>
                      <a:pt x="31" y="434"/>
                    </a:cubicBezTo>
                    <a:lnTo>
                      <a:pt x="6" y="434"/>
                    </a:lnTo>
                    <a:lnTo>
                      <a:pt x="6" y="459"/>
                    </a:lnTo>
                    <a:cubicBezTo>
                      <a:pt x="17" y="459"/>
                      <a:pt x="104" y="456"/>
                      <a:pt x="129" y="456"/>
                    </a:cubicBezTo>
                    <a:cubicBezTo>
                      <a:pt x="151" y="456"/>
                      <a:pt x="238" y="459"/>
                      <a:pt x="255" y="459"/>
                    </a:cubicBezTo>
                    <a:lnTo>
                      <a:pt x="255" y="434"/>
                    </a:lnTo>
                    <a:lnTo>
                      <a:pt x="227" y="434"/>
                    </a:lnTo>
                    <a:cubicBezTo>
                      <a:pt x="157" y="434"/>
                      <a:pt x="157" y="425"/>
                      <a:pt x="157" y="4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8164800" y="1487519"/>
                <a:ext cx="236520" cy="83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8" h="232">
                    <a:moveTo>
                      <a:pt x="624" y="39"/>
                    </a:moveTo>
                    <a:cubicBezTo>
                      <a:pt x="638" y="39"/>
                      <a:pt x="658" y="39"/>
                      <a:pt x="658" y="20"/>
                    </a:cubicBezTo>
                    <a:cubicBezTo>
                      <a:pt x="658" y="0"/>
                      <a:pt x="638" y="0"/>
                      <a:pt x="624" y="0"/>
                    </a:cubicBezTo>
                    <a:lnTo>
                      <a:pt x="34" y="0"/>
                    </a:ln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lose/>
                    <a:moveTo>
                      <a:pt x="624" y="232"/>
                    </a:moveTo>
                    <a:cubicBezTo>
                      <a:pt x="638" y="232"/>
                      <a:pt x="658" y="232"/>
                      <a:pt x="658" y="213"/>
                    </a:cubicBezTo>
                    <a:cubicBezTo>
                      <a:pt x="658" y="193"/>
                      <a:pt x="638" y="193"/>
                      <a:pt x="624" y="193"/>
                    </a:cubicBezTo>
                    <a:lnTo>
                      <a:pt x="34" y="193"/>
                    </a:lnTo>
                    <a:cubicBezTo>
                      <a:pt x="20" y="193"/>
                      <a:pt x="0" y="193"/>
                      <a:pt x="0" y="213"/>
                    </a:cubicBezTo>
                    <a:cubicBezTo>
                      <a:pt x="0" y="232"/>
                      <a:pt x="20" y="232"/>
                      <a:pt x="3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8532720" y="1381679"/>
                <a:ext cx="1497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7" h="680">
                    <a:moveTo>
                      <a:pt x="417" y="341"/>
                    </a:moveTo>
                    <a:cubicBezTo>
                      <a:pt x="417" y="263"/>
                      <a:pt x="412" y="185"/>
                      <a:pt x="378" y="112"/>
                    </a:cubicBezTo>
                    <a:cubicBezTo>
                      <a:pt x="333" y="17"/>
                      <a:pt x="252" y="0"/>
                      <a:pt x="210" y="0"/>
                    </a:cubicBezTo>
                    <a:cubicBezTo>
                      <a:pt x="148" y="0"/>
                      <a:pt x="78" y="25"/>
                      <a:pt x="36" y="118"/>
                    </a:cubicBezTo>
                    <a:cubicBezTo>
                      <a:pt x="6" y="185"/>
                      <a:pt x="0" y="263"/>
                      <a:pt x="0" y="341"/>
                    </a:cubicBezTo>
                    <a:cubicBezTo>
                      <a:pt x="0" y="417"/>
                      <a:pt x="3" y="504"/>
                      <a:pt x="45" y="579"/>
                    </a:cubicBezTo>
                    <a:cubicBezTo>
                      <a:pt x="87" y="660"/>
                      <a:pt x="160" y="680"/>
                      <a:pt x="207" y="680"/>
                    </a:cubicBezTo>
                    <a:cubicBezTo>
                      <a:pt x="260" y="680"/>
                      <a:pt x="336" y="658"/>
                      <a:pt x="381" y="565"/>
                    </a:cubicBezTo>
                    <a:cubicBezTo>
                      <a:pt x="412" y="498"/>
                      <a:pt x="417" y="420"/>
                      <a:pt x="417" y="341"/>
                    </a:cubicBezTo>
                    <a:close/>
                    <a:moveTo>
                      <a:pt x="207" y="658"/>
                    </a:moveTo>
                    <a:cubicBezTo>
                      <a:pt x="171" y="658"/>
                      <a:pt x="112" y="632"/>
                      <a:pt x="92" y="537"/>
                    </a:cubicBezTo>
                    <a:cubicBezTo>
                      <a:pt x="81" y="479"/>
                      <a:pt x="81" y="389"/>
                      <a:pt x="81" y="330"/>
                    </a:cubicBezTo>
                    <a:cubicBezTo>
                      <a:pt x="81" y="266"/>
                      <a:pt x="81" y="202"/>
                      <a:pt x="90" y="148"/>
                    </a:cubicBezTo>
                    <a:cubicBezTo>
                      <a:pt x="109" y="31"/>
                      <a:pt x="182" y="22"/>
                      <a:pt x="207" y="22"/>
                    </a:cubicBezTo>
                    <a:cubicBezTo>
                      <a:pt x="241" y="22"/>
                      <a:pt x="305" y="39"/>
                      <a:pt x="325" y="137"/>
                    </a:cubicBezTo>
                    <a:cubicBezTo>
                      <a:pt x="336" y="193"/>
                      <a:pt x="336" y="269"/>
                      <a:pt x="336" y="330"/>
                    </a:cubicBezTo>
                    <a:cubicBezTo>
                      <a:pt x="336" y="403"/>
                      <a:pt x="336" y="470"/>
                      <a:pt x="325" y="535"/>
                    </a:cubicBezTo>
                    <a:cubicBezTo>
                      <a:pt x="308" y="627"/>
                      <a:pt x="252" y="658"/>
                      <a:pt x="207" y="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</p:grpSp>
      </p:grpSp>
      <p:grpSp>
        <p:nvGrpSpPr>
          <p:cNvPr id="161" name="Group 160" descr="28§display§v_2 = \begin{bmatrix} 0.247 \\ 0.383 \\ 0.383 \\ 0.383 \\ -0.383 \\ -0.383 \\ -0.383 \\ -0.247 \end{bmatrix}§svg§600§FALSE" title="TexMaths"/>
          <p:cNvGrpSpPr/>
          <p:nvPr/>
        </p:nvGrpSpPr>
        <p:grpSpPr>
          <a:xfrm>
            <a:off x="6603994" y="2118331"/>
            <a:ext cx="1761480" cy="2540520"/>
            <a:chOff x="7132320" y="3108959"/>
            <a:chExt cx="1761480" cy="2540520"/>
          </a:xfrm>
        </p:grpSpPr>
        <p:sp>
          <p:nvSpPr>
            <p:cNvPr id="162" name="Freeform 161"/>
            <p:cNvSpPr/>
            <p:nvPr/>
          </p:nvSpPr>
          <p:spPr>
            <a:xfrm>
              <a:off x="7132320" y="3108959"/>
              <a:ext cx="1761480" cy="254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94" h="7058">
                  <a:moveTo>
                    <a:pt x="2447" y="7058"/>
                  </a:moveTo>
                  <a:lnTo>
                    <a:pt x="0" y="7058"/>
                  </a:lnTo>
                  <a:lnTo>
                    <a:pt x="0" y="0"/>
                  </a:lnTo>
                  <a:lnTo>
                    <a:pt x="4894" y="0"/>
                  </a:lnTo>
                  <a:lnTo>
                    <a:pt x="4894" y="7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139880" y="4328640"/>
              <a:ext cx="116280" cy="12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4" h="335">
                  <a:moveTo>
                    <a:pt x="324" y="52"/>
                  </a:moveTo>
                  <a:cubicBezTo>
                    <a:pt x="324" y="13"/>
                    <a:pt x="305" y="0"/>
                    <a:pt x="293" y="0"/>
                  </a:cubicBezTo>
                  <a:cubicBezTo>
                    <a:pt x="274" y="0"/>
                    <a:pt x="255" y="19"/>
                    <a:pt x="255" y="36"/>
                  </a:cubicBezTo>
                  <a:cubicBezTo>
                    <a:pt x="255" y="46"/>
                    <a:pt x="259" y="50"/>
                    <a:pt x="267" y="58"/>
                  </a:cubicBezTo>
                  <a:cubicBezTo>
                    <a:pt x="282" y="73"/>
                    <a:pt x="293" y="92"/>
                    <a:pt x="293" y="120"/>
                  </a:cubicBezTo>
                  <a:cubicBezTo>
                    <a:pt x="293" y="149"/>
                    <a:pt x="249" y="318"/>
                    <a:pt x="161" y="318"/>
                  </a:cubicBezTo>
                  <a:cubicBezTo>
                    <a:pt x="123" y="318"/>
                    <a:pt x="107" y="293"/>
                    <a:pt x="107" y="255"/>
                  </a:cubicBezTo>
                  <a:cubicBezTo>
                    <a:pt x="107" y="214"/>
                    <a:pt x="125" y="159"/>
                    <a:pt x="149" y="99"/>
                  </a:cubicBezTo>
                  <a:cubicBezTo>
                    <a:pt x="155" y="86"/>
                    <a:pt x="159" y="75"/>
                    <a:pt x="159" y="60"/>
                  </a:cubicBezTo>
                  <a:cubicBezTo>
                    <a:pt x="159" y="27"/>
                    <a:pt x="134" y="0"/>
                    <a:pt x="99" y="0"/>
                  </a:cubicBezTo>
                  <a:cubicBezTo>
                    <a:pt x="27" y="0"/>
                    <a:pt x="0" y="107"/>
                    <a:pt x="0" y="113"/>
                  </a:cubicBezTo>
                  <a:cubicBezTo>
                    <a:pt x="0" y="121"/>
                    <a:pt x="8" y="121"/>
                    <a:pt x="8" y="121"/>
                  </a:cubicBezTo>
                  <a:cubicBezTo>
                    <a:pt x="16" y="121"/>
                    <a:pt x="16" y="120"/>
                    <a:pt x="21" y="109"/>
                  </a:cubicBezTo>
                  <a:cubicBezTo>
                    <a:pt x="42" y="34"/>
                    <a:pt x="73" y="16"/>
                    <a:pt x="96" y="16"/>
                  </a:cubicBezTo>
                  <a:cubicBezTo>
                    <a:pt x="100" y="16"/>
                    <a:pt x="113" y="16"/>
                    <a:pt x="113" y="40"/>
                  </a:cubicBezTo>
                  <a:cubicBezTo>
                    <a:pt x="113" y="58"/>
                    <a:pt x="107" y="78"/>
                    <a:pt x="100" y="92"/>
                  </a:cubicBezTo>
                  <a:cubicBezTo>
                    <a:pt x="69" y="178"/>
                    <a:pt x="58" y="211"/>
                    <a:pt x="58" y="243"/>
                  </a:cubicBezTo>
                  <a:cubicBezTo>
                    <a:pt x="58" y="324"/>
                    <a:pt x="123" y="335"/>
                    <a:pt x="159" y="335"/>
                  </a:cubicBezTo>
                  <a:cubicBezTo>
                    <a:pt x="282" y="335"/>
                    <a:pt x="324" y="90"/>
                    <a:pt x="32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72360" y="4361760"/>
              <a:ext cx="82440" cy="12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343">
                  <a:moveTo>
                    <a:pt x="230" y="249"/>
                  </a:moveTo>
                  <a:lnTo>
                    <a:pt x="211" y="249"/>
                  </a:lnTo>
                  <a:cubicBezTo>
                    <a:pt x="211" y="261"/>
                    <a:pt x="205" y="291"/>
                    <a:pt x="199" y="297"/>
                  </a:cubicBezTo>
                  <a:cubicBezTo>
                    <a:pt x="194" y="299"/>
                    <a:pt x="155" y="299"/>
                    <a:pt x="146" y="299"/>
                  </a:cubicBezTo>
                  <a:lnTo>
                    <a:pt x="52" y="299"/>
                  </a:lnTo>
                  <a:cubicBezTo>
                    <a:pt x="107" y="251"/>
                    <a:pt x="123" y="236"/>
                    <a:pt x="155" y="214"/>
                  </a:cubicBezTo>
                  <a:cubicBezTo>
                    <a:pt x="194" y="182"/>
                    <a:pt x="230" y="151"/>
                    <a:pt x="230" y="100"/>
                  </a:cubicBezTo>
                  <a:cubicBezTo>
                    <a:pt x="230" y="37"/>
                    <a:pt x="173" y="0"/>
                    <a:pt x="109" y="0"/>
                  </a:cubicBezTo>
                  <a:cubicBezTo>
                    <a:pt x="44" y="0"/>
                    <a:pt x="0" y="46"/>
                    <a:pt x="0" y="92"/>
                  </a:cubicBezTo>
                  <a:cubicBezTo>
                    <a:pt x="0" y="120"/>
                    <a:pt x="23" y="121"/>
                    <a:pt x="27" y="121"/>
                  </a:cubicBezTo>
                  <a:cubicBezTo>
                    <a:pt x="40" y="121"/>
                    <a:pt x="55" y="113"/>
                    <a:pt x="55" y="94"/>
                  </a:cubicBezTo>
                  <a:cubicBezTo>
                    <a:pt x="55" y="86"/>
                    <a:pt x="52" y="67"/>
                    <a:pt x="25" y="67"/>
                  </a:cubicBezTo>
                  <a:cubicBezTo>
                    <a:pt x="40" y="29"/>
                    <a:pt x="75" y="19"/>
                    <a:pt x="100" y="19"/>
                  </a:cubicBezTo>
                  <a:cubicBezTo>
                    <a:pt x="152" y="19"/>
                    <a:pt x="180" y="58"/>
                    <a:pt x="180" y="100"/>
                  </a:cubicBezTo>
                  <a:cubicBezTo>
                    <a:pt x="180" y="146"/>
                    <a:pt x="146" y="182"/>
                    <a:pt x="130" y="201"/>
                  </a:cubicBezTo>
                  <a:lnTo>
                    <a:pt x="4" y="324"/>
                  </a:lnTo>
                  <a:cubicBezTo>
                    <a:pt x="0" y="329"/>
                    <a:pt x="0" y="329"/>
                    <a:pt x="0" y="343"/>
                  </a:cubicBezTo>
                  <a:lnTo>
                    <a:pt x="214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467479" y="4348080"/>
              <a:ext cx="176400" cy="61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1" h="173">
                  <a:moveTo>
                    <a:pt x="466" y="29"/>
                  </a:moveTo>
                  <a:cubicBezTo>
                    <a:pt x="477" y="29"/>
                    <a:pt x="491" y="29"/>
                    <a:pt x="491" y="15"/>
                  </a:cubicBezTo>
                  <a:cubicBezTo>
                    <a:pt x="491" y="0"/>
                    <a:pt x="477" y="0"/>
                    <a:pt x="466" y="0"/>
                  </a:cubicBezTo>
                  <a:lnTo>
                    <a:pt x="25" y="0"/>
                  </a:lnTo>
                  <a:cubicBezTo>
                    <a:pt x="15" y="0"/>
                    <a:pt x="0" y="0"/>
                    <a:pt x="0" y="15"/>
                  </a:cubicBezTo>
                  <a:cubicBezTo>
                    <a:pt x="0" y="29"/>
                    <a:pt x="15" y="29"/>
                    <a:pt x="25" y="29"/>
                  </a:cubicBezTo>
                  <a:close/>
                  <a:moveTo>
                    <a:pt x="466" y="173"/>
                  </a:moveTo>
                  <a:cubicBezTo>
                    <a:pt x="477" y="173"/>
                    <a:pt x="491" y="173"/>
                    <a:pt x="491" y="159"/>
                  </a:cubicBezTo>
                  <a:cubicBezTo>
                    <a:pt x="491" y="144"/>
                    <a:pt x="477" y="144"/>
                    <a:pt x="466" y="144"/>
                  </a:cubicBezTo>
                  <a:lnTo>
                    <a:pt x="25" y="144"/>
                  </a:lnTo>
                  <a:cubicBezTo>
                    <a:pt x="15" y="144"/>
                    <a:pt x="0" y="144"/>
                    <a:pt x="0" y="159"/>
                  </a:cubicBezTo>
                  <a:cubicBezTo>
                    <a:pt x="0" y="173"/>
                    <a:pt x="15" y="173"/>
                    <a:pt x="25" y="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81812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50" y="1323"/>
                  </a:lnTo>
                  <a:lnTo>
                    <a:pt x="50" y="50"/>
                  </a:lnTo>
                  <a:lnTo>
                    <a:pt x="246" y="50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81812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81812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81812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81812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81812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81812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81812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81812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81812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81812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81812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246" y="1323"/>
                  </a:lnTo>
                  <a:lnTo>
                    <a:pt x="246" y="1273"/>
                  </a:lnTo>
                  <a:lnTo>
                    <a:pt x="50" y="1273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021519" y="315503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166600" y="330300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230680" y="3155039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357400" y="3152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496720" y="315252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021519" y="34725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166600" y="36208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22852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36028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49276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021519" y="37904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166600" y="39380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22852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36028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49276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21519" y="41072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166600" y="42555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22852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36028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49276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930440" y="452988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124479" y="44247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269200" y="45730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3311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46324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5957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930440" y="484740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124479" y="47426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269200" y="48909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3311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46324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5957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930440" y="516492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124479" y="50605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269200" y="52077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3311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46324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5957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930440" y="548244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124479" y="53773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269200" y="55256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333280" y="5377320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459640" y="5375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599680" y="537516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71884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323"/>
                  </a:moveTo>
                  <a:lnTo>
                    <a:pt x="246" y="1323"/>
                  </a:lnTo>
                  <a:lnTo>
                    <a:pt x="246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78868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78868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78868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78868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78868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78868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78868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78868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78868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78868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71884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273"/>
                  </a:moveTo>
                  <a:lnTo>
                    <a:pt x="0" y="1273"/>
                  </a:lnTo>
                  <a:lnTo>
                    <a:pt x="0" y="1323"/>
                  </a:lnTo>
                  <a:lnTo>
                    <a:pt x="246" y="1323"/>
                  </a:lnTo>
                  <a:lnTo>
                    <a:pt x="24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148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77" name="Freeform 76"/>
          <p:cNvSpPr/>
          <p:nvPr/>
        </p:nvSpPr>
        <p:spPr>
          <a:xfrm rot="1747800">
            <a:off x="1453124" y="1437493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78" name="Freeform 77"/>
          <p:cNvSpPr/>
          <p:nvPr/>
        </p:nvSpPr>
        <p:spPr>
          <a:xfrm rot="1747800">
            <a:off x="2073764" y="186373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79" name="Straight Arrow Connector 78"/>
          <p:cNvCxnSpPr>
            <a:stCxn id="81" idx="5"/>
            <a:endCxn id="77" idx="9"/>
          </p:cNvCxnSpPr>
          <p:nvPr/>
        </p:nvCxnSpPr>
        <p:spPr>
          <a:xfrm flipV="1">
            <a:off x="1600753" y="1796288"/>
            <a:ext cx="85262" cy="119221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0" name="Straight Arrow Connector 79"/>
          <p:cNvCxnSpPr>
            <a:stCxn id="77" idx="10"/>
            <a:endCxn id="78" idx="6"/>
          </p:cNvCxnSpPr>
          <p:nvPr/>
        </p:nvCxnSpPr>
        <p:spPr>
          <a:xfrm>
            <a:off x="1795753" y="1709398"/>
            <a:ext cx="301142" cy="24819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81" name="Freeform 80"/>
          <p:cNvSpPr/>
          <p:nvPr/>
        </p:nvSpPr>
        <p:spPr>
          <a:xfrm rot="1747800">
            <a:off x="1467884" y="298153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82" name="Freeform 81"/>
          <p:cNvSpPr/>
          <p:nvPr/>
        </p:nvSpPr>
        <p:spPr>
          <a:xfrm rot="1747800">
            <a:off x="1428644" y="229105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83" name="Straight Arrow Connector 82"/>
          <p:cNvCxnSpPr>
            <a:stCxn id="77" idx="8"/>
            <a:endCxn id="82" idx="4"/>
          </p:cNvCxnSpPr>
          <p:nvPr/>
        </p:nvCxnSpPr>
        <p:spPr>
          <a:xfrm>
            <a:off x="1546979" y="1780122"/>
            <a:ext cx="153570" cy="53406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4" name="Straight Arrow Connector 83"/>
          <p:cNvCxnSpPr>
            <a:stCxn id="78" idx="8"/>
            <a:endCxn id="81" idx="4"/>
          </p:cNvCxnSpPr>
          <p:nvPr/>
        </p:nvCxnSpPr>
        <p:spPr>
          <a:xfrm flipH="1">
            <a:off x="1739789" y="2206363"/>
            <a:ext cx="427830" cy="79830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5" name="Straight Arrow Connector 84"/>
          <p:cNvCxnSpPr>
            <a:stCxn id="101" idx="0"/>
          </p:cNvCxnSpPr>
          <p:nvPr/>
        </p:nvCxnSpPr>
        <p:spPr>
          <a:xfrm flipV="1">
            <a:off x="1631339" y="2562840"/>
            <a:ext cx="175860" cy="42552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6" name="Straight Arrow Connector 85"/>
          <p:cNvCxnSpPr>
            <a:stCxn id="82" idx="11"/>
            <a:endCxn id="78" idx="7"/>
          </p:cNvCxnSpPr>
          <p:nvPr/>
        </p:nvCxnSpPr>
        <p:spPr>
          <a:xfrm flipV="1">
            <a:off x="1787439" y="2096625"/>
            <a:ext cx="293290" cy="32729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87" name="Freeform 86"/>
          <p:cNvSpPr/>
          <p:nvPr/>
        </p:nvSpPr>
        <p:spPr>
          <a:xfrm rot="1130400">
            <a:off x="4346947" y="1896048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88" name="Freeform 87"/>
          <p:cNvSpPr/>
          <p:nvPr/>
        </p:nvSpPr>
        <p:spPr>
          <a:xfrm rot="1130400">
            <a:off x="4974900" y="1571361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89" name="Straight Arrow Connector 88"/>
          <p:cNvCxnSpPr>
            <a:stCxn id="91" idx="5"/>
            <a:endCxn id="87" idx="9"/>
          </p:cNvCxnSpPr>
          <p:nvPr/>
        </p:nvCxnSpPr>
        <p:spPr>
          <a:xfrm flipH="1" flipV="1">
            <a:off x="4610458" y="2243080"/>
            <a:ext cx="482047" cy="31755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0" name="Straight Arrow Connector 89"/>
          <p:cNvCxnSpPr>
            <a:endCxn id="88" idx="7"/>
          </p:cNvCxnSpPr>
          <p:nvPr/>
        </p:nvCxnSpPr>
        <p:spPr>
          <a:xfrm flipV="1">
            <a:off x="4673626" y="1834872"/>
            <a:ext cx="320002" cy="27629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91" name="Freeform 90"/>
          <p:cNvSpPr/>
          <p:nvPr/>
        </p:nvSpPr>
        <p:spPr>
          <a:xfrm rot="1130400">
            <a:off x="4990256" y="2541906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92" name="Freeform 91"/>
          <p:cNvSpPr/>
          <p:nvPr/>
        </p:nvSpPr>
        <p:spPr>
          <a:xfrm rot="1130400">
            <a:off x="5018399" y="307644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422072" y="2251282"/>
            <a:ext cx="655880" cy="92540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4" name="Straight Arrow Connector 93"/>
          <p:cNvCxnSpPr/>
          <p:nvPr/>
        </p:nvCxnSpPr>
        <p:spPr>
          <a:xfrm>
            <a:off x="5110465" y="1862279"/>
            <a:ext cx="98877" cy="7257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5" name="Straight Arrow Connector 94"/>
          <p:cNvCxnSpPr/>
          <p:nvPr/>
        </p:nvCxnSpPr>
        <p:spPr>
          <a:xfrm>
            <a:off x="5102440" y="2878581"/>
            <a:ext cx="138390" cy="2876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6" name="Straight Arrow Connector 95"/>
          <p:cNvCxnSpPr>
            <a:stCxn id="103" idx="3"/>
            <a:endCxn id="88" idx="1"/>
          </p:cNvCxnSpPr>
          <p:nvPr/>
        </p:nvCxnSpPr>
        <p:spPr>
          <a:xfrm flipH="1" flipV="1">
            <a:off x="5330862" y="1813298"/>
            <a:ext cx="54491" cy="144198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7" name="Straight Arrow Connector 96"/>
          <p:cNvCxnSpPr>
            <a:stCxn id="78" idx="11"/>
            <a:endCxn id="87" idx="6"/>
          </p:cNvCxnSpPr>
          <p:nvPr/>
        </p:nvCxnSpPr>
        <p:spPr>
          <a:xfrm>
            <a:off x="2432559" y="1996603"/>
            <a:ext cx="1924186" cy="2326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98" name="TextBox 97"/>
          <p:cNvSpPr txBox="1"/>
          <p:nvPr/>
        </p:nvSpPr>
        <p:spPr>
          <a:xfrm>
            <a:off x="2089080" y="1872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13440" y="144072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77439" y="2304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477799" y="2988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407147" y="1901433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8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078273" y="3082125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019596" y="1556563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006364" y="2491286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6</a:t>
            </a:r>
          </a:p>
        </p:txBody>
      </p:sp>
      <p:sp>
        <p:nvSpPr>
          <p:cNvPr id="106" name="Straight Connector 105"/>
          <p:cNvSpPr/>
          <p:nvPr/>
        </p:nvSpPr>
        <p:spPr>
          <a:xfrm>
            <a:off x="457200" y="4600079"/>
            <a:ext cx="64008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340056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40360" y="4913279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</a:t>
            </a:r>
          </a:p>
        </p:txBody>
      </p:sp>
      <p:sp>
        <p:nvSpPr>
          <p:cNvPr id="109" name="Straight Connector 108"/>
          <p:cNvSpPr/>
          <p:nvPr/>
        </p:nvSpPr>
        <p:spPr>
          <a:xfrm>
            <a:off x="4588919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248720" y="4913279"/>
            <a:ext cx="7506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0.247</a:t>
            </a:r>
          </a:p>
        </p:txBody>
      </p:sp>
      <p:sp>
        <p:nvSpPr>
          <p:cNvPr id="111" name="Straight Connector 110"/>
          <p:cNvSpPr/>
          <p:nvPr/>
        </p:nvSpPr>
        <p:spPr>
          <a:xfrm>
            <a:off x="5201279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861080" y="4913279"/>
            <a:ext cx="7506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0.383</a:t>
            </a:r>
          </a:p>
        </p:txBody>
      </p:sp>
      <p:sp>
        <p:nvSpPr>
          <p:cNvPr id="113" name="Straight Connector 112"/>
          <p:cNvSpPr/>
          <p:nvPr/>
        </p:nvSpPr>
        <p:spPr>
          <a:xfrm>
            <a:off x="163692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88719" y="4913279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-0.383</a:t>
            </a:r>
          </a:p>
        </p:txBody>
      </p:sp>
      <p:sp>
        <p:nvSpPr>
          <p:cNvPr id="115" name="Straight Connector 114"/>
          <p:cNvSpPr/>
          <p:nvPr/>
        </p:nvSpPr>
        <p:spPr>
          <a:xfrm>
            <a:off x="224928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909080" y="4913279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-0.247</a:t>
            </a:r>
          </a:p>
        </p:txBody>
      </p:sp>
      <p:sp>
        <p:nvSpPr>
          <p:cNvPr id="117" name="Straight Connector 116"/>
          <p:cNvSpPr/>
          <p:nvPr/>
        </p:nvSpPr>
        <p:spPr>
          <a:xfrm>
            <a:off x="4588919" y="1152812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8" name="Straight Connector 117"/>
          <p:cNvSpPr/>
          <p:nvPr/>
        </p:nvSpPr>
        <p:spPr>
          <a:xfrm>
            <a:off x="5213045" y="1522102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9" name="Straight Connector 118"/>
          <p:cNvSpPr/>
          <p:nvPr/>
        </p:nvSpPr>
        <p:spPr>
          <a:xfrm>
            <a:off x="1630440" y="1097280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20" name="Straight Connector 119"/>
          <p:cNvSpPr/>
          <p:nvPr/>
        </p:nvSpPr>
        <p:spPr>
          <a:xfrm>
            <a:off x="2242440" y="1097280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grpSp>
        <p:nvGrpSpPr>
          <p:cNvPr id="145" name="Group 144" descr="28§display§\lambda_2 = 0.354 §svg§600§FALSE" title="TexMaths"/>
          <p:cNvGrpSpPr/>
          <p:nvPr/>
        </p:nvGrpSpPr>
        <p:grpSpPr>
          <a:xfrm>
            <a:off x="6787674" y="1569267"/>
            <a:ext cx="1645560" cy="299880"/>
            <a:chOff x="7680960" y="1875960"/>
            <a:chExt cx="1645560" cy="299880"/>
          </a:xfrm>
        </p:grpSpPr>
        <p:sp>
          <p:nvSpPr>
            <p:cNvPr id="152" name="Freeform 151"/>
            <p:cNvSpPr/>
            <p:nvPr/>
          </p:nvSpPr>
          <p:spPr>
            <a:xfrm>
              <a:off x="7680960" y="1875960"/>
              <a:ext cx="1645560" cy="299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72" h="834">
                  <a:moveTo>
                    <a:pt x="2285" y="834"/>
                  </a:moveTo>
                  <a:lnTo>
                    <a:pt x="0" y="834"/>
                  </a:lnTo>
                  <a:lnTo>
                    <a:pt x="0" y="0"/>
                  </a:lnTo>
                  <a:lnTo>
                    <a:pt x="4572" y="0"/>
                  </a:lnTo>
                  <a:lnTo>
                    <a:pt x="4572" y="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700040" y="1875960"/>
              <a:ext cx="176040" cy="250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0" h="697">
                  <a:moveTo>
                    <a:pt x="300" y="397"/>
                  </a:moveTo>
                  <a:cubicBezTo>
                    <a:pt x="342" y="501"/>
                    <a:pt x="389" y="652"/>
                    <a:pt x="406" y="674"/>
                  </a:cubicBezTo>
                  <a:cubicBezTo>
                    <a:pt x="420" y="697"/>
                    <a:pt x="431" y="697"/>
                    <a:pt x="456" y="697"/>
                  </a:cubicBezTo>
                  <a:lnTo>
                    <a:pt x="479" y="697"/>
                  </a:lnTo>
                  <a:cubicBezTo>
                    <a:pt x="490" y="694"/>
                    <a:pt x="490" y="688"/>
                    <a:pt x="490" y="686"/>
                  </a:cubicBezTo>
                  <a:cubicBezTo>
                    <a:pt x="490" y="683"/>
                    <a:pt x="487" y="680"/>
                    <a:pt x="484" y="677"/>
                  </a:cubicBezTo>
                  <a:cubicBezTo>
                    <a:pt x="476" y="666"/>
                    <a:pt x="470" y="652"/>
                    <a:pt x="462" y="632"/>
                  </a:cubicBezTo>
                  <a:lnTo>
                    <a:pt x="260" y="70"/>
                  </a:lnTo>
                  <a:cubicBezTo>
                    <a:pt x="241" y="14"/>
                    <a:pt x="185" y="0"/>
                    <a:pt x="140" y="0"/>
                  </a:cubicBezTo>
                  <a:cubicBezTo>
                    <a:pt x="134" y="0"/>
                    <a:pt x="120" y="0"/>
                    <a:pt x="120" y="11"/>
                  </a:cubicBezTo>
                  <a:cubicBezTo>
                    <a:pt x="120" y="20"/>
                    <a:pt x="129" y="20"/>
                    <a:pt x="132" y="20"/>
                  </a:cubicBezTo>
                  <a:cubicBezTo>
                    <a:pt x="162" y="28"/>
                    <a:pt x="171" y="34"/>
                    <a:pt x="196" y="101"/>
                  </a:cubicBezTo>
                  <a:lnTo>
                    <a:pt x="291" y="369"/>
                  </a:lnTo>
                  <a:lnTo>
                    <a:pt x="17" y="638"/>
                  </a:lnTo>
                  <a:cubicBezTo>
                    <a:pt x="6" y="652"/>
                    <a:pt x="0" y="658"/>
                    <a:pt x="0" y="669"/>
                  </a:cubicBezTo>
                  <a:cubicBezTo>
                    <a:pt x="0" y="686"/>
                    <a:pt x="14" y="697"/>
                    <a:pt x="31" y="697"/>
                  </a:cubicBezTo>
                  <a:cubicBezTo>
                    <a:pt x="45" y="697"/>
                    <a:pt x="53" y="688"/>
                    <a:pt x="62" y="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903799" y="2009880"/>
              <a:ext cx="11052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459">
                  <a:moveTo>
                    <a:pt x="308" y="333"/>
                  </a:moveTo>
                  <a:lnTo>
                    <a:pt x="283" y="333"/>
                  </a:lnTo>
                  <a:cubicBezTo>
                    <a:pt x="283" y="350"/>
                    <a:pt x="274" y="389"/>
                    <a:pt x="266" y="397"/>
                  </a:cubicBezTo>
                  <a:cubicBezTo>
                    <a:pt x="260" y="400"/>
                    <a:pt x="207" y="400"/>
                    <a:pt x="196" y="400"/>
                  </a:cubicBezTo>
                  <a:lnTo>
                    <a:pt x="70" y="400"/>
                  </a:lnTo>
                  <a:cubicBezTo>
                    <a:pt x="143" y="336"/>
                    <a:pt x="165" y="316"/>
                    <a:pt x="207" y="285"/>
                  </a:cubicBezTo>
                  <a:cubicBezTo>
                    <a:pt x="260" y="243"/>
                    <a:pt x="308" y="202"/>
                    <a:pt x="308" y="134"/>
                  </a:cubicBezTo>
                  <a:cubicBezTo>
                    <a:pt x="308" y="50"/>
                    <a:pt x="232" y="0"/>
                    <a:pt x="146" y="0"/>
                  </a:cubicBezTo>
                  <a:cubicBezTo>
                    <a:pt x="59" y="0"/>
                    <a:pt x="0" y="62"/>
                    <a:pt x="0" y="123"/>
                  </a:cubicBezTo>
                  <a:cubicBezTo>
                    <a:pt x="0" y="160"/>
                    <a:pt x="31" y="162"/>
                    <a:pt x="36" y="162"/>
                  </a:cubicBezTo>
                  <a:cubicBezTo>
                    <a:pt x="53" y="162"/>
                    <a:pt x="73" y="151"/>
                    <a:pt x="73" y="126"/>
                  </a:cubicBezTo>
                  <a:cubicBezTo>
                    <a:pt x="73" y="115"/>
                    <a:pt x="70" y="90"/>
                    <a:pt x="34" y="90"/>
                  </a:cubicBezTo>
                  <a:cubicBezTo>
                    <a:pt x="53" y="39"/>
                    <a:pt x="101" y="25"/>
                    <a:pt x="134" y="25"/>
                  </a:cubicBezTo>
                  <a:cubicBezTo>
                    <a:pt x="204" y="25"/>
                    <a:pt x="241" y="78"/>
                    <a:pt x="241" y="134"/>
                  </a:cubicBezTo>
                  <a:cubicBezTo>
                    <a:pt x="241" y="196"/>
                    <a:pt x="196" y="243"/>
                    <a:pt x="174" y="269"/>
                  </a:cubicBezTo>
                  <a:lnTo>
                    <a:pt x="6" y="434"/>
                  </a:lnTo>
                  <a:cubicBezTo>
                    <a:pt x="0" y="439"/>
                    <a:pt x="0" y="439"/>
                    <a:pt x="0" y="459"/>
                  </a:cubicBezTo>
                  <a:lnTo>
                    <a:pt x="286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164800" y="1991880"/>
              <a:ext cx="236520" cy="83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8" h="232">
                  <a:moveTo>
                    <a:pt x="624" y="39"/>
                  </a:moveTo>
                  <a:cubicBezTo>
                    <a:pt x="638" y="39"/>
                    <a:pt x="658" y="39"/>
                    <a:pt x="658" y="20"/>
                  </a:cubicBezTo>
                  <a:cubicBezTo>
                    <a:pt x="658" y="0"/>
                    <a:pt x="638" y="0"/>
                    <a:pt x="624" y="0"/>
                  </a:cubicBezTo>
                  <a:lnTo>
                    <a:pt x="34" y="0"/>
                  </a:lnTo>
                  <a:cubicBezTo>
                    <a:pt x="20" y="0"/>
                    <a:pt x="0" y="0"/>
                    <a:pt x="0" y="20"/>
                  </a:cubicBezTo>
                  <a:cubicBezTo>
                    <a:pt x="0" y="39"/>
                    <a:pt x="20" y="39"/>
                    <a:pt x="34" y="39"/>
                  </a:cubicBezTo>
                  <a:close/>
                  <a:moveTo>
                    <a:pt x="624" y="232"/>
                  </a:moveTo>
                  <a:cubicBezTo>
                    <a:pt x="638" y="232"/>
                    <a:pt x="658" y="232"/>
                    <a:pt x="658" y="213"/>
                  </a:cubicBezTo>
                  <a:cubicBezTo>
                    <a:pt x="658" y="193"/>
                    <a:pt x="638" y="193"/>
                    <a:pt x="624" y="193"/>
                  </a:cubicBezTo>
                  <a:lnTo>
                    <a:pt x="34" y="193"/>
                  </a:lnTo>
                  <a:cubicBezTo>
                    <a:pt x="20" y="193"/>
                    <a:pt x="0" y="193"/>
                    <a:pt x="0" y="213"/>
                  </a:cubicBezTo>
                  <a:cubicBezTo>
                    <a:pt x="0" y="232"/>
                    <a:pt x="20" y="232"/>
                    <a:pt x="3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532720" y="1886040"/>
              <a:ext cx="149760" cy="244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7" h="680">
                  <a:moveTo>
                    <a:pt x="417" y="341"/>
                  </a:moveTo>
                  <a:cubicBezTo>
                    <a:pt x="417" y="263"/>
                    <a:pt x="412" y="185"/>
                    <a:pt x="378" y="112"/>
                  </a:cubicBezTo>
                  <a:cubicBezTo>
                    <a:pt x="333" y="17"/>
                    <a:pt x="252" y="0"/>
                    <a:pt x="210" y="0"/>
                  </a:cubicBezTo>
                  <a:cubicBezTo>
                    <a:pt x="148" y="0"/>
                    <a:pt x="78" y="25"/>
                    <a:pt x="36" y="118"/>
                  </a:cubicBezTo>
                  <a:cubicBezTo>
                    <a:pt x="6" y="185"/>
                    <a:pt x="0" y="263"/>
                    <a:pt x="0" y="341"/>
                  </a:cubicBezTo>
                  <a:cubicBezTo>
                    <a:pt x="0" y="417"/>
                    <a:pt x="3" y="504"/>
                    <a:pt x="45" y="579"/>
                  </a:cubicBezTo>
                  <a:cubicBezTo>
                    <a:pt x="87" y="660"/>
                    <a:pt x="160" y="680"/>
                    <a:pt x="207" y="680"/>
                  </a:cubicBezTo>
                  <a:cubicBezTo>
                    <a:pt x="260" y="680"/>
                    <a:pt x="336" y="658"/>
                    <a:pt x="381" y="565"/>
                  </a:cubicBezTo>
                  <a:cubicBezTo>
                    <a:pt x="412" y="498"/>
                    <a:pt x="417" y="420"/>
                    <a:pt x="417" y="341"/>
                  </a:cubicBezTo>
                  <a:close/>
                  <a:moveTo>
                    <a:pt x="207" y="658"/>
                  </a:moveTo>
                  <a:cubicBezTo>
                    <a:pt x="171" y="658"/>
                    <a:pt x="112" y="632"/>
                    <a:pt x="92" y="537"/>
                  </a:cubicBezTo>
                  <a:cubicBezTo>
                    <a:pt x="81" y="479"/>
                    <a:pt x="81" y="389"/>
                    <a:pt x="81" y="330"/>
                  </a:cubicBezTo>
                  <a:cubicBezTo>
                    <a:pt x="81" y="266"/>
                    <a:pt x="81" y="202"/>
                    <a:pt x="90" y="148"/>
                  </a:cubicBezTo>
                  <a:cubicBezTo>
                    <a:pt x="109" y="31"/>
                    <a:pt x="182" y="22"/>
                    <a:pt x="207" y="22"/>
                  </a:cubicBezTo>
                  <a:cubicBezTo>
                    <a:pt x="241" y="22"/>
                    <a:pt x="305" y="39"/>
                    <a:pt x="325" y="137"/>
                  </a:cubicBezTo>
                  <a:cubicBezTo>
                    <a:pt x="336" y="193"/>
                    <a:pt x="336" y="269"/>
                    <a:pt x="336" y="330"/>
                  </a:cubicBezTo>
                  <a:cubicBezTo>
                    <a:pt x="336" y="403"/>
                    <a:pt x="336" y="470"/>
                    <a:pt x="325" y="535"/>
                  </a:cubicBezTo>
                  <a:cubicBezTo>
                    <a:pt x="308" y="627"/>
                    <a:pt x="252" y="658"/>
                    <a:pt x="207" y="6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726040" y="2084400"/>
              <a:ext cx="37800" cy="37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6" h="106">
                  <a:moveTo>
                    <a:pt x="106" y="53"/>
                  </a:moveTo>
                  <a:cubicBezTo>
                    <a:pt x="106" y="25"/>
                    <a:pt x="84" y="0"/>
                    <a:pt x="53" y="0"/>
                  </a:cubicBezTo>
                  <a:cubicBezTo>
                    <a:pt x="25" y="0"/>
                    <a:pt x="0" y="25"/>
                    <a:pt x="0" y="53"/>
                  </a:cubicBezTo>
                  <a:cubicBezTo>
                    <a:pt x="0" y="84"/>
                    <a:pt x="25" y="106"/>
                    <a:pt x="53" y="106"/>
                  </a:cubicBezTo>
                  <a:cubicBezTo>
                    <a:pt x="84" y="106"/>
                    <a:pt x="106" y="84"/>
                    <a:pt x="106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808840" y="1886040"/>
              <a:ext cx="147960" cy="244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2" h="680">
                  <a:moveTo>
                    <a:pt x="246" y="311"/>
                  </a:moveTo>
                  <a:cubicBezTo>
                    <a:pt x="328" y="283"/>
                    <a:pt x="384" y="215"/>
                    <a:pt x="384" y="137"/>
                  </a:cubicBezTo>
                  <a:cubicBezTo>
                    <a:pt x="384" y="56"/>
                    <a:pt x="297" y="0"/>
                    <a:pt x="202" y="0"/>
                  </a:cubicBezTo>
                  <a:cubicBezTo>
                    <a:pt x="101" y="0"/>
                    <a:pt x="28" y="59"/>
                    <a:pt x="28" y="134"/>
                  </a:cubicBezTo>
                  <a:cubicBezTo>
                    <a:pt x="28" y="168"/>
                    <a:pt x="48" y="185"/>
                    <a:pt x="78" y="185"/>
                  </a:cubicBezTo>
                  <a:cubicBezTo>
                    <a:pt x="109" y="185"/>
                    <a:pt x="129" y="165"/>
                    <a:pt x="129" y="134"/>
                  </a:cubicBezTo>
                  <a:cubicBezTo>
                    <a:pt x="129" y="87"/>
                    <a:pt x="81" y="87"/>
                    <a:pt x="67" y="87"/>
                  </a:cubicBezTo>
                  <a:cubicBezTo>
                    <a:pt x="98" y="36"/>
                    <a:pt x="162" y="25"/>
                    <a:pt x="199" y="25"/>
                  </a:cubicBezTo>
                  <a:cubicBezTo>
                    <a:pt x="238" y="25"/>
                    <a:pt x="294" y="48"/>
                    <a:pt x="294" y="134"/>
                  </a:cubicBezTo>
                  <a:cubicBezTo>
                    <a:pt x="294" y="148"/>
                    <a:pt x="291" y="204"/>
                    <a:pt x="266" y="249"/>
                  </a:cubicBezTo>
                  <a:cubicBezTo>
                    <a:pt x="235" y="297"/>
                    <a:pt x="202" y="299"/>
                    <a:pt x="176" y="299"/>
                  </a:cubicBezTo>
                  <a:cubicBezTo>
                    <a:pt x="171" y="299"/>
                    <a:pt x="146" y="302"/>
                    <a:pt x="140" y="302"/>
                  </a:cubicBezTo>
                  <a:cubicBezTo>
                    <a:pt x="132" y="302"/>
                    <a:pt x="123" y="305"/>
                    <a:pt x="123" y="313"/>
                  </a:cubicBezTo>
                  <a:cubicBezTo>
                    <a:pt x="123" y="325"/>
                    <a:pt x="132" y="325"/>
                    <a:pt x="148" y="325"/>
                  </a:cubicBezTo>
                  <a:lnTo>
                    <a:pt x="190" y="325"/>
                  </a:lnTo>
                  <a:cubicBezTo>
                    <a:pt x="272" y="325"/>
                    <a:pt x="308" y="392"/>
                    <a:pt x="308" y="490"/>
                  </a:cubicBezTo>
                  <a:cubicBezTo>
                    <a:pt x="308" y="624"/>
                    <a:pt x="241" y="652"/>
                    <a:pt x="196" y="652"/>
                  </a:cubicBezTo>
                  <a:cubicBezTo>
                    <a:pt x="154" y="652"/>
                    <a:pt x="81" y="635"/>
                    <a:pt x="45" y="577"/>
                  </a:cubicBezTo>
                  <a:cubicBezTo>
                    <a:pt x="81" y="582"/>
                    <a:pt x="112" y="560"/>
                    <a:pt x="112" y="523"/>
                  </a:cubicBezTo>
                  <a:cubicBezTo>
                    <a:pt x="112" y="487"/>
                    <a:pt x="84" y="467"/>
                    <a:pt x="56" y="467"/>
                  </a:cubicBezTo>
                  <a:cubicBezTo>
                    <a:pt x="31" y="467"/>
                    <a:pt x="0" y="481"/>
                    <a:pt x="0" y="523"/>
                  </a:cubicBezTo>
                  <a:cubicBezTo>
                    <a:pt x="0" y="616"/>
                    <a:pt x="92" y="680"/>
                    <a:pt x="199" y="680"/>
                  </a:cubicBezTo>
                  <a:cubicBezTo>
                    <a:pt x="322" y="680"/>
                    <a:pt x="412" y="591"/>
                    <a:pt x="412" y="490"/>
                  </a:cubicBezTo>
                  <a:cubicBezTo>
                    <a:pt x="412" y="409"/>
                    <a:pt x="350" y="330"/>
                    <a:pt x="246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989200" y="1886040"/>
              <a:ext cx="141840" cy="244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5" h="680">
                  <a:moveTo>
                    <a:pt x="395" y="459"/>
                  </a:moveTo>
                  <a:cubicBezTo>
                    <a:pt x="395" y="341"/>
                    <a:pt x="314" y="243"/>
                    <a:pt x="207" y="243"/>
                  </a:cubicBezTo>
                  <a:cubicBezTo>
                    <a:pt x="160" y="243"/>
                    <a:pt x="118" y="257"/>
                    <a:pt x="81" y="294"/>
                  </a:cubicBezTo>
                  <a:lnTo>
                    <a:pt x="81" y="101"/>
                  </a:lnTo>
                  <a:cubicBezTo>
                    <a:pt x="101" y="106"/>
                    <a:pt x="134" y="115"/>
                    <a:pt x="165" y="115"/>
                  </a:cubicBezTo>
                  <a:cubicBezTo>
                    <a:pt x="288" y="115"/>
                    <a:pt x="356" y="22"/>
                    <a:pt x="356" y="11"/>
                  </a:cubicBezTo>
                  <a:cubicBezTo>
                    <a:pt x="356" y="6"/>
                    <a:pt x="353" y="0"/>
                    <a:pt x="347" y="0"/>
                  </a:cubicBezTo>
                  <a:cubicBezTo>
                    <a:pt x="347" y="0"/>
                    <a:pt x="344" y="0"/>
                    <a:pt x="339" y="3"/>
                  </a:cubicBezTo>
                  <a:cubicBezTo>
                    <a:pt x="319" y="11"/>
                    <a:pt x="272" y="31"/>
                    <a:pt x="204" y="31"/>
                  </a:cubicBezTo>
                  <a:cubicBezTo>
                    <a:pt x="165" y="31"/>
                    <a:pt x="118" y="25"/>
                    <a:pt x="73" y="3"/>
                  </a:cubicBezTo>
                  <a:cubicBezTo>
                    <a:pt x="64" y="0"/>
                    <a:pt x="62" y="0"/>
                    <a:pt x="62" y="0"/>
                  </a:cubicBezTo>
                  <a:cubicBezTo>
                    <a:pt x="50" y="0"/>
                    <a:pt x="50" y="8"/>
                    <a:pt x="50" y="25"/>
                  </a:cubicBezTo>
                  <a:lnTo>
                    <a:pt x="50" y="316"/>
                  </a:lnTo>
                  <a:cubicBezTo>
                    <a:pt x="50" y="336"/>
                    <a:pt x="50" y="341"/>
                    <a:pt x="64" y="341"/>
                  </a:cubicBezTo>
                  <a:cubicBezTo>
                    <a:pt x="70" y="341"/>
                    <a:pt x="73" y="339"/>
                    <a:pt x="78" y="333"/>
                  </a:cubicBezTo>
                  <a:cubicBezTo>
                    <a:pt x="90" y="319"/>
                    <a:pt x="126" y="266"/>
                    <a:pt x="204" y="266"/>
                  </a:cubicBezTo>
                  <a:cubicBezTo>
                    <a:pt x="258" y="266"/>
                    <a:pt x="283" y="311"/>
                    <a:pt x="288" y="327"/>
                  </a:cubicBezTo>
                  <a:cubicBezTo>
                    <a:pt x="305" y="364"/>
                    <a:pt x="308" y="403"/>
                    <a:pt x="308" y="453"/>
                  </a:cubicBezTo>
                  <a:cubicBezTo>
                    <a:pt x="308" y="487"/>
                    <a:pt x="308" y="546"/>
                    <a:pt x="283" y="588"/>
                  </a:cubicBezTo>
                  <a:cubicBezTo>
                    <a:pt x="260" y="627"/>
                    <a:pt x="224" y="652"/>
                    <a:pt x="176" y="652"/>
                  </a:cubicBezTo>
                  <a:cubicBezTo>
                    <a:pt x="106" y="652"/>
                    <a:pt x="48" y="599"/>
                    <a:pt x="31" y="540"/>
                  </a:cubicBezTo>
                  <a:cubicBezTo>
                    <a:pt x="34" y="543"/>
                    <a:pt x="36" y="543"/>
                    <a:pt x="48" y="543"/>
                  </a:cubicBezTo>
                  <a:cubicBezTo>
                    <a:pt x="81" y="543"/>
                    <a:pt x="98" y="518"/>
                    <a:pt x="98" y="495"/>
                  </a:cubicBezTo>
                  <a:cubicBezTo>
                    <a:pt x="98" y="470"/>
                    <a:pt x="81" y="448"/>
                    <a:pt x="48" y="448"/>
                  </a:cubicBezTo>
                  <a:cubicBezTo>
                    <a:pt x="34" y="448"/>
                    <a:pt x="0" y="453"/>
                    <a:pt x="0" y="498"/>
                  </a:cubicBezTo>
                  <a:cubicBezTo>
                    <a:pt x="0" y="585"/>
                    <a:pt x="67" y="680"/>
                    <a:pt x="179" y="680"/>
                  </a:cubicBezTo>
                  <a:cubicBezTo>
                    <a:pt x="294" y="680"/>
                    <a:pt x="395" y="585"/>
                    <a:pt x="395" y="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9158400" y="1882080"/>
              <a:ext cx="158040" cy="240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669">
                  <a:moveTo>
                    <a:pt x="263" y="507"/>
                  </a:moveTo>
                  <a:lnTo>
                    <a:pt x="263" y="591"/>
                  </a:lnTo>
                  <a:cubicBezTo>
                    <a:pt x="263" y="627"/>
                    <a:pt x="260" y="638"/>
                    <a:pt x="188" y="638"/>
                  </a:cubicBezTo>
                  <a:lnTo>
                    <a:pt x="168" y="638"/>
                  </a:lnTo>
                  <a:lnTo>
                    <a:pt x="168" y="669"/>
                  </a:lnTo>
                  <a:cubicBezTo>
                    <a:pt x="207" y="666"/>
                    <a:pt x="260" y="666"/>
                    <a:pt x="302" y="666"/>
                  </a:cubicBezTo>
                  <a:cubicBezTo>
                    <a:pt x="342" y="666"/>
                    <a:pt x="395" y="666"/>
                    <a:pt x="437" y="669"/>
                  </a:cubicBezTo>
                  <a:lnTo>
                    <a:pt x="437" y="638"/>
                  </a:lnTo>
                  <a:lnTo>
                    <a:pt x="414" y="638"/>
                  </a:lnTo>
                  <a:cubicBezTo>
                    <a:pt x="342" y="638"/>
                    <a:pt x="339" y="627"/>
                    <a:pt x="339" y="591"/>
                  </a:cubicBezTo>
                  <a:lnTo>
                    <a:pt x="339" y="507"/>
                  </a:lnTo>
                  <a:lnTo>
                    <a:pt x="440" y="507"/>
                  </a:lnTo>
                  <a:lnTo>
                    <a:pt x="440" y="476"/>
                  </a:lnTo>
                  <a:lnTo>
                    <a:pt x="339" y="476"/>
                  </a:lnTo>
                  <a:lnTo>
                    <a:pt x="339" y="25"/>
                  </a:lnTo>
                  <a:cubicBezTo>
                    <a:pt x="339" y="6"/>
                    <a:pt x="339" y="0"/>
                    <a:pt x="325" y="0"/>
                  </a:cubicBezTo>
                  <a:cubicBezTo>
                    <a:pt x="314" y="0"/>
                    <a:pt x="311" y="0"/>
                    <a:pt x="305" y="11"/>
                  </a:cubicBezTo>
                  <a:lnTo>
                    <a:pt x="0" y="476"/>
                  </a:lnTo>
                  <a:lnTo>
                    <a:pt x="0" y="507"/>
                  </a:lnTo>
                  <a:close/>
                  <a:moveTo>
                    <a:pt x="269" y="476"/>
                  </a:moveTo>
                  <a:lnTo>
                    <a:pt x="28" y="476"/>
                  </a:lnTo>
                  <a:lnTo>
                    <a:pt x="26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grpSp>
        <p:nvGrpSpPr>
          <p:cNvPr id="161" name="Group 160" descr="28§display§v_2 = \begin{bmatrix} 0.247 \\ 0.383 \\ 0.383 \\ 0.383 \\ -0.383 \\ -0.383 \\ -0.383 \\ -0.247 \end{bmatrix}§svg§600§FALSE" title="TexMaths"/>
          <p:cNvGrpSpPr/>
          <p:nvPr/>
        </p:nvGrpSpPr>
        <p:grpSpPr>
          <a:xfrm>
            <a:off x="6603994" y="2118331"/>
            <a:ext cx="1761480" cy="2540520"/>
            <a:chOff x="7132320" y="3108959"/>
            <a:chExt cx="1761480" cy="2540520"/>
          </a:xfrm>
        </p:grpSpPr>
        <p:sp>
          <p:nvSpPr>
            <p:cNvPr id="162" name="Freeform 161"/>
            <p:cNvSpPr/>
            <p:nvPr/>
          </p:nvSpPr>
          <p:spPr>
            <a:xfrm>
              <a:off x="7132320" y="3108959"/>
              <a:ext cx="1761480" cy="254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94" h="7058">
                  <a:moveTo>
                    <a:pt x="2447" y="7058"/>
                  </a:moveTo>
                  <a:lnTo>
                    <a:pt x="0" y="7058"/>
                  </a:lnTo>
                  <a:lnTo>
                    <a:pt x="0" y="0"/>
                  </a:lnTo>
                  <a:lnTo>
                    <a:pt x="4894" y="0"/>
                  </a:lnTo>
                  <a:lnTo>
                    <a:pt x="4894" y="7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139880" y="4328640"/>
              <a:ext cx="116280" cy="12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4" h="335">
                  <a:moveTo>
                    <a:pt x="324" y="52"/>
                  </a:moveTo>
                  <a:cubicBezTo>
                    <a:pt x="324" y="13"/>
                    <a:pt x="305" y="0"/>
                    <a:pt x="293" y="0"/>
                  </a:cubicBezTo>
                  <a:cubicBezTo>
                    <a:pt x="274" y="0"/>
                    <a:pt x="255" y="19"/>
                    <a:pt x="255" y="36"/>
                  </a:cubicBezTo>
                  <a:cubicBezTo>
                    <a:pt x="255" y="46"/>
                    <a:pt x="259" y="50"/>
                    <a:pt x="267" y="58"/>
                  </a:cubicBezTo>
                  <a:cubicBezTo>
                    <a:pt x="282" y="73"/>
                    <a:pt x="293" y="92"/>
                    <a:pt x="293" y="120"/>
                  </a:cubicBezTo>
                  <a:cubicBezTo>
                    <a:pt x="293" y="149"/>
                    <a:pt x="249" y="318"/>
                    <a:pt x="161" y="318"/>
                  </a:cubicBezTo>
                  <a:cubicBezTo>
                    <a:pt x="123" y="318"/>
                    <a:pt x="107" y="293"/>
                    <a:pt x="107" y="255"/>
                  </a:cubicBezTo>
                  <a:cubicBezTo>
                    <a:pt x="107" y="214"/>
                    <a:pt x="125" y="159"/>
                    <a:pt x="149" y="99"/>
                  </a:cubicBezTo>
                  <a:cubicBezTo>
                    <a:pt x="155" y="86"/>
                    <a:pt x="159" y="75"/>
                    <a:pt x="159" y="60"/>
                  </a:cubicBezTo>
                  <a:cubicBezTo>
                    <a:pt x="159" y="27"/>
                    <a:pt x="134" y="0"/>
                    <a:pt x="99" y="0"/>
                  </a:cubicBezTo>
                  <a:cubicBezTo>
                    <a:pt x="27" y="0"/>
                    <a:pt x="0" y="107"/>
                    <a:pt x="0" y="113"/>
                  </a:cubicBezTo>
                  <a:cubicBezTo>
                    <a:pt x="0" y="121"/>
                    <a:pt x="8" y="121"/>
                    <a:pt x="8" y="121"/>
                  </a:cubicBezTo>
                  <a:cubicBezTo>
                    <a:pt x="16" y="121"/>
                    <a:pt x="16" y="120"/>
                    <a:pt x="21" y="109"/>
                  </a:cubicBezTo>
                  <a:cubicBezTo>
                    <a:pt x="42" y="34"/>
                    <a:pt x="73" y="16"/>
                    <a:pt x="96" y="16"/>
                  </a:cubicBezTo>
                  <a:cubicBezTo>
                    <a:pt x="100" y="16"/>
                    <a:pt x="113" y="16"/>
                    <a:pt x="113" y="40"/>
                  </a:cubicBezTo>
                  <a:cubicBezTo>
                    <a:pt x="113" y="58"/>
                    <a:pt x="107" y="78"/>
                    <a:pt x="100" y="92"/>
                  </a:cubicBezTo>
                  <a:cubicBezTo>
                    <a:pt x="69" y="178"/>
                    <a:pt x="58" y="211"/>
                    <a:pt x="58" y="243"/>
                  </a:cubicBezTo>
                  <a:cubicBezTo>
                    <a:pt x="58" y="324"/>
                    <a:pt x="123" y="335"/>
                    <a:pt x="159" y="335"/>
                  </a:cubicBezTo>
                  <a:cubicBezTo>
                    <a:pt x="282" y="335"/>
                    <a:pt x="324" y="90"/>
                    <a:pt x="32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72360" y="4361760"/>
              <a:ext cx="82440" cy="12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343">
                  <a:moveTo>
                    <a:pt x="230" y="249"/>
                  </a:moveTo>
                  <a:lnTo>
                    <a:pt x="211" y="249"/>
                  </a:lnTo>
                  <a:cubicBezTo>
                    <a:pt x="211" y="261"/>
                    <a:pt x="205" y="291"/>
                    <a:pt x="199" y="297"/>
                  </a:cubicBezTo>
                  <a:cubicBezTo>
                    <a:pt x="194" y="299"/>
                    <a:pt x="155" y="299"/>
                    <a:pt x="146" y="299"/>
                  </a:cubicBezTo>
                  <a:lnTo>
                    <a:pt x="52" y="299"/>
                  </a:lnTo>
                  <a:cubicBezTo>
                    <a:pt x="107" y="251"/>
                    <a:pt x="123" y="236"/>
                    <a:pt x="155" y="214"/>
                  </a:cubicBezTo>
                  <a:cubicBezTo>
                    <a:pt x="194" y="182"/>
                    <a:pt x="230" y="151"/>
                    <a:pt x="230" y="100"/>
                  </a:cubicBezTo>
                  <a:cubicBezTo>
                    <a:pt x="230" y="37"/>
                    <a:pt x="173" y="0"/>
                    <a:pt x="109" y="0"/>
                  </a:cubicBezTo>
                  <a:cubicBezTo>
                    <a:pt x="44" y="0"/>
                    <a:pt x="0" y="46"/>
                    <a:pt x="0" y="92"/>
                  </a:cubicBezTo>
                  <a:cubicBezTo>
                    <a:pt x="0" y="120"/>
                    <a:pt x="23" y="121"/>
                    <a:pt x="27" y="121"/>
                  </a:cubicBezTo>
                  <a:cubicBezTo>
                    <a:pt x="40" y="121"/>
                    <a:pt x="55" y="113"/>
                    <a:pt x="55" y="94"/>
                  </a:cubicBezTo>
                  <a:cubicBezTo>
                    <a:pt x="55" y="86"/>
                    <a:pt x="52" y="67"/>
                    <a:pt x="25" y="67"/>
                  </a:cubicBezTo>
                  <a:cubicBezTo>
                    <a:pt x="40" y="29"/>
                    <a:pt x="75" y="19"/>
                    <a:pt x="100" y="19"/>
                  </a:cubicBezTo>
                  <a:cubicBezTo>
                    <a:pt x="152" y="19"/>
                    <a:pt x="180" y="58"/>
                    <a:pt x="180" y="100"/>
                  </a:cubicBezTo>
                  <a:cubicBezTo>
                    <a:pt x="180" y="146"/>
                    <a:pt x="146" y="182"/>
                    <a:pt x="130" y="201"/>
                  </a:cubicBezTo>
                  <a:lnTo>
                    <a:pt x="4" y="324"/>
                  </a:lnTo>
                  <a:cubicBezTo>
                    <a:pt x="0" y="329"/>
                    <a:pt x="0" y="329"/>
                    <a:pt x="0" y="343"/>
                  </a:cubicBezTo>
                  <a:lnTo>
                    <a:pt x="214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467479" y="4348080"/>
              <a:ext cx="176400" cy="61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1" h="173">
                  <a:moveTo>
                    <a:pt x="466" y="29"/>
                  </a:moveTo>
                  <a:cubicBezTo>
                    <a:pt x="477" y="29"/>
                    <a:pt x="491" y="29"/>
                    <a:pt x="491" y="15"/>
                  </a:cubicBezTo>
                  <a:cubicBezTo>
                    <a:pt x="491" y="0"/>
                    <a:pt x="477" y="0"/>
                    <a:pt x="466" y="0"/>
                  </a:cubicBezTo>
                  <a:lnTo>
                    <a:pt x="25" y="0"/>
                  </a:lnTo>
                  <a:cubicBezTo>
                    <a:pt x="15" y="0"/>
                    <a:pt x="0" y="0"/>
                    <a:pt x="0" y="15"/>
                  </a:cubicBezTo>
                  <a:cubicBezTo>
                    <a:pt x="0" y="29"/>
                    <a:pt x="15" y="29"/>
                    <a:pt x="25" y="29"/>
                  </a:cubicBezTo>
                  <a:close/>
                  <a:moveTo>
                    <a:pt x="466" y="173"/>
                  </a:moveTo>
                  <a:cubicBezTo>
                    <a:pt x="477" y="173"/>
                    <a:pt x="491" y="173"/>
                    <a:pt x="491" y="159"/>
                  </a:cubicBezTo>
                  <a:cubicBezTo>
                    <a:pt x="491" y="144"/>
                    <a:pt x="477" y="144"/>
                    <a:pt x="466" y="144"/>
                  </a:cubicBezTo>
                  <a:lnTo>
                    <a:pt x="25" y="144"/>
                  </a:lnTo>
                  <a:cubicBezTo>
                    <a:pt x="15" y="144"/>
                    <a:pt x="0" y="144"/>
                    <a:pt x="0" y="159"/>
                  </a:cubicBezTo>
                  <a:cubicBezTo>
                    <a:pt x="0" y="173"/>
                    <a:pt x="15" y="173"/>
                    <a:pt x="25" y="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81812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50" y="1323"/>
                  </a:lnTo>
                  <a:lnTo>
                    <a:pt x="50" y="50"/>
                  </a:lnTo>
                  <a:lnTo>
                    <a:pt x="246" y="50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81812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81812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81812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81812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81812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81812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81812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81812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81812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81812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81812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246" y="1323"/>
                  </a:lnTo>
                  <a:lnTo>
                    <a:pt x="246" y="1273"/>
                  </a:lnTo>
                  <a:lnTo>
                    <a:pt x="50" y="1273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021519" y="315503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166600" y="330300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230680" y="3155039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357400" y="3152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496720" y="315252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021519" y="34725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166600" y="36208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22852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36028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49276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021519" y="37904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166600" y="39380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22852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36028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49276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21519" y="41072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166600" y="42555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22852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36028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49276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930440" y="452988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124479" y="44247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269200" y="45730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3311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46324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5957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930440" y="484740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124479" y="47426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269200" y="48909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3311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46324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5957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930440" y="516492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124479" y="50605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269200" y="52077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3311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46324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5957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930440" y="548244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124479" y="53773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269200" y="55256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333280" y="5377320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459640" y="5375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599680" y="537516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71884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323"/>
                  </a:moveTo>
                  <a:lnTo>
                    <a:pt x="246" y="1323"/>
                  </a:lnTo>
                  <a:lnTo>
                    <a:pt x="246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78868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78868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78868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78868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78868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78868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78868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78868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78868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78868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71884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273"/>
                  </a:moveTo>
                  <a:lnTo>
                    <a:pt x="0" y="1273"/>
                  </a:lnTo>
                  <a:lnTo>
                    <a:pt x="0" y="1323"/>
                  </a:lnTo>
                  <a:lnTo>
                    <a:pt x="246" y="1323"/>
                  </a:lnTo>
                  <a:lnTo>
                    <a:pt x="24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683568" y="1038508"/>
            <a:ext cx="2519947" cy="2818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8" name="Oval 137"/>
          <p:cNvSpPr/>
          <p:nvPr/>
        </p:nvSpPr>
        <p:spPr>
          <a:xfrm>
            <a:off x="3793915" y="1030390"/>
            <a:ext cx="2443590" cy="2841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Straight Connector 4"/>
          <p:cNvCxnSpPr/>
          <p:nvPr/>
        </p:nvCxnSpPr>
        <p:spPr>
          <a:xfrm>
            <a:off x="7141465" y="3353012"/>
            <a:ext cx="163677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1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3648" y="1772816"/>
            <a:ext cx="2971800" cy="1219200"/>
            <a:chOff x="838200" y="3505200"/>
            <a:chExt cx="3276600" cy="1447800"/>
          </a:xfrm>
        </p:grpSpPr>
        <p:cxnSp>
          <p:nvCxnSpPr>
            <p:cNvPr id="6" name="Straight Connector 5"/>
            <p:cNvCxnSpPr>
              <a:stCxn id="14" idx="3"/>
              <a:endCxn id="16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6" idx="5"/>
              <a:endCxn id="15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6"/>
              <a:endCxn id="17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5" idx="6"/>
              <a:endCxn id="18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5"/>
              <a:endCxn id="19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19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  <a:endCxn id="18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  <p:grpSp>
        <p:nvGrpSpPr>
          <p:cNvPr id="101" name="Group 100"/>
          <p:cNvGrpSpPr/>
          <p:nvPr/>
        </p:nvGrpSpPr>
        <p:grpSpPr>
          <a:xfrm>
            <a:off x="3994870" y="3613393"/>
            <a:ext cx="1943100" cy="1516063"/>
            <a:chOff x="3994870" y="3613393"/>
            <a:chExt cx="1943100" cy="1516063"/>
          </a:xfrm>
        </p:grpSpPr>
        <p:sp>
          <p:nvSpPr>
            <p:cNvPr id="21" name="Rectangle 63"/>
            <p:cNvSpPr>
              <a:spLocks noChangeArrowheads="1"/>
            </p:cNvSpPr>
            <p:nvPr/>
          </p:nvSpPr>
          <p:spPr bwMode="auto">
            <a:xfrm>
              <a:off x="5615707" y="4873868"/>
              <a:ext cx="3222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0.0</a:t>
              </a:r>
              <a:endParaRPr lang="en-IE" sz="800" dirty="0"/>
            </a:p>
          </p:txBody>
        </p:sp>
        <p:sp>
          <p:nvSpPr>
            <p:cNvPr id="22" name="Rectangle 64"/>
            <p:cNvSpPr>
              <a:spLocks noChangeArrowheads="1"/>
            </p:cNvSpPr>
            <p:nvPr/>
          </p:nvSpPr>
          <p:spPr bwMode="auto">
            <a:xfrm>
              <a:off x="5290270" y="4873868"/>
              <a:ext cx="325438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-0.4</a:t>
              </a:r>
              <a:endParaRPr lang="en-IE" sz="800" dirty="0"/>
            </a:p>
          </p:txBody>
        </p:sp>
        <p:sp>
          <p:nvSpPr>
            <p:cNvPr id="23" name="Rectangle 65"/>
            <p:cNvSpPr>
              <a:spLocks noChangeArrowheads="1"/>
            </p:cNvSpPr>
            <p:nvPr/>
          </p:nvSpPr>
          <p:spPr bwMode="auto">
            <a:xfrm>
              <a:off x="4968007" y="4873868"/>
              <a:ext cx="3222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-0.4</a:t>
              </a:r>
              <a:endParaRPr lang="en-IE" sz="800" dirty="0"/>
            </a:p>
          </p:txBody>
        </p:sp>
        <p:sp>
          <p:nvSpPr>
            <p:cNvPr id="24" name="Rectangle 66"/>
            <p:cNvSpPr>
              <a:spLocks noChangeArrowheads="1"/>
            </p:cNvSpPr>
            <p:nvPr/>
          </p:nvSpPr>
          <p:spPr bwMode="auto">
            <a:xfrm>
              <a:off x="4640982" y="4873868"/>
              <a:ext cx="327025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0.4</a:t>
              </a:r>
              <a:endParaRPr lang="en-IE" sz="800" dirty="0"/>
            </a:p>
          </p:txBody>
        </p:sp>
        <p:sp>
          <p:nvSpPr>
            <p:cNvPr id="25" name="Rectangle 67"/>
            <p:cNvSpPr>
              <a:spLocks noChangeArrowheads="1"/>
            </p:cNvSpPr>
            <p:nvPr/>
          </p:nvSpPr>
          <p:spPr bwMode="auto">
            <a:xfrm>
              <a:off x="4315545" y="4873868"/>
              <a:ext cx="325438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0.6</a:t>
              </a:r>
              <a:endParaRPr lang="en-IE" sz="800" dirty="0"/>
            </a:p>
          </p:txBody>
        </p:sp>
        <p:sp>
          <p:nvSpPr>
            <p:cNvPr id="26" name="Rectangle 68"/>
            <p:cNvSpPr>
              <a:spLocks noChangeArrowheads="1"/>
            </p:cNvSpPr>
            <p:nvPr/>
          </p:nvSpPr>
          <p:spPr bwMode="auto">
            <a:xfrm>
              <a:off x="3994870" y="4873868"/>
              <a:ext cx="320675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27" name="Rectangle 69"/>
            <p:cNvSpPr>
              <a:spLocks noChangeArrowheads="1"/>
            </p:cNvSpPr>
            <p:nvPr/>
          </p:nvSpPr>
          <p:spPr bwMode="auto">
            <a:xfrm>
              <a:off x="5615707" y="4623043"/>
              <a:ext cx="322263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smtClean="0"/>
                <a:t>0.5</a:t>
              </a:r>
              <a:endParaRPr lang="en-IE" sz="800" dirty="0"/>
            </a:p>
          </p:txBody>
        </p:sp>
        <p:sp>
          <p:nvSpPr>
            <p:cNvPr id="28" name="Rectangle 70"/>
            <p:cNvSpPr>
              <a:spLocks noChangeArrowheads="1"/>
            </p:cNvSpPr>
            <p:nvPr/>
          </p:nvSpPr>
          <p:spPr bwMode="auto">
            <a:xfrm>
              <a:off x="5290270" y="4623043"/>
              <a:ext cx="325438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0.4</a:t>
              </a:r>
              <a:endParaRPr lang="en-IE" sz="800" dirty="0"/>
            </a:p>
          </p:txBody>
        </p:sp>
        <p:sp>
          <p:nvSpPr>
            <p:cNvPr id="29" name="Rectangle 71"/>
            <p:cNvSpPr>
              <a:spLocks noChangeArrowheads="1"/>
            </p:cNvSpPr>
            <p:nvPr/>
          </p:nvSpPr>
          <p:spPr bwMode="auto">
            <a:xfrm>
              <a:off x="4968007" y="4623043"/>
              <a:ext cx="322263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0.2</a:t>
              </a:r>
              <a:endParaRPr lang="en-IE" sz="800" dirty="0"/>
            </a:p>
          </p:txBody>
        </p:sp>
        <p:sp>
          <p:nvSpPr>
            <p:cNvPr id="30" name="Rectangle 72"/>
            <p:cNvSpPr>
              <a:spLocks noChangeArrowheads="1"/>
            </p:cNvSpPr>
            <p:nvPr/>
          </p:nvSpPr>
          <p:spPr bwMode="auto">
            <a:xfrm>
              <a:off x="4640982" y="4623043"/>
              <a:ext cx="327025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-0.5</a:t>
              </a:r>
              <a:endParaRPr lang="en-IE" sz="800" dirty="0"/>
            </a:p>
          </p:txBody>
        </p:sp>
        <p:sp>
          <p:nvSpPr>
            <p:cNvPr id="31" name="Rectangle 73"/>
            <p:cNvSpPr>
              <a:spLocks noChangeArrowheads="1"/>
            </p:cNvSpPr>
            <p:nvPr/>
          </p:nvSpPr>
          <p:spPr bwMode="auto">
            <a:xfrm>
              <a:off x="4315545" y="4623043"/>
              <a:ext cx="325438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0.3</a:t>
              </a:r>
              <a:endParaRPr lang="en-IE" sz="800" dirty="0"/>
            </a:p>
          </p:txBody>
        </p:sp>
        <p:sp>
          <p:nvSpPr>
            <p:cNvPr id="32" name="Rectangle 74"/>
            <p:cNvSpPr>
              <a:spLocks noChangeArrowheads="1"/>
            </p:cNvSpPr>
            <p:nvPr/>
          </p:nvSpPr>
          <p:spPr bwMode="auto">
            <a:xfrm>
              <a:off x="3994870" y="4623043"/>
              <a:ext cx="320675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33" name="Rectangle 75"/>
            <p:cNvSpPr>
              <a:spLocks noChangeArrowheads="1"/>
            </p:cNvSpPr>
            <p:nvPr/>
          </p:nvSpPr>
          <p:spPr bwMode="auto">
            <a:xfrm>
              <a:off x="5615707" y="4364281"/>
              <a:ext cx="3222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0.5</a:t>
              </a:r>
              <a:endParaRPr lang="en-IE" sz="800" dirty="0"/>
            </a:p>
          </p:txBody>
        </p:sp>
        <p:sp>
          <p:nvSpPr>
            <p:cNvPr id="34" name="Rectangle 76"/>
            <p:cNvSpPr>
              <a:spLocks noChangeArrowheads="1"/>
            </p:cNvSpPr>
            <p:nvPr/>
          </p:nvSpPr>
          <p:spPr bwMode="auto">
            <a:xfrm>
              <a:off x="5290270" y="4364281"/>
              <a:ext cx="325438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0.4</a:t>
              </a:r>
              <a:endParaRPr lang="en-IE" sz="800" dirty="0"/>
            </a:p>
          </p:txBody>
        </p:sp>
        <p:sp>
          <p:nvSpPr>
            <p:cNvPr id="35" name="Rectangle 77"/>
            <p:cNvSpPr>
              <a:spLocks noChangeArrowheads="1"/>
            </p:cNvSpPr>
            <p:nvPr/>
          </p:nvSpPr>
          <p:spPr bwMode="auto">
            <a:xfrm>
              <a:off x="4968007" y="4364281"/>
              <a:ext cx="3222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0.6</a:t>
              </a:r>
              <a:endParaRPr lang="en-IE" sz="800" dirty="0"/>
            </a:p>
          </p:txBody>
        </p:sp>
        <p:sp>
          <p:nvSpPr>
            <p:cNvPr id="36" name="Rectangle 78"/>
            <p:cNvSpPr>
              <a:spLocks noChangeArrowheads="1"/>
            </p:cNvSpPr>
            <p:nvPr/>
          </p:nvSpPr>
          <p:spPr bwMode="auto">
            <a:xfrm>
              <a:off x="4640982" y="4364281"/>
              <a:ext cx="327025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0.1</a:t>
              </a:r>
              <a:endParaRPr lang="en-IE" sz="800" dirty="0"/>
            </a:p>
          </p:txBody>
        </p:sp>
        <p:sp>
          <p:nvSpPr>
            <p:cNvPr id="37" name="Rectangle 79"/>
            <p:cNvSpPr>
              <a:spLocks noChangeArrowheads="1"/>
            </p:cNvSpPr>
            <p:nvPr/>
          </p:nvSpPr>
          <p:spPr bwMode="auto">
            <a:xfrm>
              <a:off x="4315545" y="4364281"/>
              <a:ext cx="325438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0.3</a:t>
              </a:r>
              <a:endParaRPr lang="en-IE" sz="800" dirty="0"/>
            </a:p>
          </p:txBody>
        </p:sp>
        <p:sp>
          <p:nvSpPr>
            <p:cNvPr id="38" name="Rectangle 80"/>
            <p:cNvSpPr>
              <a:spLocks noChangeArrowheads="1"/>
            </p:cNvSpPr>
            <p:nvPr/>
          </p:nvSpPr>
          <p:spPr bwMode="auto">
            <a:xfrm>
              <a:off x="3994870" y="4364281"/>
              <a:ext cx="320675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39" name="Rectangle 81"/>
            <p:cNvSpPr>
              <a:spLocks noChangeArrowheads="1"/>
            </p:cNvSpPr>
            <p:nvPr/>
          </p:nvSpPr>
          <p:spPr bwMode="auto">
            <a:xfrm>
              <a:off x="5615707" y="4121393"/>
              <a:ext cx="3222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0.5</a:t>
              </a:r>
              <a:endParaRPr lang="en-IE" sz="800" dirty="0"/>
            </a:p>
          </p:txBody>
        </p:sp>
        <p:sp>
          <p:nvSpPr>
            <p:cNvPr id="40" name="Rectangle 82"/>
            <p:cNvSpPr>
              <a:spLocks noChangeArrowheads="1"/>
            </p:cNvSpPr>
            <p:nvPr/>
          </p:nvSpPr>
          <p:spPr bwMode="auto">
            <a:xfrm>
              <a:off x="5290270" y="4121393"/>
              <a:ext cx="325438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0.4</a:t>
              </a:r>
              <a:endParaRPr lang="en-IE" sz="800" dirty="0"/>
            </a:p>
          </p:txBody>
        </p:sp>
        <p:sp>
          <p:nvSpPr>
            <p:cNvPr id="41" name="Rectangle 83"/>
            <p:cNvSpPr>
              <a:spLocks noChangeArrowheads="1"/>
            </p:cNvSpPr>
            <p:nvPr/>
          </p:nvSpPr>
          <p:spPr bwMode="auto">
            <a:xfrm>
              <a:off x="4968007" y="4121393"/>
              <a:ext cx="3222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0.6</a:t>
              </a:r>
              <a:endParaRPr lang="en-IE" sz="800" dirty="0"/>
            </a:p>
          </p:txBody>
        </p:sp>
        <p:sp>
          <p:nvSpPr>
            <p:cNvPr id="42" name="Rectangle 84"/>
            <p:cNvSpPr>
              <a:spLocks noChangeArrowheads="1"/>
            </p:cNvSpPr>
            <p:nvPr/>
          </p:nvSpPr>
          <p:spPr bwMode="auto">
            <a:xfrm>
              <a:off x="4640982" y="4121393"/>
              <a:ext cx="327025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0.1</a:t>
              </a:r>
              <a:endParaRPr lang="en-IE" sz="800" dirty="0"/>
            </a:p>
          </p:txBody>
        </p:sp>
        <p:sp>
          <p:nvSpPr>
            <p:cNvPr id="43" name="Rectangle 85"/>
            <p:cNvSpPr>
              <a:spLocks noChangeArrowheads="1"/>
            </p:cNvSpPr>
            <p:nvPr/>
          </p:nvSpPr>
          <p:spPr bwMode="auto">
            <a:xfrm>
              <a:off x="4315545" y="4121393"/>
              <a:ext cx="325438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0.3</a:t>
              </a:r>
              <a:endParaRPr lang="en-IE" sz="800" dirty="0"/>
            </a:p>
          </p:txBody>
        </p:sp>
        <p:sp>
          <p:nvSpPr>
            <p:cNvPr id="44" name="Rectangle 86"/>
            <p:cNvSpPr>
              <a:spLocks noChangeArrowheads="1"/>
            </p:cNvSpPr>
            <p:nvPr/>
          </p:nvSpPr>
          <p:spPr bwMode="auto">
            <a:xfrm>
              <a:off x="3994870" y="4121393"/>
              <a:ext cx="320675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5" name="Rectangle 87"/>
            <p:cNvSpPr>
              <a:spLocks noChangeArrowheads="1"/>
            </p:cNvSpPr>
            <p:nvPr/>
          </p:nvSpPr>
          <p:spPr bwMode="auto">
            <a:xfrm>
              <a:off x="5615707" y="3867393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0.0</a:t>
              </a:r>
              <a:endParaRPr lang="en-IE" sz="800" dirty="0"/>
            </a:p>
          </p:txBody>
        </p:sp>
        <p:sp>
          <p:nvSpPr>
            <p:cNvPr id="46" name="Rectangle 88"/>
            <p:cNvSpPr>
              <a:spLocks noChangeArrowheads="1"/>
            </p:cNvSpPr>
            <p:nvPr/>
          </p:nvSpPr>
          <p:spPr bwMode="auto">
            <a:xfrm>
              <a:off x="5290270" y="3867393"/>
              <a:ext cx="325438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7" name="Rectangle 89"/>
            <p:cNvSpPr>
              <a:spLocks noChangeArrowheads="1"/>
            </p:cNvSpPr>
            <p:nvPr/>
          </p:nvSpPr>
          <p:spPr bwMode="auto">
            <a:xfrm>
              <a:off x="4968007" y="3867393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0.4</a:t>
              </a:r>
              <a:endParaRPr lang="en-IE" sz="800" dirty="0"/>
            </a:p>
          </p:txBody>
        </p:sp>
        <p:sp>
          <p:nvSpPr>
            <p:cNvPr id="48" name="Rectangle 90"/>
            <p:cNvSpPr>
              <a:spLocks noChangeArrowheads="1"/>
            </p:cNvSpPr>
            <p:nvPr/>
          </p:nvSpPr>
          <p:spPr bwMode="auto">
            <a:xfrm>
              <a:off x="4640982" y="3867393"/>
              <a:ext cx="32702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0.4</a:t>
              </a:r>
              <a:endParaRPr lang="en-IE" sz="800" dirty="0"/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4315545" y="3867393"/>
              <a:ext cx="3254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0.6</a:t>
              </a:r>
              <a:endParaRPr lang="en-IE" sz="800" dirty="0"/>
            </a:p>
          </p:txBody>
        </p:sp>
        <p:sp>
          <p:nvSpPr>
            <p:cNvPr id="50" name="Rectangle 92"/>
            <p:cNvSpPr>
              <a:spLocks noChangeArrowheads="1"/>
            </p:cNvSpPr>
            <p:nvPr/>
          </p:nvSpPr>
          <p:spPr bwMode="auto">
            <a:xfrm>
              <a:off x="3994870" y="3867393"/>
              <a:ext cx="32067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994870" y="3613393"/>
              <a:ext cx="1943100" cy="254000"/>
              <a:chOff x="3994870" y="3613393"/>
              <a:chExt cx="1943100" cy="254000"/>
            </a:xfrm>
          </p:grpSpPr>
          <p:sp>
            <p:nvSpPr>
              <p:cNvPr id="51" name="Rectangle 93"/>
              <p:cNvSpPr>
                <a:spLocks noChangeArrowheads="1"/>
              </p:cNvSpPr>
              <p:nvPr/>
            </p:nvSpPr>
            <p:spPr bwMode="auto">
              <a:xfrm>
                <a:off x="5615707" y="3613393"/>
                <a:ext cx="322263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 smtClean="0"/>
                  <a:t>-0.5</a:t>
                </a:r>
                <a:endParaRPr lang="en-IE" sz="800" dirty="0"/>
              </a:p>
            </p:txBody>
          </p:sp>
          <p:sp>
            <p:nvSpPr>
              <p:cNvPr id="52" name="Rectangle 94"/>
              <p:cNvSpPr>
                <a:spLocks noChangeArrowheads="1"/>
              </p:cNvSpPr>
              <p:nvPr/>
            </p:nvSpPr>
            <p:spPr bwMode="auto">
              <a:xfrm>
                <a:off x="5290270" y="3613393"/>
                <a:ext cx="325438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</a:t>
                </a:r>
                <a:r>
                  <a:rPr lang="en-IE" sz="800" dirty="0" smtClean="0"/>
                  <a:t>0.4</a:t>
                </a:r>
                <a:endParaRPr lang="en-IE" sz="800" dirty="0"/>
              </a:p>
            </p:txBody>
          </p:sp>
          <p:sp>
            <p:nvSpPr>
              <p:cNvPr id="53" name="Rectangle 95"/>
              <p:cNvSpPr>
                <a:spLocks noChangeArrowheads="1"/>
              </p:cNvSpPr>
              <p:nvPr/>
            </p:nvSpPr>
            <p:spPr bwMode="auto">
              <a:xfrm>
                <a:off x="4968007" y="3613393"/>
                <a:ext cx="322263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 smtClean="0"/>
                  <a:t>-0.2</a:t>
                </a:r>
                <a:endParaRPr lang="en-IE" sz="800" dirty="0"/>
              </a:p>
            </p:txBody>
          </p:sp>
          <p:sp>
            <p:nvSpPr>
              <p:cNvPr id="54" name="Rectangle 96"/>
              <p:cNvSpPr>
                <a:spLocks noChangeArrowheads="1"/>
              </p:cNvSpPr>
              <p:nvPr/>
            </p:nvSpPr>
            <p:spPr bwMode="auto">
              <a:xfrm>
                <a:off x="4640982" y="3613393"/>
                <a:ext cx="327025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 smtClean="0"/>
                  <a:t>-0.5</a:t>
                </a:r>
                <a:endParaRPr lang="en-IE" sz="800" dirty="0"/>
              </a:p>
            </p:txBody>
          </p:sp>
          <p:sp>
            <p:nvSpPr>
              <p:cNvPr id="55" name="Rectangle 97"/>
              <p:cNvSpPr>
                <a:spLocks noChangeArrowheads="1"/>
              </p:cNvSpPr>
              <p:nvPr/>
            </p:nvSpPr>
            <p:spPr bwMode="auto">
              <a:xfrm>
                <a:off x="4315545" y="3613393"/>
                <a:ext cx="325438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 smtClean="0"/>
                  <a:t>0.3</a:t>
                </a:r>
                <a:endParaRPr lang="en-IE" sz="800" dirty="0"/>
              </a:p>
            </p:txBody>
          </p:sp>
          <p:sp>
            <p:nvSpPr>
              <p:cNvPr id="56" name="Rectangle 98"/>
              <p:cNvSpPr>
                <a:spLocks noChangeArrowheads="1"/>
              </p:cNvSpPr>
              <p:nvPr/>
            </p:nvSpPr>
            <p:spPr bwMode="auto">
              <a:xfrm>
                <a:off x="3994870" y="3613393"/>
                <a:ext cx="320675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0.4</a:t>
                </a:r>
              </a:p>
            </p:txBody>
          </p:sp>
          <p:sp>
            <p:nvSpPr>
              <p:cNvPr id="57" name="Line 99"/>
              <p:cNvSpPr>
                <a:spLocks noChangeShapeType="1"/>
              </p:cNvSpPr>
              <p:nvPr/>
            </p:nvSpPr>
            <p:spPr bwMode="auto">
              <a:xfrm>
                <a:off x="3994870" y="3613393"/>
                <a:ext cx="194310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46800" rIns="72000" bIns="46800" anchor="ctr"/>
              <a:lstStyle/>
              <a:p>
                <a:endParaRPr lang="en-US" sz="800"/>
              </a:p>
            </p:txBody>
          </p:sp>
          <p:sp>
            <p:nvSpPr>
              <p:cNvPr id="58" name="Line 100"/>
              <p:cNvSpPr>
                <a:spLocks noChangeShapeType="1"/>
              </p:cNvSpPr>
              <p:nvPr/>
            </p:nvSpPr>
            <p:spPr bwMode="auto">
              <a:xfrm>
                <a:off x="3994870" y="3867393"/>
                <a:ext cx="1943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46800" rIns="72000" bIns="46800" anchor="ctr"/>
              <a:lstStyle/>
              <a:p>
                <a:endParaRPr lang="en-US" sz="800"/>
              </a:p>
            </p:txBody>
          </p:sp>
        </p:grpSp>
        <p:sp>
          <p:nvSpPr>
            <p:cNvPr id="59" name="Line 101"/>
            <p:cNvSpPr>
              <a:spLocks noChangeShapeType="1"/>
            </p:cNvSpPr>
            <p:nvPr/>
          </p:nvSpPr>
          <p:spPr bwMode="auto">
            <a:xfrm>
              <a:off x="3994870" y="4121393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0" name="Line 102"/>
            <p:cNvSpPr>
              <a:spLocks noChangeShapeType="1"/>
            </p:cNvSpPr>
            <p:nvPr/>
          </p:nvSpPr>
          <p:spPr bwMode="auto">
            <a:xfrm>
              <a:off x="3994870" y="4364281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1" name="Line 103"/>
            <p:cNvSpPr>
              <a:spLocks noChangeShapeType="1"/>
            </p:cNvSpPr>
            <p:nvPr/>
          </p:nvSpPr>
          <p:spPr bwMode="auto">
            <a:xfrm>
              <a:off x="3994870" y="4623043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2" name="Line 104"/>
            <p:cNvSpPr>
              <a:spLocks noChangeShapeType="1"/>
            </p:cNvSpPr>
            <p:nvPr/>
          </p:nvSpPr>
          <p:spPr bwMode="auto">
            <a:xfrm>
              <a:off x="3994870" y="4873868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3" name="Line 105"/>
            <p:cNvSpPr>
              <a:spLocks noChangeShapeType="1"/>
            </p:cNvSpPr>
            <p:nvPr/>
          </p:nvSpPr>
          <p:spPr bwMode="auto">
            <a:xfrm>
              <a:off x="3994870" y="5129456"/>
              <a:ext cx="19431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4" name="Line 106"/>
            <p:cNvSpPr>
              <a:spLocks noChangeShapeType="1"/>
            </p:cNvSpPr>
            <p:nvPr/>
          </p:nvSpPr>
          <p:spPr bwMode="auto">
            <a:xfrm>
              <a:off x="3994870" y="3613393"/>
              <a:ext cx="0" cy="15160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5" name="Line 107"/>
            <p:cNvSpPr>
              <a:spLocks noChangeShapeType="1"/>
            </p:cNvSpPr>
            <p:nvPr/>
          </p:nvSpPr>
          <p:spPr bwMode="auto">
            <a:xfrm>
              <a:off x="4315545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6" name="Line 108"/>
            <p:cNvSpPr>
              <a:spLocks noChangeShapeType="1"/>
            </p:cNvSpPr>
            <p:nvPr/>
          </p:nvSpPr>
          <p:spPr bwMode="auto">
            <a:xfrm>
              <a:off x="4640982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7" name="Line 109"/>
            <p:cNvSpPr>
              <a:spLocks noChangeShapeType="1"/>
            </p:cNvSpPr>
            <p:nvPr/>
          </p:nvSpPr>
          <p:spPr bwMode="auto">
            <a:xfrm>
              <a:off x="4968007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8" name="Line 110"/>
            <p:cNvSpPr>
              <a:spLocks noChangeShapeType="1"/>
            </p:cNvSpPr>
            <p:nvPr/>
          </p:nvSpPr>
          <p:spPr bwMode="auto">
            <a:xfrm>
              <a:off x="5290270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9" name="Line 111"/>
            <p:cNvSpPr>
              <a:spLocks noChangeShapeType="1"/>
            </p:cNvSpPr>
            <p:nvPr/>
          </p:nvSpPr>
          <p:spPr bwMode="auto">
            <a:xfrm>
              <a:off x="5615707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70" name="Line 112"/>
            <p:cNvSpPr>
              <a:spLocks noChangeShapeType="1"/>
            </p:cNvSpPr>
            <p:nvPr/>
          </p:nvSpPr>
          <p:spPr bwMode="auto">
            <a:xfrm>
              <a:off x="5937970" y="3613393"/>
              <a:ext cx="0" cy="15160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</p:grpSp>
      <p:sp>
        <p:nvSpPr>
          <p:cNvPr id="86" name="Text Box 231"/>
          <p:cNvSpPr txBox="1">
            <a:spLocks noChangeArrowheads="1"/>
          </p:cNvSpPr>
          <p:nvPr/>
        </p:nvSpPr>
        <p:spPr bwMode="auto">
          <a:xfrm>
            <a:off x="2414570" y="4164772"/>
            <a:ext cx="141678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IE" sz="1400" b="1" dirty="0"/>
              <a:t>Eigenvectors</a:t>
            </a:r>
            <a:endParaRPr lang="el-GR" sz="1400" b="1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3969399" y="3287971"/>
            <a:ext cx="1943100" cy="254000"/>
            <a:chOff x="4804494" y="1756985"/>
            <a:chExt cx="1943100" cy="254000"/>
          </a:xfrm>
        </p:grpSpPr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6425331" y="1756985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5.0</a:t>
              </a:r>
              <a:endParaRPr lang="en-IE" sz="800" dirty="0"/>
            </a:p>
          </p:txBody>
        </p:sp>
        <p:sp>
          <p:nvSpPr>
            <p:cNvPr id="93" name="Rectangle 94"/>
            <p:cNvSpPr>
              <a:spLocks noChangeArrowheads="1"/>
            </p:cNvSpPr>
            <p:nvPr/>
          </p:nvSpPr>
          <p:spPr bwMode="auto">
            <a:xfrm>
              <a:off x="6099894" y="1756985"/>
              <a:ext cx="325438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4..0</a:t>
              </a:r>
              <a:endParaRPr lang="en-IE" sz="800" dirty="0"/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5777631" y="1756985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3..0</a:t>
              </a:r>
              <a:endParaRPr lang="en-IE" sz="800" dirty="0"/>
            </a:p>
          </p:txBody>
        </p:sp>
        <p:sp>
          <p:nvSpPr>
            <p:cNvPr id="95" name="Rectangle 96"/>
            <p:cNvSpPr>
              <a:spLocks noChangeArrowheads="1"/>
            </p:cNvSpPr>
            <p:nvPr/>
          </p:nvSpPr>
          <p:spPr bwMode="auto">
            <a:xfrm>
              <a:off x="5450606" y="1756985"/>
              <a:ext cx="32702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3.0</a:t>
              </a:r>
              <a:endParaRPr lang="en-IE" sz="800" dirty="0"/>
            </a:p>
          </p:txBody>
        </p:sp>
        <p:sp>
          <p:nvSpPr>
            <p:cNvPr id="96" name="Rectangle 97"/>
            <p:cNvSpPr>
              <a:spLocks noChangeArrowheads="1"/>
            </p:cNvSpPr>
            <p:nvPr/>
          </p:nvSpPr>
          <p:spPr bwMode="auto">
            <a:xfrm>
              <a:off x="5125169" y="1756985"/>
              <a:ext cx="3254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1.0</a:t>
              </a:r>
              <a:endParaRPr lang="en-IE" sz="800" dirty="0"/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auto">
            <a:xfrm>
              <a:off x="4804494" y="1756985"/>
              <a:ext cx="32067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0.0</a:t>
              </a:r>
              <a:endParaRPr lang="en-IE" sz="800" dirty="0"/>
            </a:p>
          </p:txBody>
        </p:sp>
        <p:sp>
          <p:nvSpPr>
            <p:cNvPr id="98" name="Line 99"/>
            <p:cNvSpPr>
              <a:spLocks noChangeShapeType="1"/>
            </p:cNvSpPr>
            <p:nvPr/>
          </p:nvSpPr>
          <p:spPr bwMode="auto">
            <a:xfrm>
              <a:off x="4804494" y="1756985"/>
              <a:ext cx="19431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99" name="Line 100"/>
            <p:cNvSpPr>
              <a:spLocks noChangeShapeType="1"/>
            </p:cNvSpPr>
            <p:nvPr/>
          </p:nvSpPr>
          <p:spPr bwMode="auto">
            <a:xfrm>
              <a:off x="4804494" y="2010985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772027" y="3237547"/>
            <a:ext cx="233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Eigenvalues</a:t>
            </a:r>
            <a:endParaRPr lang="el-GR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4375448" y="3479319"/>
            <a:ext cx="240063" cy="1749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6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Types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19256" cy="850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Non-overlapping vs. overlapping  communities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45529"/>
            <a:ext cx="413234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ile:Illustration of overlapping commun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3810000" cy="4202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7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Three basic stages:</a:t>
            </a:r>
          </a:p>
          <a:p>
            <a:pPr marL="457200" lvl="1" indent="0">
              <a:buNone/>
            </a:pPr>
            <a:r>
              <a:rPr lang="en-IE" dirty="0" smtClean="0"/>
              <a:t>Pre-processing</a:t>
            </a:r>
          </a:p>
          <a:p>
            <a:pPr lvl="2"/>
            <a:r>
              <a:rPr lang="en-IE" dirty="0" smtClean="0"/>
              <a:t>Construct a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matrix representation </a:t>
            </a:r>
            <a:r>
              <a:rPr lang="en-IE" dirty="0" smtClean="0"/>
              <a:t>of the graph</a:t>
            </a:r>
          </a:p>
          <a:p>
            <a:pPr marL="457200" lvl="1" indent="0">
              <a:buNone/>
            </a:pPr>
            <a:r>
              <a:rPr lang="en-IE" dirty="0" smtClean="0"/>
              <a:t>Decomposition</a:t>
            </a:r>
          </a:p>
          <a:p>
            <a:pPr lvl="2"/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Compute eigenvalues and eigenvectors </a:t>
            </a:r>
            <a:r>
              <a:rPr lang="en-IE" dirty="0" smtClean="0"/>
              <a:t>of the matrix</a:t>
            </a:r>
          </a:p>
          <a:p>
            <a:pPr marL="457200" lvl="1" indent="0">
              <a:buNone/>
            </a:pPr>
            <a:r>
              <a:rPr lang="en-IE" dirty="0" smtClean="0"/>
              <a:t>Grouping</a:t>
            </a:r>
          </a:p>
          <a:p>
            <a:pPr lvl="2"/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Assign points to two or more clusters</a:t>
            </a:r>
            <a:r>
              <a:rPr lang="en-IE" dirty="0" smtClean="0"/>
              <a:t>, based on the new representation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14988"/>
            <a:ext cx="8229600" cy="1143000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4290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Pre-processing:</a:t>
            </a:r>
          </a:p>
          <a:p>
            <a:pPr marL="457200" lvl="1" indent="0">
              <a:buNone/>
            </a:pPr>
            <a:r>
              <a:rPr lang="en-US" dirty="0" smtClean="0"/>
              <a:t>Build </a:t>
            </a:r>
            <a:r>
              <a:rPr lang="en-US" dirty="0" err="1" smtClean="0"/>
              <a:t>Laplacian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of the </a:t>
            </a:r>
            <a:br>
              <a:rPr lang="en-US" dirty="0" smtClean="0"/>
            </a:br>
            <a:r>
              <a:rPr lang="en-US" dirty="0" smtClean="0"/>
              <a:t>graph</a:t>
            </a:r>
          </a:p>
          <a:p>
            <a:pPr marL="11887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Decomposition:</a:t>
            </a:r>
          </a:p>
          <a:p>
            <a:pPr lvl="1"/>
            <a:r>
              <a:rPr lang="en-US" dirty="0" smtClean="0"/>
              <a:t>Find </a:t>
            </a:r>
            <a:r>
              <a:rPr lang="en-US" dirty="0" err="1" smtClean="0"/>
              <a:t>eigenvalues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eigenvectors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the 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Map vertices to </a:t>
            </a:r>
            <a:br>
              <a:rPr lang="en-US" dirty="0" smtClean="0"/>
            </a:br>
            <a:r>
              <a:rPr lang="en-US" dirty="0" smtClean="0"/>
              <a:t>corresponding </a:t>
            </a:r>
            <a:br>
              <a:rPr lang="en-US" dirty="0" smtClean="0"/>
            </a:br>
            <a:r>
              <a:rPr lang="en-US" dirty="0" smtClean="0"/>
              <a:t>components of </a:t>
            </a:r>
            <a:r>
              <a:rPr lang="en-US" i="1" dirty="0" smtClean="0">
                <a:sym typeface="Symbol"/>
              </a:rPr>
              <a:t></a:t>
            </a:r>
            <a:r>
              <a:rPr lang="en-US" i="1" baseline="-25000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7" name="Group 227"/>
          <p:cNvGrpSpPr>
            <a:grpSpLocks/>
          </p:cNvGrpSpPr>
          <p:nvPr/>
        </p:nvGrpSpPr>
        <p:grpSpPr bwMode="auto">
          <a:xfrm>
            <a:off x="3597275" y="1916113"/>
            <a:ext cx="1622425" cy="534987"/>
            <a:chOff x="2129" y="1191"/>
            <a:chExt cx="1158" cy="337"/>
          </a:xfrm>
        </p:grpSpPr>
        <p:sp>
          <p:nvSpPr>
            <p:cNvPr id="9" name="Freeform 211"/>
            <p:cNvSpPr>
              <a:spLocks/>
            </p:cNvSpPr>
            <p:nvPr/>
          </p:nvSpPr>
          <p:spPr bwMode="auto">
            <a:xfrm>
              <a:off x="2149" y="1230"/>
              <a:ext cx="251" cy="278"/>
            </a:xfrm>
            <a:custGeom>
              <a:avLst/>
              <a:gdLst>
                <a:gd name="T0" fmla="*/ 593 w 593"/>
                <a:gd name="T1" fmla="*/ 0 h 743"/>
                <a:gd name="T2" fmla="*/ 0 w 593"/>
                <a:gd name="T3" fmla="*/ 380 h 743"/>
                <a:gd name="T4" fmla="*/ 576 w 593"/>
                <a:gd name="T5" fmla="*/ 743 h 743"/>
                <a:gd name="T6" fmla="*/ 593 w 593"/>
                <a:gd name="T7" fmla="*/ 0 h 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743"/>
                <a:gd name="T14" fmla="*/ 593 w 593"/>
                <a:gd name="T15" fmla="*/ 743 h 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2"/>
            <p:cNvSpPr>
              <a:spLocks/>
            </p:cNvSpPr>
            <p:nvPr/>
          </p:nvSpPr>
          <p:spPr bwMode="auto">
            <a:xfrm>
              <a:off x="2895" y="1216"/>
              <a:ext cx="376" cy="186"/>
            </a:xfrm>
            <a:custGeom>
              <a:avLst/>
              <a:gdLst>
                <a:gd name="T0" fmla="*/ 0 w 889"/>
                <a:gd name="T1" fmla="*/ 498 h 498"/>
                <a:gd name="T2" fmla="*/ 307 w 889"/>
                <a:gd name="T3" fmla="*/ 0 h 498"/>
                <a:gd name="T4" fmla="*/ 889 w 889"/>
                <a:gd name="T5" fmla="*/ 408 h 498"/>
                <a:gd name="T6" fmla="*/ 0 w 889"/>
                <a:gd name="T7" fmla="*/ 498 h 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9"/>
                <a:gd name="T13" fmla="*/ 0 h 498"/>
                <a:gd name="T14" fmla="*/ 889 w 889"/>
                <a:gd name="T15" fmla="*/ 498 h 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 flipV="1">
              <a:off x="2399" y="1213"/>
              <a:ext cx="65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 flipV="1">
              <a:off x="2388" y="1401"/>
              <a:ext cx="525" cy="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215"/>
            <p:cNvSpPr>
              <a:spLocks noChangeArrowheads="1"/>
            </p:cNvSpPr>
            <p:nvPr/>
          </p:nvSpPr>
          <p:spPr bwMode="auto">
            <a:xfrm>
              <a:off x="2878" y="1384"/>
              <a:ext cx="4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6"/>
            <p:cNvSpPr>
              <a:spLocks noChangeArrowheads="1"/>
            </p:cNvSpPr>
            <p:nvPr/>
          </p:nvSpPr>
          <p:spPr bwMode="auto">
            <a:xfrm>
              <a:off x="2363" y="1484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7"/>
            <p:cNvSpPr>
              <a:spLocks noChangeArrowheads="1"/>
            </p:cNvSpPr>
            <p:nvPr/>
          </p:nvSpPr>
          <p:spPr bwMode="auto">
            <a:xfrm>
              <a:off x="3242" y="134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8"/>
            <p:cNvSpPr>
              <a:spLocks noChangeArrowheads="1"/>
            </p:cNvSpPr>
            <p:nvPr/>
          </p:nvSpPr>
          <p:spPr bwMode="auto">
            <a:xfrm>
              <a:off x="2129" y="1352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19"/>
            <p:cNvSpPr>
              <a:spLocks noChangeArrowheads="1"/>
            </p:cNvSpPr>
            <p:nvPr/>
          </p:nvSpPr>
          <p:spPr bwMode="auto">
            <a:xfrm>
              <a:off x="3004" y="1191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20"/>
            <p:cNvSpPr>
              <a:spLocks noChangeArrowheads="1"/>
            </p:cNvSpPr>
            <p:nvPr/>
          </p:nvSpPr>
          <p:spPr bwMode="auto">
            <a:xfrm>
              <a:off x="2369" y="1206"/>
              <a:ext cx="44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82804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0.0</a:t>
            </a:r>
            <a:endParaRPr lang="en-IE" sz="800" dirty="0"/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7954963" y="4483100"/>
            <a:ext cx="325438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-0.4</a:t>
            </a:r>
            <a:endParaRPr lang="en-IE" sz="800" dirty="0"/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76327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-0.4</a:t>
            </a:r>
            <a:endParaRPr lang="en-IE" sz="800" dirty="0"/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7305675" y="4483100"/>
            <a:ext cx="32702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6980238" y="4483100"/>
            <a:ext cx="3254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6659563" y="4483100"/>
            <a:ext cx="32067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25" name="Rectangle 69"/>
          <p:cNvSpPr>
            <a:spLocks noChangeArrowheads="1"/>
          </p:cNvSpPr>
          <p:nvPr/>
        </p:nvSpPr>
        <p:spPr bwMode="auto">
          <a:xfrm>
            <a:off x="82804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smtClean="0"/>
              <a:t>0.5</a:t>
            </a:r>
            <a:endParaRPr lang="en-IE" sz="800" dirty="0"/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7954963" y="4232275"/>
            <a:ext cx="325438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76327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0.2</a:t>
            </a:r>
            <a:endParaRPr lang="en-IE" sz="800" dirty="0"/>
          </a:p>
        </p:txBody>
      </p:sp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7305675" y="4232275"/>
            <a:ext cx="32702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6980238" y="4232275"/>
            <a:ext cx="3254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30" name="Rectangle 74"/>
          <p:cNvSpPr>
            <a:spLocks noChangeArrowheads="1"/>
          </p:cNvSpPr>
          <p:nvPr/>
        </p:nvSpPr>
        <p:spPr bwMode="auto">
          <a:xfrm>
            <a:off x="6659563" y="4232275"/>
            <a:ext cx="32067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1" name="Rectangle 75"/>
          <p:cNvSpPr>
            <a:spLocks noChangeArrowheads="1"/>
          </p:cNvSpPr>
          <p:nvPr/>
        </p:nvSpPr>
        <p:spPr bwMode="auto">
          <a:xfrm>
            <a:off x="82804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0.5</a:t>
            </a:r>
            <a:endParaRPr lang="en-IE" sz="800" dirty="0"/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7954963" y="3973513"/>
            <a:ext cx="325438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76327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34" name="Rectangle 78"/>
          <p:cNvSpPr>
            <a:spLocks noChangeArrowheads="1"/>
          </p:cNvSpPr>
          <p:nvPr/>
        </p:nvSpPr>
        <p:spPr bwMode="auto">
          <a:xfrm>
            <a:off x="7305675" y="3973513"/>
            <a:ext cx="32702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0.1</a:t>
            </a:r>
            <a:endParaRPr lang="en-IE" sz="800" dirty="0"/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6980238" y="3973513"/>
            <a:ext cx="325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36" name="Rectangle 80"/>
          <p:cNvSpPr>
            <a:spLocks noChangeArrowheads="1"/>
          </p:cNvSpPr>
          <p:nvPr/>
        </p:nvSpPr>
        <p:spPr bwMode="auto">
          <a:xfrm>
            <a:off x="6659563" y="3973513"/>
            <a:ext cx="32067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82804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0.5</a:t>
            </a:r>
            <a:endParaRPr lang="en-IE" sz="800" dirty="0"/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7954963" y="3730625"/>
            <a:ext cx="325438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39" name="Rectangle 83"/>
          <p:cNvSpPr>
            <a:spLocks noChangeArrowheads="1"/>
          </p:cNvSpPr>
          <p:nvPr/>
        </p:nvSpPr>
        <p:spPr bwMode="auto">
          <a:xfrm>
            <a:off x="76327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7305675" y="3730625"/>
            <a:ext cx="32702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0.1</a:t>
            </a:r>
            <a:endParaRPr lang="en-IE" sz="800" dirty="0"/>
          </a:p>
        </p:txBody>
      </p:sp>
      <p:sp>
        <p:nvSpPr>
          <p:cNvPr id="41" name="Rectangle 85"/>
          <p:cNvSpPr>
            <a:spLocks noChangeArrowheads="1"/>
          </p:cNvSpPr>
          <p:nvPr/>
        </p:nvSpPr>
        <p:spPr bwMode="auto">
          <a:xfrm>
            <a:off x="6980238" y="3730625"/>
            <a:ext cx="3254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42" name="Rectangle 86"/>
          <p:cNvSpPr>
            <a:spLocks noChangeArrowheads="1"/>
          </p:cNvSpPr>
          <p:nvPr/>
        </p:nvSpPr>
        <p:spPr bwMode="auto">
          <a:xfrm>
            <a:off x="6659563" y="3730625"/>
            <a:ext cx="32067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3" name="Rectangle 87"/>
          <p:cNvSpPr>
            <a:spLocks noChangeArrowheads="1"/>
          </p:cNvSpPr>
          <p:nvPr/>
        </p:nvSpPr>
        <p:spPr bwMode="auto">
          <a:xfrm>
            <a:off x="82804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0.0</a:t>
            </a:r>
            <a:endParaRPr lang="en-IE" sz="800" dirty="0"/>
          </a:p>
        </p:txBody>
      </p:sp>
      <p:sp>
        <p:nvSpPr>
          <p:cNvPr id="44" name="Rectangle 88"/>
          <p:cNvSpPr>
            <a:spLocks noChangeArrowheads="1"/>
          </p:cNvSpPr>
          <p:nvPr/>
        </p:nvSpPr>
        <p:spPr bwMode="auto">
          <a:xfrm>
            <a:off x="7954963" y="3476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5" name="Rectangle 89"/>
          <p:cNvSpPr>
            <a:spLocks noChangeArrowheads="1"/>
          </p:cNvSpPr>
          <p:nvPr/>
        </p:nvSpPr>
        <p:spPr bwMode="auto">
          <a:xfrm>
            <a:off x="76327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46" name="Rectangle 90"/>
          <p:cNvSpPr>
            <a:spLocks noChangeArrowheads="1"/>
          </p:cNvSpPr>
          <p:nvPr/>
        </p:nvSpPr>
        <p:spPr bwMode="auto">
          <a:xfrm>
            <a:off x="7305675" y="3476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47" name="Rectangle 91"/>
          <p:cNvSpPr>
            <a:spLocks noChangeArrowheads="1"/>
          </p:cNvSpPr>
          <p:nvPr/>
        </p:nvSpPr>
        <p:spPr bwMode="auto">
          <a:xfrm>
            <a:off x="6980238" y="3476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6659563" y="3476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82804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7954963" y="3222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76327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-0.2</a:t>
            </a:r>
            <a:endParaRPr lang="en-IE" sz="800" dirty="0"/>
          </a:p>
        </p:txBody>
      </p:sp>
      <p:sp>
        <p:nvSpPr>
          <p:cNvPr id="52" name="Rectangle 96"/>
          <p:cNvSpPr>
            <a:spLocks noChangeArrowheads="1"/>
          </p:cNvSpPr>
          <p:nvPr/>
        </p:nvSpPr>
        <p:spPr bwMode="auto">
          <a:xfrm>
            <a:off x="7305675" y="3222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53" name="Rectangle 97"/>
          <p:cNvSpPr>
            <a:spLocks noChangeArrowheads="1"/>
          </p:cNvSpPr>
          <p:nvPr/>
        </p:nvSpPr>
        <p:spPr bwMode="auto">
          <a:xfrm>
            <a:off x="6980238" y="3222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54" name="Rectangle 98"/>
          <p:cNvSpPr>
            <a:spLocks noChangeArrowheads="1"/>
          </p:cNvSpPr>
          <p:nvPr/>
        </p:nvSpPr>
        <p:spPr bwMode="auto">
          <a:xfrm>
            <a:off x="6659563" y="3222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6659563" y="3222625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6" name="Line 100"/>
          <p:cNvSpPr>
            <a:spLocks noChangeShapeType="1"/>
          </p:cNvSpPr>
          <p:nvPr/>
        </p:nvSpPr>
        <p:spPr bwMode="auto">
          <a:xfrm>
            <a:off x="6659563" y="3476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7" name="Line 101"/>
          <p:cNvSpPr>
            <a:spLocks noChangeShapeType="1"/>
          </p:cNvSpPr>
          <p:nvPr/>
        </p:nvSpPr>
        <p:spPr bwMode="auto">
          <a:xfrm>
            <a:off x="6659563" y="3730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8" name="Line 102"/>
          <p:cNvSpPr>
            <a:spLocks noChangeShapeType="1"/>
          </p:cNvSpPr>
          <p:nvPr/>
        </p:nvSpPr>
        <p:spPr bwMode="auto">
          <a:xfrm>
            <a:off x="6659563" y="3973513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9" name="Line 103"/>
          <p:cNvSpPr>
            <a:spLocks noChangeShapeType="1"/>
          </p:cNvSpPr>
          <p:nvPr/>
        </p:nvSpPr>
        <p:spPr bwMode="auto">
          <a:xfrm>
            <a:off x="6659563" y="423227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0" name="Line 104"/>
          <p:cNvSpPr>
            <a:spLocks noChangeShapeType="1"/>
          </p:cNvSpPr>
          <p:nvPr/>
        </p:nvSpPr>
        <p:spPr bwMode="auto">
          <a:xfrm>
            <a:off x="6659563" y="4483100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1" name="Line 105"/>
          <p:cNvSpPr>
            <a:spLocks noChangeShapeType="1"/>
          </p:cNvSpPr>
          <p:nvPr/>
        </p:nvSpPr>
        <p:spPr bwMode="auto">
          <a:xfrm>
            <a:off x="6659563" y="4738688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2" name="Line 106"/>
          <p:cNvSpPr>
            <a:spLocks noChangeShapeType="1"/>
          </p:cNvSpPr>
          <p:nvPr/>
        </p:nvSpPr>
        <p:spPr bwMode="auto">
          <a:xfrm>
            <a:off x="66595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3" name="Line 107"/>
          <p:cNvSpPr>
            <a:spLocks noChangeShapeType="1"/>
          </p:cNvSpPr>
          <p:nvPr/>
        </p:nvSpPr>
        <p:spPr bwMode="auto">
          <a:xfrm>
            <a:off x="6980238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4" name="Line 108"/>
          <p:cNvSpPr>
            <a:spLocks noChangeShapeType="1"/>
          </p:cNvSpPr>
          <p:nvPr/>
        </p:nvSpPr>
        <p:spPr bwMode="auto">
          <a:xfrm>
            <a:off x="7305675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5" name="Line 109"/>
          <p:cNvSpPr>
            <a:spLocks noChangeShapeType="1"/>
          </p:cNvSpPr>
          <p:nvPr/>
        </p:nvSpPr>
        <p:spPr bwMode="auto">
          <a:xfrm>
            <a:off x="76327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6" name="Line 110"/>
          <p:cNvSpPr>
            <a:spLocks noChangeShapeType="1"/>
          </p:cNvSpPr>
          <p:nvPr/>
        </p:nvSpPr>
        <p:spPr bwMode="auto">
          <a:xfrm>
            <a:off x="7954963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7" name="Line 111"/>
          <p:cNvSpPr>
            <a:spLocks noChangeShapeType="1"/>
          </p:cNvSpPr>
          <p:nvPr/>
        </p:nvSpPr>
        <p:spPr bwMode="auto">
          <a:xfrm>
            <a:off x="82804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8" name="Line 112"/>
          <p:cNvSpPr>
            <a:spLocks noChangeShapeType="1"/>
          </p:cNvSpPr>
          <p:nvPr/>
        </p:nvSpPr>
        <p:spPr bwMode="auto">
          <a:xfrm>
            <a:off x="86026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9" name="Rectangle 114"/>
          <p:cNvSpPr>
            <a:spLocks noChangeArrowheads="1"/>
          </p:cNvSpPr>
          <p:nvPr/>
        </p:nvSpPr>
        <p:spPr bwMode="auto">
          <a:xfrm>
            <a:off x="5724525" y="449421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5.0</a:t>
            </a:r>
            <a:endParaRPr lang="en-IE" sz="800" dirty="0"/>
          </a:p>
        </p:txBody>
      </p:sp>
      <p:sp>
        <p:nvSpPr>
          <p:cNvPr id="70" name="Rectangle 115"/>
          <p:cNvSpPr>
            <a:spLocks noChangeArrowheads="1"/>
          </p:cNvSpPr>
          <p:nvPr/>
        </p:nvSpPr>
        <p:spPr bwMode="auto">
          <a:xfrm>
            <a:off x="5724525" y="4235450"/>
            <a:ext cx="3603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4.0</a:t>
            </a:r>
            <a:endParaRPr lang="en-IE" sz="800" dirty="0"/>
          </a:p>
        </p:txBody>
      </p:sp>
      <p:sp>
        <p:nvSpPr>
          <p:cNvPr id="71" name="Rectangle 116"/>
          <p:cNvSpPr>
            <a:spLocks noChangeArrowheads="1"/>
          </p:cNvSpPr>
          <p:nvPr/>
        </p:nvSpPr>
        <p:spPr bwMode="auto">
          <a:xfrm>
            <a:off x="5724525" y="3965575"/>
            <a:ext cx="360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3.0</a:t>
            </a:r>
            <a:endParaRPr lang="en-IE" sz="800" dirty="0"/>
          </a:p>
        </p:txBody>
      </p:sp>
      <p:sp>
        <p:nvSpPr>
          <p:cNvPr id="72" name="Rectangle 117"/>
          <p:cNvSpPr>
            <a:spLocks noChangeArrowheads="1"/>
          </p:cNvSpPr>
          <p:nvPr/>
        </p:nvSpPr>
        <p:spPr bwMode="auto">
          <a:xfrm>
            <a:off x="5724525" y="3694113"/>
            <a:ext cx="3603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3.0</a:t>
            </a:r>
            <a:endParaRPr lang="en-IE" sz="800" dirty="0"/>
          </a:p>
        </p:txBody>
      </p:sp>
      <p:sp>
        <p:nvSpPr>
          <p:cNvPr id="73" name="Rectangle 118"/>
          <p:cNvSpPr>
            <a:spLocks noChangeArrowheads="1"/>
          </p:cNvSpPr>
          <p:nvPr/>
        </p:nvSpPr>
        <p:spPr bwMode="auto">
          <a:xfrm>
            <a:off x="5724525" y="343217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1.0</a:t>
            </a:r>
            <a:endParaRPr lang="en-IE" sz="800" dirty="0"/>
          </a:p>
        </p:txBody>
      </p:sp>
      <p:sp>
        <p:nvSpPr>
          <p:cNvPr id="74" name="Rectangle 119"/>
          <p:cNvSpPr>
            <a:spLocks noChangeArrowheads="1"/>
          </p:cNvSpPr>
          <p:nvPr/>
        </p:nvSpPr>
        <p:spPr bwMode="auto">
          <a:xfrm>
            <a:off x="5724525" y="3213100"/>
            <a:ext cx="3603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0.0</a:t>
            </a:r>
          </a:p>
        </p:txBody>
      </p:sp>
      <p:sp>
        <p:nvSpPr>
          <p:cNvPr id="75" name="Line 120"/>
          <p:cNvSpPr>
            <a:spLocks noChangeShapeType="1"/>
          </p:cNvSpPr>
          <p:nvPr/>
        </p:nvSpPr>
        <p:spPr bwMode="auto">
          <a:xfrm>
            <a:off x="5724525" y="3213100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6" name="Line 121"/>
          <p:cNvSpPr>
            <a:spLocks noChangeShapeType="1"/>
          </p:cNvSpPr>
          <p:nvPr/>
        </p:nvSpPr>
        <p:spPr bwMode="auto">
          <a:xfrm>
            <a:off x="5724525" y="34321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7" name="Line 122"/>
          <p:cNvSpPr>
            <a:spLocks noChangeShapeType="1"/>
          </p:cNvSpPr>
          <p:nvPr/>
        </p:nvSpPr>
        <p:spPr bwMode="auto">
          <a:xfrm>
            <a:off x="5724525" y="36941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8" name="Line 123"/>
          <p:cNvSpPr>
            <a:spLocks noChangeShapeType="1"/>
          </p:cNvSpPr>
          <p:nvPr/>
        </p:nvSpPr>
        <p:spPr bwMode="auto">
          <a:xfrm>
            <a:off x="5724525" y="39655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9" name="Line 124"/>
          <p:cNvSpPr>
            <a:spLocks noChangeShapeType="1"/>
          </p:cNvSpPr>
          <p:nvPr/>
        </p:nvSpPr>
        <p:spPr bwMode="auto">
          <a:xfrm>
            <a:off x="5724525" y="4235450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0" name="Line 125"/>
          <p:cNvSpPr>
            <a:spLocks noChangeShapeType="1"/>
          </p:cNvSpPr>
          <p:nvPr/>
        </p:nvSpPr>
        <p:spPr bwMode="auto">
          <a:xfrm>
            <a:off x="5724525" y="44942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1" name="Line 126"/>
          <p:cNvSpPr>
            <a:spLocks noChangeShapeType="1"/>
          </p:cNvSpPr>
          <p:nvPr/>
        </p:nvSpPr>
        <p:spPr bwMode="auto">
          <a:xfrm>
            <a:off x="5724525" y="4725988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2" name="Line 127"/>
          <p:cNvSpPr>
            <a:spLocks noChangeShapeType="1"/>
          </p:cNvSpPr>
          <p:nvPr/>
        </p:nvSpPr>
        <p:spPr bwMode="auto">
          <a:xfrm>
            <a:off x="5724525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3" name="Line 128"/>
          <p:cNvSpPr>
            <a:spLocks noChangeShapeType="1"/>
          </p:cNvSpPr>
          <p:nvPr/>
        </p:nvSpPr>
        <p:spPr bwMode="auto">
          <a:xfrm>
            <a:off x="6084888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4" name="AutoShape 170"/>
          <p:cNvSpPr>
            <a:spLocks noChangeArrowheads="1"/>
          </p:cNvSpPr>
          <p:nvPr/>
        </p:nvSpPr>
        <p:spPr bwMode="auto">
          <a:xfrm>
            <a:off x="4211638" y="3490913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230"/>
          <p:cNvSpPr txBox="1">
            <a:spLocks noChangeArrowheads="1"/>
          </p:cNvSpPr>
          <p:nvPr/>
        </p:nvSpPr>
        <p:spPr bwMode="auto">
          <a:xfrm>
            <a:off x="5076825" y="3752850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smtClean="0">
                <a:sym typeface="Symbol"/>
              </a:rPr>
              <a:t> </a:t>
            </a:r>
            <a:r>
              <a:rPr lang="en-IE" b="1" dirty="0" smtClean="0"/>
              <a:t>=</a:t>
            </a:r>
            <a:endParaRPr lang="el-GR" b="1" dirty="0"/>
          </a:p>
        </p:txBody>
      </p:sp>
      <p:sp>
        <p:nvSpPr>
          <p:cNvPr id="86" name="Text Box 231"/>
          <p:cNvSpPr txBox="1">
            <a:spLocks noChangeArrowheads="1"/>
          </p:cNvSpPr>
          <p:nvPr/>
        </p:nvSpPr>
        <p:spPr bwMode="auto">
          <a:xfrm>
            <a:off x="6084888" y="3783013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b="1"/>
              <a:t>X =</a:t>
            </a:r>
            <a:endParaRPr lang="el-GR" b="1"/>
          </a:p>
        </p:txBody>
      </p:sp>
      <p:sp>
        <p:nvSpPr>
          <p:cNvPr id="87" name="Text Box 229"/>
          <p:cNvSpPr txBox="1">
            <a:spLocks noChangeArrowheads="1"/>
          </p:cNvSpPr>
          <p:nvPr/>
        </p:nvSpPr>
        <p:spPr bwMode="auto">
          <a:xfrm>
            <a:off x="6659563" y="5562600"/>
            <a:ext cx="208756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sz="2000" dirty="0"/>
              <a:t>How do we </a:t>
            </a:r>
            <a:r>
              <a:rPr lang="en-IE" sz="2000" dirty="0" smtClean="0"/>
              <a:t>now find </a:t>
            </a:r>
            <a:r>
              <a:rPr lang="en-IE" sz="2000" dirty="0"/>
              <a:t>the clusters?</a:t>
            </a:r>
          </a:p>
        </p:txBody>
      </p:sp>
      <p:sp>
        <p:nvSpPr>
          <p:cNvPr id="88" name="Rectangle 132"/>
          <p:cNvSpPr>
            <a:spLocks noChangeArrowheads="1"/>
          </p:cNvSpPr>
          <p:nvPr/>
        </p:nvSpPr>
        <p:spPr bwMode="auto">
          <a:xfrm>
            <a:off x="5627688" y="6307138"/>
            <a:ext cx="395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</a:t>
            </a:r>
            <a:r>
              <a:rPr lang="en-IE" sz="1000" dirty="0" smtClean="0"/>
              <a:t>0.6</a:t>
            </a:r>
            <a:endParaRPr lang="en-IE" sz="1000" dirty="0"/>
          </a:p>
        </p:txBody>
      </p:sp>
      <p:sp>
        <p:nvSpPr>
          <p:cNvPr id="89" name="Rectangle 133"/>
          <p:cNvSpPr>
            <a:spLocks noChangeArrowheads="1"/>
          </p:cNvSpPr>
          <p:nvPr/>
        </p:nvSpPr>
        <p:spPr bwMode="auto">
          <a:xfrm>
            <a:off x="5230813" y="6307138"/>
            <a:ext cx="396875" cy="2190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0" name="Rectangle 134"/>
          <p:cNvSpPr>
            <a:spLocks noChangeArrowheads="1"/>
          </p:cNvSpPr>
          <p:nvPr/>
        </p:nvSpPr>
        <p:spPr bwMode="auto">
          <a:xfrm>
            <a:off x="5627688" y="6040438"/>
            <a:ext cx="3952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</a:t>
            </a: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1" name="Rectangle 135"/>
          <p:cNvSpPr>
            <a:spLocks noChangeArrowheads="1"/>
          </p:cNvSpPr>
          <p:nvPr/>
        </p:nvSpPr>
        <p:spPr bwMode="auto">
          <a:xfrm>
            <a:off x="5230813" y="6040438"/>
            <a:ext cx="396875" cy="266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800" b="1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" name="Rectangle 136"/>
          <p:cNvSpPr>
            <a:spLocks noChangeArrowheads="1"/>
          </p:cNvSpPr>
          <p:nvPr/>
        </p:nvSpPr>
        <p:spPr bwMode="auto">
          <a:xfrm>
            <a:off x="5627688" y="5767388"/>
            <a:ext cx="3952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</a:t>
            </a: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3" name="Rectangle 137"/>
          <p:cNvSpPr>
            <a:spLocks noChangeArrowheads="1"/>
          </p:cNvSpPr>
          <p:nvPr/>
        </p:nvSpPr>
        <p:spPr bwMode="auto">
          <a:xfrm>
            <a:off x="5230813" y="5767388"/>
            <a:ext cx="396875" cy="2730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800" b="1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4" name="Rectangle 138"/>
          <p:cNvSpPr>
            <a:spLocks noChangeArrowheads="1"/>
          </p:cNvSpPr>
          <p:nvPr/>
        </p:nvSpPr>
        <p:spPr bwMode="auto">
          <a:xfrm>
            <a:off x="5627688" y="5510213"/>
            <a:ext cx="395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5" name="Rectangle 139"/>
          <p:cNvSpPr>
            <a:spLocks noChangeArrowheads="1"/>
          </p:cNvSpPr>
          <p:nvPr/>
        </p:nvSpPr>
        <p:spPr bwMode="auto">
          <a:xfrm>
            <a:off x="5230813" y="5510213"/>
            <a:ext cx="396875" cy="2571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6" name="Rectangle 140"/>
          <p:cNvSpPr>
            <a:spLocks noChangeArrowheads="1"/>
          </p:cNvSpPr>
          <p:nvPr/>
        </p:nvSpPr>
        <p:spPr bwMode="auto">
          <a:xfrm>
            <a:off x="5627688" y="5240338"/>
            <a:ext cx="3952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 smtClean="0"/>
              <a:t>0.6</a:t>
            </a:r>
            <a:endParaRPr lang="en-IE" sz="1000" dirty="0"/>
          </a:p>
        </p:txBody>
      </p:sp>
      <p:sp>
        <p:nvSpPr>
          <p:cNvPr id="97" name="Rectangle 141"/>
          <p:cNvSpPr>
            <a:spLocks noChangeArrowheads="1"/>
          </p:cNvSpPr>
          <p:nvPr/>
        </p:nvSpPr>
        <p:spPr bwMode="auto">
          <a:xfrm>
            <a:off x="5230813" y="5240338"/>
            <a:ext cx="396875" cy="269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8" name="Rectangle 142"/>
          <p:cNvSpPr>
            <a:spLocks noChangeArrowheads="1"/>
          </p:cNvSpPr>
          <p:nvPr/>
        </p:nvSpPr>
        <p:spPr bwMode="auto">
          <a:xfrm>
            <a:off x="5627688" y="5013325"/>
            <a:ext cx="3952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9" name="Rectangle 143"/>
          <p:cNvSpPr>
            <a:spLocks noChangeArrowheads="1"/>
          </p:cNvSpPr>
          <p:nvPr/>
        </p:nvSpPr>
        <p:spPr bwMode="auto">
          <a:xfrm>
            <a:off x="5230813" y="5013325"/>
            <a:ext cx="396875" cy="2270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0" name="Line 144"/>
          <p:cNvSpPr>
            <a:spLocks noChangeShapeType="1"/>
          </p:cNvSpPr>
          <p:nvPr/>
        </p:nvSpPr>
        <p:spPr bwMode="auto">
          <a:xfrm>
            <a:off x="5230813" y="5013325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145"/>
          <p:cNvSpPr>
            <a:spLocks noChangeShapeType="1"/>
          </p:cNvSpPr>
          <p:nvPr/>
        </p:nvSpPr>
        <p:spPr bwMode="auto">
          <a:xfrm>
            <a:off x="5230813" y="52403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146"/>
          <p:cNvSpPr>
            <a:spLocks noChangeShapeType="1"/>
          </p:cNvSpPr>
          <p:nvPr/>
        </p:nvSpPr>
        <p:spPr bwMode="auto">
          <a:xfrm>
            <a:off x="5230813" y="5510213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47"/>
          <p:cNvSpPr>
            <a:spLocks noChangeShapeType="1"/>
          </p:cNvSpPr>
          <p:nvPr/>
        </p:nvSpPr>
        <p:spPr bwMode="auto">
          <a:xfrm>
            <a:off x="5230813" y="576738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148"/>
          <p:cNvSpPr>
            <a:spLocks noChangeShapeType="1"/>
          </p:cNvSpPr>
          <p:nvPr/>
        </p:nvSpPr>
        <p:spPr bwMode="auto">
          <a:xfrm>
            <a:off x="5230813" y="60404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49"/>
          <p:cNvSpPr>
            <a:spLocks noChangeShapeType="1"/>
          </p:cNvSpPr>
          <p:nvPr/>
        </p:nvSpPr>
        <p:spPr bwMode="auto">
          <a:xfrm>
            <a:off x="5230813" y="63071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50"/>
          <p:cNvSpPr>
            <a:spLocks noChangeShapeType="1"/>
          </p:cNvSpPr>
          <p:nvPr/>
        </p:nvSpPr>
        <p:spPr bwMode="auto">
          <a:xfrm>
            <a:off x="5230813" y="6526213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151"/>
          <p:cNvSpPr>
            <a:spLocks noChangeShapeType="1"/>
          </p:cNvSpPr>
          <p:nvPr/>
        </p:nvSpPr>
        <p:spPr bwMode="auto">
          <a:xfrm>
            <a:off x="5230813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52"/>
          <p:cNvSpPr>
            <a:spLocks noChangeShapeType="1"/>
          </p:cNvSpPr>
          <p:nvPr/>
        </p:nvSpPr>
        <p:spPr bwMode="auto">
          <a:xfrm>
            <a:off x="5627688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09" name="Line 153"/>
          <p:cNvSpPr>
            <a:spLocks noChangeShapeType="1"/>
          </p:cNvSpPr>
          <p:nvPr/>
        </p:nvSpPr>
        <p:spPr bwMode="auto">
          <a:xfrm>
            <a:off x="6022975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10" name="Rectangle 410"/>
          <p:cNvSpPr>
            <a:spLocks noChangeArrowheads="1"/>
          </p:cNvSpPr>
          <p:nvPr/>
        </p:nvSpPr>
        <p:spPr bwMode="auto">
          <a:xfrm>
            <a:off x="6979085" y="3228083"/>
            <a:ext cx="331788" cy="152241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800"/>
          </a:p>
        </p:txBody>
      </p:sp>
      <p:sp>
        <p:nvSpPr>
          <p:cNvPr id="111" name="AutoShape 221"/>
          <p:cNvSpPr>
            <a:spLocks noChangeArrowheads="1"/>
          </p:cNvSpPr>
          <p:nvPr/>
        </p:nvSpPr>
        <p:spPr bwMode="auto">
          <a:xfrm rot="8678935">
            <a:off x="6110288" y="4848225"/>
            <a:ext cx="1093788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AutoShape 221"/>
          <p:cNvSpPr>
            <a:spLocks noChangeArrowheads="1"/>
          </p:cNvSpPr>
          <p:nvPr/>
        </p:nvSpPr>
        <p:spPr bwMode="auto">
          <a:xfrm>
            <a:off x="5410200" y="1905000"/>
            <a:ext cx="914400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" name="Group 416"/>
          <p:cNvGraphicFramePr>
            <a:graphicFrameLocks/>
          </p:cNvGraphicFramePr>
          <p:nvPr/>
        </p:nvGraphicFramePr>
        <p:xfrm>
          <a:off x="6629400" y="1598841"/>
          <a:ext cx="2103437" cy="1508640"/>
        </p:xfrm>
        <a:graphic>
          <a:graphicData uri="http://schemas.openxmlformats.org/drawingml/2006/table">
            <a:tbl>
              <a:tblPr/>
              <a:tblGrid>
                <a:gridCol w="298433"/>
                <a:gridCol w="299462"/>
                <a:gridCol w="301520"/>
                <a:gridCol w="302549"/>
                <a:gridCol w="299462"/>
                <a:gridCol w="302549"/>
                <a:gridCol w="299462"/>
              </a:tblGrid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8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7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3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Oval 295"/>
          <p:cNvSpPr>
            <a:spLocks noChangeArrowheads="1"/>
          </p:cNvSpPr>
          <p:nvPr/>
        </p:nvSpPr>
        <p:spPr bwMode="auto">
          <a:xfrm>
            <a:off x="7971785" y="4825209"/>
            <a:ext cx="719138" cy="647700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294"/>
          <p:cNvSpPr>
            <a:spLocks noChangeArrowheads="1"/>
          </p:cNvSpPr>
          <p:nvPr/>
        </p:nvSpPr>
        <p:spPr bwMode="auto">
          <a:xfrm>
            <a:off x="6963722" y="4891884"/>
            <a:ext cx="719138" cy="720725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5568" y="24867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72434" y="964410"/>
            <a:ext cx="8229600" cy="3606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 smtClean="0"/>
              <a:t>Grouping:</a:t>
            </a:r>
          </a:p>
          <a:p>
            <a:pPr lvl="1"/>
            <a:r>
              <a:rPr lang="en-IE" dirty="0" smtClean="0"/>
              <a:t>Sort components of reduced 1-dimensional vector</a:t>
            </a:r>
          </a:p>
          <a:p>
            <a:pPr lvl="1"/>
            <a:r>
              <a:rPr lang="en-IE" dirty="0" smtClean="0"/>
              <a:t>Identify clusters by splitting the sorted vector in two</a:t>
            </a:r>
          </a:p>
          <a:p>
            <a:r>
              <a:rPr lang="en-IE" dirty="0" smtClean="0"/>
              <a:t>How to choose a splitting point?</a:t>
            </a:r>
          </a:p>
          <a:p>
            <a:pPr lvl="1"/>
            <a:r>
              <a:rPr lang="en-IE" dirty="0" smtClean="0"/>
              <a:t>Naïve approaches: </a:t>
            </a:r>
          </a:p>
          <a:p>
            <a:pPr lvl="2"/>
            <a:r>
              <a:rPr lang="en-IE" dirty="0" smtClean="0"/>
              <a:t>Split at 0 or median value</a:t>
            </a:r>
          </a:p>
          <a:p>
            <a:pPr lvl="1"/>
            <a:r>
              <a:rPr lang="en-IE" dirty="0" smtClean="0"/>
              <a:t>More expensive approaches:</a:t>
            </a:r>
          </a:p>
          <a:p>
            <a:pPr lvl="2"/>
            <a:r>
              <a:rPr lang="en-IE" dirty="0" smtClean="0"/>
              <a:t>Attempt to minimize normalized cut in 1-dimension </a:t>
            </a:r>
            <a:br>
              <a:rPr lang="en-IE" dirty="0" smtClean="0"/>
            </a:br>
            <a:r>
              <a:rPr lang="en-IE" dirty="0" smtClean="0"/>
              <a:t>(sweep over ordering of nodes induced by the eigenvector)</a:t>
            </a:r>
          </a:p>
          <a:p>
            <a:pPr lvl="1"/>
            <a:endParaRPr lang="en-IE" dirty="0" smtClean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>
          <a:xfrm>
            <a:off x="6568434" y="6025360"/>
            <a:ext cx="2133600" cy="365125"/>
          </a:xfrm>
        </p:spPr>
        <p:txBody>
          <a:bodyPr/>
          <a:lstStyle/>
          <a:p>
            <a:fld id="{2FB82157-1A3D-4543-BB36-318E47FF2E9F}" type="slidenum">
              <a:rPr lang="en-IE" smtClean="0"/>
              <a:pPr/>
              <a:t>62</a:t>
            </a:fld>
            <a:endParaRPr lang="en-IE"/>
          </a:p>
        </p:txBody>
      </p:sp>
      <p:sp>
        <p:nvSpPr>
          <p:cNvPr id="24627" name="AutoShape 77"/>
          <p:cNvSpPr>
            <a:spLocks noChangeArrowheads="1"/>
          </p:cNvSpPr>
          <p:nvPr/>
        </p:nvSpPr>
        <p:spPr bwMode="auto">
          <a:xfrm>
            <a:off x="650234" y="4787111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320" name="Rectangle 152"/>
          <p:cNvSpPr>
            <a:spLocks noChangeArrowheads="1"/>
          </p:cNvSpPr>
          <p:nvPr/>
        </p:nvSpPr>
        <p:spPr bwMode="auto">
          <a:xfrm>
            <a:off x="2121846" y="6087274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29" name="Rectangle 153"/>
          <p:cNvSpPr>
            <a:spLocks noChangeArrowheads="1"/>
          </p:cNvSpPr>
          <p:nvPr/>
        </p:nvSpPr>
        <p:spPr bwMode="auto">
          <a:xfrm>
            <a:off x="1731321" y="6087274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2" name="Rectangle 154"/>
          <p:cNvSpPr>
            <a:spLocks noChangeArrowheads="1"/>
          </p:cNvSpPr>
          <p:nvPr/>
        </p:nvSpPr>
        <p:spPr bwMode="auto">
          <a:xfrm>
            <a:off x="2121846" y="5784061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1" name="Rectangle 155"/>
          <p:cNvSpPr>
            <a:spLocks noChangeArrowheads="1"/>
          </p:cNvSpPr>
          <p:nvPr/>
        </p:nvSpPr>
        <p:spPr bwMode="auto">
          <a:xfrm>
            <a:off x="1731321" y="5784061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4" name="Rectangle 156"/>
          <p:cNvSpPr>
            <a:spLocks noChangeArrowheads="1"/>
          </p:cNvSpPr>
          <p:nvPr/>
        </p:nvSpPr>
        <p:spPr bwMode="auto">
          <a:xfrm>
            <a:off x="2121846" y="5480849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3" name="Rectangle 157"/>
          <p:cNvSpPr>
            <a:spLocks noChangeArrowheads="1"/>
          </p:cNvSpPr>
          <p:nvPr/>
        </p:nvSpPr>
        <p:spPr bwMode="auto">
          <a:xfrm>
            <a:off x="1731321" y="5480849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6" name="Rectangle 158"/>
          <p:cNvSpPr>
            <a:spLocks noChangeArrowheads="1"/>
          </p:cNvSpPr>
          <p:nvPr/>
        </p:nvSpPr>
        <p:spPr bwMode="auto">
          <a:xfrm>
            <a:off x="2121846" y="5177636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5" name="Rectangle 159"/>
          <p:cNvSpPr>
            <a:spLocks noChangeArrowheads="1"/>
          </p:cNvSpPr>
          <p:nvPr/>
        </p:nvSpPr>
        <p:spPr bwMode="auto">
          <a:xfrm>
            <a:off x="1731321" y="5177636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8" name="Rectangle 160"/>
          <p:cNvSpPr>
            <a:spLocks noChangeArrowheads="1"/>
          </p:cNvSpPr>
          <p:nvPr/>
        </p:nvSpPr>
        <p:spPr bwMode="auto">
          <a:xfrm>
            <a:off x="2121846" y="4874424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37" name="Rectangle 161"/>
          <p:cNvSpPr>
            <a:spLocks noChangeArrowheads="1"/>
          </p:cNvSpPr>
          <p:nvPr/>
        </p:nvSpPr>
        <p:spPr bwMode="auto">
          <a:xfrm>
            <a:off x="1731321" y="4874424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30" name="Rectangle 162"/>
          <p:cNvSpPr>
            <a:spLocks noChangeArrowheads="1"/>
          </p:cNvSpPr>
          <p:nvPr/>
        </p:nvSpPr>
        <p:spPr bwMode="auto">
          <a:xfrm>
            <a:off x="2121846" y="4571211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9" name="Rectangle 163"/>
          <p:cNvSpPr>
            <a:spLocks noChangeArrowheads="1"/>
          </p:cNvSpPr>
          <p:nvPr/>
        </p:nvSpPr>
        <p:spPr bwMode="auto">
          <a:xfrm>
            <a:off x="1731321" y="4545811"/>
            <a:ext cx="390525" cy="328614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40" name="Line 164"/>
          <p:cNvSpPr>
            <a:spLocks noChangeShapeType="1"/>
          </p:cNvSpPr>
          <p:nvPr/>
        </p:nvSpPr>
        <p:spPr bwMode="auto">
          <a:xfrm>
            <a:off x="1731321" y="4545810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1" name="Line 165"/>
          <p:cNvSpPr>
            <a:spLocks noChangeShapeType="1"/>
          </p:cNvSpPr>
          <p:nvPr/>
        </p:nvSpPr>
        <p:spPr bwMode="auto">
          <a:xfrm>
            <a:off x="1731321" y="4874424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2" name="Line 166"/>
          <p:cNvSpPr>
            <a:spLocks noChangeShapeType="1"/>
          </p:cNvSpPr>
          <p:nvPr/>
        </p:nvSpPr>
        <p:spPr bwMode="auto">
          <a:xfrm>
            <a:off x="1731321" y="5177636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3" name="Line 167"/>
          <p:cNvSpPr>
            <a:spLocks noChangeShapeType="1"/>
          </p:cNvSpPr>
          <p:nvPr/>
        </p:nvSpPr>
        <p:spPr bwMode="auto">
          <a:xfrm>
            <a:off x="1731321" y="5480849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4" name="Line 168"/>
          <p:cNvSpPr>
            <a:spLocks noChangeShapeType="1"/>
          </p:cNvSpPr>
          <p:nvPr/>
        </p:nvSpPr>
        <p:spPr bwMode="auto">
          <a:xfrm>
            <a:off x="1731321" y="5758660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5" name="Line 169"/>
          <p:cNvSpPr>
            <a:spLocks noChangeShapeType="1"/>
          </p:cNvSpPr>
          <p:nvPr/>
        </p:nvSpPr>
        <p:spPr bwMode="auto">
          <a:xfrm>
            <a:off x="1731321" y="6087274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6" name="Line 170"/>
          <p:cNvSpPr>
            <a:spLocks noChangeShapeType="1"/>
          </p:cNvSpPr>
          <p:nvPr/>
        </p:nvSpPr>
        <p:spPr bwMode="auto">
          <a:xfrm>
            <a:off x="1731321" y="6390486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7" name="Line 171"/>
          <p:cNvSpPr>
            <a:spLocks noChangeShapeType="1"/>
          </p:cNvSpPr>
          <p:nvPr/>
        </p:nvSpPr>
        <p:spPr bwMode="auto">
          <a:xfrm>
            <a:off x="1731321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8" name="Line 172"/>
          <p:cNvSpPr>
            <a:spLocks noChangeShapeType="1"/>
          </p:cNvSpPr>
          <p:nvPr/>
        </p:nvSpPr>
        <p:spPr bwMode="auto">
          <a:xfrm>
            <a:off x="2121846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649" name="Line 173"/>
          <p:cNvSpPr>
            <a:spLocks noChangeShapeType="1"/>
          </p:cNvSpPr>
          <p:nvPr/>
        </p:nvSpPr>
        <p:spPr bwMode="auto">
          <a:xfrm>
            <a:off x="2594921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599" name="AutoShape 117"/>
          <p:cNvSpPr>
            <a:spLocks noChangeArrowheads="1"/>
          </p:cNvSpPr>
          <p:nvPr/>
        </p:nvSpPr>
        <p:spPr bwMode="auto">
          <a:xfrm>
            <a:off x="2783834" y="5061749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342" name="Text Box 174"/>
          <p:cNvSpPr txBox="1">
            <a:spLocks noChangeArrowheads="1"/>
          </p:cNvSpPr>
          <p:nvPr/>
        </p:nvSpPr>
        <p:spPr bwMode="auto">
          <a:xfrm>
            <a:off x="3208015" y="4368086"/>
            <a:ext cx="2808288" cy="103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IE" b="1" dirty="0">
                <a:solidFill>
                  <a:srgbClr val="008000"/>
                </a:solidFill>
              </a:rPr>
              <a:t>Split at </a:t>
            </a:r>
            <a:r>
              <a:rPr lang="en-IE" b="1" dirty="0" smtClean="0">
                <a:solidFill>
                  <a:srgbClr val="008000"/>
                </a:solidFill>
                <a:cs typeface="Times New Roman" pitchFamily="18" charset="0"/>
              </a:rPr>
              <a:t>0:</a:t>
            </a:r>
            <a:endParaRPr lang="en-IE" b="1" dirty="0">
              <a:solidFill>
                <a:srgbClr val="008000"/>
              </a:solidFill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IE" b="1" dirty="0" smtClean="0"/>
              <a:t>Cluster </a:t>
            </a:r>
            <a:r>
              <a:rPr lang="en-IE" b="1" dirty="0"/>
              <a:t>A:</a:t>
            </a:r>
            <a:r>
              <a:rPr lang="en-IE" dirty="0"/>
              <a:t> Positive points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IE" b="1" dirty="0"/>
              <a:t>Cluster B:</a:t>
            </a:r>
            <a:r>
              <a:rPr lang="en-IE" dirty="0"/>
              <a:t> Negative points</a:t>
            </a:r>
          </a:p>
        </p:txBody>
      </p:sp>
      <p:sp>
        <p:nvSpPr>
          <p:cNvPr id="135390" name="Rectangle 222"/>
          <p:cNvSpPr>
            <a:spLocks noChangeArrowheads="1"/>
          </p:cNvSpPr>
          <p:nvPr/>
        </p:nvSpPr>
        <p:spPr bwMode="auto">
          <a:xfrm>
            <a:off x="3974460" y="6071397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02" name="Rectangle 223"/>
          <p:cNvSpPr>
            <a:spLocks noChangeArrowheads="1"/>
          </p:cNvSpPr>
          <p:nvPr/>
        </p:nvSpPr>
        <p:spPr bwMode="auto">
          <a:xfrm>
            <a:off x="3577585" y="6071397"/>
            <a:ext cx="39687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92" name="Rectangle 224"/>
          <p:cNvSpPr>
            <a:spLocks noChangeArrowheads="1"/>
          </p:cNvSpPr>
          <p:nvPr/>
        </p:nvSpPr>
        <p:spPr bwMode="auto">
          <a:xfrm>
            <a:off x="3974460" y="5768184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04" name="Rectangle 225"/>
          <p:cNvSpPr>
            <a:spLocks noChangeArrowheads="1"/>
          </p:cNvSpPr>
          <p:nvPr/>
        </p:nvSpPr>
        <p:spPr bwMode="auto">
          <a:xfrm>
            <a:off x="3577585" y="5768184"/>
            <a:ext cx="39687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94" name="Rectangle 226"/>
          <p:cNvSpPr>
            <a:spLocks noChangeArrowheads="1"/>
          </p:cNvSpPr>
          <p:nvPr/>
        </p:nvSpPr>
        <p:spPr bwMode="auto">
          <a:xfrm>
            <a:off x="3974460" y="5490373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06" name="Rectangle 227"/>
          <p:cNvSpPr>
            <a:spLocks noChangeArrowheads="1"/>
          </p:cNvSpPr>
          <p:nvPr/>
        </p:nvSpPr>
        <p:spPr bwMode="auto">
          <a:xfrm>
            <a:off x="3577585" y="5468147"/>
            <a:ext cx="396875" cy="32543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07" name="Line 228"/>
          <p:cNvSpPr>
            <a:spLocks noChangeShapeType="1"/>
          </p:cNvSpPr>
          <p:nvPr/>
        </p:nvSpPr>
        <p:spPr bwMode="auto">
          <a:xfrm>
            <a:off x="3577585" y="5460210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229"/>
          <p:cNvSpPr>
            <a:spLocks noChangeShapeType="1"/>
          </p:cNvSpPr>
          <p:nvPr/>
        </p:nvSpPr>
        <p:spPr bwMode="auto">
          <a:xfrm>
            <a:off x="3577585" y="5793585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Line 230"/>
          <p:cNvSpPr>
            <a:spLocks noChangeShapeType="1"/>
          </p:cNvSpPr>
          <p:nvPr/>
        </p:nvSpPr>
        <p:spPr bwMode="auto">
          <a:xfrm>
            <a:off x="3577585" y="6071397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0" name="Line 234"/>
          <p:cNvSpPr>
            <a:spLocks noChangeShapeType="1"/>
          </p:cNvSpPr>
          <p:nvPr/>
        </p:nvSpPr>
        <p:spPr bwMode="auto">
          <a:xfrm>
            <a:off x="3577585" y="6374609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Line 235"/>
          <p:cNvSpPr>
            <a:spLocks noChangeShapeType="1"/>
          </p:cNvSpPr>
          <p:nvPr/>
        </p:nvSpPr>
        <p:spPr bwMode="auto">
          <a:xfrm>
            <a:off x="3577585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Line 236"/>
          <p:cNvSpPr>
            <a:spLocks noChangeShapeType="1"/>
          </p:cNvSpPr>
          <p:nvPr/>
        </p:nvSpPr>
        <p:spPr bwMode="auto">
          <a:xfrm>
            <a:off x="3974460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Line 237"/>
          <p:cNvSpPr>
            <a:spLocks noChangeShapeType="1"/>
          </p:cNvSpPr>
          <p:nvPr/>
        </p:nvSpPr>
        <p:spPr bwMode="auto">
          <a:xfrm>
            <a:off x="4442772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24" name="Rectangle 256"/>
          <p:cNvSpPr>
            <a:spLocks noChangeArrowheads="1"/>
          </p:cNvSpPr>
          <p:nvPr/>
        </p:nvSpPr>
        <p:spPr bwMode="auto">
          <a:xfrm>
            <a:off x="5201597" y="6071397"/>
            <a:ext cx="465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15" name="Rectangle 257"/>
          <p:cNvSpPr>
            <a:spLocks noChangeArrowheads="1"/>
          </p:cNvSpPr>
          <p:nvPr/>
        </p:nvSpPr>
        <p:spPr bwMode="auto">
          <a:xfrm>
            <a:off x="4801547" y="6071397"/>
            <a:ext cx="400050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426" name="Rectangle 258"/>
          <p:cNvSpPr>
            <a:spLocks noChangeArrowheads="1"/>
          </p:cNvSpPr>
          <p:nvPr/>
        </p:nvSpPr>
        <p:spPr bwMode="auto">
          <a:xfrm>
            <a:off x="5201597" y="5768184"/>
            <a:ext cx="465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17" name="Rectangle 259"/>
          <p:cNvSpPr>
            <a:spLocks noChangeArrowheads="1"/>
          </p:cNvSpPr>
          <p:nvPr/>
        </p:nvSpPr>
        <p:spPr bwMode="auto">
          <a:xfrm>
            <a:off x="4801547" y="5768184"/>
            <a:ext cx="400050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428" name="Rectangle 260"/>
          <p:cNvSpPr>
            <a:spLocks noChangeArrowheads="1"/>
          </p:cNvSpPr>
          <p:nvPr/>
        </p:nvSpPr>
        <p:spPr bwMode="auto">
          <a:xfrm>
            <a:off x="5201597" y="5460211"/>
            <a:ext cx="465138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19" name="Rectangle 261"/>
          <p:cNvSpPr>
            <a:spLocks noChangeArrowheads="1"/>
          </p:cNvSpPr>
          <p:nvPr/>
        </p:nvSpPr>
        <p:spPr bwMode="auto">
          <a:xfrm>
            <a:off x="4801547" y="5460211"/>
            <a:ext cx="400050" cy="333376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20" name="Line 268"/>
          <p:cNvSpPr>
            <a:spLocks noChangeShapeType="1"/>
          </p:cNvSpPr>
          <p:nvPr/>
        </p:nvSpPr>
        <p:spPr bwMode="auto">
          <a:xfrm>
            <a:off x="4801547" y="5460210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1" name="Line 272"/>
          <p:cNvSpPr>
            <a:spLocks noChangeShapeType="1"/>
          </p:cNvSpPr>
          <p:nvPr/>
        </p:nvSpPr>
        <p:spPr bwMode="auto">
          <a:xfrm>
            <a:off x="4801547" y="5793585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2" name="Line 273"/>
          <p:cNvSpPr>
            <a:spLocks noChangeShapeType="1"/>
          </p:cNvSpPr>
          <p:nvPr/>
        </p:nvSpPr>
        <p:spPr bwMode="auto">
          <a:xfrm>
            <a:off x="4801547" y="6071397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3" name="Line 274"/>
          <p:cNvSpPr>
            <a:spLocks noChangeShapeType="1"/>
          </p:cNvSpPr>
          <p:nvPr/>
        </p:nvSpPr>
        <p:spPr bwMode="auto">
          <a:xfrm>
            <a:off x="4801547" y="6374609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4" name="Line 275"/>
          <p:cNvSpPr>
            <a:spLocks noChangeShapeType="1"/>
          </p:cNvSpPr>
          <p:nvPr/>
        </p:nvSpPr>
        <p:spPr bwMode="auto">
          <a:xfrm>
            <a:off x="4801547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5" name="Line 276"/>
          <p:cNvSpPr>
            <a:spLocks noChangeShapeType="1"/>
          </p:cNvSpPr>
          <p:nvPr/>
        </p:nvSpPr>
        <p:spPr bwMode="auto">
          <a:xfrm>
            <a:off x="5201597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626" name="Line 277"/>
          <p:cNvSpPr>
            <a:spLocks noChangeShapeType="1"/>
          </p:cNvSpPr>
          <p:nvPr/>
        </p:nvSpPr>
        <p:spPr bwMode="auto">
          <a:xfrm>
            <a:off x="5666735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589" name="Freeform 282"/>
          <p:cNvSpPr>
            <a:spLocks/>
          </p:cNvSpPr>
          <p:nvPr/>
        </p:nvSpPr>
        <p:spPr bwMode="auto">
          <a:xfrm>
            <a:off x="7063181" y="5029997"/>
            <a:ext cx="351666" cy="441325"/>
          </a:xfrm>
          <a:custGeom>
            <a:avLst/>
            <a:gdLst>
              <a:gd name="T0" fmla="*/ 593 w 593"/>
              <a:gd name="T1" fmla="*/ 0 h 743"/>
              <a:gd name="T2" fmla="*/ 0 w 593"/>
              <a:gd name="T3" fmla="*/ 380 h 743"/>
              <a:gd name="T4" fmla="*/ 576 w 593"/>
              <a:gd name="T5" fmla="*/ 743 h 743"/>
              <a:gd name="T6" fmla="*/ 593 w 593"/>
              <a:gd name="T7" fmla="*/ 0 h 743"/>
              <a:gd name="T8" fmla="*/ 0 60000 65536"/>
              <a:gd name="T9" fmla="*/ 0 60000 65536"/>
              <a:gd name="T10" fmla="*/ 0 60000 65536"/>
              <a:gd name="T11" fmla="*/ 0 60000 65536"/>
              <a:gd name="T12" fmla="*/ 0 w 593"/>
              <a:gd name="T13" fmla="*/ 0 h 743"/>
              <a:gd name="T14" fmla="*/ 593 w 593"/>
              <a:gd name="T15" fmla="*/ 743 h 7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3" h="743">
                <a:moveTo>
                  <a:pt x="593" y="0"/>
                </a:moveTo>
                <a:lnTo>
                  <a:pt x="0" y="380"/>
                </a:lnTo>
                <a:lnTo>
                  <a:pt x="576" y="743"/>
                </a:lnTo>
                <a:lnTo>
                  <a:pt x="593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283"/>
          <p:cNvSpPr>
            <a:spLocks/>
          </p:cNvSpPr>
          <p:nvPr/>
        </p:nvSpPr>
        <p:spPr bwMode="auto">
          <a:xfrm>
            <a:off x="8108370" y="5007772"/>
            <a:ext cx="526798" cy="295275"/>
          </a:xfrm>
          <a:custGeom>
            <a:avLst/>
            <a:gdLst>
              <a:gd name="T0" fmla="*/ 0 w 889"/>
              <a:gd name="T1" fmla="*/ 498 h 498"/>
              <a:gd name="T2" fmla="*/ 307 w 889"/>
              <a:gd name="T3" fmla="*/ 0 h 498"/>
              <a:gd name="T4" fmla="*/ 889 w 889"/>
              <a:gd name="T5" fmla="*/ 408 h 498"/>
              <a:gd name="T6" fmla="*/ 0 w 889"/>
              <a:gd name="T7" fmla="*/ 498 h 498"/>
              <a:gd name="T8" fmla="*/ 0 60000 65536"/>
              <a:gd name="T9" fmla="*/ 0 60000 65536"/>
              <a:gd name="T10" fmla="*/ 0 60000 65536"/>
              <a:gd name="T11" fmla="*/ 0 60000 65536"/>
              <a:gd name="T12" fmla="*/ 0 w 889"/>
              <a:gd name="T13" fmla="*/ 0 h 498"/>
              <a:gd name="T14" fmla="*/ 889 w 889"/>
              <a:gd name="T15" fmla="*/ 498 h 4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9" h="498">
                <a:moveTo>
                  <a:pt x="0" y="498"/>
                </a:moveTo>
                <a:lnTo>
                  <a:pt x="307" y="0"/>
                </a:lnTo>
                <a:lnTo>
                  <a:pt x="889" y="408"/>
                </a:lnTo>
                <a:lnTo>
                  <a:pt x="0" y="49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284"/>
          <p:cNvSpPr>
            <a:spLocks noChangeShapeType="1"/>
          </p:cNvSpPr>
          <p:nvPr/>
        </p:nvSpPr>
        <p:spPr bwMode="auto">
          <a:xfrm flipV="1">
            <a:off x="7413446" y="5003009"/>
            <a:ext cx="912089" cy="36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285"/>
          <p:cNvSpPr>
            <a:spLocks noChangeShapeType="1"/>
          </p:cNvSpPr>
          <p:nvPr/>
        </p:nvSpPr>
        <p:spPr bwMode="auto">
          <a:xfrm flipV="1">
            <a:off x="7398034" y="5301459"/>
            <a:ext cx="735555" cy="176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Oval 286"/>
          <p:cNvSpPr>
            <a:spLocks noChangeArrowheads="1"/>
          </p:cNvSpPr>
          <p:nvPr/>
        </p:nvSpPr>
        <p:spPr bwMode="auto">
          <a:xfrm>
            <a:off x="8084552" y="5274472"/>
            <a:ext cx="6304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287"/>
          <p:cNvSpPr>
            <a:spLocks noChangeArrowheads="1"/>
          </p:cNvSpPr>
          <p:nvPr/>
        </p:nvSpPr>
        <p:spPr bwMode="auto">
          <a:xfrm>
            <a:off x="7363008" y="5433222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288"/>
          <p:cNvSpPr>
            <a:spLocks noChangeArrowheads="1"/>
          </p:cNvSpPr>
          <p:nvPr/>
        </p:nvSpPr>
        <p:spPr bwMode="auto">
          <a:xfrm>
            <a:off x="8594537" y="5212559"/>
            <a:ext cx="6304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89"/>
          <p:cNvSpPr>
            <a:spLocks noChangeArrowheads="1"/>
          </p:cNvSpPr>
          <p:nvPr/>
        </p:nvSpPr>
        <p:spPr bwMode="auto">
          <a:xfrm>
            <a:off x="7035160" y="5223672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90"/>
          <p:cNvSpPr>
            <a:spLocks noChangeArrowheads="1"/>
          </p:cNvSpPr>
          <p:nvPr/>
        </p:nvSpPr>
        <p:spPr bwMode="auto">
          <a:xfrm>
            <a:off x="8261086" y="4968084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91"/>
          <p:cNvSpPr>
            <a:spLocks noChangeArrowheads="1"/>
          </p:cNvSpPr>
          <p:nvPr/>
        </p:nvSpPr>
        <p:spPr bwMode="auto">
          <a:xfrm>
            <a:off x="7371414" y="4991897"/>
            <a:ext cx="6164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293"/>
          <p:cNvSpPr>
            <a:spLocks noChangeArrowheads="1"/>
          </p:cNvSpPr>
          <p:nvPr/>
        </p:nvSpPr>
        <p:spPr bwMode="auto">
          <a:xfrm>
            <a:off x="6242997" y="4993485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296"/>
          <p:cNvSpPr txBox="1">
            <a:spLocks noChangeArrowheads="1"/>
          </p:cNvSpPr>
          <p:nvPr/>
        </p:nvSpPr>
        <p:spPr bwMode="auto">
          <a:xfrm>
            <a:off x="6900222" y="4636297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100">
                <a:latin typeface="Verdana" pitchFamily="34" charset="0"/>
              </a:rPr>
              <a:t>A</a:t>
            </a:r>
          </a:p>
        </p:txBody>
      </p:sp>
      <p:sp>
        <p:nvSpPr>
          <p:cNvPr id="24588" name="Text Box 297"/>
          <p:cNvSpPr txBox="1">
            <a:spLocks noChangeArrowheads="1"/>
          </p:cNvSpPr>
          <p:nvPr/>
        </p:nvSpPr>
        <p:spPr bwMode="auto">
          <a:xfrm>
            <a:off x="8340085" y="4609309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100">
                <a:latin typeface="Verdan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495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Example: Spectral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2" y="1524000"/>
            <a:ext cx="281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43" y="1743075"/>
            <a:ext cx="507515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7912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Rank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824453" y="3340594"/>
            <a:ext cx="166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19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7"/>
            <a:ext cx="8229600" cy="1143000"/>
          </a:xfrm>
        </p:spPr>
        <p:txBody>
          <a:bodyPr/>
          <a:lstStyle/>
          <a:p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9" y="980728"/>
            <a:ext cx="8229600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i="1" dirty="0" smtClean="0"/>
              <a:t>How do we partition a graph into </a:t>
            </a:r>
            <a:r>
              <a:rPr lang="en-IE" i="1" dirty="0" smtClean="0">
                <a:latin typeface="Times New Roman" pitchFamily="18" charset="0"/>
              </a:rPr>
              <a:t>k</a:t>
            </a:r>
            <a:r>
              <a:rPr lang="en-IE" i="1" dirty="0" smtClean="0"/>
              <a:t> clusters?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04" y="1882019"/>
            <a:ext cx="324479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4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7"/>
            <a:ext cx="8229600" cy="1143000"/>
          </a:xfrm>
        </p:spPr>
        <p:txBody>
          <a:bodyPr/>
          <a:lstStyle/>
          <a:p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9" y="980728"/>
            <a:ext cx="8229600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i="1" dirty="0" smtClean="0"/>
              <a:t>How do we partition a graph into </a:t>
            </a:r>
            <a:r>
              <a:rPr lang="en-IE" i="1" dirty="0" smtClean="0">
                <a:latin typeface="Times New Roman" pitchFamily="18" charset="0"/>
              </a:rPr>
              <a:t>k</a:t>
            </a:r>
            <a:r>
              <a:rPr lang="en-IE" i="1" dirty="0" smtClean="0"/>
              <a:t> clusters?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Recursively apply a bi-partitioning algorithm</a:t>
            </a:r>
            <a:r>
              <a:rPr lang="en-US" sz="2400" dirty="0" smtClean="0"/>
              <a:t> in a hierarchical divisive manner</a:t>
            </a:r>
          </a:p>
          <a:p>
            <a:pPr lvl="2"/>
            <a:r>
              <a:rPr lang="en-US" dirty="0" smtClean="0"/>
              <a:t>Disadvantages: Inefficient, unstable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2001"/>
            <a:ext cx="7019658" cy="34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several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of the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eigenvectors </a:t>
            </a:r>
            <a:r>
              <a:rPr lang="en-US" sz="2800" dirty="0" smtClean="0"/>
              <a:t>to partition the </a:t>
            </a:r>
            <a:r>
              <a:rPr lang="en-US" sz="2800" dirty="0"/>
              <a:t>graph. </a:t>
            </a:r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U</a:t>
            </a:r>
            <a:r>
              <a:rPr lang="en-US" sz="2800" dirty="0" smtClean="0"/>
              <a:t>se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800" dirty="0"/>
              <a:t> eigenvectors, </a:t>
            </a:r>
            <a:r>
              <a:rPr lang="en-US" sz="2800" dirty="0" smtClean="0"/>
              <a:t>and set </a:t>
            </a:r>
            <a:r>
              <a:rPr lang="en-US" sz="2800" dirty="0"/>
              <a:t>a threshold for each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Get a partition </a:t>
            </a:r>
            <a:r>
              <a:rPr lang="en-US" sz="2800" dirty="0"/>
              <a:t>into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8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groups</a:t>
            </a:r>
            <a:r>
              <a:rPr lang="en-US" sz="2800" dirty="0"/>
              <a:t>, each group consisting of the nodes that are above </a:t>
            </a:r>
            <a:r>
              <a:rPr lang="en-US" sz="2800" dirty="0" smtClean="0"/>
              <a:t>or below </a:t>
            </a:r>
            <a:r>
              <a:rPr lang="en-US" sz="2800" dirty="0"/>
              <a:t>threshold for each of the eigenvectors, in a particular pattern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28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5820" y="404664"/>
            <a:ext cx="2971800" cy="1219200"/>
            <a:chOff x="838200" y="3505200"/>
            <a:chExt cx="3276600" cy="1447800"/>
          </a:xfrm>
        </p:grpSpPr>
        <p:cxnSp>
          <p:nvCxnSpPr>
            <p:cNvPr id="6" name="Straight Connector 5"/>
            <p:cNvCxnSpPr>
              <a:stCxn id="14" idx="3"/>
              <a:endCxn id="16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6" idx="5"/>
              <a:endCxn id="15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6"/>
              <a:endCxn id="17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5" idx="6"/>
              <a:endCxn id="18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5"/>
              <a:endCxn id="19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19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  <a:endCxn id="18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943" y="3546108"/>
            <a:ext cx="7966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use both the </a:t>
            </a:r>
            <a:r>
              <a:rPr lang="en-US" dirty="0" smtClean="0"/>
              <a:t>2</a:t>
            </a:r>
            <a:r>
              <a:rPr lang="en-US" baseline="30000" dirty="0"/>
              <a:t>nd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3</a:t>
            </a:r>
            <a:r>
              <a:rPr lang="en-US" baseline="30000" dirty="0"/>
              <a:t>rd</a:t>
            </a:r>
            <a:r>
              <a:rPr lang="en-US" dirty="0" smtClean="0"/>
              <a:t> </a:t>
            </a:r>
            <a:r>
              <a:rPr lang="en-US" dirty="0"/>
              <a:t>eigenvectors, </a:t>
            </a:r>
            <a:endParaRPr lang="en-US" dirty="0" smtClean="0"/>
          </a:p>
          <a:p>
            <a:r>
              <a:rPr lang="en-US" dirty="0" smtClean="0"/>
              <a:t>nodes 5 and 6 (negative in both) 2 and 3 (positive in both)</a:t>
            </a:r>
          </a:p>
          <a:p>
            <a:r>
              <a:rPr lang="en-US" dirty="0" smtClean="0"/>
              <a:t>1 and 4 alone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28650" y="474761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Note that each </a:t>
            </a:r>
            <a:r>
              <a:rPr lang="en-US" dirty="0"/>
              <a:t>eigenvector except the first is the vector x that minimizes </a:t>
            </a:r>
            <a:r>
              <a:rPr lang="en-US" dirty="0" err="1"/>
              <a:t>x</a:t>
            </a:r>
            <a:r>
              <a:rPr lang="en-US" baseline="30000" dirty="0" err="1"/>
              <a:t>T</a:t>
            </a:r>
            <a:r>
              <a:rPr lang="en-US" dirty="0" err="1"/>
              <a:t>Lx</a:t>
            </a:r>
            <a:r>
              <a:rPr lang="en-US" dirty="0"/>
              <a:t>, subject to the constraint that it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orthogonal to all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previous eigenvectors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Thus, </a:t>
            </a:r>
            <a:r>
              <a:rPr lang="en-US" dirty="0"/>
              <a:t>while each eigenvector </a:t>
            </a:r>
            <a:r>
              <a:rPr lang="en-US" dirty="0" smtClean="0"/>
              <a:t>tries to </a:t>
            </a:r>
            <a:r>
              <a:rPr lang="en-US" dirty="0"/>
              <a:t>produce a minimum-sized cut, </a:t>
            </a:r>
            <a:r>
              <a:rPr lang="en-US" dirty="0" smtClean="0"/>
              <a:t>successive </a:t>
            </a:r>
            <a:r>
              <a:rPr lang="en-US" dirty="0"/>
              <a:t>eigenvectors have </a:t>
            </a:r>
            <a:r>
              <a:rPr lang="en-US" dirty="0" smtClean="0"/>
              <a:t>to satisfy </a:t>
            </a:r>
            <a:r>
              <a:rPr lang="en-US" dirty="0"/>
              <a:t>more and more constraints </a:t>
            </a:r>
            <a:r>
              <a:rPr lang="en-US" dirty="0" smtClean="0"/>
              <a:t>=&gt; the </a:t>
            </a:r>
            <a:r>
              <a:rPr lang="en-US" dirty="0"/>
              <a:t>cuts </a:t>
            </a:r>
            <a:r>
              <a:rPr lang="en-GB" dirty="0" smtClean="0"/>
              <a:t>progressively </a:t>
            </a:r>
            <a:r>
              <a:rPr lang="en-GB" dirty="0"/>
              <a:t>worse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  <p:grpSp>
        <p:nvGrpSpPr>
          <p:cNvPr id="22" name="Group 21"/>
          <p:cNvGrpSpPr/>
          <p:nvPr/>
        </p:nvGrpSpPr>
        <p:grpSpPr>
          <a:xfrm>
            <a:off x="6151800" y="1756781"/>
            <a:ext cx="1943100" cy="1516063"/>
            <a:chOff x="3994870" y="3613393"/>
            <a:chExt cx="1943100" cy="1516063"/>
          </a:xfrm>
        </p:grpSpPr>
        <p:sp>
          <p:nvSpPr>
            <p:cNvPr id="23" name="Rectangle 63"/>
            <p:cNvSpPr>
              <a:spLocks noChangeArrowheads="1"/>
            </p:cNvSpPr>
            <p:nvPr/>
          </p:nvSpPr>
          <p:spPr bwMode="auto">
            <a:xfrm>
              <a:off x="5615707" y="4873868"/>
              <a:ext cx="3222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0.0</a:t>
              </a:r>
              <a:endParaRPr lang="en-IE" sz="800" dirty="0"/>
            </a:p>
          </p:txBody>
        </p:sp>
        <p:sp>
          <p:nvSpPr>
            <p:cNvPr id="24" name="Rectangle 64"/>
            <p:cNvSpPr>
              <a:spLocks noChangeArrowheads="1"/>
            </p:cNvSpPr>
            <p:nvPr/>
          </p:nvSpPr>
          <p:spPr bwMode="auto">
            <a:xfrm>
              <a:off x="5290270" y="4873868"/>
              <a:ext cx="325438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-0.4</a:t>
              </a:r>
              <a:endParaRPr lang="en-IE" sz="800" dirty="0"/>
            </a:p>
          </p:txBody>
        </p:sp>
        <p:sp>
          <p:nvSpPr>
            <p:cNvPr id="25" name="Rectangle 65"/>
            <p:cNvSpPr>
              <a:spLocks noChangeArrowheads="1"/>
            </p:cNvSpPr>
            <p:nvPr/>
          </p:nvSpPr>
          <p:spPr bwMode="auto">
            <a:xfrm>
              <a:off x="4968007" y="4873868"/>
              <a:ext cx="3222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-0.4</a:t>
              </a:r>
              <a:endParaRPr lang="en-IE" sz="800" dirty="0"/>
            </a:p>
          </p:txBody>
        </p:sp>
        <p:sp>
          <p:nvSpPr>
            <p:cNvPr id="26" name="Rectangle 66"/>
            <p:cNvSpPr>
              <a:spLocks noChangeArrowheads="1"/>
            </p:cNvSpPr>
            <p:nvPr/>
          </p:nvSpPr>
          <p:spPr bwMode="auto">
            <a:xfrm>
              <a:off x="4640982" y="4873868"/>
              <a:ext cx="327025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0.4</a:t>
              </a:r>
              <a:endParaRPr lang="en-IE" sz="800" dirty="0"/>
            </a:p>
          </p:txBody>
        </p:sp>
        <p:sp>
          <p:nvSpPr>
            <p:cNvPr id="27" name="Rectangle 67"/>
            <p:cNvSpPr>
              <a:spLocks noChangeArrowheads="1"/>
            </p:cNvSpPr>
            <p:nvPr/>
          </p:nvSpPr>
          <p:spPr bwMode="auto">
            <a:xfrm>
              <a:off x="4315545" y="4873868"/>
              <a:ext cx="325438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0.6</a:t>
              </a:r>
              <a:endParaRPr lang="en-IE" sz="800" dirty="0"/>
            </a:p>
          </p:txBody>
        </p:sp>
        <p:sp>
          <p:nvSpPr>
            <p:cNvPr id="28" name="Rectangle 68"/>
            <p:cNvSpPr>
              <a:spLocks noChangeArrowheads="1"/>
            </p:cNvSpPr>
            <p:nvPr/>
          </p:nvSpPr>
          <p:spPr bwMode="auto">
            <a:xfrm>
              <a:off x="3994870" y="4873868"/>
              <a:ext cx="320675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29" name="Rectangle 69"/>
            <p:cNvSpPr>
              <a:spLocks noChangeArrowheads="1"/>
            </p:cNvSpPr>
            <p:nvPr/>
          </p:nvSpPr>
          <p:spPr bwMode="auto">
            <a:xfrm>
              <a:off x="5615707" y="4623043"/>
              <a:ext cx="322263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smtClean="0"/>
                <a:t>0.5</a:t>
              </a:r>
              <a:endParaRPr lang="en-IE" sz="800" dirty="0"/>
            </a:p>
          </p:txBody>
        </p:sp>
        <p:sp>
          <p:nvSpPr>
            <p:cNvPr id="30" name="Rectangle 70"/>
            <p:cNvSpPr>
              <a:spLocks noChangeArrowheads="1"/>
            </p:cNvSpPr>
            <p:nvPr/>
          </p:nvSpPr>
          <p:spPr bwMode="auto">
            <a:xfrm>
              <a:off x="5290270" y="4623043"/>
              <a:ext cx="325438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0.4</a:t>
              </a:r>
              <a:endParaRPr lang="en-IE" sz="800" dirty="0"/>
            </a:p>
          </p:txBody>
        </p:sp>
        <p:sp>
          <p:nvSpPr>
            <p:cNvPr id="31" name="Rectangle 71"/>
            <p:cNvSpPr>
              <a:spLocks noChangeArrowheads="1"/>
            </p:cNvSpPr>
            <p:nvPr/>
          </p:nvSpPr>
          <p:spPr bwMode="auto">
            <a:xfrm>
              <a:off x="4968007" y="4623043"/>
              <a:ext cx="322263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0.2</a:t>
              </a:r>
              <a:endParaRPr lang="en-IE" sz="800" dirty="0"/>
            </a:p>
          </p:txBody>
        </p:sp>
        <p:sp>
          <p:nvSpPr>
            <p:cNvPr id="32" name="Rectangle 72"/>
            <p:cNvSpPr>
              <a:spLocks noChangeArrowheads="1"/>
            </p:cNvSpPr>
            <p:nvPr/>
          </p:nvSpPr>
          <p:spPr bwMode="auto">
            <a:xfrm>
              <a:off x="4640982" y="4623043"/>
              <a:ext cx="327025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-0.5</a:t>
              </a:r>
              <a:endParaRPr lang="en-IE" sz="800" dirty="0"/>
            </a:p>
          </p:txBody>
        </p:sp>
        <p:sp>
          <p:nvSpPr>
            <p:cNvPr id="33" name="Rectangle 73"/>
            <p:cNvSpPr>
              <a:spLocks noChangeArrowheads="1"/>
            </p:cNvSpPr>
            <p:nvPr/>
          </p:nvSpPr>
          <p:spPr bwMode="auto">
            <a:xfrm>
              <a:off x="4315545" y="4623043"/>
              <a:ext cx="325438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0.3</a:t>
              </a:r>
              <a:endParaRPr lang="en-IE" sz="800" dirty="0"/>
            </a:p>
          </p:txBody>
        </p:sp>
        <p:sp>
          <p:nvSpPr>
            <p:cNvPr id="34" name="Rectangle 74"/>
            <p:cNvSpPr>
              <a:spLocks noChangeArrowheads="1"/>
            </p:cNvSpPr>
            <p:nvPr/>
          </p:nvSpPr>
          <p:spPr bwMode="auto">
            <a:xfrm>
              <a:off x="3994870" y="4623043"/>
              <a:ext cx="320675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35" name="Rectangle 75"/>
            <p:cNvSpPr>
              <a:spLocks noChangeArrowheads="1"/>
            </p:cNvSpPr>
            <p:nvPr/>
          </p:nvSpPr>
          <p:spPr bwMode="auto">
            <a:xfrm>
              <a:off x="5615707" y="4364281"/>
              <a:ext cx="3222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0.5</a:t>
              </a:r>
              <a:endParaRPr lang="en-IE" sz="800" dirty="0"/>
            </a:p>
          </p:txBody>
        </p:sp>
        <p:sp>
          <p:nvSpPr>
            <p:cNvPr id="36" name="Rectangle 76"/>
            <p:cNvSpPr>
              <a:spLocks noChangeArrowheads="1"/>
            </p:cNvSpPr>
            <p:nvPr/>
          </p:nvSpPr>
          <p:spPr bwMode="auto">
            <a:xfrm>
              <a:off x="5290270" y="4364281"/>
              <a:ext cx="325438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0.4</a:t>
              </a:r>
              <a:endParaRPr lang="en-IE" sz="800" dirty="0"/>
            </a:p>
          </p:txBody>
        </p:sp>
        <p:sp>
          <p:nvSpPr>
            <p:cNvPr id="37" name="Rectangle 77"/>
            <p:cNvSpPr>
              <a:spLocks noChangeArrowheads="1"/>
            </p:cNvSpPr>
            <p:nvPr/>
          </p:nvSpPr>
          <p:spPr bwMode="auto">
            <a:xfrm>
              <a:off x="4968007" y="4364281"/>
              <a:ext cx="3222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0.6</a:t>
              </a:r>
              <a:endParaRPr lang="en-IE" sz="800" dirty="0"/>
            </a:p>
          </p:txBody>
        </p:sp>
        <p:sp>
          <p:nvSpPr>
            <p:cNvPr id="38" name="Rectangle 78"/>
            <p:cNvSpPr>
              <a:spLocks noChangeArrowheads="1"/>
            </p:cNvSpPr>
            <p:nvPr/>
          </p:nvSpPr>
          <p:spPr bwMode="auto">
            <a:xfrm>
              <a:off x="4640982" y="4364281"/>
              <a:ext cx="327025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0.1</a:t>
              </a:r>
              <a:endParaRPr lang="en-IE" sz="800" dirty="0"/>
            </a:p>
          </p:txBody>
        </p:sp>
        <p:sp>
          <p:nvSpPr>
            <p:cNvPr id="39" name="Rectangle 79"/>
            <p:cNvSpPr>
              <a:spLocks noChangeArrowheads="1"/>
            </p:cNvSpPr>
            <p:nvPr/>
          </p:nvSpPr>
          <p:spPr bwMode="auto">
            <a:xfrm>
              <a:off x="4315545" y="4364281"/>
              <a:ext cx="325438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0.3</a:t>
              </a:r>
              <a:endParaRPr lang="en-IE" sz="800" dirty="0"/>
            </a:p>
          </p:txBody>
        </p:sp>
        <p:sp>
          <p:nvSpPr>
            <p:cNvPr id="40" name="Rectangle 80"/>
            <p:cNvSpPr>
              <a:spLocks noChangeArrowheads="1"/>
            </p:cNvSpPr>
            <p:nvPr/>
          </p:nvSpPr>
          <p:spPr bwMode="auto">
            <a:xfrm>
              <a:off x="3994870" y="4364281"/>
              <a:ext cx="320675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1" name="Rectangle 81"/>
            <p:cNvSpPr>
              <a:spLocks noChangeArrowheads="1"/>
            </p:cNvSpPr>
            <p:nvPr/>
          </p:nvSpPr>
          <p:spPr bwMode="auto">
            <a:xfrm>
              <a:off x="5615707" y="4121393"/>
              <a:ext cx="3222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0.5</a:t>
              </a:r>
              <a:endParaRPr lang="en-IE" sz="800" dirty="0"/>
            </a:p>
          </p:txBody>
        </p:sp>
        <p:sp>
          <p:nvSpPr>
            <p:cNvPr id="42" name="Rectangle 82"/>
            <p:cNvSpPr>
              <a:spLocks noChangeArrowheads="1"/>
            </p:cNvSpPr>
            <p:nvPr/>
          </p:nvSpPr>
          <p:spPr bwMode="auto">
            <a:xfrm>
              <a:off x="5290270" y="4121393"/>
              <a:ext cx="325438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0.4</a:t>
              </a:r>
              <a:endParaRPr lang="en-IE" sz="800" dirty="0"/>
            </a:p>
          </p:txBody>
        </p:sp>
        <p:sp>
          <p:nvSpPr>
            <p:cNvPr id="43" name="Rectangle 83"/>
            <p:cNvSpPr>
              <a:spLocks noChangeArrowheads="1"/>
            </p:cNvSpPr>
            <p:nvPr/>
          </p:nvSpPr>
          <p:spPr bwMode="auto">
            <a:xfrm>
              <a:off x="4968007" y="4121393"/>
              <a:ext cx="3222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0.6</a:t>
              </a:r>
              <a:endParaRPr lang="en-IE" sz="800" dirty="0"/>
            </a:p>
          </p:txBody>
        </p:sp>
        <p:sp>
          <p:nvSpPr>
            <p:cNvPr id="44" name="Rectangle 84"/>
            <p:cNvSpPr>
              <a:spLocks noChangeArrowheads="1"/>
            </p:cNvSpPr>
            <p:nvPr/>
          </p:nvSpPr>
          <p:spPr bwMode="auto">
            <a:xfrm>
              <a:off x="4640982" y="4121393"/>
              <a:ext cx="327025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0.1</a:t>
              </a:r>
              <a:endParaRPr lang="en-IE" sz="800" dirty="0"/>
            </a:p>
          </p:txBody>
        </p:sp>
        <p:sp>
          <p:nvSpPr>
            <p:cNvPr id="45" name="Rectangle 85"/>
            <p:cNvSpPr>
              <a:spLocks noChangeArrowheads="1"/>
            </p:cNvSpPr>
            <p:nvPr/>
          </p:nvSpPr>
          <p:spPr bwMode="auto">
            <a:xfrm>
              <a:off x="4315545" y="4121393"/>
              <a:ext cx="325438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0.3</a:t>
              </a:r>
              <a:endParaRPr lang="en-IE" sz="800" dirty="0"/>
            </a:p>
          </p:txBody>
        </p:sp>
        <p:sp>
          <p:nvSpPr>
            <p:cNvPr id="46" name="Rectangle 86"/>
            <p:cNvSpPr>
              <a:spLocks noChangeArrowheads="1"/>
            </p:cNvSpPr>
            <p:nvPr/>
          </p:nvSpPr>
          <p:spPr bwMode="auto">
            <a:xfrm>
              <a:off x="3994870" y="4121393"/>
              <a:ext cx="320675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7" name="Rectangle 87"/>
            <p:cNvSpPr>
              <a:spLocks noChangeArrowheads="1"/>
            </p:cNvSpPr>
            <p:nvPr/>
          </p:nvSpPr>
          <p:spPr bwMode="auto">
            <a:xfrm>
              <a:off x="5615707" y="3867393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0.0</a:t>
              </a:r>
              <a:endParaRPr lang="en-IE" sz="800" dirty="0"/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5290270" y="3867393"/>
              <a:ext cx="325438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9" name="Rectangle 89"/>
            <p:cNvSpPr>
              <a:spLocks noChangeArrowheads="1"/>
            </p:cNvSpPr>
            <p:nvPr/>
          </p:nvSpPr>
          <p:spPr bwMode="auto">
            <a:xfrm>
              <a:off x="4968007" y="3867393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</a:t>
              </a:r>
              <a:r>
                <a:rPr lang="en-IE" sz="800" dirty="0" smtClean="0"/>
                <a:t>0.4</a:t>
              </a:r>
              <a:endParaRPr lang="en-IE" sz="800" dirty="0"/>
            </a:p>
          </p:txBody>
        </p:sp>
        <p:sp>
          <p:nvSpPr>
            <p:cNvPr id="50" name="Rectangle 90"/>
            <p:cNvSpPr>
              <a:spLocks noChangeArrowheads="1"/>
            </p:cNvSpPr>
            <p:nvPr/>
          </p:nvSpPr>
          <p:spPr bwMode="auto">
            <a:xfrm>
              <a:off x="4640982" y="3867393"/>
              <a:ext cx="32702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0.4</a:t>
              </a:r>
              <a:endParaRPr lang="en-IE" sz="800" dirty="0"/>
            </a:p>
          </p:txBody>
        </p:sp>
        <p:sp>
          <p:nvSpPr>
            <p:cNvPr id="51" name="Rectangle 91"/>
            <p:cNvSpPr>
              <a:spLocks noChangeArrowheads="1"/>
            </p:cNvSpPr>
            <p:nvPr/>
          </p:nvSpPr>
          <p:spPr bwMode="auto">
            <a:xfrm>
              <a:off x="4315545" y="3867393"/>
              <a:ext cx="3254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0.6</a:t>
              </a:r>
              <a:endParaRPr lang="en-IE" sz="800" dirty="0"/>
            </a:p>
          </p:txBody>
        </p:sp>
        <p:sp>
          <p:nvSpPr>
            <p:cNvPr id="52" name="Rectangle 92"/>
            <p:cNvSpPr>
              <a:spLocks noChangeArrowheads="1"/>
            </p:cNvSpPr>
            <p:nvPr/>
          </p:nvSpPr>
          <p:spPr bwMode="auto">
            <a:xfrm>
              <a:off x="3994870" y="3867393"/>
              <a:ext cx="32067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994870" y="3613393"/>
              <a:ext cx="1943100" cy="254000"/>
              <a:chOff x="3994870" y="3613393"/>
              <a:chExt cx="1943100" cy="254000"/>
            </a:xfrm>
          </p:grpSpPr>
          <p:sp>
            <p:nvSpPr>
              <p:cNvPr id="66" name="Rectangle 93"/>
              <p:cNvSpPr>
                <a:spLocks noChangeArrowheads="1"/>
              </p:cNvSpPr>
              <p:nvPr/>
            </p:nvSpPr>
            <p:spPr bwMode="auto">
              <a:xfrm>
                <a:off x="5615707" y="3613393"/>
                <a:ext cx="322263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 smtClean="0"/>
                  <a:t>-0.5</a:t>
                </a:r>
                <a:endParaRPr lang="en-IE" sz="800" dirty="0"/>
              </a:p>
            </p:txBody>
          </p:sp>
          <p:sp>
            <p:nvSpPr>
              <p:cNvPr id="67" name="Rectangle 94"/>
              <p:cNvSpPr>
                <a:spLocks noChangeArrowheads="1"/>
              </p:cNvSpPr>
              <p:nvPr/>
            </p:nvSpPr>
            <p:spPr bwMode="auto">
              <a:xfrm>
                <a:off x="5290270" y="3613393"/>
                <a:ext cx="325438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</a:t>
                </a:r>
                <a:r>
                  <a:rPr lang="en-IE" sz="800" dirty="0" smtClean="0"/>
                  <a:t>0.4</a:t>
                </a:r>
                <a:endParaRPr lang="en-IE" sz="800" dirty="0"/>
              </a:p>
            </p:txBody>
          </p:sp>
          <p:sp>
            <p:nvSpPr>
              <p:cNvPr id="68" name="Rectangle 95"/>
              <p:cNvSpPr>
                <a:spLocks noChangeArrowheads="1"/>
              </p:cNvSpPr>
              <p:nvPr/>
            </p:nvSpPr>
            <p:spPr bwMode="auto">
              <a:xfrm>
                <a:off x="4968007" y="3613393"/>
                <a:ext cx="322263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 smtClean="0"/>
                  <a:t>-0.2</a:t>
                </a:r>
                <a:endParaRPr lang="en-IE" sz="800" dirty="0"/>
              </a:p>
            </p:txBody>
          </p:sp>
          <p:sp>
            <p:nvSpPr>
              <p:cNvPr id="69" name="Rectangle 96"/>
              <p:cNvSpPr>
                <a:spLocks noChangeArrowheads="1"/>
              </p:cNvSpPr>
              <p:nvPr/>
            </p:nvSpPr>
            <p:spPr bwMode="auto">
              <a:xfrm>
                <a:off x="4640982" y="3613393"/>
                <a:ext cx="327025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 smtClean="0"/>
                  <a:t>-0.5</a:t>
                </a:r>
                <a:endParaRPr lang="en-IE" sz="800" dirty="0"/>
              </a:p>
            </p:txBody>
          </p:sp>
          <p:sp>
            <p:nvSpPr>
              <p:cNvPr id="70" name="Rectangle 97"/>
              <p:cNvSpPr>
                <a:spLocks noChangeArrowheads="1"/>
              </p:cNvSpPr>
              <p:nvPr/>
            </p:nvSpPr>
            <p:spPr bwMode="auto">
              <a:xfrm>
                <a:off x="4315545" y="3613393"/>
                <a:ext cx="325438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 smtClean="0"/>
                  <a:t>0.3</a:t>
                </a:r>
                <a:endParaRPr lang="en-IE" sz="800" dirty="0"/>
              </a:p>
            </p:txBody>
          </p:sp>
          <p:sp>
            <p:nvSpPr>
              <p:cNvPr id="71" name="Rectangle 98"/>
              <p:cNvSpPr>
                <a:spLocks noChangeArrowheads="1"/>
              </p:cNvSpPr>
              <p:nvPr/>
            </p:nvSpPr>
            <p:spPr bwMode="auto">
              <a:xfrm>
                <a:off x="3994870" y="3613393"/>
                <a:ext cx="320675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0.4</a:t>
                </a:r>
              </a:p>
            </p:txBody>
          </p:sp>
          <p:sp>
            <p:nvSpPr>
              <p:cNvPr id="72" name="Line 99"/>
              <p:cNvSpPr>
                <a:spLocks noChangeShapeType="1"/>
              </p:cNvSpPr>
              <p:nvPr/>
            </p:nvSpPr>
            <p:spPr bwMode="auto">
              <a:xfrm>
                <a:off x="3994870" y="3613393"/>
                <a:ext cx="194310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46800" rIns="72000" bIns="46800" anchor="ctr"/>
              <a:lstStyle/>
              <a:p>
                <a:endParaRPr lang="en-US" sz="800"/>
              </a:p>
            </p:txBody>
          </p:sp>
          <p:sp>
            <p:nvSpPr>
              <p:cNvPr id="73" name="Line 100"/>
              <p:cNvSpPr>
                <a:spLocks noChangeShapeType="1"/>
              </p:cNvSpPr>
              <p:nvPr/>
            </p:nvSpPr>
            <p:spPr bwMode="auto">
              <a:xfrm>
                <a:off x="3994870" y="3867393"/>
                <a:ext cx="1943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46800" rIns="72000" bIns="46800" anchor="ctr"/>
              <a:lstStyle/>
              <a:p>
                <a:endParaRPr lang="en-US" sz="800"/>
              </a:p>
            </p:txBody>
          </p:sp>
        </p:grpSp>
        <p:sp>
          <p:nvSpPr>
            <p:cNvPr id="54" name="Line 101"/>
            <p:cNvSpPr>
              <a:spLocks noChangeShapeType="1"/>
            </p:cNvSpPr>
            <p:nvPr/>
          </p:nvSpPr>
          <p:spPr bwMode="auto">
            <a:xfrm>
              <a:off x="3994870" y="4121393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5" name="Line 102"/>
            <p:cNvSpPr>
              <a:spLocks noChangeShapeType="1"/>
            </p:cNvSpPr>
            <p:nvPr/>
          </p:nvSpPr>
          <p:spPr bwMode="auto">
            <a:xfrm>
              <a:off x="3994870" y="4364281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6" name="Line 103"/>
            <p:cNvSpPr>
              <a:spLocks noChangeShapeType="1"/>
            </p:cNvSpPr>
            <p:nvPr/>
          </p:nvSpPr>
          <p:spPr bwMode="auto">
            <a:xfrm>
              <a:off x="3994870" y="4623043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7" name="Line 104"/>
            <p:cNvSpPr>
              <a:spLocks noChangeShapeType="1"/>
            </p:cNvSpPr>
            <p:nvPr/>
          </p:nvSpPr>
          <p:spPr bwMode="auto">
            <a:xfrm>
              <a:off x="3994870" y="4873868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8" name="Line 105"/>
            <p:cNvSpPr>
              <a:spLocks noChangeShapeType="1"/>
            </p:cNvSpPr>
            <p:nvPr/>
          </p:nvSpPr>
          <p:spPr bwMode="auto">
            <a:xfrm>
              <a:off x="3994870" y="5129456"/>
              <a:ext cx="19431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9" name="Line 106"/>
            <p:cNvSpPr>
              <a:spLocks noChangeShapeType="1"/>
            </p:cNvSpPr>
            <p:nvPr/>
          </p:nvSpPr>
          <p:spPr bwMode="auto">
            <a:xfrm>
              <a:off x="3994870" y="3613393"/>
              <a:ext cx="0" cy="15160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0" name="Line 107"/>
            <p:cNvSpPr>
              <a:spLocks noChangeShapeType="1"/>
            </p:cNvSpPr>
            <p:nvPr/>
          </p:nvSpPr>
          <p:spPr bwMode="auto">
            <a:xfrm>
              <a:off x="4315545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1" name="Line 108"/>
            <p:cNvSpPr>
              <a:spLocks noChangeShapeType="1"/>
            </p:cNvSpPr>
            <p:nvPr/>
          </p:nvSpPr>
          <p:spPr bwMode="auto">
            <a:xfrm>
              <a:off x="4640982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2" name="Line 109"/>
            <p:cNvSpPr>
              <a:spLocks noChangeShapeType="1"/>
            </p:cNvSpPr>
            <p:nvPr/>
          </p:nvSpPr>
          <p:spPr bwMode="auto">
            <a:xfrm>
              <a:off x="4968007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3" name="Line 110"/>
            <p:cNvSpPr>
              <a:spLocks noChangeShapeType="1"/>
            </p:cNvSpPr>
            <p:nvPr/>
          </p:nvSpPr>
          <p:spPr bwMode="auto">
            <a:xfrm>
              <a:off x="5290270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4" name="Line 111"/>
            <p:cNvSpPr>
              <a:spLocks noChangeShapeType="1"/>
            </p:cNvSpPr>
            <p:nvPr/>
          </p:nvSpPr>
          <p:spPr bwMode="auto">
            <a:xfrm>
              <a:off x="5615707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5" name="Line 112"/>
            <p:cNvSpPr>
              <a:spLocks noChangeShapeType="1"/>
            </p:cNvSpPr>
            <p:nvPr/>
          </p:nvSpPr>
          <p:spPr bwMode="auto">
            <a:xfrm>
              <a:off x="5937970" y="3613393"/>
              <a:ext cx="0" cy="15160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</p:grpSp>
      <p:sp>
        <p:nvSpPr>
          <p:cNvPr id="74" name="Text Box 231"/>
          <p:cNvSpPr txBox="1">
            <a:spLocks noChangeArrowheads="1"/>
          </p:cNvSpPr>
          <p:nvPr/>
        </p:nvSpPr>
        <p:spPr bwMode="auto">
          <a:xfrm>
            <a:off x="4571500" y="2308160"/>
            <a:ext cx="141678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IE" sz="1400" b="1" dirty="0"/>
              <a:t>Eigenvectors</a:t>
            </a:r>
            <a:endParaRPr lang="el-GR" sz="1400" b="1" dirty="0"/>
          </a:p>
        </p:txBody>
      </p:sp>
      <p:grpSp>
        <p:nvGrpSpPr>
          <p:cNvPr id="75" name="Group 74"/>
          <p:cNvGrpSpPr/>
          <p:nvPr/>
        </p:nvGrpSpPr>
        <p:grpSpPr>
          <a:xfrm>
            <a:off x="6126329" y="1431359"/>
            <a:ext cx="1943100" cy="254000"/>
            <a:chOff x="4804494" y="1756985"/>
            <a:chExt cx="1943100" cy="254000"/>
          </a:xfrm>
        </p:grpSpPr>
        <p:sp>
          <p:nvSpPr>
            <p:cNvPr id="76" name="Rectangle 93"/>
            <p:cNvSpPr>
              <a:spLocks noChangeArrowheads="1"/>
            </p:cNvSpPr>
            <p:nvPr/>
          </p:nvSpPr>
          <p:spPr bwMode="auto">
            <a:xfrm>
              <a:off x="6425331" y="1756985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5.0</a:t>
              </a:r>
              <a:endParaRPr lang="en-IE" sz="800" dirty="0"/>
            </a:p>
          </p:txBody>
        </p:sp>
        <p:sp>
          <p:nvSpPr>
            <p:cNvPr id="77" name="Rectangle 94"/>
            <p:cNvSpPr>
              <a:spLocks noChangeArrowheads="1"/>
            </p:cNvSpPr>
            <p:nvPr/>
          </p:nvSpPr>
          <p:spPr bwMode="auto">
            <a:xfrm>
              <a:off x="6099894" y="1756985"/>
              <a:ext cx="325438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4..0</a:t>
              </a:r>
              <a:endParaRPr lang="en-IE" sz="800" dirty="0"/>
            </a:p>
          </p:txBody>
        </p:sp>
        <p:sp>
          <p:nvSpPr>
            <p:cNvPr id="78" name="Rectangle 95"/>
            <p:cNvSpPr>
              <a:spLocks noChangeArrowheads="1"/>
            </p:cNvSpPr>
            <p:nvPr/>
          </p:nvSpPr>
          <p:spPr bwMode="auto">
            <a:xfrm>
              <a:off x="5777631" y="1756985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3..0</a:t>
              </a:r>
              <a:endParaRPr lang="en-IE" sz="800" dirty="0"/>
            </a:p>
          </p:txBody>
        </p:sp>
        <p:sp>
          <p:nvSpPr>
            <p:cNvPr id="79" name="Rectangle 96"/>
            <p:cNvSpPr>
              <a:spLocks noChangeArrowheads="1"/>
            </p:cNvSpPr>
            <p:nvPr/>
          </p:nvSpPr>
          <p:spPr bwMode="auto">
            <a:xfrm>
              <a:off x="5450606" y="1756985"/>
              <a:ext cx="32702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3.0</a:t>
              </a:r>
              <a:endParaRPr lang="en-IE" sz="800" dirty="0"/>
            </a:p>
          </p:txBody>
        </p:sp>
        <p:sp>
          <p:nvSpPr>
            <p:cNvPr id="80" name="Rectangle 97"/>
            <p:cNvSpPr>
              <a:spLocks noChangeArrowheads="1"/>
            </p:cNvSpPr>
            <p:nvPr/>
          </p:nvSpPr>
          <p:spPr bwMode="auto">
            <a:xfrm>
              <a:off x="5125169" y="1756985"/>
              <a:ext cx="3254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1.0</a:t>
              </a:r>
              <a:endParaRPr lang="en-IE" sz="800" dirty="0"/>
            </a:p>
          </p:txBody>
        </p:sp>
        <p:sp>
          <p:nvSpPr>
            <p:cNvPr id="81" name="Rectangle 98"/>
            <p:cNvSpPr>
              <a:spLocks noChangeArrowheads="1"/>
            </p:cNvSpPr>
            <p:nvPr/>
          </p:nvSpPr>
          <p:spPr bwMode="auto">
            <a:xfrm>
              <a:off x="4804494" y="1756985"/>
              <a:ext cx="32067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 smtClean="0"/>
                <a:t>0.0</a:t>
              </a:r>
              <a:endParaRPr lang="en-IE" sz="800" dirty="0"/>
            </a:p>
          </p:txBody>
        </p:sp>
        <p:sp>
          <p:nvSpPr>
            <p:cNvPr id="82" name="Line 99"/>
            <p:cNvSpPr>
              <a:spLocks noChangeShapeType="1"/>
            </p:cNvSpPr>
            <p:nvPr/>
          </p:nvSpPr>
          <p:spPr bwMode="auto">
            <a:xfrm>
              <a:off x="4804494" y="1756985"/>
              <a:ext cx="19431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83" name="Line 100"/>
            <p:cNvSpPr>
              <a:spLocks noChangeShapeType="1"/>
            </p:cNvSpPr>
            <p:nvPr/>
          </p:nvSpPr>
          <p:spPr bwMode="auto">
            <a:xfrm>
              <a:off x="4804494" y="2010985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928957" y="1380935"/>
            <a:ext cx="233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Eigenvalues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13280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3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Example: Spectral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81255" y="5862935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Rank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133508" y="3412329"/>
            <a:ext cx="166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9" y="1447800"/>
            <a:ext cx="324479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63" y="2134996"/>
            <a:ext cx="4572000" cy="37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10627" y="1537064"/>
            <a:ext cx="279262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Components of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2800" b="1" baseline="-25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563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5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Example: Spectral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9" y="1447800"/>
            <a:ext cx="324479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5"/>
          <a:stretch/>
        </p:blipFill>
        <p:spPr bwMode="auto">
          <a:xfrm>
            <a:off x="4876800" y="1143000"/>
            <a:ext cx="3167063" cy="20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61074" y="1143000"/>
            <a:ext cx="20265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Components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124200" cy="2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13474" y="6324600"/>
            <a:ext cx="20265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Components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99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4523"/>
            <a:ext cx="4968552" cy="389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Community Types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19256" cy="850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Member-based (local) vs. group-based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76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Clustering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683" y="1484784"/>
            <a:ext cx="7966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dirty="0" smtClean="0"/>
              <a:t>Use the lowest </a:t>
            </a:r>
            <a:r>
              <a:rPr lang="en-GB" sz="3200" i="1" dirty="0" smtClean="0"/>
              <a:t>k </a:t>
            </a:r>
            <a:r>
              <a:rPr lang="en-GB" sz="3200" dirty="0" smtClean="0"/>
              <a:t>eigenvalues of L to construct the </a:t>
            </a:r>
            <a:r>
              <a:rPr lang="en-GB" sz="3200" i="1" dirty="0" smtClean="0"/>
              <a:t>n </a:t>
            </a:r>
            <a:r>
              <a:rPr lang="en-GB" sz="3200" dirty="0" smtClean="0"/>
              <a:t>x </a:t>
            </a:r>
            <a:r>
              <a:rPr lang="en-GB" sz="3200" i="1" dirty="0" smtClean="0"/>
              <a:t>k </a:t>
            </a:r>
            <a:r>
              <a:rPr lang="en-GB" sz="3200" dirty="0" smtClean="0"/>
              <a:t>graph G’ that has these eigenvectors as columns</a:t>
            </a:r>
          </a:p>
          <a:p>
            <a:endParaRPr lang="en-GB" sz="3200" dirty="0" smtClean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i="1" dirty="0" smtClean="0">
                <a:solidFill>
                  <a:schemeClr val="accent3">
                    <a:lumMod val="75000"/>
                  </a:schemeClr>
                </a:solidFill>
              </a:rPr>
              <a:t>The n-rows represent the graph vertices in a k-dimensional Euclidean space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GB" sz="3200" dirty="0" smtClean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dirty="0" smtClean="0"/>
              <a:t>Group these vertices in </a:t>
            </a:r>
            <a:r>
              <a:rPr lang="en-GB" sz="3200" i="1" dirty="0" smtClean="0"/>
              <a:t>k</a:t>
            </a:r>
            <a:r>
              <a:rPr lang="en-GB" sz="3200" dirty="0" smtClean="0"/>
              <a:t> clusters using k-means clustering or similar techniques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7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4" y="1391000"/>
            <a:ext cx="4430450" cy="4082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Pre-processing:</a:t>
            </a:r>
          </a:p>
          <a:p>
            <a:pPr marL="457200" lvl="1" indent="0">
              <a:buNone/>
            </a:pPr>
            <a:r>
              <a:rPr lang="en-US" dirty="0" smtClean="0"/>
              <a:t>Build </a:t>
            </a:r>
            <a:r>
              <a:rPr lang="en-US" dirty="0" err="1" smtClean="0"/>
              <a:t>Laplacian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of the </a:t>
            </a:r>
            <a:br>
              <a:rPr lang="en-US" dirty="0" smtClean="0"/>
            </a:br>
            <a:r>
              <a:rPr lang="en-US" dirty="0" smtClean="0"/>
              <a:t>graph</a:t>
            </a:r>
          </a:p>
          <a:p>
            <a:pPr marL="11887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Decomposition:</a:t>
            </a:r>
          </a:p>
          <a:p>
            <a:pPr lvl="1"/>
            <a:r>
              <a:rPr lang="en-US" dirty="0" smtClean="0"/>
              <a:t>Find eigenvalues </a:t>
            </a:r>
            <a:r>
              <a:rPr lang="en-US" dirty="0" smtClean="0">
                <a:sym typeface="Symbol"/>
              </a:rPr>
              <a:t></a:t>
            </a:r>
            <a:r>
              <a:rPr lang="en-US" dirty="0">
                <a:sym typeface="Symbol"/>
              </a:rPr>
              <a:t> </a:t>
            </a:r>
            <a:r>
              <a:rPr lang="en-US" dirty="0" smtClean="0"/>
              <a:t>and eigenvectors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the 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71</a:t>
            </a:fld>
            <a:endParaRPr lang="en-US"/>
          </a:p>
        </p:txBody>
      </p:sp>
      <p:grpSp>
        <p:nvGrpSpPr>
          <p:cNvPr id="7" name="Group 227"/>
          <p:cNvGrpSpPr>
            <a:grpSpLocks/>
          </p:cNvGrpSpPr>
          <p:nvPr/>
        </p:nvGrpSpPr>
        <p:grpSpPr bwMode="auto">
          <a:xfrm>
            <a:off x="3597275" y="1916113"/>
            <a:ext cx="1622425" cy="534987"/>
            <a:chOff x="2129" y="1191"/>
            <a:chExt cx="1158" cy="337"/>
          </a:xfrm>
        </p:grpSpPr>
        <p:sp>
          <p:nvSpPr>
            <p:cNvPr id="9" name="Freeform 211"/>
            <p:cNvSpPr>
              <a:spLocks/>
            </p:cNvSpPr>
            <p:nvPr/>
          </p:nvSpPr>
          <p:spPr bwMode="auto">
            <a:xfrm>
              <a:off x="2149" y="1230"/>
              <a:ext cx="251" cy="278"/>
            </a:xfrm>
            <a:custGeom>
              <a:avLst/>
              <a:gdLst>
                <a:gd name="T0" fmla="*/ 593 w 593"/>
                <a:gd name="T1" fmla="*/ 0 h 743"/>
                <a:gd name="T2" fmla="*/ 0 w 593"/>
                <a:gd name="T3" fmla="*/ 380 h 743"/>
                <a:gd name="T4" fmla="*/ 576 w 593"/>
                <a:gd name="T5" fmla="*/ 743 h 743"/>
                <a:gd name="T6" fmla="*/ 593 w 593"/>
                <a:gd name="T7" fmla="*/ 0 h 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743"/>
                <a:gd name="T14" fmla="*/ 593 w 593"/>
                <a:gd name="T15" fmla="*/ 743 h 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2"/>
            <p:cNvSpPr>
              <a:spLocks/>
            </p:cNvSpPr>
            <p:nvPr/>
          </p:nvSpPr>
          <p:spPr bwMode="auto">
            <a:xfrm>
              <a:off x="2895" y="1216"/>
              <a:ext cx="376" cy="186"/>
            </a:xfrm>
            <a:custGeom>
              <a:avLst/>
              <a:gdLst>
                <a:gd name="T0" fmla="*/ 0 w 889"/>
                <a:gd name="T1" fmla="*/ 498 h 498"/>
                <a:gd name="T2" fmla="*/ 307 w 889"/>
                <a:gd name="T3" fmla="*/ 0 h 498"/>
                <a:gd name="T4" fmla="*/ 889 w 889"/>
                <a:gd name="T5" fmla="*/ 408 h 498"/>
                <a:gd name="T6" fmla="*/ 0 w 889"/>
                <a:gd name="T7" fmla="*/ 498 h 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9"/>
                <a:gd name="T13" fmla="*/ 0 h 498"/>
                <a:gd name="T14" fmla="*/ 889 w 889"/>
                <a:gd name="T15" fmla="*/ 498 h 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 flipV="1">
              <a:off x="2399" y="1213"/>
              <a:ext cx="65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 flipV="1">
              <a:off x="2388" y="1401"/>
              <a:ext cx="525" cy="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215"/>
            <p:cNvSpPr>
              <a:spLocks noChangeArrowheads="1"/>
            </p:cNvSpPr>
            <p:nvPr/>
          </p:nvSpPr>
          <p:spPr bwMode="auto">
            <a:xfrm>
              <a:off x="2878" y="1384"/>
              <a:ext cx="4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6"/>
            <p:cNvSpPr>
              <a:spLocks noChangeArrowheads="1"/>
            </p:cNvSpPr>
            <p:nvPr/>
          </p:nvSpPr>
          <p:spPr bwMode="auto">
            <a:xfrm>
              <a:off x="2363" y="1484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7"/>
            <p:cNvSpPr>
              <a:spLocks noChangeArrowheads="1"/>
            </p:cNvSpPr>
            <p:nvPr/>
          </p:nvSpPr>
          <p:spPr bwMode="auto">
            <a:xfrm>
              <a:off x="3242" y="134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8"/>
            <p:cNvSpPr>
              <a:spLocks noChangeArrowheads="1"/>
            </p:cNvSpPr>
            <p:nvPr/>
          </p:nvSpPr>
          <p:spPr bwMode="auto">
            <a:xfrm>
              <a:off x="2129" y="1352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19"/>
            <p:cNvSpPr>
              <a:spLocks noChangeArrowheads="1"/>
            </p:cNvSpPr>
            <p:nvPr/>
          </p:nvSpPr>
          <p:spPr bwMode="auto">
            <a:xfrm>
              <a:off x="3004" y="1191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20"/>
            <p:cNvSpPr>
              <a:spLocks noChangeArrowheads="1"/>
            </p:cNvSpPr>
            <p:nvPr/>
          </p:nvSpPr>
          <p:spPr bwMode="auto">
            <a:xfrm>
              <a:off x="2369" y="1206"/>
              <a:ext cx="44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82804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0.0</a:t>
            </a:r>
            <a:endParaRPr lang="en-IE" sz="800" dirty="0"/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7954963" y="4483100"/>
            <a:ext cx="325438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-0.4</a:t>
            </a:r>
            <a:endParaRPr lang="en-IE" sz="800" dirty="0"/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76327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-0.4</a:t>
            </a:r>
            <a:endParaRPr lang="en-IE" sz="800" dirty="0"/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7305675" y="4483100"/>
            <a:ext cx="32702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6980238" y="4483100"/>
            <a:ext cx="3254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6659563" y="4483100"/>
            <a:ext cx="32067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25" name="Rectangle 69"/>
          <p:cNvSpPr>
            <a:spLocks noChangeArrowheads="1"/>
          </p:cNvSpPr>
          <p:nvPr/>
        </p:nvSpPr>
        <p:spPr bwMode="auto">
          <a:xfrm>
            <a:off x="82804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smtClean="0"/>
              <a:t>0.5</a:t>
            </a:r>
            <a:endParaRPr lang="en-IE" sz="800" dirty="0"/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7954963" y="4232275"/>
            <a:ext cx="325438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76327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0.2</a:t>
            </a:r>
            <a:endParaRPr lang="en-IE" sz="800" dirty="0"/>
          </a:p>
        </p:txBody>
      </p:sp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7305675" y="4232275"/>
            <a:ext cx="32702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6980238" y="4232275"/>
            <a:ext cx="3254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30" name="Rectangle 74"/>
          <p:cNvSpPr>
            <a:spLocks noChangeArrowheads="1"/>
          </p:cNvSpPr>
          <p:nvPr/>
        </p:nvSpPr>
        <p:spPr bwMode="auto">
          <a:xfrm>
            <a:off x="6659563" y="4232275"/>
            <a:ext cx="32067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1" name="Rectangle 75"/>
          <p:cNvSpPr>
            <a:spLocks noChangeArrowheads="1"/>
          </p:cNvSpPr>
          <p:nvPr/>
        </p:nvSpPr>
        <p:spPr bwMode="auto">
          <a:xfrm>
            <a:off x="82804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0.5</a:t>
            </a:r>
            <a:endParaRPr lang="en-IE" sz="800" dirty="0"/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7954963" y="3973513"/>
            <a:ext cx="325438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76327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34" name="Rectangle 78"/>
          <p:cNvSpPr>
            <a:spLocks noChangeArrowheads="1"/>
          </p:cNvSpPr>
          <p:nvPr/>
        </p:nvSpPr>
        <p:spPr bwMode="auto">
          <a:xfrm>
            <a:off x="7305675" y="3973513"/>
            <a:ext cx="32702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0.1</a:t>
            </a:r>
            <a:endParaRPr lang="en-IE" sz="800" dirty="0"/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6980238" y="3973513"/>
            <a:ext cx="325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36" name="Rectangle 80"/>
          <p:cNvSpPr>
            <a:spLocks noChangeArrowheads="1"/>
          </p:cNvSpPr>
          <p:nvPr/>
        </p:nvSpPr>
        <p:spPr bwMode="auto">
          <a:xfrm>
            <a:off x="6659563" y="3973513"/>
            <a:ext cx="32067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82804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0.5</a:t>
            </a:r>
            <a:endParaRPr lang="en-IE" sz="800" dirty="0"/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7954963" y="3730625"/>
            <a:ext cx="325438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39" name="Rectangle 83"/>
          <p:cNvSpPr>
            <a:spLocks noChangeArrowheads="1"/>
          </p:cNvSpPr>
          <p:nvPr/>
        </p:nvSpPr>
        <p:spPr bwMode="auto">
          <a:xfrm>
            <a:off x="76327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7305675" y="3730625"/>
            <a:ext cx="32702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0.1</a:t>
            </a:r>
            <a:endParaRPr lang="en-IE" sz="800" dirty="0"/>
          </a:p>
        </p:txBody>
      </p:sp>
      <p:sp>
        <p:nvSpPr>
          <p:cNvPr id="41" name="Rectangle 85"/>
          <p:cNvSpPr>
            <a:spLocks noChangeArrowheads="1"/>
          </p:cNvSpPr>
          <p:nvPr/>
        </p:nvSpPr>
        <p:spPr bwMode="auto">
          <a:xfrm>
            <a:off x="6980238" y="3730625"/>
            <a:ext cx="3254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42" name="Rectangle 86"/>
          <p:cNvSpPr>
            <a:spLocks noChangeArrowheads="1"/>
          </p:cNvSpPr>
          <p:nvPr/>
        </p:nvSpPr>
        <p:spPr bwMode="auto">
          <a:xfrm>
            <a:off x="6659563" y="3730625"/>
            <a:ext cx="32067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3" name="Rectangle 87"/>
          <p:cNvSpPr>
            <a:spLocks noChangeArrowheads="1"/>
          </p:cNvSpPr>
          <p:nvPr/>
        </p:nvSpPr>
        <p:spPr bwMode="auto">
          <a:xfrm>
            <a:off x="82804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0.0</a:t>
            </a:r>
            <a:endParaRPr lang="en-IE" sz="800" dirty="0"/>
          </a:p>
        </p:txBody>
      </p:sp>
      <p:sp>
        <p:nvSpPr>
          <p:cNvPr id="44" name="Rectangle 88"/>
          <p:cNvSpPr>
            <a:spLocks noChangeArrowheads="1"/>
          </p:cNvSpPr>
          <p:nvPr/>
        </p:nvSpPr>
        <p:spPr bwMode="auto">
          <a:xfrm>
            <a:off x="7954963" y="3476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5" name="Rectangle 89"/>
          <p:cNvSpPr>
            <a:spLocks noChangeArrowheads="1"/>
          </p:cNvSpPr>
          <p:nvPr/>
        </p:nvSpPr>
        <p:spPr bwMode="auto">
          <a:xfrm>
            <a:off x="76327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46" name="Rectangle 90"/>
          <p:cNvSpPr>
            <a:spLocks noChangeArrowheads="1"/>
          </p:cNvSpPr>
          <p:nvPr/>
        </p:nvSpPr>
        <p:spPr bwMode="auto">
          <a:xfrm>
            <a:off x="7305675" y="3476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47" name="Rectangle 91"/>
          <p:cNvSpPr>
            <a:spLocks noChangeArrowheads="1"/>
          </p:cNvSpPr>
          <p:nvPr/>
        </p:nvSpPr>
        <p:spPr bwMode="auto">
          <a:xfrm>
            <a:off x="6980238" y="3476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6659563" y="3476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82804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7954963" y="3222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76327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-0.2</a:t>
            </a:r>
            <a:endParaRPr lang="en-IE" sz="800" dirty="0"/>
          </a:p>
        </p:txBody>
      </p:sp>
      <p:sp>
        <p:nvSpPr>
          <p:cNvPr id="52" name="Rectangle 96"/>
          <p:cNvSpPr>
            <a:spLocks noChangeArrowheads="1"/>
          </p:cNvSpPr>
          <p:nvPr/>
        </p:nvSpPr>
        <p:spPr bwMode="auto">
          <a:xfrm>
            <a:off x="7305675" y="3222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53" name="Rectangle 97"/>
          <p:cNvSpPr>
            <a:spLocks noChangeArrowheads="1"/>
          </p:cNvSpPr>
          <p:nvPr/>
        </p:nvSpPr>
        <p:spPr bwMode="auto">
          <a:xfrm>
            <a:off x="6980238" y="3222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54" name="Rectangle 98"/>
          <p:cNvSpPr>
            <a:spLocks noChangeArrowheads="1"/>
          </p:cNvSpPr>
          <p:nvPr/>
        </p:nvSpPr>
        <p:spPr bwMode="auto">
          <a:xfrm>
            <a:off x="6659563" y="3222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6659563" y="3222625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6" name="Line 100"/>
          <p:cNvSpPr>
            <a:spLocks noChangeShapeType="1"/>
          </p:cNvSpPr>
          <p:nvPr/>
        </p:nvSpPr>
        <p:spPr bwMode="auto">
          <a:xfrm>
            <a:off x="6659563" y="3476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7" name="Line 101"/>
          <p:cNvSpPr>
            <a:spLocks noChangeShapeType="1"/>
          </p:cNvSpPr>
          <p:nvPr/>
        </p:nvSpPr>
        <p:spPr bwMode="auto">
          <a:xfrm>
            <a:off x="6659563" y="3730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8" name="Line 102"/>
          <p:cNvSpPr>
            <a:spLocks noChangeShapeType="1"/>
          </p:cNvSpPr>
          <p:nvPr/>
        </p:nvSpPr>
        <p:spPr bwMode="auto">
          <a:xfrm>
            <a:off x="6659563" y="3973513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9" name="Line 103"/>
          <p:cNvSpPr>
            <a:spLocks noChangeShapeType="1"/>
          </p:cNvSpPr>
          <p:nvPr/>
        </p:nvSpPr>
        <p:spPr bwMode="auto">
          <a:xfrm>
            <a:off x="6659563" y="423227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0" name="Line 104"/>
          <p:cNvSpPr>
            <a:spLocks noChangeShapeType="1"/>
          </p:cNvSpPr>
          <p:nvPr/>
        </p:nvSpPr>
        <p:spPr bwMode="auto">
          <a:xfrm>
            <a:off x="6659563" y="4483100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1" name="Line 105"/>
          <p:cNvSpPr>
            <a:spLocks noChangeShapeType="1"/>
          </p:cNvSpPr>
          <p:nvPr/>
        </p:nvSpPr>
        <p:spPr bwMode="auto">
          <a:xfrm>
            <a:off x="6659563" y="4738688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2" name="Line 106"/>
          <p:cNvSpPr>
            <a:spLocks noChangeShapeType="1"/>
          </p:cNvSpPr>
          <p:nvPr/>
        </p:nvSpPr>
        <p:spPr bwMode="auto">
          <a:xfrm>
            <a:off x="66595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3" name="Line 107"/>
          <p:cNvSpPr>
            <a:spLocks noChangeShapeType="1"/>
          </p:cNvSpPr>
          <p:nvPr/>
        </p:nvSpPr>
        <p:spPr bwMode="auto">
          <a:xfrm>
            <a:off x="6980238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4" name="Line 108"/>
          <p:cNvSpPr>
            <a:spLocks noChangeShapeType="1"/>
          </p:cNvSpPr>
          <p:nvPr/>
        </p:nvSpPr>
        <p:spPr bwMode="auto">
          <a:xfrm>
            <a:off x="7305675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5" name="Line 109"/>
          <p:cNvSpPr>
            <a:spLocks noChangeShapeType="1"/>
          </p:cNvSpPr>
          <p:nvPr/>
        </p:nvSpPr>
        <p:spPr bwMode="auto">
          <a:xfrm>
            <a:off x="76327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6" name="Line 110"/>
          <p:cNvSpPr>
            <a:spLocks noChangeShapeType="1"/>
          </p:cNvSpPr>
          <p:nvPr/>
        </p:nvSpPr>
        <p:spPr bwMode="auto">
          <a:xfrm>
            <a:off x="7954963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7" name="Line 111"/>
          <p:cNvSpPr>
            <a:spLocks noChangeShapeType="1"/>
          </p:cNvSpPr>
          <p:nvPr/>
        </p:nvSpPr>
        <p:spPr bwMode="auto">
          <a:xfrm>
            <a:off x="82804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8" name="Line 112"/>
          <p:cNvSpPr>
            <a:spLocks noChangeShapeType="1"/>
          </p:cNvSpPr>
          <p:nvPr/>
        </p:nvSpPr>
        <p:spPr bwMode="auto">
          <a:xfrm>
            <a:off x="86026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9" name="Rectangle 114"/>
          <p:cNvSpPr>
            <a:spLocks noChangeArrowheads="1"/>
          </p:cNvSpPr>
          <p:nvPr/>
        </p:nvSpPr>
        <p:spPr bwMode="auto">
          <a:xfrm>
            <a:off x="5724525" y="449421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5.0</a:t>
            </a:r>
            <a:endParaRPr lang="en-IE" sz="800" dirty="0"/>
          </a:p>
        </p:txBody>
      </p:sp>
      <p:sp>
        <p:nvSpPr>
          <p:cNvPr id="70" name="Rectangle 115"/>
          <p:cNvSpPr>
            <a:spLocks noChangeArrowheads="1"/>
          </p:cNvSpPr>
          <p:nvPr/>
        </p:nvSpPr>
        <p:spPr bwMode="auto">
          <a:xfrm>
            <a:off x="5724525" y="4235450"/>
            <a:ext cx="3603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4.0</a:t>
            </a:r>
            <a:endParaRPr lang="en-IE" sz="800" dirty="0"/>
          </a:p>
        </p:txBody>
      </p:sp>
      <p:sp>
        <p:nvSpPr>
          <p:cNvPr id="71" name="Rectangle 116"/>
          <p:cNvSpPr>
            <a:spLocks noChangeArrowheads="1"/>
          </p:cNvSpPr>
          <p:nvPr/>
        </p:nvSpPr>
        <p:spPr bwMode="auto">
          <a:xfrm>
            <a:off x="5724525" y="3965575"/>
            <a:ext cx="360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3.0</a:t>
            </a:r>
            <a:endParaRPr lang="en-IE" sz="800" dirty="0"/>
          </a:p>
        </p:txBody>
      </p:sp>
      <p:sp>
        <p:nvSpPr>
          <p:cNvPr id="72" name="Rectangle 117"/>
          <p:cNvSpPr>
            <a:spLocks noChangeArrowheads="1"/>
          </p:cNvSpPr>
          <p:nvPr/>
        </p:nvSpPr>
        <p:spPr bwMode="auto">
          <a:xfrm>
            <a:off x="5724525" y="3694113"/>
            <a:ext cx="3603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3.0</a:t>
            </a:r>
            <a:endParaRPr lang="en-IE" sz="800" dirty="0"/>
          </a:p>
        </p:txBody>
      </p:sp>
      <p:sp>
        <p:nvSpPr>
          <p:cNvPr id="73" name="Rectangle 118"/>
          <p:cNvSpPr>
            <a:spLocks noChangeArrowheads="1"/>
          </p:cNvSpPr>
          <p:nvPr/>
        </p:nvSpPr>
        <p:spPr bwMode="auto">
          <a:xfrm>
            <a:off x="5724525" y="343217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1.0</a:t>
            </a:r>
            <a:endParaRPr lang="en-IE" sz="800" dirty="0"/>
          </a:p>
        </p:txBody>
      </p:sp>
      <p:sp>
        <p:nvSpPr>
          <p:cNvPr id="74" name="Rectangle 119"/>
          <p:cNvSpPr>
            <a:spLocks noChangeArrowheads="1"/>
          </p:cNvSpPr>
          <p:nvPr/>
        </p:nvSpPr>
        <p:spPr bwMode="auto">
          <a:xfrm>
            <a:off x="5724525" y="3213100"/>
            <a:ext cx="3603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0.0</a:t>
            </a:r>
          </a:p>
        </p:txBody>
      </p:sp>
      <p:sp>
        <p:nvSpPr>
          <p:cNvPr id="75" name="Line 120"/>
          <p:cNvSpPr>
            <a:spLocks noChangeShapeType="1"/>
          </p:cNvSpPr>
          <p:nvPr/>
        </p:nvSpPr>
        <p:spPr bwMode="auto">
          <a:xfrm>
            <a:off x="5724525" y="3213100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6" name="Line 121"/>
          <p:cNvSpPr>
            <a:spLocks noChangeShapeType="1"/>
          </p:cNvSpPr>
          <p:nvPr/>
        </p:nvSpPr>
        <p:spPr bwMode="auto">
          <a:xfrm>
            <a:off x="5724525" y="34321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7" name="Line 122"/>
          <p:cNvSpPr>
            <a:spLocks noChangeShapeType="1"/>
          </p:cNvSpPr>
          <p:nvPr/>
        </p:nvSpPr>
        <p:spPr bwMode="auto">
          <a:xfrm>
            <a:off x="5724525" y="36941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8" name="Line 123"/>
          <p:cNvSpPr>
            <a:spLocks noChangeShapeType="1"/>
          </p:cNvSpPr>
          <p:nvPr/>
        </p:nvSpPr>
        <p:spPr bwMode="auto">
          <a:xfrm>
            <a:off x="5724525" y="39655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9" name="Line 124"/>
          <p:cNvSpPr>
            <a:spLocks noChangeShapeType="1"/>
          </p:cNvSpPr>
          <p:nvPr/>
        </p:nvSpPr>
        <p:spPr bwMode="auto">
          <a:xfrm>
            <a:off x="5724525" y="4235450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0" name="Line 125"/>
          <p:cNvSpPr>
            <a:spLocks noChangeShapeType="1"/>
          </p:cNvSpPr>
          <p:nvPr/>
        </p:nvSpPr>
        <p:spPr bwMode="auto">
          <a:xfrm>
            <a:off x="5724525" y="44942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1" name="Line 126"/>
          <p:cNvSpPr>
            <a:spLocks noChangeShapeType="1"/>
          </p:cNvSpPr>
          <p:nvPr/>
        </p:nvSpPr>
        <p:spPr bwMode="auto">
          <a:xfrm>
            <a:off x="5724525" y="4725988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2" name="Line 127"/>
          <p:cNvSpPr>
            <a:spLocks noChangeShapeType="1"/>
          </p:cNvSpPr>
          <p:nvPr/>
        </p:nvSpPr>
        <p:spPr bwMode="auto">
          <a:xfrm>
            <a:off x="5724525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3" name="Line 128"/>
          <p:cNvSpPr>
            <a:spLocks noChangeShapeType="1"/>
          </p:cNvSpPr>
          <p:nvPr/>
        </p:nvSpPr>
        <p:spPr bwMode="auto">
          <a:xfrm>
            <a:off x="6084888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4" name="AutoShape 170"/>
          <p:cNvSpPr>
            <a:spLocks noChangeArrowheads="1"/>
          </p:cNvSpPr>
          <p:nvPr/>
        </p:nvSpPr>
        <p:spPr bwMode="auto">
          <a:xfrm>
            <a:off x="4211638" y="3490913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230"/>
          <p:cNvSpPr txBox="1">
            <a:spLocks noChangeArrowheads="1"/>
          </p:cNvSpPr>
          <p:nvPr/>
        </p:nvSpPr>
        <p:spPr bwMode="auto">
          <a:xfrm>
            <a:off x="5076825" y="3752850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smtClean="0">
                <a:sym typeface="Symbol"/>
              </a:rPr>
              <a:t> </a:t>
            </a:r>
            <a:r>
              <a:rPr lang="en-IE" b="1" dirty="0" smtClean="0"/>
              <a:t>=</a:t>
            </a:r>
            <a:endParaRPr lang="el-GR" b="1" dirty="0"/>
          </a:p>
        </p:txBody>
      </p:sp>
      <p:sp>
        <p:nvSpPr>
          <p:cNvPr id="86" name="Text Box 231"/>
          <p:cNvSpPr txBox="1">
            <a:spLocks noChangeArrowheads="1"/>
          </p:cNvSpPr>
          <p:nvPr/>
        </p:nvSpPr>
        <p:spPr bwMode="auto">
          <a:xfrm>
            <a:off x="6084888" y="3783013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b="1"/>
              <a:t>X =</a:t>
            </a:r>
            <a:endParaRPr lang="el-GR" b="1"/>
          </a:p>
        </p:txBody>
      </p:sp>
      <p:sp>
        <p:nvSpPr>
          <p:cNvPr id="112" name="AutoShape 221"/>
          <p:cNvSpPr>
            <a:spLocks noChangeArrowheads="1"/>
          </p:cNvSpPr>
          <p:nvPr/>
        </p:nvSpPr>
        <p:spPr bwMode="auto">
          <a:xfrm>
            <a:off x="5410200" y="1905000"/>
            <a:ext cx="914400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" name="Group 416"/>
          <p:cNvGraphicFramePr>
            <a:graphicFrameLocks/>
          </p:cNvGraphicFramePr>
          <p:nvPr/>
        </p:nvGraphicFramePr>
        <p:xfrm>
          <a:off x="6629400" y="1598841"/>
          <a:ext cx="2103437" cy="1508640"/>
        </p:xfrm>
        <a:graphic>
          <a:graphicData uri="http://schemas.openxmlformats.org/drawingml/2006/table">
            <a:tbl>
              <a:tblPr/>
              <a:tblGrid>
                <a:gridCol w="298433"/>
                <a:gridCol w="299462"/>
                <a:gridCol w="301520"/>
                <a:gridCol w="302549"/>
                <a:gridCol w="299462"/>
                <a:gridCol w="302549"/>
                <a:gridCol w="299462"/>
              </a:tblGrid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8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7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457200" y="6167"/>
            <a:ext cx="8229600" cy="1143000"/>
          </a:xfrm>
        </p:spPr>
        <p:txBody>
          <a:bodyPr/>
          <a:lstStyle/>
          <a:p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4850" y="3213100"/>
            <a:ext cx="900113" cy="165606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7234511" y="505966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=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19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Cuts and spectral clustering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419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74" y="2492896"/>
            <a:ext cx="3819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87" y="3429995"/>
            <a:ext cx="3543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58112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+mj-lt"/>
              </a:rPr>
              <a:t>Relaxing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Ncut</a:t>
            </a:r>
            <a:r>
              <a:rPr lang="en-US" sz="2800" dirty="0">
                <a:latin typeface="+mj-lt"/>
              </a:rPr>
              <a:t> leads </a:t>
            </a:r>
            <a:r>
              <a:rPr lang="en-US" sz="2800" dirty="0" smtClean="0">
                <a:latin typeface="+mj-lt"/>
              </a:rPr>
              <a:t>to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normalized spectral clustering</a:t>
            </a:r>
            <a:r>
              <a:rPr lang="en-US" sz="2800" dirty="0">
                <a:latin typeface="+mj-lt"/>
              </a:rPr>
              <a:t>, while relaxing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RatioCut</a:t>
            </a:r>
            <a:r>
              <a:rPr lang="en-US" sz="2800" dirty="0">
                <a:latin typeface="+mj-lt"/>
              </a:rPr>
              <a:t> leads </a:t>
            </a:r>
            <a:r>
              <a:rPr lang="en-US" sz="2800" dirty="0" smtClean="0">
                <a:latin typeface="+mj-lt"/>
              </a:rPr>
              <a:t>to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unnormalized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spectral clustering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3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Normalized Graph Laplacians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195149"/>
              </p:ext>
            </p:extLst>
          </p:nvPr>
        </p:nvGraphicFramePr>
        <p:xfrm>
          <a:off x="787713" y="1550457"/>
          <a:ext cx="57578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5" name="Equation" r:id="rId4" imgW="2450880" imgH="241200" progId="Equation.3">
                  <p:embed/>
                </p:oleObj>
              </mc:Choice>
              <mc:Fallback>
                <p:oleObj name="Equation" r:id="rId4" imgW="2450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13" y="1550457"/>
                        <a:ext cx="57578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45568"/>
              </p:ext>
            </p:extLst>
          </p:nvPr>
        </p:nvGraphicFramePr>
        <p:xfrm>
          <a:off x="645226" y="3861048"/>
          <a:ext cx="34909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6" name="Equation" r:id="rId6" imgW="1485720" imgH="228600" progId="Equation.3">
                  <p:embed/>
                </p:oleObj>
              </mc:Choice>
              <mc:Fallback>
                <p:oleObj name="Equation" r:id="rId6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26" y="3861048"/>
                        <a:ext cx="34909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2209"/>
              </p:ext>
            </p:extLst>
          </p:nvPr>
        </p:nvGraphicFramePr>
        <p:xfrm>
          <a:off x="2483013" y="1931805"/>
          <a:ext cx="40560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7" name="Equation" r:id="rId8" imgW="1726920" imgH="533160" progId="Equation.3">
                  <p:embed/>
                </p:oleObj>
              </mc:Choice>
              <mc:Fallback>
                <p:oleObj name="Equation" r:id="rId8" imgW="17269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013" y="1931805"/>
                        <a:ext cx="405606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0438" y="465313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</a:t>
            </a:r>
            <a:r>
              <a:rPr lang="en-US" sz="2400" baseline="-25000" dirty="0" err="1" smtClean="0"/>
              <a:t>rw</a:t>
            </a:r>
            <a:r>
              <a:rPr lang="en-US" sz="2400" dirty="0" smtClean="0"/>
              <a:t> closely connected to random walks (to be discussed in future lectures)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2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889" y="1071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clustering (besides graphs)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250163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be used to cluster any points (not just vertices), as long as there is an appropriate similarity matrix </a:t>
            </a:r>
          </a:p>
          <a:p>
            <a:endParaRPr lang="en-US" sz="2400" dirty="0" smtClean="0"/>
          </a:p>
          <a:p>
            <a:r>
              <a:rPr lang="en-US" sz="2400" dirty="0" smtClean="0"/>
              <a:t>Needs to be </a:t>
            </a:r>
            <a:r>
              <a:rPr lang="en-US" sz="2400" i="1" dirty="0" smtClean="0"/>
              <a:t>symmetric</a:t>
            </a:r>
            <a:r>
              <a:rPr lang="en-US" sz="2400" dirty="0" smtClean="0"/>
              <a:t> and </a:t>
            </a:r>
            <a:r>
              <a:rPr lang="en-US" sz="2400" i="1" dirty="0" smtClean="0"/>
              <a:t>non-negative</a:t>
            </a:r>
          </a:p>
          <a:p>
            <a:endParaRPr lang="en-US" sz="2400" dirty="0"/>
          </a:p>
          <a:p>
            <a:r>
              <a:rPr lang="en-US" sz="2400" dirty="0" smtClean="0"/>
              <a:t>How to construct a graph: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ε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-neighborhood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en-US" sz="2400" dirty="0"/>
              <a:t>: </a:t>
            </a:r>
            <a:r>
              <a:rPr lang="en-US" sz="2400" dirty="0" smtClean="0"/>
              <a:t>connect </a:t>
            </a:r>
            <a:r>
              <a:rPr lang="en-US" sz="2400" dirty="0"/>
              <a:t>all points whose pairwise distances are smaller than </a:t>
            </a:r>
            <a:r>
              <a:rPr lang="el-GR" sz="2400" dirty="0" smtClean="0"/>
              <a:t>ε</a:t>
            </a:r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k-nearest neighbor graph</a:t>
            </a:r>
            <a:r>
              <a:rPr lang="en-US" sz="2400" dirty="0" smtClean="0"/>
              <a:t>: connect each point with each k nearest neighbor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full graph</a:t>
            </a:r>
            <a:r>
              <a:rPr lang="en-US" sz="2400" dirty="0" smtClean="0"/>
              <a:t>: connect all points with weight in the edge (</a:t>
            </a:r>
            <a:r>
              <a:rPr lang="en-US" sz="2400" dirty="0" err="1" smtClean="0"/>
              <a:t>i</a:t>
            </a:r>
            <a:r>
              <a:rPr lang="en-US" sz="2400" dirty="0" smtClean="0"/>
              <a:t>, j) equal to the similarity of </a:t>
            </a:r>
            <a:r>
              <a:rPr lang="en-US" sz="2400" dirty="0" err="1" smtClean="0"/>
              <a:t>i</a:t>
            </a:r>
            <a:r>
              <a:rPr lang="en-US" sz="2400" dirty="0" smtClean="0"/>
              <a:t> and j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71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values of </a:t>
            </a:r>
            <a:r>
              <a:rPr lang="en-US" sz="2400" dirty="0" smtClean="0">
                <a:solidFill>
                  <a:schemeClr val="hlink"/>
                </a:solidFill>
              </a:rPr>
              <a:t>x</a:t>
            </a:r>
            <a:r>
              <a:rPr lang="en-US" sz="2400" dirty="0" smtClean="0"/>
              <a:t> minimize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For weighted matrices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ordering according to the </a:t>
            </a:r>
            <a:r>
              <a:rPr lang="en-US" sz="2400" dirty="0" smtClean="0">
                <a:solidFill>
                  <a:schemeClr val="hlink"/>
                </a:solidFill>
              </a:rPr>
              <a:t>x</a:t>
            </a:r>
            <a:r>
              <a:rPr lang="en-US" sz="2400" baseline="-25000" dirty="0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smtClean="0"/>
              <a:t>values will group similar (connected) nodes together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08826"/>
              </p:ext>
            </p:extLst>
          </p:nvPr>
        </p:nvGraphicFramePr>
        <p:xfrm>
          <a:off x="2863850" y="2266950"/>
          <a:ext cx="16875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2" name="Εξίσωση" r:id="rId3" imgW="1079280" imgH="380880" progId="Equation.3">
                  <p:embed/>
                </p:oleObj>
              </mc:Choice>
              <mc:Fallback>
                <p:oleObj name="Εξίσωση" r:id="rId3" imgW="1079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66950"/>
                        <a:ext cx="16875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92639"/>
              </p:ext>
            </p:extLst>
          </p:nvPr>
        </p:nvGraphicFramePr>
        <p:xfrm>
          <a:off x="2933700" y="3430588"/>
          <a:ext cx="184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3" name="Εξίσωση" r:id="rId5" imgW="1346040" imgH="368280" progId="Equation.3">
                  <p:embed/>
                </p:oleObj>
              </mc:Choice>
              <mc:Fallback>
                <p:oleObj name="Εξίσωση" r:id="rId5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430588"/>
                        <a:ext cx="184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932363" y="2276475"/>
          <a:ext cx="9350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4" name="Equation" r:id="rId7" imgW="583693" imgH="266469" progId="Equation.3">
                  <p:embed/>
                </p:oleObj>
              </mc:Choice>
              <mc:Fallback>
                <p:oleObj name="Equation" r:id="rId7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76475"/>
                        <a:ext cx="93503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292725" y="3500438"/>
          <a:ext cx="9350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5" name="Equation" r:id="rId9" imgW="583693" imgH="266469" progId="Equation.3">
                  <p:embed/>
                </p:oleObj>
              </mc:Choice>
              <mc:Fallback>
                <p:oleObj name="Equation" r:id="rId9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500438"/>
                        <a:ext cx="9350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0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314" y="1330603"/>
            <a:ext cx="75465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Summary of Part I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Cuts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Spectral Clustering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Dense </a:t>
            </a:r>
            <a:r>
              <a:rPr lang="en-US" sz="2800" dirty="0" err="1" smtClean="0">
                <a:solidFill>
                  <a:srgbClr val="FF0000"/>
                </a:solidFill>
              </a:rPr>
              <a:t>Subgraphs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Community </a:t>
            </a:r>
            <a:r>
              <a:rPr lang="en-US" sz="2800" dirty="0" smtClean="0"/>
              <a:t>Evaluation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80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Densest SUBGRAPH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en-US" dirty="0" err="1" smtClean="0"/>
              <a:t>Aris</a:t>
            </a:r>
            <a:r>
              <a:rPr lang="en-US" dirty="0" smtClean="0"/>
              <a:t> Gionis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4396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4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Finding Dense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ubgraphs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Dense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sz="2800" dirty="0"/>
              <a:t>: A collection of vertices such that there are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lot of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edges between them</a:t>
            </a:r>
          </a:p>
          <a:p>
            <a:pPr lvl="1" algn="just"/>
            <a:r>
              <a:rPr lang="en-US" sz="2400" dirty="0" smtClean="0"/>
              <a:t>E.g., find the subset of email users that talk the most between them</a:t>
            </a:r>
          </a:p>
          <a:p>
            <a:pPr lvl="1" algn="just"/>
            <a:r>
              <a:rPr lang="en-US" sz="2400" dirty="0" smtClean="0"/>
              <a:t>Or, find the subset of genes that are most commonly expressed together</a:t>
            </a:r>
          </a:p>
          <a:p>
            <a:pPr lvl="1" algn="just"/>
            <a:endParaRPr lang="en-US" sz="2400" dirty="0"/>
          </a:p>
          <a:p>
            <a:pPr algn="just"/>
            <a:r>
              <a:rPr lang="en-US" sz="2800" dirty="0" smtClean="0"/>
              <a:t>Similar to </a:t>
            </a:r>
            <a:r>
              <a:rPr lang="en-US" sz="2800" dirty="0" smtClean="0">
                <a:solidFill>
                  <a:srgbClr val="0070C0"/>
                </a:solidFill>
              </a:rPr>
              <a:t>community identification</a:t>
            </a:r>
            <a:r>
              <a:rPr lang="en-US" sz="2800" dirty="0" smtClean="0"/>
              <a:t> but we do </a:t>
            </a:r>
            <a:r>
              <a:rPr lang="en-US" sz="2800" i="1" dirty="0" smtClean="0"/>
              <a:t>not require </a:t>
            </a:r>
            <a:r>
              <a:rPr lang="en-US" sz="2800" dirty="0" smtClean="0"/>
              <a:t>that the dense </a:t>
            </a:r>
            <a:r>
              <a:rPr lang="en-US" sz="2800" dirty="0" err="1" smtClean="0"/>
              <a:t>subgraph</a:t>
            </a:r>
            <a:r>
              <a:rPr lang="en-US" sz="2800" dirty="0" smtClean="0"/>
              <a:t> is </a:t>
            </a:r>
            <a:r>
              <a:rPr lang="en-US" sz="2800" i="1" dirty="0" smtClean="0"/>
              <a:t>sparsely connected with the rest of the graph</a:t>
            </a:r>
            <a:r>
              <a:rPr lang="en-US" sz="28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8539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70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Definitions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Input: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undirected</a:t>
                </a:r>
                <a:r>
                  <a:rPr lang="en-US" dirty="0" smtClean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Degree </a:t>
                </a:r>
                <a:r>
                  <a:rPr lang="en-US" dirty="0"/>
                  <a:t>of node </a:t>
                </a:r>
                <a:r>
                  <a:rPr lang="en-US" dirty="0" smtClean="0"/>
                  <a:t>u: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For two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u</m:t>
                              </m:r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edges within </a:t>
                </a:r>
                <a:r>
                  <a:rPr lang="en-US" dirty="0" smtClean="0"/>
                  <a:t>nodes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Graph Cut </a:t>
                </a:r>
                <a:r>
                  <a:rPr lang="en-US" dirty="0"/>
                  <a:t>defined by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edges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and the rest of the </a:t>
                </a:r>
                <a:r>
                  <a:rPr lang="en-US" dirty="0" smtClean="0"/>
                  <a:t>graph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Induced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Subgraph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by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92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420888"/>
            <a:ext cx="6954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Given </a:t>
            </a:r>
            <a:r>
              <a:rPr lang="en-US" sz="2400" i="1" dirty="0" smtClean="0"/>
              <a:t>k</a:t>
            </a:r>
            <a:r>
              <a:rPr lang="en-US" sz="2400" dirty="0" smtClean="0"/>
              <a:t>,  find </a:t>
            </a:r>
            <a:r>
              <a:rPr lang="en-US" sz="2400" dirty="0"/>
              <a:t>all cliques of size </a:t>
            </a:r>
            <a:r>
              <a:rPr lang="en-US" sz="2400" i="1" dirty="0"/>
              <a:t>k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Create graph (clique </a:t>
            </a:r>
            <a:r>
              <a:rPr lang="en-US" sz="2400" dirty="0"/>
              <a:t>graph) where all cliques are </a:t>
            </a:r>
            <a:r>
              <a:rPr lang="en-US" sz="2400" dirty="0" smtClean="0"/>
              <a:t>vertices, </a:t>
            </a:r>
            <a:r>
              <a:rPr lang="en-US" sz="2400" dirty="0"/>
              <a:t>and </a:t>
            </a:r>
            <a:r>
              <a:rPr lang="en-US" sz="2400" dirty="0" smtClean="0"/>
              <a:t>two cliques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share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 vertices </a:t>
            </a:r>
            <a:r>
              <a:rPr lang="en-US" sz="2400" dirty="0"/>
              <a:t>are connected via </a:t>
            </a:r>
            <a:r>
              <a:rPr lang="en-US" sz="2400" dirty="0" smtClean="0"/>
              <a:t>an edge.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Communities </a:t>
            </a:r>
            <a:r>
              <a:rPr lang="en-US" sz="2400" dirty="0"/>
              <a:t>are </a:t>
            </a:r>
            <a:r>
              <a:rPr lang="en-US" sz="2400" dirty="0" smtClean="0"/>
              <a:t>the </a:t>
            </a:r>
            <a:r>
              <a:rPr lang="en-US" sz="2400" dirty="0"/>
              <a:t>connected components of this graph.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4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1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Definitions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3618" y="1268760"/>
                <a:ext cx="8540869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How do we define the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density</a:t>
                </a:r>
                <a:r>
                  <a:rPr lang="en-US" sz="2800" dirty="0" smtClean="0"/>
                  <a:t> of a </a:t>
                </a:r>
                <a:r>
                  <a:rPr lang="en-US" sz="2800" dirty="0" err="1" smtClean="0"/>
                  <a:t>subgraph</a:t>
                </a:r>
                <a:r>
                  <a:rPr lang="en-US" sz="2800" dirty="0" smtClean="0"/>
                  <a:t>?</a:t>
                </a:r>
              </a:p>
              <a:p>
                <a:endParaRPr lang="en-US" sz="1200" dirty="0" smtClean="0"/>
              </a:p>
              <a:p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Average Degree</a:t>
                </a:r>
                <a:r>
                  <a:rPr lang="en-US" sz="28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2|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Problem</a:t>
                </a:r>
                <a:r>
                  <a:rPr lang="en-US" sz="2800" dirty="0" smtClean="0"/>
                  <a:t>: Given graph G, find subset S, that maximizes density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d(S)</a:t>
                </a:r>
              </a:p>
              <a:p>
                <a:pPr lvl="1"/>
                <a:r>
                  <a:rPr lang="en-US" dirty="0" smtClean="0"/>
                  <a:t>Surprisingly there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polynomial-time algorithm </a:t>
                </a:r>
                <a:r>
                  <a:rPr lang="en-US" dirty="0" smtClean="0"/>
                  <a:t>for this problem.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618" y="1268760"/>
                <a:ext cx="8540869" cy="4525963"/>
              </a:xfrm>
              <a:blipFill rotWithShape="0">
                <a:blip r:embed="rId2"/>
                <a:stretch>
                  <a:fillRect l="-1284" t="-1211" r="-12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199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502" y="12828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88840"/>
            <a:ext cx="3352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1628800"/>
                <a:ext cx="4896544" cy="272350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a graph*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, </a:t>
                </a:r>
                <a:endParaRPr lang="en-US" sz="2400" dirty="0" smtClean="0"/>
              </a:p>
              <a:p>
                <a:r>
                  <a:rPr lang="en-US" sz="2400" dirty="0" smtClean="0"/>
                  <a:t>A source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A destination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That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minimizes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28800"/>
                <a:ext cx="4896544" cy="2723502"/>
              </a:xfrm>
              <a:prstGeom prst="rect">
                <a:avLst/>
              </a:prstGeom>
              <a:blipFill rotWithShape="0">
                <a:blip r:embed="rId3"/>
                <a:stretch>
                  <a:fillRect l="-1739" t="-1559" b="-245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283968" y="4574361"/>
            <a:ext cx="295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The graph may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weighted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581" y="5069857"/>
            <a:ext cx="8820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Min-Cut = Max-Flow</a:t>
            </a:r>
            <a:r>
              <a:rPr lang="en-US" sz="2400" dirty="0" smtClean="0"/>
              <a:t>: the minimum cut maximizes the flow that can be sent from s to t. There is a polynomial time solution.</a:t>
            </a:r>
          </a:p>
          <a:p>
            <a:endParaRPr lang="en-US" sz="600" dirty="0" smtClean="0"/>
          </a:p>
          <a:p>
            <a:r>
              <a:rPr lang="en-US" sz="2000" dirty="0"/>
              <a:t>the </a:t>
            </a:r>
            <a:r>
              <a:rPr lang="en-US" sz="2000" i="1" dirty="0">
                <a:solidFill>
                  <a:srgbClr val="FF0000"/>
                </a:solidFill>
              </a:rPr>
              <a:t>maximum amount of flow</a:t>
            </a:r>
            <a:r>
              <a:rPr lang="en-US" sz="2000" dirty="0"/>
              <a:t> passing from the source to the sink is equal to the </a:t>
            </a:r>
            <a:r>
              <a:rPr lang="en-US" sz="2000" dirty="0">
                <a:solidFill>
                  <a:srgbClr val="FF0000"/>
                </a:solidFill>
              </a:rPr>
              <a:t>total weight of the edges in the minimum </a:t>
            </a:r>
            <a:r>
              <a:rPr lang="en-US" sz="2000" dirty="0" smtClean="0">
                <a:solidFill>
                  <a:srgbClr val="FF0000"/>
                </a:solidFill>
              </a:rPr>
              <a:t>cut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2973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68" y="-486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Decision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2725842"/>
                <a:ext cx="6022995" cy="3417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800" b="0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≤2|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3200" b="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25842"/>
                <a:ext cx="6022995" cy="3417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741605"/>
            <a:ext cx="4086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5843" y="897829"/>
                <a:ext cx="6120680" cy="1180728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Consider the decision problem:</a:t>
                </a:r>
              </a:p>
              <a:p>
                <a:pPr lvl="1"/>
                <a:r>
                  <a:rPr lang="en-US" dirty="0" smtClean="0"/>
                  <a:t>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843" y="897829"/>
                <a:ext cx="6120680" cy="1180728"/>
              </a:xfrm>
              <a:blipFill rotWithShape="0">
                <a:blip r:embed="rId5"/>
                <a:stretch>
                  <a:fillRect l="-1793" t="-4639" b="-20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4609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For a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 we do the following transformation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We ask for a min s-t cut in the new graph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  <a:blipFill rotWithShape="0">
                <a:blip r:embed="rId2"/>
                <a:stretch>
                  <a:fillRect l="-1333" t="-1972" b="-17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374552"/>
            <a:ext cx="5610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7" y="2855565"/>
            <a:ext cx="4086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39834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is a cut that has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2|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1720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0511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397878"/>
                <a:ext cx="7643192" cy="13976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Every other cut has value: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97878"/>
                <a:ext cx="7643192" cy="1397659"/>
              </a:xfrm>
              <a:blipFill rotWithShape="0">
                <a:blip r:embed="rId2"/>
                <a:stretch>
                  <a:fillRect l="-1994" t="-56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600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7114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9147" y="1340768"/>
                <a:ext cx="7643192" cy="1195338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≤2|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147" y="1340768"/>
                <a:ext cx="7643192" cy="1195338"/>
              </a:xfrm>
              <a:blipFill rotWithShape="0">
                <a:blip r:embed="rId2"/>
                <a:stretch>
                  <a:fillRect l="-1836" t="-5102" b="-91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600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2669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 (Goldberg)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the input graph </a:t>
            </a:r>
            <a:r>
              <a:rPr lang="en-US" dirty="0" smtClean="0">
                <a:solidFill>
                  <a:srgbClr val="0070C0"/>
                </a:solidFill>
              </a:rPr>
              <a:t>G</a:t>
            </a:r>
            <a:r>
              <a:rPr lang="en-US" dirty="0" smtClean="0"/>
              <a:t>, and value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reate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 instance </a:t>
            </a:r>
            <a:r>
              <a:rPr lang="en-US" dirty="0" smtClean="0"/>
              <a:t>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 set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 is not empty, return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Else return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find the set with </a:t>
            </a:r>
            <a:r>
              <a:rPr lang="en-US" dirty="0" smtClean="0">
                <a:solidFill>
                  <a:srgbClr val="FF0000"/>
                </a:solidFill>
              </a:rPr>
              <a:t>maximum</a:t>
            </a:r>
            <a:r>
              <a:rPr lang="en-US" dirty="0" smtClean="0"/>
              <a:t> density?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9797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min-cut</a:t>
            </a:r>
            <a:r>
              <a:rPr lang="en-US" dirty="0" smtClean="0"/>
              <a:t> algorithm finds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optimal</a:t>
            </a:r>
            <a:r>
              <a:rPr lang="en-US" dirty="0" smtClean="0"/>
              <a:t> solution in polynomial time </a:t>
            </a:r>
            <a:r>
              <a:rPr lang="en-US" dirty="0" smtClean="0">
                <a:solidFill>
                  <a:srgbClr val="0070C0"/>
                </a:solidFill>
              </a:rPr>
              <a:t>O(nm)</a:t>
            </a:r>
            <a:r>
              <a:rPr lang="en-US" dirty="0" smtClean="0"/>
              <a:t>, but this is too expensive for real networks.</a:t>
            </a:r>
          </a:p>
          <a:p>
            <a:r>
              <a:rPr lang="en-US" dirty="0" smtClean="0"/>
              <a:t>We will now describe a simpler </a:t>
            </a:r>
            <a:r>
              <a:rPr lang="en-US" dirty="0" smtClean="0">
                <a:solidFill>
                  <a:srgbClr val="FF0000"/>
                </a:solidFill>
              </a:rPr>
              <a:t>approximation</a:t>
            </a:r>
            <a:r>
              <a:rPr lang="en-US" dirty="0" smtClean="0"/>
              <a:t> algorithm that is very fast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algorithm</a:t>
            </a:r>
            <a:r>
              <a:rPr lang="en-US" dirty="0" smtClean="0"/>
              <a:t>: the </a:t>
            </a:r>
            <a:r>
              <a:rPr lang="en-US" dirty="0" smtClean="0">
                <a:solidFill>
                  <a:srgbClr val="FF0000"/>
                </a:solidFill>
              </a:rPr>
              <a:t>ratio</a:t>
            </a:r>
            <a:r>
              <a:rPr lang="en-US" dirty="0" smtClean="0"/>
              <a:t> of the density of the set produced by our algorithm and that of the optimal is </a:t>
            </a:r>
            <a:r>
              <a:rPr lang="en-US" dirty="0" smtClean="0">
                <a:solidFill>
                  <a:srgbClr val="FF0000"/>
                </a:solidFill>
              </a:rPr>
              <a:t>bounded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We will show that the ratio is at most </a:t>
            </a:r>
            <a:r>
              <a:rPr lang="en-US" dirty="0" smtClean="0">
                <a:solidFill>
                  <a:srgbClr val="0070C0"/>
                </a:solidFill>
              </a:rPr>
              <a:t>½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optimal</a:t>
            </a:r>
            <a:r>
              <a:rPr lang="en-US" dirty="0" smtClean="0"/>
              <a:t> set is </a:t>
            </a:r>
            <a:r>
              <a:rPr lang="en-US" dirty="0" smtClean="0">
                <a:solidFill>
                  <a:srgbClr val="0070C0"/>
                </a:solidFill>
              </a:rPr>
              <a:t>at most twice </a:t>
            </a:r>
            <a:r>
              <a:rPr lang="en-US" dirty="0" smtClean="0"/>
              <a:t>as dense as that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</a:t>
            </a:r>
            <a:r>
              <a:rPr lang="en-US" dirty="0" smtClean="0"/>
              <a:t> algorithm.</a:t>
            </a:r>
          </a:p>
          <a:p>
            <a:endParaRPr lang="en-US" dirty="0" smtClean="0"/>
          </a:p>
          <a:p>
            <a:r>
              <a:rPr lang="en-US" dirty="0" smtClean="0"/>
              <a:t>Any ideas for the algorith</a:t>
            </a:r>
            <a:r>
              <a:rPr lang="en-US" dirty="0"/>
              <a:t>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9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=1…|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sz="3200" dirty="0" smtClean="0"/>
                  <a:t>Find node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smtClean="0"/>
                  <a:t>with the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minimum degree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∖{</m:t>
                    </m:r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57150" indent="0">
                  <a:buNone/>
                </a:pPr>
                <a:r>
                  <a:rPr lang="en-US" dirty="0" smtClean="0"/>
                  <a:t>3. Output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densest</a:t>
                </a:r>
                <a:r>
                  <a:rPr lang="en-US" dirty="0" smtClean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617" r="-1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-31531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Finding clusters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3324" y="916526"/>
            <a:ext cx="8640960" cy="754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000" dirty="0" smtClean="0"/>
              <a:t>Group nodes such </a:t>
            </a:r>
            <a:r>
              <a:rPr lang="en-US" altLang="en-US" sz="2000" dirty="0"/>
              <a:t>that </a:t>
            </a:r>
            <a:r>
              <a:rPr lang="en-US" altLang="en-US" sz="2000" dirty="0" smtClean="0"/>
              <a:t>nodes in </a:t>
            </a:r>
            <a:r>
              <a:rPr lang="en-US" altLang="en-US" sz="2000" dirty="0"/>
              <a:t>a group </a:t>
            </a:r>
            <a:r>
              <a:rPr lang="en-US" altLang="en-US" sz="2000" dirty="0" smtClean="0"/>
              <a:t>are similar </a:t>
            </a:r>
            <a:r>
              <a:rPr lang="en-US" altLang="en-US" sz="2000" dirty="0"/>
              <a:t>(or related) to one another and different from (or unrelated to) </a:t>
            </a:r>
            <a:r>
              <a:rPr lang="en-US" altLang="en-US" sz="2000" dirty="0" smtClean="0"/>
              <a:t>nodes in </a:t>
            </a:r>
            <a:r>
              <a:rPr lang="en-US" altLang="en-US" sz="2000" dirty="0"/>
              <a:t>other groups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9364" y="2603463"/>
            <a:ext cx="6338664" cy="2819400"/>
            <a:chOff x="1257672" y="3247314"/>
            <a:chExt cx="6338664" cy="2819400"/>
          </a:xfrm>
        </p:grpSpPr>
        <p:grpSp>
          <p:nvGrpSpPr>
            <p:cNvPr id="1534982" name="Group 6"/>
            <p:cNvGrpSpPr>
              <a:grpSpLocks/>
            </p:cNvGrpSpPr>
            <p:nvPr/>
          </p:nvGrpSpPr>
          <p:grpSpPr bwMode="auto">
            <a:xfrm>
              <a:off x="3238872" y="3388602"/>
              <a:ext cx="3048000" cy="2678112"/>
              <a:chOff x="2160" y="2544"/>
              <a:chExt cx="1920" cy="1687"/>
            </a:xfrm>
          </p:grpSpPr>
          <p:sp>
            <p:nvSpPr>
              <p:cNvPr id="1534983" name="Line 7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84" name="Line 8"/>
              <p:cNvSpPr>
                <a:spLocks noChangeShapeType="1"/>
              </p:cNvSpPr>
              <p:nvPr/>
            </p:nvSpPr>
            <p:spPr bwMode="auto">
              <a:xfrm>
                <a:off x="2736" y="3696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85" name="Freeform 9"/>
              <p:cNvSpPr>
                <a:spLocks/>
              </p:cNvSpPr>
              <p:nvPr/>
            </p:nvSpPr>
            <p:spPr bwMode="auto">
              <a:xfrm>
                <a:off x="2226" y="3696"/>
                <a:ext cx="510" cy="535"/>
              </a:xfrm>
              <a:custGeom>
                <a:avLst/>
                <a:gdLst>
                  <a:gd name="T0" fmla="*/ 510 w 510"/>
                  <a:gd name="T1" fmla="*/ 0 h 535"/>
                  <a:gd name="T2" fmla="*/ 0 w 510"/>
                  <a:gd name="T3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10" h="535">
                    <a:moveTo>
                      <a:pt x="510" y="0"/>
                    </a:moveTo>
                    <a:lnTo>
                      <a:pt x="0" y="53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86" name="AutoShape 10"/>
              <p:cNvSpPr>
                <a:spLocks noChangeArrowheads="1"/>
              </p:cNvSpPr>
              <p:nvPr/>
            </p:nvSpPr>
            <p:spPr bwMode="auto">
              <a:xfrm>
                <a:off x="3264" y="288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87" name="AutoShape 11"/>
              <p:cNvSpPr>
                <a:spLocks noChangeArrowheads="1"/>
              </p:cNvSpPr>
              <p:nvPr/>
            </p:nvSpPr>
            <p:spPr bwMode="auto">
              <a:xfrm>
                <a:off x="3408" y="288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88" name="AutoShape 12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89" name="AutoShape 13"/>
              <p:cNvSpPr>
                <a:spLocks noChangeArrowheads="1"/>
              </p:cNvSpPr>
              <p:nvPr/>
            </p:nvSpPr>
            <p:spPr bwMode="auto">
              <a:xfrm>
                <a:off x="3360" y="302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90" name="AutoShape 14"/>
              <p:cNvSpPr>
                <a:spLocks noChangeArrowheads="1"/>
              </p:cNvSpPr>
              <p:nvPr/>
            </p:nvSpPr>
            <p:spPr bwMode="auto">
              <a:xfrm>
                <a:off x="3600" y="288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91" name="AutoShape 15"/>
              <p:cNvSpPr>
                <a:spLocks noChangeArrowheads="1"/>
              </p:cNvSpPr>
              <p:nvPr/>
            </p:nvSpPr>
            <p:spPr bwMode="auto">
              <a:xfrm>
                <a:off x="3504" y="278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92" name="AutoShape 16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93" name="AutoShape 17"/>
              <p:cNvSpPr>
                <a:spLocks noChangeArrowheads="1"/>
              </p:cNvSpPr>
              <p:nvPr/>
            </p:nvSpPr>
            <p:spPr bwMode="auto">
              <a:xfrm>
                <a:off x="3504" y="29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94" name="AutoShape 18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95" name="AutoShape 19"/>
              <p:cNvSpPr>
                <a:spLocks noChangeArrowheads="1"/>
              </p:cNvSpPr>
              <p:nvPr/>
            </p:nvSpPr>
            <p:spPr bwMode="auto">
              <a:xfrm>
                <a:off x="2160" y="326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96" name="AutoShape 20"/>
              <p:cNvSpPr>
                <a:spLocks noChangeArrowheads="1"/>
              </p:cNvSpPr>
              <p:nvPr/>
            </p:nvSpPr>
            <p:spPr bwMode="auto">
              <a:xfrm>
                <a:off x="2304" y="331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97" name="AutoShape 21"/>
              <p:cNvSpPr>
                <a:spLocks noChangeArrowheads="1"/>
              </p:cNvSpPr>
              <p:nvPr/>
            </p:nvSpPr>
            <p:spPr bwMode="auto">
              <a:xfrm>
                <a:off x="2304" y="34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98" name="AutoShape 22"/>
              <p:cNvSpPr>
                <a:spLocks noChangeArrowheads="1"/>
              </p:cNvSpPr>
              <p:nvPr/>
            </p:nvSpPr>
            <p:spPr bwMode="auto">
              <a:xfrm>
                <a:off x="2448" y="331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999" name="AutoShape 23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00" name="AutoShape 24"/>
              <p:cNvSpPr>
                <a:spLocks noChangeArrowheads="1"/>
              </p:cNvSpPr>
              <p:nvPr/>
            </p:nvSpPr>
            <p:spPr bwMode="auto">
              <a:xfrm>
                <a:off x="2448" y="34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01" name="AutoShape 25"/>
              <p:cNvSpPr>
                <a:spLocks noChangeArrowheads="1"/>
              </p:cNvSpPr>
              <p:nvPr/>
            </p:nvSpPr>
            <p:spPr bwMode="auto">
              <a:xfrm>
                <a:off x="2160" y="340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02" name="AutoShape 26"/>
              <p:cNvSpPr>
                <a:spLocks noChangeArrowheads="1"/>
              </p:cNvSpPr>
              <p:nvPr/>
            </p:nvSpPr>
            <p:spPr bwMode="auto">
              <a:xfrm>
                <a:off x="3504" y="355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03" name="AutoShape 27"/>
              <p:cNvSpPr>
                <a:spLocks noChangeArrowheads="1"/>
              </p:cNvSpPr>
              <p:nvPr/>
            </p:nvSpPr>
            <p:spPr bwMode="auto">
              <a:xfrm>
                <a:off x="3792" y="360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04" name="AutoShape 2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05" name="AutoShape 29"/>
              <p:cNvSpPr>
                <a:spLocks noChangeArrowheads="1"/>
              </p:cNvSpPr>
              <p:nvPr/>
            </p:nvSpPr>
            <p:spPr bwMode="auto">
              <a:xfrm>
                <a:off x="3504" y="379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06" name="AutoShape 30"/>
              <p:cNvSpPr>
                <a:spLocks noChangeArrowheads="1"/>
              </p:cNvSpPr>
              <p:nvPr/>
            </p:nvSpPr>
            <p:spPr bwMode="auto">
              <a:xfrm>
                <a:off x="3696" y="379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07" name="AutoShape 31"/>
              <p:cNvSpPr>
                <a:spLocks noChangeArrowheads="1"/>
              </p:cNvSpPr>
              <p:nvPr/>
            </p:nvSpPr>
            <p:spPr bwMode="auto">
              <a:xfrm flipV="1">
                <a:off x="3504" y="364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08" name="AutoShape 32"/>
              <p:cNvSpPr>
                <a:spLocks noChangeArrowheads="1"/>
              </p:cNvSpPr>
              <p:nvPr/>
            </p:nvSpPr>
            <p:spPr bwMode="auto">
              <a:xfrm>
                <a:off x="3696" y="350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5009" name="Group 33"/>
            <p:cNvGrpSpPr>
              <a:grpSpLocks/>
            </p:cNvGrpSpPr>
            <p:nvPr/>
          </p:nvGrpSpPr>
          <p:grpSpPr bwMode="auto">
            <a:xfrm>
              <a:off x="5220072" y="3388602"/>
              <a:ext cx="2376264" cy="1611312"/>
              <a:chOff x="3312" y="1584"/>
              <a:chExt cx="1920" cy="1584"/>
            </a:xfrm>
          </p:grpSpPr>
          <p:sp>
            <p:nvSpPr>
              <p:cNvPr id="1535010" name="Line 34"/>
              <p:cNvSpPr>
                <a:spLocks noChangeShapeType="1"/>
              </p:cNvSpPr>
              <p:nvPr/>
            </p:nvSpPr>
            <p:spPr bwMode="auto">
              <a:xfrm flipH="1" flipV="1">
                <a:off x="3312" y="2736"/>
                <a:ext cx="144" cy="432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11" name="AutoShape 35"/>
              <p:cNvSpPr>
                <a:spLocks noChangeArrowheads="1"/>
              </p:cNvSpPr>
              <p:nvPr/>
            </p:nvSpPr>
            <p:spPr bwMode="auto">
              <a:xfrm>
                <a:off x="3984" y="1584"/>
                <a:ext cx="1248" cy="672"/>
              </a:xfrm>
              <a:prstGeom prst="wedgeRectCallout">
                <a:avLst>
                  <a:gd name="adj1" fmla="val -93509"/>
                  <a:gd name="adj2" fmla="val 15089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="0" dirty="0">
                    <a:latin typeface="Tahoma" pitchFamily="34" charset="0"/>
                  </a:rPr>
                  <a:t>Inter-cluster distances are maximized</a:t>
                </a:r>
              </a:p>
            </p:txBody>
          </p:sp>
        </p:grpSp>
        <p:grpSp>
          <p:nvGrpSpPr>
            <p:cNvPr id="1535012" name="Group 36"/>
            <p:cNvGrpSpPr>
              <a:grpSpLocks/>
            </p:cNvGrpSpPr>
            <p:nvPr/>
          </p:nvGrpSpPr>
          <p:grpSpPr bwMode="auto">
            <a:xfrm>
              <a:off x="2857872" y="3475914"/>
              <a:ext cx="3276600" cy="2286000"/>
              <a:chOff x="1824" y="2208"/>
              <a:chExt cx="2064" cy="1440"/>
            </a:xfrm>
          </p:grpSpPr>
          <p:sp>
            <p:nvSpPr>
              <p:cNvPr id="1535013" name="Oval 37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816" cy="720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14" name="Oval 38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720" cy="624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15" name="Oval 39"/>
              <p:cNvSpPr>
                <a:spLocks noChangeArrowheads="1"/>
              </p:cNvSpPr>
              <p:nvPr/>
            </p:nvSpPr>
            <p:spPr bwMode="auto">
              <a:xfrm>
                <a:off x="3216" y="3024"/>
                <a:ext cx="672" cy="624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5016" name="Group 40"/>
            <p:cNvGrpSpPr>
              <a:grpSpLocks/>
            </p:cNvGrpSpPr>
            <p:nvPr/>
          </p:nvGrpSpPr>
          <p:grpSpPr bwMode="auto">
            <a:xfrm>
              <a:off x="1257672" y="3247314"/>
              <a:ext cx="1981200" cy="1219200"/>
              <a:chOff x="816" y="1776"/>
              <a:chExt cx="1440" cy="105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535017" name="Line 41"/>
              <p:cNvSpPr>
                <a:spLocks noChangeShapeType="1"/>
              </p:cNvSpPr>
              <p:nvPr/>
            </p:nvSpPr>
            <p:spPr bwMode="auto">
              <a:xfrm flipV="1">
                <a:off x="2064" y="2736"/>
                <a:ext cx="192" cy="96"/>
              </a:xfrm>
              <a:prstGeom prst="line">
                <a:avLst/>
              </a:prstGeom>
              <a:grpFill/>
              <a:ln w="25400">
                <a:solidFill>
                  <a:srgbClr val="CC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18" name="AutoShape 42"/>
              <p:cNvSpPr>
                <a:spLocks noChangeArrowheads="1"/>
              </p:cNvSpPr>
              <p:nvPr/>
            </p:nvSpPr>
            <p:spPr bwMode="auto">
              <a:xfrm>
                <a:off x="816" y="1776"/>
                <a:ext cx="1248" cy="672"/>
              </a:xfrm>
              <a:prstGeom prst="wedgeRectCallout">
                <a:avLst>
                  <a:gd name="adj1" fmla="val 56250"/>
                  <a:gd name="adj2" fmla="val 92856"/>
                </a:avLst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="0" dirty="0">
                    <a:latin typeface="Tahoma" pitchFamily="34" charset="0"/>
                  </a:rPr>
                  <a:t>Intra-cluster distances are minimized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929893" y="5833728"/>
            <a:ext cx="780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 similarity based on structural information (e.g., common neighbors)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8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06" y="3126704"/>
            <a:ext cx="2400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1" y="1636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9343"/>
            <a:ext cx="2533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02052" y="3074317"/>
            <a:ext cx="2514600" cy="1762125"/>
            <a:chOff x="3314700" y="2547938"/>
            <a:chExt cx="2514600" cy="1762125"/>
          </a:xfrm>
        </p:grpSpPr>
        <p:pic>
          <p:nvPicPr>
            <p:cNvPr id="1495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700" y="2547938"/>
              <a:ext cx="251460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0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637284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50292"/>
            <a:ext cx="2362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438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3" y="3098129"/>
            <a:ext cx="2466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1" y="4746591"/>
            <a:ext cx="2447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46591"/>
            <a:ext cx="2447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46591"/>
            <a:ext cx="25622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59832" y="1350292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96136" y="1340768"/>
            <a:ext cx="0" cy="173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3176" y="3055268"/>
            <a:ext cx="7569224" cy="2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59832" y="2998754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6136" y="3055268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1261" y="4773016"/>
            <a:ext cx="7569224" cy="2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59886" y="4684679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96136" y="4684678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67450" y="3544026"/>
            <a:ext cx="1440160" cy="1259079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0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Analysis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will prove that the optimal set has density at most 2 times that of the set produced by the Greedy algorithm.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Density of optimal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Density of greedy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want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2⋅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r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4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Upper bound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will first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upper-bound</a:t>
                </a:r>
                <a:r>
                  <a:rPr lang="en-US" dirty="0" smtClean="0"/>
                  <a:t> the solution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optimal</a:t>
                </a:r>
              </a:p>
              <a:p>
                <a:r>
                  <a:rPr lang="en-US" dirty="0" smtClean="0"/>
                  <a:t>Assume an arbitrary assignment of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to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Define: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= # edges assigned to u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𝐼𝑁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can prove that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448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2619" y="5240288"/>
            <a:ext cx="388843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true for </a:t>
            </a:r>
            <a:r>
              <a:rPr lang="en-US" sz="2400" dirty="0" smtClean="0">
                <a:solidFill>
                  <a:srgbClr val="FF0000"/>
                </a:solidFill>
              </a:rPr>
              <a:t>any</a:t>
            </a:r>
            <a:r>
              <a:rPr lang="en-US" sz="2400" dirty="0" smtClean="0"/>
              <a:t> assignment of the edges!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0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Lower bound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We will now prove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lower bound </a:t>
                </a:r>
                <a:r>
                  <a:rPr lang="en-US" dirty="0" smtClean="0"/>
                  <a:t>for the density of the set produced by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algorithm.</a:t>
                </a:r>
              </a:p>
              <a:p>
                <a:r>
                  <a:rPr lang="en-US" dirty="0" smtClean="0"/>
                  <a:t>For the lower bound we consider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specific</a:t>
                </a:r>
                <a:r>
                  <a:rPr lang="en-US" dirty="0" smtClean="0"/>
                  <a:t> assignment of the edges that we create as the greedy algorithm progresses:</a:t>
                </a:r>
              </a:p>
              <a:p>
                <a:pPr lvl="1"/>
                <a:r>
                  <a:rPr lang="en-US" dirty="0" smtClean="0"/>
                  <a:t>When removing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assign</a:t>
                </a:r>
                <a:r>
                  <a:rPr lang="en-US" dirty="0" smtClean="0"/>
                  <a:t> all the edges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So: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degree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This is true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≤2⋅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2156" r="-1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0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-densest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-densest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subgraph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problem: Find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such that the density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maximized.</a:t>
                </a:r>
              </a:p>
              <a:p>
                <a:pPr lvl="1"/>
                <a:r>
                  <a:rPr lang="en-US" dirty="0" smtClean="0"/>
                  <a:t>The k-densest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problem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NP-hard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2451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314" y="1330603"/>
            <a:ext cx="75465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Summary of Part I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Cuts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Spectral Clustering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Dense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Subgraphs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Community </a:t>
            </a:r>
            <a:r>
              <a:rPr lang="en-US" sz="2800" dirty="0" smtClean="0">
                <a:solidFill>
                  <a:srgbClr val="FF0000"/>
                </a:solidFill>
              </a:rPr>
              <a:t>Evaluation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99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47667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2060848"/>
            <a:ext cx="7869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With ground truth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Without ground truth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8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38313"/>
            <a:ext cx="46863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 ground truth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530120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Zachary’s Karate Club</a:t>
            </a:r>
          </a:p>
          <a:p>
            <a:r>
              <a:rPr lang="en-US" sz="2800" dirty="0" smtClean="0"/>
              <a:t>Club president (34) (circles) and instructor (1) (rectangles)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9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07591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98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08" y="4005064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48" y="2371884"/>
            <a:ext cx="4838159" cy="140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97168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fraction of instances </a:t>
            </a:r>
            <a:r>
              <a:rPr lang="en-US" sz="2800" dirty="0"/>
              <a:t>that have labels equal to </a:t>
            </a:r>
            <a:r>
              <a:rPr lang="en-US" sz="2800" dirty="0" smtClean="0"/>
              <a:t>the label of the community’s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majority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1767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(5+6+4)/20 </a:t>
            </a:r>
            <a:r>
              <a:rPr lang="en-US" dirty="0"/>
              <a:t>= </a:t>
            </a:r>
            <a:r>
              <a:rPr lang="en-US" dirty="0" smtClean="0"/>
              <a:t>0.75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1196" y="38452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99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323528" y="94459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</a:t>
            </a:r>
            <a:r>
              <a:rPr lang="en-US" sz="2400" dirty="0" smtClean="0"/>
              <a:t>ased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on pair </a:t>
            </a:r>
            <a:r>
              <a:rPr lang="en-US" sz="2400" dirty="0" smtClean="0">
                <a:solidFill>
                  <a:srgbClr val="FF0000"/>
                </a:solidFill>
              </a:rPr>
              <a:t>counting</a:t>
            </a:r>
            <a:r>
              <a:rPr lang="en-US" sz="2400" dirty="0" smtClean="0"/>
              <a:t>: the number of </a:t>
            </a:r>
            <a:r>
              <a:rPr lang="en-US" sz="2400" dirty="0"/>
              <a:t>pairs of vertices which are </a:t>
            </a:r>
            <a:r>
              <a:rPr lang="en-US" sz="2400" dirty="0" smtClean="0"/>
              <a:t>classified </a:t>
            </a:r>
            <a:r>
              <a:rPr lang="en-US" sz="2400" dirty="0"/>
              <a:t>in the </a:t>
            </a:r>
            <a:r>
              <a:rPr lang="en-US" sz="2400" dirty="0" smtClean="0"/>
              <a:t>same (different</a:t>
            </a:r>
            <a:r>
              <a:rPr lang="en-US" sz="2400" dirty="0"/>
              <a:t>) clusters in the two partitions.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752" y="2383928"/>
            <a:ext cx="8013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True Positive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Assignment</a:t>
            </a:r>
            <a:r>
              <a:rPr lang="en-US" sz="2400" dirty="0"/>
              <a:t>: when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similar members </a:t>
            </a:r>
            <a:r>
              <a:rPr lang="en-US" sz="2400" dirty="0"/>
              <a:t>are </a:t>
            </a:r>
            <a:r>
              <a:rPr lang="en-US" sz="2400" dirty="0" smtClean="0"/>
              <a:t>assigned to 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same community</a:t>
            </a:r>
            <a:r>
              <a:rPr lang="en-US" sz="2400" dirty="0"/>
              <a:t>. This is a correct decision.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Negative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Assignment</a:t>
            </a:r>
            <a:r>
              <a:rPr lang="en-US" sz="2400" dirty="0"/>
              <a:t>: when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dissimilar members </a:t>
            </a:r>
            <a:r>
              <a:rPr lang="en-US" sz="2400" dirty="0"/>
              <a:t>are </a:t>
            </a:r>
            <a:r>
              <a:rPr lang="en-US" sz="2400" dirty="0" smtClean="0"/>
              <a:t>assigned to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communities</a:t>
            </a:r>
            <a:r>
              <a:rPr lang="en-US" sz="2400" dirty="0"/>
              <a:t>. This is a correct decision</a:t>
            </a:r>
            <a:r>
              <a:rPr lang="en-US" sz="2400" dirty="0" smtClean="0"/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Negative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Assignment</a:t>
            </a:r>
            <a:r>
              <a:rPr lang="en-US" sz="2400" dirty="0"/>
              <a:t>: when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similar members </a:t>
            </a:r>
            <a:r>
              <a:rPr lang="en-US" sz="2400" dirty="0"/>
              <a:t>are </a:t>
            </a:r>
            <a:r>
              <a:rPr lang="en-US" sz="2400" dirty="0" smtClean="0"/>
              <a:t>assigned to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communities</a:t>
            </a:r>
            <a:r>
              <a:rPr lang="en-US" sz="2400" dirty="0"/>
              <a:t>. This is an incorrect decision.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Positive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Assignment</a:t>
            </a:r>
            <a:r>
              <a:rPr lang="en-US" sz="2400" dirty="0"/>
              <a:t>: when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dissimilar members </a:t>
            </a:r>
            <a:r>
              <a:rPr lang="en-US" sz="2400" dirty="0"/>
              <a:t>are </a:t>
            </a:r>
            <a:r>
              <a:rPr lang="en-US" sz="2400" dirty="0" smtClean="0"/>
              <a:t>assigned to 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same community</a:t>
            </a:r>
            <a:r>
              <a:rPr lang="en-US" sz="2400" dirty="0"/>
              <a:t>. This is an incorrect decision.</a:t>
            </a:r>
          </a:p>
        </p:txBody>
      </p:sp>
    </p:spTree>
    <p:extLst>
      <p:ext uri="{BB962C8B-B14F-4D97-AF65-F5344CB8AC3E}">
        <p14:creationId xmlns:p14="http://schemas.microsoft.com/office/powerpoint/2010/main" val="11639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4528</Words>
  <Application>Microsoft Office PowerPoint</Application>
  <PresentationFormat>On-screen Show (4:3)</PresentationFormat>
  <Paragraphs>1464</Paragraphs>
  <Slides>109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109</vt:i4>
      </vt:variant>
    </vt:vector>
  </HeadingPairs>
  <TitlesOfParts>
    <vt:vector size="125" baseType="lpstr">
      <vt:lpstr>맑은 고딕</vt:lpstr>
      <vt:lpstr>Arial</vt:lpstr>
      <vt:lpstr>Calibri</vt:lpstr>
      <vt:lpstr>Cambria Math</vt:lpstr>
      <vt:lpstr>Liberation Sans</vt:lpstr>
      <vt:lpstr>Lohit Devanagari</vt:lpstr>
      <vt:lpstr>Noto Sans CJK SC Regular</vt:lpstr>
      <vt:lpstr>Symbol</vt:lpstr>
      <vt:lpstr>Tahoma</vt:lpstr>
      <vt:lpstr>Times New Roman</vt:lpstr>
      <vt:lpstr>Verdana</vt:lpstr>
      <vt:lpstr>Wingdings</vt:lpstr>
      <vt:lpstr>Office Theme</vt:lpstr>
      <vt:lpstr>VISIO</vt:lpstr>
      <vt:lpstr>Εξίσωση</vt:lpstr>
      <vt:lpstr>Equation</vt:lpstr>
      <vt:lpstr>Online Social Networks and Media </vt:lpstr>
      <vt:lpstr>Introduction</vt:lpstr>
      <vt:lpstr>Introduction</vt:lpstr>
      <vt:lpstr>PowerPoint Presentation</vt:lpstr>
      <vt:lpstr>Summary of Part I</vt:lpstr>
      <vt:lpstr>Community Types</vt:lpstr>
      <vt:lpstr>PowerPoint Presentation</vt:lpstr>
      <vt:lpstr>PowerPoint Presentation</vt:lpstr>
      <vt:lpstr>Finding clusters</vt:lpstr>
      <vt:lpstr>Types of Clustering</vt:lpstr>
      <vt:lpstr>Hierarchical Clustering </vt:lpstr>
      <vt:lpstr>PowerPoint Presentation</vt:lpstr>
      <vt:lpstr>PowerPoint Presentation</vt:lpstr>
      <vt:lpstr>Modularity</vt:lpstr>
      <vt:lpstr>Modularity</vt:lpstr>
      <vt:lpstr>Modularity: Number of clusters</vt:lpstr>
      <vt:lpstr>Label propagation</vt:lpstr>
      <vt:lpstr>Label propagation</vt:lpstr>
      <vt:lpstr>PowerPoint Presentation</vt:lpstr>
      <vt:lpstr>Graph partitioning</vt:lpstr>
      <vt:lpstr>Graph Partitioning</vt:lpstr>
      <vt:lpstr>Graph Partitioning</vt:lpstr>
      <vt:lpstr>Graph Partitioning</vt:lpstr>
      <vt:lpstr>Graph Cuts</vt:lpstr>
      <vt:lpstr>Min Cut</vt:lpstr>
      <vt:lpstr>Does this work?</vt:lpstr>
      <vt:lpstr>Min Cut</vt:lpstr>
      <vt:lpstr>Cut Ratio</vt:lpstr>
      <vt:lpstr>Graph Bisection</vt:lpstr>
      <vt:lpstr>Normalized Cut</vt:lpstr>
      <vt:lpstr>PowerPoint Presentation</vt:lpstr>
      <vt:lpstr>Graph conductance</vt:lpstr>
      <vt:lpstr>Graph expansion</vt:lpstr>
      <vt:lpstr>An example</vt:lpstr>
      <vt:lpstr>Graph Cuts</vt:lpstr>
      <vt:lpstr>SPECTRAL CLUSTERING</vt:lpstr>
      <vt:lpstr>Finding clusters</vt:lpstr>
      <vt:lpstr>Matrix Representation</vt:lpstr>
      <vt:lpstr>Spectral Graph Partitioning</vt:lpstr>
      <vt:lpstr>Spectral Analysis</vt:lpstr>
      <vt:lpstr>Example: d-regular graph</vt:lpstr>
      <vt:lpstr>Example: Graph on 2 components</vt:lpstr>
      <vt:lpstr>Matrix Representations</vt:lpstr>
      <vt:lpstr>Matrix Representations</vt:lpstr>
      <vt:lpstr>Graph Laplacian</vt:lpstr>
      <vt:lpstr>Graph Laplacian</vt:lpstr>
      <vt:lpstr>The second smallest eigenvalue</vt:lpstr>
      <vt:lpstr>λ2 as an optimization problem</vt:lpstr>
      <vt:lpstr>λ2 as an optimization problem</vt:lpstr>
      <vt:lpstr>λ2 as an optimization problem</vt:lpstr>
      <vt:lpstr>λ2 as an optimization problem</vt:lpstr>
      <vt:lpstr>PowerPoint Presentation</vt:lpstr>
      <vt:lpstr>Find Optimal Cut [Fiedler’73]</vt:lpstr>
      <vt:lpstr>Rayleigh Theorem</vt:lpstr>
      <vt:lpstr>PowerPoint Presentation</vt:lpstr>
      <vt:lpstr>PowerPoint Presentation</vt:lpstr>
      <vt:lpstr>PowerPoint Presentation</vt:lpstr>
      <vt:lpstr>PowerPoint Presentation</vt:lpstr>
      <vt:lpstr>Example</vt:lpstr>
      <vt:lpstr>Spectral Partitioning Algorithm</vt:lpstr>
      <vt:lpstr>Spectral Partitioning Algorithm</vt:lpstr>
      <vt:lpstr>Spectral Partitioning Algorithm</vt:lpstr>
      <vt:lpstr>Example: Spectral Partitioning</vt:lpstr>
      <vt:lpstr>k-Way Spectral Clustering</vt:lpstr>
      <vt:lpstr>k-Way Spectral Clustering</vt:lpstr>
      <vt:lpstr>k-Way Spectral Clustering</vt:lpstr>
      <vt:lpstr>Example</vt:lpstr>
      <vt:lpstr>Example: Spectral Partitioning</vt:lpstr>
      <vt:lpstr>Example: Spectral partitioning</vt:lpstr>
      <vt:lpstr>Spectral Clustering</vt:lpstr>
      <vt:lpstr>k-Way Spectral Clustering</vt:lpstr>
      <vt:lpstr>Cuts and spectral clustering</vt:lpstr>
      <vt:lpstr>Normalized Graph Laplacians</vt:lpstr>
      <vt:lpstr>Spectral clustering (besides graphs)</vt:lpstr>
      <vt:lpstr>Summary</vt:lpstr>
      <vt:lpstr>PowerPoint Presentation</vt:lpstr>
      <vt:lpstr>Maximum Densest SUBGRAPH</vt:lpstr>
      <vt:lpstr>Finding Dense Subgraphs</vt:lpstr>
      <vt:lpstr>Definitions</vt:lpstr>
      <vt:lpstr>Definitions</vt:lpstr>
      <vt:lpstr>Min-Cut Problem</vt:lpstr>
      <vt:lpstr>Decision problem</vt:lpstr>
      <vt:lpstr>Transform to min-cut</vt:lpstr>
      <vt:lpstr>Transformation to min-cut</vt:lpstr>
      <vt:lpstr>Transformation to min-cut</vt:lpstr>
      <vt:lpstr>Transformation to min-cut</vt:lpstr>
      <vt:lpstr>Algorithm (Goldberg)</vt:lpstr>
      <vt:lpstr>Min-cut algorithm</vt:lpstr>
      <vt:lpstr>Greedy Algorithm</vt:lpstr>
      <vt:lpstr>Example</vt:lpstr>
      <vt:lpstr>Analysis</vt:lpstr>
      <vt:lpstr>Upper bound</vt:lpstr>
      <vt:lpstr>Lower bound</vt:lpstr>
      <vt:lpstr>The k-densest subgraph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366</cp:revision>
  <dcterms:created xsi:type="dcterms:W3CDTF">2012-10-10T06:53:19Z</dcterms:created>
  <dcterms:modified xsi:type="dcterms:W3CDTF">2019-11-14T09:49:00Z</dcterms:modified>
</cp:coreProperties>
</file>