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394" r:id="rId3"/>
    <p:sldId id="447" r:id="rId4"/>
    <p:sldId id="448" r:id="rId5"/>
    <p:sldId id="449" r:id="rId6"/>
    <p:sldId id="451" r:id="rId7"/>
    <p:sldId id="452" r:id="rId8"/>
    <p:sldId id="454" r:id="rId9"/>
    <p:sldId id="466" r:id="rId10"/>
    <p:sldId id="455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5" r:id="rId21"/>
    <p:sldId id="51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Αντικειμενοστραφουσ 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Δημιουργία Κλάσεων και Αντικειμένων</a:t>
            </a:r>
          </a:p>
          <a:p>
            <a:pPr algn="ctr"/>
            <a:r>
              <a:rPr lang="el-GR" dirty="0"/>
              <a:t> </a:t>
            </a:r>
            <a:r>
              <a:rPr lang="en-US" dirty="0" smtClean="0"/>
              <a:t>Constructors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HelloWorld2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92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0" grpId="0" animBg="1"/>
      <p:bldP spid="9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συνομιλία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Conversation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 Bob");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bob.speak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(“Hi Alice”);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01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752600"/>
            <a:ext cx="48006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82" y="152400"/>
            <a:ext cx="8229600" cy="9906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Παράδειγμα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9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myCar1.move(-1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myCar1.printPosition();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myCar2.move(1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myCar2.printPosition();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5070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5812" y="1878106"/>
            <a:ext cx="32004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55812" y="13716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471" y="71718"/>
            <a:ext cx="8229600" cy="990600"/>
          </a:xfrm>
        </p:spPr>
        <p:txBody>
          <a:bodyPr/>
          <a:lstStyle/>
          <a:p>
            <a:r>
              <a:rPr lang="el-GR" sz="3200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position=0;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ACCELERATOR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ACCELERATOR *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MovingCar10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myCar1.move(-1); myCar1.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myCar2.move(1); myCar2.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02941" y="495300"/>
            <a:ext cx="2971800" cy="1752600"/>
          </a:xfrm>
          <a:prstGeom prst="wedgeRoundRectCallout">
            <a:avLst>
              <a:gd name="adj1" fmla="val -110576"/>
              <a:gd name="adj2" fmla="val 1902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23329" y="2819400"/>
            <a:ext cx="3886200" cy="914400"/>
          </a:xfrm>
          <a:prstGeom prst="wedgeRoundRectCallout">
            <a:avLst>
              <a:gd name="adj1" fmla="val -83690"/>
              <a:gd name="adj2" fmla="val -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τελική τιμή του </a:t>
            </a:r>
            <a:r>
              <a:rPr lang="en-US" dirty="0" smtClean="0"/>
              <a:t>position </a:t>
            </a:r>
            <a:r>
              <a:rPr lang="el-GR" dirty="0" smtClean="0"/>
              <a:t>θα είναι αυτή που δίνεται σαν 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00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κλάση που να αποθηκεύει ημερομηνίες</a:t>
            </a:r>
          </a:p>
          <a:p>
            <a:pPr lvl="1"/>
            <a:r>
              <a:rPr lang="el-GR" dirty="0" smtClean="0"/>
              <a:t>Η κλάση θα παίρνει την ημέρα, μήνα και χρόνο σαν νούμερα (π.χ., </a:t>
            </a:r>
            <a:r>
              <a:rPr lang="en-US" dirty="0" smtClean="0"/>
              <a:t>13</a:t>
            </a:r>
            <a:r>
              <a:rPr lang="el-GR" dirty="0" smtClean="0"/>
              <a:t> 3 201</a:t>
            </a:r>
            <a:r>
              <a:rPr lang="en-US" dirty="0" smtClean="0"/>
              <a:t>4</a:t>
            </a:r>
            <a:r>
              <a:rPr lang="el-GR" dirty="0" smtClean="0"/>
              <a:t>) και θα μπορεί να τυπώνει την ημερομηνία με το όνομα του μήνα (π.χ., </a:t>
            </a:r>
            <a:r>
              <a:rPr lang="en-US" dirty="0" smtClean="0"/>
              <a:t>13</a:t>
            </a:r>
            <a:r>
              <a:rPr lang="el-GR" dirty="0" smtClean="0"/>
              <a:t> Μαρτίου 201</a:t>
            </a:r>
            <a:r>
              <a:rPr lang="en-US" smtClean="0"/>
              <a:t>4</a:t>
            </a:r>
            <a:r>
              <a:rPr lang="el-GR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Στο πρόγραμμα βάλετε μια ημερομηνία και τυπώστε την.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981200"/>
            <a:ext cx="8763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57200"/>
            <a:ext cx="8534400" cy="62841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month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2016;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{"Jan", "Feb", "Mar", "Apr", "May", "Jun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(day &lt;= 0 || day &gt; 31 || month &lt;= 0 || month &gt;12 ){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(day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Date(9,3,2016);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myDate.printDate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819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2492896"/>
            <a:ext cx="158417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59632" y="2276872"/>
            <a:ext cx="129614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534400" cy="580700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month;private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Feb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Apr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Aug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checkDay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(day)){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checkMonth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(month)){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checkDay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(day &lt;= 0 || day &gt; 31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{return false;}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checkMonth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day)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month &lt;= 0 || month 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12) {return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20073" y="2924944"/>
            <a:ext cx="392392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constructor </a:t>
            </a:r>
            <a:r>
              <a:rPr lang="el-GR" dirty="0" smtClean="0"/>
              <a:t>μπορεί να καλεί και άλλες μεθόδους που κάνουν κάποια από τη δουλειά που χρειάζεται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087" y="2492896"/>
            <a:ext cx="8763000" cy="129614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3163" y="764704"/>
            <a:ext cx="8763000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463" y="558490"/>
            <a:ext cx="8534400" cy="62841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month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2016;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{"Jan", "Feb", "Mar", "Apr", "May", "Jun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public Date(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(day &lt;= 0 || day &gt; 31 || month &lt;= 0 || month &gt;12 ){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(day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Date(9,3,2016);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myDate.printDate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4499992" y="0"/>
            <a:ext cx="4427984" cy="1052736"/>
          </a:xfrm>
          <a:prstGeom prst="wedgeRoundRectCallout">
            <a:avLst>
              <a:gd name="adj1" fmla="val -72942"/>
              <a:gd name="adj2" fmla="val 7259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572000" y="3068960"/>
            <a:ext cx="4419600" cy="1130424"/>
          </a:xfrm>
          <a:prstGeom prst="wedgeRoundRectCallout">
            <a:avLst>
              <a:gd name="adj1" fmla="val -61157"/>
              <a:gd name="adj2" fmla="val -171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 μπούμε στο </a:t>
            </a:r>
            <a:r>
              <a:rPr lang="en-US" dirty="0" smtClean="0"/>
              <a:t>if </a:t>
            </a:r>
            <a:r>
              <a:rPr lang="el-GR" dirty="0" smtClean="0"/>
              <a:t>οι τελικές τιμές των ορισμάτων θα είναι αυτές που θα δοθούν στον </a:t>
            </a:r>
            <a:r>
              <a:rPr lang="en-US" dirty="0" smtClean="0"/>
              <a:t>constructor</a:t>
            </a:r>
            <a:r>
              <a:rPr lang="el-GR" dirty="0" smtClean="0"/>
              <a:t> </a:t>
            </a:r>
            <a:r>
              <a:rPr lang="en-US" dirty="0" smtClean="0"/>
              <a:t>. </a:t>
            </a:r>
            <a:r>
              <a:rPr lang="el-GR" dirty="0" smtClean="0"/>
              <a:t>Αλλιώς διατηρούνται οι αρχικές τιμές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3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μια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Student</a:t>
            </a:r>
            <a:r>
              <a:rPr lang="en-US" dirty="0" smtClean="0"/>
              <a:t> </a:t>
            </a:r>
            <a:r>
              <a:rPr lang="el-GR" dirty="0" smtClean="0"/>
              <a:t>που να κρατάει πληροφορίες για έναν φοιτητή. Τι πεδία πρέπει να έχουμε? Τι θα μπει στον </a:t>
            </a:r>
            <a:r>
              <a:rPr lang="en-US" dirty="0" smtClean="0"/>
              <a:t>constructor?</a:t>
            </a:r>
          </a:p>
          <a:p>
            <a:endParaRPr lang="en-US" dirty="0"/>
          </a:p>
          <a:p>
            <a:r>
              <a:rPr lang="el-GR" dirty="0" smtClean="0"/>
              <a:t>Θέλουμε μια κλάση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GuestList</a:t>
            </a:r>
            <a:r>
              <a:rPr lang="en-US" dirty="0" smtClean="0"/>
              <a:t>) </a:t>
            </a:r>
            <a:r>
              <a:rPr lang="el-GR" dirty="0" smtClean="0"/>
              <a:t>που να χειρίζεται τους καλεσμένους σε ένα πάρτι. Τι πεδία πρέπει να έχουμε? Πώς θα κάνουμε τον </a:t>
            </a:r>
            <a:r>
              <a:rPr lang="en-US" dirty="0" smtClean="0"/>
              <a:t>constructor?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1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109" y="764704"/>
            <a:ext cx="8640959" cy="563231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 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 = "John Doe";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int AM = 1000;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Student(String name, int AM){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this.AM = AM;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 + " " + AM);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Student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aStudent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Student("Kostas", 1001);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aStudent.printInfo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506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κλάσης</a:t>
            </a:r>
            <a:r>
              <a:rPr lang="el-GR" dirty="0" smtClean="0"/>
              <a:t>: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Ορισμός αντικειμένου</a:t>
            </a:r>
            <a:r>
              <a:rPr lang="el-GR" dirty="0" smtClean="0"/>
              <a:t>:</a:t>
            </a:r>
            <a:endParaRPr lang="en-US" dirty="0" smtClean="0"/>
          </a:p>
          <a:p>
            <a:endParaRPr lang="en-US" dirty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Ο ορισμός του αντικειμένου γίνεται συνήθως μέσα στη </a:t>
            </a:r>
            <a:r>
              <a:rPr lang="en-US" dirty="0" smtClean="0">
                <a:solidFill>
                  <a:srgbClr val="FF0000"/>
                </a:solidFill>
              </a:rPr>
              <a:t>main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μέσα στη μέθοδο μίας </a:t>
            </a:r>
            <a:r>
              <a:rPr lang="el-GR" dirty="0" smtClean="0">
                <a:solidFill>
                  <a:srgbClr val="FF0000"/>
                </a:solidFill>
              </a:rPr>
              <a:t>άλλης κλάσης </a:t>
            </a:r>
            <a:r>
              <a:rPr lang="el-GR" dirty="0" smtClean="0"/>
              <a:t>που χρησιμοποιεί το αντικείμενο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209800"/>
            <a:ext cx="4416594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&lt;Ορισμός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πεδίων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κλάσης&gt;</a:t>
            </a: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&lt;Ορισμός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μεθόδων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κλάσης&gt;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9943" y="4919008"/>
            <a:ext cx="6664004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95736" y="4191000"/>
            <a:ext cx="540060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List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676400"/>
            <a:ext cx="8424936" cy="5078313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String[] names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[] confirm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public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this.numberOfGuests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names = new String[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confirm = new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// 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Εδώ μπορούμε να έχουμε κώδικα για τις τιμές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// Ή να εισάγονται τα ονόματα ένα </a:t>
            </a:r>
            <a:r>
              <a:rPr lang="el-GR" b="1" dirty="0" err="1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ένα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.</a:t>
            </a:r>
            <a:endParaRPr lang="en-US" b="1" dirty="0" smtClean="0">
              <a:solidFill>
                <a:srgbClr val="0070C0"/>
              </a:solidFill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// 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Ή μπορεί η εισαγωγή ονομάτων να γίνει 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// με άλλες μεθόδους της κλάσης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790038" y="2268196"/>
            <a:ext cx="2318791" cy="1374756"/>
          </a:xfrm>
          <a:prstGeom prst="wedgeRectCallout">
            <a:avLst>
              <a:gd name="adj1" fmla="val -16826"/>
              <a:gd name="adj2" fmla="val 9572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Δεσμεύει μνήμη για τους πίνακες με τα ονόματα των καλεσμένων και τις επιβεβαιώσεις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211960" y="260648"/>
            <a:ext cx="3384376" cy="1734796"/>
          </a:xfrm>
          <a:prstGeom prst="wedgeRectCallout">
            <a:avLst>
              <a:gd name="adj1" fmla="val -35838"/>
              <a:gd name="adj2" fmla="val 7495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τους πίνακες με τα ονόματα των καλεσμένων και τις επιβεβαιώσεις, αλλά δεν δεσμεύει χώρο γιατί δεν ξέρουμε τον αριθμό των προσκεκλημένων.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83733" y="3969060"/>
            <a:ext cx="1979710" cy="792088"/>
          </a:xfrm>
          <a:prstGeom prst="wedgeRectCallout">
            <a:avLst>
              <a:gd name="adj1" fmla="val 60745"/>
              <a:gd name="adj2" fmla="val -4808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Αρχικοποίηση του αριθμού των επισκεπτών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64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0" y="1828800"/>
            <a:ext cx="2743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394692"/>
            <a:ext cx="8991600" cy="646330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String[] names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[] confirm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  <a:endParaRPr lang="el-GR" b="1" dirty="0" smtClean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l-GR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guestsSoFar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= 0;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public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this.numberOfGuests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names = new String[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confirm = new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public void </a:t>
            </a:r>
            <a:r>
              <a:rPr lang="en-US" b="1" dirty="0" err="1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addGuest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(String name, Boolean confirmation){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if (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guestsSoFar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==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return;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names[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guestsSoFar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 = name;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confirm[</a:t>
            </a:r>
            <a:r>
              <a:rPr lang="en-US" b="1" dirty="0" err="1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guestsSoFar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 = confirmation;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guestsSoFar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++;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152400"/>
            <a:ext cx="350520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Μια υλοποίηση με μέθοδο για προσθήκη προσκεκλημένων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334000" y="1219200"/>
            <a:ext cx="3810000" cy="990600"/>
          </a:xfrm>
          <a:prstGeom prst="wedgeRectCallout">
            <a:avLst>
              <a:gd name="adj1" fmla="val -84980"/>
              <a:gd name="adj2" fmla="val 2318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Χρειαζόμαστε αυτή τη μεταβλητή για να ξέρουμε πόσους επισκέπτες έχουμε προσθέσει μέχρι τώρα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0" y="4572000"/>
            <a:ext cx="1905000" cy="914400"/>
          </a:xfrm>
          <a:prstGeom prst="wedgeRectCallout">
            <a:avLst>
              <a:gd name="adj1" fmla="val 56250"/>
              <a:gd name="adj2" fmla="val -2533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 έχει γεμίσει η λίστα μας δεν προσθέτουμε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324600" y="4800600"/>
            <a:ext cx="2743200" cy="838200"/>
          </a:xfrm>
          <a:prstGeom prst="wedgeRectCallout">
            <a:avLst>
              <a:gd name="adj1" fmla="val -72178"/>
              <a:gd name="adj2" fmla="val 246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Η </a:t>
            </a:r>
            <a:r>
              <a:rPr lang="en-US" dirty="0" err="1" smtClean="0">
                <a:solidFill>
                  <a:schemeClr val="tx1"/>
                </a:solidFill>
              </a:rPr>
              <a:t>guestsSoFar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μας δίνει και την επόμενη άδεια θέση στον πίνακα.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1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r>
              <a:rPr lang="el-GR" dirty="0" smtClean="0"/>
              <a:t>()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r>
              <a:rPr lang="el-GR" dirty="0" smtClean="0"/>
              <a:t>(&lt;τιμή&gt;)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3962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324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p){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1" y="1186934"/>
            <a:ext cx="33528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περιπτώσεις που μπορεί να θέλουμε η συνάρτηση </a:t>
            </a:r>
            <a:r>
              <a:rPr lang="en-US" dirty="0" smtClean="0"/>
              <a:t>set </a:t>
            </a:r>
            <a:r>
              <a:rPr lang="el-GR" dirty="0" smtClean="0"/>
              <a:t>να επιστρέφει </a:t>
            </a:r>
            <a:r>
              <a:rPr lang="en-US" dirty="0" err="1" smtClean="0">
                <a:solidFill>
                  <a:srgbClr val="FF0000"/>
                </a:solidFill>
              </a:rPr>
              <a:t>boolean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(true </a:t>
            </a:r>
            <a:r>
              <a:rPr lang="el-GR" dirty="0" smtClean="0"/>
              <a:t>αν η ανάθεση έγινε επιτυχώς, </a:t>
            </a:r>
            <a:r>
              <a:rPr lang="en-US" dirty="0" smtClean="0"/>
              <a:t>false </a:t>
            </a:r>
            <a:r>
              <a:rPr lang="el-GR" dirty="0" smtClean="0"/>
              <a:t>αλλιώς)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68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51816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324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 &lt;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MovingCar7b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check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!check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not set");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00600" y="2819400"/>
            <a:ext cx="434340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setPosition</a:t>
            </a:r>
            <a:r>
              <a:rPr lang="en-US" dirty="0" smtClean="0"/>
              <a:t> </a:t>
            </a:r>
            <a:r>
              <a:rPr lang="el-GR" dirty="0" smtClean="0"/>
              <a:t>μπορεί να επιστρέφει τιμή</a:t>
            </a:r>
          </a:p>
          <a:p>
            <a:r>
              <a:rPr lang="el-GR" dirty="0" smtClean="0"/>
              <a:t>Το πιο συνηθισμένο είναι να 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έγινε σωστά η ανάθεση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αντικείμενο </a:t>
            </a:r>
            <a:r>
              <a:rPr lang="en-US" dirty="0" smtClean="0"/>
              <a:t>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4691"/>
            <a:ext cx="8229600" cy="1400909"/>
          </a:xfrm>
        </p:spPr>
        <p:txBody>
          <a:bodyPr>
            <a:normAutofit/>
          </a:bodyPr>
          <a:lstStyle/>
          <a:p>
            <a:r>
              <a:rPr lang="el-GR" dirty="0" smtClean="0"/>
              <a:t>Με την δεσμευμένη λέξη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ένα αντικείμενο αναφέρεται στον εαυτό του.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2743200"/>
            <a:ext cx="5486400" cy="3809999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setPositionToTen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Example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Car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Car();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.setPositionToTen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029200" y="2895600"/>
            <a:ext cx="3962400" cy="1219200"/>
          </a:xfrm>
          <a:prstGeom prst="wedgeRectCallout">
            <a:avLst>
              <a:gd name="adj1" fmla="val -74975"/>
              <a:gd name="adj2" fmla="val 4645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  </a:t>
            </a:r>
            <a:r>
              <a:rPr lang="en-US" dirty="0" err="1" smtClean="0">
                <a:solidFill>
                  <a:srgbClr val="FF0000"/>
                </a:solidFill>
              </a:rPr>
              <a:t>this.position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αναφέρεται στο εσωτερικό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του αντικείμενου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θα καλέσει την μέθοδο.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334000" y="5142092"/>
            <a:ext cx="3657600" cy="1654479"/>
          </a:xfrm>
          <a:prstGeom prst="wedgeRectCallout">
            <a:avLst>
              <a:gd name="adj1" fmla="val -65594"/>
              <a:gd name="adj2" fmla="val -1143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Όταν δημιουργηθεί το αντικείμενο </a:t>
            </a:r>
            <a:r>
              <a:rPr lang="en-US" dirty="0" err="1" smtClean="0">
                <a:solidFill>
                  <a:schemeClr val="tx1"/>
                </a:solidFill>
              </a:rPr>
              <a:t>myCar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καλέσει την μέθοδο </a:t>
            </a:r>
            <a:r>
              <a:rPr lang="en-US" dirty="0" err="1" smtClean="0">
                <a:solidFill>
                  <a:schemeClr val="tx1"/>
                </a:solidFill>
              </a:rPr>
              <a:t>setPositionToTen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αναφέρεται πλέον στο αντικείμενο που κάλεσε την μέθοδο, δηλαδή το </a:t>
            </a:r>
            <a:r>
              <a:rPr lang="en-US" dirty="0" err="1" smtClean="0">
                <a:solidFill>
                  <a:schemeClr val="tx1"/>
                </a:solidFill>
              </a:rPr>
              <a:t>myCar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24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324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2362200"/>
            <a:ext cx="350520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κρυφό πεδίο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προσδιορίζει το αντικείμενο που κάλεσε την μέθοδο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1048434"/>
            <a:ext cx="3581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>
                <a:solidFill>
                  <a:srgbClr val="FF0000"/>
                </a:solidFill>
              </a:rPr>
              <a:t>this.position</a:t>
            </a:r>
            <a:r>
              <a:rPr lang="en-US" dirty="0" smtClean="0"/>
              <a:t> </a:t>
            </a:r>
            <a:r>
              <a:rPr lang="el-GR" dirty="0" smtClean="0"/>
              <a:t>αναφέρεται στο πεδίο του αντικειμένου.</a:t>
            </a:r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r>
              <a:rPr lang="en-US" dirty="0" smtClean="0"/>
              <a:t> </a:t>
            </a:r>
            <a:r>
              <a:rPr lang="el-GR" dirty="0" smtClean="0"/>
              <a:t>αναφέρεται στην παράμετρο της συνάρτησης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0478" y="3429000"/>
            <a:ext cx="3047999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μπορούμε να χρησιμοποιήσουμε το ίδιο όνομα μεταβλητής χωρίς να δημιουργείται σύγχυση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0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είναι μια «μέθοδος» η οποία καλείται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το αντικείμενο χρησιμοποιώντας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>
                <a:solidFill>
                  <a:srgbClr val="0070C0"/>
                </a:solidFill>
              </a:rPr>
              <a:t>default Constructor </a:t>
            </a:r>
            <a:r>
              <a:rPr lang="el-GR" dirty="0" smtClean="0"/>
              <a:t>χωρίς ορίσματα που δεν κάνει τίποτα.</a:t>
            </a:r>
            <a:endParaRPr lang="en-US" dirty="0" smtClean="0"/>
          </a:p>
          <a:p>
            <a:pPr lvl="1"/>
            <a:r>
              <a:rPr lang="el-GR" dirty="0" smtClean="0"/>
              <a:t>Ο </a:t>
            </a:r>
            <a:r>
              <a:rPr lang="en-US" dirty="0" smtClean="0"/>
              <a:t>default constructor </a:t>
            </a:r>
            <a:r>
              <a:rPr lang="el-GR" dirty="0" smtClean="0"/>
              <a:t>απλά εκτελεί </a:t>
            </a:r>
            <a:r>
              <a:rPr lang="el-GR" smtClean="0"/>
              <a:t>τις αρχικοποιήσεις.</a:t>
            </a:r>
            <a:endParaRPr lang="el-GR" dirty="0" smtClean="0"/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smtClean="0"/>
              <a:t>τότε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ορίσαμε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04771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constructor </a:t>
            </a:r>
            <a:r>
              <a:rPr lang="el-GR" dirty="0" smtClean="0"/>
              <a:t>είναι μια μέθοδος:</a:t>
            </a:r>
          </a:p>
          <a:p>
            <a:pPr lvl="1"/>
            <a:r>
              <a:rPr lang="el-GR" dirty="0" smtClean="0"/>
              <a:t>Που έχει </a:t>
            </a:r>
            <a:r>
              <a:rPr lang="el-GR" dirty="0" smtClean="0">
                <a:solidFill>
                  <a:srgbClr val="0070C0"/>
                </a:solidFill>
              </a:rPr>
              <a:t>το όνομα της κλάσης</a:t>
            </a:r>
          </a:p>
          <a:p>
            <a:pPr lvl="1"/>
            <a:r>
              <a:rPr lang="el-GR" dirty="0" smtClean="0"/>
              <a:t>Ορίζεται πάντα </a:t>
            </a:r>
            <a:r>
              <a:rPr lang="en-US" dirty="0" smtClean="0">
                <a:solidFill>
                  <a:srgbClr val="FF0000"/>
                </a:solidFill>
              </a:rPr>
              <a:t>public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</a:t>
            </a:r>
            <a:r>
              <a:rPr lang="el-GR" dirty="0" smtClean="0"/>
              <a:t>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104971"/>
            <a:ext cx="8229600" cy="3524429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&lt;Όνομα κλάσης&gt;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&lt;Ορισμός Πεδίων&gt;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&lt;Όνομα κλάσης&gt;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[ορίσματα]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	[κώδικας]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1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6886</TotalTime>
  <Words>779</Words>
  <Application>Microsoft Office PowerPoint</Application>
  <PresentationFormat>On-screen Show (4:3)</PresentationFormat>
  <Paragraphs>436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Batang</vt:lpstr>
      <vt:lpstr>Calibri</vt:lpstr>
      <vt:lpstr>Courier New</vt:lpstr>
      <vt:lpstr>Clarity</vt:lpstr>
      <vt:lpstr>ΤΕΧΝΙΚΕΣ Αντικειμενοστραφουσ προγραμματισμου</vt:lpstr>
      <vt:lpstr>Κλάσεις και αντικείμενα</vt:lpstr>
      <vt:lpstr>Accessor and Mutator methods</vt:lpstr>
      <vt:lpstr>PowerPoint Presentation</vt:lpstr>
      <vt:lpstr>PowerPoint Presentation</vt:lpstr>
      <vt:lpstr>Το αντικείμενο this</vt:lpstr>
      <vt:lpstr>PowerPoint Presentation</vt:lpstr>
      <vt:lpstr>Constructors (Δημιουργοί)</vt:lpstr>
      <vt:lpstr>Συντακτικό</vt:lpstr>
      <vt:lpstr>Παράδειγμα</vt:lpstr>
      <vt:lpstr>Μια συνομιλία</vt:lpstr>
      <vt:lpstr>Παράδειγμα </vt:lpstr>
      <vt:lpstr>Παράδειγμα</vt:lpstr>
      <vt:lpstr>Παράδειγμα </vt:lpstr>
      <vt:lpstr>PowerPoint Presentation</vt:lpstr>
      <vt:lpstr>PowerPoint Presentation</vt:lpstr>
      <vt:lpstr>PowerPoint Presentation</vt:lpstr>
      <vt:lpstr>Παραδείγματα</vt:lpstr>
      <vt:lpstr>PowerPoint Presentation</vt:lpstr>
      <vt:lpstr>Guest List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292</cp:revision>
  <dcterms:created xsi:type="dcterms:W3CDTF">2013-02-10T16:19:38Z</dcterms:created>
  <dcterms:modified xsi:type="dcterms:W3CDTF">2018-03-21T22:28:00Z</dcterms:modified>
</cp:coreProperties>
</file>