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7" r:id="rId2"/>
    <p:sldId id="412" r:id="rId3"/>
    <p:sldId id="394" r:id="rId4"/>
    <p:sldId id="371" r:id="rId5"/>
    <p:sldId id="471" r:id="rId6"/>
    <p:sldId id="472" r:id="rId7"/>
    <p:sldId id="385" r:id="rId8"/>
    <p:sldId id="383" r:id="rId9"/>
    <p:sldId id="384" r:id="rId10"/>
    <p:sldId id="410" r:id="rId11"/>
    <p:sldId id="421" r:id="rId12"/>
    <p:sldId id="423" r:id="rId13"/>
    <p:sldId id="425" r:id="rId14"/>
    <p:sldId id="424" r:id="rId15"/>
    <p:sldId id="467" r:id="rId16"/>
    <p:sldId id="468" r:id="rId17"/>
    <p:sldId id="470" r:id="rId18"/>
    <p:sldId id="469" r:id="rId19"/>
    <p:sldId id="426" r:id="rId20"/>
    <p:sldId id="427" r:id="rId21"/>
    <p:sldId id="430" r:id="rId22"/>
    <p:sldId id="428" r:id="rId23"/>
    <p:sldId id="429" r:id="rId24"/>
    <p:sldId id="437" r:id="rId25"/>
    <p:sldId id="432" r:id="rId26"/>
    <p:sldId id="436" r:id="rId27"/>
    <p:sldId id="441" r:id="rId28"/>
    <p:sldId id="442" r:id="rId29"/>
    <p:sldId id="443" r:id="rId30"/>
    <p:sldId id="444" r:id="rId31"/>
    <p:sldId id="445" r:id="rId32"/>
    <p:sldId id="446" r:id="rId33"/>
    <p:sldId id="447" r:id="rId34"/>
    <p:sldId id="448" r:id="rId35"/>
    <p:sldId id="449" r:id="rId36"/>
    <p:sldId id="450" r:id="rId37"/>
    <p:sldId id="451" r:id="rId38"/>
    <p:sldId id="452" r:id="rId39"/>
    <p:sldId id="453" r:id="rId40"/>
    <p:sldId id="454" r:id="rId41"/>
    <p:sldId id="466" r:id="rId42"/>
    <p:sldId id="455" r:id="rId43"/>
    <p:sldId id="456" r:id="rId44"/>
    <p:sldId id="457" r:id="rId45"/>
    <p:sldId id="458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8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Αντικειμενοστραφουσ 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l-GR" dirty="0" smtClean="0"/>
              <a:t>Δημιουργία Κλάσεων και </a:t>
            </a:r>
            <a:r>
              <a:rPr lang="el-GR" dirty="0" smtClean="0"/>
              <a:t>Αντικειμένων</a:t>
            </a:r>
            <a:endParaRPr lang="en-US" dirty="0" smtClean="0"/>
          </a:p>
          <a:p>
            <a:pPr algn="ctr"/>
            <a:r>
              <a:rPr lang="en-US" dirty="0" smtClean="0"/>
              <a:t>T</a:t>
            </a:r>
            <a:r>
              <a:rPr lang="el-GR" dirty="0" err="1" smtClean="0"/>
              <a:t>οπικές</a:t>
            </a:r>
            <a:r>
              <a:rPr lang="el-GR" dirty="0" smtClean="0"/>
              <a:t> μεταβλητές</a:t>
            </a:r>
          </a:p>
          <a:p>
            <a:pPr algn="ctr"/>
            <a:r>
              <a:rPr lang="en-US" dirty="0" smtClean="0"/>
              <a:t>To </a:t>
            </a:r>
            <a:r>
              <a:rPr lang="el-GR" dirty="0" smtClean="0"/>
              <a:t>αντικείμενο </a:t>
            </a:r>
            <a:r>
              <a:rPr lang="en-US" dirty="0" smtClean="0"/>
              <a:t>this</a:t>
            </a:r>
            <a:endParaRPr lang="el-GR" dirty="0" smtClean="0"/>
          </a:p>
          <a:p>
            <a:pPr algn="ctr"/>
            <a:r>
              <a:rPr lang="en-US" dirty="0" smtClean="0"/>
              <a:t>Accessor, </a:t>
            </a:r>
            <a:r>
              <a:rPr lang="en-US" dirty="0" err="1" smtClean="0"/>
              <a:t>Mutator</a:t>
            </a:r>
            <a:r>
              <a:rPr lang="en-US" dirty="0" smtClean="0"/>
              <a:t> </a:t>
            </a:r>
            <a:r>
              <a:rPr lang="el-GR" smtClean="0"/>
              <a:t>μέθοδοι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26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3340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Οι μέθοδοι μπορούν να έχουν </a:t>
            </a:r>
            <a:r>
              <a:rPr lang="el-GR" dirty="0" smtClean="0">
                <a:solidFill>
                  <a:srgbClr val="FF3300"/>
                </a:solidFill>
              </a:rPr>
              <a:t>παραμέτρους  </a:t>
            </a:r>
          </a:p>
          <a:p>
            <a:pPr lvl="1"/>
            <a:r>
              <a:rPr lang="el-GR" dirty="0" smtClean="0"/>
              <a:t>Μας επιτρέπουν να περάσουμε </a:t>
            </a:r>
            <a:r>
              <a:rPr lang="el-GR" dirty="0" smtClean="0">
                <a:solidFill>
                  <a:srgbClr val="0070C0"/>
                </a:solidFill>
              </a:rPr>
              <a:t>τιμές</a:t>
            </a:r>
            <a:r>
              <a:rPr lang="el-GR" dirty="0" smtClean="0"/>
              <a:t> στην μέθοδο μας </a:t>
            </a:r>
          </a:p>
          <a:p>
            <a:pPr lvl="1"/>
            <a:endParaRPr lang="el-GR" dirty="0">
              <a:solidFill>
                <a:srgbClr val="0070C0"/>
              </a:solidFill>
            </a:endParaRPr>
          </a:p>
          <a:p>
            <a:pPr lvl="1"/>
            <a:endParaRPr lang="el-GR" dirty="0" smtClean="0">
              <a:solidFill>
                <a:srgbClr val="0070C0"/>
              </a:solidFill>
            </a:endParaRPr>
          </a:p>
          <a:p>
            <a:pPr lvl="1"/>
            <a:endParaRPr lang="el-GR" dirty="0">
              <a:solidFill>
                <a:srgbClr val="0070C0"/>
              </a:solidFill>
            </a:endParaRPr>
          </a:p>
          <a:p>
            <a:pPr marL="274320" lvl="1" indent="0">
              <a:buNone/>
            </a:pP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Μία </a:t>
            </a:r>
            <a:r>
              <a:rPr lang="el-GR" dirty="0">
                <a:solidFill>
                  <a:srgbClr val="FF3300"/>
                </a:solidFill>
              </a:rPr>
              <a:t>παράμετρος</a:t>
            </a:r>
            <a:r>
              <a:rPr lang="el-GR" dirty="0"/>
              <a:t> ορίζεται όπως οποιαδήποτε άλλη </a:t>
            </a:r>
            <a:r>
              <a:rPr lang="el-GR" dirty="0">
                <a:solidFill>
                  <a:srgbClr val="0070C0"/>
                </a:solidFill>
              </a:rPr>
              <a:t>μεταβλητή</a:t>
            </a:r>
            <a:r>
              <a:rPr lang="el-GR" dirty="0"/>
              <a:t>.</a:t>
            </a:r>
          </a:p>
          <a:p>
            <a:pPr lvl="2"/>
            <a:r>
              <a:rPr lang="el-GR" sz="2400" dirty="0"/>
              <a:t>Πρέπει να έχει συγκεκριμένο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sz="2400" dirty="0"/>
              <a:t> </a:t>
            </a:r>
            <a:r>
              <a:rPr lang="el-GR" sz="2400" dirty="0" smtClean="0"/>
              <a:t>και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όνομα</a:t>
            </a:r>
          </a:p>
          <a:p>
            <a:pPr lvl="2"/>
            <a:r>
              <a:rPr lang="el-GR" sz="2400" dirty="0" smtClean="0"/>
              <a:t>Είναι </a:t>
            </a:r>
            <a:r>
              <a:rPr lang="el-GR" sz="2400" dirty="0" smtClean="0">
                <a:solidFill>
                  <a:srgbClr val="FF3300"/>
                </a:solidFill>
              </a:rPr>
              <a:t>τοπική μεταβλητή </a:t>
            </a:r>
            <a:r>
              <a:rPr lang="el-GR" sz="2400" dirty="0" smtClean="0"/>
              <a:t>της μεθόδου</a:t>
            </a:r>
            <a:endParaRPr lang="el-GR" sz="2400" dirty="0"/>
          </a:p>
          <a:p>
            <a:pPr lvl="1"/>
            <a:endParaRPr lang="el-GR" dirty="0" smtClean="0"/>
          </a:p>
          <a:p>
            <a:pPr lvl="1"/>
            <a:endParaRPr lang="el-GR" dirty="0"/>
          </a:p>
          <a:p>
            <a:pPr lvl="1"/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Όταν καλούμε την </a:t>
            </a:r>
            <a:r>
              <a:rPr lang="el-GR" dirty="0"/>
              <a:t>μέθοδο, </a:t>
            </a:r>
            <a:r>
              <a:rPr lang="el-GR" dirty="0" smtClean="0"/>
              <a:t>περνάμε το </a:t>
            </a:r>
            <a:r>
              <a:rPr lang="el-GR" dirty="0" smtClean="0">
                <a:solidFill>
                  <a:srgbClr val="FF3300"/>
                </a:solidFill>
              </a:rPr>
              <a:t>όρισμα </a:t>
            </a:r>
          </a:p>
          <a:p>
            <a:pPr lvl="1"/>
            <a:r>
              <a:rPr lang="el-GR" dirty="0"/>
              <a:t>Το όρισμα είναι μια </a:t>
            </a:r>
            <a:r>
              <a:rPr lang="el-GR" dirty="0" smtClean="0">
                <a:solidFill>
                  <a:srgbClr val="0070C0"/>
                </a:solidFill>
              </a:rPr>
              <a:t>έκφραση</a:t>
            </a:r>
            <a:r>
              <a:rPr lang="el-GR" dirty="0" smtClean="0"/>
              <a:t> (κάτι που θα μπορούσε να είναι στο δεξί μέρος μιας ανάθεσης)</a:t>
            </a:r>
          </a:p>
          <a:p>
            <a:pPr lvl="1"/>
            <a:r>
              <a:rPr lang="el-GR" dirty="0" smtClean="0"/>
              <a:t>Θα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συμφωνεί στον τύπο </a:t>
            </a:r>
            <a:r>
              <a:rPr lang="el-GR" dirty="0" smtClean="0"/>
              <a:t>με την παράμετρο</a:t>
            </a:r>
          </a:p>
          <a:p>
            <a:pPr lvl="1"/>
            <a:r>
              <a:rPr lang="el-GR" dirty="0" smtClean="0"/>
              <a:t>Είναι σαν να κάνουμε ανάθεση 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 = 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sz="2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4756" y="2057400"/>
            <a:ext cx="514756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steps;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591656" y="2390864"/>
            <a:ext cx="2286000" cy="533400"/>
          </a:xfrm>
          <a:prstGeom prst="wedgeRoundRectCallout">
            <a:avLst>
              <a:gd name="adj1" fmla="val -81394"/>
              <a:gd name="adj2" fmla="val -6887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παραμέτρου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3862" y="4191000"/>
            <a:ext cx="3493264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10;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4419600"/>
            <a:ext cx="2286000" cy="533400"/>
          </a:xfrm>
          <a:prstGeom prst="wedgeRoundRectCallout">
            <a:avLst>
              <a:gd name="adj1" fmla="val -128871"/>
              <a:gd name="adj2" fmla="val 1283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Όρισμα </a:t>
            </a:r>
            <a:r>
              <a:rPr lang="el-GR" dirty="0">
                <a:solidFill>
                  <a:schemeClr val="tx1"/>
                </a:solidFill>
              </a:rPr>
              <a:t>στην κλήση της μεθόδου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524000"/>
            <a:ext cx="5105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381000"/>
            <a:ext cx="8229600" cy="64770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steps;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MovingCar2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[])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 = 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2*x+10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685800"/>
            <a:ext cx="35052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Στον ορισμό της μεθόδου ορίζουμε και την </a:t>
            </a:r>
            <a:r>
              <a:rPr lang="el-GR" dirty="0" smtClean="0">
                <a:solidFill>
                  <a:srgbClr val="FF0000"/>
                </a:solidFill>
              </a:rPr>
              <a:t>παράμετρο</a:t>
            </a:r>
            <a:r>
              <a:rPr lang="el-GR" dirty="0" smtClean="0"/>
              <a:t> της μεθόδου, όπως ορίζουμε μια μεταβλητή. Έχει ένα </a:t>
            </a:r>
            <a:r>
              <a:rPr lang="el-GR" dirty="0" smtClean="0">
                <a:solidFill>
                  <a:srgbClr val="FF0000"/>
                </a:solidFill>
              </a:rPr>
              <a:t>τύπο</a:t>
            </a:r>
            <a:r>
              <a:rPr lang="el-GR" dirty="0" smtClean="0"/>
              <a:t> και ένα </a:t>
            </a:r>
            <a:r>
              <a:rPr lang="el-GR" dirty="0" smtClean="0">
                <a:solidFill>
                  <a:srgbClr val="FF0000"/>
                </a:solidFill>
              </a:rPr>
              <a:t>όνομα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3276600"/>
            <a:ext cx="3475893" cy="25853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καλούμε την μέθοδο περνάμε μια τιμή σαν </a:t>
            </a:r>
            <a:r>
              <a:rPr lang="el-GR" dirty="0" smtClean="0">
                <a:solidFill>
                  <a:srgbClr val="FF0000"/>
                </a:solidFill>
              </a:rPr>
              <a:t>όρισμα</a:t>
            </a:r>
            <a:r>
              <a:rPr lang="el-GR" dirty="0" smtClean="0"/>
              <a:t> στην μέθοδο </a:t>
            </a:r>
            <a:endParaRPr lang="en-US" dirty="0" smtClean="0"/>
          </a:p>
          <a:p>
            <a:r>
              <a:rPr lang="el-GR" dirty="0" smtClean="0"/>
              <a:t>Σαν όρισμα μπορεί να είναι μια οποιαδήποτε </a:t>
            </a:r>
            <a:r>
              <a:rPr lang="el-GR" dirty="0" smtClean="0">
                <a:solidFill>
                  <a:srgbClr val="FF0000"/>
                </a:solidFill>
              </a:rPr>
              <a:t>έκφραση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Αρκεί ή αποτίμηση της έκφρασης να έχει τύπο </a:t>
            </a:r>
            <a:r>
              <a:rPr lang="el-GR" dirty="0" smtClean="0">
                <a:solidFill>
                  <a:srgbClr val="FF0000"/>
                </a:solidFill>
              </a:rPr>
              <a:t>συμβατό</a:t>
            </a:r>
            <a:r>
              <a:rPr lang="el-GR" dirty="0" smtClean="0"/>
              <a:t> με αυτόν της παραμέτρου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l-GR" dirty="0" smtClean="0"/>
              <a:t>στην περίπτωση μας)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6107134"/>
            <a:ext cx="759069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Κατά την κλήση </a:t>
            </a:r>
            <a:r>
              <a:rPr lang="el-GR" dirty="0" smtClean="0"/>
              <a:t>της μεθόδου ουσιαστικά </a:t>
            </a:r>
            <a:r>
              <a:rPr lang="el-GR" dirty="0">
                <a:solidFill>
                  <a:srgbClr val="FF0000"/>
                </a:solidFill>
              </a:rPr>
              <a:t>εκχωρείται</a:t>
            </a:r>
            <a:r>
              <a:rPr lang="el-GR" dirty="0"/>
              <a:t> η τιμή της έκφρασης στην μεταβλητή </a:t>
            </a:r>
            <a:r>
              <a:rPr lang="en-US" dirty="0" smtClean="0"/>
              <a:t>steps. </a:t>
            </a:r>
            <a:r>
              <a:rPr lang="el-GR" dirty="0"/>
              <a:t>Αυτό λέγεται και </a:t>
            </a:r>
            <a:r>
              <a:rPr lang="el-GR" dirty="0">
                <a:solidFill>
                  <a:srgbClr val="FF0000"/>
                </a:solidFill>
              </a:rPr>
              <a:t>πέρασμα παραμέτρου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07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καλούμε μια μέθοδο με μία τιμή σαν όρισμα, ουσιαστικά εκχωρούμε αυτή την τιμή στην παράμετρο της μεθόδου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7999" y="3505200"/>
            <a:ext cx="4044697" cy="36933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2*x+10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4384" y="4672424"/>
            <a:ext cx="4596129" cy="1200329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 = 30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delta;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863" y="350520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κλήση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8863" y="4660033"/>
            <a:ext cx="2851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Ισοδυναμεί με τον κώδικα: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863" y="3918301"/>
            <a:ext cx="3839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όπου η μεταβλητή </a:t>
            </a:r>
            <a:r>
              <a:rPr lang="en-US" dirty="0" smtClean="0"/>
              <a:t>x </a:t>
            </a:r>
            <a:r>
              <a:rPr lang="el-GR" dirty="0" smtClean="0"/>
              <a:t>έχει την τιμή 10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5950131" y="4038600"/>
            <a:ext cx="3180806" cy="621432"/>
          </a:xfrm>
          <a:prstGeom prst="wedgeRectCallout">
            <a:avLst>
              <a:gd name="adj1" fmla="val -45054"/>
              <a:gd name="adj2" fmla="val 9549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Αποτιμάται η τιμή της έκφρασης και εκχωρείται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5861867"/>
            <a:ext cx="56388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πέρασμα μεταβλητών με αυτό τον τρόπο λέγεται πέρασμα </a:t>
            </a:r>
            <a:r>
              <a:rPr lang="el-GR" dirty="0" smtClean="0">
                <a:solidFill>
                  <a:srgbClr val="FF0000"/>
                </a:solidFill>
              </a:rPr>
              <a:t>δια τιμής (</a:t>
            </a:r>
            <a:r>
              <a:rPr lang="en-US" dirty="0" smtClean="0">
                <a:solidFill>
                  <a:srgbClr val="FF0000"/>
                </a:solidFill>
              </a:rPr>
              <a:t>pass by value)</a:t>
            </a:r>
            <a:r>
              <a:rPr lang="el-GR" dirty="0" smtClean="0"/>
              <a:t>. Η μέθοδος δεν έχει πρόσβαση στην μεταβλητή μόνο στην τιμή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5289968"/>
            <a:ext cx="4495800" cy="3488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48200" y="1711220"/>
            <a:ext cx="3657600" cy="3461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steps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direction)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(“right”){ position +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steps;}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(“left”) {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position -= steps;}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“left”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724400" y="860808"/>
            <a:ext cx="4419600" cy="533400"/>
          </a:xfrm>
          <a:prstGeom prst="wedgeRoundRectCallout">
            <a:avLst>
              <a:gd name="adj1" fmla="val -20826"/>
              <a:gd name="adj2" fmla="val 882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Μέθοδος με πολλές παραμέτρους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248400" y="5394010"/>
            <a:ext cx="2438400" cy="533400"/>
          </a:xfrm>
          <a:prstGeom prst="wedgeRoundRectCallout">
            <a:avLst>
              <a:gd name="adj1" fmla="val -68610"/>
              <a:gd name="adj2" fmla="val 5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Κλήση της μεθόδου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37797" y="3484406"/>
            <a:ext cx="43651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ορίσματα θα πρέπει να </a:t>
            </a:r>
            <a:r>
              <a:rPr lang="el-GR" dirty="0" smtClean="0">
                <a:solidFill>
                  <a:srgbClr val="FF0000"/>
                </a:solidFill>
              </a:rPr>
              <a:t>συμφωνούν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rgbClr val="FF0000"/>
                </a:solidFill>
              </a:rPr>
              <a:t>πλήθος </a:t>
            </a:r>
            <a:r>
              <a:rPr lang="el-GR" dirty="0" smtClean="0"/>
              <a:t>και τους </a:t>
            </a:r>
            <a:r>
              <a:rPr lang="el-GR" dirty="0" smtClean="0">
                <a:solidFill>
                  <a:srgbClr val="FF0000"/>
                </a:solidFill>
              </a:rPr>
              <a:t>τύπους </a:t>
            </a:r>
            <a:r>
              <a:rPr lang="el-GR" dirty="0" smtClean="0"/>
              <a:t>των παραμέτρων στην αντίστοιχη θέση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 δια τιμής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το πέρασμα παραμέτρων γίνεται δια τιμής, το πρόγραμμα μας έχει πρόσβαση μόνο στην τιμή της παραμέτρου και όχι στην μεταβλητή που χρησιμοποιήσαμε στο όρισμα.</a:t>
            </a:r>
          </a:p>
          <a:p>
            <a:pPr lvl="1"/>
            <a:r>
              <a:rPr lang="el-GR" dirty="0" smtClean="0"/>
              <a:t>Σε όλες τις γλώσσες πλέον το πέρασμα παραμέτρων γίνεται δια τιμής</a:t>
            </a:r>
          </a:p>
          <a:p>
            <a:pPr lvl="1"/>
            <a:endParaRPr lang="el-GR" dirty="0"/>
          </a:p>
          <a:p>
            <a:r>
              <a:rPr lang="el-GR" dirty="0" smtClean="0"/>
              <a:t>Αν η παράμετρος είναι ένα αντικείμενο τα πράγματα γίνονται πιο σύνθετα</a:t>
            </a:r>
          </a:p>
          <a:p>
            <a:pPr lvl="1"/>
            <a:r>
              <a:rPr lang="el-GR" dirty="0" smtClean="0"/>
              <a:t>Η τιμή της μεταβλητής που έχουμε σαν παράμετρο είναι διεύθυνση μνήμης. Δεν μπορούμε να αλλάξουμε την διεύθυνση μνήμης αλλά μπορούμε να αλλάξουμε τα περιεχόμενα της.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80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Θέλουμε να μπορούμε να κινούμε το όχημα 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</a:t>
            </a:r>
            <a:r>
              <a:rPr lang="en-US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να τυπώνεται η θέση σε κάθε κίνηση.</a:t>
            </a:r>
          </a:p>
          <a:p>
            <a:endParaRPr lang="el-GR" dirty="0"/>
          </a:p>
          <a:p>
            <a:r>
              <a:rPr lang="el-GR" dirty="0" smtClean="0"/>
              <a:t>Υλοποίηση: Θα ορίσουμε μια βοηθητική μεταβλητή </a:t>
            </a:r>
            <a:r>
              <a:rPr lang="en-US" dirty="0" smtClean="0"/>
              <a:t>delta </a:t>
            </a:r>
            <a:r>
              <a:rPr lang="el-GR" dirty="0" smtClean="0"/>
              <a:t>την οποία θα προσθέτουμε στο </a:t>
            </a:r>
            <a:r>
              <a:rPr lang="en-US" dirty="0" smtClean="0"/>
              <a:t>position </a:t>
            </a:r>
            <a:r>
              <a:rPr lang="el-GR" dirty="0" smtClean="0"/>
              <a:t>σε κάθε βήμα. Η </a:t>
            </a:r>
            <a:r>
              <a:rPr lang="en-US" dirty="0" smtClean="0"/>
              <a:t>default </a:t>
            </a:r>
            <a:r>
              <a:rPr lang="el-GR" dirty="0" smtClean="0"/>
              <a:t>τιμή του θα είναι </a:t>
            </a:r>
            <a:r>
              <a:rPr lang="en-US" dirty="0" smtClean="0"/>
              <a:t>delta = </a:t>
            </a:r>
            <a:r>
              <a:rPr lang="el-GR" dirty="0" smtClean="0"/>
              <a:t>1. Αν η παράμετρος </a:t>
            </a:r>
            <a:r>
              <a:rPr lang="en-US" dirty="0" smtClean="0"/>
              <a:t>steps</a:t>
            </a:r>
            <a:r>
              <a:rPr lang="el-GR" dirty="0" smtClean="0"/>
              <a:t> είναι αρνητική θα την μετατρέπουμε σε θετική και</a:t>
            </a:r>
            <a:r>
              <a:rPr lang="en-US" dirty="0" smtClean="0"/>
              <a:t> </a:t>
            </a:r>
            <a:r>
              <a:rPr lang="el-GR" dirty="0" smtClean="0"/>
              <a:t>θα θέσουμε </a:t>
            </a:r>
            <a:r>
              <a:rPr lang="en-US" dirty="0" smtClean="0"/>
              <a:t>delta =</a:t>
            </a:r>
            <a:r>
              <a:rPr lang="el-GR" dirty="0" smtClean="0"/>
              <a:t> -1.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5800" y="6019800"/>
            <a:ext cx="38100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1621208"/>
            <a:ext cx="1371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658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C808CD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C808CD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delta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1;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if (steps &lt; 0){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steps = -steps; delta = -1;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("--: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800600" y="6097780"/>
            <a:ext cx="2095500" cy="609600"/>
          </a:xfrm>
          <a:prstGeom prst="wedgeRoundRectCallout">
            <a:avLst>
              <a:gd name="adj1" fmla="val -62825"/>
              <a:gd name="adj2" fmla="val -3630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--: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4754" y="4150626"/>
            <a:ext cx="449580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>
                <a:solidFill>
                  <a:srgbClr val="FF0000"/>
                </a:solidFill>
              </a:rPr>
              <a:t>μεταβλητή</a:t>
            </a:r>
            <a:r>
              <a:rPr lang="el-GR" dirty="0"/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/>
              <a:t>στην </a:t>
            </a:r>
            <a:r>
              <a:rPr lang="en-US" dirty="0"/>
              <a:t>main</a:t>
            </a:r>
            <a:r>
              <a:rPr lang="el-GR" dirty="0"/>
              <a:t> είναι </a:t>
            </a:r>
            <a:r>
              <a:rPr lang="el-GR" dirty="0" smtClean="0"/>
              <a:t>διαφορετική από την </a:t>
            </a:r>
            <a:r>
              <a:rPr lang="el-GR" dirty="0" smtClean="0">
                <a:solidFill>
                  <a:srgbClr val="FF0000"/>
                </a:solidFill>
              </a:rPr>
              <a:t>παράμετρο</a:t>
            </a:r>
            <a:r>
              <a:rPr lang="el-GR" dirty="0" smtClean="0"/>
              <a:t> </a:t>
            </a:r>
            <a:r>
              <a:rPr lang="en-US" b="1" dirty="0" smtClean="0">
                <a:solidFill>
                  <a:srgbClr val="C808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steps</a:t>
            </a:r>
            <a:r>
              <a:rPr lang="el-GR" dirty="0"/>
              <a:t> </a:t>
            </a:r>
            <a:r>
              <a:rPr lang="el-GR" dirty="0" smtClean="0"/>
              <a:t>στην μέθοδο.</a:t>
            </a:r>
            <a:endParaRPr lang="en-US" dirty="0" smtClean="0"/>
          </a:p>
          <a:p>
            <a:r>
              <a:rPr lang="el-GR" dirty="0" smtClean="0"/>
              <a:t>Το πέρασμα παραμέτρων γίνεται δια τιμής και άρα η τιμή της μεταβλητής του </a:t>
            </a:r>
            <a:r>
              <a:rPr lang="el-GR" dirty="0" smtClean="0">
                <a:solidFill>
                  <a:srgbClr val="FF0000"/>
                </a:solidFill>
              </a:rPr>
              <a:t>ορίσματος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μεταβάλλεται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7020" y="1790700"/>
            <a:ext cx="4842617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παράμετρος</a:t>
            </a:r>
            <a:r>
              <a:rPr lang="el-GR" dirty="0" smtClean="0"/>
              <a:t> </a:t>
            </a:r>
            <a:r>
              <a:rPr lang="en-US" b="1" dirty="0">
                <a:solidFill>
                  <a:srgbClr val="C808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steps</a:t>
            </a:r>
            <a:r>
              <a:rPr lang="en-US" dirty="0" smtClean="0">
                <a:solidFill>
                  <a:srgbClr val="C808CD"/>
                </a:solidFill>
              </a:rPr>
              <a:t> </a:t>
            </a:r>
            <a:r>
              <a:rPr lang="el-GR" dirty="0" smtClean="0"/>
              <a:t>λειτουργεί ως </a:t>
            </a:r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της συνάρτησης και χάνεται μετά την κλήση της μεθόδου.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04530" y="476071"/>
            <a:ext cx="495300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Το </a:t>
            </a:r>
            <a:r>
              <a:rPr lang="en-US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>
                <a:solidFill>
                  <a:srgbClr val="FF0000"/>
                </a:solidFill>
              </a:rPr>
              <a:t>τοπική μεταβλητή </a:t>
            </a:r>
            <a:r>
              <a:rPr lang="el-GR" dirty="0"/>
              <a:t>της μεθόδου.</a:t>
            </a:r>
          </a:p>
          <a:p>
            <a:r>
              <a:rPr lang="el-GR" dirty="0"/>
              <a:t>Ορίζεται μέσα στην μέθοδο και υπάρχει μόνο μέσα στην μέθοδο. Στο τέλος της μεθόδου η μεταβλητή χάνεται.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2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Τοπικές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Είδαμε πρώτη φορά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τοπικές μεταβλητές </a:t>
            </a:r>
            <a:r>
              <a:rPr lang="el-GR" dirty="0" smtClean="0"/>
              <a:t>όταν μιλήσαμε για μεταβλητές που ορίζονται μέσα σε ένα λογικό </a:t>
            </a:r>
            <a:r>
              <a:rPr lang="en-US" dirty="0" smtClean="0"/>
              <a:t>block.</a:t>
            </a:r>
          </a:p>
          <a:p>
            <a:pPr lvl="1"/>
            <a:r>
              <a:rPr lang="el-GR" dirty="0" smtClean="0"/>
              <a:t>Παρόμοια είναι και για τις </a:t>
            </a:r>
            <a:r>
              <a:rPr lang="el-GR" dirty="0"/>
              <a:t>μεταβλητές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μεθόδου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Τοπικές μεταβλητές μιας μεθόδου είναι οι μεταβλητές που ορίζονται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</a:t>
            </a:r>
            <a:r>
              <a:rPr lang="el-GR" dirty="0" smtClean="0"/>
              <a:t>στον κώδικα της μεθόδου </a:t>
            </a:r>
            <a:endParaRPr lang="el-GR" dirty="0"/>
          </a:p>
          <a:p>
            <a:pPr lvl="1"/>
            <a:r>
              <a:rPr lang="el-GR" dirty="0" smtClean="0"/>
              <a:t>Περιλαμβάνουν και τις μεταβλητές που κρατάνε τις </a:t>
            </a:r>
            <a:r>
              <a:rPr lang="el-GR" dirty="0" smtClean="0">
                <a:solidFill>
                  <a:srgbClr val="0070C0"/>
                </a:solidFill>
              </a:rPr>
              <a:t>παραμέτρους</a:t>
            </a:r>
            <a:r>
              <a:rPr lang="el-GR" dirty="0" smtClean="0"/>
              <a:t> της μεθόδου</a:t>
            </a:r>
          </a:p>
          <a:p>
            <a:r>
              <a:rPr lang="el-GR" dirty="0" smtClean="0"/>
              <a:t>Οι μεταβλητές αυτές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μόνο </a:t>
            </a:r>
            <a:r>
              <a:rPr lang="el-GR" dirty="0" smtClean="0">
                <a:solidFill>
                  <a:srgbClr val="0070C0"/>
                </a:solidFill>
              </a:rPr>
              <a:t>μέσα στην μέθοδο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Εξαφανίζονται</a:t>
            </a:r>
            <a:r>
              <a:rPr lang="el-GR" dirty="0" smtClean="0"/>
              <a:t> όταν </a:t>
            </a:r>
            <a:r>
              <a:rPr lang="el-GR" dirty="0" smtClean="0">
                <a:solidFill>
                  <a:srgbClr val="0070C0"/>
                </a:solidFill>
              </a:rPr>
              <a:t>βγούμε</a:t>
            </a:r>
            <a:r>
              <a:rPr lang="el-GR" dirty="0" smtClean="0"/>
              <a:t> από τη μέθοδο.</a:t>
            </a:r>
          </a:p>
          <a:p>
            <a:endParaRPr lang="el-GR" dirty="0" smtClean="0"/>
          </a:p>
          <a:p>
            <a:r>
              <a:rPr lang="el-GR" dirty="0" smtClean="0"/>
              <a:t>Αντιθέτως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κλάσης διατηρούνται όσο υπάρχει το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/>
              <a:t>,</a:t>
            </a:r>
            <a:r>
              <a:rPr lang="el-GR" dirty="0" smtClean="0"/>
              <a:t> </a:t>
            </a:r>
            <a:r>
              <a:rPr lang="el-GR" dirty="0"/>
              <a:t>κ</a:t>
            </a:r>
            <a:r>
              <a:rPr lang="el-GR" dirty="0" smtClean="0"/>
              <a:t>αι έχουν εμβέλεια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όλη</a:t>
            </a:r>
            <a:r>
              <a:rPr lang="el-GR" dirty="0" smtClean="0"/>
              <a:t> την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3886200"/>
            <a:ext cx="2057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steps)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position += delta;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867400" y="3152721"/>
            <a:ext cx="3200400" cy="923979"/>
          </a:xfrm>
          <a:prstGeom prst="wedgeRoundRectCallout">
            <a:avLst>
              <a:gd name="adj1" fmla="val -109246"/>
              <a:gd name="adj2" fmla="val 4627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Μπορούμε να κάνουμε την εκτ</a:t>
            </a:r>
            <a:r>
              <a:rPr lang="el-GR" dirty="0">
                <a:solidFill>
                  <a:schemeClr val="tx1"/>
                </a:solidFill>
              </a:rPr>
              <a:t>ύ</a:t>
            </a:r>
            <a:r>
              <a:rPr lang="el-GR" dirty="0" smtClean="0">
                <a:solidFill>
                  <a:schemeClr val="tx1"/>
                </a:solidFill>
              </a:rPr>
              <a:t>πωση καλώντας την </a:t>
            </a:r>
            <a:r>
              <a:rPr lang="en-US" dirty="0" err="1" smtClean="0">
                <a:solidFill>
                  <a:schemeClr val="tx1"/>
                </a:solidFill>
              </a:rPr>
              <a:t>printPosition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9899" y="5894487"/>
            <a:ext cx="613410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Κάθε μέθοδος που ορίζουμε μέσα σε μία κλάση μπορούμε να την χρησιμοποιήσουμε και μέσα στην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παραμέτρων και ορισμάτων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παράμετροι</a:t>
            </a:r>
            <a:r>
              <a:rPr lang="el-GR" dirty="0" smtClean="0"/>
              <a:t> μιας μεθόδου </a:t>
            </a:r>
            <a:r>
              <a:rPr lang="el-GR" dirty="0"/>
              <a:t>έ</a:t>
            </a:r>
            <a:r>
              <a:rPr lang="el-GR" dirty="0" smtClean="0"/>
              <a:t>χουν συγκεκριμένο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κλήση</a:t>
            </a:r>
            <a:r>
              <a:rPr lang="el-GR" dirty="0" smtClean="0"/>
              <a:t> της μεθόδου θα πρέπει να </a:t>
            </a:r>
            <a:r>
              <a:rPr lang="el-GR" dirty="0" smtClean="0">
                <a:solidFill>
                  <a:srgbClr val="FF0000"/>
                </a:solidFill>
              </a:rPr>
              <a:t>συμφωνούν με τον τύπο της παραμέτρου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θέση προς θέση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Ισχύουν οι μετατροπές τύπου που ξέρουμε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byte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double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Μία μέθοδος μπορεί να πάρει ως όρισμα και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μιας κλάσης.</a:t>
            </a:r>
          </a:p>
          <a:p>
            <a:pPr lvl="1"/>
            <a:r>
              <a:rPr lang="el-GR" dirty="0" smtClean="0"/>
              <a:t>Το πώς δουλεύει αυτό θα το μάθουμε όταν μιλήσουμε για αναφορές.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κλάσης και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rgbClr val="00B0F0"/>
                </a:solidFill>
              </a:rPr>
              <a:t>Κ</a:t>
            </a:r>
            <a:r>
              <a:rPr lang="el-GR" dirty="0" smtClean="0"/>
              <a:t> ορίζεται από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τις οποίες ονομάζουμε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 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που τις ονομάζουμε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l-GR" dirty="0" smtClean="0"/>
              <a:t>Οι μέθοδοι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» τα πεδία της κλάσης</a:t>
            </a:r>
          </a:p>
          <a:p>
            <a:pPr lvl="2"/>
            <a:endParaRPr lang="el-GR" dirty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ορίζεται ως μια </a:t>
            </a:r>
            <a:r>
              <a:rPr lang="el-GR" dirty="0" smtClean="0">
                <a:solidFill>
                  <a:srgbClr val="0070C0"/>
                </a:solidFill>
              </a:rPr>
              <a:t>μεταβλητή τύπου Κ</a:t>
            </a:r>
          </a:p>
          <a:p>
            <a:pPr lvl="1"/>
            <a:r>
              <a:rPr lang="el-GR" dirty="0" smtClean="0"/>
              <a:t>Το αντικείμενο έχει συγκεκριμένες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τιμές</a:t>
            </a:r>
            <a:r>
              <a:rPr lang="el-GR" dirty="0" smtClean="0"/>
              <a:t> στα πεδία.</a:t>
            </a:r>
          </a:p>
          <a:p>
            <a:pPr lvl="1"/>
            <a:r>
              <a:rPr lang="el-GR" dirty="0" smtClean="0"/>
              <a:t>Στο πρόγραμμα έχουμε (συνήθως) </a:t>
            </a:r>
            <a:r>
              <a:rPr lang="el-GR" dirty="0" smtClean="0">
                <a:solidFill>
                  <a:srgbClr val="0070C0"/>
                </a:solidFill>
              </a:rPr>
              <a:t>πρόσβαση</a:t>
            </a:r>
            <a:r>
              <a:rPr lang="el-GR" dirty="0" smtClean="0"/>
              <a:t> μόνο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Μέσω των μεθόδων έχουμε πρόσβαση στα πεδία</a:t>
            </a:r>
          </a:p>
          <a:p>
            <a:pPr lvl="1"/>
            <a:r>
              <a:rPr lang="el-GR" dirty="0" smtClean="0"/>
              <a:t>Αν υπάρχουν κάποια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στα οποία έχουμε πρόσβαση αυτά τα λέμε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properties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848600" y="1981200"/>
            <a:ext cx="2286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77200" y="2002971"/>
            <a:ext cx="926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μέλη</a:t>
            </a:r>
          </a:p>
          <a:p>
            <a:r>
              <a:rPr lang="el-GR" dirty="0" smtClean="0"/>
              <a:t>της </a:t>
            </a:r>
          </a:p>
          <a:p>
            <a:r>
              <a:rPr lang="el-GR" dirty="0"/>
              <a:t>κ</a:t>
            </a:r>
            <a:r>
              <a:rPr lang="el-GR" dirty="0" smtClean="0"/>
              <a:t>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που επιστρέφουν τιμές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τώρα οι μέθοδοι που φτιάξαμε δεν επιστρέφουν τιμή</a:t>
            </a:r>
          </a:p>
          <a:p>
            <a:pPr lvl="1"/>
            <a:r>
              <a:rPr lang="el-GR" dirty="0" smtClean="0"/>
              <a:t>Είναι τύπου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void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l-GR" dirty="0" smtClean="0"/>
              <a:t>Σε πολλές περιπτώσεις θέλουμε η μέθοδος να μας </a:t>
            </a:r>
            <a:r>
              <a:rPr lang="el-GR" dirty="0" smtClean="0">
                <a:solidFill>
                  <a:srgbClr val="0070C0"/>
                </a:solidFill>
              </a:rPr>
              <a:t>επιστρέφει τιμή</a:t>
            </a:r>
          </a:p>
          <a:p>
            <a:pPr lvl="1"/>
            <a:r>
              <a:rPr lang="el-GR" dirty="0" smtClean="0"/>
              <a:t>Π.χ., μία μέθοδος που υπολογίζει το άθροισμα δύο αριθμών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χρησιμοποιείται για να επιστρέψει μια τιμή μια μέθοδος.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έκφραση&gt;</a:t>
            </a:r>
          </a:p>
          <a:p>
            <a:r>
              <a:rPr lang="en-US" dirty="0"/>
              <a:t>O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τύπος</a:t>
            </a:r>
            <a:r>
              <a:rPr lang="el-GR" dirty="0"/>
              <a:t> της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έκφρασης</a:t>
            </a:r>
            <a:r>
              <a:rPr lang="el-GR" dirty="0"/>
              <a:t> στην εντολή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return</a:t>
            </a:r>
            <a:r>
              <a:rPr lang="en-US" dirty="0"/>
              <a:t> </a:t>
            </a:r>
            <a:r>
              <a:rPr lang="el-GR" dirty="0"/>
              <a:t>θα πρέπει να είναι ίδιος (ή συμβατός) με τον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/>
              <a:t> της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μεθόδου</a:t>
            </a:r>
            <a:r>
              <a:rPr lang="el-GR" dirty="0"/>
              <a:t>.</a:t>
            </a:r>
          </a:p>
          <a:p>
            <a:r>
              <a:rPr lang="el-GR" dirty="0" smtClean="0">
                <a:solidFill>
                  <a:srgbClr val="FF3300"/>
                </a:solidFill>
              </a:rPr>
              <a:t>Κάθε μονοπάτι </a:t>
            </a:r>
            <a:r>
              <a:rPr lang="el-GR" dirty="0" smtClean="0"/>
              <a:t>εκτέλεσης του κώδικα θα πρέπει να επιστρέφει μια τιμή.</a:t>
            </a:r>
            <a:endParaRPr lang="en-US" dirty="0" smtClean="0"/>
          </a:p>
          <a:p>
            <a:r>
              <a:rPr lang="el-GR" dirty="0" smtClean="0"/>
              <a:t>Η </a:t>
            </a:r>
            <a:r>
              <a:rPr lang="el-GR" dirty="0"/>
              <a:t>κλήση της </a:t>
            </a:r>
            <a:r>
              <a:rPr lang="en-US" dirty="0"/>
              <a:t>return </a:t>
            </a:r>
            <a:r>
              <a:rPr lang="el-GR" dirty="0"/>
              <a:t>σε οποιοδήποτε σημείο του κώδικα </a:t>
            </a:r>
            <a:r>
              <a:rPr lang="el-GR" dirty="0">
                <a:solidFill>
                  <a:srgbClr val="0070C0"/>
                </a:solidFill>
              </a:rPr>
              <a:t>σταματάει την εκτέλεση </a:t>
            </a:r>
            <a:r>
              <a:rPr lang="el-GR" dirty="0"/>
              <a:t>της μεθόδου και επιστρέφει τιμή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Μπορούμε να το χρησιμοποιήσουμε αυτό για να απλοποιήσουμε τον κώδικα.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12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αυτοκίνητο μας δεν μπορεί να μετακινηθεί έξω από το διάστημα [-10,10]. Θέλουμε η </a:t>
            </a:r>
            <a:r>
              <a:rPr lang="en-US" dirty="0" err="1" smtClean="0"/>
              <a:t>moveManySteps</a:t>
            </a:r>
            <a:r>
              <a:rPr lang="en-US" dirty="0" smtClean="0"/>
              <a:t> </a:t>
            </a:r>
            <a:r>
              <a:rPr lang="el-GR" dirty="0" smtClean="0"/>
              <a:t>να μας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 μια λογική τιμή αν η μετακίνηση έγινε η όχι.</a:t>
            </a:r>
            <a:endParaRPr lang="en-US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1699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705100"/>
            <a:ext cx="6324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1447800"/>
            <a:ext cx="8915400" cy="51054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((position + steps &lt; -10) || (position + steps &gt; 10)){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position += steps;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true;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419599" y="326048"/>
            <a:ext cx="4724401" cy="2243504"/>
          </a:xfrm>
          <a:prstGeom prst="wedgeRectCallout">
            <a:avLst>
              <a:gd name="adj1" fmla="val -50638"/>
              <a:gd name="adj2" fmla="val 5548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>
                <a:solidFill>
                  <a:schemeClr val="tx1"/>
                </a:solidFill>
              </a:rPr>
              <a:t>Όταν ορίζουμε μια μέθοδο που επιστρέφει τιμή θα πρέπει να ορίσουμε τον </a:t>
            </a:r>
            <a:r>
              <a:rPr lang="el-GR" dirty="0">
                <a:solidFill>
                  <a:srgbClr val="FF0000"/>
                </a:solidFill>
              </a:rPr>
              <a:t>τύπο</a:t>
            </a:r>
            <a:r>
              <a:rPr lang="el-GR" dirty="0">
                <a:solidFill>
                  <a:schemeClr val="tx1"/>
                </a:solidFill>
              </a:rPr>
              <a:t> της τιμής που επιστρέφει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Π.χ. αυτή η μέθοδος επιστρέφει τιμή </a:t>
            </a:r>
            <a:r>
              <a:rPr lang="en-US" dirty="0" err="1" smtClean="0">
                <a:solidFill>
                  <a:schemeClr val="tx1"/>
                </a:solidFill>
              </a:rPr>
              <a:t>boolean</a:t>
            </a:r>
            <a:endParaRPr lang="el-GR" dirty="0" smtClean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Μια μέθοδος μπορεί να επιστρέφει και ένα αντικείμενο μιας </a:t>
            </a:r>
            <a:r>
              <a:rPr lang="el-GR" dirty="0" smtClean="0">
                <a:solidFill>
                  <a:schemeClr val="tx1"/>
                </a:solidFill>
              </a:rPr>
              <a:t>κλάσης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343399" y="5067300"/>
            <a:ext cx="4724401" cy="723900"/>
          </a:xfrm>
          <a:prstGeom prst="wedgeRectCallout">
            <a:avLst>
              <a:gd name="adj1" fmla="val -91334"/>
              <a:gd name="adj2" fmla="val -5114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Επιστρέφουμε μια τιμή μέσα στον κώδικα χρησιμοποιώντας την 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93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9382"/>
            <a:ext cx="46482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229600" cy="67056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}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MovingCar4b{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(steps)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{ 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(“Car could not move”);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96000" y="3810000"/>
            <a:ext cx="3048000" cy="1529382"/>
          </a:xfrm>
          <a:prstGeom prst="wedgeRectCallout">
            <a:avLst>
              <a:gd name="adj1" fmla="val -104195"/>
              <a:gd name="adj2" fmla="val 5299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Κλήση της </a:t>
            </a:r>
            <a:r>
              <a:rPr lang="el-GR" dirty="0" smtClean="0">
                <a:solidFill>
                  <a:schemeClr val="tx1"/>
                </a:solidFill>
              </a:rPr>
              <a:t>μεθόδου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χρήση του αποτελέσματος απευθείας μέσα στην συνθήκη. Δεν χρειάζεται να το αποθηκεύσουμε.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l-GR" dirty="0" smtClean="0"/>
              <a:t>τύπος μιας μεθόδου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Μια μέθοδος που</a:t>
            </a:r>
            <a:r>
              <a:rPr lang="en-US" dirty="0" smtClean="0"/>
              <a:t> </a:t>
            </a:r>
            <a:r>
              <a:rPr lang="el-GR" dirty="0" smtClean="0"/>
              <a:t>επιστρέφει τιμή ορίζεται με συγκεκριμένο τύπο. Π.χ.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steps)</a:t>
            </a:r>
            <a:endParaRPr lang="el-GR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getUserName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getCar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/>
          </a:p>
          <a:p>
            <a:r>
              <a:rPr lang="el-GR" dirty="0" smtClean="0"/>
              <a:t>Αν έχουμε μια συνάρτηση που επιστρέφει τιμή τύπου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division(int x, int y)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 smtClean="0"/>
              <a:t>η έκφραση στο </a:t>
            </a:r>
            <a:r>
              <a:rPr lang="en-US" dirty="0" smtClean="0"/>
              <a:t>return </a:t>
            </a:r>
            <a:r>
              <a:rPr lang="el-GR" dirty="0" smtClean="0"/>
              <a:t>πρέπει να επιστρέφει μία τιμή τύπου</a:t>
            </a:r>
            <a:r>
              <a:rPr lang="en-US" dirty="0" smtClean="0"/>
              <a:t> (</a:t>
            </a:r>
            <a:r>
              <a:rPr lang="el-GR" dirty="0" smtClean="0"/>
              <a:t>συμβατού με το)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l-GR" dirty="0" smtClean="0"/>
              <a:t>. (π.χ.,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x/(double)y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35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Μπορούμε να καλέσουμε την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και σε μία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el-GR" dirty="0"/>
              <a:t>μέθοδο</a:t>
            </a:r>
          </a:p>
          <a:p>
            <a:pPr lvl="1"/>
            <a:r>
              <a:rPr lang="el-GR" dirty="0"/>
              <a:t>Χωρίς επιστρεφόμενη τιμή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Σταματάει την εκτέλεση της </a:t>
            </a:r>
            <a:r>
              <a:rPr lang="el-GR" dirty="0" smtClean="0"/>
              <a:t>μεθόδου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886200"/>
            <a:ext cx="8000908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steps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direction)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(“right”){ position +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steps;}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(“left”) {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-= steps;}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4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καλούμε την συνάρτηση </a:t>
            </a:r>
            <a:r>
              <a:rPr lang="en-US" dirty="0" smtClean="0"/>
              <a:t>move() </a:t>
            </a:r>
            <a:r>
              <a:rPr lang="el-GR" dirty="0" smtClean="0"/>
              <a:t>το όχημα μας θα κινείται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τυχαίο αριθμό</a:t>
            </a:r>
            <a:r>
              <a:rPr lang="el-GR" dirty="0" smtClean="0"/>
              <a:t> από βήματα στο διάστημα (-3,3)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0" y="5867400"/>
            <a:ext cx="5257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Θα φτιάξουμε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βοηθητική συνάρτηση </a:t>
            </a:r>
            <a:r>
              <a:rPr lang="el-GR" dirty="0" smtClean="0"/>
              <a:t>που θα μας </a:t>
            </a:r>
            <a:r>
              <a:rPr lang="el-GR" dirty="0" smtClean="0">
                <a:solidFill>
                  <a:srgbClr val="0070C0"/>
                </a:solidFill>
              </a:rPr>
              <a:t>επιστρέφει </a:t>
            </a:r>
            <a:r>
              <a:rPr lang="el-GR" dirty="0" smtClean="0"/>
              <a:t>τον </a:t>
            </a:r>
            <a:r>
              <a:rPr lang="el-GR" dirty="0"/>
              <a:t>τυχαίο αριθμό από </a:t>
            </a:r>
            <a:r>
              <a:rPr lang="el-GR" dirty="0" smtClean="0"/>
              <a:t>βήματα.</a:t>
            </a:r>
          </a:p>
          <a:p>
            <a:endParaRPr lang="el-GR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1523" y="3083030"/>
            <a:ext cx="5878532" cy="378565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// do the computation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(steps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2286000"/>
            <a:ext cx="3124200" cy="762000"/>
          </a:xfrm>
          <a:prstGeom prst="wedgeRoundRectCallout">
            <a:avLst>
              <a:gd name="adj1" fmla="val 24187"/>
              <a:gd name="adj2" fmla="val 6810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δεν χρειάζεται να φαίνεται έξω από την κλάση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0" y="4975856"/>
            <a:ext cx="2019301" cy="1424944"/>
          </a:xfrm>
          <a:prstGeom prst="wedgeRoundRectCallout">
            <a:avLst>
              <a:gd name="adj1" fmla="val 82582"/>
              <a:gd name="adj2" fmla="val 3031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Κλήση της συνάρτησης και χρήση της επιστρεφόμενης τιμής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12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2286000"/>
            <a:ext cx="4800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022" y="1600199"/>
            <a:ext cx="4548178" cy="2375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0022" y="457200"/>
            <a:ext cx="2414578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022" y="457200"/>
            <a:ext cx="8917591" cy="6355586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private int MAX_VALUE = 3;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private Random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randomGenerator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randomGenerator.nextInt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(2*MAX_VALUE + 1) – MAX_VALUE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steps) { ...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MovingCar6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914400"/>
            <a:ext cx="38100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κλάση </a:t>
            </a:r>
            <a:r>
              <a:rPr lang="en-US" dirty="0" smtClean="0">
                <a:solidFill>
                  <a:srgbClr val="FF0000"/>
                </a:solidFill>
              </a:rPr>
              <a:t>Random</a:t>
            </a:r>
            <a:r>
              <a:rPr lang="el-GR" dirty="0" smtClean="0"/>
              <a:t>: Δημιουργεί μια γεννήτρια τυχαίων αριθμών που παράγει τυχαίους αριθμούς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51417" y="2819400"/>
            <a:ext cx="38100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>
                <a:solidFill>
                  <a:srgbClr val="FF0000"/>
                </a:solidFill>
              </a:rPr>
              <a:t>nextInt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x)</a:t>
            </a:r>
            <a:r>
              <a:rPr lang="el-GR" dirty="0" smtClean="0"/>
              <a:t> της </a:t>
            </a:r>
            <a:r>
              <a:rPr lang="en-US" dirty="0" smtClean="0"/>
              <a:t>Random</a:t>
            </a:r>
            <a:r>
              <a:rPr lang="el-GR" dirty="0" smtClean="0"/>
              <a:t>: Επιστρέφει ένα τυχαίο ακέραιο αριθμό στο διάστημα [0</a:t>
            </a:r>
            <a:r>
              <a:rPr lang="en-US" dirty="0" smtClean="0"/>
              <a:t>, 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κλάσης</a:t>
            </a:r>
            <a:r>
              <a:rPr lang="el-GR" dirty="0" smtClean="0"/>
              <a:t>: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Ορισμός αντικειμένου</a:t>
            </a:r>
            <a:r>
              <a:rPr lang="el-GR" dirty="0" smtClean="0"/>
              <a:t>:</a:t>
            </a:r>
            <a:endParaRPr lang="en-US" dirty="0" smtClean="0"/>
          </a:p>
          <a:p>
            <a:endParaRPr lang="en-US" dirty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Ο ορισμός του αντικειμένου γίνεται συνήθως μέσα στη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μέσα στη μέθοδο μίας </a:t>
            </a:r>
            <a:r>
              <a:rPr lang="el-GR" dirty="0" smtClean="0">
                <a:solidFill>
                  <a:srgbClr val="FF0000"/>
                </a:solidFill>
              </a:rPr>
              <a:t>άλλης κλάσης </a:t>
            </a:r>
            <a:r>
              <a:rPr lang="el-GR" dirty="0" smtClean="0"/>
              <a:t>που χρησιμοποιεί το αντικείμενο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09800"/>
            <a:ext cx="4416594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&lt;Ορισμός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πεδίων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κλάσης&gt;</a:t>
            </a: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&lt;Ορισμός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μεθόδων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κλάσης&gt;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943" y="4919008"/>
            <a:ext cx="6664004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Public/Private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Ότι 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σε μία κλάση είναι </a:t>
            </a:r>
            <a:r>
              <a:rPr lang="el-GR" dirty="0" err="1" smtClean="0"/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οποιονδήποτε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Μπορούμε να καλέσουμε τις μεθόδους ορίζοντας ένα αντικείμενο της κλάσης</a:t>
            </a:r>
          </a:p>
          <a:p>
            <a:r>
              <a:rPr lang="el-GR" dirty="0" smtClean="0"/>
              <a:t>Ότι </a:t>
            </a:r>
            <a:r>
              <a:rPr lang="el-GR" dirty="0"/>
              <a:t>είναι ορισμένο ως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l-GR" dirty="0"/>
              <a:t>μία κλάση </a:t>
            </a:r>
            <a:r>
              <a:rPr lang="el-GR" dirty="0" smtClean="0"/>
              <a:t>είναι </a:t>
            </a:r>
            <a:r>
              <a:rPr lang="el-GR" dirty="0" err="1"/>
              <a:t>προσβάσιμο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από την </a:t>
            </a:r>
            <a:r>
              <a:rPr lang="el-GR" dirty="0" smtClean="0">
                <a:solidFill>
                  <a:srgbClr val="FF0000"/>
                </a:solidFill>
              </a:rPr>
              <a:t>ίδια κλάση.</a:t>
            </a:r>
          </a:p>
          <a:p>
            <a:r>
              <a:rPr lang="el-GR" dirty="0" smtClean="0"/>
              <a:t>Ο </a:t>
            </a:r>
            <a:r>
              <a:rPr lang="el-GR" dirty="0" err="1" smtClean="0"/>
              <a:t>τροποποιητής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μας επιτρέπει την </a:t>
            </a:r>
            <a:r>
              <a:rPr lang="el-GR" dirty="0" smtClean="0">
                <a:solidFill>
                  <a:srgbClr val="0070C0"/>
                </a:solidFill>
              </a:rPr>
              <a:t>απόκρυψη πληροφοριών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information hiding</a:t>
            </a:r>
            <a:r>
              <a:rPr lang="en-US" dirty="0" smtClean="0"/>
              <a:t>).</a:t>
            </a:r>
          </a:p>
          <a:p>
            <a:pPr lvl="1"/>
            <a:r>
              <a:rPr lang="el-GR" dirty="0" smtClean="0"/>
              <a:t>Ο χρήστης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n-US" dirty="0" smtClean="0"/>
              <a:t>, </a:t>
            </a:r>
            <a:r>
              <a:rPr lang="el-GR" dirty="0" smtClean="0"/>
              <a:t>δεν χρειάζεται να ξέρει πως υλοποιείται η μέθοδος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που υπολογίζει τον τυχαίο αριθμό των βημάτων.</a:t>
            </a:r>
          </a:p>
          <a:p>
            <a:pPr lvl="1"/>
            <a:r>
              <a:rPr lang="el-GR" dirty="0" smtClean="0"/>
              <a:t>Αν αποφασίσουμε να αλλάξουμε κάτι στη μέθοδο αυτό θα γίνει ως μέρος του επανασχεδιασμού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l-GR" dirty="0" smtClean="0"/>
              <a:t>. Κανείς άλλος δεν θα πρέπει να επηρεαστεί από την αλλαγή στον κώδικα.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μιας κλάσης τα ορίζουμε </a:t>
            </a:r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989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ομαδοποίηση λογισμικού και δεδομένων σε μία οντότητα (κλάση και αντικείμενα της κλάσης) ώστε να είναι εύχρηστη μέσω ενός καλά ορισμένου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, </a:t>
            </a:r>
            <a:r>
              <a:rPr lang="el-GR" dirty="0" smtClean="0"/>
              <a:t>ενώ οι λεπτομέρειες υλοποίησης είναι κρυμμένες από τον χρήστη.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API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Application Programming Interface)[</a:t>
            </a:r>
            <a:r>
              <a:rPr lang="el-GR" dirty="0" err="1" smtClean="0"/>
              <a:t>Έι</a:t>
            </a:r>
            <a:r>
              <a:rPr lang="el-GR" dirty="0" smtClean="0"/>
              <a:t>-Πι-Άι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l-GR" dirty="0" smtClean="0"/>
              <a:t>Μια περιγραφή για το πώς χρησιμοποιείται η κλάση μέσω των </a:t>
            </a: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l-GR" dirty="0" smtClean="0">
                <a:solidFill>
                  <a:srgbClr val="0070C0"/>
                </a:solidFill>
              </a:rPr>
              <a:t>μεθόδων </a:t>
            </a:r>
            <a:r>
              <a:rPr lang="el-GR" dirty="0" smtClean="0"/>
              <a:t>της.</a:t>
            </a:r>
          </a:p>
          <a:p>
            <a:pPr lvl="2"/>
            <a:r>
              <a:rPr lang="en-US" dirty="0" smtClean="0"/>
              <a:t>Java docs </a:t>
            </a:r>
            <a:r>
              <a:rPr lang="el-GR" dirty="0" smtClean="0"/>
              <a:t>είναι ένα παράδειγμα.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API </a:t>
            </a:r>
            <a:r>
              <a:rPr lang="el-GR" dirty="0" smtClean="0"/>
              <a:t>είναι αρκετό για να χρησιμοποιήσετε μια κλάση, δεν χρειάζεται να ξέρετε την υλοποίηση των μεθόδων.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ADT</a:t>
            </a:r>
            <a:r>
              <a:rPr lang="en-US" dirty="0" smtClean="0"/>
              <a:t> (Abstract Data Type)</a:t>
            </a:r>
          </a:p>
          <a:p>
            <a:pPr lvl="1"/>
            <a:r>
              <a:rPr lang="el-GR" dirty="0" smtClean="0"/>
              <a:t>Ένας τύπος δεδομένων που ορίζεται χρησιμοποιώντας την αρχή της ενθυλάκωσης</a:t>
            </a:r>
          </a:p>
          <a:p>
            <a:pPr lvl="2"/>
            <a:r>
              <a:rPr lang="el-GR" dirty="0" smtClean="0"/>
              <a:t>Οι λίστες που χρησιμοποιήσατε στην </a:t>
            </a:r>
            <a:r>
              <a:rPr lang="en-US" dirty="0" smtClean="0"/>
              <a:t>Python </a:t>
            </a:r>
            <a:r>
              <a:rPr lang="el-GR" dirty="0" smtClean="0"/>
              <a:t>είναι ένα παράδειγμα.</a:t>
            </a:r>
          </a:p>
          <a:p>
            <a:pPr lvl="2"/>
            <a:r>
              <a:rPr lang="el-GR" dirty="0" smtClean="0"/>
              <a:t>Δεδομένα και μέθοδοι.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9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528638"/>
            <a:ext cx="90487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00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Πολλές φορές χρειαζόμαστε να </a:t>
            </a:r>
            <a:r>
              <a:rPr lang="el-GR" dirty="0" smtClean="0">
                <a:solidFill>
                  <a:srgbClr val="0070C0"/>
                </a:solidFill>
              </a:rPr>
              <a:t>διαβάσουμε</a:t>
            </a:r>
            <a:r>
              <a:rPr lang="el-GR" dirty="0" smtClean="0"/>
              <a:t> ή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αλλάξουμε</a:t>
            </a:r>
            <a:r>
              <a:rPr lang="el-GR" dirty="0" smtClean="0"/>
              <a:t> ένα πεδίο ενός αντικειμένου</a:t>
            </a:r>
          </a:p>
          <a:p>
            <a:pPr lvl="1"/>
            <a:r>
              <a:rPr lang="el-GR" dirty="0" smtClean="0"/>
              <a:t>Π.χ., να διαβάσουμε τη θέση του οχήματος, ή να τοποθετήσουμε το όχημα σε μια συγκεκριμένη θέση.</a:t>
            </a:r>
          </a:p>
          <a:p>
            <a:pPr lvl="1"/>
            <a:r>
              <a:rPr lang="el-GR" dirty="0" smtClean="0"/>
              <a:t>Πως θα το κάνουμε αφού τα πεδία είναι </a:t>
            </a:r>
            <a:r>
              <a:rPr lang="en-US" dirty="0" smtClean="0"/>
              <a:t>private?</a:t>
            </a:r>
          </a:p>
          <a:p>
            <a:r>
              <a:rPr lang="el-GR" dirty="0" smtClean="0"/>
              <a:t>Ορίζουμε ειδικές μεθόδους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Μέθοδος προσπέλασης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accessor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διάβασμα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Μέθοδος μεταλλαγής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mutator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γράψιμο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Σύμβαση</a:t>
            </a:r>
            <a:r>
              <a:rPr lang="el-GR" dirty="0" smtClean="0"/>
              <a:t>: Στη </a:t>
            </a:r>
            <a:r>
              <a:rPr lang="en-US" dirty="0" smtClean="0"/>
              <a:t>Java </a:t>
            </a:r>
            <a:r>
              <a:rPr lang="el-GR" dirty="0" smtClean="0"/>
              <a:t>η ονοματολογία των μεθόδων αυτών γίνεται με συγκεκριμένο τρόπο: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err="1" smtClean="0">
                <a:solidFill>
                  <a:srgbClr val="0070C0"/>
                </a:solidFill>
              </a:rPr>
              <a:t>ονομα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μεταβλητης</a:t>
            </a:r>
            <a:r>
              <a:rPr lang="el-GR" dirty="0" smtClean="0">
                <a:solidFill>
                  <a:srgbClr val="0070C0"/>
                </a:solidFill>
              </a:rPr>
              <a:t>&gt; </a:t>
            </a:r>
            <a:r>
              <a:rPr lang="el-GR" dirty="0" smtClean="0"/>
              <a:t>για την πρόσβαση</a:t>
            </a:r>
          </a:p>
          <a:p>
            <a:pPr lvl="2"/>
            <a:r>
              <a:rPr lang="en-US" dirty="0" err="1" smtClean="0"/>
              <a:t>getPosition</a:t>
            </a:r>
            <a:r>
              <a:rPr lang="el-GR" dirty="0" smtClean="0"/>
              <a:t>()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set&lt;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ονομα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μεταβλητης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el-GR" dirty="0" smtClean="0"/>
              <a:t>για την μετάλλαξη</a:t>
            </a:r>
          </a:p>
          <a:p>
            <a:pPr lvl="2"/>
            <a:r>
              <a:rPr lang="en-US" dirty="0" err="1" smtClean="0"/>
              <a:t>setPosition</a:t>
            </a:r>
            <a:r>
              <a:rPr lang="el-GR" dirty="0" smtClean="0"/>
              <a:t>(&lt;τιμή&gt;)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371600"/>
            <a:ext cx="3962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324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p){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1" y="1186934"/>
            <a:ext cx="33528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περιπτώσεις που μπορεί να θέλουμε η συνάρτηση </a:t>
            </a:r>
            <a:r>
              <a:rPr lang="en-US" dirty="0" smtClean="0"/>
              <a:t>set </a:t>
            </a:r>
            <a:r>
              <a:rPr lang="el-GR" dirty="0" smtClean="0"/>
              <a:t>να επιστρέφει </a:t>
            </a:r>
            <a:r>
              <a:rPr lang="en-US" dirty="0" err="1" smtClean="0">
                <a:solidFill>
                  <a:srgbClr val="FF0000"/>
                </a:solidFill>
              </a:rPr>
              <a:t>boolean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(true </a:t>
            </a:r>
            <a:r>
              <a:rPr lang="el-GR" dirty="0" smtClean="0"/>
              <a:t>αν η ανάθεση έγινε επιτυχώς, </a:t>
            </a:r>
            <a:r>
              <a:rPr lang="en-US" dirty="0" smtClean="0"/>
              <a:t>false </a:t>
            </a:r>
            <a:r>
              <a:rPr lang="el-GR" dirty="0" smtClean="0"/>
              <a:t>αλλιώς)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5181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324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 &lt;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MovingCar7b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check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!check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not set");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2819400"/>
            <a:ext cx="434340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setPosition</a:t>
            </a:r>
            <a:r>
              <a:rPr lang="en-US" dirty="0" smtClean="0"/>
              <a:t> </a:t>
            </a:r>
            <a:r>
              <a:rPr lang="el-GR" dirty="0" smtClean="0"/>
              <a:t>μπορεί να επιστρέφει τιμή</a:t>
            </a:r>
          </a:p>
          <a:p>
            <a:r>
              <a:rPr lang="el-GR" dirty="0" smtClean="0"/>
              <a:t>Το πιο συνηθισμένο είναι να 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έγινε σωστά η ανάθεση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Τοπικές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B0F0"/>
                </a:solidFill>
              </a:rPr>
              <a:t>τοπικές μεταβλητές </a:t>
            </a:r>
            <a:r>
              <a:rPr lang="el-GR" dirty="0" smtClean="0"/>
              <a:t>(και οι παράμετροι) που ορίζουμε μέσα σε μία μέθοδο, έχουν </a:t>
            </a:r>
            <a:r>
              <a:rPr lang="el-GR" dirty="0" smtClean="0">
                <a:solidFill>
                  <a:srgbClr val="FF0000"/>
                </a:solidFill>
              </a:rPr>
              <a:t>προτεραιότητα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σε σχέση με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μεθόδου</a:t>
            </a:r>
          </a:p>
          <a:p>
            <a:pPr lvl="1"/>
            <a:r>
              <a:rPr lang="el-GR" dirty="0" smtClean="0"/>
              <a:t>Δηλαδή αν έχουμε μια </a:t>
            </a:r>
            <a:r>
              <a:rPr lang="el-GR" dirty="0" smtClean="0">
                <a:solidFill>
                  <a:srgbClr val="00B0F0"/>
                </a:solidFill>
              </a:rPr>
              <a:t>τοπική μεταβλητή </a:t>
            </a:r>
            <a:r>
              <a:rPr lang="el-GR" dirty="0" smtClean="0"/>
              <a:t>με το </a:t>
            </a:r>
            <a:r>
              <a:rPr lang="el-GR" dirty="0" smtClean="0">
                <a:solidFill>
                  <a:srgbClr val="C808CD"/>
                </a:solidFill>
              </a:rPr>
              <a:t>ίδιο όνομα 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</a:t>
            </a:r>
            <a:r>
              <a:rPr lang="el-GR" dirty="0" smtClean="0">
                <a:solidFill>
                  <a:srgbClr val="C808CD"/>
                </a:solidFill>
              </a:rPr>
              <a:t> </a:t>
            </a:r>
            <a:r>
              <a:rPr lang="el-GR" dirty="0" smtClean="0"/>
              <a:t>μέσα σε μία μέθοδο, όταν χρησιμοποιούμε το </a:t>
            </a:r>
            <a:r>
              <a:rPr lang="el-GR" dirty="0" smtClean="0">
                <a:solidFill>
                  <a:srgbClr val="00B0F0"/>
                </a:solidFill>
              </a:rPr>
              <a:t>όνομα</a:t>
            </a:r>
            <a:r>
              <a:rPr lang="el-GR" dirty="0" smtClean="0"/>
              <a:t> αναφερόμαστε στην </a:t>
            </a:r>
            <a:r>
              <a:rPr lang="el-GR" dirty="0" smtClean="0">
                <a:solidFill>
                  <a:srgbClr val="00B0F0"/>
                </a:solidFill>
              </a:rPr>
              <a:t>τοπική μεταβλητή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στο πεδίο.</a:t>
            </a:r>
          </a:p>
          <a:p>
            <a:pPr lvl="1"/>
            <a:r>
              <a:rPr lang="el-GR" dirty="0" smtClean="0"/>
              <a:t>Αν θέλουμε να αναφερθούμε στο πεδίο μπορούμε να χρησιμοποιήσουμε την δεσμευμένη λέξη </a:t>
            </a:r>
            <a:r>
              <a:rPr lang="en-US" dirty="0" smtClean="0">
                <a:solidFill>
                  <a:srgbClr val="FF0000"/>
                </a:solidFill>
              </a:rPr>
              <a:t>this.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αντικείμενο </a:t>
            </a:r>
            <a:r>
              <a:rPr lang="en-US" dirty="0" smtClean="0"/>
              <a:t>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691"/>
            <a:ext cx="8229600" cy="1400909"/>
          </a:xfrm>
        </p:spPr>
        <p:txBody>
          <a:bodyPr>
            <a:normAutofit/>
          </a:bodyPr>
          <a:lstStyle/>
          <a:p>
            <a:r>
              <a:rPr lang="el-GR" dirty="0" smtClean="0"/>
              <a:t>Με την δεσμευμένη λέξη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ένα αντικείμενο αναφέρεται στον εαυτό του.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2743200"/>
            <a:ext cx="5486400" cy="3809999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setPositionToTen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Example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Car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Car();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.setPositionToTen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029200" y="2895600"/>
            <a:ext cx="3962400" cy="1219200"/>
          </a:xfrm>
          <a:prstGeom prst="wedgeRectCallout">
            <a:avLst>
              <a:gd name="adj1" fmla="val -74975"/>
              <a:gd name="adj2" fmla="val 4645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Το  </a:t>
            </a:r>
            <a:r>
              <a:rPr lang="en-US" dirty="0" err="1" smtClean="0">
                <a:solidFill>
                  <a:srgbClr val="FF0000"/>
                </a:solidFill>
              </a:rPr>
              <a:t>this.position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αναφέρεται στο εσωτερικό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του αντικείμενου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που θα καλέσει την μέθοδο.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334000" y="5142092"/>
            <a:ext cx="3657600" cy="1654479"/>
          </a:xfrm>
          <a:prstGeom prst="wedgeRectCallout">
            <a:avLst>
              <a:gd name="adj1" fmla="val -65594"/>
              <a:gd name="adj2" fmla="val -1143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Όταν δημιουργηθεί το αντικείμενο </a:t>
            </a:r>
            <a:r>
              <a:rPr lang="en-US" dirty="0" err="1" smtClean="0">
                <a:solidFill>
                  <a:schemeClr val="tx1"/>
                </a:solidFill>
              </a:rPr>
              <a:t>myCar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καλέσει την μέθοδο </a:t>
            </a:r>
            <a:r>
              <a:rPr lang="en-US" dirty="0" err="1" smtClean="0">
                <a:solidFill>
                  <a:schemeClr val="tx1"/>
                </a:solidFill>
              </a:rPr>
              <a:t>setPositionToTen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το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αναφέρεται πλέον στο αντικείμενο που κάλεσε την μέθοδο, δηλαδή το </a:t>
            </a:r>
            <a:r>
              <a:rPr lang="en-US" dirty="0" err="1" smtClean="0">
                <a:solidFill>
                  <a:schemeClr val="tx1"/>
                </a:solidFill>
              </a:rPr>
              <a:t>myCar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2412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371600"/>
            <a:ext cx="4724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324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2362200"/>
            <a:ext cx="35052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κρυφό πεδίο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προσδιορίζει το αντικείμενο που κάλεσε την μέθοδο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048434"/>
            <a:ext cx="3581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>
                <a:solidFill>
                  <a:srgbClr val="FF0000"/>
                </a:solidFill>
              </a:rPr>
              <a:t>this.position</a:t>
            </a:r>
            <a:r>
              <a:rPr lang="en-US" dirty="0" smtClean="0"/>
              <a:t> </a:t>
            </a:r>
            <a:r>
              <a:rPr lang="el-GR" dirty="0" smtClean="0"/>
              <a:t>αναφέρεται στο πεδίο του αντικειμένου.</a:t>
            </a:r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 </a:t>
            </a:r>
            <a:r>
              <a:rPr lang="el-GR" dirty="0" smtClean="0"/>
              <a:t>αναφέρεται στην παράμετρο της συνάρτησης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0478" y="3429000"/>
            <a:ext cx="304799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μπορούμε να χρησιμοποιήσουμε το ίδιο όνομα μεταβλητής χωρίς να δημιουργείται σύγχυση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362200" y="5298831"/>
            <a:ext cx="12192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37892" y="6096000"/>
            <a:ext cx="355562" cy="2007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4267200"/>
            <a:ext cx="334108" cy="2739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62200" y="3276600"/>
            <a:ext cx="15240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9000" y="2286000"/>
            <a:ext cx="685800" cy="2286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62200" y="1524000"/>
            <a:ext cx="12192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914401"/>
            <a:ext cx="1295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233817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LocalVariableTest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method1(){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method2(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method3(){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this.var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LocalVariableTest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LocalVariableTest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3;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x.method1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x.printVar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x.method2(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x.printVar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x.method3();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x.printVar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648200" y="762001"/>
            <a:ext cx="2819400" cy="266700"/>
          </a:xfrm>
          <a:prstGeom prst="wedgeRectCallout">
            <a:avLst>
              <a:gd name="adj1" fmla="val -88522"/>
              <a:gd name="adj2" fmla="val 5461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schemeClr val="tx1"/>
                </a:solidFill>
              </a:rPr>
              <a:t>Ορισμός του </a:t>
            </a:r>
            <a:r>
              <a:rPr lang="el-GR" sz="1600" dirty="0" smtClean="0">
                <a:solidFill>
                  <a:srgbClr val="FF0000"/>
                </a:solidFill>
              </a:rPr>
              <a:t>πεδίου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593454" y="1219201"/>
            <a:ext cx="3589612" cy="762000"/>
          </a:xfrm>
          <a:prstGeom prst="wedgeRectCallout">
            <a:avLst>
              <a:gd name="adj1" fmla="val -76909"/>
              <a:gd name="adj2" fmla="val 72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Ορισμός </a:t>
            </a:r>
            <a:r>
              <a:rPr lang="el-GR" sz="1600" dirty="0" smtClean="0">
                <a:solidFill>
                  <a:srgbClr val="FF0000"/>
                </a:solidFill>
              </a:rPr>
              <a:t>τοπικής μεταβλητής </a:t>
            </a:r>
            <a:r>
              <a:rPr lang="en-US" sz="1600" dirty="0" smtClean="0">
                <a:solidFill>
                  <a:schemeClr val="tx1"/>
                </a:solidFill>
              </a:rPr>
              <a:t>var.</a:t>
            </a:r>
            <a:endParaRPr lang="el-GR" sz="1600" dirty="0" smtClean="0">
              <a:solidFill>
                <a:schemeClr val="tx1"/>
              </a:solidFill>
            </a:endParaRPr>
          </a:p>
          <a:p>
            <a:r>
              <a:rPr lang="el-GR" sz="1600" dirty="0" smtClean="0">
                <a:solidFill>
                  <a:schemeClr val="tx1"/>
                </a:solidFill>
              </a:rPr>
              <a:t>Η χρήση της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err="1" smtClean="0">
                <a:solidFill>
                  <a:schemeClr val="tx1"/>
                </a:solidFill>
              </a:rPr>
              <a:t>μεσα</a:t>
            </a:r>
            <a:r>
              <a:rPr lang="el-GR" sz="1600" dirty="0" smtClean="0">
                <a:solidFill>
                  <a:schemeClr val="tx1"/>
                </a:solidFill>
              </a:rPr>
              <a:t> στην μέθοδο αναφέρεται στην τοπική μεταβλητή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2068" y="4876800"/>
            <a:ext cx="173573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32068" y="5298831"/>
            <a:ext cx="104599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00391" y="6296742"/>
            <a:ext cx="39624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Παρέ</a:t>
            </a:r>
            <a:r>
              <a:rPr lang="el-GR" sz="1600" dirty="0"/>
              <a:t>ν</a:t>
            </a:r>
            <a:r>
              <a:rPr lang="el-GR" sz="1600" dirty="0" smtClean="0"/>
              <a:t>θεση: Μπορούμε να ορίσουμε </a:t>
            </a:r>
            <a:r>
              <a:rPr lang="en-US" sz="1600" dirty="0" smtClean="0"/>
              <a:t>main </a:t>
            </a:r>
            <a:r>
              <a:rPr lang="el-GR" sz="1600" dirty="0" smtClean="0"/>
              <a:t>μέσα σε μία κλάση για να την τεστάρουμε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332068" y="5703277"/>
            <a:ext cx="104599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32068" y="6095999"/>
            <a:ext cx="89639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4902692" y="2133601"/>
            <a:ext cx="3458499" cy="762000"/>
          </a:xfrm>
          <a:prstGeom prst="wedgeRectCallout">
            <a:avLst>
              <a:gd name="adj1" fmla="val -65512"/>
              <a:gd name="adj2" fmla="val -1410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Ορισμός </a:t>
            </a:r>
            <a:r>
              <a:rPr lang="el-GR" sz="1600" dirty="0" smtClean="0">
                <a:solidFill>
                  <a:srgbClr val="FF0000"/>
                </a:solidFill>
              </a:rPr>
              <a:t>παραμέτρου</a:t>
            </a:r>
            <a:r>
              <a:rPr lang="el-GR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var.</a:t>
            </a:r>
            <a:endParaRPr lang="el-GR" sz="1600" dirty="0" smtClean="0">
              <a:solidFill>
                <a:schemeClr val="tx1"/>
              </a:solidFill>
            </a:endParaRPr>
          </a:p>
          <a:p>
            <a:r>
              <a:rPr lang="el-GR" sz="1600" dirty="0" smtClean="0">
                <a:solidFill>
                  <a:schemeClr val="tx1"/>
                </a:solidFill>
              </a:rPr>
              <a:t>Η χρήση της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err="1" smtClean="0">
                <a:solidFill>
                  <a:schemeClr val="tx1"/>
                </a:solidFill>
              </a:rPr>
              <a:t>μεσα</a:t>
            </a:r>
            <a:r>
              <a:rPr lang="el-GR" sz="1600" dirty="0" smtClean="0">
                <a:solidFill>
                  <a:schemeClr val="tx1"/>
                </a:solidFill>
              </a:rPr>
              <a:t> στην μέθοδο αναφέρεται στην παράμετρο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419600" y="3048000"/>
            <a:ext cx="4495800" cy="990599"/>
          </a:xfrm>
          <a:prstGeom prst="wedgeRectCallout">
            <a:avLst>
              <a:gd name="adj1" fmla="val -61320"/>
              <a:gd name="adj2" fmla="val -1501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Ορισμός </a:t>
            </a:r>
            <a:r>
              <a:rPr lang="el-GR" sz="1600" dirty="0" smtClean="0">
                <a:solidFill>
                  <a:srgbClr val="FF0000"/>
                </a:solidFill>
              </a:rPr>
              <a:t>τοπικής μεταβλητής </a:t>
            </a:r>
            <a:r>
              <a:rPr lang="en-US" sz="1600" dirty="0" smtClean="0">
                <a:solidFill>
                  <a:srgbClr val="FF0000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l-GR" sz="1600" dirty="0" smtClean="0">
              <a:solidFill>
                <a:schemeClr val="tx1"/>
              </a:solidFill>
            </a:endParaRPr>
          </a:p>
          <a:p>
            <a:r>
              <a:rPr lang="el-GR" sz="1600" dirty="0" smtClean="0">
                <a:solidFill>
                  <a:schemeClr val="tx1"/>
                </a:solidFill>
              </a:rPr>
              <a:t>Η χρήση της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err="1" smtClean="0">
                <a:solidFill>
                  <a:schemeClr val="tx1"/>
                </a:solidFill>
              </a:rPr>
              <a:t>μεσα</a:t>
            </a:r>
            <a:r>
              <a:rPr lang="el-GR" sz="1600" dirty="0" smtClean="0">
                <a:solidFill>
                  <a:schemeClr val="tx1"/>
                </a:solidFill>
              </a:rPr>
              <a:t> στην μέθοδο αναφέρεται στην τοπική μεταβλητή.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Το </a:t>
            </a:r>
            <a:r>
              <a:rPr lang="en-US" sz="1600" dirty="0" err="1" smtClean="0">
                <a:solidFill>
                  <a:srgbClr val="FF0000"/>
                </a:solidFill>
              </a:rPr>
              <a:t>this.var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smtClean="0">
                <a:solidFill>
                  <a:schemeClr val="tx1"/>
                </a:solidFill>
              </a:rPr>
              <a:t>αναφέρεται στο </a:t>
            </a:r>
            <a:r>
              <a:rPr lang="el-GR" sz="1600" dirty="0" smtClean="0">
                <a:solidFill>
                  <a:srgbClr val="FF0000"/>
                </a:solidFill>
              </a:rPr>
              <a:t>πεδίο</a:t>
            </a:r>
            <a:r>
              <a:rPr lang="el-GR" sz="1600" dirty="0" smtClean="0">
                <a:solidFill>
                  <a:schemeClr val="tx1"/>
                </a:solidFill>
              </a:rPr>
              <a:t> της κλάσης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6057900" y="4354296"/>
            <a:ext cx="3009900" cy="498333"/>
          </a:xfrm>
          <a:prstGeom prst="wedgeRectCallout">
            <a:avLst>
              <a:gd name="adj1" fmla="val -63363"/>
              <a:gd name="adj2" fmla="val -2859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schemeClr val="tx1"/>
                </a:solidFill>
              </a:rPr>
              <a:t>Δεν υπάρχει τοπική μεταβλητή, χρήση του </a:t>
            </a:r>
            <a:r>
              <a:rPr lang="el-GR" sz="1600" dirty="0" smtClean="0">
                <a:solidFill>
                  <a:srgbClr val="FF0000"/>
                </a:solidFill>
              </a:rPr>
              <a:t>πεδίου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52754" y="5181599"/>
            <a:ext cx="2133600" cy="914401"/>
          </a:xfrm>
          <a:prstGeom prst="wedgeRectCallout">
            <a:avLst>
              <a:gd name="adj1" fmla="val 57418"/>
              <a:gd name="adj2" fmla="val -907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Ορισμός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smtClean="0">
                <a:solidFill>
                  <a:schemeClr val="tx1"/>
                </a:solidFill>
              </a:rPr>
              <a:t>και χρήση  </a:t>
            </a:r>
            <a:r>
              <a:rPr lang="el-GR" sz="1600" dirty="0">
                <a:solidFill>
                  <a:srgbClr val="FF0000"/>
                </a:solidFill>
              </a:rPr>
              <a:t>τοπικής μεταβλητής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r>
              <a:rPr lang="el-GR" sz="1600" dirty="0" smtClean="0">
                <a:solidFill>
                  <a:schemeClr val="tx1"/>
                </a:solidFill>
              </a:rPr>
              <a:t> στην </a:t>
            </a:r>
            <a:r>
              <a:rPr lang="en-US" sz="1600" dirty="0" smtClean="0">
                <a:solidFill>
                  <a:schemeClr val="tx1"/>
                </a:solidFill>
              </a:rPr>
              <a:t>main.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32068" y="6477000"/>
            <a:ext cx="89639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9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20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62200" y="5696484"/>
            <a:ext cx="3581400" cy="3614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3624" y="5353584"/>
            <a:ext cx="4495800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2630079"/>
            <a:ext cx="3429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2133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71600" y="2057400"/>
            <a:ext cx="4724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63624" y="3276600"/>
            <a:ext cx="1293976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3" idx="1"/>
            <a:endCxn id="3" idx="3"/>
          </p:cNvCxnSpPr>
          <p:nvPr/>
        </p:nvCxnSpPr>
        <p:spPr>
          <a:xfrm>
            <a:off x="457200" y="4114800"/>
            <a:ext cx="82296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false;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flipSwitch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HouseWithLights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Light();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.flipSwitch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67787" y="1371600"/>
            <a:ext cx="18675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2352" y="2590800"/>
            <a:ext cx="2757422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μεθόδου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τύπου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l-GR" dirty="0" smtClean="0"/>
              <a:t>χωρίς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παραμέτρους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29821" y="5111234"/>
            <a:ext cx="2392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1568" y="5873234"/>
            <a:ext cx="17924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Κλήση</a:t>
            </a:r>
            <a:r>
              <a:rPr lang="el-GR" dirty="0" smtClean="0"/>
              <a:t> μεθόδου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63514" y="1868269"/>
            <a:ext cx="286873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</a:p>
          <a:p>
            <a:r>
              <a:rPr lang="el-GR" dirty="0" smtClean="0"/>
              <a:t>(και αρχικοποίηση) </a:t>
            </a:r>
            <a:r>
              <a:rPr lang="el-GR" dirty="0" smtClean="0">
                <a:solidFill>
                  <a:srgbClr val="FF0000"/>
                </a:solidFill>
              </a:rPr>
              <a:t>πεδίου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2352" y="3516868"/>
            <a:ext cx="16289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Χρήση</a:t>
            </a:r>
            <a:r>
              <a:rPr lang="el-GR" dirty="0" smtClean="0"/>
              <a:t> πεδίου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  <p:bldP spid="12" grpId="0" animBg="1"/>
      <p:bldP spid="14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</a:t>
            </a:r>
            <a:r>
              <a:rPr lang="el-GR" dirty="0" smtClean="0"/>
              <a:t>(Δημιουργοί)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0070C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είναι μια «μέθοδος» η οποία καλείται όταν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δημιουργούμε</a:t>
            </a:r>
            <a:r>
              <a:rPr lang="el-GR" dirty="0" smtClean="0"/>
              <a:t> το αντικείμενο χρησιμοποιώντας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Αν δεν έχουμε ορίσει </a:t>
            </a:r>
            <a:r>
              <a:rPr lang="en-US" dirty="0" smtClean="0"/>
              <a:t>Constructor </a:t>
            </a:r>
            <a:r>
              <a:rPr lang="el-GR" dirty="0" smtClean="0"/>
              <a:t>καλείται ένας </a:t>
            </a:r>
            <a:r>
              <a:rPr lang="en-US" dirty="0" smtClean="0">
                <a:solidFill>
                  <a:srgbClr val="0070C0"/>
                </a:solidFill>
              </a:rPr>
              <a:t>default Constructor </a:t>
            </a:r>
            <a:r>
              <a:rPr lang="el-GR" dirty="0" smtClean="0"/>
              <a:t>χωρίς ορίσματα που δεν κάνει τίποτα.</a:t>
            </a:r>
            <a:endParaRPr lang="en-US" dirty="0" smtClean="0"/>
          </a:p>
          <a:p>
            <a:pPr lvl="1"/>
            <a:r>
              <a:rPr lang="el-GR" dirty="0" smtClean="0"/>
              <a:t>Ο </a:t>
            </a:r>
            <a:r>
              <a:rPr lang="en-US" dirty="0" smtClean="0"/>
              <a:t>default constructor </a:t>
            </a:r>
            <a:r>
              <a:rPr lang="el-GR" dirty="0" smtClean="0"/>
              <a:t>απλά εκτελεί </a:t>
            </a:r>
            <a:r>
              <a:rPr lang="el-GR" smtClean="0"/>
              <a:t>τις αρχικοποιήσεις.</a:t>
            </a:r>
            <a:endParaRPr lang="el-GR" dirty="0" smtClean="0"/>
          </a:p>
          <a:p>
            <a:r>
              <a:rPr lang="el-GR" dirty="0" smtClean="0"/>
              <a:t>Αν ορίσουμε </a:t>
            </a:r>
            <a:r>
              <a:rPr lang="en-US" dirty="0" smtClean="0"/>
              <a:t>constructor, </a:t>
            </a:r>
            <a:r>
              <a:rPr lang="el-GR" dirty="0" smtClean="0"/>
              <a:t>τότε καλείται </a:t>
            </a:r>
            <a:r>
              <a:rPr lang="en-US" dirty="0" smtClean="0"/>
              <a:t>o constructor </a:t>
            </a:r>
            <a:r>
              <a:rPr lang="el-GR" dirty="0" smtClean="0"/>
              <a:t>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ορίσαμε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04771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constructor </a:t>
            </a:r>
            <a:r>
              <a:rPr lang="el-GR" dirty="0" smtClean="0"/>
              <a:t>είναι μια μέθοδος:</a:t>
            </a:r>
          </a:p>
          <a:p>
            <a:pPr lvl="1"/>
            <a:r>
              <a:rPr lang="el-GR" dirty="0" smtClean="0"/>
              <a:t>Που έχει </a:t>
            </a:r>
            <a:r>
              <a:rPr lang="el-GR" dirty="0" smtClean="0">
                <a:solidFill>
                  <a:srgbClr val="0070C0"/>
                </a:solidFill>
              </a:rPr>
              <a:t>το όνομα της κλάσης</a:t>
            </a:r>
          </a:p>
          <a:p>
            <a:pPr lvl="1"/>
            <a:r>
              <a:rPr lang="el-GR" dirty="0" smtClean="0"/>
              <a:t>Ορίζεται πάντα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</a:t>
            </a:r>
            <a:r>
              <a:rPr lang="el-GR" dirty="0" smtClean="0"/>
              <a:t>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04971"/>
            <a:ext cx="8229600" cy="3524429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&lt;Όνομα κλάσης&gt;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&lt;Ορισμός Πεδίων&gt;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&lt;Όνομα κλάσης&gt;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[ορίσματα]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	[κώδικας]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189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5255941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36576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29"/>
            <a:ext cx="8229600" cy="4876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(name+": "+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HelloWorld2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6881" y="3091934"/>
            <a:ext cx="352711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Αρχικοποιεί την μεταβλητή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4040" y="479427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καλείται όταν δημιουργείται το αντικείμενο</a:t>
            </a:r>
            <a:r>
              <a:rPr lang="en-US" dirty="0" smtClean="0"/>
              <a:t> </a:t>
            </a:r>
            <a:r>
              <a:rPr lang="el-GR" dirty="0" smtClean="0"/>
              <a:t>με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τότε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06111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μια μέθοδος </a:t>
            </a:r>
            <a:r>
              <a:rPr lang="el-GR" dirty="0"/>
              <a:t>με το ίδιο όνομα όπως και η </a:t>
            </a:r>
            <a:r>
              <a:rPr lang="el-GR" dirty="0" smtClean="0"/>
              <a:t>κλάση και </a:t>
            </a:r>
            <a:r>
              <a:rPr lang="el-GR" dirty="0" smtClean="0">
                <a:solidFill>
                  <a:srgbClr val="FF0000"/>
                </a:solidFill>
              </a:rPr>
              <a:t>χωρίς τύπο </a:t>
            </a:r>
            <a:r>
              <a:rPr lang="el-GR" dirty="0" smtClean="0"/>
              <a:t>(ούτε </a:t>
            </a:r>
            <a:r>
              <a:rPr lang="en-US" dirty="0" smtClean="0"/>
              <a:t>void)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2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0" grpId="0" animBg="1"/>
      <p:bldP spid="9" grpId="0" animBg="1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 συνομιλία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(name+": "+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Conversation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 Bob");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bob.speak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(“Hi Alice”);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01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52600"/>
            <a:ext cx="48006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82" y="152400"/>
            <a:ext cx="8229600" cy="9906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Παράδειγμα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486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9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myCar1.move(-1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myCar1.printPosition();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myCar2.move(1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myCar2.printPosition();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507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5812" y="1878106"/>
            <a:ext cx="32004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55812" y="1371600"/>
            <a:ext cx="3200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71" y="71718"/>
            <a:ext cx="8229600" cy="990600"/>
          </a:xfrm>
        </p:spPr>
        <p:txBody>
          <a:bodyPr/>
          <a:lstStyle/>
          <a:p>
            <a:r>
              <a:rPr lang="el-GR" sz="3200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486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position=0;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ACCELERATOR = 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ACCELERATOR *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MovingCar10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myCar1.move(-1); myCar1.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myCar2.move(1); myCar2.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602941" y="495300"/>
            <a:ext cx="2971800" cy="1752600"/>
          </a:xfrm>
          <a:prstGeom prst="wedgeRoundRectCallout">
            <a:avLst>
              <a:gd name="adj1" fmla="val -110576"/>
              <a:gd name="adj2" fmla="val 1902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εκτέλεση αυτών των αρχικοποιήσεων γίνεται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εκτελεστούν οι εντολές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23329" y="2819400"/>
            <a:ext cx="3886200" cy="914400"/>
          </a:xfrm>
          <a:prstGeom prst="wedgeRoundRectCallout">
            <a:avLst>
              <a:gd name="adj1" fmla="val -83690"/>
              <a:gd name="adj2" fmla="val -105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</a:t>
            </a:r>
            <a:r>
              <a:rPr lang="el-GR" dirty="0" smtClean="0"/>
              <a:t>τελική τιμή του </a:t>
            </a:r>
            <a:r>
              <a:rPr lang="en-US" dirty="0" smtClean="0"/>
              <a:t>position </a:t>
            </a:r>
            <a:r>
              <a:rPr lang="el-GR" dirty="0" smtClean="0"/>
              <a:t>θα είναι αυτή που δίνεται σαν όρισμα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0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Δημιουργήστε μια κλάση η οποία </a:t>
            </a:r>
            <a:r>
              <a:rPr lang="el-GR" dirty="0" err="1" smtClean="0"/>
              <a:t>μοντελοποιεί</a:t>
            </a:r>
            <a:r>
              <a:rPr lang="el-GR" dirty="0" smtClean="0"/>
              <a:t> ένα χρονόμετρο που κρατάει λεπτά και δευτερόλεπτα. Το χρονόμετρο δεν μπορεί να μετρήσει πάνω από μία ώρα, μετά μηδενίζει</a:t>
            </a:r>
            <a:r>
              <a:rPr lang="en-US" dirty="0" smtClean="0"/>
              <a:t>. </a:t>
            </a:r>
            <a:r>
              <a:rPr lang="el-GR" dirty="0" smtClean="0"/>
              <a:t>Υπάρχει μια μέθοδος </a:t>
            </a:r>
            <a:r>
              <a:rPr lang="en-US" dirty="0" smtClean="0"/>
              <a:t>tick </a:t>
            </a:r>
            <a:r>
              <a:rPr lang="el-GR" dirty="0" smtClean="0"/>
              <a:t>η οποία προχωράει το χρονόμετρο κατά ένα δευτερόλεπτο. Θέλουμε επίσης</a:t>
            </a:r>
            <a:r>
              <a:rPr lang="en-US" dirty="0" smtClean="0"/>
              <a:t> </a:t>
            </a:r>
            <a:r>
              <a:rPr lang="el-GR" dirty="0" smtClean="0"/>
              <a:t>και μια μέθοδο </a:t>
            </a:r>
            <a:r>
              <a:rPr lang="en-US" dirty="0" smtClean="0"/>
              <a:t>reset </a:t>
            </a:r>
            <a:r>
              <a:rPr lang="el-GR" dirty="0" smtClean="0"/>
              <a:t>και μία που μας τυπώνει την κατάσταση του ρολογιού.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7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" y="304800"/>
            <a:ext cx="8991600" cy="647700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Chronometer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seconds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minutes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tick()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(seconds &lt; 59){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seconds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 if (minutes &lt; 59){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seconds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minutes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seconds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minutes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reset()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seconds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minutes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printTimePassed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(minutes + " minutes and " + seconds + " seconds");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2743200"/>
            <a:ext cx="5304692" cy="263149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ChronoTest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Chronometer timer = new Chronometer();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timer.tick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timer.printTimePassed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Θέλουμε ένα πρόγραμμα που να προσομοιώνει την κίνηση ενός αυτοκινήτου, το οποίο κινείται και τυπώνει τη θέση του.  </a:t>
            </a:r>
            <a:endParaRPr lang="en-US" dirty="0"/>
          </a:p>
          <a:p>
            <a:r>
              <a:rPr lang="el-GR" dirty="0" smtClean="0"/>
              <a:t>Εκτός από την κίνηση κατά μία θέση θέλουμε να μπορούμε να κινούμε το όχημα 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Car()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34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μέθοδοι που έχουμε δει μέχρι τώρα είναι πολύ απλές</a:t>
            </a:r>
          </a:p>
          <a:p>
            <a:pPr lvl="1"/>
            <a:r>
              <a:rPr lang="el-GR" dirty="0" smtClean="0"/>
              <a:t>Δεν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παραμέτρους</a:t>
            </a:r>
            <a:r>
              <a:rPr lang="el-GR" dirty="0" smtClean="0"/>
              <a:t> (δεν παίρνουν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Δεν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επιστρέφουν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343400"/>
            <a:ext cx="368883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49495" y="3657600"/>
            <a:ext cx="2286000" cy="609600"/>
          </a:xfrm>
          <a:prstGeom prst="wedgeRoundRectCallout">
            <a:avLst>
              <a:gd name="adj1" fmla="val 10195"/>
              <a:gd name="adj2" fmla="val 8352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δεν επιστρέφει τιμή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3695700"/>
            <a:ext cx="2286000" cy="533400"/>
          </a:xfrm>
          <a:prstGeom prst="wedgeRoundRectCallout">
            <a:avLst>
              <a:gd name="adj1" fmla="val -29805"/>
              <a:gd name="adj2" fmla="val 913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Δεν παίρνει ορίσματα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6811</TotalTime>
  <Words>2498</Words>
  <Application>Microsoft Office PowerPoint</Application>
  <PresentationFormat>On-screen Show (4:3)</PresentationFormat>
  <Paragraphs>768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Courier New</vt:lpstr>
      <vt:lpstr>Symbol</vt:lpstr>
      <vt:lpstr>Clarity</vt:lpstr>
      <vt:lpstr>ΤΕΧΝΙΚΕΣ Αντικειμενοστραφουσ προγραμματισμου</vt:lpstr>
      <vt:lpstr>Ορισμός κλάσης και αντικειμένων</vt:lpstr>
      <vt:lpstr>Κλάσεις και αντικείμενα</vt:lpstr>
      <vt:lpstr>Light</vt:lpstr>
      <vt:lpstr>Παράδειγμα</vt:lpstr>
      <vt:lpstr>PowerPoint Presentation</vt:lpstr>
      <vt:lpstr>Παράδειγμα</vt:lpstr>
      <vt:lpstr>MovingCar</vt:lpstr>
      <vt:lpstr>Μέθοδοι</vt:lpstr>
      <vt:lpstr>Παράμετροι</vt:lpstr>
      <vt:lpstr>PowerPoint Presentation</vt:lpstr>
      <vt:lpstr>Πέρασμα παραμέτρων</vt:lpstr>
      <vt:lpstr>PowerPoint Presentation</vt:lpstr>
      <vt:lpstr>Πέρασμα παραμέτρων δια τιμής</vt:lpstr>
      <vt:lpstr>Παράδειγμα 4</vt:lpstr>
      <vt:lpstr>PowerPoint Presentation</vt:lpstr>
      <vt:lpstr>Τοπικές μεταβλητές</vt:lpstr>
      <vt:lpstr>PowerPoint Presentation</vt:lpstr>
      <vt:lpstr>Τύποι παραμέτρων και ορισμάτων</vt:lpstr>
      <vt:lpstr>Μέθοδοι που επιστρέφουν τιμές</vt:lpstr>
      <vt:lpstr>Η εντολή return</vt:lpstr>
      <vt:lpstr>Παράδειγμα 3</vt:lpstr>
      <vt:lpstr>PowerPoint Presentation</vt:lpstr>
      <vt:lpstr>PowerPoint Presentation</vt:lpstr>
      <vt:lpstr>O τύπος μιας μεθόδου</vt:lpstr>
      <vt:lpstr>Η εντολή return</vt:lpstr>
      <vt:lpstr>Παράδειγμα 4</vt:lpstr>
      <vt:lpstr>Υλοποίηση</vt:lpstr>
      <vt:lpstr>PowerPoint Presentation</vt:lpstr>
      <vt:lpstr>Public/Private</vt:lpstr>
      <vt:lpstr>Ενθυλάκωση</vt:lpstr>
      <vt:lpstr>PowerPoint Presentation</vt:lpstr>
      <vt:lpstr>Accessor and Mutator methods</vt:lpstr>
      <vt:lpstr>PowerPoint Presentation</vt:lpstr>
      <vt:lpstr>PowerPoint Presentation</vt:lpstr>
      <vt:lpstr>Τοπικές μεταβλητές</vt:lpstr>
      <vt:lpstr>Το αντικείμενο this</vt:lpstr>
      <vt:lpstr>PowerPoint Presentation</vt:lpstr>
      <vt:lpstr>PowerPoint Presentation</vt:lpstr>
      <vt:lpstr>Constructors (Δημιουργοί)</vt:lpstr>
      <vt:lpstr>Συντακτικό</vt:lpstr>
      <vt:lpstr>Παράδειγμα</vt:lpstr>
      <vt:lpstr>Μια συνομιλία</vt:lpstr>
      <vt:lpstr>Παράδειγμα </vt:lpstr>
      <vt:lpstr>Παράδειγμα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287</cp:revision>
  <dcterms:created xsi:type="dcterms:W3CDTF">2013-02-10T16:19:38Z</dcterms:created>
  <dcterms:modified xsi:type="dcterms:W3CDTF">2018-03-19T16:21:36Z</dcterms:modified>
</cp:coreProperties>
</file>