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257" r:id="rId2"/>
    <p:sldId id="411" r:id="rId3"/>
    <p:sldId id="412" r:id="rId4"/>
    <p:sldId id="413" r:id="rId5"/>
    <p:sldId id="394" r:id="rId6"/>
    <p:sldId id="422" r:id="rId7"/>
    <p:sldId id="371" r:id="rId8"/>
    <p:sldId id="381" r:id="rId9"/>
    <p:sldId id="414" r:id="rId10"/>
    <p:sldId id="415" r:id="rId11"/>
    <p:sldId id="416" r:id="rId12"/>
    <p:sldId id="418" r:id="rId13"/>
    <p:sldId id="419" r:id="rId14"/>
    <p:sldId id="420" r:id="rId15"/>
    <p:sldId id="382" r:id="rId16"/>
    <p:sldId id="383" r:id="rId17"/>
    <p:sldId id="384" r:id="rId18"/>
    <p:sldId id="385" r:id="rId19"/>
    <p:sldId id="410" r:id="rId20"/>
    <p:sldId id="421" r:id="rId21"/>
    <p:sldId id="423" r:id="rId22"/>
    <p:sldId id="424" r:id="rId23"/>
    <p:sldId id="425" r:id="rId24"/>
    <p:sldId id="426" r:id="rId25"/>
    <p:sldId id="427" r:id="rId26"/>
    <p:sldId id="430" r:id="rId27"/>
    <p:sldId id="428" r:id="rId28"/>
    <p:sldId id="429" r:id="rId29"/>
    <p:sldId id="431" r:id="rId30"/>
    <p:sldId id="432" r:id="rId31"/>
    <p:sldId id="433" r:id="rId32"/>
    <p:sldId id="437" r:id="rId33"/>
    <p:sldId id="434" r:id="rId34"/>
    <p:sldId id="435" r:id="rId35"/>
    <p:sldId id="436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68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3/19/2018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Αντικειμενοστραφουσ 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Δημιουργία Κλάσεων και Αντικειμένων</a:t>
            </a:r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Dimmer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Θέλουμε ο διακόπτης μας να μας δίνει την δυνατότητα να αυξομειώνουμε την ένταση</a:t>
            </a:r>
            <a:r>
              <a:rPr lang="en-US" dirty="0" smtClean="0"/>
              <a:t>.</a:t>
            </a:r>
            <a:endParaRPr lang="el-GR" dirty="0" smtClean="0"/>
          </a:p>
          <a:p>
            <a:pPr lvl="1"/>
            <a:r>
              <a:rPr lang="el-GR" dirty="0" smtClean="0"/>
              <a:t>Τι επιπλέον πεδία πρέπει να προσθέσουμε?</a:t>
            </a:r>
          </a:p>
          <a:p>
            <a:pPr lvl="1"/>
            <a:r>
              <a:rPr lang="el-GR" dirty="0" smtClean="0"/>
              <a:t>Τι επιπλέον μεθόδους χρειαζόμαστε?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41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76200" y="533400"/>
            <a:ext cx="8991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DimmerLight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lightIsOn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false;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intensity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100;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flipSwitch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lightIsOn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!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lightIsOn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700" b="1" dirty="0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dim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if (intensity &gt; 0){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intensity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--;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700" b="1" dirty="0" err="1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birghten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if (intensity &lt; 100){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intensity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700" b="1" dirty="0" err="1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printState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lightIsOn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("The light is ON with intensity " + intensity);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else{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("The light is OFF");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3733800" y="1600200"/>
            <a:ext cx="5257801" cy="281940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HouseWithDimmerLights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DimmerLight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bedroomLight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27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DimmerLight</a:t>
            </a:r>
            <a:r>
              <a:rPr lang="en-US" sz="27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bedroomLight</a:t>
            </a:r>
            <a:r>
              <a:rPr lang="en-US" b="1" dirty="0" err="1" smtClean="0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.flipSwitch</a:t>
            </a:r>
            <a:r>
              <a:rPr lang="en-US" b="1" dirty="0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bedroomLight</a:t>
            </a:r>
            <a:r>
              <a:rPr lang="en-US" sz="2700" b="1" dirty="0" err="1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.dim</a:t>
            </a:r>
            <a:r>
              <a:rPr lang="en-US" sz="2700" b="1" dirty="0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bedroomLight</a:t>
            </a:r>
            <a:r>
              <a:rPr lang="en-US" sz="2700" b="1" dirty="0" err="1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.printState</a:t>
            </a:r>
            <a:r>
              <a:rPr lang="en-US" sz="2700" b="1" dirty="0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9174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Dimmer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Κάθε φορά που αυξάνουμε ή μειώνουμε την ένταση θέλουμε να μας λέει και την κατανάλωση</a:t>
            </a:r>
          </a:p>
          <a:p>
            <a:pPr lvl="1"/>
            <a:r>
              <a:rPr lang="el-GR" dirty="0" smtClean="0"/>
              <a:t>(Κατανάλωση = ένταση * 0.1 λεπτά/ώρα)</a:t>
            </a:r>
          </a:p>
        </p:txBody>
      </p:sp>
    </p:spTree>
    <p:extLst>
      <p:ext uri="{BB962C8B-B14F-4D97-AF65-F5344CB8AC3E}">
        <p14:creationId xmlns:p14="http://schemas.microsoft.com/office/powerpoint/2010/main" val="27417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79618" y="4343400"/>
            <a:ext cx="3570006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066800" y="2743200"/>
            <a:ext cx="35814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6200" y="152400"/>
            <a:ext cx="8991600" cy="67056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DimmerLight</a:t>
            </a:r>
            <a:r>
              <a:rPr lang="el-GR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lightIsOn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false;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intensity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100;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flipSwitch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lightIsOn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!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lightIsOn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700" b="1" dirty="0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dim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if (intensity &gt; 0){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intensity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--;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 consumption = intensity *0.1;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("Consumption = "+consumption);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700" b="1" dirty="0" err="1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birghten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if (intensity &lt; 100){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intensity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consumption = intensity *0.1;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("Consumption = "+consumption);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700" b="1" dirty="0" err="1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printState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lightIsOn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("The light is ON with intensity " + intensity);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else{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("The light is OFF");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79666" y="1524000"/>
            <a:ext cx="5525615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Οι</a:t>
            </a:r>
            <a:r>
              <a:rPr lang="en-US" dirty="0" smtClean="0"/>
              <a:t> </a:t>
            </a:r>
            <a:r>
              <a:rPr lang="el-GR" dirty="0" smtClean="0"/>
              <a:t>μεταβλητές </a:t>
            </a:r>
            <a:r>
              <a:rPr lang="en-US" dirty="0" smtClean="0"/>
              <a:t>consumption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rgbClr val="FF0000"/>
                </a:solidFill>
              </a:rPr>
              <a:t>τοπικές μεταβλητές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76800" y="3267670"/>
            <a:ext cx="4190999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Υπάρχουν μόνο μέσα στις μεθόδους </a:t>
            </a:r>
            <a:r>
              <a:rPr lang="en-US" dirty="0" smtClean="0"/>
              <a:t>dim </a:t>
            </a:r>
            <a:r>
              <a:rPr lang="el-GR" dirty="0" smtClean="0"/>
              <a:t>και </a:t>
            </a:r>
            <a:r>
              <a:rPr lang="en-US" dirty="0" smtClean="0"/>
              <a:t>brighten </a:t>
            </a:r>
            <a:r>
              <a:rPr lang="el-GR" dirty="0" smtClean="0"/>
              <a:t>και όταν τελειώσει η κλήση τους εξαφανίζονται.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42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Τοπικές μεταβλητές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Είδαμε πρώτη φορά 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τοπικές μεταβλητές </a:t>
            </a:r>
            <a:r>
              <a:rPr lang="el-GR" dirty="0" smtClean="0"/>
              <a:t>όταν μιλήσαμε για μεταβλητές που ορίζονται μέσα σε ένα λογικό </a:t>
            </a:r>
            <a:r>
              <a:rPr lang="en-US" dirty="0" smtClean="0"/>
              <a:t>block.</a:t>
            </a:r>
          </a:p>
          <a:p>
            <a:pPr lvl="1"/>
            <a:r>
              <a:rPr lang="el-GR" dirty="0" smtClean="0"/>
              <a:t>Παρόμοια είναι και για τις </a:t>
            </a:r>
            <a:r>
              <a:rPr lang="el-GR" dirty="0"/>
              <a:t>μεταβλητές</a:t>
            </a:r>
            <a:r>
              <a:rPr lang="el-GR" dirty="0" smtClean="0"/>
              <a:t> μιας </a:t>
            </a:r>
            <a:r>
              <a:rPr lang="el-GR" dirty="0" smtClean="0">
                <a:solidFill>
                  <a:srgbClr val="0070C0"/>
                </a:solidFill>
              </a:rPr>
              <a:t>μεθόδου</a:t>
            </a:r>
            <a:r>
              <a:rPr lang="el-GR" dirty="0" smtClean="0"/>
              <a:t>.</a:t>
            </a:r>
          </a:p>
          <a:p>
            <a:pPr lvl="1"/>
            <a:endParaRPr lang="el-GR" dirty="0"/>
          </a:p>
          <a:p>
            <a:r>
              <a:rPr lang="el-GR" dirty="0" smtClean="0"/>
              <a:t>Τοπικές μεταβλητές μιας μεθόδου είναι οι μεταβλητές που ορίζονται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μέσα </a:t>
            </a:r>
            <a:r>
              <a:rPr lang="el-GR" dirty="0" smtClean="0"/>
              <a:t>στον κώδικα της μεθόδου </a:t>
            </a:r>
            <a:endParaRPr lang="el-GR" dirty="0"/>
          </a:p>
          <a:p>
            <a:pPr lvl="1"/>
            <a:r>
              <a:rPr lang="el-GR" dirty="0" smtClean="0"/>
              <a:t>Περιλαμβάνουν και τις μεταβλητές που κρατάνε τις </a:t>
            </a:r>
            <a:r>
              <a:rPr lang="el-GR" dirty="0" smtClean="0">
                <a:solidFill>
                  <a:srgbClr val="0070C0"/>
                </a:solidFill>
              </a:rPr>
              <a:t>παραμέτρους</a:t>
            </a:r>
            <a:r>
              <a:rPr lang="el-GR" dirty="0" smtClean="0"/>
              <a:t> της μεθόδου</a:t>
            </a:r>
          </a:p>
          <a:p>
            <a:r>
              <a:rPr lang="el-GR" dirty="0" smtClean="0"/>
              <a:t>Οι μεταβλητές αυτές έχουν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εμβέλεια</a:t>
            </a:r>
            <a:r>
              <a:rPr lang="el-GR" dirty="0" smtClean="0"/>
              <a:t> μόνο </a:t>
            </a:r>
            <a:r>
              <a:rPr lang="el-GR" dirty="0" smtClean="0">
                <a:solidFill>
                  <a:srgbClr val="0070C0"/>
                </a:solidFill>
              </a:rPr>
              <a:t>μέσα στην μέθοδο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Εξαφανίζονται</a:t>
            </a:r>
            <a:r>
              <a:rPr lang="el-GR" dirty="0" smtClean="0"/>
              <a:t> όταν </a:t>
            </a:r>
            <a:r>
              <a:rPr lang="el-GR" dirty="0" smtClean="0">
                <a:solidFill>
                  <a:srgbClr val="0070C0"/>
                </a:solidFill>
              </a:rPr>
              <a:t>βγούμε</a:t>
            </a:r>
            <a:r>
              <a:rPr lang="el-GR" dirty="0" smtClean="0"/>
              <a:t> από τη μέθοδο.</a:t>
            </a:r>
          </a:p>
          <a:p>
            <a:endParaRPr lang="el-GR" dirty="0" smtClean="0"/>
          </a:p>
          <a:p>
            <a:r>
              <a:rPr lang="el-GR" dirty="0" smtClean="0"/>
              <a:t>Αντιθέτως 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πεδία</a:t>
            </a:r>
            <a:r>
              <a:rPr lang="el-GR" dirty="0" smtClean="0"/>
              <a:t> της κλάσης διατηρούνται όσο υπάρχει το </a:t>
            </a:r>
            <a:r>
              <a:rPr lang="el-GR" dirty="0" smtClean="0">
                <a:solidFill>
                  <a:srgbClr val="0070C0"/>
                </a:solidFill>
              </a:rPr>
              <a:t>αντικείμενο</a:t>
            </a:r>
            <a:r>
              <a:rPr lang="el-GR" dirty="0"/>
              <a:t>,</a:t>
            </a:r>
            <a:r>
              <a:rPr lang="el-GR" dirty="0" smtClean="0"/>
              <a:t> </a:t>
            </a:r>
            <a:r>
              <a:rPr lang="el-GR" dirty="0"/>
              <a:t>κ</a:t>
            </a:r>
            <a:r>
              <a:rPr lang="el-GR" dirty="0" smtClean="0"/>
              <a:t>αι έχουν εμβέλεια σε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όλη</a:t>
            </a:r>
            <a:r>
              <a:rPr lang="el-GR" dirty="0" smtClean="0"/>
              <a:t> την κλάση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3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Θέλουμε ένα πρόγραμμα που να προσομοιώνει την κίνηση ενός αυτοκινήτου, το οποίο κινείται και τυπώνει τη θέση του.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30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MovingCar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position += 1;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("Car at position "+position);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MovingCar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new Car()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myCar.printPosition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2349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Μέθοδοι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μέθοδοι που έχουμε δει μέχρι τώρα είναι πολύ απλές</a:t>
            </a:r>
          </a:p>
          <a:p>
            <a:pPr lvl="1"/>
            <a:r>
              <a:rPr lang="el-GR" dirty="0" smtClean="0"/>
              <a:t>Δεν έχουν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παραμέτρους</a:t>
            </a:r>
            <a:r>
              <a:rPr lang="el-GR" dirty="0" smtClean="0"/>
              <a:t> (δεν παίρνουν </a:t>
            </a:r>
            <a:r>
              <a:rPr lang="el-GR" dirty="0" smtClean="0">
                <a:solidFill>
                  <a:srgbClr val="0070C0"/>
                </a:solidFill>
              </a:rPr>
              <a:t>ορίσματα</a:t>
            </a:r>
            <a:r>
              <a:rPr lang="el-GR" dirty="0" smtClean="0"/>
              <a:t>)</a:t>
            </a:r>
          </a:p>
          <a:p>
            <a:pPr lvl="1"/>
            <a:r>
              <a:rPr lang="el-GR" dirty="0" smtClean="0"/>
              <a:t>Δεν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επιστρέφουν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0070C0"/>
                </a:solidFill>
              </a:rPr>
              <a:t>τιμή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62200" y="4343400"/>
            <a:ext cx="3688830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move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position += 1;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2549495" y="3657600"/>
            <a:ext cx="2286000" cy="609600"/>
          </a:xfrm>
          <a:prstGeom prst="wedgeRoundRectCallout">
            <a:avLst>
              <a:gd name="adj1" fmla="val 10195"/>
              <a:gd name="adj2" fmla="val 83528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l-GR" dirty="0" smtClean="0">
                <a:solidFill>
                  <a:schemeClr val="tx1"/>
                </a:solidFill>
              </a:rPr>
              <a:t>δεν επιστρέφει τιμή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5029200" y="3695700"/>
            <a:ext cx="2286000" cy="533400"/>
          </a:xfrm>
          <a:prstGeom prst="wedgeRoundRectCallout">
            <a:avLst>
              <a:gd name="adj1" fmla="val -29805"/>
              <a:gd name="adj2" fmla="val 91339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Δεν παίρνει ορίσματα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76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Εκτός από την κίνηση κατά μία θέση θέλουμε να μπορούμε να κινούμε το όχημα όσες θέσεις θέλουμε</a:t>
            </a:r>
            <a:r>
              <a:rPr lang="en-US" dirty="0" smtClean="0"/>
              <a:t> </a:t>
            </a:r>
            <a:r>
              <a:rPr lang="el-GR" dirty="0" smtClean="0"/>
              <a:t>είτε προς τα δεξιά (+) είτε προς τα αριστερά (-).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6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26" y="381000"/>
            <a:ext cx="8229600" cy="990600"/>
          </a:xfrm>
        </p:spPr>
        <p:txBody>
          <a:bodyPr/>
          <a:lstStyle/>
          <a:p>
            <a:r>
              <a:rPr lang="el-GR" dirty="0" smtClean="0"/>
              <a:t>Παράμετροι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458200" cy="5334000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Οι μέθοδοι μπορούν να έχουν </a:t>
            </a:r>
            <a:r>
              <a:rPr lang="el-GR" dirty="0" smtClean="0">
                <a:solidFill>
                  <a:srgbClr val="FF3300"/>
                </a:solidFill>
              </a:rPr>
              <a:t>παραμέτρους  </a:t>
            </a:r>
          </a:p>
          <a:p>
            <a:pPr lvl="1"/>
            <a:r>
              <a:rPr lang="el-GR" dirty="0" smtClean="0"/>
              <a:t>Μας επιτρέπουν να περάσουμε </a:t>
            </a:r>
            <a:r>
              <a:rPr lang="el-GR" dirty="0" smtClean="0">
                <a:solidFill>
                  <a:srgbClr val="0070C0"/>
                </a:solidFill>
              </a:rPr>
              <a:t>τιμές</a:t>
            </a:r>
            <a:r>
              <a:rPr lang="el-GR" dirty="0" smtClean="0"/>
              <a:t> στην μέθοδο μας </a:t>
            </a:r>
          </a:p>
          <a:p>
            <a:pPr lvl="1"/>
            <a:endParaRPr lang="el-GR" dirty="0">
              <a:solidFill>
                <a:srgbClr val="0070C0"/>
              </a:solidFill>
            </a:endParaRPr>
          </a:p>
          <a:p>
            <a:pPr lvl="1"/>
            <a:endParaRPr lang="el-GR" dirty="0" smtClean="0">
              <a:solidFill>
                <a:srgbClr val="0070C0"/>
              </a:solidFill>
            </a:endParaRPr>
          </a:p>
          <a:p>
            <a:pPr lvl="1"/>
            <a:endParaRPr lang="el-GR" dirty="0">
              <a:solidFill>
                <a:srgbClr val="0070C0"/>
              </a:solidFill>
            </a:endParaRPr>
          </a:p>
          <a:p>
            <a:pPr marL="274320" lvl="1" indent="0">
              <a:buNone/>
            </a:pPr>
            <a:endParaRPr lang="el-GR" dirty="0"/>
          </a:p>
          <a:p>
            <a:endParaRPr lang="el-GR" dirty="0" smtClean="0"/>
          </a:p>
          <a:p>
            <a:r>
              <a:rPr lang="el-GR" dirty="0" smtClean="0"/>
              <a:t>Μία </a:t>
            </a:r>
            <a:r>
              <a:rPr lang="el-GR" dirty="0">
                <a:solidFill>
                  <a:srgbClr val="FF3300"/>
                </a:solidFill>
              </a:rPr>
              <a:t>παράμετρος</a:t>
            </a:r>
            <a:r>
              <a:rPr lang="el-GR" dirty="0"/>
              <a:t> ορίζεται όπως οποιαδήποτε άλλη </a:t>
            </a:r>
            <a:r>
              <a:rPr lang="el-GR" dirty="0">
                <a:solidFill>
                  <a:srgbClr val="0070C0"/>
                </a:solidFill>
              </a:rPr>
              <a:t>μεταβλητή</a:t>
            </a:r>
            <a:r>
              <a:rPr lang="el-GR" dirty="0"/>
              <a:t>.</a:t>
            </a:r>
          </a:p>
          <a:p>
            <a:pPr lvl="2"/>
            <a:r>
              <a:rPr lang="el-GR" sz="2400" dirty="0"/>
              <a:t>Πρέπει να έχει συγκεκριμένο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τύπο</a:t>
            </a:r>
            <a:r>
              <a:rPr lang="el-GR" sz="2400" dirty="0"/>
              <a:t> </a:t>
            </a:r>
            <a:r>
              <a:rPr lang="el-GR" sz="2400" dirty="0" smtClean="0"/>
              <a:t>και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όνομα</a:t>
            </a:r>
          </a:p>
          <a:p>
            <a:pPr lvl="2"/>
            <a:r>
              <a:rPr lang="el-GR" sz="2400" dirty="0" smtClean="0"/>
              <a:t>Είναι </a:t>
            </a:r>
            <a:r>
              <a:rPr lang="el-GR" sz="2400" dirty="0" smtClean="0">
                <a:solidFill>
                  <a:srgbClr val="FF3300"/>
                </a:solidFill>
              </a:rPr>
              <a:t>τοπική μεταβλητή </a:t>
            </a:r>
            <a:r>
              <a:rPr lang="el-GR" sz="2400" dirty="0" smtClean="0"/>
              <a:t>της μεθόδου</a:t>
            </a:r>
            <a:endParaRPr lang="el-GR" sz="2400" dirty="0"/>
          </a:p>
          <a:p>
            <a:pPr lvl="1"/>
            <a:endParaRPr lang="el-GR" dirty="0" smtClean="0"/>
          </a:p>
          <a:p>
            <a:pPr lvl="1"/>
            <a:endParaRPr lang="el-GR" dirty="0"/>
          </a:p>
          <a:p>
            <a:pPr lvl="1"/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Όταν καλούμε την </a:t>
            </a:r>
            <a:r>
              <a:rPr lang="el-GR" dirty="0"/>
              <a:t>μέθοδο, </a:t>
            </a:r>
            <a:r>
              <a:rPr lang="el-GR" dirty="0" smtClean="0"/>
              <a:t>περνάμε το </a:t>
            </a:r>
            <a:r>
              <a:rPr lang="el-GR" dirty="0" smtClean="0">
                <a:solidFill>
                  <a:srgbClr val="FF3300"/>
                </a:solidFill>
              </a:rPr>
              <a:t>όρισμα </a:t>
            </a:r>
          </a:p>
          <a:p>
            <a:pPr lvl="1"/>
            <a:r>
              <a:rPr lang="el-GR" dirty="0"/>
              <a:t>Το όρισμα είναι μια </a:t>
            </a:r>
            <a:r>
              <a:rPr lang="el-GR" dirty="0" smtClean="0">
                <a:solidFill>
                  <a:srgbClr val="0070C0"/>
                </a:solidFill>
              </a:rPr>
              <a:t>έκφραση</a:t>
            </a:r>
            <a:r>
              <a:rPr lang="el-GR" dirty="0" smtClean="0"/>
              <a:t> (κάτι που θα μπορούσε να είναι στο δεξί μέρος μιας ανάθεσης)</a:t>
            </a:r>
          </a:p>
          <a:p>
            <a:pPr lvl="1"/>
            <a:r>
              <a:rPr lang="el-GR" dirty="0" smtClean="0"/>
              <a:t>Θα πρέπει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συμφωνεί στον τύπο </a:t>
            </a:r>
            <a:r>
              <a:rPr lang="el-GR" dirty="0" smtClean="0"/>
              <a:t>με την παράμετρο</a:t>
            </a:r>
          </a:p>
          <a:p>
            <a:pPr lvl="1"/>
            <a:r>
              <a:rPr lang="el-GR" dirty="0" smtClean="0"/>
              <a:t>Είναι σαν να κάνουμε ανάθεση </a:t>
            </a:r>
            <a:r>
              <a:rPr lang="en-US" sz="2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steps = </a:t>
            </a:r>
            <a:r>
              <a:rPr lang="en-US" sz="2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l-GR" sz="2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/>
              <a:t>ή</a:t>
            </a:r>
            <a:r>
              <a:rPr lang="en-US" sz="2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steps = </a:t>
            </a:r>
            <a:r>
              <a:rPr lang="el-GR" sz="2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10</a:t>
            </a:r>
            <a:endParaRPr lang="en-US" sz="2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04756" y="2057400"/>
            <a:ext cx="5147563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steps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position +=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steps;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6591656" y="2390864"/>
            <a:ext cx="2286000" cy="533400"/>
          </a:xfrm>
          <a:prstGeom prst="wedgeRoundRectCallout">
            <a:avLst>
              <a:gd name="adj1" fmla="val -81394"/>
              <a:gd name="adj2" fmla="val -68874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Ορισμός </a:t>
            </a:r>
            <a:r>
              <a:rPr lang="el-GR" dirty="0" smtClean="0">
                <a:solidFill>
                  <a:srgbClr val="FF0000"/>
                </a:solidFill>
              </a:rPr>
              <a:t>παραμέτρου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93862" y="4191000"/>
            <a:ext cx="3493264" cy="923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x = 10;</a:t>
            </a: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172200" y="4419600"/>
            <a:ext cx="2286000" cy="533400"/>
          </a:xfrm>
          <a:prstGeom prst="wedgeRoundRectCallout">
            <a:avLst>
              <a:gd name="adj1" fmla="val -128871"/>
              <a:gd name="adj2" fmla="val 12835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rgbClr val="FF0000"/>
                </a:solidFill>
              </a:rPr>
              <a:t>Όρισμα </a:t>
            </a:r>
            <a:r>
              <a:rPr lang="el-GR" dirty="0">
                <a:solidFill>
                  <a:schemeClr val="tx1"/>
                </a:solidFill>
              </a:rPr>
              <a:t>στην κλήση της μεθόδου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3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Κλάση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Μια </a:t>
            </a:r>
            <a:r>
              <a:rPr lang="el-GR" dirty="0" smtClean="0">
                <a:solidFill>
                  <a:srgbClr val="FF0000"/>
                </a:solidFill>
              </a:rPr>
              <a:t>κλάση</a:t>
            </a:r>
            <a:r>
              <a:rPr lang="el-GR" dirty="0" smtClean="0"/>
              <a:t> είναι μία αφηρημένη περιγραφή αντικειμένων με κοινά </a:t>
            </a:r>
            <a:r>
              <a:rPr lang="el-GR" dirty="0" smtClean="0">
                <a:solidFill>
                  <a:srgbClr val="0070C0"/>
                </a:solidFill>
              </a:rPr>
              <a:t>χαρακτηριστικά</a:t>
            </a:r>
            <a:r>
              <a:rPr lang="el-GR" dirty="0" smtClean="0"/>
              <a:t> και κοινή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συμπεριφορά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καλούπι/πρότυπο</a:t>
            </a:r>
            <a:r>
              <a:rPr lang="el-GR" dirty="0" smtClean="0"/>
              <a:t> που παράγει αντικείμενα</a:t>
            </a:r>
          </a:p>
          <a:p>
            <a:endParaRPr lang="el-GR" dirty="0" smtClean="0"/>
          </a:p>
          <a:p>
            <a:r>
              <a:rPr lang="el-GR" dirty="0" smtClean="0"/>
              <a:t>Ένα </a:t>
            </a:r>
            <a:r>
              <a:rPr lang="el-GR" dirty="0" smtClean="0">
                <a:solidFill>
                  <a:srgbClr val="FF0000"/>
                </a:solidFill>
              </a:rPr>
              <a:t>αντικείμενο</a:t>
            </a:r>
            <a:r>
              <a:rPr lang="el-GR" dirty="0" smtClean="0"/>
              <a:t> είναι ένα </a:t>
            </a:r>
            <a:r>
              <a:rPr lang="el-GR" dirty="0" smtClean="0">
                <a:solidFill>
                  <a:srgbClr val="0070C0"/>
                </a:solidFill>
              </a:rPr>
              <a:t>στιγμιότυπο</a:t>
            </a:r>
            <a:r>
              <a:rPr lang="el-GR" dirty="0" smtClean="0"/>
              <a:t> μίας κλάσης.</a:t>
            </a:r>
          </a:p>
          <a:p>
            <a:endParaRPr lang="el-GR" dirty="0" smtClean="0"/>
          </a:p>
          <a:p>
            <a:r>
              <a:rPr lang="el-GR" dirty="0" smtClean="0"/>
              <a:t>Η κλάση ορίζει τον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</a:t>
            </a:r>
            <a:r>
              <a:rPr lang="el-GR" dirty="0" smtClean="0"/>
              <a:t> του αντικειμένου.</a:t>
            </a:r>
          </a:p>
          <a:p>
            <a:pPr lvl="1"/>
            <a:r>
              <a:rPr lang="el-GR" dirty="0" smtClean="0"/>
              <a:t>Τα </a:t>
            </a:r>
            <a:r>
              <a:rPr lang="el-GR" dirty="0" smtClean="0">
                <a:solidFill>
                  <a:srgbClr val="0070C0"/>
                </a:solidFill>
              </a:rPr>
              <a:t>χαρακτηριστικά</a:t>
            </a:r>
            <a:r>
              <a:rPr lang="el-GR" dirty="0" smtClean="0"/>
              <a:t> του αντικειμένου</a:t>
            </a:r>
          </a:p>
          <a:p>
            <a:pPr lvl="1"/>
            <a:r>
              <a:rPr lang="el-GR" dirty="0" smtClean="0"/>
              <a:t>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ενέργειες</a:t>
            </a:r>
            <a:r>
              <a:rPr lang="el-GR" dirty="0" smtClean="0"/>
              <a:t> που μπορεί να επιτελέσει.</a:t>
            </a:r>
          </a:p>
          <a:p>
            <a:pPr lvl="1"/>
            <a:endParaRPr lang="el-GR" dirty="0"/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941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1524000"/>
            <a:ext cx="51054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277" y="381000"/>
            <a:ext cx="8229600" cy="6477000"/>
          </a:xfr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steps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position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+=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steps;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class MovingCar2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[])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x = 10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2*x+10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38800" y="685800"/>
            <a:ext cx="3505200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Στον ορισμό της μεθόδου ορίζουμε και την </a:t>
            </a:r>
            <a:r>
              <a:rPr lang="el-GR" dirty="0" smtClean="0">
                <a:solidFill>
                  <a:srgbClr val="FF0000"/>
                </a:solidFill>
              </a:rPr>
              <a:t>παράμετρο</a:t>
            </a:r>
            <a:r>
              <a:rPr lang="el-GR" dirty="0" smtClean="0"/>
              <a:t> της μεθόδου, όπως ορίζουμε μια μεταβλητή. Έχει ένα </a:t>
            </a:r>
            <a:r>
              <a:rPr lang="el-GR" dirty="0" smtClean="0">
                <a:solidFill>
                  <a:srgbClr val="FF0000"/>
                </a:solidFill>
              </a:rPr>
              <a:t>τύπο</a:t>
            </a:r>
            <a:r>
              <a:rPr lang="el-GR" dirty="0" smtClean="0"/>
              <a:t> και ένα </a:t>
            </a:r>
            <a:r>
              <a:rPr lang="el-GR" dirty="0" smtClean="0">
                <a:solidFill>
                  <a:srgbClr val="FF0000"/>
                </a:solidFill>
              </a:rPr>
              <a:t>όνομα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38800" y="3276600"/>
            <a:ext cx="3475893" cy="258532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Όταν καλούμε την μέθοδο περνάμε μια τιμή σαν </a:t>
            </a:r>
            <a:r>
              <a:rPr lang="el-GR" dirty="0" smtClean="0">
                <a:solidFill>
                  <a:srgbClr val="FF0000"/>
                </a:solidFill>
              </a:rPr>
              <a:t>όρισμα</a:t>
            </a:r>
            <a:r>
              <a:rPr lang="el-GR" dirty="0" smtClean="0"/>
              <a:t> στην μέθοδο </a:t>
            </a:r>
            <a:endParaRPr lang="en-US" dirty="0" smtClean="0"/>
          </a:p>
          <a:p>
            <a:r>
              <a:rPr lang="el-GR" dirty="0" smtClean="0"/>
              <a:t>Σαν όρισμα μπορεί να είναι μια οποιαδήποτε </a:t>
            </a:r>
            <a:r>
              <a:rPr lang="el-GR" dirty="0" smtClean="0">
                <a:solidFill>
                  <a:srgbClr val="FF0000"/>
                </a:solidFill>
              </a:rPr>
              <a:t>έκφραση</a:t>
            </a:r>
            <a:r>
              <a:rPr lang="el-GR" dirty="0" smtClean="0"/>
              <a:t>.</a:t>
            </a:r>
          </a:p>
          <a:p>
            <a:r>
              <a:rPr lang="el-GR" dirty="0" smtClean="0"/>
              <a:t>Αρκεί ή αποτίμηση της έκφρασης να έχει τύπο </a:t>
            </a:r>
            <a:r>
              <a:rPr lang="el-GR" dirty="0" smtClean="0">
                <a:solidFill>
                  <a:srgbClr val="FF0000"/>
                </a:solidFill>
              </a:rPr>
              <a:t>συμβατό</a:t>
            </a:r>
            <a:r>
              <a:rPr lang="el-GR" dirty="0" smtClean="0"/>
              <a:t> με αυτόν της παραμέτρου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l-GR" dirty="0" smtClean="0"/>
              <a:t>στην περίπτωση μας)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24000" y="6107134"/>
            <a:ext cx="7590693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/>
              <a:t>Κατά την κλήση </a:t>
            </a:r>
            <a:r>
              <a:rPr lang="el-GR" dirty="0" smtClean="0"/>
              <a:t>της μεθόδου ουσιαστικά </a:t>
            </a:r>
            <a:r>
              <a:rPr lang="el-GR" dirty="0">
                <a:solidFill>
                  <a:srgbClr val="FF0000"/>
                </a:solidFill>
              </a:rPr>
              <a:t>εκχωρείται</a:t>
            </a:r>
            <a:r>
              <a:rPr lang="el-GR" dirty="0"/>
              <a:t> η τιμή της έκφρασης στην μεταβλητή </a:t>
            </a:r>
            <a:r>
              <a:rPr lang="en-US" dirty="0" smtClean="0"/>
              <a:t>steps. </a:t>
            </a:r>
            <a:r>
              <a:rPr lang="el-GR" dirty="0"/>
              <a:t>Αυτό λέγεται και </a:t>
            </a:r>
            <a:r>
              <a:rPr lang="el-GR" dirty="0">
                <a:solidFill>
                  <a:srgbClr val="FF0000"/>
                </a:solidFill>
              </a:rPr>
              <a:t>πέρασμα παραμέτρου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7077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Πέρασμα παραμέτρων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Όταν καλούμε μια μέθοδο με μία τιμή σαν όρισμα, ουσιαστικά εκχωρούμε αυτή την τιμή στην παράμετρο της μεθόδου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7999" y="3505200"/>
            <a:ext cx="4044697" cy="369332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wrap="none">
            <a:spAutoFit/>
          </a:bodyPr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2*x+10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" name="Rectangle 4"/>
          <p:cNvSpPr/>
          <p:nvPr/>
        </p:nvSpPr>
        <p:spPr>
          <a:xfrm>
            <a:off x="3004384" y="4672424"/>
            <a:ext cx="4596129" cy="1200329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steps = 30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position += delta;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8863" y="3505200"/>
            <a:ext cx="1109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Η κλήση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8863" y="4660033"/>
            <a:ext cx="2851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Ισοδυναμεί με τον κώδικα: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48863" y="3918301"/>
            <a:ext cx="3839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όπου η μεταβλητή </a:t>
            </a:r>
            <a:r>
              <a:rPr lang="en-US" dirty="0" smtClean="0"/>
              <a:t>x </a:t>
            </a:r>
            <a:r>
              <a:rPr lang="el-GR" dirty="0" smtClean="0"/>
              <a:t>έχει την τιμή 10</a:t>
            </a:r>
            <a:endParaRPr lang="en-US" dirty="0"/>
          </a:p>
        </p:txBody>
      </p:sp>
      <p:sp>
        <p:nvSpPr>
          <p:cNvPr id="12" name="Rectangular Callout 11"/>
          <p:cNvSpPr/>
          <p:nvPr/>
        </p:nvSpPr>
        <p:spPr>
          <a:xfrm>
            <a:off x="5950131" y="4038600"/>
            <a:ext cx="3180806" cy="621432"/>
          </a:xfrm>
          <a:prstGeom prst="wedgeRectCallout">
            <a:avLst>
              <a:gd name="adj1" fmla="val -45054"/>
              <a:gd name="adj2" fmla="val 95491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Αποτιμάται η τιμή της έκφρασης και εκχωρείται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505200" y="5861867"/>
            <a:ext cx="5638800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Το πέρασμα μεταβλητών με αυτό τον τρόπο λέγεται πέρασμα </a:t>
            </a:r>
            <a:r>
              <a:rPr lang="el-GR" dirty="0" smtClean="0">
                <a:solidFill>
                  <a:srgbClr val="FF0000"/>
                </a:solidFill>
              </a:rPr>
              <a:t>δια τιμής (</a:t>
            </a:r>
            <a:r>
              <a:rPr lang="en-US" dirty="0" smtClean="0">
                <a:solidFill>
                  <a:srgbClr val="FF0000"/>
                </a:solidFill>
              </a:rPr>
              <a:t>pass by value)</a:t>
            </a:r>
            <a:r>
              <a:rPr lang="el-GR" dirty="0" smtClean="0"/>
              <a:t>. Η μέθοδος δεν έχει πρόσβαση στην μεταβλητή μόνο στην τιμή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47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Πέρασμα παραμέτρων δια τιμής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Όταν το πέρασμα παραμέτρων γίνεται δια τιμής, το πρόγραμμα μας έχει πρόσβαση μόνο στην τιμή της παραμέτρου και όχι στην μεταβλητή που χρησιμοποιήσαμε στο όρισμα.</a:t>
            </a:r>
          </a:p>
          <a:p>
            <a:pPr lvl="1"/>
            <a:r>
              <a:rPr lang="el-GR" dirty="0" smtClean="0"/>
              <a:t>Σε όλες τις γλώσσες πλέον το πέρασμα παραμέτρων γίνεται δια τιμής</a:t>
            </a:r>
          </a:p>
          <a:p>
            <a:pPr lvl="1"/>
            <a:endParaRPr lang="el-GR" dirty="0"/>
          </a:p>
          <a:p>
            <a:r>
              <a:rPr lang="el-GR" dirty="0" smtClean="0"/>
              <a:t>Αν η παράμετρος είναι ένα αντικείμενο τα πράγματα γίνονται πιο σύνθετα</a:t>
            </a:r>
          </a:p>
          <a:p>
            <a:pPr lvl="1"/>
            <a:r>
              <a:rPr lang="el-GR" dirty="0" smtClean="0"/>
              <a:t>Η τιμή της μεταβλητής που έχουμε σαν παράμετρο είναι διεύθυνση μνήμης. Δεν μπορούμε να αλλάξουμε την διεύθυνση μνήμης αλλά μπορούμε να αλλάξουμε τα περιεχόμενα της.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5807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71600" y="5289968"/>
            <a:ext cx="4495800" cy="3488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648200" y="1711220"/>
            <a:ext cx="3657600" cy="34617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400800"/>
          </a:xfr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steps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direction)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direction.equals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(“right”){ position +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steps;}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direction.equals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(“left”) {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position -= steps;}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MovingCar3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Car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“left”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4724400" y="860808"/>
            <a:ext cx="4419600" cy="533400"/>
          </a:xfrm>
          <a:prstGeom prst="wedgeRoundRectCallout">
            <a:avLst>
              <a:gd name="adj1" fmla="val -20826"/>
              <a:gd name="adj2" fmla="val 8827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Μέθοδος με πολλές παραμέτρους</a:t>
            </a:r>
            <a:endParaRPr lang="en-US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6248400" y="5394010"/>
            <a:ext cx="2438400" cy="533400"/>
          </a:xfrm>
          <a:prstGeom prst="wedgeRoundRectCallout">
            <a:avLst>
              <a:gd name="adj1" fmla="val -68610"/>
              <a:gd name="adj2" fmla="val 52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Κλήση της μεθόδου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737797" y="3484406"/>
            <a:ext cx="4365172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Τα ορίσματα θα πρέπει να </a:t>
            </a:r>
            <a:r>
              <a:rPr lang="el-GR" dirty="0" smtClean="0">
                <a:solidFill>
                  <a:srgbClr val="FF0000"/>
                </a:solidFill>
              </a:rPr>
              <a:t>συμφωνούν</a:t>
            </a:r>
            <a:r>
              <a:rPr lang="el-GR" dirty="0" smtClean="0"/>
              <a:t> με το </a:t>
            </a:r>
            <a:r>
              <a:rPr lang="el-GR" dirty="0" smtClean="0">
                <a:solidFill>
                  <a:srgbClr val="FF0000"/>
                </a:solidFill>
              </a:rPr>
              <a:t>πλήθος </a:t>
            </a:r>
            <a:r>
              <a:rPr lang="el-GR" dirty="0" smtClean="0"/>
              <a:t>και τους </a:t>
            </a:r>
            <a:r>
              <a:rPr lang="el-GR" dirty="0" smtClean="0">
                <a:solidFill>
                  <a:srgbClr val="FF0000"/>
                </a:solidFill>
              </a:rPr>
              <a:t>τύπους </a:t>
            </a:r>
            <a:r>
              <a:rPr lang="el-GR" dirty="0" smtClean="0"/>
              <a:t>των παραμέτρων στην αντίστοιχη θέση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03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Τύποι παραμέτρων και ορισμάτων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Οι </a:t>
            </a:r>
            <a:r>
              <a:rPr lang="el-GR" dirty="0" smtClean="0">
                <a:solidFill>
                  <a:srgbClr val="0070C0"/>
                </a:solidFill>
              </a:rPr>
              <a:t>παράμετροι</a:t>
            </a:r>
            <a:r>
              <a:rPr lang="el-GR" dirty="0" smtClean="0"/>
              <a:t> μιας μεθόδου </a:t>
            </a:r>
            <a:r>
              <a:rPr lang="el-GR" dirty="0"/>
              <a:t>έ</a:t>
            </a:r>
            <a:r>
              <a:rPr lang="el-GR" dirty="0" smtClean="0"/>
              <a:t>χουν συγκεκριμένο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</a:t>
            </a:r>
          </a:p>
          <a:p>
            <a:r>
              <a:rPr lang="el-GR" dirty="0" smtClean="0"/>
              <a:t>Τα </a:t>
            </a:r>
            <a:r>
              <a:rPr lang="el-GR" dirty="0" smtClean="0">
                <a:solidFill>
                  <a:srgbClr val="0070C0"/>
                </a:solidFill>
              </a:rPr>
              <a:t>ορίσματα</a:t>
            </a:r>
            <a:r>
              <a:rPr lang="el-GR" dirty="0" smtClean="0"/>
              <a:t> στην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κλήση</a:t>
            </a:r>
            <a:r>
              <a:rPr lang="el-GR" dirty="0" smtClean="0"/>
              <a:t> της μεθόδου θα πρέπει να </a:t>
            </a:r>
            <a:r>
              <a:rPr lang="el-GR" dirty="0" smtClean="0">
                <a:solidFill>
                  <a:srgbClr val="FF0000"/>
                </a:solidFill>
              </a:rPr>
              <a:t>συμφωνούν με τον τύπο της παραμέτρου</a:t>
            </a:r>
            <a:r>
              <a:rPr lang="el-GR" dirty="0" smtClean="0"/>
              <a:t>, </a:t>
            </a:r>
            <a:r>
              <a:rPr lang="el-GR" dirty="0" smtClean="0">
                <a:solidFill>
                  <a:srgbClr val="0070C0"/>
                </a:solidFill>
              </a:rPr>
              <a:t>θέση προς θέση</a:t>
            </a:r>
            <a:r>
              <a:rPr lang="el-GR" dirty="0" smtClean="0"/>
              <a:t>.</a:t>
            </a:r>
          </a:p>
          <a:p>
            <a:r>
              <a:rPr lang="el-GR" dirty="0" smtClean="0"/>
              <a:t>Ισχύουν οι μετατροπές τύπου που ξέρουμε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byte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>
                <a:solidFill>
                  <a:srgbClr val="0070C0"/>
                </a:solidFill>
              </a:rPr>
              <a:t> short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>
                <a:solidFill>
                  <a:srgbClr val="0070C0"/>
                </a:solidFill>
              </a:rPr>
              <a:t> int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>
                <a:solidFill>
                  <a:srgbClr val="0070C0"/>
                </a:solidFill>
              </a:rPr>
              <a:t> long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>
                <a:solidFill>
                  <a:srgbClr val="0070C0"/>
                </a:solidFill>
              </a:rPr>
              <a:t> float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>
                <a:solidFill>
                  <a:srgbClr val="0070C0"/>
                </a:solidFill>
              </a:rPr>
              <a:t> double</a:t>
            </a:r>
          </a:p>
          <a:p>
            <a:pPr lvl="1"/>
            <a:endParaRPr lang="el-GR" dirty="0" smtClean="0"/>
          </a:p>
          <a:p>
            <a:r>
              <a:rPr lang="el-GR" dirty="0" smtClean="0"/>
              <a:t>Μία μέθοδος μπορεί να πάρει ως όρισμα και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 smtClean="0"/>
              <a:t> μιας κλάσης.</a:t>
            </a:r>
          </a:p>
          <a:p>
            <a:pPr lvl="1"/>
            <a:r>
              <a:rPr lang="el-GR" dirty="0" smtClean="0"/>
              <a:t>Το πώς δουλεύει αυτό θα το μάθουμε όταν μιλήσουμε για αναφορές.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26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Μέθοδοι που επιστρέφουν τιμές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Μέχρι τώρα οι μέθοδοι που φτιάξαμε δεν επιστρέφουν τιμή</a:t>
            </a:r>
          </a:p>
          <a:p>
            <a:pPr lvl="1"/>
            <a:r>
              <a:rPr lang="el-GR" dirty="0" smtClean="0"/>
              <a:t>Είναι τύπου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void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r>
              <a:rPr lang="el-GR" dirty="0" smtClean="0"/>
              <a:t>Σε πολλές περιπτώσεις θέλουμε η μέθοδος να μας </a:t>
            </a:r>
            <a:r>
              <a:rPr lang="el-GR" dirty="0" smtClean="0">
                <a:solidFill>
                  <a:srgbClr val="0070C0"/>
                </a:solidFill>
              </a:rPr>
              <a:t>επιστρέφει τιμή</a:t>
            </a:r>
          </a:p>
          <a:p>
            <a:pPr lvl="1"/>
            <a:r>
              <a:rPr lang="el-GR" dirty="0" smtClean="0"/>
              <a:t>Π.χ., μία μέθοδος που υπολογίζει το άθροισμα δύο αριθμών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66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εντολή </a:t>
            </a:r>
            <a:r>
              <a:rPr lang="en-US" dirty="0" smtClean="0"/>
              <a:t>return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εντολή </a:t>
            </a:r>
            <a:r>
              <a:rPr lang="en-US" dirty="0" smtClean="0">
                <a:solidFill>
                  <a:srgbClr val="FF0000"/>
                </a:solidFill>
              </a:rPr>
              <a:t>return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χρησιμοποιείται για να επιστρέψει μια τιμή μια μέθοδος.</a:t>
            </a:r>
          </a:p>
          <a:p>
            <a:r>
              <a:rPr lang="el-GR" dirty="0" smtClean="0"/>
              <a:t>Συντακτικό: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έκφραση&gt;</a:t>
            </a:r>
          </a:p>
          <a:p>
            <a:r>
              <a:rPr lang="en-US" dirty="0"/>
              <a:t>O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τύπος</a:t>
            </a:r>
            <a:r>
              <a:rPr lang="el-GR" dirty="0"/>
              <a:t> της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έκφρασης</a:t>
            </a:r>
            <a:r>
              <a:rPr lang="el-GR" dirty="0"/>
              <a:t> στην εντολή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return</a:t>
            </a:r>
            <a:r>
              <a:rPr lang="en-US" dirty="0"/>
              <a:t> </a:t>
            </a:r>
            <a:r>
              <a:rPr lang="el-GR" dirty="0"/>
              <a:t>θα πρέπει να είναι ίδιος (ή συμβατός) με τον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τύπο</a:t>
            </a:r>
            <a:r>
              <a:rPr lang="el-GR" dirty="0"/>
              <a:t> της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μεθόδου</a:t>
            </a:r>
            <a:r>
              <a:rPr lang="el-GR" dirty="0"/>
              <a:t>.</a:t>
            </a:r>
          </a:p>
          <a:p>
            <a:r>
              <a:rPr lang="el-GR" dirty="0" smtClean="0">
                <a:solidFill>
                  <a:srgbClr val="FF3300"/>
                </a:solidFill>
              </a:rPr>
              <a:t>Κάθε μονοπάτι </a:t>
            </a:r>
            <a:r>
              <a:rPr lang="el-GR" dirty="0" smtClean="0"/>
              <a:t>εκτέλεσης του κώδικα θα πρέπει να επιστρέφει μια τιμή.</a:t>
            </a:r>
            <a:endParaRPr lang="en-US" dirty="0" smtClean="0"/>
          </a:p>
          <a:p>
            <a:r>
              <a:rPr lang="el-GR" dirty="0" smtClean="0"/>
              <a:t>Η </a:t>
            </a:r>
            <a:r>
              <a:rPr lang="el-GR" dirty="0"/>
              <a:t>κλήση της </a:t>
            </a:r>
            <a:r>
              <a:rPr lang="en-US" dirty="0"/>
              <a:t>return </a:t>
            </a:r>
            <a:r>
              <a:rPr lang="el-GR" dirty="0"/>
              <a:t>σε οποιοδήποτε σημείο του κώδικα </a:t>
            </a:r>
            <a:r>
              <a:rPr lang="el-GR" dirty="0">
                <a:solidFill>
                  <a:srgbClr val="0070C0"/>
                </a:solidFill>
              </a:rPr>
              <a:t>σταματάει την εκτέλεση </a:t>
            </a:r>
            <a:r>
              <a:rPr lang="el-GR" dirty="0"/>
              <a:t>της μεθόδου και επιστρέφει τιμή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Μπορούμε να το χρησιμοποιήσουμε αυτό για να απλοποιήσουμε τον κώδικα.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9128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αυτοκίνητο μας δεν μπορεί να μετακινηθεί έξω από το διάστημα [-10,10]. Θέλουμε η </a:t>
            </a:r>
            <a:r>
              <a:rPr lang="en-US" dirty="0" err="1" smtClean="0"/>
              <a:t>moveManySteps</a:t>
            </a:r>
            <a:r>
              <a:rPr lang="en-US" dirty="0" smtClean="0"/>
              <a:t> </a:t>
            </a:r>
            <a:r>
              <a:rPr lang="el-GR" dirty="0" smtClean="0"/>
              <a:t>να μας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επιστρέφει</a:t>
            </a:r>
            <a:r>
              <a:rPr lang="el-GR" dirty="0" smtClean="0"/>
              <a:t> μια λογική τιμή αν η μετακίνηση έγινε η όχι.</a:t>
            </a:r>
            <a:endParaRPr lang="en-US" dirty="0" smtClean="0"/>
          </a:p>
          <a:p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416997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2705100"/>
            <a:ext cx="63246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738" y="1447800"/>
            <a:ext cx="8915400" cy="5105400"/>
          </a:xfr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Car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steps)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	if ((position + steps &lt; -10) || (position + steps &gt; 10)){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false;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}else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position += steps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true;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4419599" y="326048"/>
            <a:ext cx="4724401" cy="2243504"/>
          </a:xfrm>
          <a:prstGeom prst="wedgeRectCallout">
            <a:avLst>
              <a:gd name="adj1" fmla="val -50638"/>
              <a:gd name="adj2" fmla="val 55483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l-GR" dirty="0">
                <a:solidFill>
                  <a:schemeClr val="tx1"/>
                </a:solidFill>
              </a:rPr>
              <a:t>Όταν ορίζουμε μια μέθοδο που επιστρέφει τιμή θα πρέπει να ορίσουμε τον </a:t>
            </a:r>
            <a:r>
              <a:rPr lang="el-GR" dirty="0">
                <a:solidFill>
                  <a:srgbClr val="FF0000"/>
                </a:solidFill>
              </a:rPr>
              <a:t>τύπο</a:t>
            </a:r>
            <a:r>
              <a:rPr lang="el-GR" dirty="0">
                <a:solidFill>
                  <a:schemeClr val="tx1"/>
                </a:solidFill>
              </a:rPr>
              <a:t> της τιμής που επιστρέφει</a:t>
            </a:r>
            <a:r>
              <a:rPr lang="el-GR" dirty="0" smtClean="0">
                <a:solidFill>
                  <a:schemeClr val="tx1"/>
                </a:solidFill>
              </a:rPr>
              <a:t>.</a:t>
            </a:r>
          </a:p>
          <a:p>
            <a:endParaRPr lang="el-GR" dirty="0">
              <a:solidFill>
                <a:schemeClr val="tx1"/>
              </a:solidFill>
            </a:endParaRPr>
          </a:p>
          <a:p>
            <a:r>
              <a:rPr lang="el-GR" dirty="0" smtClean="0">
                <a:solidFill>
                  <a:schemeClr val="tx1"/>
                </a:solidFill>
              </a:rPr>
              <a:t>Π.χ. αυτή η μέθοδος επιστρέφει τιμή </a:t>
            </a:r>
            <a:r>
              <a:rPr lang="en-US" dirty="0" err="1" smtClean="0">
                <a:solidFill>
                  <a:schemeClr val="tx1"/>
                </a:solidFill>
              </a:rPr>
              <a:t>boolean</a:t>
            </a:r>
            <a:endParaRPr lang="el-GR" dirty="0" smtClean="0">
              <a:solidFill>
                <a:schemeClr val="tx1"/>
              </a:solidFill>
            </a:endParaRPr>
          </a:p>
          <a:p>
            <a:endParaRPr lang="el-GR" dirty="0">
              <a:solidFill>
                <a:schemeClr val="tx1"/>
              </a:solidFill>
            </a:endParaRPr>
          </a:p>
          <a:p>
            <a:r>
              <a:rPr lang="el-GR" dirty="0">
                <a:solidFill>
                  <a:schemeClr val="tx1"/>
                </a:solidFill>
              </a:rPr>
              <a:t>Μια μέθοδος μπορεί να επιστρέφει και ένα αντικείμενο μιας </a:t>
            </a:r>
            <a:r>
              <a:rPr lang="el-GR" dirty="0" smtClean="0">
                <a:solidFill>
                  <a:schemeClr val="tx1"/>
                </a:solidFill>
              </a:rPr>
              <a:t>κλάσης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ular Callout 9"/>
          <p:cNvSpPr/>
          <p:nvPr/>
        </p:nvSpPr>
        <p:spPr>
          <a:xfrm>
            <a:off x="4343399" y="5067300"/>
            <a:ext cx="4724401" cy="723900"/>
          </a:xfrm>
          <a:prstGeom prst="wedgeRectCallout">
            <a:avLst>
              <a:gd name="adj1" fmla="val -91334"/>
              <a:gd name="adj2" fmla="val -51143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l-GR" dirty="0" smtClean="0">
                <a:solidFill>
                  <a:schemeClr val="tx1"/>
                </a:solidFill>
              </a:rPr>
              <a:t>Επιστρέφουμε μια τιμή μέσα στον κώδικα χρησιμοποιώντας την εντολή </a:t>
            </a:r>
            <a:r>
              <a:rPr lang="en-US" dirty="0" smtClean="0">
                <a:solidFill>
                  <a:srgbClr val="FF0000"/>
                </a:solidFill>
              </a:rPr>
              <a:t>return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7931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46" y="1066800"/>
            <a:ext cx="8991600" cy="4419600"/>
          </a:xfr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Car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steps)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	if ((position + steps &lt; -10) || (position + steps &gt; 10)){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false;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position += steps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true;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4319953" y="3810000"/>
            <a:ext cx="4724401" cy="1752600"/>
          </a:xfrm>
          <a:prstGeom prst="wedgeRectCallout">
            <a:avLst>
              <a:gd name="adj1" fmla="val -70242"/>
              <a:gd name="adj2" fmla="val -59758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l-GR" dirty="0" smtClean="0">
                <a:solidFill>
                  <a:schemeClr val="tx1"/>
                </a:solidFill>
              </a:rPr>
              <a:t>Αν μπούμε μέσα στο </a:t>
            </a:r>
            <a:r>
              <a:rPr lang="en-US" dirty="0" smtClean="0">
                <a:solidFill>
                  <a:schemeClr val="tx1"/>
                </a:solidFill>
              </a:rPr>
              <a:t>if </a:t>
            </a:r>
            <a:r>
              <a:rPr lang="el-GR" dirty="0" smtClean="0">
                <a:solidFill>
                  <a:schemeClr val="tx1"/>
                </a:solidFill>
              </a:rPr>
              <a:t>η </a:t>
            </a:r>
            <a:r>
              <a:rPr lang="en-US" dirty="0" smtClean="0">
                <a:solidFill>
                  <a:schemeClr val="tx1"/>
                </a:solidFill>
              </a:rPr>
              <a:t>return </a:t>
            </a:r>
            <a:r>
              <a:rPr lang="el-GR" dirty="0" smtClean="0">
                <a:solidFill>
                  <a:schemeClr val="tx1"/>
                </a:solidFill>
              </a:rPr>
              <a:t>θα σταματήσει την εκτέλεση του κώδικα και θα μας βγάλει από την μέθοδο. Επιστρέφεται η τιμή </a:t>
            </a:r>
            <a:r>
              <a:rPr lang="en-US" dirty="0" smtClean="0">
                <a:solidFill>
                  <a:schemeClr val="tx1"/>
                </a:solidFill>
              </a:rPr>
              <a:t>false.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l-GR" dirty="0" smtClean="0">
                <a:solidFill>
                  <a:schemeClr val="tx1"/>
                </a:solidFill>
              </a:rPr>
              <a:t>Δεν χρειάζεται πλέον το </a:t>
            </a:r>
            <a:r>
              <a:rPr lang="en-US" dirty="0" smtClean="0">
                <a:solidFill>
                  <a:schemeClr val="tx1"/>
                </a:solidFill>
              </a:rPr>
              <a:t>else</a:t>
            </a:r>
          </a:p>
        </p:txBody>
      </p:sp>
    </p:spTree>
    <p:extLst>
      <p:ext uri="{BB962C8B-B14F-4D97-AF65-F5344CB8AC3E}">
        <p14:creationId xmlns:p14="http://schemas.microsoft.com/office/powerpoint/2010/main" val="157614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Πρακτικά στον κώδικα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876800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Μία κλάση </a:t>
            </a:r>
            <a:r>
              <a:rPr lang="el-GR" dirty="0" smtClean="0">
                <a:solidFill>
                  <a:srgbClr val="00B0F0"/>
                </a:solidFill>
              </a:rPr>
              <a:t>Κ</a:t>
            </a:r>
            <a:r>
              <a:rPr lang="el-GR" dirty="0" smtClean="0"/>
              <a:t> ορίζεται από</a:t>
            </a:r>
          </a:p>
          <a:p>
            <a:pPr lvl="1"/>
            <a:r>
              <a:rPr lang="el-GR" dirty="0" smtClean="0"/>
              <a:t>Κάποιες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μεταβλητές</a:t>
            </a:r>
            <a:r>
              <a:rPr lang="el-GR" dirty="0" smtClean="0"/>
              <a:t> τις οποίες ονομάζουμε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πεδία </a:t>
            </a:r>
          </a:p>
          <a:p>
            <a:pPr lvl="1"/>
            <a:r>
              <a:rPr lang="el-GR" dirty="0" smtClean="0"/>
              <a:t>Κάποιες </a:t>
            </a:r>
            <a:r>
              <a:rPr lang="el-GR" dirty="0" smtClean="0">
                <a:solidFill>
                  <a:srgbClr val="0070C0"/>
                </a:solidFill>
              </a:rPr>
              <a:t>συναρτήσεις</a:t>
            </a:r>
            <a:r>
              <a:rPr lang="el-GR" dirty="0" smtClean="0"/>
              <a:t> που τις ονομάζουμε </a:t>
            </a:r>
            <a:r>
              <a:rPr lang="el-GR" dirty="0" smtClean="0">
                <a:solidFill>
                  <a:srgbClr val="0070C0"/>
                </a:solidFill>
              </a:rPr>
              <a:t>μεθόδους</a:t>
            </a:r>
            <a:r>
              <a:rPr lang="el-GR" dirty="0" smtClean="0"/>
              <a:t>.</a:t>
            </a:r>
            <a:endParaRPr lang="en-US" dirty="0" smtClean="0"/>
          </a:p>
          <a:p>
            <a:pPr lvl="2"/>
            <a:r>
              <a:rPr lang="el-GR" dirty="0" smtClean="0"/>
              <a:t>Οι μέθοδοι «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βλέπουν</a:t>
            </a:r>
            <a:r>
              <a:rPr lang="el-GR" dirty="0" smtClean="0"/>
              <a:t>» τα πεδία της κλάσης</a:t>
            </a:r>
          </a:p>
          <a:p>
            <a:pPr lvl="2"/>
            <a:endParaRPr lang="el-GR" dirty="0"/>
          </a:p>
          <a:p>
            <a:r>
              <a:rPr lang="el-GR" dirty="0" smtClean="0"/>
              <a:t>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 smtClean="0"/>
              <a:t> ορίζεται ως μια </a:t>
            </a:r>
            <a:r>
              <a:rPr lang="el-GR" dirty="0" smtClean="0">
                <a:solidFill>
                  <a:srgbClr val="0070C0"/>
                </a:solidFill>
              </a:rPr>
              <a:t>μεταβλητή τύπου Κ</a:t>
            </a:r>
          </a:p>
          <a:p>
            <a:pPr lvl="1"/>
            <a:r>
              <a:rPr lang="el-GR" dirty="0" smtClean="0"/>
              <a:t>Το αντικείμενο έχει συγκεκριμένες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τιμές</a:t>
            </a:r>
            <a:r>
              <a:rPr lang="el-GR" dirty="0" smtClean="0"/>
              <a:t> στα πεδία.</a:t>
            </a:r>
          </a:p>
          <a:p>
            <a:pPr lvl="1"/>
            <a:r>
              <a:rPr lang="el-GR" dirty="0" smtClean="0"/>
              <a:t>Στο πρόγραμμα έχουμε (συνήθως) </a:t>
            </a:r>
            <a:r>
              <a:rPr lang="el-GR" dirty="0" smtClean="0">
                <a:solidFill>
                  <a:srgbClr val="0070C0"/>
                </a:solidFill>
              </a:rPr>
              <a:t>πρόσβαση</a:t>
            </a:r>
            <a:r>
              <a:rPr lang="el-GR" dirty="0" smtClean="0"/>
              <a:t> μόνο 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μεθόδους</a:t>
            </a:r>
            <a:r>
              <a:rPr lang="el-GR" dirty="0" smtClean="0"/>
              <a:t>.</a:t>
            </a:r>
          </a:p>
          <a:p>
            <a:pPr lvl="2"/>
            <a:r>
              <a:rPr lang="el-GR" dirty="0" smtClean="0"/>
              <a:t>Μέσω των μεθόδων έχουμε πρόσβαση στα πεδία</a:t>
            </a:r>
          </a:p>
          <a:p>
            <a:pPr lvl="1"/>
            <a:r>
              <a:rPr lang="el-GR" dirty="0" smtClean="0"/>
              <a:t>Αν υπάρχουν κάποια </a:t>
            </a:r>
            <a:r>
              <a:rPr lang="el-GR" dirty="0" smtClean="0">
                <a:solidFill>
                  <a:srgbClr val="0070C0"/>
                </a:solidFill>
              </a:rPr>
              <a:t>πεδία</a:t>
            </a:r>
            <a:r>
              <a:rPr lang="el-GR" dirty="0" smtClean="0"/>
              <a:t> στα οποία έχουμε πρόσβαση αυτά τα λέμε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properties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7848600" y="1981200"/>
            <a:ext cx="228600" cy="990600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077200" y="2002971"/>
            <a:ext cx="9266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μέλη</a:t>
            </a:r>
          </a:p>
          <a:p>
            <a:r>
              <a:rPr lang="el-GR" dirty="0" smtClean="0"/>
              <a:t>της </a:t>
            </a:r>
          </a:p>
          <a:p>
            <a:r>
              <a:rPr lang="el-GR" dirty="0"/>
              <a:t>κ</a:t>
            </a:r>
            <a:r>
              <a:rPr lang="el-GR" dirty="0" smtClean="0"/>
              <a:t>λάσης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04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 </a:t>
            </a:r>
            <a:r>
              <a:rPr lang="el-GR" dirty="0" smtClean="0"/>
              <a:t>τύπος μιας μεθόδου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 fontScale="92500"/>
          </a:bodyPr>
          <a:lstStyle/>
          <a:p>
            <a:r>
              <a:rPr lang="el-GR" dirty="0" smtClean="0"/>
              <a:t>Μια μέθοδος που</a:t>
            </a:r>
            <a:r>
              <a:rPr lang="en-US" dirty="0" smtClean="0"/>
              <a:t> </a:t>
            </a:r>
            <a:r>
              <a:rPr lang="el-GR" dirty="0" smtClean="0"/>
              <a:t>επιστρέφει τιμή ορίζεται με συγκεκριμένο τύπο. Π.χ.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steps)</a:t>
            </a:r>
            <a:endParaRPr lang="el-GR" dirty="0" smtClean="0"/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division(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getUserName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getCar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l-GR" dirty="0" smtClean="0"/>
          </a:p>
          <a:p>
            <a:r>
              <a:rPr lang="el-GR" dirty="0" smtClean="0"/>
              <a:t>Αν έχουμε μια συνάρτηση που επιστρέφει τιμή τύπου </a:t>
            </a:r>
            <a:r>
              <a:rPr lang="el-GR" dirty="0" smtClean="0">
                <a:solidFill>
                  <a:srgbClr val="FF0000"/>
                </a:solidFill>
              </a:rPr>
              <a:t>Τ</a:t>
            </a:r>
          </a:p>
          <a:p>
            <a:pPr lvl="1"/>
            <a:r>
              <a:rPr lang="el-GR" dirty="0" smtClean="0"/>
              <a:t>Π.χ.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division(int x, int y)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l-GR" dirty="0" smtClean="0"/>
              <a:t>η έκφραση στο </a:t>
            </a:r>
            <a:r>
              <a:rPr lang="en-US" dirty="0" smtClean="0"/>
              <a:t>return </a:t>
            </a:r>
            <a:r>
              <a:rPr lang="el-GR" dirty="0" smtClean="0"/>
              <a:t>πρέπει να επιστρέφει μία τιμή τύπου</a:t>
            </a:r>
            <a:r>
              <a:rPr lang="en-US" dirty="0" smtClean="0"/>
              <a:t> (</a:t>
            </a:r>
            <a:r>
              <a:rPr lang="el-GR" dirty="0" smtClean="0"/>
              <a:t>συμβατού με το) </a:t>
            </a:r>
            <a:r>
              <a:rPr lang="el-GR" dirty="0" smtClean="0">
                <a:solidFill>
                  <a:srgbClr val="FF0000"/>
                </a:solidFill>
              </a:rPr>
              <a:t>Τ</a:t>
            </a:r>
            <a:r>
              <a:rPr lang="el-GR" dirty="0" smtClean="0"/>
              <a:t>. (π.χ.,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x/(double)y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1358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5562600"/>
            <a:ext cx="46482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"/>
            <a:ext cx="8229600" cy="6705600"/>
          </a:xfr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3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Car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3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steps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  	if ((position + steps &lt; -10) || (position + steps &gt; 10)){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false;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3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position += steps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true;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}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("Car at position "+position);</a:t>
            </a: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MovingCar4b{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Scanner input = new Scanner(System.in);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 steps = 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input.nextInt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3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carMoved</a:t>
            </a:r>
            <a:r>
              <a:rPr lang="en-US" sz="1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3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sz="1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(steps);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carMoved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myCar.printPosition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();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3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{ 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(“Car could not move”);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6096000" y="5029200"/>
            <a:ext cx="2819400" cy="612648"/>
          </a:xfrm>
          <a:prstGeom prst="wedgeRectCallout">
            <a:avLst>
              <a:gd name="adj1" fmla="val -60750"/>
              <a:gd name="adj2" fmla="val 31884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Κλήση της μεθόδου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14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5339382"/>
            <a:ext cx="46482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"/>
            <a:ext cx="8229600" cy="6705600"/>
          </a:xfr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3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Car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3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steps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  	if ((position + steps &lt; -10) || (position + steps &gt; 10)){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false;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3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position += steps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true;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}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("Car at position "+position);</a:t>
            </a: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MovingCar4b{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Scanner input = new Scanner(System.in);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 steps = 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input.nextInt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3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sz="1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(steps)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{ </a:t>
            </a:r>
            <a:endParaRPr lang="en-US" sz="13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myCar.printPosition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3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{ 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(“Car could not move”);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6096000" y="3810000"/>
            <a:ext cx="3048000" cy="1529382"/>
          </a:xfrm>
          <a:prstGeom prst="wedgeRectCallout">
            <a:avLst>
              <a:gd name="adj1" fmla="val -104195"/>
              <a:gd name="adj2" fmla="val 5299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Κλήση της </a:t>
            </a:r>
            <a:r>
              <a:rPr lang="el-GR" dirty="0" smtClean="0">
                <a:solidFill>
                  <a:schemeClr val="tx1"/>
                </a:solidFill>
              </a:rPr>
              <a:t>μεθόδου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και χρήση του αποτελέσματος απευθείας μέσα στην συνθήκη. Δεν χρειάζεται να το αποθηκεύσουμε.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37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337982" y="5943600"/>
            <a:ext cx="2853018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164" y="0"/>
            <a:ext cx="8229600" cy="6858000"/>
          </a:xfr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3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Car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3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steps)</a:t>
            </a: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  	if ((position + steps &lt; -10) || (position + steps &gt; 10)){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false;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3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position += steps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true;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("Car at position "+position);</a:t>
            </a: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MovingCar4c</a:t>
            </a:r>
          </a:p>
          <a:p>
            <a:pPr marL="0" indent="0">
              <a:buNone/>
            </a:pP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Scanner input = new Scanner(System.in);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 steps = 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input.nextInt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sz="1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(steps);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myCar.printPosition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Rectangular Callout 1"/>
          <p:cNvSpPr/>
          <p:nvPr/>
        </p:nvSpPr>
        <p:spPr>
          <a:xfrm>
            <a:off x="5334000" y="4876800"/>
            <a:ext cx="3581400" cy="1600200"/>
          </a:xfrm>
          <a:prstGeom prst="wedgeRectCallout">
            <a:avLst>
              <a:gd name="adj1" fmla="val -76841"/>
              <a:gd name="adj2" fmla="val 23082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Η </a:t>
            </a:r>
            <a:r>
              <a:rPr lang="en-US" dirty="0" err="1">
                <a:solidFill>
                  <a:schemeClr val="tx1"/>
                </a:solidFill>
              </a:rPr>
              <a:t>moveManySteps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l-GR" dirty="0">
                <a:solidFill>
                  <a:schemeClr val="tx1"/>
                </a:solidFill>
              </a:rPr>
              <a:t>επιστρέφει τιμή, αλλά η κλήση της την αγνοεί</a:t>
            </a:r>
          </a:p>
          <a:p>
            <a:pPr algn="ctr"/>
            <a:endParaRPr lang="el-GR" dirty="0">
              <a:solidFill>
                <a:schemeClr val="tx1"/>
              </a:solidFill>
            </a:endParaRPr>
          </a:p>
          <a:p>
            <a:pPr algn="ctr"/>
            <a:r>
              <a:rPr lang="el-GR" dirty="0">
                <a:solidFill>
                  <a:schemeClr val="tx1"/>
                </a:solidFill>
              </a:rPr>
              <a:t>Η </a:t>
            </a:r>
            <a:r>
              <a:rPr lang="en-US" dirty="0" err="1">
                <a:solidFill>
                  <a:schemeClr val="tx1"/>
                </a:solidFill>
              </a:rPr>
              <a:t>printPosition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l-GR" dirty="0">
                <a:solidFill>
                  <a:schemeClr val="tx1"/>
                </a:solidFill>
              </a:rPr>
              <a:t>θα επιστρέψει 0 αν δεν κινήθηκε το όχημα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63026" y="457200"/>
            <a:ext cx="448683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Δεν είναι υποχρεωτικό να χρησιμοποιούμε </a:t>
            </a:r>
            <a:r>
              <a:rPr lang="el-GR" dirty="0"/>
              <a:t>πάντα </a:t>
            </a:r>
            <a:r>
              <a:rPr lang="el-GR" dirty="0" smtClean="0"/>
              <a:t>την επιστρεφόμενη τιμή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25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εντολή </a:t>
            </a:r>
            <a:r>
              <a:rPr lang="en-US" dirty="0" smtClean="0"/>
              <a:t>return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33600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Μπορούμε να καλέσουμε την </a:t>
            </a:r>
            <a:r>
              <a:rPr lang="en-US" dirty="0">
                <a:solidFill>
                  <a:srgbClr val="FF0000"/>
                </a:solidFill>
              </a:rPr>
              <a:t>return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και σε μία </a:t>
            </a:r>
            <a:r>
              <a:rPr lang="en-US" dirty="0">
                <a:solidFill>
                  <a:srgbClr val="FF0000"/>
                </a:solidFill>
              </a:rPr>
              <a:t>void</a:t>
            </a:r>
            <a:r>
              <a:rPr lang="en-US" dirty="0"/>
              <a:t> </a:t>
            </a:r>
            <a:r>
              <a:rPr lang="el-GR" dirty="0"/>
              <a:t>μέθοδο</a:t>
            </a:r>
          </a:p>
          <a:p>
            <a:pPr lvl="1"/>
            <a:r>
              <a:rPr lang="el-GR" dirty="0"/>
              <a:t>Χωρίς επιστρεφόμενη τιμή</a:t>
            </a:r>
            <a:r>
              <a:rPr lang="el-GR" dirty="0" smtClean="0"/>
              <a:t>.</a:t>
            </a:r>
            <a:endParaRPr lang="en-US" dirty="0" smtClean="0"/>
          </a:p>
          <a:p>
            <a:pPr lvl="2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return;</a:t>
            </a:r>
            <a:endParaRPr lang="el-GR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l-GR" dirty="0"/>
              <a:t>Σταματάει την εκτέλεση της </a:t>
            </a:r>
            <a:r>
              <a:rPr lang="el-GR" dirty="0" smtClean="0"/>
              <a:t>μεθόδου</a:t>
            </a:r>
            <a:endParaRPr lang="en-US" dirty="0" smtClean="0"/>
          </a:p>
          <a:p>
            <a:pPr marL="0" indent="0">
              <a:buNone/>
            </a:pPr>
            <a:endParaRPr lang="el-GR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3962400"/>
            <a:ext cx="6939720" cy="2031325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printIfPositive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if (position &lt; 0){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(“position = “ + position);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6563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εντολή </a:t>
            </a:r>
            <a:r>
              <a:rPr lang="en-US" dirty="0" smtClean="0"/>
              <a:t>return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33600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Μπορούμε να καλέσουμε την </a:t>
            </a:r>
            <a:r>
              <a:rPr lang="en-US" dirty="0">
                <a:solidFill>
                  <a:srgbClr val="FF0000"/>
                </a:solidFill>
              </a:rPr>
              <a:t>return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και σε μία </a:t>
            </a:r>
            <a:r>
              <a:rPr lang="en-US" dirty="0">
                <a:solidFill>
                  <a:srgbClr val="FF0000"/>
                </a:solidFill>
              </a:rPr>
              <a:t>void</a:t>
            </a:r>
            <a:r>
              <a:rPr lang="en-US" dirty="0"/>
              <a:t> </a:t>
            </a:r>
            <a:r>
              <a:rPr lang="el-GR" dirty="0"/>
              <a:t>μέθοδο</a:t>
            </a:r>
          </a:p>
          <a:p>
            <a:pPr lvl="1"/>
            <a:r>
              <a:rPr lang="el-GR" dirty="0"/>
              <a:t>Χωρίς επιστρεφόμενη τιμή</a:t>
            </a:r>
            <a:r>
              <a:rPr lang="el-GR" dirty="0" smtClean="0"/>
              <a:t>.</a:t>
            </a:r>
            <a:endParaRPr lang="en-US" dirty="0" smtClean="0"/>
          </a:p>
          <a:p>
            <a:pPr lvl="2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return;</a:t>
            </a:r>
            <a:endParaRPr lang="el-GR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l-GR" dirty="0"/>
              <a:t>Σταματάει την εκτέλεση της </a:t>
            </a:r>
            <a:r>
              <a:rPr lang="el-GR" dirty="0" smtClean="0"/>
              <a:t>μεθόδου</a:t>
            </a:r>
            <a:endParaRPr lang="en-US" dirty="0" smtClean="0"/>
          </a:p>
          <a:p>
            <a:pPr marL="0" indent="0">
              <a:buNone/>
            </a:pPr>
            <a:endParaRPr lang="el-GR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3886200"/>
            <a:ext cx="8000908" cy="2308324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steps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direction)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(steps &lt; 0){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direction.equals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(“right”){ position +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steps;}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direction.equals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(“left”) {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 -= steps;}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48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Δημιουργώντας φως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326292" y="4491400"/>
            <a:ext cx="2819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326292" y="5071296"/>
            <a:ext cx="2819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895986" y="4041634"/>
            <a:ext cx="168001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Όνομα κλάσης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949687" y="4585420"/>
            <a:ext cx="157261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Πεδία κλάσης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811027" y="5376096"/>
            <a:ext cx="184993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Μέθοδοι κλάσης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1326292" y="3865682"/>
            <a:ext cx="2819400" cy="27083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781129" y="4006281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Light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6139928" y="4563060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lightIsOn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629400" y="5422262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flipSwitch</a:t>
            </a:r>
            <a:r>
              <a:rPr lang="en-US" dirty="0" smtClean="0"/>
              <a:t>()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5745891" y="4491400"/>
            <a:ext cx="2819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745891" y="5071296"/>
            <a:ext cx="2819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/>
          <p:cNvSpPr/>
          <p:nvPr/>
        </p:nvSpPr>
        <p:spPr>
          <a:xfrm>
            <a:off x="5745891" y="3865682"/>
            <a:ext cx="2819400" cy="27083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621691" y="1828800"/>
            <a:ext cx="62483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Θα φτιάξουμε μια κλάση που θα χειρίζεται ένα διακόπτη φωτός. Το φώς είναι είτε ανοιχτό είτε κλειστό</a:t>
            </a:r>
            <a:r>
              <a:rPr lang="en-US" sz="2400" dirty="0" smtClean="0"/>
              <a:t> </a:t>
            </a:r>
            <a:r>
              <a:rPr lang="el-GR" sz="2400" dirty="0" smtClean="0"/>
              <a:t>και μπορούμε να ανοιγοκλείνουμε το φως</a:t>
            </a:r>
            <a:endParaRPr lang="en-US" sz="2400" dirty="0"/>
          </a:p>
        </p:txBody>
      </p:sp>
      <p:pic>
        <p:nvPicPr>
          <p:cNvPr id="16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163" y="1600200"/>
            <a:ext cx="1143000" cy="1815896"/>
          </a:xfrm>
        </p:spPr>
      </p:pic>
    </p:spTree>
    <p:extLst>
      <p:ext uri="{BB962C8B-B14F-4D97-AF65-F5344CB8AC3E}">
        <p14:creationId xmlns:p14="http://schemas.microsoft.com/office/powerpoint/2010/main" val="480825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3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Κλάσεις και αντικείμενα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Ορισμός κλάσης</a:t>
            </a:r>
            <a:r>
              <a:rPr lang="el-GR" dirty="0" smtClean="0"/>
              <a:t>: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r>
              <a:rPr lang="el-GR" dirty="0" smtClean="0">
                <a:solidFill>
                  <a:srgbClr val="0070C0"/>
                </a:solidFill>
              </a:rPr>
              <a:t>Ορισμός αντικειμένου</a:t>
            </a:r>
            <a:r>
              <a:rPr lang="el-GR" dirty="0" smtClean="0"/>
              <a:t>:</a:t>
            </a:r>
            <a:endParaRPr lang="en-US" dirty="0" smtClean="0"/>
          </a:p>
          <a:p>
            <a:endParaRPr lang="en-US" dirty="0"/>
          </a:p>
          <a:p>
            <a:pPr lvl="1"/>
            <a:endParaRPr lang="el-GR" dirty="0" smtClean="0"/>
          </a:p>
          <a:p>
            <a:pPr lvl="1"/>
            <a:r>
              <a:rPr lang="el-GR" dirty="0" smtClean="0"/>
              <a:t>Ο ορισμός του αντικειμένου γίνεται συνήθως μέσα στη </a:t>
            </a:r>
            <a:r>
              <a:rPr lang="en-US" dirty="0" smtClean="0">
                <a:solidFill>
                  <a:srgbClr val="FF0000"/>
                </a:solidFill>
              </a:rPr>
              <a:t>main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ή μέσα στη μέθοδο μίας </a:t>
            </a:r>
            <a:r>
              <a:rPr lang="el-GR" dirty="0" smtClean="0">
                <a:solidFill>
                  <a:srgbClr val="FF0000"/>
                </a:solidFill>
              </a:rPr>
              <a:t>άλλης κλάσης </a:t>
            </a:r>
            <a:r>
              <a:rPr lang="el-GR" dirty="0" smtClean="0"/>
              <a:t>που χρησιμοποιεί το αντικείμενο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52600" y="2209800"/>
            <a:ext cx="4416594" cy="1754326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 &lt;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Όνομα Κλάσης&gt;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&lt;Ορισμός </a:t>
            </a: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πεδίων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κλάσης&gt;</a:t>
            </a:r>
          </a:p>
          <a:p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&lt;Ορισμός </a:t>
            </a: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μεθόδων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κλάσης&gt;</a:t>
            </a:r>
          </a:p>
          <a:p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19943" y="4919008"/>
            <a:ext cx="6664004" cy="369332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Όνομα Κλάσης&gt;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myObject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Όνομα Κλάσης&gt;()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002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Ορισμός μελών κλάσης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Ορισμός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πεδίων</a:t>
            </a:r>
          </a:p>
          <a:p>
            <a:pPr lvl="1"/>
            <a:r>
              <a:rPr lang="el-GR" dirty="0" smtClean="0"/>
              <a:t>Τα πεδία είναι </a:t>
            </a:r>
            <a:r>
              <a:rPr lang="el-GR" dirty="0" smtClean="0">
                <a:solidFill>
                  <a:srgbClr val="0070C0"/>
                </a:solidFill>
              </a:rPr>
              <a:t>μεταβλητές</a:t>
            </a:r>
            <a:r>
              <a:rPr lang="el-GR" dirty="0" smtClean="0"/>
              <a:t> και ορίζονται όπως οι υπόλοιπες μεταβλητές</a:t>
            </a:r>
          </a:p>
          <a:p>
            <a:pPr lvl="2"/>
            <a:r>
              <a:rPr lang="el-GR" dirty="0" smtClean="0"/>
              <a:t>Η μόνη διαφορά είναι ότι τα πεδία πρέπει να τα προσδιορίσουμε ως </a:t>
            </a:r>
            <a:r>
              <a:rPr lang="en-US" dirty="0" smtClean="0">
                <a:solidFill>
                  <a:srgbClr val="FF0000"/>
                </a:solidFill>
              </a:rPr>
              <a:t>private</a:t>
            </a:r>
            <a:r>
              <a:rPr lang="en-US" dirty="0" smtClean="0"/>
              <a:t> </a:t>
            </a:r>
            <a:r>
              <a:rPr lang="el-GR" dirty="0" smtClean="0"/>
              <a:t>ή </a:t>
            </a:r>
            <a:r>
              <a:rPr lang="en-US" dirty="0" smtClean="0">
                <a:solidFill>
                  <a:srgbClr val="FF0000"/>
                </a:solidFill>
              </a:rPr>
              <a:t>public. </a:t>
            </a:r>
            <a:r>
              <a:rPr lang="el-GR" dirty="0"/>
              <a:t>Τα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πεδία </a:t>
            </a:r>
            <a:r>
              <a:rPr lang="el-GR" dirty="0"/>
              <a:t>τα ορίζουμε πάντα </a:t>
            </a:r>
            <a:r>
              <a:rPr lang="en-US" dirty="0" smtClean="0">
                <a:solidFill>
                  <a:srgbClr val="FF0000"/>
                </a:solidFill>
              </a:rPr>
              <a:t>private.</a:t>
            </a:r>
          </a:p>
          <a:p>
            <a:pPr lvl="2"/>
            <a:endParaRPr lang="en-US" dirty="0">
              <a:solidFill>
                <a:srgbClr val="FF0000"/>
              </a:solidFill>
            </a:endParaRPr>
          </a:p>
          <a:p>
            <a:pPr lvl="2"/>
            <a:endParaRPr lang="en-US" dirty="0" smtClean="0">
              <a:solidFill>
                <a:srgbClr val="FF0000"/>
              </a:solidFill>
            </a:endParaRPr>
          </a:p>
          <a:p>
            <a:r>
              <a:rPr lang="el-GR" dirty="0"/>
              <a:t>Ορισμός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μεθόδων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l-GR" dirty="0" smtClean="0"/>
              <a:t>Οι μέθοδοι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συναρτήσεις </a:t>
            </a:r>
            <a:r>
              <a:rPr lang="el-GR" dirty="0" smtClean="0"/>
              <a:t>και έχουν το εξής ορισμό</a:t>
            </a:r>
            <a:endParaRPr lang="en-US" dirty="0"/>
          </a:p>
          <a:p>
            <a:pPr lvl="2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0161" y="5297012"/>
            <a:ext cx="8903677" cy="1508105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0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l-GR" dirty="0"/>
              <a:t>[</a:t>
            </a:r>
            <a:r>
              <a:rPr lang="en-US" dirty="0"/>
              <a:t>public</a:t>
            </a:r>
            <a:r>
              <a:rPr lang="el-GR" dirty="0"/>
              <a:t>/</a:t>
            </a:r>
            <a:r>
              <a:rPr lang="en-US" dirty="0"/>
              <a:t>private] </a:t>
            </a:r>
            <a:r>
              <a:rPr lang="en-US" dirty="0" smtClean="0"/>
              <a:t>&lt;</a:t>
            </a:r>
            <a:r>
              <a:rPr lang="el-GR" dirty="0" smtClean="0"/>
              <a:t>τύπος&gt; </a:t>
            </a:r>
            <a:r>
              <a:rPr lang="el-GR" dirty="0">
                <a:solidFill>
                  <a:srgbClr val="0070C0"/>
                </a:solidFill>
              </a:rPr>
              <a:t>&lt;όνομα συνάρτησης&gt;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l-GR" dirty="0" smtClean="0">
                <a:solidFill>
                  <a:srgbClr val="00B050"/>
                </a:solidFill>
              </a:rPr>
              <a:t>[παράμετροι]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el-GR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{</a:t>
            </a:r>
          </a:p>
          <a:p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l-GR" dirty="0" smtClean="0">
                <a:solidFill>
                  <a:schemeClr val="tx1"/>
                </a:solidFill>
              </a:rPr>
              <a:t>&lt;κώδικας συνάρτησης&gt;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8585" y="3853934"/>
            <a:ext cx="8494633" cy="40011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0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/>
              <a:t>[private/public] &lt;</a:t>
            </a:r>
            <a:r>
              <a:rPr lang="el-GR" dirty="0" err="1"/>
              <a:t>τυπος</a:t>
            </a:r>
            <a:r>
              <a:rPr lang="el-GR" dirty="0"/>
              <a:t>&gt; </a:t>
            </a:r>
            <a:r>
              <a:rPr lang="el-GR" dirty="0">
                <a:solidFill>
                  <a:srgbClr val="0070C0"/>
                </a:solidFill>
              </a:rPr>
              <a:t>&lt;όνομα μεταβλητής&gt; </a:t>
            </a:r>
            <a:r>
              <a:rPr lang="el-GR" dirty="0">
                <a:solidFill>
                  <a:schemeClr val="tx1"/>
                </a:solidFill>
              </a:rPr>
              <a:t>[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l-GR" dirty="0">
                <a:solidFill>
                  <a:schemeClr val="tx1"/>
                </a:solidFill>
              </a:rPr>
              <a:t>τιμή];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241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62200" y="5696484"/>
            <a:ext cx="3581400" cy="36141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63624" y="5353584"/>
            <a:ext cx="4495800" cy="3429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71600" y="2630079"/>
            <a:ext cx="3429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04800" y="1524000"/>
            <a:ext cx="21336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Light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371600" y="2057400"/>
            <a:ext cx="47244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363624" y="3276600"/>
            <a:ext cx="1293976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>
            <a:stCxn id="3" idx="1"/>
            <a:endCxn id="3" idx="3"/>
          </p:cNvCxnSpPr>
          <p:nvPr/>
        </p:nvCxnSpPr>
        <p:spPr>
          <a:xfrm>
            <a:off x="457200" y="4114800"/>
            <a:ext cx="8229600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Light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lightIsOn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false;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flipSwitch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lightIsOn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!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lightIsOn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HouseWithLights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Light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bedroomLight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Light();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bedroomLight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.flipSwitch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67787" y="1371600"/>
            <a:ext cx="186756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 </a:t>
            </a:r>
            <a:r>
              <a:rPr lang="el-GR" dirty="0" smtClean="0">
                <a:solidFill>
                  <a:srgbClr val="FF0000"/>
                </a:solidFill>
              </a:rPr>
              <a:t>κλάσης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82352" y="2590800"/>
            <a:ext cx="2757422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 </a:t>
            </a:r>
            <a:r>
              <a:rPr lang="el-GR" dirty="0" smtClean="0">
                <a:solidFill>
                  <a:srgbClr val="FF0000"/>
                </a:solidFill>
              </a:rPr>
              <a:t>μεθόδου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τύπου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void </a:t>
            </a:r>
            <a:r>
              <a:rPr lang="el-GR" dirty="0" smtClean="0"/>
              <a:t>χωρίς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παραμέτρους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729821" y="5111234"/>
            <a:ext cx="239200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 </a:t>
            </a:r>
            <a:r>
              <a:rPr lang="el-GR" dirty="0" smtClean="0">
                <a:solidFill>
                  <a:srgbClr val="FF0000"/>
                </a:solidFill>
              </a:rPr>
              <a:t>αντικειμένου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01568" y="5873234"/>
            <a:ext cx="179247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Κλήση</a:t>
            </a:r>
            <a:r>
              <a:rPr lang="el-GR" dirty="0" smtClean="0"/>
              <a:t> μεθόδου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363514" y="1868269"/>
            <a:ext cx="2868734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 </a:t>
            </a:r>
          </a:p>
          <a:p>
            <a:r>
              <a:rPr lang="el-GR" dirty="0" smtClean="0"/>
              <a:t>(και αρχικοποίηση) </a:t>
            </a:r>
            <a:r>
              <a:rPr lang="el-GR" dirty="0" smtClean="0">
                <a:solidFill>
                  <a:srgbClr val="FF0000"/>
                </a:solidFill>
              </a:rPr>
              <a:t>πεδίου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82352" y="3516868"/>
            <a:ext cx="162897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Χρήση</a:t>
            </a:r>
            <a:r>
              <a:rPr lang="el-GR" dirty="0" smtClean="0"/>
              <a:t> πεδίου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856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5" grpId="0" animBg="1"/>
      <p:bldP spid="4" grpId="0" animBg="1"/>
      <p:bldP spid="12" grpId="0" animBg="1"/>
      <p:bldP spid="14" grpId="0" animBg="1"/>
      <p:bldP spid="8" grpId="0" animBg="1"/>
      <p:bldP spid="9" grpId="0" animBg="1"/>
      <p:bldP spid="10" grpId="0" animBg="1"/>
      <p:bldP spid="11" grpId="0" animBg="1"/>
      <p:bldP spid="13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 </a:t>
            </a:r>
            <a:r>
              <a:rPr lang="en-US" dirty="0" smtClean="0"/>
              <a:t>keywords Public/Private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105400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Ότι είναι ορισμένο ως </a:t>
            </a:r>
            <a:r>
              <a:rPr lang="en-US" dirty="0" smtClean="0">
                <a:solidFill>
                  <a:srgbClr val="0070C0"/>
                </a:solidFill>
              </a:rPr>
              <a:t>public</a:t>
            </a:r>
            <a:r>
              <a:rPr lang="en-US" dirty="0" smtClean="0"/>
              <a:t> </a:t>
            </a:r>
            <a:r>
              <a:rPr lang="el-GR" dirty="0" smtClean="0"/>
              <a:t>σε μία κλάση </a:t>
            </a:r>
            <a:r>
              <a:rPr lang="el-GR" dirty="0" smtClean="0">
                <a:solidFill>
                  <a:srgbClr val="FF0000"/>
                </a:solidFill>
              </a:rPr>
              <a:t>είναι </a:t>
            </a:r>
            <a:r>
              <a:rPr lang="el-GR" dirty="0" err="1" smtClean="0">
                <a:solidFill>
                  <a:srgbClr val="FF0000"/>
                </a:solidFill>
              </a:rPr>
              <a:t>προσβάσιμο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από μία άλλη κλάση που ορίζει ένα αντικείμενο</a:t>
            </a:r>
            <a:r>
              <a:rPr lang="en-US" dirty="0" smtClean="0"/>
              <a:t> </a:t>
            </a:r>
            <a:r>
              <a:rPr lang="el-GR" dirty="0" smtClean="0"/>
              <a:t>τύπου </a:t>
            </a:r>
            <a:r>
              <a:rPr lang="en-US" dirty="0" smtClean="0"/>
              <a:t>Light</a:t>
            </a:r>
            <a:endParaRPr lang="el-GR" dirty="0" smtClean="0"/>
          </a:p>
          <a:p>
            <a:pPr lvl="1"/>
            <a:r>
              <a:rPr lang="el-GR" dirty="0" smtClean="0"/>
              <a:t>Π.χ., η μέθοδος </a:t>
            </a:r>
            <a:r>
              <a:rPr lang="en-US" dirty="0" err="1" smtClean="0">
                <a:solidFill>
                  <a:srgbClr val="0070C0"/>
                </a:solidFill>
              </a:rPr>
              <a:t>flipSwitch</a:t>
            </a:r>
            <a:r>
              <a:rPr lang="en-US" dirty="0" smtClean="0">
                <a:solidFill>
                  <a:srgbClr val="0070C0"/>
                </a:solidFill>
              </a:rPr>
              <a:t>()</a:t>
            </a:r>
            <a:r>
              <a:rPr lang="en-US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είναι </a:t>
            </a:r>
            <a:r>
              <a:rPr lang="el-GR" dirty="0" err="1" smtClean="0">
                <a:solidFill>
                  <a:srgbClr val="FF0000"/>
                </a:solidFill>
              </a:rPr>
              <a:t>προσβάσιμη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από την κλάση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HouseWithLights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μέσω του αντικειμένου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bedroomLight</a:t>
            </a:r>
            <a:r>
              <a:rPr lang="en-US" dirty="0" smtClean="0"/>
              <a:t>.</a:t>
            </a:r>
          </a:p>
          <a:p>
            <a:r>
              <a:rPr lang="el-GR" dirty="0" smtClean="0"/>
              <a:t>Ότι </a:t>
            </a:r>
            <a:r>
              <a:rPr lang="el-GR" dirty="0"/>
              <a:t>είναι ορισμένο ως </a:t>
            </a:r>
            <a:r>
              <a:rPr lang="en-US" dirty="0" smtClean="0">
                <a:solidFill>
                  <a:srgbClr val="0070C0"/>
                </a:solidFill>
              </a:rPr>
              <a:t>private </a:t>
            </a:r>
            <a:r>
              <a:rPr lang="el-GR" dirty="0" smtClean="0"/>
              <a:t>σε </a:t>
            </a:r>
            <a:r>
              <a:rPr lang="el-GR" dirty="0"/>
              <a:t>μία κλάση </a:t>
            </a:r>
            <a:r>
              <a:rPr lang="el-GR" dirty="0" smtClean="0">
                <a:solidFill>
                  <a:srgbClr val="FF0000"/>
                </a:solidFill>
              </a:rPr>
              <a:t>δεν είναι </a:t>
            </a:r>
            <a:r>
              <a:rPr lang="el-GR" dirty="0" err="1">
                <a:solidFill>
                  <a:srgbClr val="FF0000"/>
                </a:solidFill>
              </a:rPr>
              <a:t>προσβάσιμο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από μία άλλη κλάση </a:t>
            </a:r>
            <a:endParaRPr lang="el-GR" dirty="0" smtClean="0"/>
          </a:p>
          <a:p>
            <a:pPr lvl="1"/>
            <a:r>
              <a:rPr lang="el-GR" dirty="0" smtClean="0"/>
              <a:t>Π.χ</a:t>
            </a:r>
            <a:r>
              <a:rPr lang="el-GR" dirty="0"/>
              <a:t>., </a:t>
            </a:r>
            <a:r>
              <a:rPr lang="el-GR" dirty="0" smtClean="0"/>
              <a:t>το πεδίο </a:t>
            </a:r>
            <a:r>
              <a:rPr lang="en-US" dirty="0" err="1" smtClean="0">
                <a:solidFill>
                  <a:srgbClr val="0070C0"/>
                </a:solidFill>
              </a:rPr>
              <a:t>lightIsOn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>
                <a:solidFill>
                  <a:srgbClr val="FF0000"/>
                </a:solidFill>
              </a:rPr>
              <a:t>είναι </a:t>
            </a:r>
            <a:r>
              <a:rPr lang="el-GR" dirty="0" err="1" smtClean="0">
                <a:solidFill>
                  <a:srgbClr val="FF0000"/>
                </a:solidFill>
              </a:rPr>
              <a:t>προσβάσιμο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/>
              <a:t>από την κλάση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HouseWithLights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μέσω </a:t>
            </a:r>
            <a:r>
              <a:rPr lang="el-GR" dirty="0"/>
              <a:t>του αντικειμένου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bedroomLight</a:t>
            </a:r>
            <a:r>
              <a:rPr lang="en-US" dirty="0" smtClean="0"/>
              <a:t>.</a:t>
            </a:r>
          </a:p>
          <a:p>
            <a:r>
              <a:rPr lang="el-GR" dirty="0" smtClean="0"/>
              <a:t>Μπορούμε να έχουμε </a:t>
            </a:r>
            <a:r>
              <a:rPr lang="en-US" dirty="0" smtClean="0"/>
              <a:t>public </a:t>
            </a:r>
            <a:r>
              <a:rPr lang="el-GR" dirty="0" smtClean="0"/>
              <a:t>και </a:t>
            </a:r>
            <a:r>
              <a:rPr lang="en-US" dirty="0" smtClean="0"/>
              <a:t>private </a:t>
            </a:r>
            <a:r>
              <a:rPr lang="el-GR" dirty="0" smtClean="0"/>
              <a:t>πεδία και μεθόδους.</a:t>
            </a:r>
          </a:p>
          <a:p>
            <a:pPr lvl="1"/>
            <a:r>
              <a:rPr lang="el-GR" dirty="0" smtClean="0"/>
              <a:t>Κανόνας: Τα </a:t>
            </a:r>
            <a:r>
              <a:rPr lang="el-GR" dirty="0" smtClean="0">
                <a:solidFill>
                  <a:srgbClr val="0070C0"/>
                </a:solidFill>
              </a:rPr>
              <a:t>πεδία</a:t>
            </a:r>
            <a:r>
              <a:rPr lang="el-GR" dirty="0" smtClean="0"/>
              <a:t> τα ορίζουμε (σχεδόν) </a:t>
            </a:r>
            <a:r>
              <a:rPr lang="el-GR" b="1" dirty="0" smtClean="0">
                <a:solidFill>
                  <a:srgbClr val="FF0000"/>
                </a:solidFill>
              </a:rPr>
              <a:t>ΠΑΝΤΑ</a:t>
            </a:r>
            <a:r>
              <a:rPr lang="el-GR" dirty="0" smtClean="0"/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private</a:t>
            </a:r>
            <a:r>
              <a:rPr lang="en-US" dirty="0" smtClean="0"/>
              <a:t>.</a:t>
            </a:r>
          </a:p>
          <a:p>
            <a:pPr lvl="1"/>
            <a:r>
              <a:rPr lang="el-GR" dirty="0" smtClean="0"/>
              <a:t>Οι μέθοδοι που χρειάζονται να καλούνται από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</a:t>
            </a:r>
            <a:r>
              <a:rPr lang="el-GR" dirty="0" smtClean="0"/>
              <a:t> είναι </a:t>
            </a:r>
            <a:r>
              <a:rPr lang="en-US" dirty="0" smtClean="0">
                <a:solidFill>
                  <a:srgbClr val="0070C0"/>
                </a:solidFill>
              </a:rPr>
              <a:t>public</a:t>
            </a:r>
            <a:r>
              <a:rPr lang="en-US" dirty="0" smtClean="0"/>
              <a:t> </a:t>
            </a:r>
            <a:r>
              <a:rPr lang="el-GR" dirty="0" smtClean="0"/>
              <a:t>αυτές που είναι </a:t>
            </a:r>
            <a:r>
              <a:rPr lang="el-GR" dirty="0" smtClean="0">
                <a:solidFill>
                  <a:srgbClr val="0070C0"/>
                </a:solidFill>
              </a:rPr>
              <a:t>βοηθητικές</a:t>
            </a:r>
            <a:r>
              <a:rPr lang="el-GR" dirty="0" smtClean="0"/>
              <a:t> είναι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private</a:t>
            </a:r>
            <a:r>
              <a:rPr lang="en-US" dirty="0" smtClean="0"/>
              <a:t>.</a:t>
            </a:r>
          </a:p>
          <a:p>
            <a:r>
              <a:rPr lang="el-GR" dirty="0" smtClean="0"/>
              <a:t>Τα πεδία και οι μέθοδοι μίας κλάσης, ανεξάρτητα αν είναι </a:t>
            </a:r>
            <a:r>
              <a:rPr lang="en-US" dirty="0" smtClean="0"/>
              <a:t>public </a:t>
            </a:r>
            <a:r>
              <a:rPr lang="el-GR" dirty="0" smtClean="0"/>
              <a:t>ή </a:t>
            </a:r>
            <a:r>
              <a:rPr lang="en-US" dirty="0" smtClean="0"/>
              <a:t>private, </a:t>
            </a:r>
            <a:r>
              <a:rPr lang="el-GR" dirty="0" smtClean="0"/>
              <a:t>είναι </a:t>
            </a:r>
            <a:r>
              <a:rPr lang="el-GR" dirty="0" err="1" smtClean="0">
                <a:solidFill>
                  <a:srgbClr val="0070C0"/>
                </a:solidFill>
              </a:rPr>
              <a:t>προσβάσιμα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από όλες τις μεθόδους</a:t>
            </a:r>
            <a:r>
              <a:rPr lang="en-US" dirty="0" smtClean="0"/>
              <a:t> </a:t>
            </a:r>
            <a:r>
              <a:rPr lang="el-GR" dirty="0" smtClean="0"/>
              <a:t>και τα αντικείμενα </a:t>
            </a:r>
            <a:r>
              <a:rPr lang="el-GR" dirty="0" smtClean="0">
                <a:solidFill>
                  <a:srgbClr val="FF0000"/>
                </a:solidFill>
              </a:rPr>
              <a:t>της ίδιας κλάσης</a:t>
            </a:r>
          </a:p>
          <a:p>
            <a:pPr lvl="1"/>
            <a:r>
              <a:rPr lang="el-GR" dirty="0" smtClean="0"/>
              <a:t>Π.χ., το πεδίο </a:t>
            </a:r>
            <a:r>
              <a:rPr lang="en-US" dirty="0" err="1" smtClean="0">
                <a:solidFill>
                  <a:srgbClr val="0070C0"/>
                </a:solidFill>
              </a:rPr>
              <a:t>lightIsOn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είναι </a:t>
            </a:r>
            <a:r>
              <a:rPr lang="el-GR" dirty="0" err="1" smtClean="0"/>
              <a:t>προσβάσιμο</a:t>
            </a:r>
            <a:r>
              <a:rPr lang="el-GR" dirty="0" smtClean="0"/>
              <a:t> παντού μέσα στην κλάση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Light</a:t>
            </a:r>
            <a:r>
              <a:rPr lang="en-US" dirty="0" smtClean="0"/>
              <a:t>, </a:t>
            </a:r>
            <a:r>
              <a:rPr lang="el-GR" dirty="0" smtClean="0"/>
              <a:t>και σε οποιοδήποτε άλλο αντικείμενο τύπου </a:t>
            </a:r>
            <a:r>
              <a:rPr lang="en-US" dirty="0" smtClean="0"/>
              <a:t>Light</a:t>
            </a:r>
          </a:p>
          <a:p>
            <a:pPr lvl="1"/>
            <a:r>
              <a:rPr lang="el-GR" dirty="0" smtClean="0"/>
              <a:t>Κάποιοι για να ξεχωρίζουν τα πεδία από άλλες μεταβλητές βάζουν </a:t>
            </a:r>
            <a:r>
              <a:rPr lang="el-GR" dirty="0" smtClean="0">
                <a:solidFill>
                  <a:srgbClr val="0070C0"/>
                </a:solidFill>
              </a:rPr>
              <a:t>‘_’</a:t>
            </a:r>
            <a:r>
              <a:rPr lang="el-GR" dirty="0" smtClean="0"/>
              <a:t> στην αρχή του ονόματος των πεδίων. Π.χ., </a:t>
            </a:r>
            <a:r>
              <a:rPr lang="en-US" dirty="0" smtClean="0">
                <a:solidFill>
                  <a:srgbClr val="0070C0"/>
                </a:solidFill>
              </a:rPr>
              <a:t>_</a:t>
            </a:r>
            <a:r>
              <a:rPr lang="en-US" dirty="0" err="1" smtClean="0">
                <a:solidFill>
                  <a:srgbClr val="0070C0"/>
                </a:solidFill>
              </a:rPr>
              <a:t>lightIsOn</a:t>
            </a:r>
            <a:endParaRPr lang="en-US" dirty="0">
              <a:solidFill>
                <a:srgbClr val="0070C0"/>
              </a:solidFill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9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205099" y="381000"/>
            <a:ext cx="8610600" cy="6477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Light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lightIsOn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false;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void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flipSwitch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lightIsOn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!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lightIsOn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Font typeface="Arial" pitchFamily="34" charset="0"/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void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printState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	if 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lightIsOn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 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(“The light is on”);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}else { 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(“The light is off”);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HouseWithLights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public static void main(String[]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Light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bedroomLight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Light();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bedroomLight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.flipSwitch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bedroomLight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.printState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Light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kitchenLight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Light();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kitchenLight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.flipSwitch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kitchenLight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.printState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05099" y="4191000"/>
            <a:ext cx="8610600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562600" y="1091945"/>
            <a:ext cx="350520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κατάσταση ενός αντικειμένου προσδιορίζεται από τις τιμές που έχουν τα πεδία της κλάσης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096000" y="4876800"/>
            <a:ext cx="3048000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μόνη πρόσβαση που έχουμε στην κατάσταση του αντικειμένου είναι μέσω των μεθόδων της κλάσης.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27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6726</TotalTime>
  <Words>1814</Words>
  <Application>Microsoft Office PowerPoint</Application>
  <PresentationFormat>On-screen Show (4:3)</PresentationFormat>
  <Paragraphs>538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Arial</vt:lpstr>
      <vt:lpstr>Calibri</vt:lpstr>
      <vt:lpstr>Courier New</vt:lpstr>
      <vt:lpstr>Symbol</vt:lpstr>
      <vt:lpstr>Clarity</vt:lpstr>
      <vt:lpstr>ΤΕΧΝΙΚΕΣ Αντικειμενοστραφουσ προγραμματισμου</vt:lpstr>
      <vt:lpstr>Κλάση</vt:lpstr>
      <vt:lpstr>Πρακτικά στον κώδικα</vt:lpstr>
      <vt:lpstr>Δημιουργώντας φως</vt:lpstr>
      <vt:lpstr>Κλάσεις και αντικείμενα</vt:lpstr>
      <vt:lpstr>Ορισμός μελών κλάσης</vt:lpstr>
      <vt:lpstr>Light</vt:lpstr>
      <vt:lpstr>Τα keywords Public/Private</vt:lpstr>
      <vt:lpstr>PowerPoint Presentation</vt:lpstr>
      <vt:lpstr>Dimmer </vt:lpstr>
      <vt:lpstr>PowerPoint Presentation</vt:lpstr>
      <vt:lpstr>Dimmer</vt:lpstr>
      <vt:lpstr>PowerPoint Presentation</vt:lpstr>
      <vt:lpstr>Τοπικές μεταβλητές</vt:lpstr>
      <vt:lpstr>Παράδειγμα</vt:lpstr>
      <vt:lpstr>MovingCar</vt:lpstr>
      <vt:lpstr>Μέθοδοι</vt:lpstr>
      <vt:lpstr>Παράδειγμα 2</vt:lpstr>
      <vt:lpstr>Παράμετροι</vt:lpstr>
      <vt:lpstr>PowerPoint Presentation</vt:lpstr>
      <vt:lpstr>Πέρασμα παραμέτρων</vt:lpstr>
      <vt:lpstr>Πέρασμα παραμέτρων δια τιμής</vt:lpstr>
      <vt:lpstr>PowerPoint Presentation</vt:lpstr>
      <vt:lpstr>Τύποι παραμέτρων και ορισμάτων</vt:lpstr>
      <vt:lpstr>Μέθοδοι που επιστρέφουν τιμές</vt:lpstr>
      <vt:lpstr>Η εντολή return</vt:lpstr>
      <vt:lpstr>Παράδειγμα 3</vt:lpstr>
      <vt:lpstr>PowerPoint Presentation</vt:lpstr>
      <vt:lpstr>PowerPoint Presentation</vt:lpstr>
      <vt:lpstr>O τύπος μιας μεθόδου</vt:lpstr>
      <vt:lpstr>PowerPoint Presentation</vt:lpstr>
      <vt:lpstr>PowerPoint Presentation</vt:lpstr>
      <vt:lpstr>PowerPoint Presentation</vt:lpstr>
      <vt:lpstr>Η εντολή return</vt:lpstr>
      <vt:lpstr>Η εντολή return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Panayiotis Tsaparas</cp:lastModifiedBy>
  <cp:revision>282</cp:revision>
  <dcterms:created xsi:type="dcterms:W3CDTF">2013-02-10T16:19:38Z</dcterms:created>
  <dcterms:modified xsi:type="dcterms:W3CDTF">2018-03-19T16:10:56Z</dcterms:modified>
</cp:coreProperties>
</file>