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7" r:id="rId2"/>
    <p:sldId id="422" r:id="rId3"/>
    <p:sldId id="355" r:id="rId4"/>
    <p:sldId id="424" r:id="rId5"/>
    <p:sldId id="366" r:id="rId6"/>
    <p:sldId id="401" r:id="rId7"/>
    <p:sldId id="368" r:id="rId8"/>
    <p:sldId id="402" r:id="rId9"/>
    <p:sldId id="403" r:id="rId10"/>
    <p:sldId id="367" r:id="rId11"/>
    <p:sldId id="454" r:id="rId12"/>
    <p:sldId id="456" r:id="rId13"/>
    <p:sldId id="285" r:id="rId14"/>
    <p:sldId id="428" r:id="rId15"/>
    <p:sldId id="429" r:id="rId16"/>
    <p:sldId id="430" r:id="rId17"/>
    <p:sldId id="431" r:id="rId18"/>
    <p:sldId id="457" r:id="rId19"/>
    <p:sldId id="458" r:id="rId20"/>
    <p:sldId id="425" r:id="rId21"/>
    <p:sldId id="426" r:id="rId22"/>
    <p:sldId id="432" r:id="rId23"/>
    <p:sldId id="433" r:id="rId24"/>
    <p:sldId id="434" r:id="rId25"/>
    <p:sldId id="435" r:id="rId26"/>
    <p:sldId id="459" r:id="rId27"/>
    <p:sldId id="460" r:id="rId28"/>
    <p:sldId id="443" r:id="rId29"/>
    <p:sldId id="444" r:id="rId30"/>
    <p:sldId id="445" r:id="rId31"/>
    <p:sldId id="446" r:id="rId32"/>
    <p:sldId id="447" r:id="rId33"/>
    <p:sldId id="442" r:id="rId34"/>
    <p:sldId id="448" r:id="rId35"/>
    <p:sldId id="452" r:id="rId36"/>
    <p:sldId id="45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20574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Υπάρχουσες κλάσεις και αντικείμενα</a:t>
            </a:r>
            <a:r>
              <a:rPr lang="en-US" dirty="0" smtClean="0"/>
              <a:t> </a:t>
            </a:r>
            <a:r>
              <a:rPr lang="el-GR" dirty="0" smtClean="0"/>
              <a:t>στην </a:t>
            </a:r>
            <a:r>
              <a:rPr lang="en-US" dirty="0" smtClean="0"/>
              <a:t>Java</a:t>
            </a:r>
          </a:p>
          <a:p>
            <a:pPr algn="ctr"/>
            <a:r>
              <a:rPr lang="en-US" dirty="0" smtClean="0"/>
              <a:t>Strings</a:t>
            </a:r>
          </a:p>
          <a:p>
            <a:pPr algn="ctr"/>
            <a:r>
              <a:rPr lang="en-US" dirty="0" smtClean="0"/>
              <a:t>Wrapper Classes</a:t>
            </a:r>
          </a:p>
          <a:p>
            <a:pPr algn="ctr"/>
            <a:r>
              <a:rPr lang="el-GR" dirty="0" smtClean="0"/>
              <a:t>Δομές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l-GR" dirty="0"/>
              <a:t>Μπορούμε να ορίσουμε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πολυδιάστατους</a:t>
            </a:r>
            <a:r>
              <a:rPr lang="el-GR" dirty="0"/>
              <a:t> πίνακες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{{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10,20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,30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},{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3,4,5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myArray2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int[2][3];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3733800" y="3810000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4327347" y="38100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922322" y="381000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19127" y="3908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394971" y="3908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77082" y="386734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733800" y="3321317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4327347" y="332131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922322" y="3321317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819127" y="34196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94971" y="34196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77082" y="33786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3696035" y="5553362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>
            <a:off x="4289582" y="5553362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884557" y="5553362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781362" y="56517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357206" y="56517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939317" y="561070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696035" y="5064679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/>
          <p:nvPr/>
        </p:nvCxnSpPr>
        <p:spPr>
          <a:xfrm>
            <a:off x="4289582" y="5064679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884557" y="5064679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781362" y="51630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357206" y="51630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939317" y="512202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/>
      <p:bldP spid="38" grpId="0"/>
      <p:bldP spid="39" grpId="0"/>
      <p:bldP spid="40" grpId="0" animBg="1"/>
      <p:bldP spid="43" grpId="0"/>
      <p:bldP spid="44" grpId="0"/>
      <p:bldP spid="45" grpId="0"/>
      <p:bldP spid="68" grpId="0" animBg="1"/>
      <p:bldP spid="71" grpId="0"/>
      <p:bldP spid="72" grpId="0"/>
      <p:bldP spid="73" grpId="0"/>
      <p:bldP spid="74" grpId="0" animBg="1"/>
      <p:bldP spid="77" grpId="0"/>
      <p:bldP spid="78" grpId="0"/>
      <p:bldP spid="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890457" cy="48006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Ένας </a:t>
            </a:r>
            <a:r>
              <a:rPr lang="el-GR" dirty="0"/>
              <a:t>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myArray3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myArray3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][]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Η κάθε γραμμή είναι ένας πίνακας και πρέπει να </a:t>
            </a:r>
            <a:r>
              <a:rPr lang="el-GR" dirty="0" err="1"/>
              <a:t>αρχικοποιηθεί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myArray3[0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10778" y="3294494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6" idx="1"/>
          </p:cNvCxnSpPr>
          <p:nvPr/>
        </p:nvCxnSpPr>
        <p:spPr>
          <a:xfrm>
            <a:off x="6210778" y="3772683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485230" y="3294494"/>
            <a:ext cx="2153942" cy="484023"/>
            <a:chOff x="6485230" y="3294494"/>
            <a:chExt cx="2153942" cy="484023"/>
          </a:xfrm>
        </p:grpSpPr>
        <p:sp>
          <p:nvSpPr>
            <p:cNvPr id="28" name="Rectangle 27"/>
            <p:cNvSpPr/>
            <p:nvPr/>
          </p:nvSpPr>
          <p:spPr>
            <a:xfrm>
              <a:off x="6886571" y="3294494"/>
              <a:ext cx="1752601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7480118" y="3294494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75093" y="3294494"/>
              <a:ext cx="0" cy="46769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007460" y="33928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0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588369" y="3372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168306" y="3351839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6485230" y="3528341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6500403" y="3783177"/>
            <a:ext cx="2138769" cy="484023"/>
            <a:chOff x="6500403" y="3783177"/>
            <a:chExt cx="2138769" cy="484023"/>
          </a:xfrm>
        </p:grpSpPr>
        <p:sp>
          <p:nvSpPr>
            <p:cNvPr id="4" name="Rectangle 3"/>
            <p:cNvSpPr/>
            <p:nvPr/>
          </p:nvSpPr>
          <p:spPr>
            <a:xfrm>
              <a:off x="6886571" y="3783177"/>
              <a:ext cx="1752601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480118" y="3783177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8075093" y="3783177"/>
              <a:ext cx="0" cy="46769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87698" y="384052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0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82673" y="382245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68306" y="384052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0</a:t>
              </a:r>
              <a:endParaRPr lang="en-US" dirty="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6500403" y="4028496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ular Callout 7"/>
          <p:cNvSpPr/>
          <p:nvPr/>
        </p:nvSpPr>
        <p:spPr>
          <a:xfrm>
            <a:off x="304800" y="3351838"/>
            <a:ext cx="3200400" cy="762961"/>
          </a:xfrm>
          <a:prstGeom prst="wedgeRectCallout">
            <a:avLst>
              <a:gd name="adj1" fmla="val -15338"/>
              <a:gd name="adj2" fmla="val -742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l-GR" dirty="0" smtClean="0">
                <a:solidFill>
                  <a:schemeClr val="tx1"/>
                </a:solidFill>
              </a:rPr>
              <a:t> τύπος του πίνακα είναι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[], </a:t>
            </a:r>
            <a:r>
              <a:rPr lang="el-GR" dirty="0" smtClean="0">
                <a:solidFill>
                  <a:schemeClr val="tx1"/>
                </a:solidFill>
              </a:rPr>
              <a:t>δηλαδή πίνακας από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9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7288670" cy="49530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Ένας </a:t>
            </a:r>
            <a:r>
              <a:rPr lang="el-GR" dirty="0"/>
              <a:t>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myArray3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myArray3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][]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myArray3[0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O</a:t>
            </a:r>
            <a:r>
              <a:rPr lang="el-GR" dirty="0"/>
              <a:t> πίνακας μπορεί να είναι ασύμμετρος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myArray3[1] 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{3,4,5,6,7}</a:t>
            </a:r>
          </a:p>
          <a:p>
            <a:endParaRPr lang="el-GR" dirty="0" smtClean="0"/>
          </a:p>
          <a:p>
            <a:r>
              <a:rPr lang="el-GR" dirty="0" smtClean="0"/>
              <a:t>Τι </a:t>
            </a:r>
            <a:r>
              <a:rPr lang="el-GR" dirty="0"/>
              <a:t>παίρνω για τα παρακάτω?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(myArray3.length);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(myArray3[1].length);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90792" y="5060683"/>
            <a:ext cx="2753207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6984340" y="5060683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579315" y="5060683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99691" y="512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63461" y="512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78387" y="51180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390793" y="4572000"/>
            <a:ext cx="1739407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6984340" y="45720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579315" y="457200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543485" y="46239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49621" y="46211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668155" y="461700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715000" y="4572000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41" idx="1"/>
          </p:cNvCxnSpPr>
          <p:nvPr/>
        </p:nvCxnSpPr>
        <p:spPr>
          <a:xfrm>
            <a:off x="5715000" y="5050189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989452" y="4805847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004625" y="5306002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130200" y="508031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631930" y="5060683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197353" y="5109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674641" y="5109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8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 animBg="1"/>
      <p:bldP spid="38" grpId="0"/>
      <p:bldP spid="39" grpId="0"/>
      <p:bldP spid="40" grpId="0"/>
      <p:bldP spid="41" grpId="0" animBg="1"/>
      <p:bldP spid="49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2990" y="1828800"/>
            <a:ext cx="519221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533400"/>
            <a:ext cx="8839201" cy="61722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TestArrays2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 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arr3 = {{1, 2, 3}, {3, 4, 5}};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arr4 = new int [10][20];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arr4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arr3;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" "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+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arr5[][] = new int[2][];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 = new int[3];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arr5[1]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(arr5.length + “ “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+ arr5[0].length + “ “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+ arr5[1].length);	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078704"/>
            <a:ext cx="15802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343400"/>
            <a:ext cx="160339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Ασύμμετρος πίνακας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23149" y="1344305"/>
            <a:ext cx="2133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Πίνακας με αρχικές τιμές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116604"/>
            <a:ext cx="16998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Πίνακας 10</a:t>
            </a:r>
            <a:r>
              <a:rPr lang="en-US" dirty="0" smtClean="0"/>
              <a:t>x20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199" y="2124670"/>
            <a:ext cx="4206857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 </a:t>
            </a:r>
            <a:r>
              <a:rPr lang="el-GR" dirty="0" smtClean="0"/>
              <a:t>πίνακας </a:t>
            </a:r>
            <a:r>
              <a:rPr lang="en-US" dirty="0" smtClean="0"/>
              <a:t>arr4 </a:t>
            </a:r>
            <a:r>
              <a:rPr lang="el-GR" dirty="0" smtClean="0"/>
              <a:t>γίνεται ίδιος με τον </a:t>
            </a:r>
            <a:r>
              <a:rPr lang="en-US" dirty="0" err="1" smtClean="0"/>
              <a:t>arr</a:t>
            </a:r>
            <a:r>
              <a:rPr lang="el-GR" dirty="0" smtClean="0"/>
              <a:t>3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Δηλαδή δείχνει στον ίδιο χώρο μνήμης.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l-GR" dirty="0" smtClean="0"/>
              <a:t>προηγούμενος χώρος χάνεται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99889" y="5867400"/>
            <a:ext cx="17677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 5”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Αρχικοποίηση πινάκων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4863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Δημιουργήστε τους παρακάτω πίνακες:</a:t>
            </a:r>
          </a:p>
          <a:p>
            <a:pPr lvl="1"/>
            <a:r>
              <a:rPr lang="el-GR" dirty="0" smtClean="0"/>
              <a:t>Ένα μονοδιάστατο πίνακα με </a:t>
            </a:r>
            <a:r>
              <a:rPr lang="en-US" dirty="0" smtClean="0"/>
              <a:t>n </a:t>
            </a:r>
            <a:r>
              <a:rPr lang="el-GR" dirty="0" smtClean="0"/>
              <a:t>θέσεις με τις τιμές 0..</a:t>
            </a:r>
            <a:r>
              <a:rPr lang="en-US" dirty="0" smtClean="0"/>
              <a:t>n-1</a:t>
            </a:r>
          </a:p>
          <a:p>
            <a:pPr lvl="1"/>
            <a:r>
              <a:rPr lang="el-GR" dirty="0" smtClean="0"/>
              <a:t>Ένα δισδιάστατο πίνακα με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l-GR" dirty="0" smtClean="0"/>
              <a:t>θέσεις με τις τιμές 0…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-1</a:t>
            </a:r>
          </a:p>
          <a:p>
            <a:pPr lvl="1"/>
            <a:r>
              <a:rPr lang="el-GR" dirty="0" smtClean="0"/>
              <a:t>Ένα κάτω διαγώνιο πίνακα </a:t>
            </a:r>
            <a:r>
              <a:rPr lang="en-US" dirty="0" err="1" smtClean="0"/>
              <a:t>nxn</a:t>
            </a:r>
            <a:r>
              <a:rPr lang="en-US" dirty="0" smtClean="0"/>
              <a:t> (</a:t>
            </a:r>
            <a:r>
              <a:rPr lang="el-GR" dirty="0" smtClean="0"/>
              <a:t>π.χ. παρακάτω 3</a:t>
            </a:r>
            <a:r>
              <a:rPr lang="en-US" dirty="0" smtClean="0"/>
              <a:t>x3)</a:t>
            </a:r>
          </a:p>
          <a:p>
            <a:r>
              <a:rPr lang="en-US" dirty="0" smtClean="0"/>
              <a:t>To</a:t>
            </a:r>
            <a:r>
              <a:rPr lang="el-GR" dirty="0" smtClean="0"/>
              <a:t> μέγεθος του πίνακα θα το δίνει ο χρήστης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71800" y="4005063"/>
            <a:ext cx="864096" cy="2505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3596072" y="4829336"/>
            <a:ext cx="871736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1800" y="4797151"/>
            <a:ext cx="1728192" cy="856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3211487" y="5221560"/>
            <a:ext cx="1712913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0181" y="425973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0181" y="50153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04277" y="50575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0180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907723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0681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6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80728"/>
            <a:ext cx="7779694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array1d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array1d[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for 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 = 0; i &lt; n; i ++){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System.out.print(array1d[i] + " ");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6601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254457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array2d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[n][n]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n+j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 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56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62" y="396441"/>
            <a:ext cx="9020418" cy="646330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[n][]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[i+1]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*(i+1)/2 + j;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33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</a:t>
            </a:r>
            <a:r>
              <a:rPr lang="en-US" dirty="0" smtClean="0"/>
              <a:t>Strings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Φτιάξετε ένα πρόγραμμα που να διαβάζει από την είσοδο το όνομα και το επώνυμο </a:t>
            </a:r>
            <a:r>
              <a:rPr lang="en-US" dirty="0" smtClean="0"/>
              <a:t>n </a:t>
            </a:r>
            <a:r>
              <a:rPr lang="el-GR" dirty="0" smtClean="0"/>
              <a:t>ατόμων και τα αποθηκεύει. Το </a:t>
            </a:r>
            <a:r>
              <a:rPr lang="en-US" dirty="0" smtClean="0"/>
              <a:t>n </a:t>
            </a:r>
            <a:r>
              <a:rPr lang="el-GR" dirty="0" smtClean="0"/>
              <a:t>δίνεται στην είσοδο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84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62" y="396441"/>
            <a:ext cx="8372805" cy="590931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Names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("Give number of persons:");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String[][]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String[n][2];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][0]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][0]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][1]);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 </a:t>
            </a:r>
            <a:r>
              <a:rPr lang="el-GR" dirty="0" smtClean="0"/>
              <a:t>και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να διαβάζει μία γραμμή από κείμενο και να ψάχνει μία λέξη που δίνουμε σαν όρισμα μέσα σε αυτή τη γραμμή. </a:t>
            </a:r>
            <a:endParaRPr lang="el-GR" dirty="0"/>
          </a:p>
          <a:p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LookFor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Περιμένει να διαβάσει μια γραμμή από κείμενο και ψάχνει τη λέξη </a:t>
            </a:r>
            <a:r>
              <a:rPr lang="en-US" dirty="0" smtClean="0"/>
              <a:t>hello </a:t>
            </a:r>
            <a:r>
              <a:rPr lang="el-GR" dirty="0" smtClean="0"/>
              <a:t>μέσα στο κείμενο.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07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057"/>
            <a:ext cx="8510663" cy="6186309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LookFor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String name = "default";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[] words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 =0; i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(words[i])){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 + “ found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 at " +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953000" y="457200"/>
            <a:ext cx="3429000" cy="1186543"/>
          </a:xfrm>
          <a:prstGeom prst="wedgeRectCallout">
            <a:avLst>
              <a:gd name="adj1" fmla="val -32420"/>
              <a:gd name="adj2" fmla="val 55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</a:t>
            </a:r>
            <a:r>
              <a:rPr lang="en-US" dirty="0" smtClean="0"/>
              <a:t>command-line </a:t>
            </a:r>
            <a:r>
              <a:rPr lang="el-GR" dirty="0" smtClean="0"/>
              <a:t>ορίσματα του προγράμματος αποθηκεύονται στον </a:t>
            </a:r>
            <a:r>
              <a:rPr lang="el-GR" dirty="0" smtClean="0">
                <a:solidFill>
                  <a:srgbClr val="FF0000"/>
                </a:solidFill>
              </a:rPr>
              <a:t>πίνακα</a:t>
            </a:r>
            <a:r>
              <a:rPr lang="el-GR" dirty="0" smtClean="0"/>
              <a:t> από </a:t>
            </a:r>
            <a:r>
              <a:rPr lang="en-US" dirty="0" smtClean="0"/>
              <a:t>Strings </a:t>
            </a:r>
            <a:r>
              <a:rPr lang="el-GR" dirty="0" smtClean="0"/>
              <a:t>που είναι όρισμα στην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Rectangular Callout 2"/>
          <p:cNvSpPr/>
          <p:nvPr/>
        </p:nvSpPr>
        <p:spPr>
          <a:xfrm>
            <a:off x="6656614" y="2993571"/>
            <a:ext cx="2552700" cy="2133600"/>
          </a:xfrm>
          <a:prstGeom prst="wedgeRectCallout">
            <a:avLst>
              <a:gd name="adj1" fmla="val -63067"/>
              <a:gd name="adj2" fmla="val 607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smtClean="0"/>
              <a:t>split </a:t>
            </a:r>
            <a:r>
              <a:rPr lang="el-GR" dirty="0" smtClean="0"/>
              <a:t>της κλάσης </a:t>
            </a:r>
            <a:r>
              <a:rPr lang="en-US" dirty="0" smtClean="0"/>
              <a:t>String </a:t>
            </a:r>
            <a:r>
              <a:rPr lang="el-GR" dirty="0" smtClean="0"/>
              <a:t>με όρισμα ένα </a:t>
            </a:r>
            <a:r>
              <a:rPr lang="en-US" dirty="0" smtClean="0"/>
              <a:t>delimiter string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με βάση το </a:t>
            </a:r>
            <a:r>
              <a:rPr lang="en-US" dirty="0" smtClean="0"/>
              <a:t>delimiter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8214" y="5943600"/>
            <a:ext cx="48768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Στην περίπτωση αυτή σπάμε το </a:t>
            </a:r>
            <a:r>
              <a:rPr lang="en-US" dirty="0" smtClean="0">
                <a:solidFill>
                  <a:schemeClr val="bg1"/>
                </a:solidFill>
              </a:rPr>
              <a:t>line </a:t>
            </a:r>
            <a:r>
              <a:rPr lang="el-GR" dirty="0" smtClean="0">
                <a:solidFill>
                  <a:schemeClr val="bg1"/>
                </a:solidFill>
              </a:rPr>
              <a:t>με βάση το κενό και παίρνουμε τις λέξεις</a:t>
            </a:r>
            <a:r>
              <a:rPr lang="el-GR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ορίζει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 πίνακα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μεταβλητό μέγεθος </a:t>
            </a:r>
            <a:r>
              <a:rPr lang="el-GR" dirty="0" smtClean="0"/>
              <a:t>ανάλογα με τον αριθμό των στοιχείων που τοποθετούμε</a:t>
            </a:r>
          </a:p>
          <a:p>
            <a:pPr lvl="1"/>
            <a:r>
              <a:rPr lang="el-GR" dirty="0" smtClean="0"/>
              <a:t>Παρόμοιο με το </a:t>
            </a:r>
            <a:r>
              <a:rPr lang="en-US" dirty="0" smtClean="0"/>
              <a:t>list </a:t>
            </a:r>
            <a:r>
              <a:rPr lang="el-GR" dirty="0" smtClean="0"/>
              <a:t>στην </a:t>
            </a:r>
            <a:r>
              <a:rPr lang="en-US" dirty="0" smtClean="0"/>
              <a:t>Python</a:t>
            </a:r>
            <a:endParaRPr lang="el-GR" dirty="0" smtClean="0"/>
          </a:p>
          <a:p>
            <a:pPr lvl="1"/>
            <a:r>
              <a:rPr lang="el-GR" dirty="0" smtClean="0"/>
              <a:t>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κρατάει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συγκεκριμένου τύπου.</a:t>
            </a:r>
          </a:p>
          <a:p>
            <a:endParaRPr lang="el-GR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Τύπος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rgbClr val="FF0000"/>
                </a:solidFill>
              </a:rPr>
              <a:t>τύπος </a:t>
            </a:r>
            <a:r>
              <a:rPr lang="el-GR" dirty="0" smtClean="0"/>
              <a:t>είναι οποιοσδήποτε μια οποιαδήποτε κλάση.</a:t>
            </a:r>
          </a:p>
          <a:p>
            <a:pPr lvl="1"/>
            <a:r>
              <a:rPr lang="el-GR" dirty="0" smtClean="0"/>
              <a:t>Αυτός είναι ο τύπος των δεδομένων που αποθηκεύει ο πίνακας μας. </a:t>
            </a:r>
          </a:p>
          <a:p>
            <a:pPr lvl="1"/>
            <a:r>
              <a:rPr lang="el-GR" dirty="0" smtClean="0"/>
              <a:t>Για να αποθηκεύσουμε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βασικούς τύπους </a:t>
            </a:r>
            <a:r>
              <a:rPr lang="el-GR" dirty="0" smtClean="0"/>
              <a:t>χρειαζόμαστε την </a:t>
            </a:r>
            <a:r>
              <a:rPr lang="en-US" dirty="0" smtClean="0">
                <a:solidFill>
                  <a:srgbClr val="0070C0"/>
                </a:solidFill>
              </a:rPr>
              <a:t>wrapper class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smtClean="0"/>
              <a:t>λίστα </a:t>
            </a:r>
            <a:r>
              <a:rPr lang="el-GR" dirty="0"/>
              <a:t>από ακεραίους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// </a:t>
            </a:r>
            <a:r>
              <a:rPr lang="el-GR" dirty="0" smtClean="0"/>
              <a:t>λίστα </a:t>
            </a:r>
            <a:r>
              <a:rPr lang="el-GR" dirty="0"/>
              <a:t>από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1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Δημιουργία αντικειμένου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 </a:t>
            </a:r>
            <a:r>
              <a:rPr lang="el-GR" dirty="0"/>
              <a:t>ο αριθμός των στοιχείων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/>
              <a:t> την τιμή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i): </a:t>
            </a:r>
            <a:r>
              <a:rPr lang="el-GR" dirty="0"/>
              <a:t>αφαιρεί το στοιχείο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αφαιρεί </a:t>
            </a:r>
            <a:r>
              <a:rPr lang="el-GR" dirty="0" smtClean="0"/>
              <a:t>την πρώτη εμφάνιση του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επιστρέφει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 </a:t>
            </a:r>
            <a:r>
              <a:rPr lang="el-GR" dirty="0"/>
              <a:t>αν το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el-GR" dirty="0"/>
              <a:t>περιέρχεται στην λίστα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9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Ζητάμε από την είσοδο θετικούς ακεραίους αριθμούς μέχρι ο χρήστης να δώσει το -1. Αποθηκεύστε τους αριθμούς σε ένα πίνακα και τυπώστε τους</a:t>
            </a:r>
          </a:p>
          <a:p>
            <a:endParaRPr lang="el-GR" dirty="0"/>
          </a:p>
          <a:p>
            <a:r>
              <a:rPr lang="el-GR" dirty="0" smtClean="0"/>
              <a:t>Δεν ξέρουμε εκ των προτέρων πόσους αριθμούς θα πρέπει να αποθηκεύσουμε.</a:t>
            </a:r>
          </a:p>
          <a:p>
            <a:pPr lvl="1"/>
            <a:r>
              <a:rPr lang="el-GR" dirty="0" smtClean="0"/>
              <a:t>Θα χρησιμοποιήσουμε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αντί για πίνακα.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552341" cy="5632311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numbers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 != -1){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y: 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68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</a:t>
            </a:r>
            <a:r>
              <a:rPr lang="en-US" dirty="0" smtClean="0"/>
              <a:t>Strings II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Φτιάξετε ένα πρόγραμμα που να διαβάζει από την είσοδο όνομα και επώνυμο μέχρι να τερματίσουμε την είσοδο.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56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81000"/>
            <a:ext cx="8915400" cy="646330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Names2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    new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String[2]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nameList.add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nameArray:nameList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76200" y="2590800"/>
            <a:ext cx="1752600" cy="993648"/>
          </a:xfrm>
          <a:prstGeom prst="wedgeRectCallout">
            <a:avLst>
              <a:gd name="adj1" fmla="val 57428"/>
              <a:gd name="adj2" fmla="val -3188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λίστας από πίνακες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3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πίνακες και η κλάση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μας επιτρέπουν να κρατάμε μια </a:t>
            </a:r>
            <a:r>
              <a:rPr lang="el-GR" dirty="0" smtClean="0">
                <a:solidFill>
                  <a:srgbClr val="0070C0"/>
                </a:solidFill>
              </a:rPr>
              <a:t>διατεταγμένη</a:t>
            </a:r>
            <a:r>
              <a:rPr lang="el-GR" dirty="0" smtClean="0"/>
              <a:t> σειρά από αντικείμενα </a:t>
            </a:r>
          </a:p>
          <a:p>
            <a:r>
              <a:rPr lang="el-GR" dirty="0" smtClean="0"/>
              <a:t>Αν δεν μας ενδιαφέρει η διάταξη, αλλά μόνο η συλλογή των αντικειμένων μπορούμε να τα αποθηκεύσουμε σε ένα </a:t>
            </a:r>
            <a:r>
              <a:rPr lang="el-GR" dirty="0" smtClean="0">
                <a:solidFill>
                  <a:srgbClr val="FF0000"/>
                </a:solidFill>
              </a:rPr>
              <a:t>σύνολο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μια κλάση για να ορίσουμε ένα σύνολο από αντικείμενα είναι η κλάση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Τα σύνολα μας επιτρέπουν </a:t>
            </a:r>
            <a:r>
              <a:rPr lang="el-GR" dirty="0" smtClean="0">
                <a:solidFill>
                  <a:srgbClr val="FF0000"/>
                </a:solidFill>
              </a:rPr>
              <a:t>γρήγορη αναζήτηση </a:t>
            </a:r>
            <a:r>
              <a:rPr lang="el-GR" dirty="0" smtClean="0"/>
              <a:t>μιας τιμής μέσα στην συλλογή.</a:t>
            </a:r>
            <a:endParaRPr lang="en-US" dirty="0" smtClean="0"/>
          </a:p>
          <a:p>
            <a:r>
              <a:rPr lang="el-GR" dirty="0"/>
              <a:t>Συντακτικό: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Τύπος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Δημιουργία αντικειμένου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στο σύνολο.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επιστρέφει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r>
              <a:rPr lang="el-GR" dirty="0" smtClean="0"/>
              <a:t>Διατρέχοντας 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Πολλές φορές έχουμε 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που συσχετίζονται και θέλουμε να τις βάλουμε μαζί.</a:t>
            </a:r>
          </a:p>
          <a:p>
            <a:pPr lvl="1"/>
            <a:r>
              <a:rPr lang="el-GR" dirty="0" smtClean="0"/>
              <a:t>Τα ονόματα των φοιτητών σε μία τάξη</a:t>
            </a:r>
            <a:endParaRPr lang="en-US" dirty="0" smtClean="0"/>
          </a:p>
          <a:p>
            <a:pPr lvl="1"/>
            <a:r>
              <a:rPr lang="el-GR" dirty="0" smtClean="0"/>
              <a:t>Οι βαθμοί ενός φοιτητή για όλα τα εργαστήρια.</a:t>
            </a:r>
            <a:endParaRPr lang="el-GR" dirty="0"/>
          </a:p>
          <a:p>
            <a:r>
              <a:rPr lang="el-GR" dirty="0" smtClean="0"/>
              <a:t>Για το σκοπό αυτό χρησιμοποιούμε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πίνακες</a:t>
            </a:r>
            <a:r>
              <a:rPr lang="el-GR" dirty="0" smtClean="0"/>
              <a:t>.</a:t>
            </a:r>
          </a:p>
          <a:p>
            <a:r>
              <a:rPr lang="el-GR" dirty="0"/>
              <a:t>Συντακτικό: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Τύπος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Ο </a:t>
            </a:r>
            <a:r>
              <a:rPr lang="el-GR" dirty="0">
                <a:solidFill>
                  <a:srgbClr val="FF0000"/>
                </a:solidFill>
              </a:rPr>
              <a:t>τύπος </a:t>
            </a:r>
            <a:r>
              <a:rPr lang="el-GR" dirty="0"/>
              <a:t>είναι οποιοσδήποτε μια οποιαδήποτε κλάση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/>
              <a:t>ο τύπος των δεδομένων που αποθηκεύει ο πίνακας μας. </a:t>
            </a:r>
          </a:p>
          <a:p>
            <a:endParaRPr lang="en-US" dirty="0"/>
          </a:p>
          <a:p>
            <a:r>
              <a:rPr lang="el-GR" dirty="0"/>
              <a:t>Παραδείγματα: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integerArray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smtClean="0"/>
              <a:t>πίνακας από </a:t>
            </a:r>
            <a:r>
              <a:rPr lang="el-GR" dirty="0"/>
              <a:t>ακεραίους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stringArray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// </a:t>
            </a:r>
            <a:r>
              <a:rPr lang="el-GR" dirty="0" smtClean="0"/>
              <a:t>πίνακας από </a:t>
            </a:r>
            <a:r>
              <a:rPr lang="en-US" dirty="0" smtClean="0"/>
              <a:t>String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ένα </a:t>
            </a:r>
            <a:r>
              <a:rPr lang="en-US" dirty="0" smtClean="0"/>
              <a:t>String</a:t>
            </a:r>
            <a:r>
              <a:rPr lang="el-GR" dirty="0" smtClean="0"/>
              <a:t> που περιέχει ένα κείμενο</a:t>
            </a:r>
            <a:r>
              <a:rPr lang="en-US" dirty="0" smtClean="0"/>
              <a:t> </a:t>
            </a:r>
            <a:r>
              <a:rPr lang="el-GR" dirty="0" smtClean="0"/>
              <a:t>και θέλουμε να βρούμε όλες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μοναδικές</a:t>
            </a:r>
            <a:r>
              <a:rPr lang="el-GR" dirty="0" smtClean="0"/>
              <a:t> λέξεις στ</a:t>
            </a:r>
            <a:r>
              <a:rPr lang="el-GR" dirty="0"/>
              <a:t>ο</a:t>
            </a:r>
            <a:r>
              <a:rPr lang="en-US" dirty="0" smtClean="0"/>
              <a:t> </a:t>
            </a:r>
            <a:r>
              <a:rPr lang="el-GR" dirty="0" smtClean="0"/>
              <a:t>κείμενο</a:t>
            </a:r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49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90931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words[]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word: words){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mySet.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mySet.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word: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1371600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2955680"/>
            <a:ext cx="3322712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4332" y="4777917"/>
            <a:ext cx="37799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Διατρέχουμε</a:t>
            </a:r>
            <a:r>
              <a:rPr lang="el-GR" dirty="0" smtClean="0"/>
              <a:t> και να τυπώνουμε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7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67400" y="2895600"/>
            <a:ext cx="3097088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Επειδή 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κρατάει </a:t>
            </a:r>
            <a:r>
              <a:rPr lang="el-GR" dirty="0" smtClean="0">
                <a:solidFill>
                  <a:srgbClr val="FF0000"/>
                </a:solidFill>
              </a:rPr>
              <a:t>μοναδικά</a:t>
            </a:r>
            <a:r>
              <a:rPr lang="el-GR" dirty="0" smtClean="0"/>
              <a:t> αντικείμενα, δεν χρειάζεται να κάνουμε τον έλεγχο. Αν υπάρχει ήδη το </a:t>
            </a:r>
            <a:r>
              <a:rPr lang="en-US" dirty="0" smtClean="0"/>
              <a:t>String </a:t>
            </a:r>
            <a:r>
              <a:rPr lang="el-GR" dirty="0" smtClean="0"/>
              <a:t>δεν θα το </a:t>
            </a:r>
            <a:r>
              <a:rPr lang="el-GR" dirty="0" err="1" smtClean="0"/>
              <a:t>ξαναπροθέσει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text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words[]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text.split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word: words){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mySet.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word: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570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Λεξικά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πίνακες και η κλάση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μας επιτρέπουν να κρατάμε μια διατεταγμένη σειρά από αντικείμενα και τα </a:t>
            </a:r>
            <a:r>
              <a:rPr lang="el-GR" dirty="0" smtClean="0">
                <a:solidFill>
                  <a:srgbClr val="0070C0"/>
                </a:solidFill>
              </a:rPr>
              <a:t>δεικτοδοτούν </a:t>
            </a:r>
            <a:r>
              <a:rPr lang="el-GR" dirty="0" smtClean="0"/>
              <a:t>με τη </a:t>
            </a:r>
            <a:r>
              <a:rPr lang="el-GR" dirty="0" smtClean="0">
                <a:solidFill>
                  <a:srgbClr val="0070C0"/>
                </a:solidFill>
              </a:rPr>
              <a:t>θέση</a:t>
            </a:r>
            <a:r>
              <a:rPr lang="el-GR" dirty="0" smtClean="0"/>
              <a:t> τους.</a:t>
            </a:r>
          </a:p>
          <a:p>
            <a:r>
              <a:rPr lang="el-GR" dirty="0" smtClean="0"/>
              <a:t>Αν θέλουμε να δεικτοδοτήσουμε με κάποιο </a:t>
            </a:r>
            <a:r>
              <a:rPr lang="el-GR" dirty="0" smtClean="0">
                <a:solidFill>
                  <a:srgbClr val="FF0000"/>
                </a:solidFill>
              </a:rPr>
              <a:t>κλειδί</a:t>
            </a:r>
            <a:r>
              <a:rPr lang="el-GR" dirty="0" smtClean="0"/>
              <a:t> χρειαζόμαστε </a:t>
            </a:r>
            <a:r>
              <a:rPr lang="el-GR" dirty="0" smtClean="0">
                <a:solidFill>
                  <a:srgbClr val="FF0000"/>
                </a:solidFill>
              </a:rPr>
              <a:t>λεξικό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Τα λεξικά κρατάνε ζευγάρια της μορφής </a:t>
            </a: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l-GR" dirty="0" err="1" smtClean="0">
                <a:solidFill>
                  <a:srgbClr val="FF0000"/>
                </a:solidFill>
              </a:rPr>
              <a:t>κλειδί,τιμή</a:t>
            </a:r>
            <a:r>
              <a:rPr lang="el-GR" dirty="0" smtClean="0">
                <a:solidFill>
                  <a:srgbClr val="FF0000"/>
                </a:solidFill>
              </a:rPr>
              <a:t>) </a:t>
            </a:r>
            <a:r>
              <a:rPr lang="el-GR" dirty="0" smtClean="0"/>
              <a:t>και επιτρέπουν </a:t>
            </a:r>
            <a:r>
              <a:rPr lang="el-GR" dirty="0" smtClean="0">
                <a:solidFill>
                  <a:srgbClr val="FF0000"/>
                </a:solidFill>
              </a:rPr>
              <a:t>γρήγορη αναζήτηση</a:t>
            </a:r>
            <a:r>
              <a:rPr lang="el-GR" dirty="0" smtClean="0"/>
              <a:t> με το κλειδί</a:t>
            </a:r>
          </a:p>
          <a:p>
            <a:r>
              <a:rPr lang="el-GR" dirty="0" smtClean="0"/>
              <a:t>Συντακτικό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Τύπος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Κλειδιου,Τύπος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Τιμής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Δημιουργία αντικειμένου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/>
              <a:t>(</a:t>
            </a:r>
            <a:r>
              <a:rPr lang="el-GR" dirty="0"/>
              <a:t>κλειδιών) στο </a:t>
            </a:r>
            <a:r>
              <a:rPr lang="en-US" dirty="0"/>
              <a:t>map</a:t>
            </a:r>
            <a:r>
              <a:rPr lang="el-GR" dirty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</p:txBody>
      </p:sp>
    </p:spTree>
    <p:extLst>
      <p:ext uri="{BB962C8B-B14F-4D97-AF65-F5344CB8AC3E}">
        <p14:creationId xmlns:p14="http://schemas.microsoft.com/office/powerpoint/2010/main" val="139098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ένα </a:t>
            </a:r>
            <a:r>
              <a:rPr lang="en-US" dirty="0" smtClean="0"/>
              <a:t>String</a:t>
            </a:r>
            <a:r>
              <a:rPr lang="el-GR" dirty="0" smtClean="0"/>
              <a:t> που αναπαριστά ένα κείμενο και θέλουμε να βρούμε όλες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μοναδικές</a:t>
            </a:r>
            <a:r>
              <a:rPr lang="el-GR" dirty="0"/>
              <a:t> </a:t>
            </a:r>
            <a:r>
              <a:rPr lang="el-GR" dirty="0" smtClean="0"/>
              <a:t>λέξεις μέσα στο κείμενο και τον αριθμό των εμφανίσεων τους</a:t>
            </a:r>
            <a:r>
              <a:rPr lang="en-US" dirty="0" smtClean="0"/>
              <a:t>.</a:t>
            </a:r>
            <a:endParaRPr lang="el-GR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075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81200" y="4800600"/>
            <a:ext cx="47244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381000"/>
            <a:ext cx="8928992" cy="64633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HashMapExample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&lt;String, Integer&gt;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text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words[]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word: words){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myMap.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word,myMap.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)+1);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for(String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word: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(word+":"+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762000"/>
            <a:ext cx="5334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</a:t>
            </a:r>
            <a:r>
              <a:rPr lang="el-GR" dirty="0" smtClean="0"/>
              <a:t>). Για κάθε λέξη (</a:t>
            </a:r>
            <a:r>
              <a:rPr lang="en-US" dirty="0" smtClean="0"/>
              <a:t>String) </a:t>
            </a:r>
            <a:r>
              <a:rPr lang="el-GR" dirty="0" smtClean="0"/>
              <a:t>τον αριθμό </a:t>
            </a:r>
            <a:r>
              <a:rPr lang="el-GR" dirty="0" err="1" smtClean="0"/>
              <a:t>ενφανίσεων</a:t>
            </a:r>
            <a:r>
              <a:rPr lang="el-GR" dirty="0" smtClean="0"/>
              <a:t> </a:t>
            </a:r>
            <a:r>
              <a:rPr lang="en-US" dirty="0" smtClean="0"/>
              <a:t>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22504" y="2895600"/>
            <a:ext cx="32452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η λέξη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πρόσθεσε την με τιμή 1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22504" y="3810000"/>
            <a:ext cx="326774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Αλλιώς πάρε την τιμή της λέξης, αύξησε την κατά 1, και βάλε τη πίσω σαν νέα τιμή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2002420" y="6049547"/>
            <a:ext cx="6074780" cy="808453"/>
          </a:xfrm>
          <a:prstGeom prst="wedgeRectCallout">
            <a:avLst>
              <a:gd name="adj1" fmla="val -23745"/>
              <a:gd name="adj2" fmla="val -6341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Διέτρεξε το σύνολο με τα κλειδιά (ονόματα) στο </a:t>
            </a:r>
            <a:r>
              <a:rPr lang="en-US" dirty="0" err="1" smtClean="0">
                <a:solidFill>
                  <a:schemeClr val="tx1"/>
                </a:solidFill>
              </a:rPr>
              <a:t>HashMap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Για κάθε κλειδί πάρε και τύπωσε την τιμή του.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Ορισμός πίνακα: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Οι πίνακες ορίζονται με ένα μέγεθος (</a:t>
            </a:r>
            <a:r>
              <a:rPr lang="en-US" dirty="0" smtClean="0">
                <a:solidFill>
                  <a:srgbClr val="FF0000"/>
                </a:solidFill>
              </a:rPr>
              <a:t>length</a:t>
            </a:r>
            <a:r>
              <a:rPr lang="en-US" dirty="0" smtClean="0"/>
              <a:t>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rgbClr val="0070C0"/>
                </a:solidFill>
              </a:rPr>
              <a:t>δεν αλλάζει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εκτός αν ορίσουμε ξανά τον πίνακα.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ένας πίνακας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και έχει </a:t>
            </a:r>
            <a:r>
              <a:rPr lang="en-US" dirty="0" smtClean="0"/>
              <a:t>properties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myArray2.length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Τυπώνει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 του πίνακα.</a:t>
            </a:r>
          </a:p>
          <a:p>
            <a:pPr lvl="1"/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58080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pPr lvl="1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{10,20}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myArray2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l-GR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myArray3;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343400" y="1181100"/>
            <a:ext cx="3581400" cy="762000"/>
          </a:xfrm>
          <a:prstGeom prst="wedgeRoundRectCallout">
            <a:avLst>
              <a:gd name="adj1" fmla="val -38633"/>
              <a:gd name="adj2" fmla="val 811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με αρχικές τιμές 10,20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400801" y="2124165"/>
            <a:ext cx="2667000" cy="1457235"/>
          </a:xfrm>
          <a:prstGeom prst="wedgeRoundRectCallout">
            <a:avLst>
              <a:gd name="adj1" fmla="val -58853"/>
              <a:gd name="adj2" fmla="val 389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χωρίς αρχικές τιμές (</a:t>
            </a:r>
            <a:r>
              <a:rPr lang="el-GR" dirty="0" err="1" smtClean="0">
                <a:solidFill>
                  <a:schemeClr val="tx1"/>
                </a:solidFill>
              </a:rPr>
              <a:t>αρχικοποιούνται</a:t>
            </a:r>
            <a:r>
              <a:rPr lang="el-GR" dirty="0" smtClean="0">
                <a:solidFill>
                  <a:schemeClr val="tx1"/>
                </a:solidFill>
              </a:rPr>
              <a:t> αυτόματα στο μηδέν)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838200" y="3461596"/>
            <a:ext cx="5427000" cy="666929"/>
          </a:xfrm>
          <a:prstGeom prst="wedgeRoundRectCallout">
            <a:avLst>
              <a:gd name="adj1" fmla="val -19969"/>
              <a:gd name="adj2" fmla="val -71090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μια μεταβλητή που είναι πίνακας από ακεραίους αλλά δεν δεσμεύει χώρο για τον πίνακα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2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Πρόσβαση των στοιχείων του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Τα στοιχεία του πίνακα αριθμούνται από το 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0…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length-1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OXI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1…length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{10,20,30,40,50}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Για </a:t>
            </a:r>
            <a:r>
              <a:rPr lang="el-GR" dirty="0"/>
              <a:t>να προσπελαύνουμε το </a:t>
            </a:r>
            <a:r>
              <a:rPr lang="el-GR" dirty="0">
                <a:solidFill>
                  <a:srgbClr val="FF0000"/>
                </a:solidFill>
              </a:rPr>
              <a:t>δεύτερο</a:t>
            </a:r>
            <a:r>
              <a:rPr lang="el-GR" dirty="0"/>
              <a:t> στοιχείο του πίνακα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+= 5;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200400"/>
            <a:ext cx="441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47719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4185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0120" y="40825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5299" y="40712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1672" y="40708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4038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17120" y="40490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Διατρέχοντας ένα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Στην </a:t>
            </a:r>
            <a:r>
              <a:rPr lang="en-US" sz="2400" dirty="0" smtClean="0"/>
              <a:t>Java </a:t>
            </a:r>
            <a:r>
              <a:rPr lang="el-GR" sz="2400" dirty="0" smtClean="0"/>
              <a:t>έχουμε δύο τρόπους να διατρέχουμε ένα πίνακα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657" y="3201736"/>
            <a:ext cx="4257897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(&lt;array 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… do something with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dirty="0" smtClean="0"/>
              <a:t>…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71" y="5334000"/>
            <a:ext cx="4373313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… do something with 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 smtClean="0"/>
              <a:t>…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7" y="2625184"/>
            <a:ext cx="26228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τα στοιχεία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7" y="4713123"/>
            <a:ext cx="36492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τις θέσεις του πίνακα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4087" y="3248561"/>
            <a:ext cx="374814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array[] = {1,3,5,7};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916" y="5118556"/>
            <a:ext cx="437331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nt array[] = {1,3,5,7};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35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7100" y="1232361"/>
            <a:ext cx="1638300" cy="2916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686800" cy="5826127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TestArrays1 {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arr0;  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arr0[];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{1, 2, 3, 4};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nn-NO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arr1.length</a:t>
            </a:r>
            <a:r>
              <a:rPr lang="nn-NO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		System.out.println(arr1[i]);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468630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int [10];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68630" indent="-285750">
              <a:lnSpc>
                <a:spcPct val="90000"/>
              </a:lnSpc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  arr0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arr2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	 for </a:t>
            </a:r>
            <a:r>
              <a:rPr lang="nn-NO" sz="1800" b="1" dirty="0">
                <a:latin typeface="Courier New" pitchFamily="49" charset="0"/>
                <a:cs typeface="Courier New" pitchFamily="49" charset="0"/>
              </a:rPr>
              <a:t>(int i = 0; i &lt; arr2.length; i ++){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arr2[i</a:t>
            </a:r>
            <a:r>
              <a:rPr lang="nn-NO" sz="18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 = i+1;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nn-NO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x: arr0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		System.out.println(x);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68630" indent="-285750">
              <a:lnSpc>
                <a:spcPct val="90000"/>
              </a:lnSpc>
              <a:buNone/>
            </a:pPr>
            <a:r>
              <a:rPr lang="nn-NO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172200" y="609600"/>
            <a:ext cx="2971800" cy="533400"/>
          </a:xfrm>
          <a:prstGeom prst="wedgeRoundRectCallout">
            <a:avLst>
              <a:gd name="adj1" fmla="val -60725"/>
              <a:gd name="adj2" fmla="val 870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Εναλλακτικό συντακτικό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1399665"/>
            <a:ext cx="31012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Ορισμός πίνακα χωρίς </a:t>
            </a:r>
            <a:r>
              <a:rPr lang="el-GR" dirty="0" smtClean="0"/>
              <a:t>χώρο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2743200"/>
            <a:ext cx="4038601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πίνακας </a:t>
            </a:r>
            <a:r>
              <a:rPr lang="en-US" dirty="0" smtClean="0"/>
              <a:t>arr0 </a:t>
            </a:r>
            <a:r>
              <a:rPr lang="el-GR" dirty="0" smtClean="0"/>
              <a:t>δείχνει στον ίδιο χώρο μνήμης όπως και ο </a:t>
            </a:r>
            <a:r>
              <a:rPr lang="en-US" dirty="0" smtClean="0"/>
              <a:t>arr2. </a:t>
            </a:r>
            <a:r>
              <a:rPr lang="el-GR" dirty="0" smtClean="0"/>
              <a:t>Όποια αλλαγή γίνει στον ένα θα εμφανιστεί και στον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Τυπώστε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στοιχεία</a:t>
            </a:r>
            <a:r>
              <a:rPr lang="el-GR" dirty="0" smtClean="0"/>
              <a:t> του πίνακα και όλα τα </a:t>
            </a:r>
            <a:r>
              <a:rPr lang="el-GR" dirty="0" smtClean="0">
                <a:solidFill>
                  <a:srgbClr val="0070C0"/>
                </a:solidFill>
              </a:rPr>
              <a:t>ζεύγη από στοιχεία </a:t>
            </a:r>
            <a:r>
              <a:rPr lang="el-GR" dirty="0" smtClean="0"/>
              <a:t>στον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881743"/>
            <a:ext cx="8648521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double 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(double element: array){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pairs of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 + array[j]);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019800" y="2743200"/>
            <a:ext cx="3048000" cy="1219200"/>
          </a:xfrm>
          <a:prstGeom prst="wedgeRectCallout">
            <a:avLst>
              <a:gd name="adj1" fmla="val -75583"/>
              <a:gd name="adj2" fmla="val 528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Σε αυτή την περίπτωση δεν μπορούμε να διατρέξουμε τα στοιχεία, πρέπει να διατρέξουμε τις θέσεις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4877</TotalTime>
  <Words>1805</Words>
  <Application>Microsoft Office PowerPoint</Application>
  <PresentationFormat>On-screen Show (4:3)</PresentationFormat>
  <Paragraphs>539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Courier New</vt:lpstr>
      <vt:lpstr>Wingdings</vt:lpstr>
      <vt:lpstr>Clarity</vt:lpstr>
      <vt:lpstr>ΤΕΧΝΙΚΕΣ Αντικειμενοστραφουσ προγραμματισμου</vt:lpstr>
      <vt:lpstr>ΔΟΜΕΣ</vt:lpstr>
      <vt:lpstr>Πίνακες</vt:lpstr>
      <vt:lpstr>Πίνακες</vt:lpstr>
      <vt:lpstr>Πρόσβαση των στοιχείων του πίνακα</vt:lpstr>
      <vt:lpstr>Διατρέχοντας ένα πίνακα</vt:lpstr>
      <vt:lpstr>PowerPoint Presentation</vt:lpstr>
      <vt:lpstr>Παράδειγμα</vt:lpstr>
      <vt:lpstr>PowerPoint Presentation</vt:lpstr>
      <vt:lpstr>Πολυδιάστατοι πίνακες</vt:lpstr>
      <vt:lpstr>Πολυδιάστατοι πίνακες</vt:lpstr>
      <vt:lpstr>Πολυδιάστατοι πίνακες</vt:lpstr>
      <vt:lpstr>PowerPoint Presentation</vt:lpstr>
      <vt:lpstr>Αρχικοποίηση πινάκων</vt:lpstr>
      <vt:lpstr>PowerPoint Presentation</vt:lpstr>
      <vt:lpstr>PowerPoint Presentation</vt:lpstr>
      <vt:lpstr>PowerPoint Presentation</vt:lpstr>
      <vt:lpstr>Πίνακες από Strings </vt:lpstr>
      <vt:lpstr>PowerPoint Presentation</vt:lpstr>
      <vt:lpstr>Παράδειγμα με strings και πίνακες</vt:lpstr>
      <vt:lpstr>PowerPoint Presentation</vt:lpstr>
      <vt:lpstr>H κλάση ArrayList</vt:lpstr>
      <vt:lpstr>ArrayList</vt:lpstr>
      <vt:lpstr>Παράδειγμα</vt:lpstr>
      <vt:lpstr>PowerPoint Presentation</vt:lpstr>
      <vt:lpstr>Πίνακες από Strings II </vt:lpstr>
      <vt:lpstr>PowerPoint Presentation</vt:lpstr>
      <vt:lpstr>Σύνολα</vt:lpstr>
      <vt:lpstr>HashSet</vt:lpstr>
      <vt:lpstr>Παράδειγμα I</vt:lpstr>
      <vt:lpstr>PowerPoint Presentation</vt:lpstr>
      <vt:lpstr>PowerPoint Presentation</vt:lpstr>
      <vt:lpstr>Λεξικά</vt:lpstr>
      <vt:lpstr>HashMap</vt:lpstr>
      <vt:lpstr>Παράδειγμα ΙI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294</cp:revision>
  <dcterms:created xsi:type="dcterms:W3CDTF">2013-02-10T16:19:38Z</dcterms:created>
  <dcterms:modified xsi:type="dcterms:W3CDTF">2018-03-12T21:50:12Z</dcterms:modified>
</cp:coreProperties>
</file>