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380" r:id="rId3"/>
    <p:sldId id="381" r:id="rId4"/>
    <p:sldId id="382" r:id="rId5"/>
    <p:sldId id="383" r:id="rId6"/>
    <p:sldId id="441" r:id="rId7"/>
    <p:sldId id="418" r:id="rId8"/>
    <p:sldId id="417" r:id="rId9"/>
    <p:sldId id="419" r:id="rId10"/>
    <p:sldId id="385" r:id="rId11"/>
    <p:sldId id="384" r:id="rId12"/>
    <p:sldId id="386" r:id="rId13"/>
    <p:sldId id="420" r:id="rId14"/>
    <p:sldId id="388" r:id="rId15"/>
    <p:sldId id="440" r:id="rId16"/>
    <p:sldId id="421" r:id="rId17"/>
    <p:sldId id="395" r:id="rId18"/>
    <p:sldId id="427" r:id="rId19"/>
    <p:sldId id="364" r:id="rId20"/>
    <p:sldId id="36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696200" cy="205740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Υπάρχουσες κλάσεις και αντικείμενα</a:t>
            </a:r>
            <a:r>
              <a:rPr lang="en-US" dirty="0" smtClean="0"/>
              <a:t> </a:t>
            </a:r>
            <a:r>
              <a:rPr lang="el-GR" dirty="0" smtClean="0"/>
              <a:t>στην </a:t>
            </a:r>
            <a:r>
              <a:rPr lang="en-US" dirty="0" smtClean="0"/>
              <a:t>Java</a:t>
            </a:r>
          </a:p>
          <a:p>
            <a:pPr algn="ctr"/>
            <a:r>
              <a:rPr lang="en-US" dirty="0" smtClean="0"/>
              <a:t>Strings</a:t>
            </a:r>
          </a:p>
          <a:p>
            <a:pPr algn="ctr"/>
            <a:r>
              <a:rPr lang="en-US" dirty="0" smtClean="0"/>
              <a:t>Wrapper Classes</a:t>
            </a:r>
          </a:p>
          <a:p>
            <a:pPr algn="ctr"/>
            <a:r>
              <a:rPr lang="el-GR" dirty="0" smtClean="0"/>
              <a:t>Δομές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ΥΠΑΡΧΟΥΣΕΣ ΚΛΑΣΕΙΣ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83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ήδη χρησιμοποιήσει κλάσεις και αντικείμενα όταν χρησιμοποιούμε </a:t>
            </a:r>
            <a:r>
              <a:rPr lang="en-US" dirty="0" smtClean="0"/>
              <a:t>Strings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308333" y="2869215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String</a:t>
            </a:r>
            <a:endParaRPr 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962062" y="3450999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χαρακτήρες του αλφαριθμητικού</a:t>
            </a:r>
          </a:p>
          <a:p>
            <a:r>
              <a:rPr lang="el-GR" dirty="0" smtClean="0"/>
              <a:t>Διάφορα άλλα χαρακτηριστικά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156156" y="4465651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length()</a:t>
            </a:r>
            <a:endParaRPr lang="en-US" sz="20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914400" y="3368918"/>
            <a:ext cx="37338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914400" y="4191000"/>
            <a:ext cx="37338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914400" y="2743200"/>
            <a:ext cx="3733800" cy="3962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ular Callout 10"/>
          <p:cNvSpPr/>
          <p:nvPr/>
        </p:nvSpPr>
        <p:spPr>
          <a:xfrm>
            <a:off x="5486400" y="3304878"/>
            <a:ext cx="3200400" cy="1419522"/>
          </a:xfrm>
          <a:prstGeom prst="wedgeRoundRectCallout">
            <a:avLst>
              <a:gd name="adj1" fmla="val -74744"/>
              <a:gd name="adj2" fmla="val -12872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ακριβής αναπαράσταση του αλφαριθμητικού δεν έχει και τόσο σημασία εφόσον εμείς χρησιμοποιούμε μόνο τις μεθόδους.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56156" y="4938755"/>
            <a:ext cx="2435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equals(String other)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1156156" y="5410200"/>
            <a:ext cx="25619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indexOf</a:t>
            </a:r>
            <a:r>
              <a:rPr lang="en-US" sz="2000" dirty="0" smtClean="0"/>
              <a:t>(String other)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156657" y="5938277"/>
            <a:ext cx="3143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substring(int start, int end)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92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1" grpId="0" animBg="1"/>
      <p:bldP spid="19" grpId="0"/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</a:t>
            </a:r>
            <a:r>
              <a:rPr lang="en-US" dirty="0" smtClean="0"/>
              <a:t> </a:t>
            </a:r>
            <a:r>
              <a:rPr lang="el-GR" dirty="0" smtClean="0"/>
              <a:t>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Ένα </a:t>
            </a:r>
            <a:r>
              <a:rPr lang="en-US" sz="2400" dirty="0" smtClean="0"/>
              <a:t>String </a:t>
            </a:r>
            <a:r>
              <a:rPr lang="el-GR" sz="2400" dirty="0" smtClean="0"/>
              <a:t>αντικείμενο είναι μια μεταβλητή τύπου </a:t>
            </a:r>
            <a:r>
              <a:rPr lang="en-US" sz="2400" dirty="0" smtClean="0"/>
              <a:t>String</a:t>
            </a:r>
            <a:r>
              <a:rPr lang="en-US" sz="2000" dirty="0" smtClean="0"/>
              <a:t>.</a:t>
            </a:r>
          </a:p>
          <a:p>
            <a:pPr lvl="1"/>
            <a:r>
              <a:rPr lang="el-GR" sz="2000" dirty="0" smtClean="0"/>
              <a:t>Τρεις διαφορετικοί τρόποι να δώσουμε τιμή σε ένα </a:t>
            </a:r>
            <a:r>
              <a:rPr lang="en-US" sz="2000" dirty="0" smtClean="0"/>
              <a:t>String object 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61999" y="2971800"/>
            <a:ext cx="7391401" cy="313932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StringExample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java”;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1486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</a:t>
            </a:r>
            <a:r>
              <a:rPr lang="el-GR" dirty="0" smtClean="0"/>
              <a:t>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Υπάρχουν πολλές χρήσιμες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μέθοδοι</a:t>
            </a:r>
            <a:r>
              <a:rPr lang="el-GR" dirty="0" smtClean="0"/>
              <a:t> της κλάσης </a:t>
            </a:r>
            <a:r>
              <a:rPr lang="en-US" dirty="0" smtClean="0"/>
              <a:t>String.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l</a:t>
            </a:r>
            <a:r>
              <a:rPr lang="en-US" dirty="0" smtClean="0">
                <a:solidFill>
                  <a:srgbClr val="0070C0"/>
                </a:solidFill>
              </a:rPr>
              <a:t>ength(): </a:t>
            </a:r>
            <a:r>
              <a:rPr lang="el-GR" dirty="0" smtClean="0"/>
              <a:t>μήκος του </a:t>
            </a:r>
            <a:r>
              <a:rPr lang="en-US" dirty="0" smtClean="0"/>
              <a:t>String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equals(String x)</a:t>
            </a:r>
            <a:r>
              <a:rPr lang="en-US" dirty="0" smtClean="0"/>
              <a:t>: </a:t>
            </a:r>
            <a:r>
              <a:rPr lang="el-GR" dirty="0" smtClean="0"/>
              <a:t>τσεκάρει για ισότητα του </a:t>
            </a:r>
            <a:r>
              <a:rPr lang="en-US" dirty="0" smtClean="0"/>
              <a:t>String </a:t>
            </a:r>
            <a:r>
              <a:rPr lang="el-GR" dirty="0" smtClean="0"/>
              <a:t>που καλεί την μέθοδο με το </a:t>
            </a:r>
            <a:r>
              <a:rPr lang="en-US" dirty="0" smtClean="0"/>
              <a:t>String x</a:t>
            </a:r>
            <a:endParaRPr lang="el-GR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trim(): </a:t>
            </a:r>
            <a:r>
              <a:rPr lang="el-GR" dirty="0" smtClean="0"/>
              <a:t>αφαιρεί κενά στην αρχή και το τέλος του </a:t>
            </a:r>
            <a:r>
              <a:rPr lang="en-US" dirty="0" smtClean="0"/>
              <a:t>string.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split(char </a:t>
            </a:r>
            <a:r>
              <a:rPr lang="en-US" dirty="0" err="1" smtClean="0">
                <a:solidFill>
                  <a:srgbClr val="0070C0"/>
                </a:solidFill>
              </a:rPr>
              <a:t>delim</a:t>
            </a:r>
            <a:r>
              <a:rPr lang="en-US" dirty="0" smtClean="0">
                <a:solidFill>
                  <a:srgbClr val="0070C0"/>
                </a:solidFill>
              </a:rPr>
              <a:t>): </a:t>
            </a:r>
            <a:r>
              <a:rPr lang="el-GR" dirty="0" smtClean="0"/>
              <a:t>σπάει το </a:t>
            </a:r>
            <a:r>
              <a:rPr lang="en-US" dirty="0" smtClean="0"/>
              <a:t>string </a:t>
            </a:r>
            <a:r>
              <a:rPr lang="el-GR" dirty="0" smtClean="0"/>
              <a:t>σε πίνακα από </a:t>
            </a:r>
            <a:r>
              <a:rPr lang="en-US" dirty="0" smtClean="0"/>
              <a:t>strings </a:t>
            </a:r>
            <a:r>
              <a:rPr lang="el-GR" dirty="0" smtClean="0"/>
              <a:t>με βάσει τον χαρακτήρα </a:t>
            </a:r>
            <a:r>
              <a:rPr lang="en-US" dirty="0" err="1" smtClean="0"/>
              <a:t>delim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indexOf</a:t>
            </a:r>
            <a:r>
              <a:rPr lang="en-US" dirty="0" smtClean="0">
                <a:solidFill>
                  <a:srgbClr val="0070C0"/>
                </a:solidFill>
              </a:rPr>
              <a:t>(String s): </a:t>
            </a:r>
            <a:r>
              <a:rPr lang="el-GR" dirty="0" smtClean="0"/>
              <a:t>Επιστρέφει την θέση της πρώτης εμφάνισης του </a:t>
            </a:r>
            <a:r>
              <a:rPr lang="en-US" dirty="0" smtClean="0"/>
              <a:t>s </a:t>
            </a:r>
            <a:r>
              <a:rPr lang="el-GR" dirty="0" smtClean="0"/>
              <a:t>μέσα στο </a:t>
            </a:r>
            <a:r>
              <a:rPr lang="en-US" dirty="0" smtClean="0"/>
              <a:t>String </a:t>
            </a:r>
            <a:r>
              <a:rPr lang="el-GR" dirty="0" smtClean="0"/>
              <a:t>που καλεί την μέθοδο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substring(</a:t>
            </a:r>
            <a:r>
              <a:rPr lang="en-US" dirty="0" err="1" smtClean="0">
                <a:solidFill>
                  <a:srgbClr val="0070C0"/>
                </a:solidFill>
              </a:rPr>
              <a:t>int</a:t>
            </a:r>
            <a:r>
              <a:rPr lang="en-US" dirty="0" smtClean="0">
                <a:solidFill>
                  <a:srgbClr val="0070C0"/>
                </a:solidFill>
              </a:rPr>
              <a:t> start, </a:t>
            </a:r>
            <a:r>
              <a:rPr lang="en-US" dirty="0" err="1" smtClean="0">
                <a:solidFill>
                  <a:srgbClr val="0070C0"/>
                </a:solidFill>
              </a:rPr>
              <a:t>int</a:t>
            </a:r>
            <a:r>
              <a:rPr lang="en-US" dirty="0" smtClean="0">
                <a:solidFill>
                  <a:srgbClr val="0070C0"/>
                </a:solidFill>
              </a:rPr>
              <a:t> end): </a:t>
            </a:r>
            <a:r>
              <a:rPr lang="el-GR" dirty="0" smtClean="0"/>
              <a:t>Επιστρέφει το </a:t>
            </a:r>
            <a:r>
              <a:rPr lang="el-GR" dirty="0" err="1" smtClean="0"/>
              <a:t>υπο</a:t>
            </a:r>
            <a:r>
              <a:rPr lang="el-GR" dirty="0" smtClean="0"/>
              <a:t>-</a:t>
            </a:r>
            <a:r>
              <a:rPr lang="en-US" dirty="0" smtClean="0"/>
              <a:t>string </a:t>
            </a:r>
            <a:r>
              <a:rPr lang="el-GR" dirty="0" smtClean="0"/>
              <a:t>μέσα στο </a:t>
            </a:r>
            <a:r>
              <a:rPr lang="en-US" dirty="0" smtClean="0"/>
              <a:t>String </a:t>
            </a:r>
            <a:r>
              <a:rPr lang="el-GR" dirty="0" smtClean="0"/>
              <a:t>που καλεί την μέθοδο μεταξύ των θέσεων </a:t>
            </a:r>
            <a:r>
              <a:rPr lang="en-US" dirty="0" smtClean="0"/>
              <a:t>start </a:t>
            </a:r>
            <a:r>
              <a:rPr lang="el-GR" dirty="0" smtClean="0"/>
              <a:t>και </a:t>
            </a:r>
            <a:r>
              <a:rPr lang="en-US" dirty="0" smtClean="0"/>
              <a:t>end</a:t>
            </a:r>
          </a:p>
          <a:p>
            <a:pPr lvl="1"/>
            <a:r>
              <a:rPr lang="el-GR" dirty="0" smtClean="0"/>
              <a:t>Κλπ.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24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862307"/>
            <a:ext cx="8763000" cy="313932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StringExample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(“introduction to java programming");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java“;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offset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end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x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offset,end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8923" y="5304766"/>
            <a:ext cx="73152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</a:t>
            </a:r>
            <a:r>
              <a:rPr lang="en-US" sz="2400" dirty="0" smtClean="0"/>
              <a:t>Strings </a:t>
            </a:r>
            <a:r>
              <a:rPr lang="el-GR" sz="2400" dirty="0" smtClean="0"/>
              <a:t>είναι </a:t>
            </a:r>
            <a:r>
              <a:rPr lang="el-GR" sz="2400" dirty="0" smtClean="0">
                <a:solidFill>
                  <a:srgbClr val="FF0000"/>
                </a:solidFill>
              </a:rPr>
              <a:t>αμετάβλητα</a:t>
            </a:r>
            <a:r>
              <a:rPr lang="el-GR" sz="2400" dirty="0" smtClean="0"/>
              <a:t> (</a:t>
            </a:r>
            <a:r>
              <a:rPr lang="en-US" sz="2400" dirty="0" smtClean="0">
                <a:solidFill>
                  <a:srgbClr val="FF0000"/>
                </a:solidFill>
              </a:rPr>
              <a:t>immutable</a:t>
            </a:r>
            <a:r>
              <a:rPr lang="en-US" sz="2400" dirty="0" smtClean="0"/>
              <a:t>) </a:t>
            </a:r>
            <a:r>
              <a:rPr lang="el-GR" sz="2400" dirty="0" smtClean="0"/>
              <a:t>αντικείμενα</a:t>
            </a:r>
          </a:p>
          <a:p>
            <a:r>
              <a:rPr lang="el-GR" sz="2400" dirty="0" smtClean="0"/>
              <a:t>Η τελευταία ανάθεση δημιουργεί ένα </a:t>
            </a:r>
            <a:r>
              <a:rPr lang="el-GR" sz="2400" dirty="0" smtClean="0">
                <a:solidFill>
                  <a:srgbClr val="FF0000"/>
                </a:solidFill>
              </a:rPr>
              <a:t>καινούριο</a:t>
            </a:r>
            <a:r>
              <a:rPr lang="el-GR" sz="2400" dirty="0" smtClean="0"/>
              <a:t> αντικείμενο</a:t>
            </a:r>
            <a:r>
              <a:rPr lang="en-US" sz="2400" dirty="0" smtClean="0"/>
              <a:t> </a:t>
            </a:r>
            <a:r>
              <a:rPr lang="el-GR" sz="2400" dirty="0" smtClean="0"/>
              <a:t>και το αναθέτει στην μεταβλητή </a:t>
            </a:r>
            <a:r>
              <a:rPr lang="en-US" sz="2400" dirty="0" smtClean="0"/>
              <a:t>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185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Αμετάβλητα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αμετάβλητα</a:t>
            </a:r>
            <a:r>
              <a:rPr lang="el-GR" dirty="0" smtClean="0"/>
              <a:t> αντικείμενα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immutable objects</a:t>
            </a:r>
            <a:r>
              <a:rPr lang="en-US" dirty="0" smtClean="0"/>
              <a:t>)</a:t>
            </a:r>
            <a:r>
              <a:rPr lang="el-GR" dirty="0" smtClean="0"/>
              <a:t> είναι αντικείμενα των οποίων η </a:t>
            </a:r>
            <a:r>
              <a:rPr lang="el-GR" dirty="0" smtClean="0">
                <a:solidFill>
                  <a:srgbClr val="0070C0"/>
                </a:solidFill>
              </a:rPr>
              <a:t>εσωτερική κατάσταση</a:t>
            </a:r>
            <a:r>
              <a:rPr lang="el-GR" dirty="0" smtClean="0"/>
              <a:t> (ουσιαστικά τα πεδία τους) δεν μπορεί να μεταβληθεί.</a:t>
            </a:r>
          </a:p>
          <a:p>
            <a:r>
              <a:rPr lang="el-GR" dirty="0" smtClean="0"/>
              <a:t>Τα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Strings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0070C0"/>
                </a:solidFill>
              </a:rPr>
              <a:t>αμετάβλητα</a:t>
            </a:r>
            <a:r>
              <a:rPr lang="el-GR" dirty="0" smtClean="0"/>
              <a:t> αντικείμενα</a:t>
            </a:r>
          </a:p>
          <a:p>
            <a:pPr lvl="1"/>
            <a:r>
              <a:rPr lang="el-GR" dirty="0" smtClean="0"/>
              <a:t>Αυτό σημαίνει ότι δεν μπορούμε να αλλάξουμε τα περιεχόμενα ενός αντικειμένου </a:t>
            </a:r>
            <a:r>
              <a:rPr lang="en-US" dirty="0" smtClean="0"/>
              <a:t>String</a:t>
            </a:r>
          </a:p>
          <a:p>
            <a:pPr lvl="2"/>
            <a:r>
              <a:rPr lang="el-GR" dirty="0" smtClean="0"/>
              <a:t>Π.χ., δεν μπορούμε να αλλάξουμε ένα χαρακτήρα ενός </a:t>
            </a:r>
            <a:r>
              <a:rPr lang="en-US" dirty="0" smtClean="0"/>
              <a:t>String</a:t>
            </a:r>
          </a:p>
          <a:p>
            <a:pPr lvl="1"/>
            <a:r>
              <a:rPr lang="el-GR" dirty="0" smtClean="0"/>
              <a:t>Ότι αλλαγή κάνουμε έχει αποτέλεσμα να δημιουργείται ένα καινούριο </a:t>
            </a:r>
            <a:r>
              <a:rPr lang="en-US" dirty="0" smtClean="0"/>
              <a:t>String </a:t>
            </a:r>
            <a:r>
              <a:rPr lang="el-GR" dirty="0" smtClean="0"/>
              <a:t>και να εκχωρείται στην μεταβλητή μας.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97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Αμετάβλητα αντικείμενα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629400" y="2209800"/>
            <a:ext cx="2057400" cy="449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6629400" y="388620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629400" y="525780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934200" y="3930861"/>
            <a:ext cx="1369669" cy="1219200"/>
            <a:chOff x="5031131" y="2438400"/>
            <a:chExt cx="1369669" cy="1219200"/>
          </a:xfrm>
        </p:grpSpPr>
        <p:sp>
          <p:nvSpPr>
            <p:cNvPr id="9" name="TextBox 8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ounded Rectangle 12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7040529" y="2731969"/>
            <a:ext cx="13329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“introduction to java programming”</a:t>
            </a:r>
            <a:endParaRPr lang="en-US" sz="14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7003850" y="2307034"/>
            <a:ext cx="1384830" cy="1502965"/>
            <a:chOff x="7156250" y="1545035"/>
            <a:chExt cx="1384830" cy="1219200"/>
          </a:xfrm>
        </p:grpSpPr>
        <p:sp>
          <p:nvSpPr>
            <p:cNvPr id="18" name="TextBox 17"/>
            <p:cNvSpPr txBox="1"/>
            <p:nvPr/>
          </p:nvSpPr>
          <p:spPr>
            <a:xfrm>
              <a:off x="7425528" y="1563996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7156250" y="190255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171411" y="2488942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ounded Rectangle 20"/>
            <p:cNvSpPr/>
            <p:nvPr/>
          </p:nvSpPr>
          <p:spPr>
            <a:xfrm>
              <a:off x="7156250" y="1545035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5562600" y="2885857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23" name="Elbow Connector 22"/>
          <p:cNvCxnSpPr>
            <a:stCxn id="22" idx="3"/>
          </p:cNvCxnSpPr>
          <p:nvPr/>
        </p:nvCxnSpPr>
        <p:spPr>
          <a:xfrm flipV="1">
            <a:off x="5862682" y="2716580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287315" y="5008012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25" name="Elbow Connector 24"/>
          <p:cNvCxnSpPr>
            <a:stCxn id="24" idx="3"/>
            <a:endCxn id="4" idx="1"/>
          </p:cNvCxnSpPr>
          <p:nvPr/>
        </p:nvCxnSpPr>
        <p:spPr>
          <a:xfrm flipV="1">
            <a:off x="5587397" y="4457700"/>
            <a:ext cx="1042003" cy="734978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59222" y="1575873"/>
            <a:ext cx="81804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String(“introduction to java programming");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"java“;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offset,end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9222" y="3324324"/>
            <a:ext cx="4541378" cy="230832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</a:t>
            </a:r>
            <a:r>
              <a:rPr lang="en-US" sz="2400" dirty="0" smtClean="0"/>
              <a:t>Strings </a:t>
            </a:r>
            <a:r>
              <a:rPr lang="el-GR" sz="2400" dirty="0" smtClean="0"/>
              <a:t>είναι </a:t>
            </a:r>
            <a:r>
              <a:rPr lang="el-GR" sz="2400" dirty="0" smtClean="0">
                <a:solidFill>
                  <a:srgbClr val="FF0000"/>
                </a:solidFill>
              </a:rPr>
              <a:t>αμετάβλητα</a:t>
            </a:r>
            <a:r>
              <a:rPr lang="el-GR" sz="2400" dirty="0" smtClean="0"/>
              <a:t> (</a:t>
            </a:r>
            <a:r>
              <a:rPr lang="en-US" sz="2400" dirty="0" smtClean="0">
                <a:solidFill>
                  <a:srgbClr val="FF0000"/>
                </a:solidFill>
              </a:rPr>
              <a:t>immutable</a:t>
            </a:r>
            <a:r>
              <a:rPr lang="en-US" sz="2400" dirty="0" smtClean="0"/>
              <a:t>) </a:t>
            </a:r>
            <a:r>
              <a:rPr lang="el-GR" sz="2400" dirty="0" smtClean="0"/>
              <a:t>αντικείμενα</a:t>
            </a:r>
          </a:p>
          <a:p>
            <a:endParaRPr lang="el-GR" sz="2400" dirty="0" smtClean="0"/>
          </a:p>
          <a:p>
            <a:r>
              <a:rPr lang="el-GR" sz="2400" dirty="0" smtClean="0"/>
              <a:t>Η τελευταία ανάθεση δημιουργεί ένα </a:t>
            </a:r>
            <a:r>
              <a:rPr lang="el-GR" sz="2400" dirty="0" smtClean="0">
                <a:solidFill>
                  <a:srgbClr val="FF0000"/>
                </a:solidFill>
              </a:rPr>
              <a:t>καινούριο</a:t>
            </a:r>
            <a:r>
              <a:rPr lang="el-GR" sz="2400" dirty="0" smtClean="0"/>
              <a:t> αντικείμενο</a:t>
            </a:r>
            <a:r>
              <a:rPr lang="en-US" sz="2400" dirty="0" smtClean="0"/>
              <a:t> </a:t>
            </a:r>
            <a:r>
              <a:rPr lang="el-GR" sz="2400" dirty="0" smtClean="0"/>
              <a:t>και το αναθέτει στην μεταβλητή 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7017159" y="5334000"/>
            <a:ext cx="1369670" cy="1219200"/>
            <a:chOff x="7156249" y="1545035"/>
            <a:chExt cx="1369670" cy="1129421"/>
          </a:xfrm>
        </p:grpSpPr>
        <p:sp>
          <p:nvSpPr>
            <p:cNvPr id="31" name="TextBox 30"/>
            <p:cNvSpPr txBox="1"/>
            <p:nvPr/>
          </p:nvSpPr>
          <p:spPr>
            <a:xfrm>
              <a:off x="7425528" y="1563996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7156250" y="190255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156249" y="2392101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ounded Rectangle 33"/>
            <p:cNvSpPr/>
            <p:nvPr/>
          </p:nvSpPr>
          <p:spPr>
            <a:xfrm>
              <a:off x="7156250" y="1545035"/>
              <a:ext cx="1369669" cy="1129421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7045305" y="5649852"/>
            <a:ext cx="1332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“java programming”</a:t>
            </a:r>
            <a:endParaRPr lang="en-US" sz="1400" dirty="0"/>
          </a:p>
        </p:txBody>
      </p:sp>
      <p:cxnSp>
        <p:nvCxnSpPr>
          <p:cNvPr id="37" name="Elbow Connector 36"/>
          <p:cNvCxnSpPr>
            <a:stCxn id="22" idx="2"/>
          </p:cNvCxnSpPr>
          <p:nvPr/>
        </p:nvCxnSpPr>
        <p:spPr>
          <a:xfrm rot="16200000" flipH="1">
            <a:off x="4802586" y="4165243"/>
            <a:ext cx="2736869" cy="916759"/>
          </a:xfrm>
          <a:prstGeom prst="bent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904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</a:t>
            </a:r>
            <a:r>
              <a:rPr lang="el-GR" dirty="0" smtClean="0"/>
              <a:t>σταθερές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Οι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String</a:t>
            </a:r>
            <a:r>
              <a:rPr lang="en-US" sz="2400" dirty="0" smtClean="0"/>
              <a:t>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τιμές</a:t>
            </a:r>
            <a:r>
              <a:rPr lang="el-GR" sz="2400" dirty="0" smtClean="0"/>
              <a:t> είναι κι αυτές αντικείμενα και μπορούμε να καλέσουμε τις μεθόδους τους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667000"/>
            <a:ext cx="8458200" cy="341632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StringConstants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offset =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“java programming"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(“pro”);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end =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programming"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z =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programming"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offs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t,end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(z);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1783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724401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Δημιουργία αντικειμένου </a:t>
            </a:r>
            <a:r>
              <a:rPr lang="en-US" dirty="0" smtClean="0"/>
              <a:t>Scanner</a:t>
            </a:r>
          </a:p>
          <a:p>
            <a:pPr lvl="1"/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 input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Scanner(System.in);</a:t>
            </a:r>
            <a:endParaRPr lang="el-GR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r>
              <a:rPr lang="el-GR" dirty="0" smtClean="0"/>
              <a:t>Μέθοδοι της </a:t>
            </a:r>
            <a:r>
              <a:rPr lang="en-US" dirty="0" smtClean="0"/>
              <a:t>Scanner: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next()</a:t>
            </a:r>
            <a:r>
              <a:rPr lang="en-US" dirty="0" smtClean="0"/>
              <a:t>: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 το επόμενο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 </a:t>
            </a:r>
            <a:r>
              <a:rPr lang="el-GR" dirty="0" smtClean="0"/>
              <a:t>από την είσοδο (όλοι οι χαρακτήρες από το σημείο που σταμάτησε την προηγούμενη φορά μέχρι να βρει </a:t>
            </a:r>
            <a:r>
              <a:rPr lang="en-US" dirty="0" smtClean="0"/>
              <a:t>white space: </a:t>
            </a:r>
            <a:r>
              <a:rPr lang="el-GR" dirty="0" err="1" smtClean="0"/>
              <a:t>κενο</a:t>
            </a:r>
            <a:r>
              <a:rPr lang="el-GR" dirty="0" smtClean="0"/>
              <a:t>, </a:t>
            </a:r>
            <a:r>
              <a:rPr lang="en-US" dirty="0" smtClean="0"/>
              <a:t>tab, </a:t>
            </a:r>
            <a:r>
              <a:rPr lang="el-GR" dirty="0" smtClean="0"/>
              <a:t>αλλαγή γραμμής)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nextInt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: </a:t>
            </a:r>
            <a:r>
              <a:rPr lang="el-GR" dirty="0" smtClean="0"/>
              <a:t>διαβάζει το επόμενο </a:t>
            </a:r>
            <a:r>
              <a:rPr lang="en-US" dirty="0" smtClean="0"/>
              <a:t>String </a:t>
            </a:r>
            <a:r>
              <a:rPr lang="el-GR" dirty="0" smtClean="0"/>
              <a:t>και το μετατρέπει σε </a:t>
            </a:r>
            <a:r>
              <a:rPr lang="en-US" dirty="0" smtClean="0"/>
              <a:t>int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αριθμό</a:t>
            </a:r>
            <a:r>
              <a:rPr lang="el-GR" dirty="0" smtClean="0"/>
              <a:t>.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nextDouble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: </a:t>
            </a:r>
            <a:r>
              <a:rPr lang="el-GR" dirty="0"/>
              <a:t>διαβάζει το επόμενο </a:t>
            </a:r>
            <a:r>
              <a:rPr lang="en-US" dirty="0"/>
              <a:t>String </a:t>
            </a:r>
            <a:r>
              <a:rPr lang="el-GR" dirty="0"/>
              <a:t>και το μετατρέπει σε </a:t>
            </a:r>
            <a:r>
              <a:rPr lang="en-US" dirty="0" smtClean="0"/>
              <a:t>double </a:t>
            </a:r>
            <a:r>
              <a:rPr lang="el-GR" dirty="0" smtClean="0"/>
              <a:t>και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επιστρέφει τον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double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αριθμό</a:t>
            </a:r>
            <a:r>
              <a:rPr lang="el-GR" dirty="0" smtClean="0"/>
              <a:t>.</a:t>
            </a:r>
            <a:endParaRPr lang="el-GR" dirty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nextLine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: </a:t>
            </a:r>
            <a:r>
              <a:rPr lang="el-GR" dirty="0" smtClean="0"/>
              <a:t>Διαβάζει ότι υπάρχει μέχρι να βρει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newline</a:t>
            </a:r>
            <a:r>
              <a:rPr lang="en-US" dirty="0" smtClean="0"/>
              <a:t> </a:t>
            </a:r>
            <a:r>
              <a:rPr lang="el-GR" dirty="0" smtClean="0"/>
              <a:t>και το επιστρέφει ως </a:t>
            </a:r>
            <a:r>
              <a:rPr lang="en-US" dirty="0" smtClean="0"/>
              <a:t>String.</a:t>
            </a:r>
            <a:endParaRPr lang="el-GR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272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Wrapper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76800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Για κάθε βασικό τύπο η </a:t>
            </a:r>
            <a:r>
              <a:rPr lang="en-US" dirty="0" smtClean="0"/>
              <a:t>Java </a:t>
            </a:r>
            <a:r>
              <a:rPr lang="el-GR" dirty="0" smtClean="0"/>
              <a:t>έχει και μία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wrapper class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Integer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Double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Boolean</a:t>
            </a:r>
            <a:r>
              <a:rPr lang="en-US" dirty="0" smtClean="0"/>
              <a:t> class</a:t>
            </a:r>
          </a:p>
          <a:p>
            <a:r>
              <a:rPr lang="el-GR" dirty="0" smtClean="0"/>
              <a:t>Οι κλάσεις αυτές έχουν κάποιες μεθόδους και πεδία που μπορεί να μας είναι χρήσιμα</a:t>
            </a:r>
          </a:p>
          <a:p>
            <a:pPr lvl="1"/>
            <a:r>
              <a:rPr lang="el-GR" dirty="0" smtClean="0"/>
              <a:t>Κατά κύριο λόγο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μετατροπή</a:t>
            </a:r>
            <a:r>
              <a:rPr lang="el-GR" dirty="0" smtClean="0"/>
              <a:t> από και προς </a:t>
            </a:r>
            <a:r>
              <a:rPr lang="en-US" dirty="0" smtClean="0">
                <a:solidFill>
                  <a:srgbClr val="0070C0"/>
                </a:solidFill>
              </a:rPr>
              <a:t>string</a:t>
            </a:r>
          </a:p>
          <a:p>
            <a:pPr lvl="1"/>
            <a:r>
              <a:rPr lang="el-GR" dirty="0" smtClean="0"/>
              <a:t>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μέγιστη</a:t>
            </a:r>
            <a:r>
              <a:rPr lang="el-GR" dirty="0" smtClean="0"/>
              <a:t> και την </a:t>
            </a:r>
            <a:r>
              <a:rPr lang="el-GR" dirty="0" smtClean="0">
                <a:solidFill>
                  <a:srgbClr val="0070C0"/>
                </a:solidFill>
              </a:rPr>
              <a:t>ελάχιστη</a:t>
            </a:r>
            <a:r>
              <a:rPr lang="el-GR" dirty="0" smtClean="0"/>
              <a:t> τιμή κάθε τύπου</a:t>
            </a:r>
            <a:endParaRPr lang="en-US" dirty="0" smtClean="0"/>
          </a:p>
          <a:p>
            <a:r>
              <a:rPr lang="el-GR" dirty="0" smtClean="0"/>
              <a:t>Κάποιες από τις μεθόδους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στατικές</a:t>
            </a:r>
          </a:p>
          <a:p>
            <a:pPr lvl="1"/>
            <a:r>
              <a:rPr lang="el-GR" dirty="0" smtClean="0"/>
              <a:t>Μπορούμε να τις καλέσουμε </a:t>
            </a:r>
            <a:r>
              <a:rPr lang="el-GR" dirty="0" smtClean="0">
                <a:solidFill>
                  <a:srgbClr val="0070C0"/>
                </a:solidFill>
              </a:rPr>
              <a:t>χωρίς να έχουμε αντικείμενο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l-GR" dirty="0" smtClean="0"/>
              <a:t>Έχουμε επίσης πρόσβαση σε κάποια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στατικά πεδία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2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ΚΛΑΣΕΙΣ ΚΑΙ ΑΝΤΙΚΕΙΜΕΝΑ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2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WrapperTest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=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Integer.valueOf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("2");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 =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Double.parseDouble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("2.5");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(i*d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 5;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 = 2.5;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x.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+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Integer.MAX_VALUE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407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Κλάση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Μια </a:t>
            </a:r>
            <a:r>
              <a:rPr lang="el-GR" dirty="0" smtClean="0">
                <a:solidFill>
                  <a:srgbClr val="FF0000"/>
                </a:solidFill>
              </a:rPr>
              <a:t>κλάση</a:t>
            </a:r>
            <a:r>
              <a:rPr lang="el-GR" dirty="0" smtClean="0"/>
              <a:t> είναι μία αφηρημένη περιγραφή αντικειμένων με κοινά </a:t>
            </a:r>
            <a:r>
              <a:rPr lang="el-GR" dirty="0" smtClean="0">
                <a:solidFill>
                  <a:srgbClr val="0070C0"/>
                </a:solidFill>
              </a:rPr>
              <a:t>χαρακτηριστικά</a:t>
            </a:r>
            <a:r>
              <a:rPr lang="el-GR" dirty="0" smtClean="0"/>
              <a:t> και κοινή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συμπεριφορά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καλούπι/πρότυπο</a:t>
            </a:r>
            <a:r>
              <a:rPr lang="el-GR" dirty="0" smtClean="0"/>
              <a:t> που παράγει αντικείμενα</a:t>
            </a:r>
          </a:p>
          <a:p>
            <a:endParaRPr lang="el-GR" dirty="0" smtClean="0"/>
          </a:p>
          <a:p>
            <a:r>
              <a:rPr lang="el-GR" dirty="0" smtClean="0"/>
              <a:t>Ένα </a:t>
            </a:r>
            <a:r>
              <a:rPr lang="el-GR" dirty="0" smtClean="0">
                <a:solidFill>
                  <a:srgbClr val="FF0000"/>
                </a:solidFill>
              </a:rPr>
              <a:t>αντικείμενο</a:t>
            </a:r>
            <a:r>
              <a:rPr lang="el-GR" dirty="0" smtClean="0"/>
              <a:t> είναι ένα </a:t>
            </a:r>
            <a:r>
              <a:rPr lang="el-GR" dirty="0" smtClean="0">
                <a:solidFill>
                  <a:srgbClr val="0070C0"/>
                </a:solidFill>
              </a:rPr>
              <a:t>στιγμιότυπο</a:t>
            </a:r>
            <a:r>
              <a:rPr lang="el-GR" dirty="0" smtClean="0"/>
              <a:t> μίας κλάσης.</a:t>
            </a:r>
          </a:p>
          <a:p>
            <a:endParaRPr lang="el-GR" dirty="0" smtClean="0"/>
          </a:p>
          <a:p>
            <a:r>
              <a:rPr lang="el-GR" dirty="0" smtClean="0"/>
              <a:t>Η κλάση ορίζει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 smtClean="0"/>
              <a:t> του αντικειμένου.</a:t>
            </a:r>
          </a:p>
          <a:p>
            <a:pPr lvl="1"/>
            <a:r>
              <a:rPr lang="el-GR" dirty="0" smtClean="0"/>
              <a:t>Τα </a:t>
            </a:r>
            <a:r>
              <a:rPr lang="el-GR" dirty="0" smtClean="0">
                <a:solidFill>
                  <a:srgbClr val="0070C0"/>
                </a:solidFill>
              </a:rPr>
              <a:t>χαρακτηριστικά</a:t>
            </a:r>
            <a:r>
              <a:rPr lang="el-GR" dirty="0" smtClean="0"/>
              <a:t> του αντικειμένου</a:t>
            </a:r>
          </a:p>
          <a:p>
            <a:pPr lvl="1"/>
            <a:r>
              <a:rPr lang="el-GR" dirty="0" smtClean="0"/>
              <a:t>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ενέργειες</a:t>
            </a:r>
            <a:r>
              <a:rPr lang="el-GR" dirty="0" smtClean="0"/>
              <a:t> που μπορεί να επιτελέσει.</a:t>
            </a:r>
          </a:p>
          <a:p>
            <a:pPr lvl="1"/>
            <a:endParaRPr lang="el-GR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043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Πρακτικά στον κώδικα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768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Μία κλάση </a:t>
            </a:r>
            <a:r>
              <a:rPr lang="el-GR" dirty="0" smtClean="0">
                <a:solidFill>
                  <a:srgbClr val="00B0F0"/>
                </a:solidFill>
              </a:rPr>
              <a:t>Κ</a:t>
            </a:r>
            <a:r>
              <a:rPr lang="el-GR" dirty="0" smtClean="0"/>
              <a:t> ορίζεται από</a:t>
            </a:r>
          </a:p>
          <a:p>
            <a:pPr lvl="1"/>
            <a:r>
              <a:rPr lang="el-GR" dirty="0" smtClean="0"/>
              <a:t>Κάποιες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μεταβλητές</a:t>
            </a:r>
            <a:r>
              <a:rPr lang="el-GR" dirty="0" smtClean="0"/>
              <a:t> τις οποίες ονομάζουμε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 </a:t>
            </a:r>
          </a:p>
          <a:p>
            <a:pPr lvl="1"/>
            <a:r>
              <a:rPr lang="el-GR" dirty="0" smtClean="0"/>
              <a:t>Κάποιες </a:t>
            </a:r>
            <a:r>
              <a:rPr lang="el-GR" dirty="0" smtClean="0">
                <a:solidFill>
                  <a:srgbClr val="0070C0"/>
                </a:solidFill>
              </a:rPr>
              <a:t>συναρτήσεις</a:t>
            </a:r>
            <a:r>
              <a:rPr lang="el-GR" dirty="0" smtClean="0"/>
              <a:t> που τις ονομάζουμε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.</a:t>
            </a:r>
            <a:endParaRPr lang="en-US" dirty="0" smtClean="0"/>
          </a:p>
          <a:p>
            <a:pPr lvl="2"/>
            <a:r>
              <a:rPr lang="el-GR" dirty="0" smtClean="0"/>
              <a:t>Οι μέθοδοι 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βλέπουν</a:t>
            </a:r>
            <a:r>
              <a:rPr lang="el-GR" dirty="0" smtClean="0"/>
              <a:t>» τα πεδία της κλάσης</a:t>
            </a:r>
          </a:p>
          <a:p>
            <a:pPr lvl="2"/>
            <a:endParaRPr lang="el-GR" dirty="0"/>
          </a:p>
          <a:p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ορίζεται ως μια </a:t>
            </a:r>
            <a:r>
              <a:rPr lang="el-GR" dirty="0" smtClean="0">
                <a:solidFill>
                  <a:srgbClr val="0070C0"/>
                </a:solidFill>
              </a:rPr>
              <a:t>μεταβλητή τύπου Κ</a:t>
            </a:r>
          </a:p>
          <a:p>
            <a:pPr lvl="1"/>
            <a:r>
              <a:rPr lang="el-GR" dirty="0" smtClean="0"/>
              <a:t>Το αντικείμενο έχει συγκεκριμένες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τιμές</a:t>
            </a:r>
            <a:r>
              <a:rPr lang="el-GR" dirty="0" smtClean="0"/>
              <a:t> στα πεδία.</a:t>
            </a:r>
          </a:p>
          <a:p>
            <a:pPr lvl="1"/>
            <a:r>
              <a:rPr lang="el-GR" dirty="0" smtClean="0"/>
              <a:t>Στο πρόγραμμα έχουμε (συνήθως) </a:t>
            </a:r>
            <a:r>
              <a:rPr lang="el-GR" dirty="0" smtClean="0">
                <a:solidFill>
                  <a:srgbClr val="0070C0"/>
                </a:solidFill>
              </a:rPr>
              <a:t>πρόσβαση</a:t>
            </a:r>
            <a:r>
              <a:rPr lang="el-GR" dirty="0" smtClean="0"/>
              <a:t> μόνο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 smtClean="0"/>
              <a:t>.</a:t>
            </a:r>
          </a:p>
          <a:p>
            <a:pPr lvl="2"/>
            <a:r>
              <a:rPr lang="el-GR" dirty="0" smtClean="0"/>
              <a:t>Μέσω των μεθόδων έχουμε πρόσβαση στα πεδία</a:t>
            </a:r>
          </a:p>
          <a:p>
            <a:pPr lvl="1"/>
            <a:r>
              <a:rPr lang="el-GR" dirty="0" smtClean="0"/>
              <a:t>Αν υπάρχουν κάποια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στα οποία έχουμε πρόσβαση αυτά τα λέμε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properties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7848600" y="1981200"/>
            <a:ext cx="228600" cy="9906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077200" y="2002971"/>
            <a:ext cx="9266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μέλη</a:t>
            </a:r>
          </a:p>
          <a:p>
            <a:r>
              <a:rPr lang="el-GR" dirty="0" smtClean="0"/>
              <a:t>της </a:t>
            </a:r>
          </a:p>
          <a:p>
            <a:r>
              <a:rPr lang="el-GR" dirty="0"/>
              <a:t>κ</a:t>
            </a:r>
            <a:r>
              <a:rPr lang="el-GR" dirty="0" smtClean="0"/>
              <a:t>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38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Γενική μορφή της κλάσης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26292" y="4491400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326292" y="5071296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895986" y="4041634"/>
            <a:ext cx="168001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Όνομα κλάσης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49687" y="4585420"/>
            <a:ext cx="157261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Πεδία κλάσης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11027" y="5376096"/>
            <a:ext cx="184993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κλάσης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326292" y="3865682"/>
            <a:ext cx="2819400" cy="27083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781129" y="4006281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Light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640065" y="4556323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intensity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760453" y="5200470"/>
            <a:ext cx="11721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  <a:r>
              <a:rPr lang="en-US" dirty="0" smtClean="0"/>
              <a:t>n()</a:t>
            </a:r>
          </a:p>
          <a:p>
            <a:r>
              <a:rPr lang="en-US" dirty="0"/>
              <a:t>o</a:t>
            </a:r>
            <a:r>
              <a:rPr lang="en-US" dirty="0" smtClean="0"/>
              <a:t>ff()</a:t>
            </a:r>
          </a:p>
          <a:p>
            <a:r>
              <a:rPr lang="en-US" dirty="0"/>
              <a:t>d</a:t>
            </a:r>
            <a:r>
              <a:rPr lang="en-US" dirty="0" smtClean="0"/>
              <a:t>im()</a:t>
            </a:r>
          </a:p>
          <a:p>
            <a:r>
              <a:rPr lang="en-US" dirty="0"/>
              <a:t>b</a:t>
            </a:r>
            <a:r>
              <a:rPr lang="en-US" dirty="0" smtClean="0"/>
              <a:t>righten()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5745891" y="4491400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745891" y="5071296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5745891" y="3865682"/>
            <a:ext cx="2819400" cy="27083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514600" y="1947427"/>
            <a:ext cx="63554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Έχουμε μια κλάση η οποία υλοποιεί το φως σε ένα δωμάτιο, το οποίο έχει και ένα </a:t>
            </a:r>
            <a:r>
              <a:rPr lang="en-US" sz="2400" dirty="0" smtClean="0"/>
              <a:t>dimmer</a:t>
            </a:r>
            <a:r>
              <a:rPr lang="el-GR" sz="2400" dirty="0" smtClean="0"/>
              <a:t> </a:t>
            </a:r>
            <a:endParaRPr lang="en-US" sz="2400" dirty="0"/>
          </a:p>
        </p:txBody>
      </p:sp>
      <p:pic>
        <p:nvPicPr>
          <p:cNvPr id="16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163" y="1600200"/>
            <a:ext cx="1143000" cy="1815896"/>
          </a:xfrm>
        </p:spPr>
      </p:pic>
    </p:spTree>
    <p:extLst>
      <p:ext uri="{BB962C8B-B14F-4D97-AF65-F5344CB8AC3E}">
        <p14:creationId xmlns:p14="http://schemas.microsoft.com/office/powerpoint/2010/main" val="130574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Δημιουργία αντικειμένου:</a:t>
            </a:r>
            <a:endParaRPr lang="en-US" dirty="0" smtClean="0"/>
          </a:p>
          <a:p>
            <a:endParaRPr lang="en-US" dirty="0"/>
          </a:p>
          <a:p>
            <a:pPr lvl="1"/>
            <a:endParaRPr lang="el-GR" dirty="0" smtClean="0"/>
          </a:p>
          <a:p>
            <a:r>
              <a:rPr lang="el-GR" dirty="0" smtClean="0"/>
              <a:t>Η λέξη κλειδί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</a:t>
            </a:r>
            <a:r>
              <a:rPr lang="el-GR" dirty="0" smtClean="0"/>
              <a:t>δημιουργεί ένα καινούριο αντικείμενο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Δεσμεύει</a:t>
            </a:r>
            <a:r>
              <a:rPr lang="el-GR" dirty="0" smtClean="0"/>
              <a:t> τον απαραίτητο χώρο στην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μνήμη</a:t>
            </a:r>
            <a:r>
              <a:rPr lang="el-GR" dirty="0" smtClean="0"/>
              <a:t>.</a:t>
            </a:r>
          </a:p>
          <a:p>
            <a:r>
              <a:rPr lang="el-GR" dirty="0" smtClean="0"/>
              <a:t>Παράδειγμα που έχουμε δει ήδη:</a:t>
            </a:r>
          </a:p>
          <a:p>
            <a:pPr marL="274320" lvl="1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dirty="0" smtClean="0"/>
              <a:t>Η λίστα των ορισμάτων μπορεί να είναι και κενή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1502" y="2362200"/>
            <a:ext cx="8956298" cy="40011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Όνομα Κλάσης&gt;</a:t>
            </a:r>
            <a:r>
              <a:rPr 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Όνομα Κλάσης&gt;</a:t>
            </a:r>
            <a:r>
              <a:rPr 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l-GR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Ορίσματα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98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599" y="2895600"/>
            <a:ext cx="4635001" cy="388620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Με την εντολή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</a:t>
            </a:r>
            <a:r>
              <a:rPr lang="el-GR" dirty="0" smtClean="0"/>
              <a:t>δημιουργούμε ένα καινούριο αντικείμενο της κλάσης και του δίνουμε ένα </a:t>
            </a:r>
            <a:r>
              <a:rPr lang="el-GR" dirty="0" smtClean="0">
                <a:solidFill>
                  <a:srgbClr val="00B0F0"/>
                </a:solidFill>
              </a:rPr>
              <a:t>όνομα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Η 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δεσμεύει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χώρο μνήμης </a:t>
            </a:r>
            <a:r>
              <a:rPr lang="el-GR" dirty="0" smtClean="0"/>
              <a:t>για το αντικείμενο</a:t>
            </a:r>
          </a:p>
          <a:p>
            <a:pPr lvl="1"/>
            <a:r>
              <a:rPr lang="el-GR" dirty="0" smtClean="0"/>
              <a:t>Μας επιστρέφει την </a:t>
            </a:r>
            <a:r>
              <a:rPr lang="el-GR" dirty="0" smtClean="0">
                <a:solidFill>
                  <a:srgbClr val="0070C0"/>
                </a:solidFill>
              </a:rPr>
              <a:t>διεύθυνση</a:t>
            </a:r>
            <a:r>
              <a:rPr lang="el-GR" dirty="0" smtClean="0"/>
              <a:t> του χώρου που δεσμεύτηκε.</a:t>
            </a:r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μεταβλητή</a:t>
            </a:r>
            <a:r>
              <a:rPr lang="el-GR" dirty="0" smtClean="0"/>
              <a:t> που ορίζουμε</a:t>
            </a:r>
            <a:r>
              <a:rPr lang="en-US" dirty="0" smtClean="0"/>
              <a:t> </a:t>
            </a:r>
            <a:r>
              <a:rPr lang="el-GR" dirty="0" smtClean="0"/>
              <a:t>κρατάει την διεύθυνση που </a:t>
            </a:r>
            <a:r>
              <a:rPr lang="en-US" dirty="0" smtClean="0"/>
              <a:t>“</a:t>
            </a:r>
            <a:r>
              <a:rPr lang="el-GR" dirty="0" smtClean="0">
                <a:solidFill>
                  <a:srgbClr val="0070C0"/>
                </a:solidFill>
              </a:rPr>
              <a:t>δείχνει</a:t>
            </a:r>
            <a:r>
              <a:rPr lang="en-US" dirty="0" smtClean="0"/>
              <a:t>”</a:t>
            </a:r>
            <a:r>
              <a:rPr lang="el-GR" dirty="0" smtClean="0"/>
              <a:t> σε αυτό τον χώρο μνήμης</a:t>
            </a:r>
            <a:endParaRPr lang="en-US" dirty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492369" y="1712267"/>
            <a:ext cx="8229600" cy="46166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vert="horz" wrap="square" lIns="91440" tIns="45720" rIns="91440" bIns="45720" rtlCol="0">
            <a:sp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Light </a:t>
            </a:r>
            <a:r>
              <a:rPr lang="en-US" sz="2400" b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bedroomLight</a:t>
            </a:r>
            <a:r>
              <a:rPr lang="el-GR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l-GR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Light();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81800" y="3471428"/>
            <a:ext cx="2057400" cy="31938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6781800" y="4793115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4837279" y="4879507"/>
            <a:ext cx="4001921" cy="1261628"/>
            <a:chOff x="4837279" y="4879507"/>
            <a:chExt cx="4001921" cy="1261628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6781800" y="6141135"/>
              <a:ext cx="20574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14"/>
            <p:cNvGrpSpPr/>
            <p:nvPr/>
          </p:nvGrpSpPr>
          <p:grpSpPr>
            <a:xfrm>
              <a:off x="7156250" y="4879507"/>
              <a:ext cx="1369669" cy="1219200"/>
              <a:chOff x="5031131" y="2438400"/>
              <a:chExt cx="1369669" cy="1219200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5300409" y="2457361"/>
                <a:ext cx="79159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/>
                  <a:t>Light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067810" y="2863334"/>
                <a:ext cx="125679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intensity</a:t>
                </a:r>
                <a:endParaRPr lang="en-US" sz="1600" dirty="0"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5031131" y="2795915"/>
                <a:ext cx="1369669" cy="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5031131" y="3276600"/>
                <a:ext cx="1369669" cy="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ounded Rectangle 19"/>
              <p:cNvSpPr/>
              <p:nvPr/>
            </p:nvSpPr>
            <p:spPr>
              <a:xfrm>
                <a:off x="5031131" y="2438400"/>
                <a:ext cx="1369669" cy="1219200"/>
              </a:xfrm>
              <a:prstGeom prst="round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4837279" y="5331884"/>
              <a:ext cx="1415772" cy="36933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kitchenLight</a:t>
              </a:r>
              <a:endParaRPr lang="en-US" dirty="0"/>
            </a:p>
          </p:txBody>
        </p:sp>
        <p:cxnSp>
          <p:nvCxnSpPr>
            <p:cNvPr id="22" name="Elbow Connector 21"/>
            <p:cNvCxnSpPr>
              <a:stCxn id="21" idx="3"/>
            </p:cNvCxnSpPr>
            <p:nvPr/>
          </p:nvCxnSpPr>
          <p:spPr>
            <a:xfrm flipV="1">
              <a:off x="6253051" y="5331884"/>
              <a:ext cx="553987" cy="184666"/>
            </a:xfrm>
            <a:prstGeom prst="bentConnector3">
              <a:avLst>
                <a:gd name="adj1" fmla="val 50000"/>
              </a:avLst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7192929" y="3917397"/>
            <a:ext cx="12567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intensity</a:t>
            </a:r>
            <a:endParaRPr lang="en-US" sz="16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7156250" y="3492463"/>
            <a:ext cx="1369669" cy="1219200"/>
            <a:chOff x="7156250" y="1545035"/>
            <a:chExt cx="1369669" cy="1219200"/>
          </a:xfrm>
        </p:grpSpPr>
        <p:sp>
          <p:nvSpPr>
            <p:cNvPr id="25" name="TextBox 24"/>
            <p:cNvSpPr txBox="1"/>
            <p:nvPr/>
          </p:nvSpPr>
          <p:spPr>
            <a:xfrm>
              <a:off x="7425528" y="1563996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Light</a:t>
              </a:r>
              <a:endParaRPr lang="en-US" sz="2000" b="1" dirty="0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7156250" y="190255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7156250" y="238323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ounded Rectangle 27"/>
            <p:cNvSpPr/>
            <p:nvPr/>
          </p:nvSpPr>
          <p:spPr>
            <a:xfrm>
              <a:off x="7156250" y="1545035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4837279" y="4041032"/>
            <a:ext cx="1595309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bedroomLight</a:t>
            </a:r>
            <a:endParaRPr lang="en-US" dirty="0"/>
          </a:p>
        </p:txBody>
      </p:sp>
      <p:cxnSp>
        <p:nvCxnSpPr>
          <p:cNvPr id="30" name="Elbow Connector 29"/>
          <p:cNvCxnSpPr>
            <a:stCxn id="29" idx="3"/>
          </p:cNvCxnSpPr>
          <p:nvPr/>
        </p:nvCxnSpPr>
        <p:spPr>
          <a:xfrm flipV="1">
            <a:off x="6432588" y="3938927"/>
            <a:ext cx="374450" cy="286771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ontent Placeholder 3"/>
          <p:cNvSpPr txBox="1">
            <a:spLocks/>
          </p:cNvSpPr>
          <p:nvPr/>
        </p:nvSpPr>
        <p:spPr>
          <a:xfrm>
            <a:off x="486508" y="2274983"/>
            <a:ext cx="8229600" cy="46166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vert="horz" wrap="square" lIns="91440" tIns="45720" rIns="91440" bIns="45720" rtlCol="0">
            <a:sp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Light </a:t>
            </a:r>
            <a:r>
              <a:rPr lang="en-US" sz="2400" b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kitchenLight</a:t>
            </a:r>
            <a:r>
              <a:rPr lang="el-GR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l-GR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Light();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77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Κλήση μεθόδων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Ή πρόσβαση που έχουμε στα αντικείμενα είναι (κατά κύριο λόγο) μέσα από τις μεθόδους τους. </a:t>
            </a:r>
          </a:p>
          <a:p>
            <a:r>
              <a:rPr lang="el-GR" dirty="0" smtClean="0"/>
              <a:t>Η κλήση μιας μεθόδου </a:t>
            </a:r>
          </a:p>
          <a:p>
            <a:pPr lvl="1"/>
            <a:r>
              <a:rPr lang="el-GR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&lt;όνομα αντικειμένου&gt;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&lt;όνομα μεθόδου&gt;</a:t>
            </a:r>
          </a:p>
          <a:p>
            <a:r>
              <a:rPr lang="el-GR" dirty="0" smtClean="0"/>
              <a:t>Π.χ.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267200"/>
            <a:ext cx="6248400" cy="193899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Light </a:t>
            </a:r>
            <a:r>
              <a:rPr lang="en-US" sz="2400" b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bedroomLight</a:t>
            </a:r>
            <a:r>
              <a:rPr lang="el-GR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l-GR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Light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l-GR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bedroomLight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bedroomLight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brighten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bedroomLight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bedroomLight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97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Κλήση μεθόδων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Για να καλέσουμε μια μέθοδο μιας κλάσης θα πρέπει να δημιουργήσουμε ένα </a:t>
            </a:r>
            <a:r>
              <a:rPr lang="el-GR" dirty="0" smtClean="0">
                <a:solidFill>
                  <a:srgbClr val="0070C0"/>
                </a:solidFill>
              </a:rPr>
              <a:t>αντικείμενο</a:t>
            </a:r>
            <a:r>
              <a:rPr lang="el-GR" dirty="0" smtClean="0"/>
              <a:t> της κλάσης</a:t>
            </a:r>
          </a:p>
          <a:p>
            <a:r>
              <a:rPr lang="el-GR" dirty="0" smtClean="0"/>
              <a:t>Εξαίρεση: 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στατικές</a:t>
            </a:r>
            <a:r>
              <a:rPr lang="el-GR" dirty="0" smtClean="0"/>
              <a:t> μέθοδοι</a:t>
            </a:r>
          </a:p>
          <a:p>
            <a:pPr lvl="1"/>
            <a:r>
              <a:rPr lang="el-GR" dirty="0" smtClean="0"/>
              <a:t>Μπορούν να κληθούν χρησιμοποιώντας το </a:t>
            </a:r>
            <a:r>
              <a:rPr lang="el-GR" dirty="0" smtClean="0">
                <a:solidFill>
                  <a:srgbClr val="0070C0"/>
                </a:solidFill>
              </a:rPr>
              <a:t>όνομα της κλάσης</a:t>
            </a:r>
          </a:p>
          <a:p>
            <a:r>
              <a:rPr lang="el-GR" dirty="0" smtClean="0"/>
              <a:t>Παράδειγμα:</a:t>
            </a:r>
          </a:p>
          <a:p>
            <a:pPr lvl="1"/>
            <a:r>
              <a:rPr lang="el-GR" dirty="0" smtClean="0"/>
              <a:t>Η μέθοδος </a:t>
            </a:r>
            <a:r>
              <a:rPr lang="en-US" dirty="0" smtClean="0">
                <a:solidFill>
                  <a:srgbClr val="FF0000"/>
                </a:solidFill>
              </a:rPr>
              <a:t>main</a:t>
            </a:r>
            <a:r>
              <a:rPr lang="en-US" dirty="0" smtClean="0"/>
              <a:t> </a:t>
            </a:r>
            <a:r>
              <a:rPr lang="el-GR" dirty="0" smtClean="0"/>
              <a:t>που έχουμε δει καλείται χωρίς να έχουμε δημιουργήσει αντικείμενο </a:t>
            </a:r>
          </a:p>
          <a:p>
            <a:pPr lvl="2"/>
            <a:r>
              <a:rPr lang="el-GR" dirty="0" err="1" smtClean="0"/>
              <a:t>Γι</a:t>
            </a:r>
            <a:r>
              <a:rPr lang="el-GR" dirty="0" smtClean="0"/>
              <a:t> αυτό και πρέπει να οριστεί ως </a:t>
            </a:r>
            <a:r>
              <a:rPr lang="en-US" dirty="0" smtClean="0">
                <a:solidFill>
                  <a:srgbClr val="FF0000"/>
                </a:solidFill>
              </a:rPr>
              <a:t>static</a:t>
            </a:r>
            <a:r>
              <a:rPr lang="en-US" dirty="0" smtClean="0"/>
              <a:t>. </a:t>
            </a:r>
            <a:endParaRPr lang="el-GR" dirty="0" smtClean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(“hello”);</a:t>
            </a:r>
            <a:r>
              <a:rPr lang="en-US" dirty="0" smtClean="0"/>
              <a:t> </a:t>
            </a:r>
            <a:r>
              <a:rPr lang="el-GR" dirty="0" smtClean="0"/>
              <a:t>καλεί την στατική μέθοδο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 smtClean="0"/>
              <a:t> </a:t>
            </a:r>
            <a:r>
              <a:rPr lang="el-GR" dirty="0" smtClean="0"/>
              <a:t>του αντικειμένου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13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4877</TotalTime>
  <Words>1133</Words>
  <Application>Microsoft Office PowerPoint</Application>
  <PresentationFormat>On-screen Show (4:3)</PresentationFormat>
  <Paragraphs>198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Courier New</vt:lpstr>
      <vt:lpstr>Clarity</vt:lpstr>
      <vt:lpstr>ΤΕΧΝΙΚΕΣ Αντικειμενοστραφουσ προγραμματισμου</vt:lpstr>
      <vt:lpstr>ΚΛΑΣΕΙΣ ΚΑΙ ΑΝΤΙΚΕΙΜΕΝΑ</vt:lpstr>
      <vt:lpstr>Κλάση</vt:lpstr>
      <vt:lpstr>Πρακτικά στον κώδικα</vt:lpstr>
      <vt:lpstr>Γενική μορφή της κλάσης</vt:lpstr>
      <vt:lpstr>Δημιουργία αντικειμένων</vt:lpstr>
      <vt:lpstr>Δημιουργία αντικειμένων</vt:lpstr>
      <vt:lpstr>Κλήση μεθόδων</vt:lpstr>
      <vt:lpstr>Κλήση μεθόδων</vt:lpstr>
      <vt:lpstr>ΥΠΑΡΧΟΥΣΕΣ ΚΛΑΣΕΙΣ</vt:lpstr>
      <vt:lpstr>Strings</vt:lpstr>
      <vt:lpstr>String  αντικείμενα</vt:lpstr>
      <vt:lpstr>String μέθοδοι</vt:lpstr>
      <vt:lpstr>Παράδειγμα</vt:lpstr>
      <vt:lpstr>Αμετάβλητα αντικείμενα</vt:lpstr>
      <vt:lpstr>Αμετάβλητα αντικείμενα</vt:lpstr>
      <vt:lpstr>String σταθερές </vt:lpstr>
      <vt:lpstr>Scanner</vt:lpstr>
      <vt:lpstr>Wrapper classes</vt:lpstr>
      <vt:lpstr>Παράδειγμα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294</cp:revision>
  <dcterms:created xsi:type="dcterms:W3CDTF">2013-02-10T16:19:38Z</dcterms:created>
  <dcterms:modified xsi:type="dcterms:W3CDTF">2018-03-12T21:49:40Z</dcterms:modified>
</cp:coreProperties>
</file>