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7" r:id="rId2"/>
    <p:sldId id="406" r:id="rId3"/>
    <p:sldId id="407" r:id="rId4"/>
    <p:sldId id="408" r:id="rId5"/>
    <p:sldId id="409" r:id="rId6"/>
    <p:sldId id="410" r:id="rId7"/>
    <p:sldId id="411" r:id="rId8"/>
    <p:sldId id="412" r:id="rId9"/>
    <p:sldId id="413" r:id="rId10"/>
    <p:sldId id="414" r:id="rId11"/>
    <p:sldId id="415" r:id="rId12"/>
    <p:sldId id="416" r:id="rId13"/>
    <p:sldId id="417" r:id="rId14"/>
    <p:sldId id="418" r:id="rId15"/>
    <p:sldId id="419" r:id="rId16"/>
    <p:sldId id="421" r:id="rId17"/>
    <p:sldId id="422" r:id="rId18"/>
    <p:sldId id="420" r:id="rId19"/>
    <p:sldId id="423" r:id="rId20"/>
    <p:sldId id="425" r:id="rId21"/>
    <p:sldId id="426" r:id="rId22"/>
    <p:sldId id="427" r:id="rId23"/>
    <p:sldId id="428" r:id="rId24"/>
    <p:sldId id="441" r:id="rId25"/>
    <p:sldId id="431" r:id="rId26"/>
    <p:sldId id="432" r:id="rId27"/>
    <p:sldId id="438" r:id="rId28"/>
    <p:sldId id="434" r:id="rId29"/>
    <p:sldId id="436" r:id="rId30"/>
    <p:sldId id="447" r:id="rId31"/>
    <p:sldId id="435" r:id="rId32"/>
    <p:sldId id="443" r:id="rId33"/>
    <p:sldId id="444" r:id="rId34"/>
    <p:sldId id="446" r:id="rId35"/>
    <p:sldId id="445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660"/>
  </p:normalViewPr>
  <p:slideViewPr>
    <p:cSldViewPr>
      <p:cViewPr varScale="1">
        <p:scale>
          <a:sx n="52" d="100"/>
          <a:sy n="52" d="100"/>
        </p:scale>
        <p:origin x="67" y="33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Εισαγωγή στη </a:t>
            </a:r>
            <a:r>
              <a:rPr lang="en-US" dirty="0" smtClean="0"/>
              <a:t>Java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Προσοχή!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58473" y="1776415"/>
            <a:ext cx="13419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None/>
              <a:tabLst>
                <a:tab pos="2189163" algn="l"/>
              </a:tabLst>
            </a:pPr>
            <a:r>
              <a:rPr lang="el-GR" sz="2400" dirty="0" smtClean="0">
                <a:solidFill>
                  <a:srgbClr val="FC0128"/>
                </a:solidFill>
              </a:rPr>
              <a:t>ΛΑΘΟΣ</a:t>
            </a:r>
            <a:r>
              <a:rPr lang="en-GB" sz="2400" dirty="0" smtClean="0">
                <a:solidFill>
                  <a:srgbClr val="FC0128"/>
                </a:solidFill>
              </a:rPr>
              <a:t>!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232858" y="1776415"/>
            <a:ext cx="1302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89163" algn="l"/>
              </a:tabLst>
            </a:pPr>
            <a:r>
              <a:rPr lang="el-GR" sz="2400" dirty="0" smtClean="0">
                <a:solidFill>
                  <a:srgbClr val="0070C0"/>
                </a:solidFill>
              </a:rPr>
              <a:t>ΣΩΣΤΟ</a:t>
            </a:r>
            <a:r>
              <a:rPr lang="en-GB" sz="2400" dirty="0" smtClean="0">
                <a:solidFill>
                  <a:srgbClr val="0070C0"/>
                </a:solidFill>
              </a:rPr>
              <a:t>!</a:t>
            </a:r>
            <a:endParaRPr lang="el-GR" sz="2400" dirty="0" smtClean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2642" y="5686187"/>
            <a:ext cx="8117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Πάντα</a:t>
            </a:r>
            <a:r>
              <a:rPr lang="el-GR" sz="2400" dirty="0" smtClean="0"/>
              <a:t> να βάζετε </a:t>
            </a:r>
            <a:r>
              <a:rPr lang="el-GR" sz="2400" dirty="0" smtClean="0">
                <a:solidFill>
                  <a:srgbClr val="FF0000"/>
                </a:solidFill>
              </a:rPr>
              <a:t>{ } </a:t>
            </a:r>
            <a:r>
              <a:rPr lang="el-GR" sz="2400" dirty="0" smtClean="0"/>
              <a:t>στο σώμα των </a:t>
            </a:r>
            <a:r>
              <a:rPr lang="en-US" sz="2400" dirty="0" smtClean="0"/>
              <a:t>if-then-else statements.</a:t>
            </a:r>
          </a:p>
          <a:p>
            <a:r>
              <a:rPr lang="el-GR" sz="2400" dirty="0" smtClean="0"/>
              <a:t>Πάντα να στοιχίζετε σωστά </a:t>
            </a:r>
            <a:r>
              <a:rPr lang="el-GR" sz="2400" smtClean="0"/>
              <a:t>τον κώδικα.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362200"/>
            <a:ext cx="4330005" cy="2031325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j )</a:t>
            </a:r>
          </a:p>
          <a:p>
            <a:pPr lvl="1">
              <a:buFont typeface="Wingdings 2" pitchFamily="18" charset="2"/>
              <a:buNone/>
            </a:pPr>
            <a:r>
              <a:rPr lang="en-GB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j == k )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 k”);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lvl="1">
              <a:buFont typeface="Wingdings 2" pitchFamily="18" charset="2"/>
              <a:buNone/>
            </a:pP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not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endParaRPr lang="el-GR" dirty="0" smtClean="0">
              <a:latin typeface="Lucida Console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60232" y="2362200"/>
            <a:ext cx="4330005" cy="2862322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j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j == k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 k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itchFamily="18" charset="2"/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itchFamily="18" charset="2"/>
              <a:buNone/>
            </a:pPr>
            <a:r>
              <a:rPr lang="en-GB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l-GR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not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l-GR" dirty="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995" y="4599962"/>
            <a:ext cx="4330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smtClean="0"/>
              <a:t>else </a:t>
            </a:r>
            <a:r>
              <a:rPr lang="el-GR" dirty="0" smtClean="0"/>
              <a:t>μοιάζει σαν να πηγαίνει με το μπλε </a:t>
            </a:r>
            <a:r>
              <a:rPr lang="en-US" dirty="0" smtClean="0"/>
              <a:t>else </a:t>
            </a:r>
            <a:r>
              <a:rPr lang="el-GR" dirty="0" smtClean="0"/>
              <a:t>αλλά </a:t>
            </a:r>
            <a:r>
              <a:rPr lang="el-GR" dirty="0" err="1" smtClean="0"/>
              <a:t>ταιριάζεται</a:t>
            </a:r>
            <a:r>
              <a:rPr lang="el-GR" dirty="0" smtClean="0"/>
              <a:t> με το τελευταίο (πράσινο) </a:t>
            </a:r>
            <a:r>
              <a:rPr lang="en-US" dirty="0" smtClean="0"/>
              <a:t>if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55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- </a:t>
            </a:r>
            <a:r>
              <a:rPr lang="en-US" dirty="0"/>
              <a:t>While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while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l-GR" dirty="0" smtClean="0"/>
              <a:t>Αν η </a:t>
            </a:r>
            <a:r>
              <a:rPr lang="el-GR" dirty="0" smtClean="0">
                <a:solidFill>
                  <a:srgbClr val="0070C0"/>
                </a:solidFill>
              </a:rPr>
              <a:t>συνθήκη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l-GR" dirty="0" smtClean="0"/>
              <a:t>εκτελείται το </a:t>
            </a:r>
            <a:r>
              <a:rPr lang="en-US" dirty="0" smtClean="0"/>
              <a:t>block </a:t>
            </a:r>
            <a:r>
              <a:rPr lang="el-GR" dirty="0" smtClean="0"/>
              <a:t>κώδικα </a:t>
            </a:r>
            <a:r>
              <a:rPr lang="en-US" dirty="0" smtClean="0"/>
              <a:t>while-code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O </a:t>
            </a:r>
            <a:r>
              <a:rPr lang="en-US" dirty="0">
                <a:solidFill>
                  <a:srgbClr val="0070C0"/>
                </a:solidFill>
              </a:rPr>
              <a:t>while-code block </a:t>
            </a:r>
            <a:r>
              <a:rPr lang="el-GR" dirty="0" smtClean="0"/>
              <a:t>κώδικας υλοποιεί </a:t>
            </a:r>
            <a:r>
              <a:rPr lang="el-GR" dirty="0"/>
              <a:t>τις επαναλήψεις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την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συνθήκη</a:t>
            </a:r>
            <a:r>
              <a:rPr lang="el-GR" dirty="0"/>
              <a:t>.</a:t>
            </a:r>
            <a:endParaRPr lang="en-US" dirty="0"/>
          </a:p>
          <a:p>
            <a:pPr lvl="1"/>
            <a:r>
              <a:rPr lang="el-GR" dirty="0" smtClean="0"/>
              <a:t>Στο </a:t>
            </a:r>
            <a:r>
              <a:rPr lang="el-GR" dirty="0" smtClean="0">
                <a:solidFill>
                  <a:srgbClr val="0070C0"/>
                </a:solidFill>
              </a:rPr>
              <a:t>τέλος του </a:t>
            </a:r>
            <a:r>
              <a:rPr lang="en-US" dirty="0" smtClean="0">
                <a:solidFill>
                  <a:srgbClr val="0070C0"/>
                </a:solidFill>
              </a:rPr>
              <a:t>while-code </a:t>
            </a:r>
            <a:r>
              <a:rPr lang="en-US" dirty="0" smtClean="0"/>
              <a:t>block </a:t>
            </a:r>
            <a:r>
              <a:rPr lang="el-GR" dirty="0" smtClean="0"/>
              <a:t>η </a:t>
            </a:r>
            <a:r>
              <a:rPr lang="el-GR" dirty="0"/>
              <a:t>συνθήκη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αξιολογείται εκ νέου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l-GR" dirty="0" smtClean="0"/>
              <a:t>Ο κώδικας επαναλαμβάνεται </a:t>
            </a:r>
            <a:r>
              <a:rPr lang="el-GR" dirty="0" smtClean="0">
                <a:solidFill>
                  <a:srgbClr val="0070C0"/>
                </a:solidFill>
              </a:rPr>
              <a:t>μέχρι</a:t>
            </a:r>
            <a:r>
              <a:rPr lang="el-GR" dirty="0" smtClean="0"/>
              <a:t> η συνθήκη να γίνει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 smtClean="0"/>
              <a:t>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3217547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…while-code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950929" y="4314825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while-code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322464" y="2410375"/>
            <a:ext cx="1027112" cy="9847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233746" y="267335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6809389" y="170021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549663" y="2921000"/>
            <a:ext cx="8206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6834554" y="4864100"/>
            <a:ext cx="1466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6846277" y="3613150"/>
            <a:ext cx="1466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371743" y="2921003"/>
            <a:ext cx="0" cy="2443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6830159" y="5370513"/>
            <a:ext cx="154011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672755" y="2540002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245470" y="3644902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5492262" y="5111750"/>
            <a:ext cx="1342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 flipV="1">
            <a:off x="5489331" y="2887663"/>
            <a:ext cx="0" cy="2222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 flipV="1">
            <a:off x="5490796" y="2887663"/>
            <a:ext cx="633927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>
            <a:off x="6834554" y="53736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28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371366"/>
            <a:ext cx="7772400" cy="2308324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inputReader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Scanner(System.in);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input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inputReader.next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input.equals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(“Yes”)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(“Do you want to continue?”);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inputReader.next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2459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</a:t>
            </a:r>
            <a:r>
              <a:rPr lang="el-GR" dirty="0" smtClean="0"/>
              <a:t>– </a:t>
            </a:r>
            <a:r>
              <a:rPr lang="en-US" dirty="0" smtClean="0"/>
              <a:t>for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l-GR" dirty="0"/>
              <a:t>Το όρισμα του </a:t>
            </a:r>
            <a:r>
              <a:rPr lang="en-US" dirty="0"/>
              <a:t>for </a:t>
            </a:r>
            <a:r>
              <a:rPr lang="el-GR" dirty="0"/>
              <a:t>έχει</a:t>
            </a:r>
            <a:r>
              <a:rPr lang="en-US" dirty="0"/>
              <a:t> 3 </a:t>
            </a:r>
            <a:r>
              <a:rPr lang="el-GR" dirty="0"/>
              <a:t>κομμάτια χωρισμένα με </a:t>
            </a:r>
            <a:r>
              <a:rPr lang="en-US" dirty="0"/>
              <a:t>;</a:t>
            </a:r>
          </a:p>
          <a:p>
            <a:pPr lvl="1"/>
            <a:r>
              <a:rPr lang="el-GR" sz="2000" dirty="0"/>
              <a:t>Την</a:t>
            </a:r>
            <a:r>
              <a:rPr lang="en-US" sz="2000" dirty="0"/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αρχικοποίηση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initialization section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000" dirty="0"/>
              <a:t>: </a:t>
            </a:r>
            <a:r>
              <a:rPr lang="el-GR" sz="2000" dirty="0"/>
              <a:t>εκτελείται πάντα μία μόνο φορά</a:t>
            </a:r>
            <a:endParaRPr lang="en-US" sz="2000" dirty="0"/>
          </a:p>
          <a:p>
            <a:pPr lvl="1"/>
            <a:r>
              <a:rPr lang="el-GR" sz="2000" dirty="0"/>
              <a:t>Τη </a:t>
            </a:r>
            <a:r>
              <a:rPr lang="el-GR" sz="2000" dirty="0">
                <a:solidFill>
                  <a:srgbClr val="0070C0"/>
                </a:solidFill>
              </a:rPr>
              <a:t>λογική συνθήκη (</a:t>
            </a:r>
            <a:r>
              <a:rPr lang="en-US" sz="2000" dirty="0">
                <a:solidFill>
                  <a:srgbClr val="0070C0"/>
                </a:solidFill>
              </a:rPr>
              <a:t>condition): </a:t>
            </a:r>
            <a:r>
              <a:rPr lang="el-GR" sz="2000" dirty="0"/>
              <a:t>εκτιμάται πριν από κάθε επανάληψη. </a:t>
            </a:r>
            <a:endParaRPr lang="en-US" sz="2000" dirty="0"/>
          </a:p>
          <a:p>
            <a:pPr lvl="1"/>
            <a:r>
              <a:rPr lang="el-GR" sz="2000" dirty="0"/>
              <a:t>Την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ενημέρωση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update expression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000" dirty="0"/>
              <a:t>: </a:t>
            </a:r>
            <a:r>
              <a:rPr lang="el-GR" sz="2000" dirty="0"/>
              <a:t>υπολογίζεται μετά το κυρίως σώμα της επανάληψης</a:t>
            </a:r>
            <a:r>
              <a:rPr lang="el-GR" sz="2000" dirty="0" smtClean="0"/>
              <a:t>.</a:t>
            </a:r>
            <a:endParaRPr lang="en-US" sz="2600" dirty="0" smtClean="0"/>
          </a:p>
          <a:p>
            <a:pPr lvl="1"/>
            <a:r>
              <a:rPr lang="el-GR" sz="2000" dirty="0"/>
              <a:t>Ο κώδικας επαναλαμβάνεται </a:t>
            </a:r>
            <a:r>
              <a:rPr lang="el-GR" sz="2000" dirty="0">
                <a:solidFill>
                  <a:srgbClr val="0070C0"/>
                </a:solidFill>
              </a:rPr>
              <a:t>μέχρι</a:t>
            </a:r>
            <a:r>
              <a:rPr lang="el-GR" sz="2000" dirty="0"/>
              <a:t> η συνθήκη να γίνει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sz="2000" dirty="0"/>
              <a:t>.</a:t>
            </a:r>
          </a:p>
          <a:p>
            <a:pPr lvl="1"/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2941831" cy="1754326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intialization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update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…for-code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6963508" y="1182688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1" name="AutoShape 6"/>
          <p:cNvSpPr>
            <a:spLocks noChangeArrowheads="1"/>
          </p:cNvSpPr>
          <p:nvPr/>
        </p:nvSpPr>
        <p:spPr bwMode="auto">
          <a:xfrm>
            <a:off x="5767754" y="2935288"/>
            <a:ext cx="2461846" cy="990600"/>
          </a:xfrm>
          <a:prstGeom prst="diamond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5838092" y="3163891"/>
            <a:ext cx="2250831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condition</a:t>
            </a: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5767755" y="1868488"/>
            <a:ext cx="2532185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initialization</a:t>
            </a: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5908432" y="4459288"/>
            <a:ext cx="2321169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for-code</a:t>
            </a: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5838092" y="5754688"/>
            <a:ext cx="2461846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update</a:t>
            </a:r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>
            <a:off x="6963508" y="52212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>
            <a:off x="5263662" y="3468688"/>
            <a:ext cx="0" cy="2590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5263661" y="6059488"/>
            <a:ext cx="5744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9" name="Line 14"/>
          <p:cNvSpPr>
            <a:spLocks noChangeShapeType="1"/>
          </p:cNvSpPr>
          <p:nvPr/>
        </p:nvSpPr>
        <p:spPr bwMode="auto">
          <a:xfrm>
            <a:off x="8932985" y="3468688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>
            <a:off x="8932985" y="544988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5" name="Line 16"/>
          <p:cNvSpPr>
            <a:spLocks noChangeShapeType="1"/>
          </p:cNvSpPr>
          <p:nvPr/>
        </p:nvSpPr>
        <p:spPr bwMode="auto">
          <a:xfrm>
            <a:off x="6963508" y="15636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6" name="Line 17"/>
          <p:cNvSpPr>
            <a:spLocks noChangeShapeType="1"/>
          </p:cNvSpPr>
          <p:nvPr/>
        </p:nvSpPr>
        <p:spPr bwMode="auto">
          <a:xfrm>
            <a:off x="6963508" y="26304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7" name="Line 18"/>
          <p:cNvSpPr>
            <a:spLocks noChangeShapeType="1"/>
          </p:cNvSpPr>
          <p:nvPr/>
        </p:nvSpPr>
        <p:spPr bwMode="auto">
          <a:xfrm>
            <a:off x="6963508" y="42306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8" name="Text Box 19"/>
          <p:cNvSpPr txBox="1">
            <a:spLocks noChangeArrowheads="1"/>
          </p:cNvSpPr>
          <p:nvPr/>
        </p:nvSpPr>
        <p:spPr bwMode="auto">
          <a:xfrm>
            <a:off x="7033846" y="3925891"/>
            <a:ext cx="77372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8299938" y="3621091"/>
            <a:ext cx="8440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>
            <a:off x="8229601" y="3459163"/>
            <a:ext cx="7033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51" name="Line 22"/>
          <p:cNvSpPr>
            <a:spLocks noChangeShapeType="1"/>
          </p:cNvSpPr>
          <p:nvPr/>
        </p:nvSpPr>
        <p:spPr bwMode="auto">
          <a:xfrm>
            <a:off x="5263662" y="3468688"/>
            <a:ext cx="50409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08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43000" y="1676400"/>
            <a:ext cx="685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83373" y="1676400"/>
            <a:ext cx="11676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Ισοδύναμο με </a:t>
            </a:r>
            <a:r>
              <a:rPr lang="en-US" dirty="0" smtClean="0">
                <a:solidFill>
                  <a:srgbClr val="FF0000"/>
                </a:solidFill>
              </a:rPr>
              <a:t>while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988" y="1676400"/>
            <a:ext cx="5105400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847" y="4267200"/>
            <a:ext cx="5105400" cy="1754326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096000" y="1752600"/>
            <a:ext cx="3048000" cy="990600"/>
          </a:xfrm>
          <a:prstGeom prst="wedgeRectCallout">
            <a:avLst>
              <a:gd name="adj1" fmla="val -93914"/>
              <a:gd name="adj2" fmla="val -4015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rgbClr val="FF0000"/>
                </a:solidFill>
              </a:rPr>
              <a:t>Ανάθεση</a:t>
            </a:r>
            <a:r>
              <a:rPr lang="el-GR" dirty="0" smtClean="0">
                <a:solidFill>
                  <a:schemeClr val="tx1"/>
                </a:solidFill>
              </a:rPr>
              <a:t>: υπολογίζεται η τιμή του </a:t>
            </a:r>
            <a:r>
              <a:rPr lang="en-US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i+1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και ανατίθεται στη μεταβλητή </a:t>
            </a:r>
            <a:r>
              <a:rPr lang="en-US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304800" y="2923794"/>
            <a:ext cx="1905000" cy="533400"/>
          </a:xfrm>
          <a:prstGeom prst="wedgeRectCallout">
            <a:avLst>
              <a:gd name="adj1" fmla="val -7211"/>
              <a:gd name="adj2" fmla="val -21481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μεταβλητής </a:t>
            </a:r>
            <a:r>
              <a:rPr lang="en-US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1" y="4114800"/>
            <a:ext cx="25146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μεταβλητή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l-GR" dirty="0" smtClean="0"/>
              <a:t> είναι τοπική για το </a:t>
            </a:r>
            <a:r>
              <a:rPr lang="en-US" dirty="0" smtClean="0"/>
              <a:t>for-loop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23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33800" y="1707776"/>
            <a:ext cx="6342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Ισοδύναμο με </a:t>
            </a:r>
            <a:r>
              <a:rPr lang="en-US" dirty="0" smtClean="0">
                <a:solidFill>
                  <a:srgbClr val="FF0000"/>
                </a:solidFill>
              </a:rPr>
              <a:t>while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988" y="1676400"/>
            <a:ext cx="5105400" cy="1477328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1143000" y="5410200"/>
            <a:ext cx="7866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847" y="4267200"/>
            <a:ext cx="5105400" cy="1754326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715000" y="1752600"/>
            <a:ext cx="3429000" cy="495300"/>
          </a:xfrm>
          <a:prstGeom prst="wedgeRectCallout">
            <a:avLst>
              <a:gd name="adj1" fmla="val -88980"/>
              <a:gd name="adj2" fmla="val -2839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 </a:t>
            </a:r>
            <a:r>
              <a:rPr lang="el-GR" dirty="0">
                <a:solidFill>
                  <a:schemeClr val="tx1"/>
                </a:solidFill>
              </a:rPr>
              <a:t>ισοδύναμο με το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47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Κάνετε πρόγραμμα που παίρνει σαν είσοδο ένα αριθμό και υλοποιεί μια αντίστροφη μέτρηση. Αν ο αριθμός είναι θετικός η αντίστροφη μέτρηση γίνεται προς τα κάτω μέχρι το μηδέν, αν είναι αρνητικός γίνεται προς τα πάνω μέχρι το μηδέν. Η διαδικασία επαναλαμβάνεται μέχρι ο χρήστης να δώσει την τιμή μηδέν.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82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791200" y="4038600"/>
            <a:ext cx="533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71800" y="4049486"/>
            <a:ext cx="609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71800" y="2895600"/>
            <a:ext cx="609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91200" y="2895600"/>
            <a:ext cx="533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CountDown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7464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1693" y="1737519"/>
            <a:ext cx="4783015" cy="48768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dirty="0" smtClean="0"/>
              <a:t>Ένα </a:t>
            </a:r>
            <a:r>
              <a:rPr lang="en-US" sz="2400" b="1" dirty="0" smtClean="0">
                <a:solidFill>
                  <a:schemeClr val="hlink"/>
                </a:solidFill>
                <a:latin typeface="Lucida Console" pitchFamily="49" charset="0"/>
              </a:rPr>
              <a:t>do while</a:t>
            </a:r>
            <a:r>
              <a:rPr lang="en-US" sz="2400" i="1" dirty="0" smtClean="0">
                <a:solidFill>
                  <a:srgbClr val="000066"/>
                </a:solidFill>
              </a:rPr>
              <a:t> </a:t>
            </a:r>
            <a:r>
              <a:rPr lang="en-US" sz="2400" dirty="0" smtClean="0">
                <a:solidFill>
                  <a:srgbClr val="000066"/>
                </a:solidFill>
              </a:rPr>
              <a:t>statement</a:t>
            </a:r>
            <a:r>
              <a:rPr lang="en-US" sz="2400" dirty="0" smtClean="0"/>
              <a:t> </a:t>
            </a:r>
            <a:r>
              <a:rPr lang="el-GR" sz="2400" dirty="0" smtClean="0"/>
              <a:t>έχει το εξής συντακτικό</a:t>
            </a:r>
            <a:r>
              <a:rPr lang="en-US" sz="2400" dirty="0" smtClean="0"/>
              <a:t>:</a:t>
            </a:r>
            <a:r>
              <a:rPr lang="en-US" sz="2400" dirty="0" smtClean="0">
                <a:latin typeface="Lucida Console" pitchFamily="49" charset="0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</a:t>
            </a:r>
          </a:p>
          <a:p>
            <a:pPr lvl="1"/>
            <a:endParaRPr lang="el-GR" sz="2000" dirty="0" smtClean="0"/>
          </a:p>
          <a:p>
            <a:pPr lvl="1"/>
            <a:endParaRPr lang="el-GR" sz="2000" dirty="0" smtClean="0"/>
          </a:p>
          <a:p>
            <a:pPr lvl="1"/>
            <a:endParaRPr lang="el-GR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To while code </a:t>
            </a:r>
            <a:r>
              <a:rPr lang="el-GR" sz="2000" dirty="0" smtClean="0"/>
              <a:t>εκτελείται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τουλάχιστον μία φορά</a:t>
            </a:r>
            <a:r>
              <a:rPr lang="en-US" sz="2000" dirty="0" smtClean="0"/>
              <a:t>;  </a:t>
            </a:r>
            <a:r>
              <a:rPr lang="el-GR" sz="2000" dirty="0" smtClean="0"/>
              <a:t>Μετά αν η συνθήκη είναι αληθής ο κώδικας εκτελείται ξανά.</a:t>
            </a:r>
            <a:endParaRPr lang="en-US" sz="2000" dirty="0" smtClean="0"/>
          </a:p>
          <a:p>
            <a:pPr lvl="1"/>
            <a:r>
              <a:rPr lang="en-US" sz="2000" dirty="0" smtClean="0"/>
              <a:t>O</a:t>
            </a:r>
            <a:r>
              <a:rPr lang="el-GR" sz="2000" dirty="0" smtClean="0"/>
              <a:t>ι μεταβλητές στο </a:t>
            </a:r>
            <a:r>
              <a:rPr lang="en-US" sz="2000" dirty="0" smtClean="0">
                <a:solidFill>
                  <a:srgbClr val="0070C0"/>
                </a:solidFill>
              </a:rPr>
              <a:t>condition</a:t>
            </a:r>
            <a:r>
              <a:rPr lang="en-US" sz="2000" dirty="0" smtClean="0"/>
              <a:t> </a:t>
            </a:r>
            <a:r>
              <a:rPr lang="el-GR" sz="2000" dirty="0">
                <a:solidFill>
                  <a:srgbClr val="FF0000"/>
                </a:solidFill>
              </a:rPr>
              <a:t>δεν</a:t>
            </a:r>
            <a:r>
              <a:rPr lang="el-GR" sz="2000" dirty="0" smtClean="0">
                <a:solidFill>
                  <a:srgbClr val="FF0000"/>
                </a:solidFill>
              </a:rPr>
              <a:t> </a:t>
            </a:r>
            <a:r>
              <a:rPr lang="el-GR" sz="2000" dirty="0" smtClean="0"/>
              <a:t>μπορεί να είναι </a:t>
            </a:r>
            <a:r>
              <a:rPr lang="el-GR" sz="2000" dirty="0" smtClean="0">
                <a:solidFill>
                  <a:srgbClr val="FF0000"/>
                </a:solidFill>
              </a:rPr>
              <a:t>τοπικές</a:t>
            </a:r>
            <a:r>
              <a:rPr lang="el-GR" sz="2000" dirty="0" smtClean="0"/>
              <a:t> μεταβλητές του </a:t>
            </a:r>
            <a:r>
              <a:rPr lang="en-US" sz="2000" dirty="0" smtClean="0"/>
              <a:t>while code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Do-While statement</a:t>
            </a:r>
            <a:endParaRPr 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838092" y="2590800"/>
            <a:ext cx="2321169" cy="10668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978769" y="2819400"/>
            <a:ext cx="2110154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while code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6099556" y="4479319"/>
            <a:ext cx="1656184" cy="1295400"/>
          </a:xfrm>
          <a:prstGeom prst="diamond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259433" y="4913500"/>
            <a:ext cx="1336431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condition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5416062" y="5127812"/>
            <a:ext cx="6834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V="1">
            <a:off x="5416062" y="3200400"/>
            <a:ext cx="0" cy="1926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5416061" y="3200400"/>
            <a:ext cx="4220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6893169" y="1524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6925579" y="3657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6927649" y="5774719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963508" y="5791200"/>
            <a:ext cx="9847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5486401" y="3962400"/>
            <a:ext cx="105507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24644" y="2780437"/>
            <a:ext cx="3217547" cy="1754326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Initialize 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…while-code block…</a:t>
            </a:r>
          </a:p>
          <a:p>
            <a:endParaRPr lang="en-US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51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75656" y="2060848"/>
            <a:ext cx="151216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CountDownWithDo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339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30027" y="2743200"/>
            <a:ext cx="1524000" cy="3397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Βρόγχοι – Το </a:t>
            </a:r>
            <a:r>
              <a:rPr lang="en-US" dirty="0" smtClean="0"/>
              <a:t>if-then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55983" cy="4876800"/>
          </a:xfrm>
        </p:spPr>
        <p:txBody>
          <a:bodyPr/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if-then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r>
              <a:rPr lang="el-GR" dirty="0" smtClean="0"/>
              <a:t>Αν η </a:t>
            </a:r>
            <a:r>
              <a:rPr lang="el-GR" dirty="0" smtClean="0">
                <a:solidFill>
                  <a:srgbClr val="0070C0"/>
                </a:solidFill>
              </a:rPr>
              <a:t>συνθήκη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l-GR" dirty="0" smtClean="0"/>
              <a:t>εκτελείται το </a:t>
            </a:r>
            <a:r>
              <a:rPr lang="en-US" dirty="0" smtClean="0"/>
              <a:t>block </a:t>
            </a:r>
            <a:r>
              <a:rPr lang="el-GR" dirty="0" smtClean="0"/>
              <a:t>κώδικα </a:t>
            </a:r>
            <a:r>
              <a:rPr lang="en-US" dirty="0" smtClean="0"/>
              <a:t>if-code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l-GR" dirty="0" smtClean="0"/>
              <a:t>Αν </a:t>
            </a:r>
            <a:r>
              <a:rPr lang="el-GR" dirty="0"/>
              <a:t>η </a:t>
            </a:r>
            <a:r>
              <a:rPr lang="el-GR" dirty="0">
                <a:solidFill>
                  <a:srgbClr val="0070C0"/>
                </a:solidFill>
              </a:rPr>
              <a:t>συνθήκη</a:t>
            </a:r>
            <a:r>
              <a:rPr lang="el-GR" dirty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τότε το κομμάτι αυτό προσπερνιέται και συνεχίζεται η εκτέλεση.</a:t>
            </a:r>
            <a:endParaRPr lang="en-US" dirty="0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6204439" y="4178306"/>
            <a:ext cx="1849315" cy="528637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굴림" pitchFamily="34" charset="-127"/>
              </a:rPr>
              <a:t>if-code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34" charset="-127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575241" y="2273120"/>
            <a:ext cx="1027113" cy="986204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498979" y="257016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7070479" y="1563691"/>
            <a:ext cx="0" cy="4746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803173" y="2784478"/>
            <a:ext cx="82061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7086600" y="4727578"/>
            <a:ext cx="1465" cy="939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7099787" y="3476628"/>
            <a:ext cx="1466" cy="681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625253" y="2784478"/>
            <a:ext cx="0" cy="24431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7108579" y="5233990"/>
            <a:ext cx="151520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924800" y="2403481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497514" y="3508380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6627" y="2739580"/>
            <a:ext cx="2803973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…if-code 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5944" y="2784477"/>
            <a:ext cx="1861161" cy="723903"/>
          </a:xfrm>
          <a:prstGeom prst="wedgeRectCallout">
            <a:avLst>
              <a:gd name="adj1" fmla="val 56520"/>
              <a:gd name="adj2" fmla="val -4099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Η παρένθεση είναι απαραίτητη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36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εντολές </a:t>
            </a:r>
            <a:r>
              <a:rPr lang="en-US" dirty="0" smtClean="0"/>
              <a:t>break </a:t>
            </a:r>
            <a:r>
              <a:rPr lang="el-GR" dirty="0" smtClean="0"/>
              <a:t>και </a:t>
            </a:r>
            <a:r>
              <a:rPr lang="en-US" dirty="0" smtClean="0"/>
              <a:t>continue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continue</a:t>
            </a:r>
            <a:r>
              <a:rPr lang="en-US" dirty="0" smtClean="0"/>
              <a:t>: </a:t>
            </a:r>
            <a:r>
              <a:rPr lang="el-GR" dirty="0" smtClean="0"/>
              <a:t>Επιστρέφει τη ροή του προγράμματος στον έλεγχο της συνθήκης σε ένα βρόγχο.</a:t>
            </a:r>
          </a:p>
          <a:p>
            <a:pPr lvl="1"/>
            <a:r>
              <a:rPr lang="el-GR" dirty="0" smtClean="0"/>
              <a:t>Βολικό για τον έλεγχο συνθηκών πριν ξεκινήσει η εκτέλεση του βρόγχου,</a:t>
            </a:r>
            <a:r>
              <a:rPr lang="en-US" dirty="0" smtClean="0"/>
              <a:t> </a:t>
            </a:r>
            <a:r>
              <a:rPr lang="el-GR" dirty="0" smtClean="0"/>
              <a:t>ή για πρόωρη επιστροφή στον έλεγχο της συνθήκης</a:t>
            </a:r>
          </a:p>
          <a:p>
            <a:pPr marL="274320" lvl="1" indent="0">
              <a:buNone/>
            </a:pPr>
            <a:endParaRPr lang="el-GR" dirty="0"/>
          </a:p>
          <a:p>
            <a:r>
              <a:rPr lang="en-US" dirty="0" smtClean="0">
                <a:solidFill>
                  <a:srgbClr val="FF0000"/>
                </a:solidFill>
              </a:rPr>
              <a:t>break</a:t>
            </a:r>
            <a:r>
              <a:rPr lang="en-US" dirty="0" smtClean="0"/>
              <a:t>: </a:t>
            </a:r>
            <a:r>
              <a:rPr lang="el-GR" dirty="0" smtClean="0"/>
              <a:t>Μας βγάζει έξω από την εκτέλεση του βρόχου από οποιοδήποτε σημείο μέσα στον κώδικα.</a:t>
            </a:r>
          </a:p>
          <a:p>
            <a:pPr lvl="1"/>
            <a:r>
              <a:rPr lang="el-GR" dirty="0" smtClean="0"/>
              <a:t>Βολικό για να σταματάμε το βρόγχο όταν κάτι δεν πάει καλά.</a:t>
            </a:r>
          </a:p>
          <a:p>
            <a:pPr lvl="1"/>
            <a:endParaRPr lang="el-GR" dirty="0"/>
          </a:p>
          <a:p>
            <a:r>
              <a:rPr lang="el-GR" dirty="0"/>
              <a:t>Κάποιοι θεωρούν </a:t>
            </a:r>
            <a:r>
              <a:rPr lang="el-GR" dirty="0" smtClean="0"/>
              <a:t>οι εντολές αυτές χαλάνε </a:t>
            </a:r>
            <a:r>
              <a:rPr lang="el-GR" dirty="0"/>
              <a:t>το μοντέλο του δομημένου προγραμματισμού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0327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εντολές </a:t>
            </a:r>
            <a:r>
              <a:rPr lang="en-US" dirty="0"/>
              <a:t>break </a:t>
            </a:r>
            <a:r>
              <a:rPr lang="el-GR" dirty="0" smtClean="0"/>
              <a:t>και </a:t>
            </a:r>
            <a:r>
              <a:rPr lang="en-US" dirty="0" smtClean="0"/>
              <a:t>continue</a:t>
            </a:r>
            <a:endParaRPr lang="en-US" dirty="0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276600" y="3962400"/>
            <a:ext cx="1973871" cy="1726039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t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 dirty="0" smtClean="0">
              <a:solidFill>
                <a:srgbClr val="000000"/>
              </a:solidFill>
              <a:ea typeface="굴림" pitchFamily="34" charset="-127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continue</a:t>
            </a:r>
            <a:endParaRPr lang="el-GR" sz="2200" dirty="0" smtClean="0">
              <a:solidFill>
                <a:srgbClr val="000000"/>
              </a:solidFill>
              <a:ea typeface="굴림" pitchFamily="34" charset="-127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200" dirty="0">
              <a:solidFill>
                <a:srgbClr val="000000"/>
              </a:solidFill>
              <a:ea typeface="굴림" pitchFamily="34" charset="-127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break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 dirty="0">
              <a:solidFill>
                <a:srgbClr val="000000"/>
              </a:solidFill>
              <a:ea typeface="굴림" pitchFamily="34" charset="-127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3648135" y="2250465"/>
            <a:ext cx="1027112" cy="9847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3559417" y="251344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4135060" y="154030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4875334" y="2761090"/>
            <a:ext cx="8206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4160226" y="5679182"/>
            <a:ext cx="1466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4155830" y="3453240"/>
            <a:ext cx="17584" cy="4827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5697414" y="2761093"/>
            <a:ext cx="14654" cy="338603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4998426" y="2380092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3571141" y="3484992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2815002" y="5936090"/>
            <a:ext cx="1342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 flipV="1">
            <a:off x="2813971" y="2727751"/>
            <a:ext cx="1029" cy="321759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 flipV="1">
            <a:off x="2816467" y="2727753"/>
            <a:ext cx="633927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55830" y="6150303"/>
            <a:ext cx="1540119" cy="477837"/>
            <a:chOff x="6830159" y="5370513"/>
            <a:chExt cx="1540119" cy="477837"/>
          </a:xfrm>
        </p:grpSpPr>
        <p:sp>
          <p:nvSpPr>
            <p:cNvPr id="27" name="Line 14"/>
            <p:cNvSpPr>
              <a:spLocks noChangeShapeType="1"/>
            </p:cNvSpPr>
            <p:nvPr/>
          </p:nvSpPr>
          <p:spPr bwMode="auto">
            <a:xfrm flipH="1">
              <a:off x="6830159" y="5370513"/>
              <a:ext cx="15401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63CEA"/>
                </a:solidFill>
              </a:endParaRPr>
            </a:p>
          </p:txBody>
        </p:sp>
        <p:sp>
          <p:nvSpPr>
            <p:cNvPr id="43" name="Line 20"/>
            <p:cNvSpPr>
              <a:spLocks noChangeShapeType="1"/>
            </p:cNvSpPr>
            <p:nvPr/>
          </p:nvSpPr>
          <p:spPr bwMode="auto">
            <a:xfrm>
              <a:off x="6834554" y="5373688"/>
              <a:ext cx="0" cy="4746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63CEA"/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636931" y="4336486"/>
            <a:ext cx="1236057" cy="40084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3043678" y="4536909"/>
            <a:ext cx="593253" cy="4661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041183" y="2727751"/>
            <a:ext cx="2495" cy="18091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045143" y="2718496"/>
            <a:ext cx="441256" cy="925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752599" y="4993114"/>
            <a:ext cx="9906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4743199" y="5199196"/>
            <a:ext cx="725537" cy="145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5468736" y="5199196"/>
            <a:ext cx="14657" cy="86332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173414" y="6099773"/>
            <a:ext cx="129532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167552" y="6099773"/>
            <a:ext cx="0" cy="37521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09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96211" y="1219200"/>
            <a:ext cx="4343400" cy="2585323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 don’t like something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continue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rest of code&gt;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215" y="1357699"/>
            <a:ext cx="3850595" cy="230832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everything is ok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&lt; rest of code&gt;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}// end of if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96211" y="3908524"/>
            <a:ext cx="4343400" cy="2862322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some code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 should stop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some code&gt;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5277" y="3819698"/>
            <a:ext cx="4066683" cy="286232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 &amp;&amp; 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StopFlag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some code 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 should stop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StopFlag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true;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}else{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&lt; some more code&gt;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75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35696" y="2420888"/>
            <a:ext cx="3168352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CountDownWithContinue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inputInt%2 ==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    continue;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35" y="5715000"/>
            <a:ext cx="3581365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αντίστροφη μέτρηση εκτελείται </a:t>
            </a:r>
          </a:p>
          <a:p>
            <a:r>
              <a:rPr lang="el-GR" dirty="0" smtClean="0"/>
              <a:t>μόνο για περιττούς αριθμούς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6096000" y="1524000"/>
            <a:ext cx="2895600" cy="838200"/>
          </a:xfrm>
          <a:prstGeom prst="wedgeRectCallout">
            <a:avLst>
              <a:gd name="adj1" fmla="val -152008"/>
              <a:gd name="adj2" fmla="val 6250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 </a:t>
            </a:r>
            <a:r>
              <a:rPr lang="el-GR" dirty="0" smtClean="0">
                <a:solidFill>
                  <a:schemeClr val="tx1"/>
                </a:solidFill>
              </a:rPr>
              <a:t>τελεστής </a:t>
            </a:r>
            <a:r>
              <a:rPr lang="en-US" dirty="0" smtClean="0">
                <a:solidFill>
                  <a:srgbClr val="FF0000"/>
                </a:solidFill>
              </a:rPr>
              <a:t>%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υπολογίζει το υπόλοιπο διαίρεσης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81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35696" y="2477997"/>
            <a:ext cx="2088232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47664" y="5229200"/>
            <a:ext cx="1224136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CountDownWithBreak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do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3276600" y="5105400"/>
            <a:ext cx="5181600" cy="1752600"/>
          </a:xfrm>
          <a:prstGeom prst="wedgeRectCallout">
            <a:avLst>
              <a:gd name="adj1" fmla="val -58764"/>
              <a:gd name="adj2" fmla="val -3679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Η συνθήκη αυτή ορίζει ένα </a:t>
            </a:r>
            <a:r>
              <a:rPr lang="el-GR" dirty="0" smtClean="0">
                <a:solidFill>
                  <a:srgbClr val="FF0000"/>
                </a:solidFill>
              </a:rPr>
              <a:t>ατέρμονο βρόγχο </a:t>
            </a:r>
            <a:r>
              <a:rPr lang="el-GR" dirty="0" smtClean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infinite loop)</a:t>
            </a:r>
            <a:r>
              <a:rPr lang="el-GR" dirty="0" smtClean="0">
                <a:solidFill>
                  <a:schemeClr val="tx1"/>
                </a:solidFill>
              </a:rPr>
              <a:t>. Πρέπει μέσα στο πρόγραμμα να έχουμε μια εντολή </a:t>
            </a:r>
            <a:r>
              <a:rPr lang="en-US" dirty="0" smtClean="0">
                <a:solidFill>
                  <a:srgbClr val="FF0000"/>
                </a:solidFill>
              </a:rPr>
              <a:t>break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(ή </a:t>
            </a:r>
            <a:r>
              <a:rPr lang="en-US" dirty="0" smtClean="0">
                <a:solidFill>
                  <a:schemeClr val="tx1"/>
                </a:solidFill>
              </a:rPr>
              <a:t>return </a:t>
            </a:r>
            <a:r>
              <a:rPr lang="el-GR" dirty="0" smtClean="0">
                <a:solidFill>
                  <a:schemeClr val="tx1"/>
                </a:solidFill>
              </a:rPr>
              <a:t>που θα δούμε αργότερα) για να μην κολλήσει το πρόγραμμα μας.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Αυτή η κατασκευή είναι βολική όταν έχουμε πολλαπλές συνθήκες εξόδου.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82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Εμβέλεια (</a:t>
            </a:r>
            <a:r>
              <a:rPr lang="en-US" dirty="0" smtClean="0"/>
              <a:t>scope) </a:t>
            </a:r>
            <a:r>
              <a:rPr lang="el-GR" dirty="0" smtClean="0"/>
              <a:t>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Προσέξτε ότι η μεταβλητή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/>
              <a:t> </a:t>
            </a:r>
            <a:r>
              <a:rPr lang="el-GR" dirty="0" smtClean="0"/>
              <a:t>πρέπει να οριστεί </a:t>
            </a:r>
            <a:r>
              <a:rPr lang="el-GR" dirty="0" smtClean="0">
                <a:solidFill>
                  <a:srgbClr val="FF0000"/>
                </a:solidFill>
              </a:rPr>
              <a:t>σε κάθε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en-US" dirty="0" smtClean="0"/>
              <a:t>, </a:t>
            </a:r>
            <a:r>
              <a:rPr lang="el-GR" dirty="0" smtClean="0"/>
              <a:t>ενώ η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inputInt</a:t>
            </a:r>
            <a:r>
              <a:rPr lang="en-US" dirty="0" smtClean="0"/>
              <a:t> </a:t>
            </a:r>
            <a:r>
              <a:rPr lang="el-GR" dirty="0" err="1" smtClean="0"/>
              <a:t>πρεπει</a:t>
            </a:r>
            <a:r>
              <a:rPr lang="el-GR" dirty="0" smtClean="0"/>
              <a:t> να οριστεί </a:t>
            </a:r>
            <a:r>
              <a:rPr lang="el-GR" dirty="0" smtClean="0">
                <a:solidFill>
                  <a:srgbClr val="FF0000"/>
                </a:solidFill>
              </a:rPr>
              <a:t>έξω</a:t>
            </a:r>
            <a:r>
              <a:rPr lang="el-GR" dirty="0" smtClean="0"/>
              <a:t> από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while-loop</a:t>
            </a:r>
            <a:r>
              <a:rPr lang="en-US" dirty="0" smtClean="0"/>
              <a:t> </a:t>
            </a:r>
            <a:r>
              <a:rPr lang="el-GR" dirty="0" smtClean="0"/>
              <a:t>αλλιώς ο </a:t>
            </a:r>
            <a:r>
              <a:rPr lang="en-US" dirty="0" smtClean="0"/>
              <a:t>compiler </a:t>
            </a:r>
            <a:r>
              <a:rPr lang="el-GR" dirty="0" smtClean="0"/>
              <a:t>διαμαρτύρεται. </a:t>
            </a:r>
          </a:p>
          <a:p>
            <a:pPr lvl="1"/>
            <a:r>
              <a:rPr lang="el-GR" dirty="0" smtClean="0"/>
              <a:t>Προσπαθούμε να χρησιμοποιήσουμε μια μεταβλητή εκτός της </a:t>
            </a:r>
            <a:r>
              <a:rPr lang="el-GR" dirty="0" smtClean="0">
                <a:solidFill>
                  <a:srgbClr val="FF0000"/>
                </a:solidFill>
              </a:rPr>
              <a:t>εμβέλειας</a:t>
            </a:r>
            <a:r>
              <a:rPr lang="el-GR" dirty="0" smtClean="0"/>
              <a:t> της</a:t>
            </a:r>
          </a:p>
          <a:p>
            <a:r>
              <a:rPr lang="el-GR" dirty="0" smtClean="0"/>
              <a:t>Η κάθε μεταβλητή που ορίζουμε έχει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εμβέλεια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scope) </a:t>
            </a:r>
            <a:r>
              <a:rPr lang="el-GR" dirty="0" smtClean="0"/>
              <a:t>μέσα στο </a:t>
            </a:r>
            <a:r>
              <a:rPr lang="en-US" dirty="0" smtClean="0">
                <a:solidFill>
                  <a:srgbClr val="0070C0"/>
                </a:solidFill>
              </a:rPr>
              <a:t>block</a:t>
            </a:r>
            <a:r>
              <a:rPr lang="en-US" dirty="0" smtClean="0"/>
              <a:t> </a:t>
            </a:r>
            <a:r>
              <a:rPr lang="el-GR" dirty="0" smtClean="0"/>
              <a:t>το οποίο ορίζεται.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Τοπική μεταβλητή </a:t>
            </a:r>
            <a:r>
              <a:rPr lang="el-GR" dirty="0" smtClean="0"/>
              <a:t>μέσα στο </a:t>
            </a:r>
            <a:r>
              <a:rPr lang="en-US" dirty="0" smtClean="0"/>
              <a:t>block.</a:t>
            </a:r>
          </a:p>
          <a:p>
            <a:r>
              <a:rPr lang="el-GR" dirty="0" smtClean="0"/>
              <a:t>Μόλις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βγούμε</a:t>
            </a:r>
            <a:r>
              <a:rPr lang="el-GR" dirty="0" smtClean="0"/>
              <a:t> από το </a:t>
            </a:r>
            <a:r>
              <a:rPr lang="en-US" dirty="0" smtClean="0"/>
              <a:t>block </a:t>
            </a:r>
            <a:r>
              <a:rPr lang="el-GR" dirty="0" smtClean="0"/>
              <a:t>η μεταβλητή χάνεται</a:t>
            </a:r>
          </a:p>
          <a:p>
            <a:pPr lvl="2"/>
            <a:r>
              <a:rPr lang="el-GR" dirty="0" smtClean="0"/>
              <a:t>Ο </a:t>
            </a:r>
            <a:r>
              <a:rPr lang="en-US" dirty="0" smtClean="0"/>
              <a:t>compiler </a:t>
            </a:r>
            <a:r>
              <a:rPr lang="el-GR" dirty="0" smtClean="0"/>
              <a:t>δημιουργεί</a:t>
            </a:r>
            <a:r>
              <a:rPr lang="en-US" dirty="0" smtClean="0"/>
              <a:t> </a:t>
            </a:r>
            <a:r>
              <a:rPr lang="el-GR" dirty="0" smtClean="0"/>
              <a:t>ένα χώρο στη μνήμη για το </a:t>
            </a:r>
            <a:r>
              <a:rPr lang="en-US" dirty="0" smtClean="0"/>
              <a:t>block </a:t>
            </a:r>
            <a:r>
              <a:rPr lang="el-GR" dirty="0" smtClean="0"/>
              <a:t>το οποίο εκτελούμε, ο οποίος εξαφανίζεται όταν το </a:t>
            </a:r>
            <a:r>
              <a:rPr lang="en-US" dirty="0" smtClean="0"/>
              <a:t>block </a:t>
            </a:r>
            <a:r>
              <a:rPr lang="el-GR" dirty="0" smtClean="0"/>
              <a:t>τελειώσει.</a:t>
            </a:r>
            <a:endParaRPr lang="en-US" dirty="0" smtClean="0"/>
          </a:p>
          <a:p>
            <a:r>
              <a:rPr lang="el-GR" dirty="0"/>
              <a:t>Ένα </a:t>
            </a:r>
            <a:r>
              <a:rPr lang="en-US" dirty="0"/>
              <a:t>block </a:t>
            </a:r>
            <a:r>
              <a:rPr lang="el-GR" dirty="0"/>
              <a:t>μπορεί να περιλαμβάνει κι άλλα </a:t>
            </a:r>
            <a:r>
              <a:rPr lang="el-GR" dirty="0">
                <a:solidFill>
                  <a:srgbClr val="0070C0"/>
                </a:solidFill>
              </a:rPr>
              <a:t>φωλιασμένα </a:t>
            </a:r>
            <a:r>
              <a:rPr lang="en-US" dirty="0">
                <a:solidFill>
                  <a:srgbClr val="0070C0"/>
                </a:solidFill>
              </a:rPr>
              <a:t>blocks</a:t>
            </a:r>
            <a:endParaRPr lang="el-GR" dirty="0">
              <a:solidFill>
                <a:srgbClr val="0070C0"/>
              </a:solidFill>
            </a:endParaRPr>
          </a:p>
          <a:p>
            <a:pPr lvl="1"/>
            <a:r>
              <a:rPr lang="el-GR" dirty="0"/>
              <a:t>Η μεταβλητή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εμβέλεια</a:t>
            </a:r>
            <a:r>
              <a:rPr lang="el-GR" dirty="0" smtClean="0"/>
              <a:t> και μέσα στα </a:t>
            </a:r>
            <a:r>
              <a:rPr lang="el-GR" dirty="0" smtClean="0">
                <a:solidFill>
                  <a:srgbClr val="0070C0"/>
                </a:solidFill>
              </a:rPr>
              <a:t>φωλιασμένα </a:t>
            </a:r>
            <a:r>
              <a:rPr lang="en-US" dirty="0">
                <a:solidFill>
                  <a:srgbClr val="0070C0"/>
                </a:solidFill>
              </a:rPr>
              <a:t>blocks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Δεν μπορούμε </a:t>
            </a:r>
            <a:r>
              <a:rPr lang="el-GR" dirty="0"/>
              <a:t>να ορίσουμε μια άλλη </a:t>
            </a:r>
            <a:r>
              <a:rPr lang="el-GR" dirty="0">
                <a:solidFill>
                  <a:srgbClr val="0070C0"/>
                </a:solidFill>
              </a:rPr>
              <a:t>μεταβλητή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 το ίδιο όνομα </a:t>
            </a:r>
            <a:r>
              <a:rPr lang="el-GR" dirty="0"/>
              <a:t>σε ένα φωλιασμένο </a:t>
            </a:r>
            <a:r>
              <a:rPr lang="en-US" dirty="0"/>
              <a:t>block</a:t>
            </a:r>
            <a:endParaRPr lang="el-GR" dirty="0"/>
          </a:p>
          <a:p>
            <a:pPr lvl="2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1394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905000" y="3301329"/>
            <a:ext cx="2088232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485225" y="5755445"/>
            <a:ext cx="4315172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85225" y="5432362"/>
            <a:ext cx="4299275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76935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 με το </a:t>
            </a:r>
            <a:r>
              <a:rPr lang="en-US" dirty="0" smtClean="0"/>
              <a:t>scope </a:t>
            </a:r>
            <a:r>
              <a:rPr lang="el-GR" dirty="0" smtClean="0"/>
              <a:t>μεταβλητών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1873116"/>
            <a:ext cx="379995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 κώδικας έχει λάθη σε </a:t>
            </a:r>
            <a:r>
              <a:rPr lang="el-GR" dirty="0" smtClean="0">
                <a:solidFill>
                  <a:srgbClr val="FF0000"/>
                </a:solidFill>
              </a:rPr>
              <a:t>τρία</a:t>
            </a:r>
            <a:r>
              <a:rPr lang="el-GR" dirty="0" smtClean="0"/>
              <a:t> σημεία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50606" y="1367535"/>
            <a:ext cx="8229600" cy="5334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2;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double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" 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(“y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(“z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0;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" 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(“z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"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(“y =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(“x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Rectangular Callout 2"/>
          <p:cNvSpPr/>
          <p:nvPr/>
        </p:nvSpPr>
        <p:spPr>
          <a:xfrm>
            <a:off x="6705600" y="4648200"/>
            <a:ext cx="2209800" cy="1219200"/>
          </a:xfrm>
          <a:prstGeom prst="wedgeRectCallout">
            <a:avLst>
              <a:gd name="adj1" fmla="val -89799"/>
              <a:gd name="adj2" fmla="val 4926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Δεν είναι λάθος γιατί ο πρώτος ορισμός είναι εκτός εμβέλειας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81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0" grpId="0" animBg="1"/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1560" y="706016"/>
            <a:ext cx="4968552" cy="43204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15616" y="1570112"/>
            <a:ext cx="3240360" cy="25922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457200"/>
            <a:ext cx="8229600" cy="5073352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... ...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... ...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... ...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... ...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...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...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...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...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713167" y="3621760"/>
            <a:ext cx="2304256" cy="612648"/>
          </a:xfrm>
          <a:prstGeom prst="wedgeRectCallout">
            <a:avLst>
              <a:gd name="adj1" fmla="val -108025"/>
              <a:gd name="adj2" fmla="val -7943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εμβέλεια του </a:t>
            </a:r>
            <a:r>
              <a:rPr lang="en-US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6629400" y="405354"/>
            <a:ext cx="2016224" cy="1440160"/>
          </a:xfrm>
          <a:prstGeom prst="wedgeRectCallout">
            <a:avLst>
              <a:gd name="adj1" fmla="val -107023"/>
              <a:gd name="adj2" fmla="val 62152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διαφορά του κόκκινου από το μπλε είναι ο χώρος </a:t>
            </a:r>
            <a:r>
              <a:rPr lang="el-GR" dirty="0" smtClean="0">
                <a:solidFill>
                  <a:srgbClr val="FFFF00"/>
                </a:solidFill>
              </a:rPr>
              <a:t>εκτός</a:t>
            </a:r>
            <a:r>
              <a:rPr lang="el-GR" dirty="0" smtClean="0">
                <a:solidFill>
                  <a:schemeClr val="tx1"/>
                </a:solidFill>
              </a:rPr>
              <a:t> της εμβελείας του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3167" y="4378424"/>
            <a:ext cx="3179313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Μέσα στο μπλε </a:t>
            </a:r>
            <a:r>
              <a:rPr lang="el-GR" dirty="0" smtClean="0">
                <a:solidFill>
                  <a:srgbClr val="FF0000"/>
                </a:solidFill>
              </a:rPr>
              <a:t>μπορούμε</a:t>
            </a:r>
            <a:r>
              <a:rPr lang="el-GR" dirty="0" smtClean="0"/>
              <a:t> να </a:t>
            </a:r>
            <a:r>
              <a:rPr lang="el-GR" dirty="0" smtClean="0">
                <a:solidFill>
                  <a:srgbClr val="FF0000"/>
                </a:solidFill>
              </a:rPr>
              <a:t>χρησιμοποιήσουμε</a:t>
            </a:r>
            <a:r>
              <a:rPr lang="el-GR" dirty="0" smtClean="0"/>
              <a:t> την μεταβλητή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l-GR" dirty="0" smtClean="0"/>
              <a:t>, αλλά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μπορούμε</a:t>
            </a:r>
            <a:r>
              <a:rPr lang="el-GR" dirty="0" smtClean="0"/>
              <a:t> να </a:t>
            </a:r>
            <a:r>
              <a:rPr lang="el-GR" dirty="0" smtClean="0">
                <a:solidFill>
                  <a:srgbClr val="FF0000"/>
                </a:solidFill>
              </a:rPr>
              <a:t>ορίσουμε</a:t>
            </a:r>
            <a:r>
              <a:rPr lang="el-GR" dirty="0" smtClean="0"/>
              <a:t> άλλη μεταβλητή με το όνομα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56911" y="1981832"/>
            <a:ext cx="3288538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Έξω από το μπλε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μπορούμε</a:t>
            </a:r>
            <a:r>
              <a:rPr lang="el-GR" dirty="0" smtClean="0"/>
              <a:t> να </a:t>
            </a:r>
            <a:r>
              <a:rPr lang="el-GR" dirty="0" smtClean="0">
                <a:solidFill>
                  <a:srgbClr val="FF0000"/>
                </a:solidFill>
              </a:rPr>
              <a:t>χρησιμοποιήσουμε</a:t>
            </a:r>
            <a:r>
              <a:rPr lang="el-GR" dirty="0" smtClean="0"/>
              <a:t> τη μεταβλητή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l-GR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l-GR" dirty="0"/>
              <a:t>αλλά </a:t>
            </a:r>
            <a:r>
              <a:rPr lang="el-GR" dirty="0">
                <a:solidFill>
                  <a:srgbClr val="FF0000"/>
                </a:solidFill>
              </a:rPr>
              <a:t>μπορούμε</a:t>
            </a:r>
            <a:r>
              <a:rPr lang="el-GR" dirty="0"/>
              <a:t> να </a:t>
            </a:r>
            <a:r>
              <a:rPr lang="el-GR" dirty="0">
                <a:solidFill>
                  <a:srgbClr val="FF0000"/>
                </a:solidFill>
              </a:rPr>
              <a:t>ορίσουμε</a:t>
            </a:r>
            <a:r>
              <a:rPr lang="el-GR" dirty="0"/>
              <a:t> νέα μεταβλητή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5855752"/>
            <a:ext cx="85472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Κάθε </a:t>
            </a:r>
            <a:r>
              <a:rPr lang="en-US" dirty="0" smtClean="0"/>
              <a:t>block </a:t>
            </a:r>
            <a:r>
              <a:rPr lang="el-GR" dirty="0" smtClean="0"/>
              <a:t>έχει το δικό του χώρο μνήμης. Σε ένα χώρο μνήμης μια μεταβλητή μπορεί να οριστεί μόνο μία φορά. </a:t>
            </a:r>
            <a:r>
              <a:rPr lang="en-US" dirty="0" smtClean="0"/>
              <a:t>O </a:t>
            </a:r>
            <a:r>
              <a:rPr lang="el-GR" dirty="0" smtClean="0"/>
              <a:t>χώρος μνήμης ενός </a:t>
            </a:r>
            <a:r>
              <a:rPr lang="en-US" dirty="0" smtClean="0"/>
              <a:t>block </a:t>
            </a:r>
            <a:r>
              <a:rPr lang="el-GR" dirty="0" smtClean="0"/>
              <a:t>περιλαμβάνει και τα φωλιασμένα </a:t>
            </a:r>
            <a:r>
              <a:rPr lang="en-US" dirty="0" smtClean="0"/>
              <a:t>blocks</a:t>
            </a:r>
            <a:r>
              <a:rPr lang="el-G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83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if-else statement</a:t>
            </a:r>
            <a:endParaRPr lang="en-US" dirty="0"/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4923694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statement1</a:t>
            </a:r>
          </a:p>
        </p:txBody>
      </p:sp>
      <p:sp>
        <p:nvSpPr>
          <p:cNvPr id="37" name="Rectangle 7"/>
          <p:cNvSpPr>
            <a:spLocks noChangeArrowheads="1"/>
          </p:cNvSpPr>
          <p:nvPr/>
        </p:nvSpPr>
        <p:spPr bwMode="auto">
          <a:xfrm rot="2700000">
            <a:off x="5294497" y="2285820"/>
            <a:ext cx="1027112" cy="986203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5206513" y="258127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>
            <a:off x="5789735" y="15763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0" name="Line 10"/>
          <p:cNvSpPr>
            <a:spLocks noChangeShapeType="1"/>
          </p:cNvSpPr>
          <p:nvPr/>
        </p:nvSpPr>
        <p:spPr bwMode="auto">
          <a:xfrm flipV="1">
            <a:off x="6522427" y="2795591"/>
            <a:ext cx="1446334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1"/>
          <p:cNvSpPr>
            <a:spLocks noChangeShapeType="1"/>
          </p:cNvSpPr>
          <p:nvPr/>
        </p:nvSpPr>
        <p:spPr bwMode="auto">
          <a:xfrm>
            <a:off x="5807321" y="4740278"/>
            <a:ext cx="146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 flipH="1">
            <a:off x="5819044" y="3489325"/>
            <a:ext cx="1465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 flipH="1">
            <a:off x="5827836" y="5246688"/>
            <a:ext cx="2164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6925409" y="2416177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5216770" y="352107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7003075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statement2</a:t>
            </a:r>
          </a:p>
        </p:txBody>
      </p:sp>
      <p:sp>
        <p:nvSpPr>
          <p:cNvPr id="47" name="Line 17"/>
          <p:cNvSpPr>
            <a:spLocks noChangeShapeType="1"/>
          </p:cNvSpPr>
          <p:nvPr/>
        </p:nvSpPr>
        <p:spPr bwMode="auto">
          <a:xfrm>
            <a:off x="7968762" y="2801938"/>
            <a:ext cx="0" cy="1363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8" name="Line 18"/>
          <p:cNvSpPr>
            <a:spLocks noChangeShapeType="1"/>
          </p:cNvSpPr>
          <p:nvPr/>
        </p:nvSpPr>
        <p:spPr bwMode="auto">
          <a:xfrm>
            <a:off x="7993674" y="473233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2067107"/>
            <a:ext cx="464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/>
              <a:t>Το </a:t>
            </a:r>
            <a:r>
              <a:rPr lang="en-US" sz="2400" dirty="0" smtClean="0"/>
              <a:t>if-else statement </a:t>
            </a:r>
            <a:r>
              <a:rPr lang="el-GR" sz="2400" dirty="0" smtClean="0"/>
              <a:t>δουλεύει καλά όταν στο </a:t>
            </a:r>
            <a:r>
              <a:rPr lang="en-US" sz="2400" dirty="0" smtClean="0"/>
              <a:t>condition </a:t>
            </a:r>
            <a:r>
              <a:rPr lang="el-GR" sz="2400" dirty="0" smtClean="0"/>
              <a:t>θέλουμε να περιγράψουμε μια επιλογή με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δύο</a:t>
            </a:r>
            <a:r>
              <a:rPr lang="el-GR" sz="2400" dirty="0" smtClean="0"/>
              <a:t> πιθανά ενδεχόμενα.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/>
              <a:t>Τι γίνεται αν η συνθήκη μας έχει πολλά ενδεχόμενα?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346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πρόγραμμα που να εύχεται καλημέρα σε τρεις διαφορετικές γλώσσες ανάλογα με την επιλογή του χρήστη.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0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IfTest1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3887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382000" cy="57150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IfSwitchTest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option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("GR")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kalimera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("EN")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("good morning");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("FR")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("bonjour");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("I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speak this language");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6285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statement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715" y="533400"/>
            <a:ext cx="3886200" cy="4838700"/>
          </a:xfrm>
        </p:spPr>
      </p:pic>
      <p:sp>
        <p:nvSpPr>
          <p:cNvPr id="6" name="TextBox 5"/>
          <p:cNvSpPr txBox="1"/>
          <p:nvPr/>
        </p:nvSpPr>
        <p:spPr>
          <a:xfrm>
            <a:off x="239639" y="1576754"/>
            <a:ext cx="459613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(&lt;condition expression&gt;){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&lt;condition 1&gt;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code statements 1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&lt;condition 2&gt;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code statements 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&lt;condition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3&gt;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code statements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default statements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219200" y="5496375"/>
            <a:ext cx="76962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case</a:t>
            </a:r>
            <a:r>
              <a:rPr lang="en-US" dirty="0" smtClean="0"/>
              <a:t>: </a:t>
            </a:r>
            <a:r>
              <a:rPr lang="el-GR" dirty="0" smtClean="0"/>
              <a:t>οι διάφορες περιπτώσεις/τιμές που θέλουμε να ελέγξουμε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 </a:t>
            </a:r>
            <a:r>
              <a:rPr lang="el-GR" dirty="0" smtClean="0"/>
              <a:t>έλεγχος ροής γίνεται με τα </a:t>
            </a:r>
            <a:r>
              <a:rPr lang="en-US" dirty="0" smtClean="0">
                <a:solidFill>
                  <a:srgbClr val="FF0000"/>
                </a:solidFill>
              </a:rPr>
              <a:t>break</a:t>
            </a:r>
            <a:r>
              <a:rPr lang="en-US" dirty="0" smtClean="0"/>
              <a:t>. </a:t>
            </a:r>
            <a:r>
              <a:rPr lang="el-GR" dirty="0" smtClean="0"/>
              <a:t>Αν δεν υπάρχει το </a:t>
            </a:r>
            <a:r>
              <a:rPr lang="en-US" dirty="0" smtClean="0"/>
              <a:t>break </a:t>
            </a:r>
            <a:r>
              <a:rPr lang="el-GR" dirty="0" smtClean="0"/>
              <a:t>τότε εκτελείται όλος ο κώδικας που ακολουθεί το </a:t>
            </a:r>
            <a:r>
              <a:rPr lang="en-US" dirty="0" smtClean="0"/>
              <a:t>case.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default</a:t>
            </a:r>
            <a:r>
              <a:rPr lang="en-US" dirty="0" smtClean="0"/>
              <a:t>: </a:t>
            </a:r>
            <a:r>
              <a:rPr lang="el-GR" dirty="0" smtClean="0"/>
              <a:t>Κώδικας για την περίπτωση που κανένα </a:t>
            </a:r>
            <a:r>
              <a:rPr lang="en-US" dirty="0" smtClean="0"/>
              <a:t>case </a:t>
            </a:r>
            <a:r>
              <a:rPr lang="el-GR" dirty="0" smtClean="0"/>
              <a:t>δεν ικανοποιείται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42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SwitchTest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option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"GR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":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(“GR”)</a:t>
            </a:r>
            <a:endParaRPr lang="en-US" b="1" dirty="0">
              <a:solidFill>
                <a:schemeClr val="accent3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kalimera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":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(“EN”)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("good morning");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"FR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":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(“FR”)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("bonjour");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("I do not speak this language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.\n“ +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“Greek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English, French only");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60849" y="6096000"/>
            <a:ext cx="555049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 θέλουμε να μπορούμε να απαντάμε και με μικρά?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89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SwitchTest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option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"GR":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"gr":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kalimera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"EN":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"en":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("good morning");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"FR":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("bonjour");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("I do not speak this language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.\n“ +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“Greek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English, French only");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3044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πρόγραμμα που να διαλέγεις μια κουρτίνα και να σου δείχνει τι υπάρχει από πίσω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02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OtherSwitchTest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("Pick a curtain");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option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switch 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option)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case 1: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("You selected curtain 1.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Zong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case 2: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You selected curtain 2. Congratulations!");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break;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case 3: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("You selected curtain 3.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Zong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break;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Zong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3793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3429000"/>
            <a:ext cx="619268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IfTest1b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== true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9612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3429000"/>
            <a:ext cx="619268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IfTest1b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&gt; 0)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51676" y="5629890"/>
            <a:ext cx="55554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Ακόμη και αν δεν το προσδιορίσουμε ελέγχει για </a:t>
            </a:r>
            <a:r>
              <a:rPr lang="en-US" dirty="0" smtClean="0"/>
              <a:t>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65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Style: </a:t>
            </a:r>
            <a:r>
              <a:rPr lang="el-GR" dirty="0" smtClean="0"/>
              <a:t>Λογικές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Συνηθίζεται όταν ορίζουμε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λογικές μεταβλητές </a:t>
            </a:r>
            <a:r>
              <a:rPr lang="el-GR" dirty="0" smtClean="0"/>
              <a:t>το </a:t>
            </a:r>
            <a:r>
              <a:rPr lang="el-GR" dirty="0" smtClean="0">
                <a:solidFill>
                  <a:srgbClr val="0070C0"/>
                </a:solidFill>
              </a:rPr>
              <a:t>όνομα </a:t>
            </a:r>
            <a:r>
              <a:rPr lang="el-GR" dirty="0" smtClean="0"/>
              <a:t>τους να είναι αυτό που περιγράφει την περίπτωση που η μεταβλητή αποτιμάται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true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Αυτό βολεύει για την εύκολη ανάγνωση του προγράμματος όταν χρησιμοποιούμε την μεταβλητή</a:t>
            </a:r>
          </a:p>
          <a:p>
            <a:endParaRPr lang="el-GR" dirty="0"/>
          </a:p>
          <a:p>
            <a:endParaRPr lang="el-GR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Το ίδιο ισχύει και όταν αργότερα θα ορίζουμε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 που επιστρέφουν λογικές τιμές</a:t>
            </a:r>
            <a:endParaRPr lang="en-US" dirty="0" smtClean="0"/>
          </a:p>
          <a:p>
            <a:pPr lvl="1"/>
            <a:r>
              <a:rPr lang="el-GR" dirty="0" smtClean="0"/>
              <a:t>Π.χ., για τα </a:t>
            </a:r>
            <a:r>
              <a:rPr lang="en-US" dirty="0" smtClean="0"/>
              <a:t>Strings </a:t>
            </a:r>
            <a:r>
              <a:rPr lang="el-GR" dirty="0" smtClean="0"/>
              <a:t>υπάρχει η μέθοδος </a:t>
            </a:r>
            <a:r>
              <a:rPr lang="en-US" dirty="0" smtClean="0">
                <a:solidFill>
                  <a:srgbClr val="0070C0"/>
                </a:solidFill>
              </a:rPr>
              <a:t>equals</a:t>
            </a:r>
            <a:r>
              <a:rPr lang="en-US" dirty="0" smtClean="0"/>
              <a:t> </a:t>
            </a:r>
            <a:r>
              <a:rPr lang="el-GR" dirty="0" smtClean="0"/>
              <a:t>που γίνεται </a:t>
            </a:r>
            <a:r>
              <a:rPr lang="en-US" dirty="0" smtClean="0"/>
              <a:t>true </a:t>
            </a:r>
            <a:r>
              <a:rPr lang="el-GR" dirty="0" smtClean="0"/>
              <a:t>όταν έχουμε ισότητα και η μέθοδος </a:t>
            </a:r>
            <a:r>
              <a:rPr lang="en-US" dirty="0" err="1" smtClean="0">
                <a:solidFill>
                  <a:srgbClr val="0070C0"/>
                </a:solidFill>
              </a:rPr>
              <a:t>isEmpty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που είναι </a:t>
            </a:r>
            <a:r>
              <a:rPr lang="en-US" dirty="0" smtClean="0"/>
              <a:t>true </a:t>
            </a:r>
            <a:r>
              <a:rPr lang="el-GR" dirty="0" smtClean="0"/>
              <a:t>όταν έχουμε άδειο </a:t>
            </a:r>
            <a:r>
              <a:rPr lang="en-US" dirty="0" smtClean="0"/>
              <a:t>String.</a:t>
            </a:r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635035" y="2209800"/>
            <a:ext cx="5147563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10;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isPositive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(X &gt; 0);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isNegative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(X &lt; 0);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isNotPositive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!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isPositive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35035" y="4114800"/>
            <a:ext cx="6526146" cy="92333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isPositive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(“Variable is positive”);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7887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Βρόγχοι – Το </a:t>
            </a:r>
            <a:r>
              <a:rPr lang="en-US" dirty="0" smtClean="0"/>
              <a:t>if-then</a:t>
            </a:r>
            <a:r>
              <a:rPr lang="el-GR" dirty="0" smtClean="0"/>
              <a:t>-</a:t>
            </a:r>
            <a:r>
              <a:rPr lang="en-US" dirty="0" smtClean="0"/>
              <a:t>else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if-then-else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l-GR" dirty="0" smtClean="0"/>
              <a:t>Αν η </a:t>
            </a:r>
            <a:r>
              <a:rPr lang="el-GR" dirty="0" smtClean="0">
                <a:solidFill>
                  <a:srgbClr val="0070C0"/>
                </a:solidFill>
              </a:rPr>
              <a:t>συνθήκη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l-GR" dirty="0" smtClean="0"/>
              <a:t>εκτελείται το </a:t>
            </a:r>
            <a:r>
              <a:rPr lang="en-US" dirty="0" smtClean="0"/>
              <a:t>block </a:t>
            </a:r>
            <a:r>
              <a:rPr lang="el-GR" dirty="0" smtClean="0"/>
              <a:t>κώδικα </a:t>
            </a:r>
            <a:r>
              <a:rPr lang="en-US" dirty="0" smtClean="0"/>
              <a:t>if-code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l-GR" dirty="0" smtClean="0"/>
              <a:t>Αν </a:t>
            </a:r>
            <a:r>
              <a:rPr lang="el-GR" dirty="0"/>
              <a:t>η </a:t>
            </a:r>
            <a:r>
              <a:rPr lang="el-GR" dirty="0">
                <a:solidFill>
                  <a:srgbClr val="0070C0"/>
                </a:solidFill>
              </a:rPr>
              <a:t>συνθήκη</a:t>
            </a:r>
            <a:r>
              <a:rPr lang="el-GR" dirty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τότε </a:t>
            </a:r>
            <a:r>
              <a:rPr lang="el-GR" dirty="0"/>
              <a:t>εκτελείται το </a:t>
            </a:r>
            <a:r>
              <a:rPr lang="en-US" dirty="0"/>
              <a:t>block </a:t>
            </a:r>
            <a:r>
              <a:rPr lang="el-GR" dirty="0"/>
              <a:t>κώδικα </a:t>
            </a:r>
            <a:r>
              <a:rPr lang="en-US" dirty="0" smtClean="0"/>
              <a:t>else-code.</a:t>
            </a:r>
          </a:p>
          <a:p>
            <a:pPr>
              <a:lnSpc>
                <a:spcPct val="90000"/>
              </a:lnSpc>
            </a:pPr>
            <a:endParaRPr lang="el-GR" dirty="0" smtClean="0"/>
          </a:p>
          <a:p>
            <a:pPr>
              <a:lnSpc>
                <a:spcPct val="90000"/>
              </a:lnSpc>
            </a:pPr>
            <a:r>
              <a:rPr lang="el-GR" dirty="0" smtClean="0"/>
              <a:t>Ο κώδικας του </a:t>
            </a:r>
            <a:r>
              <a:rPr lang="en-US" dirty="0" smtClean="0"/>
              <a:t>if-code block </a:t>
            </a:r>
            <a:r>
              <a:rPr lang="el-GR" dirty="0" smtClean="0"/>
              <a:t>ή του </a:t>
            </a:r>
            <a:r>
              <a:rPr lang="en-US" dirty="0" smtClean="0"/>
              <a:t>else-code block </a:t>
            </a:r>
            <a:r>
              <a:rPr lang="el-GR" dirty="0" smtClean="0"/>
              <a:t>μπορεί να περιέχουν ένα άλλο </a:t>
            </a:r>
            <a:r>
              <a:rPr lang="en-US" dirty="0" smtClean="0"/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φωλιασμένο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nested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r>
              <a:rPr lang="en-US" dirty="0" smtClean="0"/>
              <a:t>if statement</a:t>
            </a:r>
            <a:endParaRPr lang="en-US" dirty="0"/>
          </a:p>
          <a:p>
            <a:pPr>
              <a:lnSpc>
                <a:spcPct val="90000"/>
              </a:lnSpc>
            </a:pPr>
            <a:endParaRPr lang="el-GR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l-GR" dirty="0" smtClean="0">
                <a:solidFill>
                  <a:srgbClr val="FF0000"/>
                </a:solidFill>
              </a:rPr>
              <a:t>Προσοχή</a:t>
            </a:r>
            <a:r>
              <a:rPr lang="en-US" dirty="0"/>
              <a:t>:  </a:t>
            </a:r>
            <a:r>
              <a:rPr lang="el-GR" dirty="0"/>
              <a:t>ένα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dirty="0"/>
              <a:t>clause </a:t>
            </a:r>
            <a:r>
              <a:rPr lang="el-GR" dirty="0" err="1"/>
              <a:t>ταιριάζεται</a:t>
            </a:r>
            <a:r>
              <a:rPr lang="el-GR" dirty="0"/>
              <a:t> με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τελευταίο</a:t>
            </a:r>
            <a:r>
              <a:rPr lang="el-GR" dirty="0"/>
              <a:t> </a:t>
            </a:r>
            <a:r>
              <a:rPr lang="el-GR" dirty="0" smtClean="0"/>
              <a:t>ελεύθερο</a:t>
            </a:r>
            <a:r>
              <a:rPr lang="en-US" dirty="0" smtClean="0"/>
              <a:t> </a:t>
            </a:r>
            <a:r>
              <a:rPr lang="en-US" sz="2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l-GR" sz="2900" dirty="0"/>
              <a:t>ακόμη κι αν η </a:t>
            </a:r>
            <a:r>
              <a:rPr lang="el-GR" sz="2900" dirty="0" smtClean="0"/>
              <a:t>στοίχιση </a:t>
            </a:r>
            <a:r>
              <a:rPr lang="el-GR" sz="2900" dirty="0"/>
              <a:t>του κώδικα </a:t>
            </a:r>
            <a:r>
              <a:rPr lang="el-GR" sz="2900" dirty="0" smtClean="0"/>
              <a:t>υπονοεί </a:t>
            </a:r>
            <a:r>
              <a:rPr lang="el-GR" sz="2900" dirty="0"/>
              <a:t>διαφορετικά.</a:t>
            </a:r>
            <a:endParaRPr lang="en-US" sz="29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2267729"/>
            <a:ext cx="3079689" cy="1477328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…if-code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}else{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…else-code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50678" y="4203700"/>
            <a:ext cx="1535921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if-code</a:t>
            </a: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 rot="2700000">
            <a:off x="5748937" y="2298520"/>
            <a:ext cx="1027112" cy="986203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660953" y="259397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6244175" y="15890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 flipV="1">
            <a:off x="6976867" y="2808291"/>
            <a:ext cx="1446334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6261761" y="4752978"/>
            <a:ext cx="146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H="1">
            <a:off x="6273484" y="3502025"/>
            <a:ext cx="1465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 flipH="1">
            <a:off x="6282276" y="5259388"/>
            <a:ext cx="2164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7379849" y="2428877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5671210" y="353377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7620000" y="4203700"/>
            <a:ext cx="1524000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else-code</a:t>
            </a:r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>
            <a:off x="8423202" y="2814638"/>
            <a:ext cx="0" cy="1363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>
            <a:off x="8448114" y="474503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05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IfTest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		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is not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976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323528" y="457200"/>
            <a:ext cx="8579296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IfTest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3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		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"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negative");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 is zero");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14800" y="838200"/>
            <a:ext cx="441293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Έλεγχος πολλαπλών επιλογών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447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5921</TotalTime>
  <Words>1971</Words>
  <Application>Microsoft Office PowerPoint</Application>
  <PresentationFormat>On-screen Show (4:3)</PresentationFormat>
  <Paragraphs>634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Courier New</vt:lpstr>
      <vt:lpstr>굴림</vt:lpstr>
      <vt:lpstr>Lucida Console</vt:lpstr>
      <vt:lpstr>Wingdings 2</vt:lpstr>
      <vt:lpstr>Clarity</vt:lpstr>
      <vt:lpstr>ΤΕΧΝΙΚΕΣ Αντικειμενοστραφουσ προγραμματισμου</vt:lpstr>
      <vt:lpstr>Βρόγχοι – Το if-then Statement</vt:lpstr>
      <vt:lpstr>PowerPoint Presentation</vt:lpstr>
      <vt:lpstr>PowerPoint Presentation</vt:lpstr>
      <vt:lpstr>PowerPoint Presentation</vt:lpstr>
      <vt:lpstr>Programming Style: Λογικές μεταβλητές</vt:lpstr>
      <vt:lpstr>Βρόγχοι – Το if-then-else Statement</vt:lpstr>
      <vt:lpstr>PowerPoint Presentation</vt:lpstr>
      <vt:lpstr>PowerPoint Presentation</vt:lpstr>
      <vt:lpstr>Προσοχή!</vt:lpstr>
      <vt:lpstr>Επαναλήψεις - While statement</vt:lpstr>
      <vt:lpstr>Παράδειγμα</vt:lpstr>
      <vt:lpstr>Επαναλήψεις – for statement</vt:lpstr>
      <vt:lpstr>Παράδειγμα</vt:lpstr>
      <vt:lpstr>Παράδειγμα</vt:lpstr>
      <vt:lpstr>Παράδειγμα</vt:lpstr>
      <vt:lpstr>PowerPoint Presentation</vt:lpstr>
      <vt:lpstr>Το Do-While statement</vt:lpstr>
      <vt:lpstr>PowerPoint Presentation</vt:lpstr>
      <vt:lpstr>Οι εντολές break και continue</vt:lpstr>
      <vt:lpstr>Οι εντολές break και continue</vt:lpstr>
      <vt:lpstr>Παράδειγμα</vt:lpstr>
      <vt:lpstr>PowerPoint Presentation</vt:lpstr>
      <vt:lpstr>PowerPoint Presentation</vt:lpstr>
      <vt:lpstr>Εμβέλεια (scope) μεταβλητών</vt:lpstr>
      <vt:lpstr>Παράδειγμα με το scope μεταβλητών</vt:lpstr>
      <vt:lpstr>PowerPoint Presentation</vt:lpstr>
      <vt:lpstr>Το if-else statement</vt:lpstr>
      <vt:lpstr>Παράδειγμα</vt:lpstr>
      <vt:lpstr>PowerPoint Presentation</vt:lpstr>
      <vt:lpstr>Switch statement</vt:lpstr>
      <vt:lpstr>PowerPoint Presentation</vt:lpstr>
      <vt:lpstr>PowerPoint Presentation</vt:lpstr>
      <vt:lpstr>Παράδειγμα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218</cp:revision>
  <dcterms:created xsi:type="dcterms:W3CDTF">2013-02-10T16:19:38Z</dcterms:created>
  <dcterms:modified xsi:type="dcterms:W3CDTF">2018-03-05T09:31:34Z</dcterms:modified>
</cp:coreProperties>
</file>