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257" r:id="rId2"/>
    <p:sldId id="403" r:id="rId3"/>
    <p:sldId id="314" r:id="rId4"/>
    <p:sldId id="315" r:id="rId5"/>
    <p:sldId id="316" r:id="rId6"/>
    <p:sldId id="402" r:id="rId7"/>
    <p:sldId id="317" r:id="rId8"/>
    <p:sldId id="320" r:id="rId9"/>
    <p:sldId id="318" r:id="rId10"/>
    <p:sldId id="319" r:id="rId11"/>
    <p:sldId id="321" r:id="rId12"/>
    <p:sldId id="324" r:id="rId13"/>
    <p:sldId id="387" r:id="rId14"/>
    <p:sldId id="388" r:id="rId15"/>
    <p:sldId id="389" r:id="rId16"/>
    <p:sldId id="390" r:id="rId17"/>
    <p:sldId id="392" r:id="rId18"/>
    <p:sldId id="393" r:id="rId19"/>
    <p:sldId id="394" r:id="rId20"/>
    <p:sldId id="401" r:id="rId21"/>
    <p:sldId id="395" r:id="rId22"/>
    <p:sldId id="396" r:id="rId23"/>
    <p:sldId id="397" r:id="rId24"/>
    <p:sldId id="398" r:id="rId25"/>
    <p:sldId id="399" r:id="rId26"/>
    <p:sldId id="400" r:id="rId27"/>
    <p:sldId id="442" r:id="rId28"/>
    <p:sldId id="404" r:id="rId29"/>
    <p:sldId id="405" r:id="rId30"/>
    <p:sldId id="406" r:id="rId31"/>
    <p:sldId id="407" r:id="rId32"/>
    <p:sldId id="408" r:id="rId33"/>
    <p:sldId id="409" r:id="rId34"/>
    <p:sldId id="410" r:id="rId35"/>
    <p:sldId id="411" r:id="rId36"/>
    <p:sldId id="412" r:id="rId37"/>
    <p:sldId id="413" r:id="rId38"/>
    <p:sldId id="414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90" autoAdjust="0"/>
    <p:restoredTop sz="94660"/>
  </p:normalViewPr>
  <p:slideViewPr>
    <p:cSldViewPr>
      <p:cViewPr varScale="1">
        <p:scale>
          <a:sx n="52" d="100"/>
          <a:sy n="52" d="100"/>
        </p:scale>
        <p:origin x="67" y="33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768C28-81DF-43F0-A3D4-E906B1D7125B}" type="datetimeFigureOut">
              <a:rPr lang="en-US" smtClean="0"/>
              <a:pPr/>
              <a:t>3/5/2018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F60F88-82BB-4F01-8B5A-73A7B3C8F8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23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5406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69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64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962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1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6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569784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01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4152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3292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12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4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9291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3/5/2018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4775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3/5/2018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1919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2"/>
            <a:ext cx="7924800" cy="1927225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ΤΕΧΝΙΚΕΣ </a:t>
            </a:r>
            <a:r>
              <a:rPr lang="el-GR" dirty="0" err="1" smtClean="0"/>
              <a:t>Αντικειμενοστραφουσ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dirty="0" smtClean="0"/>
              <a:t>Εισαγωγή στη </a:t>
            </a:r>
            <a:r>
              <a:rPr lang="en-US" dirty="0" smtClean="0"/>
              <a:t>Java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51115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0" y="3733800"/>
            <a:ext cx="28956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Division.java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division = enumerator/(double)denominator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(“Result = “ +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5410200"/>
            <a:ext cx="8305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Μετατροπή τύπου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(</a:t>
            </a:r>
            <a:r>
              <a:rPr lang="en-US" sz="2000" dirty="0" smtClean="0">
                <a:solidFill>
                  <a:srgbClr val="FF0000"/>
                </a:solidFill>
              </a:rPr>
              <a:t>type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000" dirty="0" smtClean="0">
                <a:solidFill>
                  <a:srgbClr val="FF0000"/>
                </a:solidFill>
              </a:rPr>
              <a:t>casting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l-GR" sz="2000" dirty="0" smtClean="0"/>
              <a:t>: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(double)denominator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dirty="0"/>
              <a:t>μετατρέπει </a:t>
            </a:r>
            <a:r>
              <a:rPr lang="el-GR" sz="2000" dirty="0" smtClean="0"/>
              <a:t>την </a:t>
            </a:r>
            <a:r>
              <a:rPr lang="el-GR" sz="2000" dirty="0" smtClean="0">
                <a:solidFill>
                  <a:srgbClr val="0070C0"/>
                </a:solidFill>
              </a:rPr>
              <a:t>τιμή</a:t>
            </a:r>
            <a:r>
              <a:rPr lang="el-GR" sz="2000" dirty="0" smtClean="0"/>
              <a:t> της μεταβλητής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denominator </a:t>
            </a:r>
            <a:r>
              <a:rPr lang="el-GR" sz="2000" dirty="0"/>
              <a:t>σε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double.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l-GR" sz="2000" dirty="0"/>
              <a:t>Αν δεν γίνει η </a:t>
            </a:r>
            <a:r>
              <a:rPr lang="el-GR" sz="2000" dirty="0" smtClean="0"/>
              <a:t>μετατροπή, η διαίρεση μεταξύ ακεραίων μας δίνει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πάντα</a:t>
            </a:r>
            <a:r>
              <a:rPr lang="el-GR" sz="2000" dirty="0" smtClean="0"/>
              <a:t> ακέραιο.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9419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Αναθέσεις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Στην ανάθεση κατά κανόνα, η τιμή του δεξιού μέρους θα πρέπει να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ίδιου τύπου</a:t>
            </a:r>
            <a:r>
              <a:rPr lang="el-GR" dirty="0" smtClean="0"/>
              <a:t> με την μεταβλητή του αριστερού μέρους. </a:t>
            </a:r>
          </a:p>
          <a:p>
            <a:r>
              <a:rPr lang="el-GR" dirty="0" smtClean="0"/>
              <a:t>Υπάρχουν εξαιρέσεις όταν υπάρχει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συμβατότητα</a:t>
            </a:r>
            <a:r>
              <a:rPr lang="el-GR" dirty="0" smtClean="0"/>
              <a:t> μεταξύ τύπων</a:t>
            </a:r>
          </a:p>
          <a:p>
            <a:endParaRPr lang="el-GR" dirty="0"/>
          </a:p>
          <a:p>
            <a:r>
              <a:rPr lang="en-US" dirty="0" smtClean="0">
                <a:solidFill>
                  <a:srgbClr val="0070C0"/>
                </a:solidFill>
              </a:rPr>
              <a:t>byte </a:t>
            </a:r>
            <a:r>
              <a:rPr lang="en-US" dirty="0" smtClean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0070C0"/>
                </a:solidFill>
              </a:rPr>
              <a:t> short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0070C0"/>
                </a:solidFill>
              </a:rPr>
              <a:t> int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0070C0"/>
                </a:solidFill>
              </a:rPr>
              <a:t> long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0070C0"/>
                </a:solidFill>
              </a:rPr>
              <a:t> float </a:t>
            </a:r>
            <a:r>
              <a:rPr lang="en-US" dirty="0">
                <a:solidFill>
                  <a:srgbClr val="0070C0"/>
                </a:solidFill>
                <a:sym typeface="Symbol"/>
              </a:rPr>
              <a:t></a:t>
            </a:r>
            <a:r>
              <a:rPr lang="en-US" dirty="0" smtClean="0">
                <a:solidFill>
                  <a:srgbClr val="0070C0"/>
                </a:solidFill>
              </a:rPr>
              <a:t> double</a:t>
            </a:r>
          </a:p>
          <a:p>
            <a:pPr lvl="1"/>
            <a:r>
              <a:rPr lang="el-GR" dirty="0" smtClean="0"/>
              <a:t>Μια τιμή τύπου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</a:t>
            </a:r>
            <a:r>
              <a:rPr lang="el-GR" dirty="0" smtClean="0"/>
              <a:t> μπορούμε να την αναθέσουμε σε μια μεταβλητή τύπου που εμφανίζεται </a:t>
            </a:r>
            <a:r>
              <a:rPr lang="el-GR" dirty="0" smtClean="0">
                <a:solidFill>
                  <a:srgbClr val="0070C0"/>
                </a:solidFill>
              </a:rPr>
              <a:t>δεξιά του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</a:t>
            </a:r>
            <a:r>
              <a:rPr lang="el-GR" dirty="0" smtClean="0"/>
              <a:t>. </a:t>
            </a:r>
          </a:p>
          <a:p>
            <a:pPr lvl="1"/>
            <a:endParaRPr lang="el-GR" dirty="0"/>
          </a:p>
          <a:p>
            <a:r>
              <a:rPr lang="el-GR" dirty="0" smtClean="0"/>
              <a:t>(Σε αντίθεση με την </a:t>
            </a:r>
            <a:r>
              <a:rPr lang="en-US" dirty="0" smtClean="0"/>
              <a:t>C) </a:t>
            </a:r>
            <a:r>
              <a:rPr lang="el-GR" dirty="0" smtClean="0"/>
              <a:t>ο τύπος </a:t>
            </a:r>
            <a:r>
              <a:rPr lang="en-US" dirty="0" err="1" smtClean="0"/>
              <a:t>boolean</a:t>
            </a:r>
            <a:r>
              <a:rPr lang="el-GR" dirty="0" smtClean="0"/>
              <a:t> δεν είναι συμβατός με τους ακέραιους.</a:t>
            </a:r>
          </a:p>
        </p:txBody>
      </p:sp>
    </p:spTree>
    <p:extLst>
      <p:ext uri="{BB962C8B-B14F-4D97-AF65-F5344CB8AC3E}">
        <p14:creationId xmlns:p14="http://schemas.microsoft.com/office/powerpoint/2010/main" val="69753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038600" y="4038600"/>
            <a:ext cx="33528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Division.java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division = enumerator/(double)denominator;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(“Result = “ +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40230" y="5486402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Ο τελεστής </a:t>
            </a:r>
            <a:r>
              <a:rPr lang="en-US" dirty="0" smtClean="0"/>
              <a:t>“+” </a:t>
            </a:r>
            <a:r>
              <a:rPr lang="el-GR" dirty="0" smtClean="0"/>
              <a:t>μεταξύ αντικείμενων της κλάσης </a:t>
            </a:r>
            <a:r>
              <a:rPr lang="en-US" dirty="0" smtClean="0"/>
              <a:t>String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συνενώνει </a:t>
            </a:r>
            <a:r>
              <a:rPr lang="el-GR" dirty="0" smtClean="0"/>
              <a:t>(</a:t>
            </a:r>
            <a:r>
              <a:rPr lang="en-US" dirty="0" smtClean="0"/>
              <a:t>concatenates)</a:t>
            </a:r>
            <a:r>
              <a:rPr lang="el-GR" dirty="0" smtClean="0"/>
              <a:t> τα δύο </a:t>
            </a:r>
            <a:r>
              <a:rPr lang="en-US" dirty="0" smtClean="0"/>
              <a:t>String.</a:t>
            </a:r>
          </a:p>
          <a:p>
            <a:r>
              <a:rPr lang="el-GR" dirty="0" smtClean="0"/>
              <a:t>Μεταξύ ενός </a:t>
            </a:r>
            <a:r>
              <a:rPr lang="en-US" dirty="0" smtClean="0"/>
              <a:t>String </a:t>
            </a:r>
            <a:r>
              <a:rPr lang="el-GR" dirty="0" smtClean="0"/>
              <a:t>και ενός βασικού τύπου, ο βασικός τύπος </a:t>
            </a:r>
            <a:r>
              <a:rPr lang="el-GR" dirty="0" smtClean="0">
                <a:solidFill>
                  <a:srgbClr val="0070C0"/>
                </a:solidFill>
              </a:rPr>
              <a:t>μετατρέπεται</a:t>
            </a:r>
            <a:r>
              <a:rPr lang="el-GR" dirty="0" smtClean="0"/>
              <a:t> σε </a:t>
            </a:r>
            <a:r>
              <a:rPr lang="en-US" dirty="0" smtClean="0"/>
              <a:t>String </a:t>
            </a:r>
            <a:r>
              <a:rPr lang="el-GR" dirty="0" smtClean="0"/>
              <a:t>και γίνεται η συνένωση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198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μνήμη του υπολογιστή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554960" cy="4876800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0070C0"/>
                </a:solidFill>
              </a:rPr>
              <a:t>κύρια μνήμη </a:t>
            </a:r>
            <a:r>
              <a:rPr lang="en-US" dirty="0" smtClean="0"/>
              <a:t>(main memory) </a:t>
            </a:r>
            <a:r>
              <a:rPr lang="el-GR" dirty="0" smtClean="0"/>
              <a:t>του υπολογιστή κρατάει τα </a:t>
            </a:r>
            <a:r>
              <a:rPr lang="el-GR" dirty="0" smtClean="0">
                <a:solidFill>
                  <a:srgbClr val="FF6600"/>
                </a:solidFill>
              </a:rPr>
              <a:t>δεδομένα</a:t>
            </a:r>
            <a:r>
              <a:rPr lang="el-GR" dirty="0" smtClean="0">
                <a:solidFill>
                  <a:srgbClr val="FF3300"/>
                </a:solidFill>
              </a:rPr>
              <a:t> </a:t>
            </a:r>
            <a:r>
              <a:rPr lang="el-GR" dirty="0" smtClean="0"/>
              <a:t>(και τις εντολές) για την εκτέλεση των προγραμμάτων.</a:t>
            </a:r>
            <a:endParaRPr lang="en-US" dirty="0" smtClean="0"/>
          </a:p>
          <a:p>
            <a:pPr lvl="1"/>
            <a:r>
              <a:rPr lang="en-US" dirty="0" smtClean="0"/>
              <a:t>H </a:t>
            </a:r>
            <a:r>
              <a:rPr lang="el-GR" dirty="0" smtClean="0"/>
              <a:t>μνήμη είναι προσωρινή, τα δεδομένα χάνονται όταν ολοκληρωθεί το πρόγραμμα.</a:t>
            </a:r>
          </a:p>
          <a:p>
            <a:r>
              <a:rPr lang="el-GR" dirty="0" smtClean="0"/>
              <a:t>Η μνήμη είναι χωρισμένη σε </a:t>
            </a:r>
            <a:r>
              <a:rPr lang="en-US" dirty="0" smtClean="0">
                <a:solidFill>
                  <a:srgbClr val="FF6600"/>
                </a:solidFill>
              </a:rPr>
              <a:t>bytes </a:t>
            </a:r>
            <a:r>
              <a:rPr lang="en-US" dirty="0" smtClean="0"/>
              <a:t>(8 bits)</a:t>
            </a:r>
          </a:p>
          <a:p>
            <a:pPr lvl="1"/>
            <a:r>
              <a:rPr lang="el-GR" dirty="0" smtClean="0"/>
              <a:t>Ο χώρος που χρειάζεται για ένα </a:t>
            </a:r>
            <a:r>
              <a:rPr lang="el-GR" dirty="0" smtClean="0">
                <a:solidFill>
                  <a:srgbClr val="0070C0"/>
                </a:solidFill>
              </a:rPr>
              <a:t>χαρακτήρα</a:t>
            </a:r>
            <a:r>
              <a:rPr lang="el-GR" dirty="0" smtClean="0"/>
              <a:t> </a:t>
            </a:r>
            <a:r>
              <a:rPr lang="en-US" dirty="0" smtClean="0"/>
              <a:t>ASCII.</a:t>
            </a:r>
            <a:endParaRPr lang="el-GR" dirty="0" smtClean="0"/>
          </a:p>
          <a:p>
            <a:r>
              <a:rPr lang="el-GR" dirty="0" smtClean="0"/>
              <a:t>Το κάθε </a:t>
            </a:r>
            <a:r>
              <a:rPr lang="en-US" dirty="0" smtClean="0"/>
              <a:t>byte </a:t>
            </a:r>
            <a:r>
              <a:rPr lang="el-GR" dirty="0" smtClean="0"/>
              <a:t>έχει μια </a:t>
            </a:r>
            <a:r>
              <a:rPr lang="el-GR" dirty="0" smtClean="0">
                <a:solidFill>
                  <a:srgbClr val="FF6600"/>
                </a:solidFill>
              </a:rPr>
              <a:t>διεύθυνση</a:t>
            </a:r>
            <a:r>
              <a:rPr lang="el-GR" dirty="0" smtClean="0"/>
              <a:t>, με την οποία μπορούμε να προσπελάσουμε τη συγκεκριμένη θέση μνήμης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Random Access Memory (RAM)</a:t>
            </a:r>
          </a:p>
          <a:p>
            <a:pPr lvl="1"/>
            <a:r>
              <a:rPr lang="el-GR" dirty="0" smtClean="0"/>
              <a:t>Σε 32-</a:t>
            </a:r>
            <a:r>
              <a:rPr lang="en-US" dirty="0" smtClean="0"/>
              <a:t>bit </a:t>
            </a:r>
            <a:r>
              <a:rPr lang="el-GR" dirty="0" smtClean="0"/>
              <a:t>συστήματα μια διεύθυνση είναι 32 </a:t>
            </a:r>
            <a:r>
              <a:rPr lang="en-US" dirty="0" smtClean="0"/>
              <a:t>bits, </a:t>
            </a:r>
            <a:r>
              <a:rPr lang="el-GR" dirty="0" smtClean="0"/>
              <a:t>σε 64-</a:t>
            </a:r>
            <a:r>
              <a:rPr lang="en-US" dirty="0" smtClean="0"/>
              <a:t>bit </a:t>
            </a:r>
            <a:r>
              <a:rPr lang="el-GR" dirty="0" smtClean="0"/>
              <a:t>συστήματα μια διεύθυνση είναι 64 </a:t>
            </a:r>
            <a:r>
              <a:rPr lang="en-US" dirty="0" smtClean="0"/>
              <a:t>bits.</a:t>
            </a:r>
            <a:endParaRPr lang="el-GR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6047656" y="1988840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‘a’</a:t>
                      </a:r>
                      <a:endParaRPr lang="el-GR" dirty="0" smtClean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‘b’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‘c’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‘d’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‘e’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‘f’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‘g’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‘</a:t>
                      </a:r>
                      <a:r>
                        <a:rPr lang="en-US" dirty="0" smtClean="0"/>
                        <a:t>h’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905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Αποθήκευση μεταβλητών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482952" cy="4876800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Η </a:t>
            </a:r>
            <a:r>
              <a:rPr lang="el-GR" dirty="0" smtClean="0">
                <a:solidFill>
                  <a:srgbClr val="0070C0"/>
                </a:solidFill>
              </a:rPr>
              <a:t>κύρια μνήμη </a:t>
            </a:r>
            <a:r>
              <a:rPr lang="en-US" dirty="0" smtClean="0"/>
              <a:t>(main memory) </a:t>
            </a:r>
            <a:r>
              <a:rPr lang="el-GR" dirty="0" smtClean="0"/>
              <a:t>του υπολογιστή κρατάει τις </a:t>
            </a:r>
            <a:r>
              <a:rPr lang="el-GR" dirty="0" smtClean="0">
                <a:solidFill>
                  <a:srgbClr val="FF6600"/>
                </a:solidFill>
              </a:rPr>
              <a:t>μεταβλητές </a:t>
            </a:r>
            <a:r>
              <a:rPr lang="el-GR" dirty="0" smtClean="0"/>
              <a:t>ενός προγράμματος</a:t>
            </a:r>
            <a:endParaRPr lang="en-US" dirty="0" smtClean="0"/>
          </a:p>
          <a:p>
            <a:r>
              <a:rPr lang="el-GR" dirty="0" smtClean="0"/>
              <a:t>Μια μεταβλητή μπορεί να απαιτεί χώρο περισσότερο από 1 </a:t>
            </a:r>
            <a:r>
              <a:rPr lang="en-US" dirty="0" smtClean="0"/>
              <a:t>byte.</a:t>
            </a:r>
          </a:p>
          <a:p>
            <a:pPr lvl="1"/>
            <a:r>
              <a:rPr lang="el-GR" dirty="0" smtClean="0"/>
              <a:t>Π.χ., οι μεταβλητές τύπου </a:t>
            </a:r>
            <a:r>
              <a:rPr lang="en-US" dirty="0" smtClean="0"/>
              <a:t>double </a:t>
            </a:r>
            <a:r>
              <a:rPr lang="el-GR" dirty="0" smtClean="0"/>
              <a:t>χρειάζονται 8 </a:t>
            </a:r>
            <a:r>
              <a:rPr lang="en-US" dirty="0" smtClean="0"/>
              <a:t>bytes.</a:t>
            </a:r>
          </a:p>
          <a:p>
            <a:pPr lvl="1"/>
            <a:r>
              <a:rPr lang="en-US" dirty="0" smtClean="0"/>
              <a:t>H </a:t>
            </a:r>
            <a:r>
              <a:rPr lang="el-GR" dirty="0" smtClean="0"/>
              <a:t>μεταβλητή τότε αποθηκεύεται σε συνεχόμενα </a:t>
            </a:r>
            <a:r>
              <a:rPr lang="en-US" dirty="0" smtClean="0"/>
              <a:t>bytes </a:t>
            </a:r>
            <a:r>
              <a:rPr lang="el-GR" dirty="0" smtClean="0"/>
              <a:t>στη μνήμη.</a:t>
            </a:r>
          </a:p>
          <a:p>
            <a:r>
              <a:rPr lang="en-US" dirty="0" smtClean="0"/>
              <a:t>H </a:t>
            </a:r>
            <a:r>
              <a:rPr lang="el-GR" dirty="0" smtClean="0">
                <a:solidFill>
                  <a:srgbClr val="FF6600"/>
                </a:solidFill>
              </a:rPr>
              <a:t>θέση μνήμης </a:t>
            </a:r>
            <a:r>
              <a:rPr lang="el-GR" dirty="0" smtClean="0"/>
              <a:t>(διεύθυνση) της μεταβλητής θεωρείται το </a:t>
            </a:r>
            <a:r>
              <a:rPr lang="el-GR" dirty="0" smtClean="0">
                <a:solidFill>
                  <a:srgbClr val="0070C0"/>
                </a:solidFill>
              </a:rPr>
              <a:t>πρώτο </a:t>
            </a:r>
            <a:r>
              <a:rPr lang="en-US" dirty="0" smtClean="0">
                <a:solidFill>
                  <a:srgbClr val="0070C0"/>
                </a:solidFill>
              </a:rPr>
              <a:t>byte</a:t>
            </a:r>
            <a:r>
              <a:rPr lang="en-US" dirty="0" smtClean="0"/>
              <a:t> </a:t>
            </a:r>
            <a:r>
              <a:rPr lang="el-GR" dirty="0" smtClean="0"/>
              <a:t>από το οποίο ξεκινάει η αποθήκευση του της μεταβλητής.</a:t>
            </a:r>
          </a:p>
          <a:p>
            <a:pPr lvl="1"/>
            <a:r>
              <a:rPr lang="el-GR" dirty="0" smtClean="0"/>
              <a:t>Στο παράδειγμα μας η μεταβλητή βρίσκεται στη θέση 0000</a:t>
            </a:r>
          </a:p>
          <a:p>
            <a:pPr lvl="1"/>
            <a:r>
              <a:rPr lang="el-GR" dirty="0" smtClean="0"/>
              <a:t>Αν ξέρουμε την αρχή και το μέγεθος της μεταβλητής μπορούμε να τη διαβάσουμε.</a:t>
            </a:r>
          </a:p>
          <a:p>
            <a:r>
              <a:rPr lang="el-GR" dirty="0" smtClean="0"/>
              <a:t>Άρα μία </a:t>
            </a:r>
            <a:r>
              <a:rPr lang="el-GR" dirty="0" smtClean="0">
                <a:solidFill>
                  <a:srgbClr val="FF6600"/>
                </a:solidFill>
              </a:rPr>
              <a:t>θέση μνήμης </a:t>
            </a:r>
            <a:r>
              <a:rPr lang="el-GR" dirty="0" smtClean="0"/>
              <a:t>αποτελείται από μία </a:t>
            </a:r>
            <a:r>
              <a:rPr lang="el-GR" dirty="0" smtClean="0">
                <a:solidFill>
                  <a:srgbClr val="0070C0"/>
                </a:solidFill>
              </a:rPr>
              <a:t>διεύθυνση</a:t>
            </a:r>
            <a:r>
              <a:rPr lang="el-GR" dirty="0" smtClean="0"/>
              <a:t> και το </a:t>
            </a:r>
            <a:r>
              <a:rPr lang="el-GR" dirty="0" smtClean="0">
                <a:solidFill>
                  <a:srgbClr val="0070C0"/>
                </a:solidFill>
              </a:rPr>
              <a:t>μέγεθος</a:t>
            </a:r>
            <a:r>
              <a:rPr lang="el-GR" dirty="0" smtClean="0"/>
              <a:t>. 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940152" y="1988840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rowSpan="8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8.5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0110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0111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9162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Αποθήκευση μεταβλητών</a:t>
            </a:r>
            <a:r>
              <a:rPr lang="en-US" dirty="0" smtClean="0"/>
              <a:t> </a:t>
            </a:r>
            <a:r>
              <a:rPr lang="el-GR" dirty="0" smtClean="0"/>
              <a:t>πρωταρχικού τύπου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57550"/>
            <a:ext cx="5040560" cy="4876800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Για τις μεταβλητές </a:t>
            </a:r>
            <a:r>
              <a:rPr lang="el-GR" dirty="0" smtClean="0">
                <a:solidFill>
                  <a:srgbClr val="FF6600"/>
                </a:solidFill>
              </a:rPr>
              <a:t>πρωταρχικού </a:t>
            </a:r>
            <a:r>
              <a:rPr lang="el-GR" dirty="0" smtClean="0"/>
              <a:t>τύπου (</a:t>
            </a:r>
            <a:r>
              <a:rPr lang="en-US" dirty="0" smtClean="0"/>
              <a:t>char, </a:t>
            </a:r>
            <a:r>
              <a:rPr lang="en-US" dirty="0" err="1" smtClean="0"/>
              <a:t>int</a:t>
            </a:r>
            <a:r>
              <a:rPr lang="en-US" dirty="0" smtClean="0"/>
              <a:t>, double,…) </a:t>
            </a:r>
            <a:r>
              <a:rPr lang="el-GR" dirty="0" smtClean="0"/>
              <a:t>ξέρουμε εκ των προτέρων το μέγεθος της μνήμης που χρειαζόμαστε.</a:t>
            </a:r>
          </a:p>
          <a:p>
            <a:r>
              <a:rPr lang="el-GR" dirty="0" smtClean="0"/>
              <a:t>Όταν ο μεταγλωττιστής δει τη </a:t>
            </a:r>
            <a:r>
              <a:rPr lang="el-GR" dirty="0" smtClean="0">
                <a:solidFill>
                  <a:srgbClr val="FF6600"/>
                </a:solidFill>
              </a:rPr>
              <a:t>δήλωση </a:t>
            </a:r>
            <a:r>
              <a:rPr lang="el-GR" dirty="0" smtClean="0"/>
              <a:t>μιας μεταβλητής πρωταρχικού τύπου </a:t>
            </a:r>
            <a:r>
              <a:rPr lang="el-GR" dirty="0" smtClean="0">
                <a:solidFill>
                  <a:srgbClr val="0070C0"/>
                </a:solidFill>
              </a:rPr>
              <a:t>δεσμεύει </a:t>
            </a:r>
            <a:r>
              <a:rPr lang="el-GR" dirty="0" smtClean="0"/>
              <a:t>μια θέση μνήμης αντίστοιχου μεγέθους</a:t>
            </a:r>
          </a:p>
          <a:p>
            <a:pPr lvl="1"/>
            <a:r>
              <a:rPr lang="el-GR" dirty="0" smtClean="0"/>
              <a:t>Η δήλωση μιας μεταβλητής ουσιαστικά </a:t>
            </a:r>
            <a:r>
              <a:rPr lang="el-GR" dirty="0" smtClean="0">
                <a:solidFill>
                  <a:srgbClr val="0070C0"/>
                </a:solidFill>
              </a:rPr>
              <a:t>δίνει ένα όνομα </a:t>
            </a:r>
            <a:r>
              <a:rPr lang="el-GR" dirty="0" smtClean="0"/>
              <a:t>σε μία θέση μνήμης</a:t>
            </a:r>
          </a:p>
          <a:p>
            <a:pPr lvl="1"/>
            <a:r>
              <a:rPr lang="el-GR" dirty="0" smtClean="0"/>
              <a:t>Συχνά λέμε η </a:t>
            </a:r>
            <a:r>
              <a:rPr lang="el-GR" dirty="0" smtClean="0">
                <a:solidFill>
                  <a:srgbClr val="FF6600"/>
                </a:solidFill>
              </a:rPr>
              <a:t>θέση μνήμης </a:t>
            </a:r>
            <a:r>
              <a:rPr lang="en-US" dirty="0" smtClean="0">
                <a:solidFill>
                  <a:srgbClr val="FF6600"/>
                </a:solidFill>
              </a:rPr>
              <a:t>x </a:t>
            </a:r>
            <a:r>
              <a:rPr lang="el-GR" dirty="0" smtClean="0"/>
              <a:t>για τη μεταβλητή </a:t>
            </a:r>
            <a:r>
              <a:rPr lang="en-US" dirty="0" smtClean="0">
                <a:solidFill>
                  <a:srgbClr val="0070C0"/>
                </a:solidFill>
              </a:rPr>
              <a:t>x</a:t>
            </a:r>
            <a:r>
              <a:rPr lang="en-US" dirty="0" smtClean="0"/>
              <a:t>.</a:t>
            </a:r>
            <a:endParaRPr lang="el-GR" dirty="0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5940152" y="2564904"/>
          <a:ext cx="3096344" cy="4040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172"/>
                <a:gridCol w="1548172"/>
              </a:tblGrid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Διεύθυνση μνήμης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Περιεχόμενο μνήμης</a:t>
                      </a:r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FF0000"/>
                          </a:solidFill>
                        </a:rPr>
                        <a:t>0000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5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0011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rgbClr val="0070C0"/>
                          </a:solidFill>
                        </a:rPr>
                        <a:t>0100</a:t>
                      </a:r>
                      <a:endParaRPr lang="en-US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3</a:t>
                      </a:r>
                      <a:endParaRPr lang="en-US" dirty="0"/>
                    </a:p>
                  </a:txBody>
                  <a:tcPr anchor="ctr"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0101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/>
                        <a:t>0110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425019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0111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660232" y="1628800"/>
            <a:ext cx="15632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5;</a:t>
            </a:r>
          </a:p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3;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89078" y="3212976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89078" y="4972526"/>
            <a:ext cx="322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63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Αποθήκευση μεταβλητών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324600" cy="5105400"/>
          </a:xfrm>
        </p:spPr>
        <p:txBody>
          <a:bodyPr>
            <a:normAutofit fontScale="77500" lnSpcReduction="20000"/>
          </a:bodyPr>
          <a:lstStyle/>
          <a:p>
            <a:r>
              <a:rPr lang="el-GR" dirty="0" smtClean="0"/>
              <a:t>Μπορούμε να σκεφτόμαστε την μνήμη του υπολογιστή σαν μια σειρά από «</a:t>
            </a:r>
            <a:r>
              <a:rPr lang="el-GR" dirty="0" smtClean="0">
                <a:solidFill>
                  <a:srgbClr val="FF6600"/>
                </a:solidFill>
              </a:rPr>
              <a:t>κουτάκια</a:t>
            </a:r>
            <a:r>
              <a:rPr lang="el-GR" dirty="0" smtClean="0"/>
              <a:t>» διαφόρων μεγεθών στα οποία μπορούμε να αποθηκεύουμε δεδομένα</a:t>
            </a:r>
          </a:p>
          <a:p>
            <a:pPr lvl="1"/>
            <a:r>
              <a:rPr lang="el-GR" dirty="0" smtClean="0"/>
              <a:t>Το κάθε κουτάκι έχει </a:t>
            </a:r>
            <a:r>
              <a:rPr lang="el-GR" dirty="0" smtClean="0">
                <a:solidFill>
                  <a:srgbClr val="00B0F0"/>
                </a:solidFill>
              </a:rPr>
              <a:t>διεύθυνση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και </a:t>
            </a:r>
            <a:r>
              <a:rPr lang="el-GR" dirty="0" smtClean="0">
                <a:solidFill>
                  <a:srgbClr val="00B050"/>
                </a:solidFill>
              </a:rPr>
              <a:t>περιεχόμενα</a:t>
            </a:r>
          </a:p>
          <a:p>
            <a:r>
              <a:rPr lang="el-GR" dirty="0" smtClean="0"/>
              <a:t>Όταν </a:t>
            </a:r>
            <a:r>
              <a:rPr lang="el-GR" dirty="0" smtClean="0">
                <a:solidFill>
                  <a:srgbClr val="FF6600"/>
                </a:solidFill>
              </a:rPr>
              <a:t>ορίζουμε</a:t>
            </a:r>
            <a:r>
              <a:rPr lang="el-GR" dirty="0" smtClean="0"/>
              <a:t> μια μεταβλητή πρωταρχικού τύπου (π.χ.,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x</a:t>
            </a:r>
            <a:r>
              <a:rPr lang="en-US" dirty="0" smtClean="0"/>
              <a:t>) </a:t>
            </a:r>
            <a:r>
              <a:rPr lang="el-GR" dirty="0" smtClean="0"/>
              <a:t>αυτό που γίνεται είναι ότι:</a:t>
            </a:r>
          </a:p>
          <a:p>
            <a:pPr lvl="1"/>
            <a:r>
              <a:rPr lang="el-GR" dirty="0" smtClean="0">
                <a:solidFill>
                  <a:srgbClr val="FF6600"/>
                </a:solidFill>
              </a:rPr>
              <a:t>Δεσμεύουμε </a:t>
            </a:r>
            <a:r>
              <a:rPr lang="el-GR" dirty="0" smtClean="0"/>
              <a:t>ένα κουτάκι κατάλληλου μεγέθους</a:t>
            </a:r>
          </a:p>
          <a:p>
            <a:pPr lvl="2"/>
            <a:r>
              <a:rPr lang="el-GR" dirty="0" smtClean="0"/>
              <a:t>4 </a:t>
            </a:r>
            <a:r>
              <a:rPr lang="en-US" dirty="0" smtClean="0"/>
              <a:t>bytes </a:t>
            </a:r>
            <a:r>
              <a:rPr lang="el-GR" dirty="0" smtClean="0"/>
              <a:t>για ένα </a:t>
            </a:r>
            <a:r>
              <a:rPr lang="en-US" dirty="0" err="1" smtClean="0"/>
              <a:t>int</a:t>
            </a:r>
            <a:endParaRPr lang="el-GR" dirty="0" smtClean="0"/>
          </a:p>
          <a:p>
            <a:pPr lvl="1"/>
            <a:r>
              <a:rPr lang="el-GR" dirty="0" smtClean="0"/>
              <a:t>Δίνουμε στο κουτάκι το </a:t>
            </a:r>
            <a:r>
              <a:rPr lang="el-GR" dirty="0" smtClean="0">
                <a:solidFill>
                  <a:srgbClr val="FF6600"/>
                </a:solidFill>
              </a:rPr>
              <a:t>όνομα </a:t>
            </a:r>
            <a:r>
              <a:rPr lang="el-GR" dirty="0" smtClean="0"/>
              <a:t>της μεταβλητής</a:t>
            </a:r>
          </a:p>
          <a:p>
            <a:pPr lvl="2"/>
            <a:r>
              <a:rPr lang="el-GR" dirty="0" smtClean="0"/>
              <a:t>Το κουτάκι 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 smtClean="0"/>
              <a:t> </a:t>
            </a:r>
            <a:r>
              <a:rPr lang="el-GR" dirty="0" smtClean="0"/>
              <a:t>αντί για το κουτάκι 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0110</a:t>
            </a:r>
          </a:p>
          <a:p>
            <a:pPr lvl="1"/>
            <a:r>
              <a:rPr lang="el-GR" dirty="0" smtClean="0"/>
              <a:t>Γι αυτό και η μεταβλητή </a:t>
            </a:r>
            <a:r>
              <a:rPr lang="el-GR" dirty="0" smtClean="0">
                <a:solidFill>
                  <a:srgbClr val="FF6600"/>
                </a:solidFill>
              </a:rPr>
              <a:t>ορίζεται</a:t>
            </a:r>
            <a:r>
              <a:rPr lang="el-GR" dirty="0" smtClean="0"/>
              <a:t> μόνο μια φορά. </a:t>
            </a:r>
          </a:p>
          <a:p>
            <a:r>
              <a:rPr lang="el-GR" dirty="0"/>
              <a:t>Με την </a:t>
            </a:r>
            <a:r>
              <a:rPr lang="el-GR" dirty="0" smtClean="0"/>
              <a:t>ανάθεση αλλάζουμε τα </a:t>
            </a:r>
            <a:r>
              <a:rPr lang="el-GR" dirty="0" smtClean="0">
                <a:solidFill>
                  <a:srgbClr val="00B050"/>
                </a:solidFill>
              </a:rPr>
              <a:t>περιεχόμενα</a:t>
            </a:r>
            <a:r>
              <a:rPr lang="el-GR" dirty="0" smtClean="0"/>
              <a:t> του κουτιού</a:t>
            </a:r>
          </a:p>
          <a:p>
            <a:r>
              <a:rPr lang="el-GR" dirty="0" smtClean="0"/>
              <a:t>Αν δεν αρχικοποιήσουμε μια μεταβλητή η </a:t>
            </a:r>
            <a:r>
              <a:rPr lang="en-US" dirty="0" smtClean="0"/>
              <a:t>Java </a:t>
            </a:r>
            <a:r>
              <a:rPr lang="el-GR" dirty="0" smtClean="0"/>
              <a:t>την αρχικοποιεί στο μηδέν (ή το αντίστοιχο του μηδέν για μη αριθμητικές μεταβλητές)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000999" y="3200399"/>
            <a:ext cx="981691" cy="25146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/>
        </p:nvCxnSpPr>
        <p:spPr>
          <a:xfrm>
            <a:off x="8000999" y="3755962"/>
            <a:ext cx="981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8000999" y="5181600"/>
            <a:ext cx="981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8000999" y="4648200"/>
            <a:ext cx="981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6934199" y="3633028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23" name="Elbow Connector 22"/>
          <p:cNvCxnSpPr/>
          <p:nvPr/>
        </p:nvCxnSpPr>
        <p:spPr>
          <a:xfrm flipV="1">
            <a:off x="7234281" y="3456057"/>
            <a:ext cx="766718" cy="353943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934199" y="4782791"/>
            <a:ext cx="3000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cxnSp>
        <p:nvCxnSpPr>
          <p:cNvPr id="25" name="Elbow Connector 24"/>
          <p:cNvCxnSpPr>
            <a:stCxn id="24" idx="3"/>
          </p:cNvCxnSpPr>
          <p:nvPr/>
        </p:nvCxnSpPr>
        <p:spPr>
          <a:xfrm flipV="1">
            <a:off x="7234281" y="4271945"/>
            <a:ext cx="783007" cy="695512"/>
          </a:xfrm>
          <a:prstGeom prst="bentConnector3">
            <a:avLst>
              <a:gd name="adj1" fmla="val 50000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931839" y="2286000"/>
            <a:ext cx="22525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x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y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3.5;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8335392" y="3271391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>
                <a:solidFill>
                  <a:srgbClr val="00B050"/>
                </a:solidFill>
              </a:rPr>
              <a:t>0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8239211" y="4101970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3.5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911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762000" y="3264541"/>
            <a:ext cx="4046456" cy="37596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62000" y="2981216"/>
            <a:ext cx="2397034" cy="26444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62000" y="2716767"/>
            <a:ext cx="2397034" cy="26444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62000" y="2478742"/>
            <a:ext cx="2397034" cy="264449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647" y="533400"/>
            <a:ext cx="8229600" cy="990600"/>
          </a:xfrm>
        </p:spPr>
        <p:txBody>
          <a:bodyPr/>
          <a:lstStyle/>
          <a:p>
            <a:r>
              <a:rPr lang="en-US" dirty="0" smtClean="0"/>
              <a:t>Division.java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4953000" cy="31242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division = 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enumerator/(double)denominator;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endParaRPr lang="el-GR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“Result = “ +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6" name="Rectangle 5"/>
          <p:cNvSpPr/>
          <p:nvPr/>
        </p:nvSpPr>
        <p:spPr>
          <a:xfrm>
            <a:off x="7941536" y="1723916"/>
            <a:ext cx="981691" cy="25146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941536" y="2279479"/>
            <a:ext cx="981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941536" y="3705117"/>
            <a:ext cx="981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939359" y="2819400"/>
            <a:ext cx="98169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611570" y="2148851"/>
            <a:ext cx="1563248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enumerator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1" name="Elbow Connector 10"/>
          <p:cNvCxnSpPr/>
          <p:nvPr/>
        </p:nvCxnSpPr>
        <p:spPr>
          <a:xfrm flipV="1">
            <a:off x="7174818" y="1979574"/>
            <a:ext cx="766718" cy="353943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Elbow Connector 12"/>
          <p:cNvCxnSpPr/>
          <p:nvPr/>
        </p:nvCxnSpPr>
        <p:spPr>
          <a:xfrm flipV="1">
            <a:off x="7151639" y="3264541"/>
            <a:ext cx="783007" cy="695512"/>
          </a:xfrm>
          <a:prstGeom prst="bentConnector3">
            <a:avLst>
              <a:gd name="adj1" fmla="val 50000"/>
            </a:avLst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209632" y="179490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32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188060" y="3079875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3.2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209632" y="233351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10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473711" y="2710543"/>
            <a:ext cx="1701107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denominator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20" name="Elbow Connector 19"/>
          <p:cNvCxnSpPr/>
          <p:nvPr/>
        </p:nvCxnSpPr>
        <p:spPr>
          <a:xfrm flipV="1">
            <a:off x="7174818" y="2533572"/>
            <a:ext cx="766718" cy="353943"/>
          </a:xfrm>
          <a:prstGeom prst="bentConnector3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887286" y="3775387"/>
            <a:ext cx="128753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division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59221" y="5105400"/>
            <a:ext cx="8305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6600"/>
                </a:solidFill>
              </a:rPr>
              <a:t>Ανάθεση: </a:t>
            </a:r>
            <a:r>
              <a:rPr lang="el-GR" sz="2400" dirty="0" smtClean="0"/>
              <a:t>Διαβάζουμε τα </a:t>
            </a:r>
            <a:r>
              <a:rPr lang="el-GR" sz="2400" dirty="0" smtClean="0">
                <a:solidFill>
                  <a:srgbClr val="00B050"/>
                </a:solidFill>
              </a:rPr>
              <a:t>περιεχόμενα</a:t>
            </a:r>
            <a:r>
              <a:rPr lang="el-GR" sz="2400" dirty="0" smtClean="0"/>
              <a:t> των μεταβλητών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enumerator</a:t>
            </a:r>
            <a:r>
              <a:rPr lang="en-US" sz="2400" dirty="0" smtClean="0"/>
              <a:t> </a:t>
            </a:r>
            <a:r>
              <a:rPr lang="el-GR" sz="2400" dirty="0" smtClean="0"/>
              <a:t>και </a:t>
            </a:r>
            <a:r>
              <a:rPr lang="en-US" sz="24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denominator</a:t>
            </a:r>
            <a:r>
              <a:rPr lang="en-US" sz="2400" dirty="0" smtClean="0">
                <a:solidFill>
                  <a:srgbClr val="0070C0"/>
                </a:solidFill>
              </a:rPr>
              <a:t> </a:t>
            </a:r>
            <a:r>
              <a:rPr lang="el-GR" sz="2400" dirty="0" smtClean="0"/>
              <a:t>κάνουμε τον υπολογισμό και αλλάζουμε τα </a:t>
            </a:r>
            <a:r>
              <a:rPr lang="el-GR" sz="2400" dirty="0" smtClean="0">
                <a:solidFill>
                  <a:srgbClr val="00B050"/>
                </a:solidFill>
              </a:rPr>
              <a:t>περιεχόμενα</a:t>
            </a:r>
            <a:r>
              <a:rPr lang="el-GR" sz="2400" dirty="0" smtClean="0"/>
              <a:t> </a:t>
            </a:r>
            <a:r>
              <a:rPr lang="el-GR" sz="2400" dirty="0"/>
              <a:t>της μεταβλητής </a:t>
            </a:r>
            <a:r>
              <a:rPr lang="en-US" sz="24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division</a:t>
            </a:r>
            <a:r>
              <a:rPr lang="el-GR" sz="2400" dirty="0" smtClean="0">
                <a:solidFill>
                  <a:srgbClr val="0070C0"/>
                </a:solidFill>
              </a:rPr>
              <a:t> </a:t>
            </a:r>
            <a:r>
              <a:rPr lang="el-GR" sz="2400" dirty="0" smtClean="0"/>
              <a:t>αποθηκεύοντας το αποτέλεσμα της διαίρεσης.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1545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2" grpId="0" animBg="1"/>
      <p:bldP spid="22" grpId="1" animBg="1"/>
      <p:bldP spid="18" grpId="0" animBg="1"/>
      <p:bldP spid="18" grpId="1" animBg="1"/>
      <p:bldP spid="17" grpId="0" animBg="1"/>
      <p:bldP spid="17" grpId="1" animBg="1"/>
      <p:bldP spid="10" grpId="0" animBg="1"/>
      <p:bldP spid="14" grpId="0"/>
      <p:bldP spid="15" grpId="0"/>
      <p:bldP spid="16" grpId="0"/>
      <p:bldP spid="19" grpId="0" animBg="1"/>
      <p:bldP spid="2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Η κλάση </a:t>
            </a:r>
            <a:r>
              <a:rPr lang="en-US" dirty="0" smtClean="0"/>
              <a:t>String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προκαθορισμένη κλάση </a:t>
            </a:r>
            <a:r>
              <a:rPr lang="el-GR" dirty="0" smtClean="0"/>
              <a:t>της </a:t>
            </a:r>
            <a:r>
              <a:rPr lang="en-US" dirty="0" smtClean="0"/>
              <a:t>Java </a:t>
            </a:r>
            <a:r>
              <a:rPr lang="el-GR" dirty="0" smtClean="0"/>
              <a:t>που μας επιτρέπει να χειριζόμαστε αλφαριθμητικά. </a:t>
            </a:r>
            <a:endParaRPr lang="en-US" dirty="0" smtClean="0"/>
          </a:p>
          <a:p>
            <a:pPr lvl="1"/>
            <a:r>
              <a:rPr lang="el-GR" dirty="0" smtClean="0"/>
              <a:t>Είναι διαφορετική από τους πρωταρχικούς τύπους αλλά η </a:t>
            </a:r>
            <a:r>
              <a:rPr lang="en-US" dirty="0" smtClean="0"/>
              <a:t>Java </a:t>
            </a:r>
            <a:r>
              <a:rPr lang="el-GR" dirty="0" smtClean="0"/>
              <a:t>μας δίνει περισσότερη ευελιξία</a:t>
            </a:r>
          </a:p>
          <a:p>
            <a:r>
              <a:rPr lang="el-GR" dirty="0" smtClean="0"/>
              <a:t>Ο τελεστής </a:t>
            </a:r>
            <a:r>
              <a:rPr lang="en-US" dirty="0" smtClean="0">
                <a:solidFill>
                  <a:srgbClr val="0070C0"/>
                </a:solidFill>
              </a:rPr>
              <a:t>“+”</a:t>
            </a:r>
            <a:r>
              <a:rPr lang="el-GR" dirty="0" smtClean="0"/>
              <a:t> μας επιτρέπει την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συνένωση</a:t>
            </a:r>
          </a:p>
          <a:p>
            <a:r>
              <a:rPr lang="el-GR" dirty="0" smtClean="0"/>
              <a:t>Υπάρχουν πολλές χρήσιμες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μέθοδοι</a:t>
            </a:r>
            <a:r>
              <a:rPr lang="el-GR" dirty="0" smtClean="0"/>
              <a:t> της κλάσης </a:t>
            </a:r>
            <a:r>
              <a:rPr lang="en-US" dirty="0" smtClean="0"/>
              <a:t>String. </a:t>
            </a:r>
            <a:r>
              <a:rPr lang="el-GR" dirty="0" smtClean="0"/>
              <a:t>Η πιο χρήσιμη αυτή τη στιγμή είναι:</a:t>
            </a:r>
            <a:endParaRPr lang="en-US" dirty="0" smtClean="0"/>
          </a:p>
          <a:p>
            <a:pPr lvl="1"/>
            <a:r>
              <a:rPr lang="en-US" dirty="0">
                <a:solidFill>
                  <a:srgbClr val="0070C0"/>
                </a:solidFill>
              </a:rPr>
              <a:t>equals(String x)</a:t>
            </a:r>
            <a:r>
              <a:rPr lang="en-US" dirty="0"/>
              <a:t>: </a:t>
            </a:r>
            <a:r>
              <a:rPr lang="el-GR" dirty="0"/>
              <a:t>ελέγχει για ισότητα του αντικειμένου που κάλεσε την μέθοδο και του ορίσματος </a:t>
            </a:r>
            <a:r>
              <a:rPr lang="en-US" dirty="0"/>
              <a:t>x. </a:t>
            </a:r>
            <a:endParaRPr lang="el-GR" dirty="0" smtClean="0"/>
          </a:p>
          <a:p>
            <a:r>
              <a:rPr lang="el-GR" dirty="0" smtClean="0"/>
              <a:t>Άλλες μέθοδοι:</a:t>
            </a:r>
            <a:endParaRPr lang="el-GR" dirty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length(): </a:t>
            </a:r>
            <a:r>
              <a:rPr lang="el-GR" dirty="0" smtClean="0"/>
              <a:t>μήκος του </a:t>
            </a:r>
            <a:r>
              <a:rPr lang="en-US" dirty="0" smtClean="0"/>
              <a:t>String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trim(): </a:t>
            </a:r>
            <a:r>
              <a:rPr lang="el-GR" dirty="0" smtClean="0"/>
              <a:t>αφαιρεί κενά στην αρχή και το τέλος του </a:t>
            </a:r>
            <a:r>
              <a:rPr lang="en-US" dirty="0" smtClean="0"/>
              <a:t>string.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split(char </a:t>
            </a:r>
            <a:r>
              <a:rPr lang="en-US" dirty="0" err="1" smtClean="0">
                <a:solidFill>
                  <a:srgbClr val="0070C0"/>
                </a:solidFill>
              </a:rPr>
              <a:t>delim</a:t>
            </a:r>
            <a:r>
              <a:rPr lang="en-US" dirty="0" smtClean="0">
                <a:solidFill>
                  <a:srgbClr val="0070C0"/>
                </a:solidFill>
              </a:rPr>
              <a:t>): </a:t>
            </a:r>
            <a:r>
              <a:rPr lang="el-GR" dirty="0" smtClean="0"/>
              <a:t>σπάει το </a:t>
            </a:r>
            <a:r>
              <a:rPr lang="en-US" dirty="0" smtClean="0"/>
              <a:t>string </a:t>
            </a:r>
            <a:r>
              <a:rPr lang="el-GR" dirty="0" smtClean="0"/>
              <a:t>σε πίνακα από </a:t>
            </a:r>
            <a:r>
              <a:rPr lang="en-US" dirty="0" smtClean="0"/>
              <a:t>strings </a:t>
            </a:r>
            <a:r>
              <a:rPr lang="el-GR" dirty="0" smtClean="0"/>
              <a:t>με βάσει το χαρακτήρα </a:t>
            </a:r>
            <a:r>
              <a:rPr lang="en-US" dirty="0" err="1" smtClean="0"/>
              <a:t>delim</a:t>
            </a:r>
            <a:r>
              <a:rPr lang="en-US" dirty="0" smtClean="0"/>
              <a:t>.</a:t>
            </a:r>
          </a:p>
          <a:p>
            <a:pPr lvl="1"/>
            <a:r>
              <a:rPr lang="el-GR" dirty="0" smtClean="0"/>
              <a:t>Επίσης, μέθοδοι για να βρεθεί ένα </a:t>
            </a:r>
            <a:r>
              <a:rPr lang="el-GR" dirty="0" err="1" smtClean="0"/>
              <a:t>υπο</a:t>
            </a:r>
            <a:r>
              <a:rPr lang="el-GR" dirty="0" smtClean="0"/>
              <a:t>-</a:t>
            </a:r>
            <a:r>
              <a:rPr lang="en-US" dirty="0" smtClean="0"/>
              <a:t>string </a:t>
            </a:r>
            <a:r>
              <a:rPr lang="el-GR" dirty="0" smtClean="0"/>
              <a:t>μέσα σε ένα </a:t>
            </a:r>
            <a:r>
              <a:rPr lang="en-US" dirty="0" smtClean="0"/>
              <a:t>string</a:t>
            </a:r>
            <a:r>
              <a:rPr lang="el-GR" dirty="0" smtClean="0"/>
              <a:t>, κλπ.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474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724400" y="2057400"/>
            <a:ext cx="41148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724400" y="2454088"/>
            <a:ext cx="41148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24400" y="3657600"/>
            <a:ext cx="41148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724400" y="4419600"/>
            <a:ext cx="41148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Escape sequences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86200" cy="4876800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Για να τυπώσουμε κάποιους ειδικούς χαρακτήρες (π.χ., τον χαρακτήρα </a:t>
            </a:r>
            <a:r>
              <a:rPr lang="en-US" dirty="0" smtClean="0">
                <a:solidFill>
                  <a:srgbClr val="FF0000"/>
                </a:solidFill>
              </a:rPr>
              <a:t>“</a:t>
            </a:r>
            <a:r>
              <a:rPr lang="en-US" dirty="0" smtClean="0"/>
              <a:t>) </a:t>
            </a:r>
            <a:r>
              <a:rPr lang="el-GR" dirty="0" smtClean="0"/>
              <a:t>χρησιμοποιούμε τον χαρακτήρα </a:t>
            </a:r>
            <a:r>
              <a:rPr lang="el-GR" dirty="0" smtClean="0">
                <a:solidFill>
                  <a:srgbClr val="FF0000"/>
                </a:solidFill>
              </a:rPr>
              <a:t>\ </a:t>
            </a:r>
            <a:r>
              <a:rPr lang="el-GR" dirty="0" smtClean="0"/>
              <a:t>και μετά τον χαρακτήρα που θέλουμε να τυπώσουμε</a:t>
            </a:r>
          </a:p>
          <a:p>
            <a:pPr lvl="1"/>
            <a:r>
              <a:rPr lang="el-GR" dirty="0" smtClean="0"/>
              <a:t>Π.χ., ακολουθία </a:t>
            </a:r>
            <a:r>
              <a:rPr lang="el-GR" dirty="0" smtClean="0">
                <a:solidFill>
                  <a:srgbClr val="FF0000"/>
                </a:solidFill>
              </a:rPr>
              <a:t>\</a:t>
            </a:r>
            <a:r>
              <a:rPr lang="en-US" dirty="0" smtClean="0">
                <a:solidFill>
                  <a:srgbClr val="FF0000"/>
                </a:solidFill>
              </a:rPr>
              <a:t>”</a:t>
            </a:r>
            <a:endParaRPr lang="el-GR" dirty="0" smtClean="0">
              <a:solidFill>
                <a:srgbClr val="FF0000"/>
              </a:solidFill>
            </a:endParaRPr>
          </a:p>
          <a:p>
            <a:r>
              <a:rPr lang="el-GR" dirty="0" smtClean="0"/>
              <a:t>Αυτό ισχύει γενικά για ειδικούς χαρακτήρες.</a:t>
            </a:r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4724400" y="1600200"/>
            <a:ext cx="4267200" cy="426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\b</a:t>
            </a:r>
            <a:r>
              <a:rPr lang="en-US" sz="2200" b="0" dirty="0">
                <a:solidFill>
                  <a:schemeClr val="tx1"/>
                </a:solidFill>
              </a:rPr>
              <a:t> 		Backspace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\t</a:t>
            </a:r>
            <a:r>
              <a:rPr lang="en-US" sz="2200" b="0" dirty="0">
                <a:solidFill>
                  <a:schemeClr val="tx1"/>
                </a:solidFill>
              </a:rPr>
              <a:t>		Tab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\n</a:t>
            </a:r>
            <a:r>
              <a:rPr lang="en-US" sz="2200" b="0" dirty="0">
                <a:solidFill>
                  <a:schemeClr val="tx1"/>
                </a:solidFill>
              </a:rPr>
              <a:t>		New line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\f</a:t>
            </a:r>
            <a:r>
              <a:rPr lang="en-US" sz="2200" b="0" dirty="0">
                <a:solidFill>
                  <a:schemeClr val="tx1"/>
                </a:solidFill>
              </a:rPr>
              <a:t>		Form feed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\r</a:t>
            </a:r>
            <a:r>
              <a:rPr lang="en-US" sz="2200" b="0" dirty="0">
                <a:solidFill>
                  <a:schemeClr val="tx1"/>
                </a:solidFill>
              </a:rPr>
              <a:t>		Return (ENTER)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\”</a:t>
            </a:r>
            <a:r>
              <a:rPr lang="en-US" sz="2200" b="0" dirty="0">
                <a:solidFill>
                  <a:schemeClr val="tx1"/>
                </a:solidFill>
              </a:rPr>
              <a:t>		Double quote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\’</a:t>
            </a:r>
            <a:r>
              <a:rPr lang="en-US" sz="2200" b="0" dirty="0">
                <a:solidFill>
                  <a:schemeClr val="tx1"/>
                </a:solidFill>
              </a:rPr>
              <a:t>		Single quote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\\</a:t>
            </a:r>
            <a:r>
              <a:rPr lang="en-US" sz="2200" b="0" dirty="0">
                <a:solidFill>
                  <a:schemeClr val="tx1"/>
                </a:solidFill>
              </a:rPr>
              <a:t>		Backslash</a:t>
            </a: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</a:t>
            </a:r>
            <a:r>
              <a:rPr lang="en-US" sz="2200" b="0" dirty="0" err="1">
                <a:solidFill>
                  <a:schemeClr val="tx1"/>
                </a:solidFill>
                <a:latin typeface="Lucida Console" pitchFamily="49" charset="0"/>
              </a:rPr>
              <a:t>ddd</a:t>
            </a:r>
            <a:r>
              <a:rPr lang="en-US" sz="2200" b="0" dirty="0">
                <a:solidFill>
                  <a:schemeClr val="tx1"/>
                </a:solidFill>
              </a:rPr>
              <a:t>	Octal </a:t>
            </a:r>
            <a:r>
              <a:rPr lang="en-US" sz="2200" b="0" dirty="0">
                <a:solidFill>
                  <a:schemeClr val="tx1"/>
                </a:solidFill>
                <a:latin typeface="Tahoma" pitchFamily="34" charset="0"/>
              </a:rPr>
              <a:t>code</a:t>
            </a:r>
            <a:endParaRPr lang="en-US" sz="2200" b="0" dirty="0">
              <a:solidFill>
                <a:schemeClr val="tx1"/>
              </a:solidFill>
            </a:endParaRPr>
          </a:p>
          <a:p>
            <a:pPr marL="342900" indent="-342900" algn="l">
              <a:spcBef>
                <a:spcPct val="20000"/>
              </a:spcBef>
              <a:buClr>
                <a:schemeClr val="accent2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sz="2200" b="0" dirty="0">
                <a:solidFill>
                  <a:schemeClr val="tx1"/>
                </a:solidFill>
                <a:latin typeface="Lucida Console" pitchFamily="49" charset="0"/>
              </a:rPr>
              <a:t>\</a:t>
            </a:r>
            <a:r>
              <a:rPr lang="en-US" sz="2200" b="0" dirty="0" err="1">
                <a:solidFill>
                  <a:schemeClr val="tx1"/>
                </a:solidFill>
                <a:latin typeface="Lucida Console" pitchFamily="49" charset="0"/>
              </a:rPr>
              <a:t>uXXXX</a:t>
            </a:r>
            <a:r>
              <a:rPr lang="en-US" sz="2200" b="0" dirty="0">
                <a:solidFill>
                  <a:schemeClr val="tx1"/>
                </a:solidFill>
              </a:rPr>
              <a:t>	</a:t>
            </a:r>
            <a:r>
              <a:rPr lang="en-US" sz="2200" b="0" dirty="0">
                <a:solidFill>
                  <a:schemeClr val="tx1"/>
                </a:solidFill>
                <a:latin typeface="Tahoma" pitchFamily="34" charset="0"/>
              </a:rPr>
              <a:t>Hex-decimal code</a:t>
            </a:r>
            <a:endParaRPr lang="en-US" sz="22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717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HelloWorld.java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33528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HelloWorld</a:t>
            </a:r>
            <a:endParaRPr lang="en-US" b="1" dirty="0" smtClean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// print message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(“Hello world!”);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30306" y="5486400"/>
            <a:ext cx="43444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en-US" sz="2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</a:t>
            </a:r>
            <a:r>
              <a:rPr lang="en-US" sz="24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avac</a:t>
            </a: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HelloWorld.java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HelloWorld</a:t>
            </a:r>
            <a:endParaRPr lang="en-US" sz="2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ular Callout 4"/>
          <p:cNvSpPr/>
          <p:nvPr/>
        </p:nvSpPr>
        <p:spPr>
          <a:xfrm>
            <a:off x="5257800" y="5901898"/>
            <a:ext cx="2590800" cy="457200"/>
          </a:xfrm>
          <a:prstGeom prst="wedgeRectCallout">
            <a:avLst>
              <a:gd name="adj1" fmla="val -106646"/>
              <a:gd name="adj2" fmla="val -41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/>
              <a:t>Χωρίς </a:t>
            </a:r>
            <a:r>
              <a:rPr lang="el-GR" dirty="0" smtClean="0">
                <a:solidFill>
                  <a:srgbClr val="FF0000"/>
                </a:solidFill>
              </a:rPr>
              <a:t>κανένα</a:t>
            </a:r>
            <a:r>
              <a:rPr lang="el-GR" dirty="0" smtClean="0"/>
              <a:t> επίθεμα!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744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600200"/>
            <a:ext cx="8928992" cy="4061048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StringTest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public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sz="16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“hello world”;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h = “hello”;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w = “world”;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</a:t>
            </a:r>
            <a:r>
              <a:rPr lang="en-US" sz="1600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(s);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"\""+h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"\</a:t>
            </a:r>
            <a:r>
              <a:rPr lang="en-US" sz="16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t"+w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+"\"\n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s.length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</a:t>
            </a:r>
            <a:r>
              <a:rPr lang="en-US" sz="1600" b="1" dirty="0" err="1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hello”.length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846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Ρεύματα εισόδου/εξόδου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Τι είναι ένα ρεύμα? Μια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αφαίρεση</a:t>
            </a:r>
            <a:r>
              <a:rPr lang="el-GR" dirty="0"/>
              <a:t> που αναπαριστά μια </a:t>
            </a:r>
            <a:r>
              <a:rPr lang="el-GR" dirty="0">
                <a:solidFill>
                  <a:srgbClr val="0070C0"/>
                </a:solidFill>
              </a:rPr>
              <a:t>πηγή</a:t>
            </a:r>
            <a:r>
              <a:rPr lang="el-GR" dirty="0"/>
              <a:t> (για την </a:t>
            </a:r>
            <a:r>
              <a:rPr lang="el-GR" dirty="0">
                <a:solidFill>
                  <a:srgbClr val="0070C0"/>
                </a:solidFill>
              </a:rPr>
              <a:t>είσοδο</a:t>
            </a:r>
            <a:r>
              <a:rPr lang="el-GR" dirty="0"/>
              <a:t>), ή ένα </a:t>
            </a:r>
            <a:r>
              <a:rPr lang="el-GR" dirty="0">
                <a:solidFill>
                  <a:srgbClr val="0070C0"/>
                </a:solidFill>
              </a:rPr>
              <a:t>προορισμό</a:t>
            </a:r>
            <a:r>
              <a:rPr lang="el-GR" dirty="0"/>
              <a:t> (για την </a:t>
            </a:r>
            <a:r>
              <a:rPr lang="el-GR" dirty="0">
                <a:solidFill>
                  <a:srgbClr val="0070C0"/>
                </a:solidFill>
              </a:rPr>
              <a:t>έξοδο</a:t>
            </a:r>
            <a:r>
              <a:rPr lang="el-GR" dirty="0"/>
              <a:t>)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χαρακτήρων</a:t>
            </a:r>
          </a:p>
          <a:p>
            <a:pPr lvl="1"/>
            <a:r>
              <a:rPr lang="el-GR" dirty="0"/>
              <a:t>Αυτό μπορεί να είναι ένα αρχείο, το πληκτρολόγιο, η οθόνη.</a:t>
            </a:r>
          </a:p>
          <a:p>
            <a:pPr lvl="1"/>
            <a:r>
              <a:rPr lang="el-GR" dirty="0"/>
              <a:t>Όταν δημιουργούμε το ρεύμα το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συνδέουμε</a:t>
            </a:r>
            <a:r>
              <a:rPr lang="el-GR" dirty="0"/>
              <a:t> με την ανάλογη </a:t>
            </a:r>
            <a:r>
              <a:rPr lang="el-GR" dirty="0">
                <a:solidFill>
                  <a:srgbClr val="0070C0"/>
                </a:solidFill>
              </a:rPr>
              <a:t>πηγή</a:t>
            </a:r>
            <a:r>
              <a:rPr lang="el-GR" dirty="0"/>
              <a:t>, ή </a:t>
            </a:r>
            <a:r>
              <a:rPr lang="el-GR" dirty="0">
                <a:solidFill>
                  <a:srgbClr val="0070C0"/>
                </a:solidFill>
              </a:rPr>
              <a:t>προορισμό</a:t>
            </a:r>
            <a:r>
              <a:rPr lang="el-GR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665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Είσοδος &amp; Έξοδος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Τα βασικά ρεύματα</a:t>
            </a:r>
            <a:r>
              <a:rPr lang="en-US" dirty="0" smtClean="0"/>
              <a:t> </a:t>
            </a:r>
            <a:r>
              <a:rPr lang="el-GR" dirty="0" smtClean="0"/>
              <a:t>εισόδου/εξόδου είναι έτοιμα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 smtClean="0"/>
              <a:t> τα οποία ορίζονται σαν πεδία (</a:t>
            </a:r>
            <a:r>
              <a:rPr lang="el-GR" dirty="0" smtClean="0">
                <a:solidFill>
                  <a:srgbClr val="0070C0"/>
                </a:solidFill>
              </a:rPr>
              <a:t>στατικά</a:t>
            </a:r>
            <a:r>
              <a:rPr lang="el-GR" dirty="0" smtClean="0"/>
              <a:t>) της κλάσης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System</a:t>
            </a:r>
            <a:endParaRPr lang="el-GR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System.out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System.in</a:t>
            </a: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System.err</a:t>
            </a:r>
            <a:endParaRPr lang="en-US" dirty="0" smtClean="0">
              <a:solidFill>
                <a:srgbClr val="0070C0"/>
              </a:solidFill>
            </a:endParaRPr>
          </a:p>
          <a:p>
            <a:r>
              <a:rPr lang="el-GR" dirty="0" smtClean="0"/>
              <a:t>Μέσω αυτών και άλλων βοηθητικών αντικειμένων γίνεται η είσοδος και έξοδος δεδομένων ενός προγράμματος</a:t>
            </a:r>
            <a:r>
              <a:rPr lang="en-US" dirty="0" smtClean="0"/>
              <a:t>.</a:t>
            </a:r>
            <a:endParaRPr lang="el-GR" dirty="0" smtClean="0"/>
          </a:p>
          <a:p>
            <a:r>
              <a:rPr lang="el-GR" dirty="0"/>
              <a:t>Μια εντολή εισόδου/εξόδου έχει αποτέλεσμα το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λειτουργικό</a:t>
            </a:r>
            <a:r>
              <a:rPr lang="el-GR" dirty="0"/>
              <a:t> να </a:t>
            </a:r>
            <a:r>
              <a:rPr lang="el-GR" dirty="0">
                <a:solidFill>
                  <a:srgbClr val="0070C0"/>
                </a:solidFill>
              </a:rPr>
              <a:t>πάρει ή να στείλει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χαρακτήρες</a:t>
            </a:r>
            <a:r>
              <a:rPr lang="el-GR" dirty="0"/>
              <a:t> από/προς την αντίστοιχη </a:t>
            </a:r>
            <a:r>
              <a:rPr lang="el-GR" dirty="0">
                <a:solidFill>
                  <a:srgbClr val="0070C0"/>
                </a:solidFill>
              </a:rPr>
              <a:t>πηγή/προορισμό</a:t>
            </a:r>
            <a:r>
              <a:rPr lang="el-GR" dirty="0"/>
              <a:t>.</a:t>
            </a:r>
          </a:p>
          <a:p>
            <a:endParaRPr lang="en-US" dirty="0" smtClean="0"/>
          </a:p>
          <a:p>
            <a:pPr lvl="1"/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266331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Έξοδος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Μπορούμε να καλέσουμε τις μεθόδους του </a:t>
            </a:r>
            <a:r>
              <a:rPr lang="en-US" dirty="0" err="1" smtClean="0"/>
              <a:t>System.out</a:t>
            </a:r>
            <a:r>
              <a:rPr lang="el-GR" dirty="0" smtClean="0"/>
              <a:t>:</a:t>
            </a:r>
          </a:p>
          <a:p>
            <a:pPr lvl="1"/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println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(String s)</a:t>
            </a:r>
            <a:r>
              <a:rPr lang="el-GR" dirty="0" smtClean="0"/>
              <a:t>: για να τυπώσουμε ένα αλφαριθμητικό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n-US" dirty="0" smtClean="0"/>
              <a:t> </a:t>
            </a:r>
            <a:r>
              <a:rPr lang="el-GR" dirty="0" smtClean="0"/>
              <a:t>και τον χαρακτήρα </a:t>
            </a:r>
            <a:r>
              <a:rPr lang="el-GR" dirty="0" smtClean="0">
                <a:solidFill>
                  <a:srgbClr val="0070C0"/>
                </a:solidFill>
              </a:rPr>
              <a:t>‘\</a:t>
            </a:r>
            <a:r>
              <a:rPr lang="en-US" dirty="0" smtClean="0">
                <a:solidFill>
                  <a:srgbClr val="0070C0"/>
                </a:solidFill>
              </a:rPr>
              <a:t>n’</a:t>
            </a:r>
            <a:r>
              <a:rPr lang="el-GR" dirty="0" smtClean="0">
                <a:solidFill>
                  <a:srgbClr val="0070C0"/>
                </a:solidFill>
              </a:rPr>
              <a:t> (αλλαγή γραμμής)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print(String s)</a:t>
            </a:r>
            <a:r>
              <a:rPr lang="en-US" dirty="0" smtClean="0"/>
              <a:t>: </a:t>
            </a:r>
            <a:r>
              <a:rPr lang="el-GR" dirty="0" smtClean="0"/>
              <a:t>τυπώνει το </a:t>
            </a:r>
            <a:r>
              <a:rPr lang="en-US" dirty="0" smtClean="0">
                <a:solidFill>
                  <a:srgbClr val="0070C0"/>
                </a:solidFill>
              </a:rPr>
              <a:t>s</a:t>
            </a:r>
            <a:r>
              <a:rPr lang="el-GR" dirty="0" smtClean="0"/>
              <a:t> αλλά δεν αλλάζει γραμμή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printf</a:t>
            </a:r>
            <a:r>
              <a:rPr lang="en-US" dirty="0" smtClean="0"/>
              <a:t>: Formatted output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printf(“%</a:t>
            </a:r>
            <a:r>
              <a:rPr lang="en-US" dirty="0" err="1" smtClean="0">
                <a:solidFill>
                  <a:srgbClr val="0070C0"/>
                </a:solidFill>
              </a:rPr>
              <a:t>d”,myInt</a:t>
            </a:r>
            <a:r>
              <a:rPr lang="en-US" dirty="0" smtClean="0">
                <a:solidFill>
                  <a:srgbClr val="0070C0"/>
                </a:solidFill>
              </a:rPr>
              <a:t>);</a:t>
            </a:r>
            <a:r>
              <a:rPr lang="en-US" dirty="0" smtClean="0"/>
              <a:t> // </a:t>
            </a:r>
            <a:r>
              <a:rPr lang="el-GR" dirty="0" smtClean="0"/>
              <a:t>τυπώνει ένα ακέραιο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printf</a:t>
            </a:r>
            <a:r>
              <a:rPr lang="en-US" dirty="0" smtClean="0">
                <a:solidFill>
                  <a:srgbClr val="0070C0"/>
                </a:solidFill>
              </a:rPr>
              <a:t>(“%</a:t>
            </a:r>
            <a:r>
              <a:rPr lang="en-US" dirty="0" err="1">
                <a:solidFill>
                  <a:srgbClr val="0070C0"/>
                </a:solidFill>
              </a:rPr>
              <a:t>f</a:t>
            </a:r>
            <a:r>
              <a:rPr lang="en-US" dirty="0" err="1" smtClean="0">
                <a:solidFill>
                  <a:srgbClr val="0070C0"/>
                </a:solidFill>
              </a:rPr>
              <a:t>”,myDouble</a:t>
            </a:r>
            <a:r>
              <a:rPr lang="en-US" dirty="0" smtClean="0">
                <a:solidFill>
                  <a:srgbClr val="0070C0"/>
                </a:solidFill>
              </a:rPr>
              <a:t>); </a:t>
            </a:r>
            <a:r>
              <a:rPr lang="en-US" dirty="0" smtClean="0"/>
              <a:t>// </a:t>
            </a:r>
            <a:r>
              <a:rPr lang="el-GR" dirty="0" smtClean="0"/>
              <a:t>τυπώνει ένα πραγματικό</a:t>
            </a:r>
          </a:p>
          <a:p>
            <a:pPr lvl="2"/>
            <a:r>
              <a:rPr lang="en-US" dirty="0">
                <a:solidFill>
                  <a:srgbClr val="0070C0"/>
                </a:solidFill>
              </a:rPr>
              <a:t>printf</a:t>
            </a:r>
            <a:r>
              <a:rPr lang="en-US" dirty="0" smtClean="0">
                <a:solidFill>
                  <a:srgbClr val="0070C0"/>
                </a:solidFill>
              </a:rPr>
              <a:t>(“%</a:t>
            </a:r>
            <a:r>
              <a:rPr lang="el-GR" dirty="0" smtClean="0">
                <a:solidFill>
                  <a:srgbClr val="0070C0"/>
                </a:solidFill>
              </a:rPr>
              <a:t>.2</a:t>
            </a:r>
            <a:r>
              <a:rPr lang="en-US" dirty="0" err="1" smtClean="0">
                <a:solidFill>
                  <a:srgbClr val="0070C0"/>
                </a:solidFill>
              </a:rPr>
              <a:t>f</a:t>
            </a:r>
            <a:r>
              <a:rPr lang="en-US" dirty="0" err="1">
                <a:solidFill>
                  <a:srgbClr val="0070C0"/>
                </a:solidFill>
              </a:rPr>
              <a:t>”,</a:t>
            </a:r>
            <a:r>
              <a:rPr lang="en-US" dirty="0" err="1" smtClean="0">
                <a:solidFill>
                  <a:srgbClr val="0070C0"/>
                </a:solidFill>
              </a:rPr>
              <a:t>myDouble</a:t>
            </a:r>
            <a:r>
              <a:rPr lang="en-US" dirty="0" smtClean="0">
                <a:solidFill>
                  <a:srgbClr val="0070C0"/>
                </a:solidFill>
              </a:rPr>
              <a:t>); </a:t>
            </a:r>
            <a:r>
              <a:rPr lang="en-US" dirty="0"/>
              <a:t>// </a:t>
            </a:r>
            <a:r>
              <a:rPr lang="el-GR" dirty="0" smtClean="0"/>
              <a:t>τυπώνει </a:t>
            </a:r>
            <a:r>
              <a:rPr lang="el-GR" dirty="0"/>
              <a:t>ένα </a:t>
            </a:r>
            <a:r>
              <a:rPr lang="el-GR" dirty="0" smtClean="0"/>
              <a:t>πραγματικό με δύο δεκαδικά</a:t>
            </a:r>
            <a:endParaRPr lang="el-GR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479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Είσοδος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/>
              <a:t>Χρησιμοποιούμε την κλάση </a:t>
            </a:r>
            <a:r>
              <a:rPr lang="en-US" dirty="0" smtClean="0"/>
              <a:t>Scanner </a:t>
            </a:r>
            <a:r>
              <a:rPr lang="el-GR" dirty="0" smtClean="0"/>
              <a:t>της </a:t>
            </a:r>
            <a:r>
              <a:rPr lang="en-US" dirty="0" smtClean="0"/>
              <a:t>Java</a:t>
            </a:r>
            <a:endParaRPr lang="el-GR" dirty="0" smtClean="0"/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import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java.util.Scanner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;</a:t>
            </a:r>
          </a:p>
          <a:p>
            <a:pPr lvl="1"/>
            <a:endParaRPr lang="en-US" dirty="0"/>
          </a:p>
          <a:p>
            <a:r>
              <a:rPr lang="el-GR" dirty="0" smtClean="0"/>
              <a:t>Αρχικοποιείται με το ρεύμα εισόδου:</a:t>
            </a:r>
          </a:p>
          <a:p>
            <a:pPr lvl="1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Scanner in = new Scanner(System.in);</a:t>
            </a:r>
          </a:p>
          <a:p>
            <a:pPr lvl="1"/>
            <a:endParaRPr lang="en-US" dirty="0"/>
          </a:p>
          <a:p>
            <a:r>
              <a:rPr lang="el-GR" dirty="0" smtClean="0"/>
              <a:t>Μπορούμε να καλέσουμε μεθόδους της </a:t>
            </a:r>
            <a:r>
              <a:rPr lang="en-US" dirty="0" smtClean="0"/>
              <a:t>Scanner </a:t>
            </a:r>
            <a:r>
              <a:rPr lang="el-GR" dirty="0" smtClean="0"/>
              <a:t>για να διαβάσουμε κάτι από την είσοδο</a:t>
            </a:r>
          </a:p>
          <a:p>
            <a:pPr lvl="1"/>
            <a:r>
              <a:rPr lang="en-US" dirty="0" err="1">
                <a:solidFill>
                  <a:srgbClr val="0070C0"/>
                </a:solidFill>
              </a:rPr>
              <a:t>nextLine</a:t>
            </a:r>
            <a:r>
              <a:rPr lang="en-US" dirty="0">
                <a:solidFill>
                  <a:srgbClr val="0070C0"/>
                </a:solidFill>
              </a:rPr>
              <a:t>(): </a:t>
            </a:r>
            <a:r>
              <a:rPr lang="el-GR" dirty="0"/>
              <a:t>διαβάζει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μέχρι</a:t>
            </a:r>
            <a:r>
              <a:rPr lang="el-GR" dirty="0"/>
              <a:t> να βρει τον χαρακτήρα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‘\n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’. </a:t>
            </a:r>
            <a:r>
              <a:rPr lang="el-GR" dirty="0" smtClean="0">
                <a:solidFill>
                  <a:srgbClr val="FF0000"/>
                </a:solidFill>
              </a:rPr>
              <a:t>Επιστρέφει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ένα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String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>
                <a:solidFill>
                  <a:srgbClr val="0070C0"/>
                </a:solidFill>
              </a:rPr>
              <a:t>next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διαβάζει το επόμενο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String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μέχρι να βρει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λευκό χαρακτήρα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  <a:r>
              <a:rPr lang="el-GR" dirty="0">
                <a:solidFill>
                  <a:srgbClr val="FF0000"/>
                </a:solidFill>
              </a:rPr>
              <a:t>Επιστρέφει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ένα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rgbClr val="FF0000"/>
                </a:solidFill>
              </a:rPr>
              <a:t>String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nextInt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διαβάζει τον επόμενο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int. </a:t>
            </a:r>
            <a:r>
              <a:rPr lang="el-GR" dirty="0">
                <a:solidFill>
                  <a:srgbClr val="FF0000"/>
                </a:solidFill>
              </a:rPr>
              <a:t>Επιστρέφει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ένα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Integer</a:t>
            </a:r>
            <a:endParaRPr lang="en-US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nextDouble</a:t>
            </a:r>
            <a:r>
              <a:rPr lang="en-US" dirty="0" smtClean="0">
                <a:solidFill>
                  <a:srgbClr val="0070C0"/>
                </a:solidFill>
              </a:rPr>
              <a:t>(): </a:t>
            </a:r>
            <a:r>
              <a:rPr lang="el-GR" dirty="0" smtClean="0"/>
              <a:t>διαβάζει τον επόμενο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double</a:t>
            </a:r>
            <a:r>
              <a:rPr lang="en-US" dirty="0" smtClean="0"/>
              <a:t>. </a:t>
            </a:r>
            <a:r>
              <a:rPr lang="el-GR" dirty="0">
                <a:solidFill>
                  <a:srgbClr val="FF0000"/>
                </a:solidFill>
              </a:rPr>
              <a:t>Επιστρέφει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ένα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Double</a:t>
            </a:r>
            <a:endParaRPr lang="el-GR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nextBoolean</a:t>
            </a:r>
            <a:r>
              <a:rPr lang="en-US" dirty="0" smtClean="0">
                <a:solidFill>
                  <a:srgbClr val="0070C0"/>
                </a:solidFill>
              </a:rPr>
              <a:t>(</a:t>
            </a:r>
            <a:r>
              <a:rPr lang="en-US" dirty="0" smtClean="0"/>
              <a:t>): </a:t>
            </a:r>
            <a:r>
              <a:rPr lang="el-GR" dirty="0" smtClean="0"/>
              <a:t>διαβάζει τον επόμενο </a:t>
            </a:r>
            <a:r>
              <a:rPr lang="en-US" dirty="0" err="1" smtClean="0">
                <a:solidFill>
                  <a:schemeClr val="accent6">
                    <a:lumMod val="75000"/>
                  </a:schemeClr>
                </a:solidFill>
              </a:rPr>
              <a:t>boolean</a:t>
            </a:r>
            <a:r>
              <a:rPr lang="en-US" dirty="0" smtClean="0"/>
              <a:t>. </a:t>
            </a:r>
            <a:r>
              <a:rPr lang="el-GR" dirty="0">
                <a:solidFill>
                  <a:srgbClr val="FF0000"/>
                </a:solidFill>
              </a:rPr>
              <a:t>Επιστρέφει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/>
              <a:t>ένα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Boolean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3131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04800" y="1524000"/>
            <a:ext cx="38862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012" y="1456765"/>
            <a:ext cx="8763000" cy="4419600"/>
          </a:xfrm>
          <a:ln w="28575">
            <a:solidFill>
              <a:schemeClr val="accent1"/>
            </a:solidFill>
            <a:prstDash val="dash"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TestIO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main(String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“Say Something:”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Scanner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Scanner(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System.in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nextLine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2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System.out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0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Rectangular Callout 3"/>
          <p:cNvSpPr/>
          <p:nvPr/>
        </p:nvSpPr>
        <p:spPr>
          <a:xfrm>
            <a:off x="762000" y="5562138"/>
            <a:ext cx="7799294" cy="1219662"/>
          </a:xfrm>
          <a:prstGeom prst="wedgeRectCallout">
            <a:avLst>
              <a:gd name="adj1" fmla="val 12798"/>
              <a:gd name="adj2" fmla="val -5178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2000" dirty="0" smtClean="0">
                <a:solidFill>
                  <a:schemeClr val="tx1"/>
                </a:solidFill>
              </a:rPr>
              <a:t>:</a:t>
            </a:r>
            <a:r>
              <a:rPr lang="en-US" sz="2000" dirty="0" smtClean="0"/>
              <a:t> </a:t>
            </a:r>
            <a:r>
              <a:rPr lang="el-GR" sz="2000" dirty="0" smtClean="0">
                <a:solidFill>
                  <a:schemeClr val="tx1"/>
                </a:solidFill>
              </a:rPr>
              <a:t>δημιουργεί ένα αντικείμενο τύπου </a:t>
            </a:r>
            <a:r>
              <a:rPr lang="en-US" sz="2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l-GR" sz="2000" dirty="0" smtClean="0">
                <a:solidFill>
                  <a:schemeClr val="tx1"/>
                </a:solidFill>
              </a:rPr>
              <a:t>(μία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μεταβλητή</a:t>
            </a:r>
            <a:r>
              <a:rPr lang="el-GR" sz="2000" dirty="0" smtClean="0">
                <a:solidFill>
                  <a:schemeClr val="tx1"/>
                </a:solidFill>
              </a:rPr>
              <a:t>) με το οποίο μπορούμε πλέον να διαβάζουμε από την είσοδο.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sz="1600" dirty="0" smtClean="0">
                <a:solidFill>
                  <a:schemeClr val="tx1"/>
                </a:solidFill>
              </a:rPr>
              <a:t>Το αντικείμενο αυτό αναπαριστά το </a:t>
            </a:r>
            <a:r>
              <a:rPr lang="el-GR" sz="1600" dirty="0" smtClean="0">
                <a:solidFill>
                  <a:srgbClr val="FF0000"/>
                </a:solidFill>
              </a:rPr>
              <a:t>πληκτρολόγιο</a:t>
            </a:r>
            <a:r>
              <a:rPr lang="el-GR" sz="1600" dirty="0" smtClean="0">
                <a:solidFill>
                  <a:schemeClr val="tx1"/>
                </a:solidFill>
              </a:rPr>
              <a:t> στο πρόγραμμα μας. Ένα αντικείμενο φτάνει για να διαβάσουμε πολλαπλές τιμές.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4509246" y="304800"/>
            <a:ext cx="4101354" cy="1222248"/>
          </a:xfrm>
          <a:prstGeom prst="wedgeRectCallout">
            <a:avLst>
              <a:gd name="adj1" fmla="val -56505"/>
              <a:gd name="adj2" fmla="val 58937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Με την εντολή αυτή φέρνουμε την κλάση </a:t>
            </a:r>
            <a:r>
              <a:rPr lang="en-US" dirty="0" smtClean="0">
                <a:solidFill>
                  <a:schemeClr val="tx1"/>
                </a:solidFill>
              </a:rPr>
              <a:t>Scanner </a:t>
            </a:r>
            <a:r>
              <a:rPr lang="el-GR" dirty="0" smtClean="0">
                <a:solidFill>
                  <a:schemeClr val="tx1"/>
                </a:solidFill>
              </a:rPr>
              <a:t>μέσα στο πρόγραμμα μας ώστε να μπορούμε να φτιάξουμε αντικείμενα τύπου </a:t>
            </a:r>
            <a:r>
              <a:rPr lang="en-US" dirty="0" smtClean="0">
                <a:solidFill>
                  <a:schemeClr val="tx1"/>
                </a:solidFill>
              </a:rPr>
              <a:t>Scanner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457200" y="3810000"/>
            <a:ext cx="1371600" cy="914400"/>
          </a:xfrm>
          <a:prstGeom prst="wedgeRectCallout">
            <a:avLst>
              <a:gd name="adj1" fmla="val 68130"/>
              <a:gd name="adj2" fmla="val 33013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Ορισμός μεταβλητής  </a:t>
            </a:r>
            <a:r>
              <a:rPr lang="en-US" dirty="0" smtClean="0">
                <a:solidFill>
                  <a:schemeClr val="tx1"/>
                </a:solidFill>
              </a:rPr>
              <a:t>String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01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600200"/>
            <a:ext cx="8928992" cy="4061048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16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TestIO2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public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static void main(String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{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Scanner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new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Scanner(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System.in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double d=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</a:t>
            </a:r>
            <a:r>
              <a:rPr lang="en-US" sz="16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nextDouble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(“division by 4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" +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d/4);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println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("1+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(division by 4)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 "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1+d/4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</a:t>
            </a:r>
            <a:r>
              <a:rPr lang="en-US" sz="16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printf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("1+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(division of </a:t>
            </a:r>
            <a:r>
              <a:rPr lang="en-US" sz="16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%.2f 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by 4) = </a:t>
            </a:r>
            <a:r>
              <a:rPr 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%.2f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",d, 1+d/4); 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}</a:t>
            </a: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95536" y="5980638"/>
            <a:ext cx="3821174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Τι θα τυπώσει αυτό το πρόγραμμα?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6228184" y="2348880"/>
            <a:ext cx="2901697" cy="1360185"/>
          </a:xfrm>
          <a:prstGeom prst="wedgeRectCallout">
            <a:avLst>
              <a:gd name="adj1" fmla="val -35321"/>
              <a:gd name="adj2" fmla="val 92366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Το </a:t>
            </a:r>
            <a:r>
              <a:rPr lang="el-GR" dirty="0" smtClean="0">
                <a:solidFill>
                  <a:srgbClr val="FF0000"/>
                </a:solidFill>
              </a:rPr>
              <a:t>+</a:t>
            </a:r>
            <a:r>
              <a:rPr lang="el-GR" dirty="0" smtClean="0">
                <a:solidFill>
                  <a:schemeClr val="tx1"/>
                </a:solidFill>
              </a:rPr>
              <a:t> λειτουργεί ως </a:t>
            </a:r>
            <a:r>
              <a:rPr lang="en-US" dirty="0" smtClean="0">
                <a:solidFill>
                  <a:srgbClr val="FF0000"/>
                </a:solidFill>
              </a:rPr>
              <a:t>concatenation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τελεστής μεταξύ </a:t>
            </a:r>
            <a:r>
              <a:rPr lang="en-US" dirty="0" smtClean="0">
                <a:solidFill>
                  <a:schemeClr val="tx1"/>
                </a:solidFill>
              </a:rPr>
              <a:t>Strings, </a:t>
            </a:r>
            <a:r>
              <a:rPr lang="el-GR" dirty="0" smtClean="0">
                <a:solidFill>
                  <a:schemeClr val="tx1"/>
                </a:solidFill>
              </a:rPr>
              <a:t>άρα μετατρέπει τους αριθμούς σε</a:t>
            </a:r>
            <a:r>
              <a:rPr lang="en-US" dirty="0" smtClean="0">
                <a:solidFill>
                  <a:schemeClr val="tx1"/>
                </a:solidFill>
              </a:rPr>
              <a:t> Strings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181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095" y="1981200"/>
            <a:ext cx="8928992" cy="48006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16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java.util.Scanner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buNone/>
            </a:pPr>
            <a:endParaRPr 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TestIO3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public static void main(String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[])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Scanner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input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Scanner(System.in);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("Give student name, AM, and grade:");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</a:t>
            </a:r>
            <a:r>
              <a:rPr lang="en-US" sz="16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6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AM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</a:t>
            </a:r>
            <a:r>
              <a:rPr lang="en-US" sz="16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nextInt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double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grade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input.</a:t>
            </a:r>
            <a:r>
              <a:rPr lang="en-US" sz="1600" b="1" dirty="0" err="1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nextDouble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</a:t>
            </a:r>
            <a:r>
              <a:rPr lang="en-US" sz="1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("Student " + name + </a:t>
            </a:r>
            <a:endParaRPr lang="en-US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   "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with AM "+ AM + </a:t>
            </a:r>
            <a:endParaRPr lang="en-US" sz="16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6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	   "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got grade " + grade);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0" indent="0">
              <a:buNone/>
            </a:pP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189" y="1535668"/>
            <a:ext cx="9055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Κάνετε ένα πρόγραμμα που ζητάει το όνομα, ΑΜ και βαθμό ενός φοιτητή και τα τυπώνει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381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Λογικές εκφράσεις και Λογικοί τελεστές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70000" lnSpcReduction="20000"/>
          </a:bodyPr>
          <a:lstStyle/>
          <a:p>
            <a:r>
              <a:rPr lang="el-GR" sz="2900" dirty="0">
                <a:solidFill>
                  <a:srgbClr val="FF0000"/>
                </a:solidFill>
              </a:rPr>
              <a:t>Λογικές </a:t>
            </a:r>
            <a:r>
              <a:rPr lang="el-GR" sz="2900" dirty="0" smtClean="0">
                <a:solidFill>
                  <a:srgbClr val="FF0000"/>
                </a:solidFill>
              </a:rPr>
              <a:t>σταθερές/τιμές</a:t>
            </a:r>
            <a:r>
              <a:rPr lang="el-GR" sz="2900" dirty="0" smtClean="0"/>
              <a:t>:</a:t>
            </a:r>
            <a:endParaRPr lang="el-GR" sz="2900" dirty="0"/>
          </a:p>
          <a:p>
            <a:pPr lvl="1"/>
            <a:r>
              <a:rPr lang="en-US" sz="2500" dirty="0">
                <a:solidFill>
                  <a:srgbClr val="FF0000"/>
                </a:solidFill>
              </a:rPr>
              <a:t>true</a:t>
            </a:r>
            <a:r>
              <a:rPr lang="en-US" sz="2500" dirty="0"/>
              <a:t>: </a:t>
            </a:r>
            <a:r>
              <a:rPr lang="el-GR" sz="2500" dirty="0"/>
              <a:t>αληθές</a:t>
            </a:r>
          </a:p>
          <a:p>
            <a:pPr lvl="1"/>
            <a:r>
              <a:rPr lang="en-US" sz="2500" dirty="0">
                <a:solidFill>
                  <a:srgbClr val="FF0000"/>
                </a:solidFill>
              </a:rPr>
              <a:t>false</a:t>
            </a:r>
            <a:r>
              <a:rPr lang="en-US" sz="2500" dirty="0"/>
              <a:t>: </a:t>
            </a:r>
            <a:r>
              <a:rPr lang="el-GR" sz="2500" dirty="0"/>
              <a:t>ψευδές</a:t>
            </a:r>
            <a:endParaRPr lang="en-US" sz="2500" dirty="0"/>
          </a:p>
          <a:p>
            <a:endParaRPr lang="el-GR" dirty="0" smtClean="0">
              <a:solidFill>
                <a:srgbClr val="FF0000"/>
              </a:solidFill>
            </a:endParaRPr>
          </a:p>
          <a:p>
            <a:r>
              <a:rPr lang="el-GR" dirty="0">
                <a:solidFill>
                  <a:srgbClr val="FF0000"/>
                </a:solidFill>
              </a:rPr>
              <a:t>Λογική έκφραση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:</a:t>
            </a:r>
            <a:r>
              <a:rPr lang="el-GR" sz="2900" dirty="0"/>
              <a:t> μια έκφραση που αποτιμάται σε μια λογική τιμή</a:t>
            </a:r>
          </a:p>
          <a:p>
            <a:r>
              <a:rPr lang="el-GR" sz="2900" dirty="0"/>
              <a:t>Παραδείγματα: </a:t>
            </a:r>
            <a:r>
              <a:rPr lang="el-GR" dirty="0"/>
              <a:t>Έλεγχος για βασικούς τύπους Α,Β: </a:t>
            </a:r>
            <a:endParaRPr lang="en-US" dirty="0"/>
          </a:p>
          <a:p>
            <a:pPr lvl="1"/>
            <a:r>
              <a:rPr lang="el-GR" dirty="0">
                <a:solidFill>
                  <a:srgbClr val="0070C0"/>
                </a:solidFill>
              </a:rPr>
              <a:t>Ισότητας</a:t>
            </a:r>
            <a:r>
              <a:rPr lang="el-GR" dirty="0"/>
              <a:t>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Β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l-GR" dirty="0">
                <a:solidFill>
                  <a:srgbClr val="0070C0"/>
                </a:solidFill>
              </a:rPr>
              <a:t>Ανισότητας</a:t>
            </a:r>
            <a:r>
              <a:rPr lang="el-GR" dirty="0"/>
              <a:t>: 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 != Β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l-GR" dirty="0"/>
              <a:t> ή 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!(Α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Β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l-GR" dirty="0">
                <a:solidFill>
                  <a:srgbClr val="0070C0"/>
                </a:solidFill>
              </a:rPr>
              <a:t>Μεγαλύτερο/Μικρότερο ή ίσο</a:t>
            </a:r>
            <a:r>
              <a:rPr lang="el-GR" dirty="0"/>
              <a:t>: 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 &lt;= Β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),(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 &gt;= Β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l-GR" dirty="0"/>
              <a:t>Έλεγχος για μεταβλητές 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αντικείμενα</a:t>
            </a:r>
            <a:r>
              <a:rPr lang="el-GR" dirty="0"/>
              <a:t>) οποιουδήποτε άλλου τύπου γίνεται με την μέθοδο 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equals</a:t>
            </a:r>
            <a:r>
              <a:rPr lang="el-GR" dirty="0"/>
              <a:t> (πρέπει να έχει οριστεί):</a:t>
            </a:r>
            <a:r>
              <a:rPr lang="en-US" dirty="0"/>
              <a:t> </a:t>
            </a:r>
          </a:p>
          <a:p>
            <a:pPr lvl="1"/>
            <a:r>
              <a:rPr lang="el-GR" dirty="0">
                <a:solidFill>
                  <a:srgbClr val="0070C0"/>
                </a:solidFill>
              </a:rPr>
              <a:t>Ισότητας</a:t>
            </a:r>
            <a:r>
              <a:rPr lang="el-GR" dirty="0"/>
              <a:t>: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Α.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equals(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Β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l-GR" dirty="0">
                <a:solidFill>
                  <a:srgbClr val="0070C0"/>
                </a:solidFill>
              </a:rPr>
              <a:t>Ανισότητας</a:t>
            </a:r>
            <a:r>
              <a:rPr lang="el-GR" dirty="0"/>
              <a:t>: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</a:t>
            </a:r>
            <a:r>
              <a:rPr lang="en-US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A.equals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Β</a:t>
            </a:r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l-GR" dirty="0" smtClean="0">
                <a:solidFill>
                  <a:srgbClr val="FF0000"/>
                </a:solidFill>
              </a:rPr>
              <a:t>Λογικοί </a:t>
            </a:r>
            <a:r>
              <a:rPr lang="el-GR" dirty="0">
                <a:solidFill>
                  <a:srgbClr val="FF0000"/>
                </a:solidFill>
              </a:rPr>
              <a:t>τελεστές </a:t>
            </a:r>
            <a:r>
              <a:rPr lang="el-GR" dirty="0"/>
              <a:t>για λογικές εκφράσεις</a:t>
            </a:r>
            <a:endParaRPr lang="en-US" dirty="0"/>
          </a:p>
          <a:p>
            <a:pPr lvl="1"/>
            <a:r>
              <a:rPr lang="el-GR" dirty="0">
                <a:solidFill>
                  <a:srgbClr val="0070C0"/>
                </a:solidFill>
              </a:rPr>
              <a:t>Άρνηση</a:t>
            </a:r>
            <a:r>
              <a:rPr lang="el-GR" dirty="0"/>
              <a:t>: 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!Β</a:t>
            </a:r>
          </a:p>
          <a:p>
            <a:pPr lvl="1"/>
            <a:r>
              <a:rPr lang="el-GR" dirty="0">
                <a:solidFill>
                  <a:srgbClr val="0070C0"/>
                </a:solidFill>
              </a:rPr>
              <a:t>ΚΑΙ</a:t>
            </a:r>
            <a:r>
              <a:rPr lang="el-GR" dirty="0"/>
              <a:t>: 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 &amp;&amp; Β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l-GR" dirty="0">
                <a:solidFill>
                  <a:srgbClr val="0070C0"/>
                </a:solidFill>
              </a:rPr>
              <a:t>Ή</a:t>
            </a:r>
            <a:r>
              <a:rPr lang="el-GR" dirty="0"/>
              <a:t>: </a:t>
            </a:r>
            <a:r>
              <a:rPr lang="el-GR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Α || Β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73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Έλεγχος ισότητας για </a:t>
            </a:r>
            <a:r>
              <a:rPr lang="en-US" dirty="0" smtClean="0"/>
              <a:t>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85000" lnSpcReduction="10000"/>
          </a:bodyPr>
          <a:lstStyle/>
          <a:p>
            <a:r>
              <a:rPr lang="el-GR" dirty="0" smtClean="0"/>
              <a:t>Αν έχουμε δύο μεταβλητές </a:t>
            </a:r>
            <a:r>
              <a:rPr lang="en-US" dirty="0" smtClean="0"/>
              <a:t>String </a:t>
            </a:r>
            <a:r>
              <a:rPr lang="el-GR" dirty="0" smtClean="0"/>
              <a:t>για να ελέγξουμε αν έχουν την ίδια τιμή </a:t>
            </a:r>
            <a:r>
              <a:rPr lang="el-GR" dirty="0" smtClean="0">
                <a:solidFill>
                  <a:srgbClr val="FF0000"/>
                </a:solidFill>
              </a:rPr>
              <a:t>πρέπει</a:t>
            </a:r>
            <a:r>
              <a:rPr lang="el-GR" dirty="0" smtClean="0"/>
              <a:t> να χρησιμοποιήσουμε την μέθοδο </a:t>
            </a:r>
            <a:r>
              <a:rPr lang="en-US" dirty="0" smtClean="0">
                <a:solidFill>
                  <a:srgbClr val="0070C0"/>
                </a:solidFill>
              </a:rPr>
              <a:t>equals</a:t>
            </a:r>
            <a:r>
              <a:rPr lang="en-US" dirty="0" smtClean="0"/>
              <a:t>. </a:t>
            </a:r>
          </a:p>
          <a:p>
            <a:r>
              <a:rPr lang="el-GR" dirty="0" smtClean="0"/>
              <a:t>Παράδειγμα: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r>
              <a:rPr lang="el-GR" dirty="0" smtClean="0"/>
              <a:t>Η παρακάτω εντολή </a:t>
            </a:r>
            <a:r>
              <a:rPr lang="el-GR" dirty="0">
                <a:solidFill>
                  <a:srgbClr val="FF0000"/>
                </a:solidFill>
              </a:rPr>
              <a:t>δεν είναι σωστή</a:t>
            </a:r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r>
              <a:rPr lang="el-GR" dirty="0" smtClean="0"/>
              <a:t>Περνάει από τον </a:t>
            </a:r>
            <a:r>
              <a:rPr lang="en-US" dirty="0" smtClean="0"/>
              <a:t>compiler </a:t>
            </a:r>
            <a:r>
              <a:rPr lang="el-GR" dirty="0" smtClean="0"/>
              <a:t>και σε κάποιες περιπτώσεις θα δουλέψει αλλά </a:t>
            </a:r>
            <a:r>
              <a:rPr lang="el-GR" dirty="0" smtClean="0">
                <a:solidFill>
                  <a:srgbClr val="FF6600"/>
                </a:solidFill>
              </a:rPr>
              <a:t>δεν κάνει αυτό που θέλουμε</a:t>
            </a:r>
            <a:r>
              <a:rPr lang="el-GR" dirty="0" smtClean="0"/>
              <a:t>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02140" y="3200400"/>
            <a:ext cx="6939720" cy="1200329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firstString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“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”;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secondString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“ABC”;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test1 = 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firstString.equals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secondString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test2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firstString.equals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abc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02140" y="5257800"/>
            <a:ext cx="6939720" cy="369332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test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firstString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secondString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08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2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Φτιάξτε ένα πρόγραμμα που τυπώνει το λόγο δύο ακεραίων.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4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530027" y="2743200"/>
            <a:ext cx="1524000" cy="33972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Βρόγχοι – Το </a:t>
            </a:r>
            <a:r>
              <a:rPr lang="en-US" dirty="0" smtClean="0"/>
              <a:t>if-then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355983" cy="4876800"/>
          </a:xfrm>
        </p:spPr>
        <p:txBody>
          <a:bodyPr/>
          <a:lstStyle/>
          <a:p>
            <a:r>
              <a:rPr lang="el-GR" dirty="0" smtClean="0"/>
              <a:t>Στην </a:t>
            </a:r>
            <a:r>
              <a:rPr lang="en-US" dirty="0" smtClean="0"/>
              <a:t>Java </a:t>
            </a:r>
            <a:r>
              <a:rPr lang="el-GR" dirty="0" smtClean="0"/>
              <a:t>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if-then statement </a:t>
            </a:r>
            <a:r>
              <a:rPr lang="el-GR" dirty="0" smtClean="0"/>
              <a:t>έχει το εξής συντακτικό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pPr lvl="1"/>
            <a:r>
              <a:rPr lang="el-GR" dirty="0" smtClean="0"/>
              <a:t>Αν η </a:t>
            </a:r>
            <a:r>
              <a:rPr lang="el-GR" dirty="0" smtClean="0">
                <a:solidFill>
                  <a:srgbClr val="0070C0"/>
                </a:solidFill>
              </a:rPr>
              <a:t>συνθήκη</a:t>
            </a:r>
            <a:r>
              <a:rPr lang="el-GR" dirty="0" smtClean="0"/>
              <a:t>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αληθής </a:t>
            </a:r>
            <a:r>
              <a:rPr lang="el-GR" dirty="0" smtClean="0"/>
              <a:t>τότε</a:t>
            </a:r>
            <a:r>
              <a:rPr lang="en-US" dirty="0" smtClean="0"/>
              <a:t> </a:t>
            </a:r>
            <a:r>
              <a:rPr lang="el-GR" dirty="0" smtClean="0"/>
              <a:t>εκτελείται το </a:t>
            </a:r>
            <a:r>
              <a:rPr lang="en-US" dirty="0" smtClean="0"/>
              <a:t>block </a:t>
            </a:r>
            <a:r>
              <a:rPr lang="el-GR" dirty="0" smtClean="0"/>
              <a:t>κώδικα </a:t>
            </a:r>
            <a:r>
              <a:rPr lang="en-US" dirty="0" smtClean="0"/>
              <a:t>if-code</a:t>
            </a:r>
            <a:r>
              <a:rPr lang="el-GR" dirty="0" smtClean="0"/>
              <a:t> </a:t>
            </a:r>
            <a:endParaRPr lang="en-US" dirty="0" smtClean="0"/>
          </a:p>
          <a:p>
            <a:pPr lvl="1"/>
            <a:r>
              <a:rPr lang="el-GR" dirty="0" smtClean="0"/>
              <a:t>Αν </a:t>
            </a:r>
            <a:r>
              <a:rPr lang="el-GR" dirty="0"/>
              <a:t>η </a:t>
            </a:r>
            <a:r>
              <a:rPr lang="el-GR" dirty="0">
                <a:solidFill>
                  <a:srgbClr val="0070C0"/>
                </a:solidFill>
              </a:rPr>
              <a:t>συνθήκη</a:t>
            </a:r>
            <a:r>
              <a:rPr lang="el-GR" dirty="0"/>
              <a:t>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ψευδής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τότε το κομμάτι αυτό προσπερνιέται και συνεχίζεται η εκτέλεση.</a:t>
            </a:r>
            <a:endParaRPr lang="en-US" dirty="0"/>
          </a:p>
        </p:txBody>
      </p:sp>
      <p:sp>
        <p:nvSpPr>
          <p:cNvPr id="19" name="Rectangle 5"/>
          <p:cNvSpPr>
            <a:spLocks noChangeArrowheads="1"/>
          </p:cNvSpPr>
          <p:nvPr/>
        </p:nvSpPr>
        <p:spPr bwMode="auto">
          <a:xfrm>
            <a:off x="6204439" y="4178306"/>
            <a:ext cx="1849315" cy="528637"/>
          </a:xfrm>
          <a:prstGeom prst="rect">
            <a:avLst/>
          </a:prstGeom>
          <a:solidFill>
            <a:srgbClr val="66FF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200" kern="0" dirty="0" smtClean="0">
                <a:solidFill>
                  <a:srgbClr val="000000"/>
                </a:solidFill>
                <a:ea typeface="굴림" pitchFamily="34" charset="-127"/>
              </a:rPr>
              <a:t>if-code</a:t>
            </a:r>
            <a:endParaRPr kumimoji="0" lang="en-US" sz="22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굴림" pitchFamily="34" charset="-127"/>
            </a:endParaRP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 rot="2700000">
            <a:off x="6575241" y="2273120"/>
            <a:ext cx="1027113" cy="986204"/>
          </a:xfrm>
          <a:prstGeom prst="rect">
            <a:avLst/>
          </a:prstGeom>
          <a:solidFill>
            <a:srgbClr val="66FF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1" name="Rectangle 8"/>
          <p:cNvSpPr>
            <a:spLocks noChangeArrowheads="1"/>
          </p:cNvSpPr>
          <p:nvPr/>
        </p:nvSpPr>
        <p:spPr bwMode="auto">
          <a:xfrm>
            <a:off x="6498979" y="2570167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22" name="Line 9"/>
          <p:cNvSpPr>
            <a:spLocks noChangeShapeType="1"/>
          </p:cNvSpPr>
          <p:nvPr/>
        </p:nvSpPr>
        <p:spPr bwMode="auto">
          <a:xfrm>
            <a:off x="7070479" y="1563691"/>
            <a:ext cx="0" cy="474663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>
            <a:off x="7803173" y="2784478"/>
            <a:ext cx="82061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4" name="Line 11"/>
          <p:cNvSpPr>
            <a:spLocks noChangeShapeType="1"/>
          </p:cNvSpPr>
          <p:nvPr/>
        </p:nvSpPr>
        <p:spPr bwMode="auto">
          <a:xfrm flipH="1">
            <a:off x="7086600" y="4727578"/>
            <a:ext cx="1465" cy="939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5" name="Line 12"/>
          <p:cNvSpPr>
            <a:spLocks noChangeShapeType="1"/>
          </p:cNvSpPr>
          <p:nvPr/>
        </p:nvSpPr>
        <p:spPr bwMode="auto">
          <a:xfrm flipH="1">
            <a:off x="7099787" y="3476628"/>
            <a:ext cx="1466" cy="681037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6" name="Line 13"/>
          <p:cNvSpPr>
            <a:spLocks noChangeShapeType="1"/>
          </p:cNvSpPr>
          <p:nvPr/>
        </p:nvSpPr>
        <p:spPr bwMode="auto">
          <a:xfrm>
            <a:off x="8625253" y="2784478"/>
            <a:ext cx="0" cy="2443162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7" name="Line 14"/>
          <p:cNvSpPr>
            <a:spLocks noChangeShapeType="1"/>
          </p:cNvSpPr>
          <p:nvPr/>
        </p:nvSpPr>
        <p:spPr bwMode="auto">
          <a:xfrm flipH="1">
            <a:off x="7108579" y="5233990"/>
            <a:ext cx="151520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0" marR="0" lvl="0" indent="0" algn="ctr" defTabSz="91440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1" i="0" u="none" strike="noStrike" kern="0" cap="none" spc="0" normalizeH="0" baseline="0" noProof="0" smtClean="0">
              <a:ln>
                <a:noFill/>
              </a:ln>
              <a:solidFill>
                <a:srgbClr val="063CEA"/>
              </a:solidFill>
              <a:effectLst/>
              <a:uLnTx/>
              <a:uFillTx/>
            </a:endParaRPr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7924800" y="2403481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29" name="Rectangle 16"/>
          <p:cNvSpPr>
            <a:spLocks noChangeArrowheads="1"/>
          </p:cNvSpPr>
          <p:nvPr/>
        </p:nvSpPr>
        <p:spPr bwMode="auto">
          <a:xfrm>
            <a:off x="6497514" y="3508380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96627" y="2739580"/>
            <a:ext cx="2803973" cy="1200329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…if-code block…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65944" y="2784477"/>
            <a:ext cx="1861161" cy="723903"/>
          </a:xfrm>
          <a:prstGeom prst="wedgeRectCallout">
            <a:avLst>
              <a:gd name="adj1" fmla="val 56520"/>
              <a:gd name="adj2" fmla="val -4099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Η παρένθεση είναι απαραίτητη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36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IfTest1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if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&gt; 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+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			" is positive");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38877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3429000"/>
            <a:ext cx="6192688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IfTest1b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inputIsPositive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&gt; 0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inputIsPositive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== true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+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			" is positive");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9612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1680" y="3429000"/>
            <a:ext cx="6192688" cy="36004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IfTest1b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inputIsPositive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&gt; 0)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inputIsPositive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+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			" is positive");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451676" y="5629890"/>
            <a:ext cx="5555432" cy="369332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el-GR" dirty="0" smtClean="0"/>
              <a:t>Ακόμη και αν δεν το προσδιορίσουμε ελέγχει για </a:t>
            </a:r>
            <a:r>
              <a:rPr lang="en-US" dirty="0" smtClean="0"/>
              <a:t>true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653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Programming Style: </a:t>
            </a:r>
            <a:r>
              <a:rPr lang="el-GR" dirty="0" smtClean="0"/>
              <a:t>Λογικές μεταβλητές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 smtClean="0"/>
              <a:t>Συνηθίζεται όταν ορίζουμε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λογικές μεταβλητές </a:t>
            </a:r>
            <a:r>
              <a:rPr lang="el-GR" dirty="0" smtClean="0"/>
              <a:t>το </a:t>
            </a:r>
            <a:r>
              <a:rPr lang="el-GR" dirty="0" smtClean="0">
                <a:solidFill>
                  <a:srgbClr val="0070C0"/>
                </a:solidFill>
              </a:rPr>
              <a:t>όνομα </a:t>
            </a:r>
            <a:r>
              <a:rPr lang="el-GR" dirty="0" smtClean="0"/>
              <a:t>τους να είναι αυτό που περιγράφει την περίπτωση που η μεταβλητή αποτιμάται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true</a:t>
            </a:r>
            <a:r>
              <a:rPr lang="en-US" dirty="0" smtClean="0"/>
              <a:t>.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l-GR" dirty="0" smtClean="0"/>
          </a:p>
          <a:p>
            <a:endParaRPr lang="en-US" dirty="0" smtClean="0"/>
          </a:p>
          <a:p>
            <a:r>
              <a:rPr lang="el-GR" dirty="0" smtClean="0"/>
              <a:t>Αυτό βολεύει για την εύκολη ανάγνωση του προγράμματος όταν χρησιμοποιούμε την μεταβλητή</a:t>
            </a:r>
          </a:p>
          <a:p>
            <a:endParaRPr lang="el-GR" dirty="0"/>
          </a:p>
          <a:p>
            <a:endParaRPr lang="el-GR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l-GR" dirty="0" smtClean="0"/>
              <a:t>Το ίδιο ισχύει και όταν αργότερα θα ορίζουμε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μεθόδους</a:t>
            </a:r>
            <a:r>
              <a:rPr lang="el-GR" dirty="0" smtClean="0"/>
              <a:t> που επιστρέφουν λογικές τιμές</a:t>
            </a:r>
            <a:endParaRPr lang="en-US" dirty="0" smtClean="0"/>
          </a:p>
          <a:p>
            <a:pPr lvl="1"/>
            <a:r>
              <a:rPr lang="el-GR" dirty="0" smtClean="0"/>
              <a:t>Π.χ., για τα </a:t>
            </a:r>
            <a:r>
              <a:rPr lang="en-US" dirty="0" smtClean="0"/>
              <a:t>Strings </a:t>
            </a:r>
            <a:r>
              <a:rPr lang="el-GR" dirty="0" smtClean="0"/>
              <a:t>υπάρχει η μέθοδος </a:t>
            </a:r>
            <a:r>
              <a:rPr lang="en-US" dirty="0" smtClean="0">
                <a:solidFill>
                  <a:srgbClr val="0070C0"/>
                </a:solidFill>
              </a:rPr>
              <a:t>equals</a:t>
            </a:r>
            <a:r>
              <a:rPr lang="en-US" dirty="0" smtClean="0"/>
              <a:t> </a:t>
            </a:r>
            <a:r>
              <a:rPr lang="el-GR" dirty="0" smtClean="0"/>
              <a:t>που γίνεται </a:t>
            </a:r>
            <a:r>
              <a:rPr lang="en-US" dirty="0" smtClean="0"/>
              <a:t>true </a:t>
            </a:r>
            <a:r>
              <a:rPr lang="el-GR" dirty="0" smtClean="0"/>
              <a:t>όταν έχουμε ισότητα και η μέθοδος </a:t>
            </a:r>
            <a:r>
              <a:rPr lang="en-US" dirty="0" err="1" smtClean="0">
                <a:solidFill>
                  <a:srgbClr val="0070C0"/>
                </a:solidFill>
              </a:rPr>
              <a:t>isEmpty</a:t>
            </a:r>
            <a:r>
              <a:rPr lang="el-GR" dirty="0" smtClean="0">
                <a:solidFill>
                  <a:srgbClr val="0070C0"/>
                </a:solidFill>
              </a:rPr>
              <a:t> </a:t>
            </a:r>
            <a:r>
              <a:rPr lang="el-GR" dirty="0" smtClean="0"/>
              <a:t>που είναι </a:t>
            </a:r>
            <a:r>
              <a:rPr lang="en-US" dirty="0" smtClean="0"/>
              <a:t>true </a:t>
            </a:r>
            <a:r>
              <a:rPr lang="el-GR" dirty="0" smtClean="0"/>
              <a:t>όταν έχουμε άδειο </a:t>
            </a:r>
            <a:r>
              <a:rPr lang="en-US" dirty="0" smtClean="0"/>
              <a:t>String.</a:t>
            </a:r>
            <a:endParaRPr lang="el-GR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635035" y="2209800"/>
            <a:ext cx="5147563" cy="1200329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X = 10;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isPositive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(X &gt; 0);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isNegative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(X &lt; 0);</a:t>
            </a:r>
          </a:p>
          <a:p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isNotPositive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!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isPositive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35035" y="4114800"/>
            <a:ext cx="6526146" cy="923330"/>
          </a:xfrm>
          <a:prstGeom prst="rect">
            <a:avLst/>
          </a:prstGeom>
          <a:noFill/>
          <a:ln w="28575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if(</a:t>
            </a:r>
            <a:r>
              <a:rPr lang="en-US" b="1" dirty="0" err="1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isPositive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System.out.println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(“Variable is positive”);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47887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Βρόγχοι – Το </a:t>
            </a:r>
            <a:r>
              <a:rPr lang="en-US" dirty="0" smtClean="0"/>
              <a:t>if-then</a:t>
            </a:r>
            <a:r>
              <a:rPr lang="el-GR" dirty="0" smtClean="0"/>
              <a:t>-</a:t>
            </a:r>
            <a:r>
              <a:rPr lang="en-US" dirty="0" smtClean="0"/>
              <a:t>else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68535" cy="4876800"/>
          </a:xfrm>
        </p:spPr>
        <p:txBody>
          <a:bodyPr>
            <a:normAutofit fontScale="62500" lnSpcReduction="20000"/>
          </a:bodyPr>
          <a:lstStyle/>
          <a:p>
            <a:r>
              <a:rPr lang="el-GR" dirty="0" smtClean="0"/>
              <a:t>Στην </a:t>
            </a:r>
            <a:r>
              <a:rPr lang="en-US" dirty="0" smtClean="0"/>
              <a:t>Java </a:t>
            </a:r>
            <a:r>
              <a:rPr lang="el-GR" dirty="0" smtClean="0"/>
              <a:t>το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if-then-else statement </a:t>
            </a:r>
            <a:r>
              <a:rPr lang="el-GR" dirty="0" smtClean="0"/>
              <a:t>έχει το εξής συντακτικό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l-GR" dirty="0" smtClean="0"/>
              <a:t>Αν η </a:t>
            </a:r>
            <a:r>
              <a:rPr lang="el-GR" dirty="0" smtClean="0">
                <a:solidFill>
                  <a:srgbClr val="0070C0"/>
                </a:solidFill>
              </a:rPr>
              <a:t>συνθήκη</a:t>
            </a:r>
            <a:r>
              <a:rPr lang="el-GR" dirty="0" smtClean="0"/>
              <a:t>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αληθής </a:t>
            </a:r>
            <a:r>
              <a:rPr lang="el-GR" dirty="0" smtClean="0"/>
              <a:t>τότε</a:t>
            </a:r>
            <a:r>
              <a:rPr lang="en-US" dirty="0" smtClean="0"/>
              <a:t> </a:t>
            </a:r>
            <a:r>
              <a:rPr lang="el-GR" dirty="0" smtClean="0"/>
              <a:t>εκτελείται το </a:t>
            </a:r>
            <a:r>
              <a:rPr lang="en-US" dirty="0" smtClean="0"/>
              <a:t>block </a:t>
            </a:r>
            <a:r>
              <a:rPr lang="el-GR" dirty="0" smtClean="0"/>
              <a:t>κώδικα </a:t>
            </a:r>
            <a:r>
              <a:rPr lang="en-US" dirty="0" smtClean="0"/>
              <a:t>if-code</a:t>
            </a:r>
            <a:r>
              <a:rPr lang="el-GR" dirty="0" smtClean="0"/>
              <a:t> </a:t>
            </a:r>
            <a:endParaRPr lang="en-US" dirty="0" smtClean="0"/>
          </a:p>
          <a:p>
            <a:pPr lvl="1"/>
            <a:r>
              <a:rPr lang="el-GR" dirty="0" smtClean="0"/>
              <a:t>Αν </a:t>
            </a:r>
            <a:r>
              <a:rPr lang="el-GR" dirty="0"/>
              <a:t>η </a:t>
            </a:r>
            <a:r>
              <a:rPr lang="el-GR" dirty="0">
                <a:solidFill>
                  <a:srgbClr val="0070C0"/>
                </a:solidFill>
              </a:rPr>
              <a:t>συνθήκη</a:t>
            </a:r>
            <a:r>
              <a:rPr lang="el-GR" dirty="0"/>
              <a:t>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ψευδής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τότε </a:t>
            </a:r>
            <a:r>
              <a:rPr lang="el-GR" dirty="0"/>
              <a:t>εκτελείται το </a:t>
            </a:r>
            <a:r>
              <a:rPr lang="en-US" dirty="0"/>
              <a:t>block </a:t>
            </a:r>
            <a:r>
              <a:rPr lang="el-GR" dirty="0"/>
              <a:t>κώδικα </a:t>
            </a:r>
            <a:r>
              <a:rPr lang="en-US" dirty="0" smtClean="0"/>
              <a:t>else-code.</a:t>
            </a:r>
          </a:p>
          <a:p>
            <a:pPr>
              <a:lnSpc>
                <a:spcPct val="90000"/>
              </a:lnSpc>
            </a:pPr>
            <a:endParaRPr lang="el-GR" dirty="0" smtClean="0"/>
          </a:p>
          <a:p>
            <a:pPr>
              <a:lnSpc>
                <a:spcPct val="90000"/>
              </a:lnSpc>
            </a:pPr>
            <a:r>
              <a:rPr lang="el-GR" dirty="0" smtClean="0"/>
              <a:t>Ο κώδικας του </a:t>
            </a:r>
            <a:r>
              <a:rPr lang="en-US" dirty="0" smtClean="0"/>
              <a:t>if-code block </a:t>
            </a:r>
            <a:r>
              <a:rPr lang="el-GR" dirty="0" smtClean="0"/>
              <a:t>ή του </a:t>
            </a:r>
            <a:r>
              <a:rPr lang="en-US" dirty="0" smtClean="0"/>
              <a:t>else-code block </a:t>
            </a:r>
            <a:r>
              <a:rPr lang="el-GR" dirty="0" smtClean="0"/>
              <a:t>μπορεί να περιέχουν ένα άλλο </a:t>
            </a:r>
            <a:r>
              <a:rPr lang="en-US" dirty="0" smtClean="0"/>
              <a:t>(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φωλιασμένο (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nested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)</a:t>
            </a:r>
            <a:r>
              <a:rPr lang="en-US" dirty="0" smtClean="0"/>
              <a:t>)</a:t>
            </a:r>
            <a:r>
              <a:rPr lang="el-GR" dirty="0" smtClean="0"/>
              <a:t> </a:t>
            </a:r>
            <a:r>
              <a:rPr lang="en-US" dirty="0" smtClean="0"/>
              <a:t>if statement</a:t>
            </a:r>
            <a:endParaRPr lang="en-US" dirty="0"/>
          </a:p>
          <a:p>
            <a:pPr>
              <a:lnSpc>
                <a:spcPct val="90000"/>
              </a:lnSpc>
            </a:pPr>
            <a:endParaRPr lang="el-GR" dirty="0" smtClean="0">
              <a:solidFill>
                <a:srgbClr val="FF0000"/>
              </a:solidFill>
            </a:endParaRPr>
          </a:p>
          <a:p>
            <a:pPr>
              <a:lnSpc>
                <a:spcPct val="90000"/>
              </a:lnSpc>
            </a:pPr>
            <a:r>
              <a:rPr lang="el-GR" dirty="0" smtClean="0">
                <a:solidFill>
                  <a:srgbClr val="FF0000"/>
                </a:solidFill>
              </a:rPr>
              <a:t>Προσοχή</a:t>
            </a:r>
            <a:r>
              <a:rPr lang="en-US" dirty="0"/>
              <a:t>:  </a:t>
            </a:r>
            <a:r>
              <a:rPr lang="el-GR" dirty="0"/>
              <a:t>ένα 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dirty="0">
                <a:solidFill>
                  <a:srgbClr val="0070C0"/>
                </a:solidFill>
                <a:latin typeface="Courier New" pitchFamily="49" charset="0"/>
              </a:rPr>
              <a:t> </a:t>
            </a:r>
            <a:r>
              <a:rPr lang="en-US" dirty="0"/>
              <a:t>clause </a:t>
            </a:r>
            <a:r>
              <a:rPr lang="el-GR" dirty="0" err="1"/>
              <a:t>ταιριάζεται</a:t>
            </a:r>
            <a:r>
              <a:rPr lang="el-GR" dirty="0"/>
              <a:t> με το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τελευταίο</a:t>
            </a:r>
            <a:r>
              <a:rPr lang="el-GR" dirty="0"/>
              <a:t> </a:t>
            </a:r>
            <a:r>
              <a:rPr lang="el-GR" dirty="0" smtClean="0"/>
              <a:t>ελεύθερο</a:t>
            </a:r>
            <a:r>
              <a:rPr lang="en-US" dirty="0" smtClean="0"/>
              <a:t> </a:t>
            </a:r>
            <a:r>
              <a:rPr lang="en-US" sz="29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l-GR" sz="2900" dirty="0"/>
              <a:t>ακόμη κι αν η </a:t>
            </a:r>
            <a:r>
              <a:rPr lang="el-GR" sz="2900" dirty="0" smtClean="0"/>
              <a:t>στοίχιση </a:t>
            </a:r>
            <a:r>
              <a:rPr lang="el-GR" sz="2900" dirty="0"/>
              <a:t>του κώδικα </a:t>
            </a:r>
            <a:r>
              <a:rPr lang="el-GR" sz="2900" dirty="0" smtClean="0"/>
              <a:t>υπονοεί </a:t>
            </a:r>
            <a:r>
              <a:rPr lang="el-GR" sz="2900" dirty="0"/>
              <a:t>διαφορετικά.</a:t>
            </a:r>
            <a:endParaRPr lang="en-US" sz="2900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47800" y="2267729"/>
            <a:ext cx="3079689" cy="1477328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condition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…if-code block…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}else{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  …else-code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r>
              <a:rPr lang="en-US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6" name="Rectangle 5"/>
          <p:cNvSpPr>
            <a:spLocks noChangeArrowheads="1"/>
          </p:cNvSpPr>
          <p:nvPr/>
        </p:nvSpPr>
        <p:spPr bwMode="auto">
          <a:xfrm>
            <a:off x="5550678" y="4203700"/>
            <a:ext cx="1535921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000000"/>
                </a:solidFill>
                <a:ea typeface="굴림" pitchFamily="34" charset="-127"/>
              </a:rPr>
              <a:t>if-code</a:t>
            </a:r>
          </a:p>
        </p:txBody>
      </p:sp>
      <p:sp>
        <p:nvSpPr>
          <p:cNvPr id="17" name="Rectangle 7"/>
          <p:cNvSpPr>
            <a:spLocks noChangeArrowheads="1"/>
          </p:cNvSpPr>
          <p:nvPr/>
        </p:nvSpPr>
        <p:spPr bwMode="auto">
          <a:xfrm rot="2700000">
            <a:off x="5748937" y="2298520"/>
            <a:ext cx="1027112" cy="986203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18" name="Rectangle 8"/>
          <p:cNvSpPr>
            <a:spLocks noChangeArrowheads="1"/>
          </p:cNvSpPr>
          <p:nvPr/>
        </p:nvSpPr>
        <p:spPr bwMode="auto">
          <a:xfrm>
            <a:off x="5660953" y="2593977"/>
            <a:ext cx="1316066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condition</a:t>
            </a:r>
          </a:p>
        </p:txBody>
      </p:sp>
      <p:sp>
        <p:nvSpPr>
          <p:cNvPr id="30" name="Line 9"/>
          <p:cNvSpPr>
            <a:spLocks noChangeShapeType="1"/>
          </p:cNvSpPr>
          <p:nvPr/>
        </p:nvSpPr>
        <p:spPr bwMode="auto">
          <a:xfrm>
            <a:off x="6244175" y="1589088"/>
            <a:ext cx="0" cy="474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1" name="Line 10"/>
          <p:cNvSpPr>
            <a:spLocks noChangeShapeType="1"/>
          </p:cNvSpPr>
          <p:nvPr/>
        </p:nvSpPr>
        <p:spPr bwMode="auto">
          <a:xfrm flipV="1">
            <a:off x="6976867" y="2808291"/>
            <a:ext cx="1446334" cy="158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2" name="Line 11"/>
          <p:cNvSpPr>
            <a:spLocks noChangeShapeType="1"/>
          </p:cNvSpPr>
          <p:nvPr/>
        </p:nvSpPr>
        <p:spPr bwMode="auto">
          <a:xfrm>
            <a:off x="6261761" y="4752978"/>
            <a:ext cx="1465" cy="9429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 flipH="1">
            <a:off x="6273484" y="3502025"/>
            <a:ext cx="1465" cy="6810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4" name="Line 13"/>
          <p:cNvSpPr>
            <a:spLocks noChangeShapeType="1"/>
          </p:cNvSpPr>
          <p:nvPr/>
        </p:nvSpPr>
        <p:spPr bwMode="auto">
          <a:xfrm flipH="1">
            <a:off x="6282276" y="5259388"/>
            <a:ext cx="216437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5" name="Rectangle 14"/>
          <p:cNvSpPr>
            <a:spLocks noChangeArrowheads="1"/>
          </p:cNvSpPr>
          <p:nvPr/>
        </p:nvSpPr>
        <p:spPr bwMode="auto">
          <a:xfrm>
            <a:off x="7379849" y="2428877"/>
            <a:ext cx="782265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false</a:t>
            </a:r>
          </a:p>
        </p:txBody>
      </p:sp>
      <p:sp>
        <p:nvSpPr>
          <p:cNvPr id="36" name="Rectangle 15"/>
          <p:cNvSpPr>
            <a:spLocks noChangeArrowheads="1"/>
          </p:cNvSpPr>
          <p:nvPr/>
        </p:nvSpPr>
        <p:spPr bwMode="auto">
          <a:xfrm>
            <a:off x="5671210" y="3533775"/>
            <a:ext cx="673261" cy="43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smtClean="0">
                <a:solidFill>
                  <a:srgbClr val="000000"/>
                </a:solidFill>
                <a:ea typeface="굴림" pitchFamily="34" charset="-127"/>
              </a:rPr>
              <a:t>true</a:t>
            </a:r>
          </a:p>
        </p:txBody>
      </p:sp>
      <p:sp>
        <p:nvSpPr>
          <p:cNvPr id="37" name="Rectangle 16"/>
          <p:cNvSpPr>
            <a:spLocks noChangeArrowheads="1"/>
          </p:cNvSpPr>
          <p:nvPr/>
        </p:nvSpPr>
        <p:spPr bwMode="auto">
          <a:xfrm>
            <a:off x="7620000" y="4203700"/>
            <a:ext cx="1524000" cy="528638"/>
          </a:xfrm>
          <a:prstGeom prst="rect">
            <a:avLst/>
          </a:prstGeom>
          <a:solidFill>
            <a:srgbClr val="66FF66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200" dirty="0" smtClean="0">
                <a:solidFill>
                  <a:srgbClr val="000000"/>
                </a:solidFill>
                <a:ea typeface="굴림" pitchFamily="34" charset="-127"/>
              </a:rPr>
              <a:t>else-code</a:t>
            </a:r>
          </a:p>
        </p:txBody>
      </p:sp>
      <p:sp>
        <p:nvSpPr>
          <p:cNvPr id="38" name="Line 17"/>
          <p:cNvSpPr>
            <a:spLocks noChangeShapeType="1"/>
          </p:cNvSpPr>
          <p:nvPr/>
        </p:nvSpPr>
        <p:spPr bwMode="auto">
          <a:xfrm>
            <a:off x="8423202" y="2814638"/>
            <a:ext cx="0" cy="13636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  <p:sp>
        <p:nvSpPr>
          <p:cNvPr id="39" name="Line 18"/>
          <p:cNvSpPr>
            <a:spLocks noChangeShapeType="1"/>
          </p:cNvSpPr>
          <p:nvPr/>
        </p:nvSpPr>
        <p:spPr bwMode="auto">
          <a:xfrm>
            <a:off x="8448114" y="4745038"/>
            <a:ext cx="0" cy="51911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3200" b="1" smtClean="0">
              <a:solidFill>
                <a:srgbClr val="063CE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4058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457200" y="457200"/>
            <a:ext cx="8229600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IfTest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2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if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&gt; 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+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			" is positive");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 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			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is not positive");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976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323528" y="457200"/>
            <a:ext cx="8579296" cy="60960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>
            <a:normAutofit fontScale="9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import </a:t>
            </a:r>
            <a:r>
              <a:rPr lang="en-US" sz="2000" b="1" dirty="0" err="1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java.util.Scanner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IfTest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3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static void main(String[]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Scanner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reader = new Scanner(System.in);</a:t>
            </a: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reader.nextInt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	  if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&gt; 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	      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+ 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				" is positive");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l-GR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if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0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){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+ </a:t>
            </a:r>
            <a:endParaRPr lang="el-GR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				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"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is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negative");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r>
              <a:rPr lang="en-US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{</a:t>
            </a:r>
            <a:endParaRPr lang="el-GR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>
                <a:latin typeface="Courier New" pitchFamily="49" charset="0"/>
                <a:cs typeface="Courier New" pitchFamily="49" charset="0"/>
              </a:rPr>
              <a:t>		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inputInt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+</a:t>
            </a: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" is zero");</a:t>
            </a: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l-GR" sz="20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l-GR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1447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Προσοχή!</a:t>
            </a:r>
            <a:endParaRPr lang="en-US" dirty="0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558473" y="1776415"/>
            <a:ext cx="13419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63DE8"/>
              </a:buClr>
              <a:buSzPct val="90000"/>
              <a:buFont typeface="Wingdings 2" pitchFamily="18" charset="2"/>
              <a:buNone/>
              <a:tabLst>
                <a:tab pos="2189163" algn="l"/>
              </a:tabLst>
            </a:pPr>
            <a:r>
              <a:rPr lang="el-GR" sz="2400" dirty="0" smtClean="0">
                <a:solidFill>
                  <a:srgbClr val="FC0128"/>
                </a:solidFill>
              </a:rPr>
              <a:t>ΛΑΘΟΣ</a:t>
            </a:r>
            <a:r>
              <a:rPr lang="en-GB" sz="2400" dirty="0" smtClean="0">
                <a:solidFill>
                  <a:srgbClr val="FC0128"/>
                </a:solidFill>
              </a:rPr>
              <a:t>!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5232858" y="1776415"/>
            <a:ext cx="13027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189163" algn="l"/>
              </a:tabLst>
            </a:pPr>
            <a:r>
              <a:rPr lang="el-GR" sz="2400" dirty="0" smtClean="0">
                <a:solidFill>
                  <a:srgbClr val="0070C0"/>
                </a:solidFill>
              </a:rPr>
              <a:t>ΣΩΣΤΟ</a:t>
            </a:r>
            <a:r>
              <a:rPr lang="en-GB" sz="2400" dirty="0" smtClean="0">
                <a:solidFill>
                  <a:srgbClr val="0070C0"/>
                </a:solidFill>
              </a:rPr>
              <a:t>!</a:t>
            </a:r>
            <a:endParaRPr lang="el-GR" sz="2400" dirty="0" smtClean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2642" y="5686187"/>
            <a:ext cx="811767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Πάντα</a:t>
            </a:r>
            <a:r>
              <a:rPr lang="el-GR" sz="2400" dirty="0" smtClean="0"/>
              <a:t> να βάζετε </a:t>
            </a:r>
            <a:r>
              <a:rPr lang="el-GR" sz="2400" dirty="0" smtClean="0">
                <a:solidFill>
                  <a:srgbClr val="FF0000"/>
                </a:solidFill>
              </a:rPr>
              <a:t>{ } </a:t>
            </a:r>
            <a:r>
              <a:rPr lang="el-GR" sz="2400" dirty="0" smtClean="0"/>
              <a:t>στο σώμα των </a:t>
            </a:r>
            <a:r>
              <a:rPr lang="en-US" sz="2400" dirty="0" smtClean="0"/>
              <a:t>if-then-else statements.</a:t>
            </a:r>
          </a:p>
          <a:p>
            <a:r>
              <a:rPr lang="el-GR" sz="2400" dirty="0" smtClean="0"/>
              <a:t>Πάντα να στοιχίζετε σωστά </a:t>
            </a:r>
            <a:r>
              <a:rPr lang="el-GR" sz="2400" smtClean="0"/>
              <a:t>τον κώδικα.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2362200"/>
            <a:ext cx="4330005" cy="2031325"/>
          </a:xfrm>
          <a:prstGeom prst="rect">
            <a:avLst/>
          </a:prstGeom>
          <a:noFill/>
          <a:ln w="38100">
            <a:solidFill>
              <a:srgbClr val="FF0000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en-GB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j )</a:t>
            </a:r>
          </a:p>
          <a:p>
            <a:pPr lvl="1">
              <a:buFont typeface="Wingdings 2" pitchFamily="18" charset="2"/>
              <a:buNone/>
            </a:pPr>
            <a:r>
              <a:rPr lang="en-GB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 j == k )</a:t>
            </a:r>
          </a:p>
          <a:p>
            <a:pPr lvl="1">
              <a:buFont typeface="Wingdings 2" pitchFamily="18" charset="2"/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lvl="1">
              <a:buFont typeface="Wingdings 2" pitchFamily="18" charset="2"/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	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equals k”);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 2" pitchFamily="18" charset="2"/>
              <a:buNone/>
            </a:pPr>
            <a:r>
              <a:rPr lang="en-GB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</a:p>
          <a:p>
            <a:pPr lvl="1">
              <a:buFont typeface="Wingdings 2" pitchFamily="18" charset="2"/>
              <a:buNone/>
            </a:pP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lvl="1">
              <a:buFont typeface="Wingdings 2" pitchFamily="18" charset="2"/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is not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”);</a:t>
            </a:r>
            <a:endParaRPr lang="el-GR" dirty="0" smtClean="0">
              <a:latin typeface="Lucida Console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60232" y="2362200"/>
            <a:ext cx="4330005" cy="2862322"/>
          </a:xfrm>
          <a:prstGeom prst="rect">
            <a:avLst/>
          </a:prstGeom>
          <a:noFill/>
          <a:ln w="38100">
            <a:solidFill>
              <a:srgbClr val="0070C0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buFont typeface="Wingdings 2" pitchFamily="18" charset="2"/>
              <a:buNone/>
            </a:pPr>
            <a:r>
              <a:rPr lang="en-GB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 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j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GB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Wingdings 2" pitchFamily="18" charset="2"/>
              <a:buNone/>
            </a:pPr>
            <a:r>
              <a:rPr lang="en-GB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 j == k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GB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Wingdings 2" pitchFamily="18" charset="2"/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lvl="1">
              <a:buFont typeface="Wingdings 2" pitchFamily="18" charset="2"/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	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equals k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”);</a:t>
            </a:r>
            <a:endParaRPr lang="el-GR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Wingdings 2" pitchFamily="18" charset="2"/>
              <a:buNone/>
            </a:pPr>
            <a:r>
              <a:rPr lang="el-GR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buFont typeface="Wingdings 2" pitchFamily="18" charset="2"/>
              <a:buNone/>
            </a:pP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buFont typeface="Wingdings 2" pitchFamily="18" charset="2"/>
              <a:buNone/>
            </a:pPr>
            <a:r>
              <a:rPr lang="en-GB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l-GR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GB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buFont typeface="Wingdings 2" pitchFamily="18" charset="2"/>
              <a:buNone/>
            </a:pPr>
            <a:r>
              <a:rPr lang="en-GB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System.out.print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</a:p>
          <a:p>
            <a:pPr lvl="1">
              <a:buFont typeface="Wingdings 2" pitchFamily="18" charset="2"/>
              <a:buNone/>
            </a:pP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GB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 is not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equal</a:t>
            </a:r>
            <a:r>
              <a:rPr lang="el-GR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to </a:t>
            </a:r>
            <a:r>
              <a:rPr lang="en-GB" b="1" dirty="0">
                <a:latin typeface="Courier New" panose="02070309020205020404" pitchFamily="49" charset="0"/>
                <a:cs typeface="Courier New" panose="02070309020205020404" pitchFamily="49" charset="0"/>
              </a:rPr>
              <a:t>j</a:t>
            </a:r>
            <a:r>
              <a:rPr lang="en-GB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”);</a:t>
            </a:r>
            <a:endParaRPr lang="el-GR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 2" pitchFamily="18" charset="2"/>
              <a:buNone/>
            </a:pPr>
            <a:r>
              <a:rPr lang="el-GR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l-GR" dirty="0">
              <a:solidFill>
                <a:srgbClr val="FF0000"/>
              </a:solidFill>
              <a:latin typeface="Lucida Console" pitchFamily="49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1995" y="4599962"/>
            <a:ext cx="43300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Το </a:t>
            </a:r>
            <a:r>
              <a:rPr lang="en-US" dirty="0" smtClean="0"/>
              <a:t>else </a:t>
            </a:r>
            <a:r>
              <a:rPr lang="el-GR" dirty="0" smtClean="0"/>
              <a:t>μοιάζει σαν να πηγαίνει με το μπλε </a:t>
            </a:r>
            <a:r>
              <a:rPr lang="en-US" dirty="0" smtClean="0"/>
              <a:t>else </a:t>
            </a:r>
            <a:r>
              <a:rPr lang="el-GR" dirty="0" smtClean="0"/>
              <a:t>αλλά </a:t>
            </a:r>
            <a:r>
              <a:rPr lang="el-GR" dirty="0" err="1" smtClean="0"/>
              <a:t>ταιριάζεται</a:t>
            </a:r>
            <a:r>
              <a:rPr lang="el-GR" dirty="0" smtClean="0"/>
              <a:t> με το τελευταίο (πράσινο) </a:t>
            </a:r>
            <a:r>
              <a:rPr lang="en-US" dirty="0" smtClean="0"/>
              <a:t>if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553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495800" y="2133600"/>
            <a:ext cx="1981200" cy="381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Division.java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l-GR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[]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division = enumerator/(double)denominator;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(“Result = “ +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3" name="Rectangular Callout 2"/>
          <p:cNvSpPr/>
          <p:nvPr/>
        </p:nvSpPr>
        <p:spPr>
          <a:xfrm>
            <a:off x="4648200" y="1066800"/>
            <a:ext cx="3733800" cy="609600"/>
          </a:xfrm>
          <a:prstGeom prst="wedgeRectCallout">
            <a:avLst>
              <a:gd name="adj1" fmla="val -24915"/>
              <a:gd name="adj2" fmla="val 1125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Ισοδύναμο με το </a:t>
            </a:r>
            <a:r>
              <a:rPr lang="en-US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b="1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b="1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[]</a:t>
            </a:r>
            <a:endParaRPr lang="en-US" b="1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66800" y="2819400"/>
            <a:ext cx="3429000" cy="9144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Division.java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division = enumerator/(double)denominator;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(“Result = “ +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5486402"/>
            <a:ext cx="87158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Ορισμός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μεταβλητών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Η </a:t>
            </a:r>
            <a:r>
              <a:rPr lang="en-US" dirty="0" smtClean="0"/>
              <a:t>Java </a:t>
            </a:r>
            <a:r>
              <a:rPr lang="el-GR" dirty="0" smtClean="0"/>
              <a:t>είναι </a:t>
            </a:r>
            <a:r>
              <a:rPr lang="en-US" dirty="0" smtClean="0">
                <a:solidFill>
                  <a:srgbClr val="0070C0"/>
                </a:solidFill>
              </a:rPr>
              <a:t>strongly typed </a:t>
            </a:r>
            <a:r>
              <a:rPr lang="el-GR" dirty="0" smtClean="0"/>
              <a:t>γλώσσα: κάθε μεταβλητή θα πρέπει να έχει ένα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</a:t>
            </a:r>
            <a:r>
              <a:rPr lang="el-GR" dirty="0" smtClean="0"/>
              <a:t>.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Οι τύποι </a:t>
            </a:r>
            <a:r>
              <a:rPr lang="en-US" dirty="0" smtClean="0">
                <a:solidFill>
                  <a:srgbClr val="FF0000"/>
                </a:solidFill>
              </a:rPr>
              <a:t>int</a:t>
            </a:r>
            <a:r>
              <a:rPr lang="en-US" dirty="0" smtClean="0"/>
              <a:t> </a:t>
            </a:r>
            <a:r>
              <a:rPr lang="el-GR" dirty="0" smtClean="0"/>
              <a:t>και </a:t>
            </a:r>
            <a:r>
              <a:rPr lang="en-US" dirty="0" smtClean="0">
                <a:solidFill>
                  <a:srgbClr val="FF0000"/>
                </a:solidFill>
              </a:rPr>
              <a:t>double</a:t>
            </a:r>
            <a:r>
              <a:rPr lang="en-US" dirty="0" smtClean="0"/>
              <a:t> </a:t>
            </a:r>
            <a:r>
              <a:rPr lang="el-GR" dirty="0" smtClean="0"/>
              <a:t>είναι </a:t>
            </a:r>
            <a:r>
              <a:rPr lang="el-GR" dirty="0" smtClean="0">
                <a:solidFill>
                  <a:srgbClr val="0070C0"/>
                </a:solidFill>
              </a:rPr>
              <a:t>πρωταρχικοί (βασικοί) τύποι </a:t>
            </a:r>
            <a:r>
              <a:rPr lang="el-GR" dirty="0" smtClean="0"/>
              <a:t>(</a:t>
            </a:r>
            <a:r>
              <a:rPr lang="en-US" dirty="0" smtClean="0">
                <a:solidFill>
                  <a:srgbClr val="0070C0"/>
                </a:solidFill>
              </a:rPr>
              <a:t>primitive types</a:t>
            </a:r>
            <a:r>
              <a:rPr lang="en-US" dirty="0" smtClean="0"/>
              <a:t>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l-GR" dirty="0" smtClean="0"/>
              <a:t>Εκτός από τους βασικούς τύπους, όλοι οι άλλοι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τύποι</a:t>
            </a:r>
            <a:r>
              <a:rPr lang="el-GR" dirty="0" smtClean="0"/>
              <a:t> είναι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κλάσεις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6629400" y="2286000"/>
            <a:ext cx="2514600" cy="1295400"/>
          </a:xfrm>
          <a:prstGeom prst="wedgeRectCallout">
            <a:avLst>
              <a:gd name="adj1" fmla="val -134977"/>
              <a:gd name="adj2" fmla="val 31731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l-GR" dirty="0" smtClean="0">
                <a:solidFill>
                  <a:schemeClr val="tx1"/>
                </a:solidFill>
              </a:rPr>
              <a:t>Δήλωση δύο ακεραίων μεταβλητών και μιας πραγματικής μεταβλητής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0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Ορισμός/Δήλωση μεταβλητών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400" dirty="0" smtClean="0"/>
              <a:t>Ορισμός μεταβλητής</a:t>
            </a:r>
          </a:p>
          <a:p>
            <a:endParaRPr lang="el-GR" sz="2400" dirty="0" smtClean="0"/>
          </a:p>
          <a:p>
            <a:pPr lvl="1"/>
            <a:endParaRPr lang="el-GR" sz="2000" dirty="0" smtClean="0"/>
          </a:p>
          <a:p>
            <a:pPr lvl="1"/>
            <a:r>
              <a:rPr lang="el-GR" sz="2000" dirty="0" smtClean="0"/>
              <a:t>Ο ορισμός της μεταβλητής γίνεται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μόνο μία φορά</a:t>
            </a:r>
            <a:r>
              <a:rPr lang="el-GR" sz="2000" dirty="0" smtClean="0"/>
              <a:t>,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πριν</a:t>
            </a:r>
            <a:r>
              <a:rPr lang="el-GR" sz="2000" dirty="0" smtClean="0"/>
              <a:t> ή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όταν</a:t>
            </a:r>
            <a:r>
              <a:rPr lang="el-GR" sz="2000" dirty="0" smtClean="0"/>
              <a:t> θα την χρησιμοποιήσουμε για πρώτη φορά.</a:t>
            </a:r>
          </a:p>
          <a:p>
            <a:pPr lvl="1"/>
            <a:r>
              <a:rPr lang="el-GR" sz="2000" dirty="0" smtClean="0"/>
              <a:t>Ο τύπος της μεταβλητής είναι είτε ένας πρωταρχικός τύπος, είτε μια υπάρχουσα ή νέα κλάση</a:t>
            </a:r>
          </a:p>
          <a:p>
            <a:r>
              <a:rPr lang="el-GR" sz="2400" dirty="0" smtClean="0"/>
              <a:t>Παραδείγματα</a:t>
            </a:r>
            <a:endParaRPr lang="en-US" sz="24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15462" y="2171700"/>
            <a:ext cx="8382000" cy="495300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l-GR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l-GR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τυπος</a:t>
            </a:r>
            <a:r>
              <a:rPr lang="el-GR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&gt; </a:t>
            </a:r>
            <a:r>
              <a:rPr lang="el-GR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&lt;όνομα μεταβλητής&gt;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τιμή];</a:t>
            </a: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4608606"/>
            <a:ext cx="8382000" cy="1800225"/>
          </a:xfrm>
          <a:prstGeom prst="rect">
            <a:avLst/>
          </a:prstGeom>
          <a:ln w="28575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6"/>
              </a:buClr>
              <a:buSzPct val="100000"/>
              <a:buFont typeface="Arial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r>
              <a:rPr lang="el-GR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2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err="1" smtClean="0">
                <a:latin typeface="Courier New" pitchFamily="49" charset="0"/>
                <a:cs typeface="Courier New" pitchFamily="49" charset="0"/>
              </a:rPr>
              <a:t>myString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b;</a:t>
            </a:r>
          </a:p>
          <a:p>
            <a:pPr marL="0" indent="0">
              <a:buFont typeface="Arial" pitchFamily="34" charset="0"/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l-GR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l-GR" sz="1800" b="1" dirty="0" smtClean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enumerator/(double)denominator;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4648200" y="4486246"/>
            <a:ext cx="2508738" cy="612648"/>
          </a:xfrm>
          <a:prstGeom prst="wedgeRectCallout">
            <a:avLst>
              <a:gd name="adj1" fmla="val -75973"/>
              <a:gd name="adj2" fmla="val 2997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Ορισμός μεταβλητής με αρχικοποίηση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ular Callout 6"/>
          <p:cNvSpPr/>
          <p:nvPr/>
        </p:nvSpPr>
        <p:spPr>
          <a:xfrm>
            <a:off x="4396152" y="5221254"/>
            <a:ext cx="4443047" cy="788992"/>
          </a:xfrm>
          <a:prstGeom prst="wedgeRectCallout">
            <a:avLst>
              <a:gd name="adj1" fmla="val -74410"/>
              <a:gd name="adj2" fmla="val 15300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Ορισμός μεταβλητής χωρίς αρχικοποίηση. Η </a:t>
            </a:r>
            <a:r>
              <a:rPr lang="en-US" dirty="0" smtClean="0">
                <a:solidFill>
                  <a:schemeClr val="tx1"/>
                </a:solidFill>
              </a:rPr>
              <a:t>Java </a:t>
            </a:r>
            <a:r>
              <a:rPr lang="el-GR" dirty="0" smtClean="0">
                <a:solidFill>
                  <a:schemeClr val="tx1"/>
                </a:solidFill>
              </a:rPr>
              <a:t>θα δώσει</a:t>
            </a:r>
            <a:r>
              <a:rPr lang="en-US" dirty="0" smtClean="0">
                <a:solidFill>
                  <a:schemeClr val="tx1"/>
                </a:solidFill>
              </a:rPr>
              <a:t> default </a:t>
            </a:r>
            <a:r>
              <a:rPr lang="el-GR" dirty="0" smtClean="0">
                <a:solidFill>
                  <a:schemeClr val="tx1"/>
                </a:solidFill>
              </a:rPr>
              <a:t>τιμές (</a:t>
            </a:r>
            <a:r>
              <a:rPr lang="en-US" dirty="0" smtClean="0">
                <a:solidFill>
                  <a:schemeClr val="tx1"/>
                </a:solidFill>
              </a:rPr>
              <a:t>“”, false)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ular Callout 7"/>
          <p:cNvSpPr/>
          <p:nvPr/>
        </p:nvSpPr>
        <p:spPr>
          <a:xfrm>
            <a:off x="3431670" y="6323076"/>
            <a:ext cx="5554067" cy="382524"/>
          </a:xfrm>
          <a:prstGeom prst="wedgeRectCallout">
            <a:avLst>
              <a:gd name="adj1" fmla="val -53062"/>
              <a:gd name="adj2" fmla="val -46769"/>
            </a:avLst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dirty="0" smtClean="0">
                <a:solidFill>
                  <a:schemeClr val="tx1"/>
                </a:solidFill>
              </a:rPr>
              <a:t>Ορισμός μεταβλητής με αρχικοποίηση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με ανάθεση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70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Πρωταρχικοί τύποι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2872171"/>
              </p:ext>
            </p:extLst>
          </p:nvPr>
        </p:nvGraphicFramePr>
        <p:xfrm>
          <a:off x="381000" y="152400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Όνομα τύπου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Τιμή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Μνήμη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boolean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true/false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 </a:t>
                      </a:r>
                      <a:r>
                        <a:rPr lang="en-US" dirty="0" smtClean="0"/>
                        <a:t>byte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char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Χαρακτήρας</a:t>
                      </a:r>
                      <a:r>
                        <a:rPr lang="el-GR" baseline="0" dirty="0" smtClean="0"/>
                        <a:t> (</a:t>
                      </a:r>
                      <a:r>
                        <a:rPr lang="en-US" baseline="0" dirty="0" smtClean="0"/>
                        <a:t>Unicode)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byte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byte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float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Πραγματικός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0" dirty="0" smtClean="0"/>
                        <a:t>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double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Πραγματικός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bytes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04800" y="5452963"/>
            <a:ext cx="84907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Όταν ορίζουμε μια μεταβλητή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δεσμεύεται</a:t>
            </a:r>
            <a:r>
              <a:rPr lang="el-GR" sz="2000" dirty="0" smtClean="0"/>
              <a:t> ο αντίστοιχος χώρος στη </a:t>
            </a:r>
            <a:r>
              <a:rPr lang="el-GR" sz="2000" dirty="0" smtClean="0">
                <a:solidFill>
                  <a:srgbClr val="0070C0"/>
                </a:solidFill>
              </a:rPr>
              <a:t>μνήμη</a:t>
            </a:r>
            <a:r>
              <a:rPr lang="el-GR" sz="2000" dirty="0" smtClean="0"/>
              <a:t>.</a:t>
            </a:r>
          </a:p>
          <a:p>
            <a:r>
              <a:rPr lang="el-GR" sz="2000" dirty="0" smtClean="0"/>
              <a:t>Το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όνομα της μεταβλητής </a:t>
            </a:r>
            <a:r>
              <a:rPr lang="el-GR" sz="2000" dirty="0" smtClean="0"/>
              <a:t>αντιστοιχίζεται με αυτό το χώρο στη </a:t>
            </a:r>
            <a:r>
              <a:rPr lang="el-GR" sz="2000" dirty="0" smtClean="0">
                <a:solidFill>
                  <a:srgbClr val="0070C0"/>
                </a:solidFill>
              </a:rPr>
              <a:t>μνήμη</a:t>
            </a:r>
            <a:r>
              <a:rPr lang="el-GR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960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Πρωταρχικοί τύποι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9929301"/>
              </p:ext>
            </p:extLst>
          </p:nvPr>
        </p:nvGraphicFramePr>
        <p:xfrm>
          <a:off x="381000" y="1524000"/>
          <a:ext cx="82296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l-GR" dirty="0" smtClean="0"/>
                        <a:t>Όνομα τύπου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Τιμή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Μνήμη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boolean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true/false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1 </a:t>
                      </a:r>
                      <a:r>
                        <a:rPr lang="en-US" dirty="0" smtClean="0"/>
                        <a:t>byte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char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Χαρακτήρας</a:t>
                      </a:r>
                      <a:r>
                        <a:rPr lang="el-GR" baseline="0" dirty="0" smtClean="0"/>
                        <a:t> (</a:t>
                      </a:r>
                      <a:r>
                        <a:rPr lang="en-US" baseline="0" dirty="0" smtClean="0"/>
                        <a:t>Unicode)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byte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 byte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int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 bytes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Ακέραιος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float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Πραγματικός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r>
                        <a:rPr lang="en-US" baseline="0" dirty="0" smtClean="0"/>
                        <a:t> bytes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double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Πραγματικός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 bytes</a:t>
                      </a:r>
                      <a:endParaRPr lang="en-US" dirty="0"/>
                    </a:p>
                  </a:txBody>
                  <a:tcPr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04800" y="5452963"/>
            <a:ext cx="849078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Όταν ορίζουμε μια μεταβλητή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δεσμεύεται</a:t>
            </a:r>
            <a:r>
              <a:rPr lang="el-GR" sz="2000" dirty="0" smtClean="0"/>
              <a:t> ο αντίστοιχος χώρος στη </a:t>
            </a:r>
            <a:r>
              <a:rPr lang="el-GR" sz="2000" dirty="0" smtClean="0">
                <a:solidFill>
                  <a:srgbClr val="0070C0"/>
                </a:solidFill>
              </a:rPr>
              <a:t>μνήμη</a:t>
            </a:r>
            <a:r>
              <a:rPr lang="el-GR" sz="2000" dirty="0" smtClean="0"/>
              <a:t>.</a:t>
            </a:r>
          </a:p>
          <a:p>
            <a:r>
              <a:rPr lang="el-GR" sz="2000" dirty="0" smtClean="0"/>
              <a:t>Το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</a:rPr>
              <a:t>όνομα της μεταβλητής </a:t>
            </a:r>
            <a:r>
              <a:rPr lang="el-GR" sz="2000" dirty="0" smtClean="0"/>
              <a:t>αντιστοιχίζεται με αυτό το χώρο στη </a:t>
            </a:r>
            <a:r>
              <a:rPr lang="el-GR" sz="2000" dirty="0" smtClean="0">
                <a:solidFill>
                  <a:srgbClr val="0070C0"/>
                </a:solidFill>
              </a:rPr>
              <a:t>μνήμη</a:t>
            </a:r>
            <a:r>
              <a:rPr lang="el-GR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0499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38400" y="3733800"/>
            <a:ext cx="304800" cy="3048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Division.java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581400"/>
          </a:xfrm>
          <a:ln w="28575">
            <a:solidFill>
              <a:schemeClr val="accent1"/>
            </a:solidFill>
            <a:prstDash val="dash"/>
          </a:ln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class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public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static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main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String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args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[])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enumerator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32;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denominator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= 10;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double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division = enumerator/(double)denominator;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System.out.println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(“Result = “ + </a:t>
            </a:r>
            <a:r>
              <a:rPr lang="en-US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division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5218002"/>
            <a:ext cx="876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Ανάθεση</a:t>
            </a:r>
            <a:r>
              <a:rPr lang="el-GR" sz="2400" dirty="0" smtClean="0"/>
              <a:t>: </a:t>
            </a:r>
            <a:r>
              <a:rPr lang="el-GR" sz="2400" dirty="0" smtClean="0">
                <a:solidFill>
                  <a:srgbClr val="0070C0"/>
                </a:solidFill>
              </a:rPr>
              <a:t>αποτίμηση</a:t>
            </a:r>
            <a:r>
              <a:rPr lang="el-GR" sz="2400" dirty="0" smtClean="0"/>
              <a:t> της τιμής της έκφρασης στο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δεξιό μέλος </a:t>
            </a:r>
            <a:r>
              <a:rPr lang="el-GR" sz="2400" dirty="0" smtClean="0"/>
              <a:t>του </a:t>
            </a:r>
            <a:r>
              <a:rPr lang="en-US" sz="2400" dirty="0" smtClean="0"/>
              <a:t>“=”</a:t>
            </a:r>
            <a:r>
              <a:rPr lang="el-GR" sz="2400" dirty="0" smtClean="0"/>
              <a:t> και μετά</a:t>
            </a:r>
            <a:r>
              <a:rPr lang="en-US" sz="2400" dirty="0" smtClean="0"/>
              <a:t> </a:t>
            </a:r>
            <a:r>
              <a:rPr lang="el-GR" sz="2400" dirty="0" smtClean="0"/>
              <a:t>ανάθεση της τιμής στην μεταβλητή στο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αριστερό μέλος</a:t>
            </a:r>
            <a:endParaRPr lang="en-US" sz="2400" dirty="0" smtClean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sz="2400" dirty="0" smtClean="0"/>
              <a:t>To </a:t>
            </a:r>
            <a:r>
              <a:rPr lang="el-GR" sz="2400" dirty="0" smtClean="0"/>
              <a:t>αριστερό μέλος είναι </a:t>
            </a:r>
            <a:r>
              <a:rPr lang="el-GR" sz="2400" dirty="0" smtClean="0">
                <a:solidFill>
                  <a:srgbClr val="FF0000"/>
                </a:solidFill>
              </a:rPr>
              <a:t>πάντα</a:t>
            </a:r>
            <a:r>
              <a:rPr lang="el-GR" sz="2400" dirty="0" smtClean="0"/>
              <a:t> μεταβλητή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3444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5912</TotalTime>
  <Words>2580</Words>
  <Application>Microsoft Office PowerPoint</Application>
  <PresentationFormat>On-screen Show (4:3)</PresentationFormat>
  <Paragraphs>601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8" baseType="lpstr">
      <vt:lpstr>Arial</vt:lpstr>
      <vt:lpstr>Calibri</vt:lpstr>
      <vt:lpstr>Courier New</vt:lpstr>
      <vt:lpstr>굴림</vt:lpstr>
      <vt:lpstr>Lucida Console</vt:lpstr>
      <vt:lpstr>Symbol</vt:lpstr>
      <vt:lpstr>Tahoma</vt:lpstr>
      <vt:lpstr>Wingdings</vt:lpstr>
      <vt:lpstr>Wingdings 2</vt:lpstr>
      <vt:lpstr>Clarity</vt:lpstr>
      <vt:lpstr>ΤΕΧΝΙΚΕΣ Αντικειμενοστραφουσ προγραμματισμου</vt:lpstr>
      <vt:lpstr>HelloWorld.java</vt:lpstr>
      <vt:lpstr>Παράδειγμα 2 </vt:lpstr>
      <vt:lpstr>Division.java</vt:lpstr>
      <vt:lpstr>Division.java</vt:lpstr>
      <vt:lpstr>Ορισμός/Δήλωση μεταβλητών</vt:lpstr>
      <vt:lpstr>Πρωταρχικοί τύποι</vt:lpstr>
      <vt:lpstr>Πρωταρχικοί τύποι</vt:lpstr>
      <vt:lpstr>Division.java</vt:lpstr>
      <vt:lpstr>Division.java</vt:lpstr>
      <vt:lpstr>Αναθέσεις </vt:lpstr>
      <vt:lpstr>Division.java</vt:lpstr>
      <vt:lpstr>Η μνήμη του υπολογιστή</vt:lpstr>
      <vt:lpstr>Αποθήκευση μεταβλητών</vt:lpstr>
      <vt:lpstr>Αποθήκευση μεταβλητών πρωταρχικού τύπου</vt:lpstr>
      <vt:lpstr>Αποθήκευση μεταβλητών</vt:lpstr>
      <vt:lpstr>Division.java</vt:lpstr>
      <vt:lpstr>Strings</vt:lpstr>
      <vt:lpstr>Escape sequences</vt:lpstr>
      <vt:lpstr>Παράδειγμα</vt:lpstr>
      <vt:lpstr>Ρεύματα εισόδου/εξόδου</vt:lpstr>
      <vt:lpstr>Είσοδος &amp; Έξοδος</vt:lpstr>
      <vt:lpstr>Έξοδος</vt:lpstr>
      <vt:lpstr>Είσοδος</vt:lpstr>
      <vt:lpstr>Παράδειγμα</vt:lpstr>
      <vt:lpstr>Παράδειγμα</vt:lpstr>
      <vt:lpstr>Παράδειγμα</vt:lpstr>
      <vt:lpstr>Λογικές εκφράσεις και Λογικοί τελεστές</vt:lpstr>
      <vt:lpstr>Έλεγχος ισότητας για Strings</vt:lpstr>
      <vt:lpstr>Βρόγχοι – Το if-then Statement</vt:lpstr>
      <vt:lpstr>PowerPoint Presentation</vt:lpstr>
      <vt:lpstr>PowerPoint Presentation</vt:lpstr>
      <vt:lpstr>PowerPoint Presentation</vt:lpstr>
      <vt:lpstr>Programming Style: Λογικές μεταβλητές</vt:lpstr>
      <vt:lpstr>Βρόγχοι – Το if-then-else Statement</vt:lpstr>
      <vt:lpstr>PowerPoint Presentation</vt:lpstr>
      <vt:lpstr>PowerPoint Presentation</vt:lpstr>
      <vt:lpstr>Προσοχή!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ΤΕΧΝΙΚΕΣ Αντικειμενοστραφουσ προγραμματισμου</dc:title>
  <dc:creator>tsap</dc:creator>
  <cp:lastModifiedBy>Panayiotis Tsaparas</cp:lastModifiedBy>
  <cp:revision>213</cp:revision>
  <dcterms:created xsi:type="dcterms:W3CDTF">2013-02-10T16:19:38Z</dcterms:created>
  <dcterms:modified xsi:type="dcterms:W3CDTF">2018-03-05T09:07:28Z</dcterms:modified>
</cp:coreProperties>
</file>