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9" r:id="rId10"/>
    <p:sldId id="263" r:id="rId11"/>
    <p:sldId id="264" r:id="rId12"/>
    <p:sldId id="265" r:id="rId13"/>
    <p:sldId id="266" r:id="rId14"/>
    <p:sldId id="270" r:id="rId15"/>
    <p:sldId id="271" r:id="rId16"/>
    <p:sldId id="272" r:id="rId17"/>
    <p:sldId id="273" r:id="rId18"/>
    <p:sldId id="274" r:id="rId19"/>
    <p:sldId id="286" r:id="rId20"/>
    <p:sldId id="289" r:id="rId21"/>
    <p:sldId id="275" r:id="rId22"/>
    <p:sldId id="285" r:id="rId23"/>
    <p:sldId id="277" r:id="rId24"/>
    <p:sldId id="276" r:id="rId25"/>
    <p:sldId id="290" r:id="rId26"/>
    <p:sldId id="291" r:id="rId27"/>
    <p:sldId id="292" r:id="rId28"/>
    <p:sldId id="293" r:id="rId29"/>
    <p:sldId id="294" r:id="rId30"/>
    <p:sldId id="313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20" r:id="rId40"/>
    <p:sldId id="321" r:id="rId41"/>
    <p:sldId id="304" r:id="rId42"/>
    <p:sldId id="305" r:id="rId43"/>
    <p:sldId id="306" r:id="rId44"/>
    <p:sldId id="307" r:id="rId45"/>
    <p:sldId id="314" r:id="rId46"/>
    <p:sldId id="308" r:id="rId47"/>
    <p:sldId id="309" r:id="rId48"/>
    <p:sldId id="310" r:id="rId49"/>
    <p:sldId id="311" r:id="rId50"/>
    <p:sldId id="312" r:id="rId51"/>
    <p:sldId id="315" r:id="rId52"/>
    <p:sldId id="316" r:id="rId53"/>
    <p:sldId id="317" r:id="rId54"/>
    <p:sldId id="318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054552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Graphical User Interfaces (GUI) – SWING </a:t>
            </a:r>
          </a:p>
          <a:p>
            <a:pPr algn="ctr"/>
            <a:r>
              <a:rPr lang="en-US" dirty="0" smtClean="0"/>
              <a:t>Event-driven programming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534" y="872716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8098" y="5373216"/>
            <a:ext cx="511000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0306" y="4221088"/>
            <a:ext cx="770485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endButton.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buttonEar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902624" y="5553236"/>
            <a:ext cx="3241376" cy="576064"/>
          </a:xfrm>
          <a:prstGeom prst="wedgeRectCallout">
            <a:avLst>
              <a:gd name="adj1" fmla="val -29532"/>
              <a:gd name="adj2" fmla="val -112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και </a:t>
            </a:r>
            <a:r>
              <a:rPr lang="el-GR" dirty="0" smtClean="0">
                <a:solidFill>
                  <a:srgbClr val="FF0000"/>
                </a:solidFill>
              </a:rPr>
              <a:t>καταχώριση</a:t>
            </a:r>
            <a:r>
              <a:rPr lang="el-GR" dirty="0" smtClean="0"/>
              <a:t> του ακροατή στο κουμπί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37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κουμπί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6408712" y="2741047"/>
            <a:ext cx="2735288" cy="594864"/>
          </a:xfrm>
          <a:prstGeom prst="wedgeRectCallout">
            <a:avLst>
              <a:gd name="adj1" fmla="val -8363"/>
              <a:gd name="adj2" fmla="val 193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κουμπιού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347864" y="6129300"/>
            <a:ext cx="2574096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Προσθήκη κουμπιού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6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26896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54559" y="3284984"/>
            <a:ext cx="66602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ακροατής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πρέπει να υλοποιεί την</a:t>
            </a:r>
            <a:r>
              <a:rPr lang="en-US" dirty="0" smtClean="0"/>
              <a:t>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FF0000"/>
                </a:solidFill>
              </a:rPr>
              <a:t>actionPerformed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ActionEvent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293096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πατάμε το κουμπί στο </a:t>
            </a:r>
            <a:r>
              <a:rPr lang="en-US" dirty="0" smtClean="0"/>
              <a:t>GUI </a:t>
            </a:r>
            <a:r>
              <a:rPr lang="el-GR" dirty="0" smtClean="0"/>
              <a:t>καλείται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actionPerfomed</a:t>
            </a:r>
            <a:r>
              <a:rPr lang="en-US" dirty="0" smtClean="0"/>
              <a:t>  </a:t>
            </a:r>
            <a:r>
              <a:rPr lang="el-GR" dirty="0" smtClean="0"/>
              <a:t>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καταχωρίσει</a:t>
            </a:r>
            <a:r>
              <a:rPr lang="el-GR" dirty="0" smtClean="0"/>
              <a:t> για το κουμπί</a:t>
            </a:r>
          </a:p>
          <a:p>
            <a:endParaRPr lang="el-GR" dirty="0"/>
          </a:p>
          <a:p>
            <a:r>
              <a:rPr lang="el-GR" dirty="0" smtClean="0"/>
              <a:t>Η κλήση της </a:t>
            </a:r>
            <a:r>
              <a:rPr lang="en-US" dirty="0" err="1">
                <a:solidFill>
                  <a:srgbClr val="0070C0"/>
                </a:solidFill>
              </a:rPr>
              <a:t>a</a:t>
            </a:r>
            <a:r>
              <a:rPr lang="en-US" dirty="0" err="1" smtClean="0">
                <a:solidFill>
                  <a:srgbClr val="0070C0"/>
                </a:solidFill>
              </a:rPr>
              <a:t>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τον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γίνεται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</a:t>
            </a:r>
            <a:r>
              <a:rPr lang="el-GR" dirty="0" smtClean="0"/>
              <a:t> μέσω της βιβλιοθήκης </a:t>
            </a:r>
            <a:r>
              <a:rPr lang="en-US" dirty="0" smtClean="0"/>
              <a:t>Swing, </a:t>
            </a:r>
            <a:r>
              <a:rPr lang="el-GR" dirty="0" smtClean="0"/>
              <a:t>δεν την κάνει ο προγραμματιστής </a:t>
            </a:r>
          </a:p>
          <a:p>
            <a:endParaRPr lang="el-GR" dirty="0"/>
          </a:p>
          <a:p>
            <a:r>
              <a:rPr lang="el-GR" dirty="0" smtClean="0"/>
              <a:t>Η παράμετρος </a:t>
            </a:r>
            <a:r>
              <a:rPr lang="en-US" dirty="0" err="1" smtClean="0">
                <a:solidFill>
                  <a:srgbClr val="0070C0"/>
                </a:solidFill>
              </a:rPr>
              <a:t>ActionEvent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περιέχει πληροφορία σχετικά με το συμβάν που μπορεί να χρησιμοποιηθεί.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0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4" y="5229200"/>
            <a:ext cx="6912770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4" y="1556792"/>
            <a:ext cx="5110006" cy="180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setTitle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("First Window Class");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JFrame.DO_NOTHING_ON_CLOSE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("Click to end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endButton.addActionListener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EndingListener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add(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404664"/>
            <a:ext cx="449999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Πιο σωστός τρόπος να ορίσουμε το παράθυρο μας ως ένα τύπο παράθυρου που επεκτείνει την κλάση </a:t>
            </a:r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1814" y="5805264"/>
            <a:ext cx="67723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δημιουργία του </a:t>
            </a:r>
            <a:r>
              <a:rPr lang="en-US" dirty="0" err="1" smtClean="0"/>
              <a:t>ActionListener</a:t>
            </a:r>
            <a:r>
              <a:rPr lang="en-US" dirty="0" smtClean="0"/>
              <a:t> </a:t>
            </a:r>
            <a:r>
              <a:rPr lang="el-GR" dirty="0" smtClean="0"/>
              <a:t>γίνεται ως ανώνυμο αντικείμενο μιας και δεν θα το χρησιμοποιήσουμε ποτέ άμεσα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6642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DemoButtonWindow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509120"/>
            <a:ext cx="842493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Εδώ δημιουργούμε το παράθυρο μας</a:t>
            </a:r>
          </a:p>
          <a:p>
            <a:endParaRPr lang="el-GR" dirty="0"/>
          </a:p>
          <a:p>
            <a:r>
              <a:rPr lang="el-GR" dirty="0" smtClean="0"/>
              <a:t>Αυτό είναι και το σωστό σημείο να αποφασίσουμε αν το παράθυρο θα είναι </a:t>
            </a:r>
            <a:r>
              <a:rPr lang="en-US" dirty="0" smtClean="0"/>
              <a:t>visible </a:t>
            </a:r>
            <a:r>
              <a:rPr lang="el-GR" dirty="0" smtClean="0"/>
              <a:t>ή όχι.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0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Πολλά συστατικά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βάλουμε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πολλά</a:t>
            </a:r>
            <a:r>
              <a:rPr lang="el-GR" dirty="0" smtClean="0"/>
              <a:t> </a:t>
            </a:r>
            <a:r>
              <a:rPr lang="en-US" dirty="0" smtClean="0"/>
              <a:t>components </a:t>
            </a:r>
            <a:r>
              <a:rPr lang="el-GR" dirty="0" smtClean="0"/>
              <a:t>μέσα στο παράθυρο μας</a:t>
            </a:r>
            <a:r>
              <a:rPr lang="en-US" dirty="0" smtClean="0"/>
              <a:t> </a:t>
            </a:r>
            <a:r>
              <a:rPr lang="el-GR" dirty="0" smtClean="0"/>
              <a:t>τότε θα πρέπει να προσδιορίσουμε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που</a:t>
            </a:r>
            <a:r>
              <a:rPr lang="el-GR" dirty="0" smtClean="0"/>
              <a:t> θα τοποθετηθούν αλλιώς θα μπούνε το ένα πάνω στο άλλο.</a:t>
            </a:r>
          </a:p>
          <a:p>
            <a:r>
              <a:rPr lang="el-GR" dirty="0" smtClean="0"/>
              <a:t>Αυτό γίνεται με την μέθοδο </a:t>
            </a:r>
            <a:r>
              <a:rPr lang="en-US" dirty="0" err="1" smtClean="0">
                <a:solidFill>
                  <a:srgbClr val="0070C0"/>
                </a:solidFill>
              </a:rPr>
              <a:t>setLayout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καθορίζει την τοποθέτηση μέσα στο παράθυρο</a:t>
            </a:r>
          </a:p>
          <a:p>
            <a:pPr lvl="1"/>
            <a:r>
              <a:rPr lang="el-GR" dirty="0" smtClean="0"/>
              <a:t>Αυτό μπορεί να γίνει με διαφορετικούς τρόπους</a:t>
            </a:r>
          </a:p>
        </p:txBody>
      </p:sp>
    </p:spTree>
    <p:extLst>
      <p:ext uri="{BB962C8B-B14F-4D97-AF65-F5344CB8AC3E}">
        <p14:creationId xmlns:p14="http://schemas.microsoft.com/office/powerpoint/2010/main" val="277873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Απλά τοποθετεί τα </a:t>
            </a:r>
            <a:r>
              <a:rPr lang="en-US" dirty="0" smtClean="0"/>
              <a:t>components </a:t>
            </a:r>
            <a:r>
              <a:rPr lang="el-GR" dirty="0" smtClean="0"/>
              <a:t>το ένα μετά το άλλο από τα αριστερά προς τα δεξιά</a:t>
            </a:r>
          </a:p>
          <a:p>
            <a:r>
              <a:rPr lang="el-GR" dirty="0" smtClean="0"/>
              <a:t>Καλούμε την μέθοδο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smtClean="0"/>
              <a:t>Πρέπει 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java.awt.FlowLayout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Μετά προσθέτουμε κανονικά τα </a:t>
            </a:r>
            <a:r>
              <a:rPr lang="en-US" dirty="0" smtClean="0"/>
              <a:t>components</a:t>
            </a:r>
            <a:r>
              <a:rPr lang="el-GR" dirty="0" smtClean="0"/>
              <a:t> με την </a:t>
            </a:r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4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BorderLayout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Στην περίπτωση αυτή ο χώρος χωρίζεται σε πέντε περιοχές: </a:t>
            </a:r>
            <a:r>
              <a:rPr lang="en-US" dirty="0" smtClean="0"/>
              <a:t>North, South, East, West Center</a:t>
            </a:r>
            <a:endParaRPr lang="el-GR" dirty="0" smtClean="0"/>
          </a:p>
          <a:p>
            <a:r>
              <a:rPr lang="el-GR" dirty="0"/>
              <a:t>Καλούμε την </a:t>
            </a:r>
            <a:r>
              <a:rPr lang="el-GR" dirty="0" smtClean="0"/>
              <a:t>μέθοδο</a:t>
            </a:r>
            <a:endParaRPr lang="el-GR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smtClean="0"/>
              <a:t>Πρέπει </a:t>
            </a:r>
            <a:r>
              <a:rPr lang="el-GR" dirty="0"/>
              <a:t>να έχουμε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java.awt.BorderLayout</a:t>
            </a:r>
            <a:r>
              <a:rPr lang="en-US" dirty="0"/>
              <a:t>)</a:t>
            </a:r>
          </a:p>
          <a:p>
            <a:r>
              <a:rPr lang="el-GR" dirty="0"/>
              <a:t>Μετά </a:t>
            </a:r>
            <a:r>
              <a:rPr lang="el-GR" dirty="0" smtClean="0"/>
              <a:t>όταν προσθέτουμε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 smtClean="0"/>
              <a:t>add</a:t>
            </a:r>
            <a:r>
              <a:rPr lang="el-GR" dirty="0" smtClean="0"/>
              <a:t>, προσδιορίζουμε την περιοχή στην οποία θα προστεθούν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add(label,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5776" y="4509120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555776" y="4509120"/>
            <a:ext cx="42484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555776" y="6165304"/>
            <a:ext cx="4248472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012160" y="5013176"/>
            <a:ext cx="792088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555776" y="5013176"/>
            <a:ext cx="792088" cy="115212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47864" y="5013176"/>
            <a:ext cx="2664296" cy="11521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3295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Στην περίπτωση αυτή ορίζουμε ένα πλέγμα με </a:t>
            </a:r>
            <a:r>
              <a:rPr lang="en-US" dirty="0" smtClean="0"/>
              <a:t>n </a:t>
            </a:r>
            <a:r>
              <a:rPr lang="el-GR" dirty="0" smtClean="0"/>
              <a:t>γραμμές και </a:t>
            </a:r>
            <a:r>
              <a:rPr lang="en-US" dirty="0" smtClean="0"/>
              <a:t>m </a:t>
            </a:r>
            <a:r>
              <a:rPr lang="el-GR" dirty="0" smtClean="0"/>
              <a:t>στήλες και αυτό γεμίζει από τα αριστερά προς τα δεξιά και από πάνω προς τα κάτω</a:t>
            </a:r>
          </a:p>
          <a:p>
            <a:r>
              <a:rPr lang="el-GR" dirty="0"/>
              <a:t>Καλούμε την εντολή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n,m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l-GR" dirty="0" smtClean="0"/>
              <a:t>Πρέπει </a:t>
            </a:r>
            <a:r>
              <a:rPr lang="el-GR" dirty="0"/>
              <a:t>να έχουμε κάνει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java.awt.GridLayout</a:t>
            </a:r>
            <a:r>
              <a:rPr lang="en-US" dirty="0"/>
              <a:t>)</a:t>
            </a:r>
          </a:p>
          <a:p>
            <a:r>
              <a:rPr lang="el-GR" dirty="0"/>
              <a:t>Μετά προσθέτουμε κανονικά τα </a:t>
            </a:r>
            <a:r>
              <a:rPr lang="en-US" dirty="0"/>
              <a:t>components</a:t>
            </a:r>
            <a:r>
              <a:rPr lang="el-GR" dirty="0"/>
              <a:t> με την </a:t>
            </a:r>
            <a:r>
              <a:rPr lang="en-US" dirty="0">
                <a:solidFill>
                  <a:srgbClr val="0070C0"/>
                </a:solidFill>
              </a:rPr>
              <a:t>add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99792" y="4653136"/>
            <a:ext cx="4248472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699792" y="537321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99792" y="6093296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0790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14670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68144" y="4653136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7584" y="5373216"/>
            <a:ext cx="1056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Grid 3x4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Δημιουργείστε ένα παράθυρο με τρία κουμπιά:</a:t>
            </a:r>
          </a:p>
          <a:p>
            <a:pPr lvl="1"/>
            <a:r>
              <a:rPr lang="el-GR" dirty="0" smtClean="0"/>
              <a:t>Το ένα κάνει το χρώμα του παραθύρου μπλε, το άλλο κόκκινο και το τρίτο κλείνει το παράθυρο.</a:t>
            </a:r>
            <a:endParaRPr lang="en-US" dirty="0" smtClean="0"/>
          </a:p>
          <a:p>
            <a:pPr lvl="1"/>
            <a:r>
              <a:rPr lang="el-GR" dirty="0" smtClean="0"/>
              <a:t>Κώδικας: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MultiButtonWindow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90464" y="6093296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9024" y="4797152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90465" y="5445224"/>
            <a:ext cx="433463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33670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java.awt.FlowLayout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 "Multi-Color");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label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("Pick A Color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add(label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 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("Exit");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908720"/>
            <a:ext cx="3456384" cy="612648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κλάση υλοποιεί τον ακροατή </a:t>
            </a:r>
            <a:r>
              <a:rPr lang="el-GR" dirty="0" smtClean="0">
                <a:solidFill>
                  <a:srgbClr val="002060"/>
                </a:solidFill>
              </a:rPr>
              <a:t>και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την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err="1" smtClean="0"/>
              <a:t>μεθοδο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148064" y="2780928"/>
            <a:ext cx="3312368" cy="612648"/>
          </a:xfrm>
          <a:prstGeom prst="wedgeRectCallout">
            <a:avLst>
              <a:gd name="adj1" fmla="val -65380"/>
              <a:gd name="adj2" fmla="val 3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Ορίζουμε τα χαρακτηριστικά του βασικού παραθύρου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156176" y="4077072"/>
            <a:ext cx="2736304" cy="2448272"/>
          </a:xfrm>
          <a:prstGeom prst="wedgeRectCallout">
            <a:avLst>
              <a:gd name="adj1" fmla="val -104984"/>
              <a:gd name="adj2" fmla="val 4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τρία κουμπιά και τα προσθέτουμε στο </a:t>
            </a:r>
            <a:r>
              <a:rPr lang="en-US" dirty="0" smtClean="0"/>
              <a:t>frame</a:t>
            </a:r>
            <a:endParaRPr lang="el-GR" dirty="0" smtClean="0"/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Ο ακροατής των κουμπιών είναι το </a:t>
            </a:r>
            <a:r>
              <a:rPr lang="el-GR" dirty="0" smtClean="0">
                <a:solidFill>
                  <a:srgbClr val="FF0000"/>
                </a:solidFill>
              </a:rPr>
              <a:t>ίδιο </a:t>
            </a:r>
            <a:r>
              <a:rPr lang="el-GR" dirty="0" smtClean="0"/>
              <a:t>το αντικείμενο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5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GUIs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Graphical User Interfaces</a:t>
            </a:r>
            <a:r>
              <a:rPr lang="en-US" dirty="0" smtClean="0"/>
              <a:t>) </a:t>
            </a:r>
            <a:r>
              <a:rPr lang="el-GR" dirty="0" smtClean="0"/>
              <a:t>είναι τα συνηθισμένα </a:t>
            </a:r>
            <a:r>
              <a:rPr lang="en-US" dirty="0" smtClean="0"/>
              <a:t>interfaces </a:t>
            </a:r>
            <a:r>
              <a:rPr lang="el-GR" dirty="0" smtClean="0"/>
              <a:t>που χρησιμοποιούν παράθυρα, κουμπιά, </a:t>
            </a:r>
            <a:r>
              <a:rPr lang="en-US" dirty="0" smtClean="0"/>
              <a:t>menus, </a:t>
            </a:r>
            <a:r>
              <a:rPr lang="el-GR" dirty="0" smtClean="0"/>
              <a:t>κλπ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Swing</a:t>
            </a:r>
            <a:r>
              <a:rPr lang="en-US" dirty="0" smtClean="0"/>
              <a:t> </a:t>
            </a:r>
            <a:r>
              <a:rPr lang="el-GR" dirty="0" smtClean="0"/>
              <a:t>είναι βιβλιοθήκη της </a:t>
            </a:r>
            <a:r>
              <a:rPr lang="en-US" dirty="0" smtClean="0"/>
              <a:t>Java </a:t>
            </a:r>
            <a:r>
              <a:rPr lang="el-GR" dirty="0" smtClean="0"/>
              <a:t>για τον προγραμματισμό τέτοιων </a:t>
            </a:r>
            <a:r>
              <a:rPr lang="en-US" dirty="0" smtClean="0"/>
              <a:t>interfaces.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μετεξέλιξη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AWT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Window Toolkit</a:t>
            </a:r>
            <a:r>
              <a:rPr lang="en-US" dirty="0" smtClean="0"/>
              <a:t>) </a:t>
            </a:r>
            <a:r>
              <a:rPr lang="el-GR" dirty="0" smtClean="0"/>
              <a:t>το οποίο ήταν το πρώτο αλλά όχι τόσο επιτυχημένο πακέτο της </a:t>
            </a:r>
            <a:r>
              <a:rPr lang="en-US" dirty="0" smtClean="0"/>
              <a:t>Java </a:t>
            </a:r>
            <a:r>
              <a:rPr lang="el-GR" dirty="0" smtClean="0"/>
              <a:t>για </a:t>
            </a:r>
            <a:r>
              <a:rPr lang="en-US" dirty="0" smtClean="0"/>
              <a:t>GUI.</a:t>
            </a:r>
          </a:p>
          <a:p>
            <a:pPr lvl="1"/>
            <a:r>
              <a:rPr lang="el-GR" dirty="0" smtClean="0"/>
              <a:t>Τώρα έχει αντικατασταθεί από την βιβλιοθήκη </a:t>
            </a:r>
            <a:r>
              <a:rPr lang="en-US" dirty="0" smtClean="0"/>
              <a:t>JavaFX </a:t>
            </a:r>
            <a:r>
              <a:rPr lang="el-GR" dirty="0" smtClean="0"/>
              <a:t>αλλά η </a:t>
            </a:r>
            <a:r>
              <a:rPr lang="en-US" dirty="0" smtClean="0"/>
              <a:t>Swing </a:t>
            </a:r>
            <a:r>
              <a:rPr lang="el-GR" dirty="0" smtClean="0"/>
              <a:t>είναι πιο απλή για την εισαγωγή εννοιών.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switch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"Blue"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 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"Red"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;		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case </a:t>
            </a:r>
            <a:r>
              <a:rPr lang="en-US" sz="2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"Exit"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l-GR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9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w = new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w.setVisible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(true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);    </a:t>
            </a: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96136" y="332656"/>
            <a:ext cx="3347864" cy="1080119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μέθοδος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που καλείται όταν πατηθούν τα κουμπιά (μιας και το αντικείμενο είναι και ακροατής)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876256" y="1556792"/>
            <a:ext cx="2267744" cy="1800200"/>
          </a:xfrm>
          <a:prstGeom prst="wedgeRectCallout">
            <a:avLst>
              <a:gd name="adj1" fmla="val -88910"/>
              <a:gd name="adj2" fmla="val -36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err="1" smtClean="0"/>
              <a:t>actionCommand</a:t>
            </a:r>
            <a:r>
              <a:rPr lang="en-US" dirty="0" smtClean="0"/>
              <a:t> String, </a:t>
            </a:r>
            <a:r>
              <a:rPr lang="el-GR" dirty="0" smtClean="0"/>
              <a:t>το οποίο αν δεν το έχουμε αλλάξει είναι το όνομα του κουμπιού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959424" y="3573016"/>
            <a:ext cx="5184576" cy="1080120"/>
          </a:xfrm>
          <a:prstGeom prst="wedgeRectCallout">
            <a:avLst>
              <a:gd name="adj1" fmla="val -44303"/>
              <a:gd name="adj2" fmla="val -6350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Η 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μας δίνει πρόσβαση στα </a:t>
            </a:r>
            <a:r>
              <a:rPr lang="el-GR" dirty="0" err="1"/>
              <a:t>χαρακτηριστικα</a:t>
            </a:r>
            <a:r>
              <a:rPr lang="el-GR" dirty="0"/>
              <a:t> του </a:t>
            </a:r>
            <a:r>
              <a:rPr lang="en-US" dirty="0"/>
              <a:t>frame. 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αλλάζει το χρώμα του </a:t>
            </a:r>
            <a:r>
              <a:rPr lang="en-US" dirty="0"/>
              <a:t>frame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427984" y="5877272"/>
            <a:ext cx="3816424" cy="612648"/>
          </a:xfrm>
          <a:prstGeom prst="wedgeRectCallout">
            <a:avLst>
              <a:gd name="adj1" fmla="val -62648"/>
              <a:gd name="adj2" fmla="val -1033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του παραθύρου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548680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11" name="Rectangular Callout 10"/>
          <p:cNvSpPr/>
          <p:nvPr/>
        </p:nvSpPr>
        <p:spPr>
          <a:xfrm>
            <a:off x="0" y="2348880"/>
            <a:ext cx="1619672" cy="1584176"/>
          </a:xfrm>
          <a:prstGeom prst="wedgeRectCallout">
            <a:avLst>
              <a:gd name="adj1" fmla="val 55327"/>
              <a:gd name="adj2" fmla="val -1611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αποτέλεσμα του κάθε διαφορετικού κουμπιού.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8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Αξιοσημείωτα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MultiButtonWindow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extends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implements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Μπορούμε να κάνουμε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ίδιο το παράθυρο</a:t>
            </a:r>
            <a:r>
              <a:rPr lang="el-GR" dirty="0" smtClean="0"/>
              <a:t>, αυτό θα αναλάβει να υλοποιήσει τη 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Όταν καταχωρούμε τον ακροατή:</a:t>
            </a:r>
          </a:p>
          <a:p>
            <a:pPr marL="274320" lvl="1" indent="0">
              <a:buNone/>
            </a:pPr>
            <a:r>
              <a:rPr lang="el-GR" dirty="0" smtClean="0"/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blueButton.addActionListener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getContentPane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l-GR" dirty="0" smtClean="0"/>
              <a:t>Αλλάζει το </a:t>
            </a:r>
            <a:r>
              <a:rPr lang="en-US" dirty="0" smtClean="0"/>
              <a:t>background </a:t>
            </a:r>
            <a:r>
              <a:rPr lang="el-GR" dirty="0" smtClean="0"/>
              <a:t>χρώμα του παραθύρου</a:t>
            </a:r>
            <a:r>
              <a:rPr lang="en-US" dirty="0" smtClean="0"/>
              <a:t>. H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Color</a:t>
            </a:r>
            <a:r>
              <a:rPr lang="en-US" dirty="0" smtClean="0"/>
              <a:t> </a:t>
            </a:r>
            <a:r>
              <a:rPr lang="el-GR" dirty="0" smtClean="0"/>
              <a:t>μας δίνει τα χρώματα</a:t>
            </a:r>
          </a:p>
          <a:p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buttonType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την εντολή αυτή παίρνουμε το </a:t>
            </a:r>
            <a:r>
              <a:rPr lang="en-US" dirty="0" smtClean="0"/>
              <a:t>String </a:t>
            </a:r>
            <a:r>
              <a:rPr lang="el-GR" dirty="0" smtClean="0"/>
              <a:t>το οποίο δώσαμε σαν τίτλο στο κουμπί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0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String </a:t>
            </a:r>
            <a:r>
              <a:rPr lang="el-GR" dirty="0" smtClean="0"/>
              <a:t>πεδίο που κρατάει πληροφορία για το συμβάν</a:t>
            </a:r>
          </a:p>
          <a:p>
            <a:pPr lvl="1"/>
            <a:r>
              <a:rPr lang="el-GR" dirty="0" smtClean="0"/>
              <a:t>Αν δεν αλλάξουμε κάτι αυτό είναι το όνομα του κουμπιού</a:t>
            </a:r>
          </a:p>
          <a:p>
            <a:r>
              <a:rPr lang="el-GR" dirty="0" smtClean="0"/>
              <a:t>Μπορούμε να διαβάσουμε 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getActionCommand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Μπορούμε να θέσουμε μια τιμή στο </a:t>
            </a:r>
            <a:r>
              <a:rPr lang="en-US" dirty="0" smtClean="0"/>
              <a:t>String </a:t>
            </a:r>
            <a:r>
              <a:rPr lang="el-GR" dirty="0" smtClean="0"/>
              <a:t>με την εντολή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setActionCommand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(String)</a:t>
            </a:r>
          </a:p>
          <a:p>
            <a:r>
              <a:rPr lang="el-GR" dirty="0" smtClean="0"/>
              <a:t>Π.χ.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redButton.setActionCommand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RedButtonClick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0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Χρώματα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τα δικά μας χρώματα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RGB</a:t>
            </a:r>
            <a:r>
              <a:rPr lang="en-US" dirty="0" smtClean="0"/>
              <a:t> </a:t>
            </a:r>
            <a:r>
              <a:rPr lang="el-GR" dirty="0" smtClean="0"/>
              <a:t>σύμβαση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myColor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Color(200,100,4);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Τα ορίσματα </a:t>
            </a:r>
            <a:r>
              <a:rPr lang="el-GR" dirty="0" smtClean="0"/>
              <a:t>είναι </a:t>
            </a:r>
            <a:r>
              <a:rPr lang="el-GR" dirty="0"/>
              <a:t>οι </a:t>
            </a:r>
            <a:r>
              <a:rPr lang="en-US" dirty="0"/>
              <a:t>RGB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Red, Green, Blue</a:t>
            </a:r>
            <a:r>
              <a:rPr lang="en-US" dirty="0" smtClean="0"/>
              <a:t>) </a:t>
            </a:r>
            <a:r>
              <a:rPr lang="el-GR" dirty="0" smtClean="0"/>
              <a:t>τιμές</a:t>
            </a:r>
            <a:endParaRPr lang="el-GR" dirty="0"/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4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003232" cy="235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panel</a:t>
            </a:r>
            <a:r>
              <a:rPr lang="en-US" dirty="0" smtClean="0"/>
              <a:t> </a:t>
            </a:r>
            <a:r>
              <a:rPr lang="el-GR" dirty="0" smtClean="0"/>
              <a:t>(τομέας) είναι ένας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container</a:t>
            </a:r>
          </a:p>
          <a:p>
            <a:pPr lvl="1"/>
            <a:r>
              <a:rPr lang="el-GR" dirty="0" smtClean="0"/>
              <a:t>Μέσα σε ένα </a:t>
            </a:r>
            <a:r>
              <a:rPr lang="en-US" dirty="0" smtClean="0"/>
              <a:t>container </a:t>
            </a:r>
            <a:r>
              <a:rPr lang="el-GR" dirty="0" smtClean="0"/>
              <a:t>μπορούμε να βάλουμε </a:t>
            </a:r>
            <a:r>
              <a:rPr lang="en-US" dirty="0" smtClean="0"/>
              <a:t>components </a:t>
            </a:r>
            <a:r>
              <a:rPr lang="el-GR" dirty="0" smtClean="0"/>
              <a:t>και να ορίσουμε χειρισμό συμβάντων.</a:t>
            </a:r>
            <a:endParaRPr lang="en-US" dirty="0" smtClean="0"/>
          </a:p>
          <a:p>
            <a:r>
              <a:rPr lang="el-GR" dirty="0" smtClean="0"/>
              <a:t>Τα </a:t>
            </a:r>
            <a:r>
              <a:rPr lang="en-US" dirty="0" smtClean="0"/>
              <a:t>panels </a:t>
            </a:r>
            <a:r>
              <a:rPr lang="el-GR" dirty="0" smtClean="0"/>
              <a:t>κατά μία έννοια ορίζουν ένα </a:t>
            </a:r>
            <a:r>
              <a:rPr lang="el-GR" dirty="0" smtClean="0">
                <a:solidFill>
                  <a:srgbClr val="0070C0"/>
                </a:solidFill>
              </a:rPr>
              <a:t>παράθυρο μέσα στο παράθυρο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panel </a:t>
            </a:r>
            <a:r>
              <a:rPr lang="el-GR" dirty="0" smtClean="0"/>
              <a:t>έχει κι αυτό το δικό του </a:t>
            </a:r>
            <a:r>
              <a:rPr lang="en-US" dirty="0" smtClean="0"/>
              <a:t>layout</a:t>
            </a:r>
            <a:r>
              <a:rPr lang="el-GR" dirty="0" smtClean="0"/>
              <a:t> και τοποθετούμε μέσα σε αυτό συστατικά. </a:t>
            </a:r>
            <a:endParaRPr lang="en-US" dirty="0" smtClean="0"/>
          </a:p>
          <a:p>
            <a:pPr lvl="1"/>
            <a:r>
              <a:rPr lang="el-GR" dirty="0" smtClean="0"/>
              <a:t>Π.χ., ο παρακάτω κώδικας εκτελείται μέσα σε ένα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7704" y="4005064"/>
            <a:ext cx="4536504" cy="2713397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buttonPanel.setLayout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button1 = new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(“one”);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(button1);</a:t>
            </a: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button2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(“two”);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(button2);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δημιουργήσουμε ένα παράθυρο με τρία </a:t>
            </a:r>
            <a:r>
              <a:rPr lang="en-US" dirty="0" smtClean="0"/>
              <a:t>panels </a:t>
            </a:r>
            <a:r>
              <a:rPr lang="el-GR" dirty="0" smtClean="0"/>
              <a:t>το κάθε </a:t>
            </a:r>
            <a:r>
              <a:rPr lang="en-US" dirty="0" smtClean="0"/>
              <a:t>panel </a:t>
            </a:r>
            <a:r>
              <a:rPr lang="el-GR" dirty="0" smtClean="0"/>
              <a:t>θα παίρνει διαφορετικό χρώμα με ένα διαφορετικό κουμπί.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7744" y="3284984"/>
            <a:ext cx="4824536" cy="30243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9570" y="5877272"/>
            <a:ext cx="100811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11960" y="5862833"/>
            <a:ext cx="10081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8104" y="5849652"/>
            <a:ext cx="1008112" cy="36004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72100" y="3310087"/>
            <a:ext cx="1584176" cy="2376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74750" y="3310087"/>
            <a:ext cx="1597350" cy="237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91837" y="3314511"/>
            <a:ext cx="1582913" cy="23762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4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9268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java.awt.BorderLayout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java.awt.GridLayout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java.awt.FlowLayout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java.awt.Color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java.awt.event.ActionEvent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super("Panel Demonstration");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BorderLayout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lowchart: Manual Operation 3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1916832"/>
            <a:ext cx="3456384" cy="612648"/>
          </a:xfrm>
          <a:prstGeom prst="wedge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κλάση υλοποιεί τον ακροατή και την </a:t>
            </a:r>
            <a:r>
              <a:rPr lang="en-US" dirty="0" err="1" smtClean="0"/>
              <a:t>actionPerformed</a:t>
            </a:r>
            <a:r>
              <a:rPr lang="en-US" dirty="0" smtClean="0"/>
              <a:t> </a:t>
            </a:r>
            <a:r>
              <a:rPr lang="el-GR" dirty="0" err="1" smtClean="0"/>
              <a:t>μεθοδο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4644008" y="3939417"/>
            <a:ext cx="2880320" cy="612648"/>
          </a:xfrm>
          <a:prstGeom prst="wedgeRectCallout">
            <a:avLst>
              <a:gd name="adj1" fmla="val -65051"/>
              <a:gd name="adj2" fmla="val -15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Δηλώνουμε τα τρία πάνελ με τα τρία χρώματα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580112" y="5085184"/>
            <a:ext cx="3312368" cy="612648"/>
          </a:xfrm>
          <a:prstGeom prst="wedgeRectCallout">
            <a:avLst>
              <a:gd name="adj1" fmla="val -65380"/>
              <a:gd name="adj2" fmla="val 3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Ορίζουμε τα χαρακτηριστικά του βασικού παραθύρου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36812"/>
            <a:ext cx="8229600" cy="48245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(1, 3));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bluePanel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biggerPanel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672071" y="1033247"/>
            <a:ext cx="2592288" cy="468627"/>
            <a:chOff x="3203848" y="332656"/>
            <a:chExt cx="2592288" cy="468627"/>
          </a:xfrm>
        </p:grpSpPr>
        <p:sp>
          <p:nvSpPr>
            <p:cNvPr id="4" name="Flowchart: Manual Operation 3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6" name="Rectangular Callout 5"/>
          <p:cNvSpPr/>
          <p:nvPr/>
        </p:nvSpPr>
        <p:spPr>
          <a:xfrm>
            <a:off x="5615608" y="838415"/>
            <a:ext cx="3528392" cy="865251"/>
          </a:xfrm>
          <a:prstGeom prst="wedgeRectCallout">
            <a:avLst>
              <a:gd name="adj1" fmla="val -56930"/>
              <a:gd name="adj2" fmla="val 6838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μεγάλο πάνελ που θα κρατάει τα τρία χρωματιστά πάνελ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633931" y="5596179"/>
            <a:ext cx="3132348" cy="612648"/>
          </a:xfrm>
          <a:prstGeom prst="wedgeRectCallout">
            <a:avLst>
              <a:gd name="adj1" fmla="val -50464"/>
              <a:gd name="adj2" fmla="val -104522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μεγάλο πάνελ στο κέντρο του παραθύρου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660232" y="2564904"/>
            <a:ext cx="1944216" cy="2160240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χρωματιστά πάνελ και τα προσθέτουμε στο μεγάλο πάνελ </a:t>
            </a:r>
            <a:endParaRPr lang="en-US" dirty="0"/>
          </a:p>
        </p:txBody>
      </p:sp>
      <p:sp>
        <p:nvSpPr>
          <p:cNvPr id="9" name="Flowchart: Manual Operation 8"/>
          <p:cNvSpPr/>
          <p:nvPr/>
        </p:nvSpPr>
        <p:spPr>
          <a:xfrm>
            <a:off x="2641172" y="5902503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7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229600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JPanel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Color.LIGHT_GRAY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setLayout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FlowLayout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buttonPanel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// τέλος του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constructor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615608" y="405789"/>
            <a:ext cx="3528392" cy="865251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ένα πάνελ που θα κρατάει τα τρία κουμπιά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73486" y="5733256"/>
            <a:ext cx="3744416" cy="612648"/>
          </a:xfrm>
          <a:prstGeom prst="wedgeRectCallout">
            <a:avLst>
              <a:gd name="adj1" fmla="val -46103"/>
              <a:gd name="adj2" fmla="val -7609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Βάζουμε το πάνελ με τα κουμπιά στον πάτο του παραθύρου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709455" y="2204864"/>
            <a:ext cx="1944216" cy="2448272"/>
          </a:xfrm>
          <a:prstGeom prst="wedgeRectCallout">
            <a:avLst>
              <a:gd name="adj1" fmla="val -75704"/>
              <a:gd name="adj2" fmla="val -9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Δημιουργούμε τα τρία κουμπιά και τα προσθέτουμε στο πάνελ </a:t>
            </a:r>
          </a:p>
          <a:p>
            <a:pPr algn="ctr"/>
            <a:endParaRPr lang="el-GR" dirty="0"/>
          </a:p>
          <a:p>
            <a:pPr algn="ctr"/>
            <a:r>
              <a:rPr lang="el-GR" dirty="0" smtClean="0"/>
              <a:t>Ο ακροατής των κουμπιών είναι το </a:t>
            </a:r>
            <a:r>
              <a:rPr lang="el-GR" dirty="0" smtClean="0">
                <a:solidFill>
                  <a:srgbClr val="FF0000"/>
                </a:solidFill>
              </a:rPr>
              <a:t>ίδιο </a:t>
            </a:r>
            <a:r>
              <a:rPr lang="el-GR" dirty="0" smtClean="0"/>
              <a:t>το αντικείμενο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440093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  <p:sp>
        <p:nvSpPr>
          <p:cNvPr id="10" name="Flowchart: Manual Operation 9"/>
          <p:cNvSpPr/>
          <p:nvPr/>
        </p:nvSpPr>
        <p:spPr>
          <a:xfrm>
            <a:off x="2740700" y="645333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6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("Red"))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("White"))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buttonString.equals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("Blue"))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PanelDemo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gui.setVisible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96136" y="332656"/>
            <a:ext cx="3347864" cy="1080119"/>
          </a:xfrm>
          <a:prstGeom prst="wedgeRectCallout">
            <a:avLst>
              <a:gd name="adj1" fmla="val -57239"/>
              <a:gd name="adj2" fmla="val 35674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συνάρτηση </a:t>
            </a:r>
            <a:r>
              <a:rPr lang="en-US" dirty="0" err="1" smtClean="0">
                <a:solidFill>
                  <a:srgbClr val="002060"/>
                </a:solidFill>
              </a:rPr>
              <a:t>actionPerformed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που καλείται όταν πατηθούν τα κουμπιά (μιας και το αντικείμενο είναι και ακροατής)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732240" y="1556792"/>
            <a:ext cx="2411760" cy="1800200"/>
          </a:xfrm>
          <a:prstGeom prst="wedgeRectCallout">
            <a:avLst>
              <a:gd name="adj1" fmla="val -64796"/>
              <a:gd name="adj2" fmla="val -31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err="1" smtClean="0"/>
              <a:t>actionCommand</a:t>
            </a:r>
            <a:r>
              <a:rPr lang="en-US" dirty="0" smtClean="0"/>
              <a:t> String, </a:t>
            </a:r>
            <a:r>
              <a:rPr lang="el-GR" dirty="0" smtClean="0"/>
              <a:t>το οποίο αν δεν το έχουμε αλλάξει είναι το όνομα του κουμπιού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940152" y="4077073"/>
            <a:ext cx="3203848" cy="720080"/>
          </a:xfrm>
          <a:prstGeom prst="wedgeRectCallout">
            <a:avLst>
              <a:gd name="adj1" fmla="val -40331"/>
              <a:gd name="adj2" fmla="val -15530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αποτέλεσμα του κάθε διαφορετικού κουμπιού.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427984" y="5877272"/>
            <a:ext cx="3816424" cy="612648"/>
          </a:xfrm>
          <a:prstGeom prst="wedgeRectCallout">
            <a:avLst>
              <a:gd name="adj1" fmla="val -62883"/>
              <a:gd name="adj2" fmla="val -131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του παραθύρου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736575" y="548680"/>
            <a:ext cx="2592288" cy="468627"/>
            <a:chOff x="3203848" y="332656"/>
            <a:chExt cx="2592288" cy="468627"/>
          </a:xfrm>
        </p:grpSpPr>
        <p:sp>
          <p:nvSpPr>
            <p:cNvPr id="8" name="Flowchart: Manual Operation 7"/>
            <p:cNvSpPr/>
            <p:nvPr/>
          </p:nvSpPr>
          <p:spPr>
            <a:xfrm rot="10800000">
              <a:off x="3203848" y="332656"/>
              <a:ext cx="2592288" cy="432048"/>
            </a:xfrm>
            <a:prstGeom prst="flowChartManualOperation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78368" y="339618"/>
              <a:ext cx="13805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l-GR" sz="1200" dirty="0"/>
                <a:t>Συνέχεια </a:t>
              </a:r>
              <a:r>
                <a:rPr lang="el-GR" sz="1200" dirty="0" smtClean="0"/>
                <a:t>από </a:t>
              </a:r>
            </a:p>
            <a:p>
              <a:pPr algn="ctr"/>
              <a:r>
                <a:rPr lang="el-GR" sz="1200" dirty="0" smtClean="0"/>
                <a:t>την προηγούμενη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2544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driven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Swing </a:t>
            </a:r>
            <a:r>
              <a:rPr lang="el-GR" dirty="0" smtClean="0"/>
              <a:t>ακολουθεί το μοντέλο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event-driven programming</a:t>
            </a:r>
          </a:p>
          <a:p>
            <a:pPr lvl="1"/>
            <a:r>
              <a:rPr lang="el-GR" dirty="0" smtClean="0"/>
              <a:t>Υπάρχουν κάποια αντικείμενα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πυροδοτούν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συμβάντα</a:t>
            </a:r>
            <a:r>
              <a:rPr lang="el-GR" dirty="0" smtClean="0"/>
              <a:t> (</a:t>
            </a:r>
            <a:r>
              <a:rPr lang="en-US" dirty="0" smtClean="0"/>
              <a:t>firing an event)</a:t>
            </a:r>
          </a:p>
          <a:p>
            <a:pPr lvl="1"/>
            <a:r>
              <a:rPr lang="el-GR" dirty="0" smtClean="0"/>
              <a:t>Υπάρχουν κάποια άλλα αντικείμενα που είναι </a:t>
            </a:r>
            <a:r>
              <a:rPr lang="el-GR" dirty="0" smtClean="0">
                <a:solidFill>
                  <a:srgbClr val="0070C0"/>
                </a:solidFill>
              </a:rPr>
              <a:t>ακροατές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listeners</a:t>
            </a:r>
            <a:r>
              <a:rPr lang="en-US" dirty="0" smtClean="0"/>
              <a:t>) </a:t>
            </a:r>
            <a:r>
              <a:rPr lang="el-GR" dirty="0" smtClean="0"/>
              <a:t>για συμβάντα.</a:t>
            </a:r>
          </a:p>
          <a:p>
            <a:pPr lvl="1"/>
            <a:r>
              <a:rPr lang="el-GR" dirty="0" smtClean="0"/>
              <a:t>Αν προκληθεί ένα συμβάν υπάρχουν ειδικοί </a:t>
            </a:r>
            <a:r>
              <a:rPr lang="el-GR" dirty="0" smtClean="0">
                <a:solidFill>
                  <a:srgbClr val="0070C0"/>
                </a:solidFill>
              </a:rPr>
              <a:t>χειριστές</a:t>
            </a:r>
            <a:r>
              <a:rPr lang="el-GR" dirty="0" smtClean="0"/>
              <a:t> του συμβάντος (</a:t>
            </a:r>
            <a:r>
              <a:rPr lang="en-US" dirty="0" smtClean="0">
                <a:solidFill>
                  <a:srgbClr val="0070C0"/>
                </a:solidFill>
              </a:rPr>
              <a:t>event handlers</a:t>
            </a:r>
            <a:r>
              <a:rPr lang="en-US" dirty="0" smtClean="0"/>
              <a:t>)</a:t>
            </a:r>
            <a:r>
              <a:rPr lang="el-GR" dirty="0" smtClean="0"/>
              <a:t> – μέθοδοι που χειρίζονται ένα συμβάν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συμβάν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event</a:t>
            </a:r>
            <a:r>
              <a:rPr lang="en-US" dirty="0" smtClean="0"/>
              <a:t>) </a:t>
            </a:r>
            <a:r>
              <a:rPr lang="el-GR" dirty="0" smtClean="0"/>
              <a:t>είναι κι αυτό ένα αντικείμενο το οποίο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μεταφέρει πληροφορία </a:t>
            </a:r>
            <a:r>
              <a:rPr lang="el-GR" dirty="0" smtClean="0"/>
              <a:t>μεταξύ του αντικειμένου που προκαλεί το συμβάν και του ακροατή.</a:t>
            </a:r>
          </a:p>
          <a:p>
            <a:r>
              <a:rPr lang="el-GR" dirty="0" smtClean="0"/>
              <a:t>Σας θυμίζουν κάτι όλα αυτά?</a:t>
            </a:r>
          </a:p>
          <a:p>
            <a:pPr lvl="1"/>
            <a:r>
              <a:rPr lang="el-GR" dirty="0" smtClean="0"/>
              <a:t>Πολύ παρόμοιες αρχές υπάρχουν στην δημιουργία και τον χειρισμό </a:t>
            </a:r>
            <a:r>
              <a:rPr lang="el-GR" dirty="0" smtClean="0">
                <a:solidFill>
                  <a:srgbClr val="0070C0"/>
                </a:solidFill>
              </a:rPr>
              <a:t>εξαιρέσεων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0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Drop-down menus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JMenuItem</a:t>
            </a:r>
            <a:r>
              <a:rPr lang="en-US" dirty="0" smtClean="0"/>
              <a:t>: </a:t>
            </a:r>
            <a:r>
              <a:rPr lang="el-GR" dirty="0" smtClean="0"/>
              <a:t>κρατάει μία από τις επιλογές του </a:t>
            </a:r>
            <a:r>
              <a:rPr lang="en-US" dirty="0" smtClean="0"/>
              <a:t>menu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dirty="0" smtClean="0"/>
              <a:t>: </a:t>
            </a:r>
            <a:r>
              <a:rPr lang="el-GR" dirty="0" smtClean="0"/>
              <a:t>κρατάει όλα τα </a:t>
            </a:r>
            <a:r>
              <a:rPr lang="en-US" dirty="0" err="1" smtClean="0"/>
              <a:t>JMenuItems</a:t>
            </a:r>
            <a:endParaRPr lang="en-US" dirty="0" smtClean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JMenuBar</a:t>
            </a:r>
            <a:r>
              <a:rPr lang="en-US" dirty="0" smtClean="0"/>
              <a:t>: </a:t>
            </a:r>
            <a:r>
              <a:rPr lang="el-GR" dirty="0" smtClean="0"/>
              <a:t>κρατάει το </a:t>
            </a:r>
            <a:r>
              <a:rPr lang="en-US" dirty="0" err="1" smtClean="0"/>
              <a:t>Jmenu</a:t>
            </a:r>
            <a:endParaRPr lang="en-US" dirty="0" smtClean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setJMenuBar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JMenu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: </a:t>
            </a:r>
            <a:r>
              <a:rPr lang="el-GR" dirty="0" smtClean="0"/>
              <a:t>θέτει το </a:t>
            </a:r>
            <a:r>
              <a:rPr lang="en-US" dirty="0" smtClean="0"/>
              <a:t>menu </a:t>
            </a:r>
            <a:r>
              <a:rPr lang="el-GR" dirty="0" smtClean="0"/>
              <a:t>στην κορυφή του </a:t>
            </a:r>
            <a:r>
              <a:rPr lang="en-US" dirty="0" err="1" smtClean="0"/>
              <a:t>JFrame</a:t>
            </a:r>
            <a:r>
              <a:rPr lang="en-US" dirty="0" smtClean="0"/>
              <a:t>. </a:t>
            </a:r>
            <a:r>
              <a:rPr lang="el-GR" dirty="0" smtClean="0"/>
              <a:t>Μπορούμε να χρησιμοποιήσουμε και τη γνωστή εντολή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399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867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3264" y="1471254"/>
            <a:ext cx="8003232" cy="480131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dirty="0"/>
              <a:t>	</a:t>
            </a:r>
            <a:r>
              <a:rPr lang="el-GR" dirty="0" smtClean="0"/>
              <a:t>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("Add Colors");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redChoice.addActionListener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whiteChoice.addActionListener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JMenuItem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blueChoice.addActionListener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colorMenu.add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blueChoice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bar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JMenuBar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bar.add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colorMenu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setJMenuBar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(bar);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7236296" y="616392"/>
            <a:ext cx="2016224" cy="612648"/>
          </a:xfrm>
          <a:prstGeom prst="wedgeRectCallout">
            <a:avLst>
              <a:gd name="adj1" fmla="val -80905"/>
              <a:gd name="adj2" fmla="val 6878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drop-down menu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0" y="2780928"/>
            <a:ext cx="2016224" cy="1656184"/>
          </a:xfrm>
          <a:prstGeom prst="wedgeRectCallout">
            <a:avLst>
              <a:gd name="adj1" fmla="val 57038"/>
              <a:gd name="adj2" fmla="val 5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τις επιλογές του μενού και τις προσθέτει στο μενού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737718" y="5805264"/>
            <a:ext cx="3298778" cy="934608"/>
          </a:xfrm>
          <a:prstGeom prst="wedgeRectCallout">
            <a:avLst>
              <a:gd name="adj1" fmla="val -74747"/>
              <a:gd name="adj2" fmla="val -3313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</a:t>
            </a:r>
            <a:r>
              <a:rPr lang="en-US" dirty="0" smtClean="0"/>
              <a:t>menu</a:t>
            </a:r>
            <a:r>
              <a:rPr lang="el-GR" dirty="0" smtClean="0"/>
              <a:t> </a:t>
            </a:r>
            <a:r>
              <a:rPr lang="en-US" dirty="0" smtClean="0"/>
              <a:t>bar </a:t>
            </a:r>
            <a:r>
              <a:rPr lang="el-GR" dirty="0" smtClean="0"/>
              <a:t>στην κορυφή του παραθύρου και προσθέτει το </a:t>
            </a:r>
            <a:r>
              <a:rPr lang="en-US" dirty="0" smtClean="0"/>
              <a:t>menu </a:t>
            </a:r>
            <a:r>
              <a:rPr lang="el-GR" dirty="0" smtClean="0"/>
              <a:t>σε αυτό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6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δημιουργήσουμε ένα πεδίο κειμένου με την κλάση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n-US" dirty="0" err="1" smtClean="0"/>
              <a:t>JTextField</a:t>
            </a:r>
            <a:r>
              <a:rPr lang="en-US" dirty="0"/>
              <a:t> </a:t>
            </a:r>
            <a:r>
              <a:rPr lang="el-GR" dirty="0" smtClean="0"/>
              <a:t>δημιουργεί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text box </a:t>
            </a:r>
            <a:r>
              <a:rPr lang="el-GR" dirty="0" smtClean="0"/>
              <a:t>μίας γραμμής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: </a:t>
            </a:r>
            <a:r>
              <a:rPr lang="el-GR" dirty="0"/>
              <a:t>με την εντολή αυτή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διαβάζουμε</a:t>
            </a:r>
            <a:r>
              <a:rPr lang="el-GR" dirty="0"/>
              <a:t> το κείμενο που δόθηκε σαν είσοδος στο </a:t>
            </a:r>
            <a:r>
              <a:rPr lang="en-US" dirty="0"/>
              <a:t>text box</a:t>
            </a:r>
            <a:r>
              <a:rPr lang="el-GR" dirty="0"/>
              <a:t>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setText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  <a:r>
              <a:rPr lang="el-GR" dirty="0"/>
              <a:t>: με την εντολή αυτή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θέτουμε</a:t>
            </a:r>
            <a:r>
              <a:rPr lang="el-GR" dirty="0"/>
              <a:t> το κείμενο στο </a:t>
            </a:r>
            <a:r>
              <a:rPr lang="en-US" dirty="0"/>
              <a:t>text box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ένα πεδίο κειμένου μεγαλύτερο από μία γραμμή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JTextArea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9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5704818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5229200"/>
            <a:ext cx="84249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62088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name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NUMBER_OF_CHAR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("Click me");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("Clear");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clearButton.addActionListener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clearButton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077072"/>
            <a:ext cx="8280920" cy="263149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e) 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e.getActionCommand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("Click me"))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" 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name.getText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actionCommand.equals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("Clear"))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name.setText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("Unexpected error.");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 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0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να δημιουργήσουμε παράθυρα διαλόγου μπορούμε να χρησιμοποιήσουμε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JOptionPane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Πετάει (</a:t>
            </a:r>
            <a:r>
              <a:rPr lang="en-US" dirty="0" smtClean="0"/>
              <a:t>pops up) </a:t>
            </a:r>
            <a:r>
              <a:rPr lang="el-GR" dirty="0" smtClean="0"/>
              <a:t>ένα παράθυρο το οποίο μπορεί να μας ζητάει είσοδο, ή να ζητάει επιβεβαίωση.</a:t>
            </a:r>
          </a:p>
          <a:p>
            <a:pPr lvl="1"/>
            <a:r>
              <a:rPr lang="el-GR" dirty="0" smtClean="0"/>
              <a:t>Η δημιουργία και η διαχείριση των παραθύρων γίνεται με </a:t>
            </a:r>
            <a:r>
              <a:rPr lang="el-GR" dirty="0" smtClean="0">
                <a:solidFill>
                  <a:srgbClr val="0070C0"/>
                </a:solidFill>
              </a:rPr>
              <a:t>στατικές μεθόδους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8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44008" y="3717032"/>
            <a:ext cx="50405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javax.swing.JOptionPane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PopUpDemo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done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(!done){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classes"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students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JOptionPane.showInputDialog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"Enter number of students"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(classes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(students);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JOptionPane.showMessageDialog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 number of students = "+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totalStudents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answer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JOptionPane.showConfirmDialog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Continue?"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Confirm"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JOptionPane.YES_NO_OPTION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(answer ==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JOptionPane.NO_OPTION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148064" y="908720"/>
            <a:ext cx="3816424" cy="1224136"/>
          </a:xfrm>
          <a:prstGeom prst="wedgeRectCallout">
            <a:avLst>
              <a:gd name="adj1" fmla="val -63992"/>
              <a:gd name="adj2" fmla="val 65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Εμφανίζει ένα παράθυρο διαλόγου που ζητάει από τον χρήστη να δώσει είσοδο. </a:t>
            </a:r>
          </a:p>
          <a:p>
            <a:pPr algn="ctr"/>
            <a:r>
              <a:rPr lang="el-GR" sz="1600" dirty="0" smtClean="0"/>
              <a:t>Η είσοδος αποθηκεύεται στο </a:t>
            </a:r>
            <a:r>
              <a:rPr lang="en-US" sz="1600" dirty="0" smtClean="0"/>
              <a:t>String </a:t>
            </a:r>
            <a:r>
              <a:rPr lang="el-GR" sz="1600" dirty="0" smtClean="0"/>
              <a:t>που επιστρέφεται</a:t>
            </a:r>
            <a:endParaRPr lang="en-US" sz="1600" dirty="0"/>
          </a:p>
        </p:txBody>
      </p:sp>
      <p:sp>
        <p:nvSpPr>
          <p:cNvPr id="5" name="Rectangular Callout 4"/>
          <p:cNvSpPr/>
          <p:nvPr/>
        </p:nvSpPr>
        <p:spPr>
          <a:xfrm>
            <a:off x="5948588" y="4161589"/>
            <a:ext cx="3069315" cy="432048"/>
          </a:xfrm>
          <a:prstGeom prst="wedgeRectCallout">
            <a:avLst>
              <a:gd name="adj1" fmla="val -77223"/>
              <a:gd name="adj2" fmla="val -53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που τυπώνει ένα μήνυμα</a:t>
            </a:r>
            <a:endParaRPr lang="en-US" sz="1400" dirty="0"/>
          </a:p>
        </p:txBody>
      </p:sp>
      <p:sp>
        <p:nvSpPr>
          <p:cNvPr id="7" name="Rectangular Callout 6"/>
          <p:cNvSpPr/>
          <p:nvPr/>
        </p:nvSpPr>
        <p:spPr>
          <a:xfrm>
            <a:off x="5436096" y="3465004"/>
            <a:ext cx="3600400" cy="468052"/>
          </a:xfrm>
          <a:prstGeom prst="wedgeRectCallout">
            <a:avLst>
              <a:gd name="adj1" fmla="val -56631"/>
              <a:gd name="adj2" fmla="val 2621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αντικείμενο </a:t>
            </a:r>
            <a:r>
              <a:rPr lang="el-GR" sz="1100" dirty="0" smtClean="0"/>
              <a:t>(</a:t>
            </a:r>
            <a:r>
              <a:rPr lang="en-US" sz="1400" dirty="0" smtClean="0"/>
              <a:t>component) </a:t>
            </a:r>
            <a:r>
              <a:rPr lang="el-GR" sz="1400" dirty="0" smtClean="0"/>
              <a:t>που είναι πατέρας του </a:t>
            </a:r>
            <a:r>
              <a:rPr lang="en-US" sz="1400" dirty="0" smtClean="0"/>
              <a:t>pop-up, null </a:t>
            </a:r>
            <a:r>
              <a:rPr lang="el-GR" sz="1400" dirty="0" smtClean="0"/>
              <a:t>η </a:t>
            </a:r>
            <a:r>
              <a:rPr lang="en-US" sz="1400" dirty="0" smtClean="0"/>
              <a:t>default </a:t>
            </a:r>
            <a:r>
              <a:rPr lang="el-GR" sz="1400" dirty="0" smtClean="0"/>
              <a:t>τιμή</a:t>
            </a:r>
            <a:endParaRPr lang="en-US" sz="1400" dirty="0"/>
          </a:p>
        </p:txBody>
      </p:sp>
      <p:sp>
        <p:nvSpPr>
          <p:cNvPr id="8" name="Rectangular Callout 7"/>
          <p:cNvSpPr/>
          <p:nvPr/>
        </p:nvSpPr>
        <p:spPr>
          <a:xfrm>
            <a:off x="5255568" y="4869160"/>
            <a:ext cx="3708920" cy="288032"/>
          </a:xfrm>
          <a:prstGeom prst="wedgeRectCallout">
            <a:avLst>
              <a:gd name="adj1" fmla="val -79944"/>
              <a:gd name="adj2" fmla="val -49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Εμφανίζει ένα παράθυρο επιβεβαίωσης</a:t>
            </a:r>
            <a:endParaRPr lang="en-US" sz="1400" dirty="0"/>
          </a:p>
        </p:txBody>
      </p:sp>
      <p:sp>
        <p:nvSpPr>
          <p:cNvPr id="9" name="Rectangular Callout 8"/>
          <p:cNvSpPr/>
          <p:nvPr/>
        </p:nvSpPr>
        <p:spPr>
          <a:xfrm>
            <a:off x="-15065" y="4516165"/>
            <a:ext cx="1202689" cy="504056"/>
          </a:xfrm>
          <a:prstGeom prst="wedgeRectCallout">
            <a:avLst>
              <a:gd name="adj1" fmla="val 69986"/>
              <a:gd name="adj2" fmla="val 3526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Η ερώτηση στο χρήστη</a:t>
            </a:r>
            <a:endParaRPr lang="en-US" sz="1400" dirty="0"/>
          </a:p>
        </p:txBody>
      </p:sp>
      <p:sp>
        <p:nvSpPr>
          <p:cNvPr id="10" name="Rectangular Callout 9"/>
          <p:cNvSpPr/>
          <p:nvPr/>
        </p:nvSpPr>
        <p:spPr>
          <a:xfrm>
            <a:off x="-15065" y="5020221"/>
            <a:ext cx="1202689" cy="504055"/>
          </a:xfrm>
          <a:prstGeom prst="wedgeRectCallout">
            <a:avLst>
              <a:gd name="adj1" fmla="val 70481"/>
              <a:gd name="adj2" fmla="val -1354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Τίτλος παραθύρου</a:t>
            </a:r>
            <a:endParaRPr lang="en-US" sz="1400" dirty="0"/>
          </a:p>
        </p:txBody>
      </p:sp>
      <p:sp>
        <p:nvSpPr>
          <p:cNvPr id="11" name="Rectangular Callout 10"/>
          <p:cNvSpPr/>
          <p:nvPr/>
        </p:nvSpPr>
        <p:spPr>
          <a:xfrm>
            <a:off x="5255568" y="5236244"/>
            <a:ext cx="2340768" cy="288032"/>
          </a:xfrm>
          <a:prstGeom prst="wedgeRectCallout">
            <a:avLst>
              <a:gd name="adj1" fmla="val -72745"/>
              <a:gd name="adj2" fmla="val 1366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Τύπος επιβεβαίωσης</a:t>
            </a:r>
            <a:endParaRPr lang="en-US" sz="1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3203848" y="6021288"/>
            <a:ext cx="2340768" cy="461665"/>
          </a:xfrm>
          <a:prstGeom prst="wedgeRectCallout">
            <a:avLst>
              <a:gd name="adj1" fmla="val -13590"/>
              <a:gd name="adj2" fmla="val -102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Σταθερά για την επιλογή</a:t>
            </a:r>
            <a:endParaRPr lang="en-US" sz="1400" dirty="0" smtClean="0"/>
          </a:p>
          <a:p>
            <a:pPr algn="ctr"/>
            <a:r>
              <a:rPr lang="en-US" sz="1400" dirty="0" smtClean="0"/>
              <a:t>(YES_OPTION </a:t>
            </a:r>
            <a:r>
              <a:rPr lang="el-GR" sz="1400" dirty="0" smtClean="0"/>
              <a:t>για ΝΑΙ)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22828" y="5663871"/>
            <a:ext cx="3147015" cy="830997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Άλλοι τύποι επιβεβαίωσης: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OK_CANCEL_OPTION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YES_NO_CANCEL_OPTION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9005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0934" y="5445224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504" y="4077072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504" y="3501008"/>
            <a:ext cx="86409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Μπορούμε να βάλουμε μέσα στο </a:t>
            </a:r>
            <a:r>
              <a:rPr lang="en-US" smtClean="0"/>
              <a:t>GUI </a:t>
            </a:r>
            <a:r>
              <a:rPr lang="el-GR" smtClean="0"/>
              <a:t>μας </a:t>
            </a:r>
            <a:r>
              <a:rPr lang="el-GR" dirty="0" smtClean="0"/>
              <a:t>και εικονίδια</a:t>
            </a:r>
          </a:p>
          <a:p>
            <a:r>
              <a:rPr lang="el-GR" dirty="0" smtClean="0"/>
              <a:t>Παράδειγμα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3212976"/>
            <a:ext cx="8552341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("duke_waving.gif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("Mood check");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dukeLabel.setIcon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dukeIcon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("smiley.gif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("Happy");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happyButton.setIcon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happyIcon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779912" y="2924944"/>
            <a:ext cx="4464496" cy="46863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ένα εικονίδιο από μία εικόνα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2555776" y="4409821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label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5840982"/>
            <a:ext cx="4464496" cy="468632"/>
          </a:xfrm>
          <a:prstGeom prst="wedgeRectCallout">
            <a:avLst>
              <a:gd name="adj1" fmla="val -31757"/>
              <a:gd name="adj2" fmla="val -6758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Προσθέτει το εικονίδιο σε ένα </a:t>
            </a:r>
            <a:r>
              <a:rPr lang="en-US" dirty="0" smtClean="0"/>
              <a:t>button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1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Στο πρόγραμμα μας ορίσαμε την κλάση που δημιουργεί το παράθυρο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extends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JFrame</a:t>
            </a:r>
            <a:r>
              <a:rPr lang="en-US" dirty="0" smtClean="0"/>
              <a:t>) </a:t>
            </a:r>
            <a:r>
              <a:rPr lang="el-GR" dirty="0" smtClean="0"/>
              <a:t>να είναι και ο ακροατής (</a:t>
            </a:r>
            <a:r>
              <a:rPr lang="en-US" dirty="0" smtClean="0">
                <a:solidFill>
                  <a:srgbClr val="0070C0"/>
                </a:solidFill>
              </a:rPr>
              <a:t>implements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/>
              <a:t>) </a:t>
            </a:r>
            <a:r>
              <a:rPr lang="el-GR" dirty="0" smtClean="0"/>
              <a:t>των συμβάντων μέσα στο παράθυρο.</a:t>
            </a:r>
            <a:endParaRPr lang="en-US" dirty="0" smtClean="0"/>
          </a:p>
          <a:p>
            <a:pPr lvl="1"/>
            <a:r>
              <a:rPr lang="el-GR" dirty="0" smtClean="0"/>
              <a:t>Αυτό είναι μια βολική λύση γιατί όλος ο κώδικας είναι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 </a:t>
            </a:r>
            <a:r>
              <a:rPr lang="el-GR" dirty="0" smtClean="0"/>
              <a:t>σημείο</a:t>
            </a:r>
          </a:p>
          <a:p>
            <a:pPr lvl="1"/>
            <a:r>
              <a:rPr lang="el-GR" dirty="0" smtClean="0"/>
              <a:t>Έχει το πρόβλημα ότι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μία μόνο </a:t>
            </a:r>
            <a:r>
              <a:rPr lang="el-GR" dirty="0" smtClean="0"/>
              <a:t>μέθοδο </a:t>
            </a:r>
            <a:r>
              <a:rPr lang="en-US" dirty="0" err="1" smtClean="0">
                <a:solidFill>
                  <a:srgbClr val="0070C0"/>
                </a:solidFill>
              </a:rPr>
              <a:t>actionPerformed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στην οποία θα πρέπει να ξεχωρίσουμε όλες τις περιπτώσεις.</a:t>
            </a:r>
          </a:p>
          <a:p>
            <a:endParaRPr lang="el-GR" dirty="0" smtClean="0"/>
          </a:p>
          <a:p>
            <a:r>
              <a:rPr lang="el-GR" dirty="0" smtClean="0"/>
              <a:t>Πιο βολικό να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διαφορετικό</a:t>
            </a:r>
            <a:r>
              <a:rPr lang="el-GR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ActionListener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κάθε διαφορετικό συμβάν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Προβλήματα</a:t>
            </a:r>
            <a:r>
              <a:rPr lang="el-GR" dirty="0" smtClean="0"/>
              <a:t>: </a:t>
            </a:r>
          </a:p>
          <a:p>
            <a:pPr lvl="2"/>
            <a:r>
              <a:rPr lang="el-GR" dirty="0" smtClean="0"/>
              <a:t>Θα πρέπει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 κλάσεις </a:t>
            </a:r>
            <a:r>
              <a:rPr lang="el-GR" dirty="0" smtClean="0"/>
              <a:t>ακροατών σε πολλαπλά αρχεία </a:t>
            </a:r>
          </a:p>
          <a:p>
            <a:pPr lvl="2"/>
            <a:r>
              <a:rPr lang="el-GR" dirty="0" smtClean="0"/>
              <a:t>Θα πρέπει να περνάμε σαν παραμέτρους τα στοιχεία που θέλουμε να αλλάξουμε. </a:t>
            </a:r>
          </a:p>
        </p:txBody>
      </p:sp>
    </p:spTree>
    <p:extLst>
      <p:ext uri="{BB962C8B-B14F-4D97-AF65-F5344CB8AC3E}">
        <p14:creationId xmlns:p14="http://schemas.microsoft.com/office/powerpoint/2010/main" val="57972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Λύση</a:t>
            </a:r>
            <a:r>
              <a:rPr lang="el-GR" dirty="0" smtClean="0"/>
              <a:t>: Να ορίσουμε τους ακροατές που χρειάζεται το παράθυρο μας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εσωτερικές κλάσεις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66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Εσωτερικές κλάσεις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κλάση μέσα στον ορισμό μιας άλλης κλάσης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763484"/>
            <a:ext cx="42370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Shape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class Point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&lt;Code for Point&gt;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&lt;Code for Shape&gt;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2763484"/>
            <a:ext cx="3456384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Γιατί να το κάνουμε αυτό?</a:t>
            </a:r>
          </a:p>
          <a:p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κλάση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μπορεί να είναι χρήσιμη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για την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Μας επιτρέπει να ορίσουμε </a:t>
            </a:r>
            <a:r>
              <a:rPr lang="el-GR" dirty="0" smtClean="0">
                <a:solidFill>
                  <a:srgbClr val="FF0000"/>
                </a:solidFill>
              </a:rPr>
              <a:t>άλλη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σε άλλο σημείο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και η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  <a:r>
              <a:rPr lang="en-US" dirty="0" smtClean="0"/>
              <a:t> </a:t>
            </a:r>
            <a:r>
              <a:rPr lang="el-GR" dirty="0" smtClean="0"/>
              <a:t>έχουν η μία </a:t>
            </a:r>
            <a:r>
              <a:rPr lang="el-GR" dirty="0" smtClean="0">
                <a:solidFill>
                  <a:srgbClr val="FF0000"/>
                </a:solidFill>
              </a:rPr>
              <a:t>πρόσβαση στα ιδιωτικά πεδία και μεθόδους </a:t>
            </a:r>
            <a:r>
              <a:rPr lang="el-GR" dirty="0" smtClean="0"/>
              <a:t>η </a:t>
            </a:r>
            <a:r>
              <a:rPr lang="el-GR" dirty="0" smtClean="0"/>
              <a:t>μία της </a:t>
            </a:r>
            <a:r>
              <a:rPr lang="el-GR" dirty="0" smtClean="0"/>
              <a:t>της </a:t>
            </a:r>
            <a:r>
              <a:rPr lang="el-GR" dirty="0" smtClean="0"/>
              <a:t>άλλης</a:t>
            </a:r>
          </a:p>
        </p:txBody>
      </p:sp>
    </p:spTree>
    <p:extLst>
      <p:ext uri="{BB962C8B-B14F-4D97-AF65-F5344CB8AC3E}">
        <p14:creationId xmlns:p14="http://schemas.microsoft.com/office/powerpoint/2010/main" val="361512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Swing </a:t>
            </a:r>
            <a:r>
              <a:rPr lang="el-GR" dirty="0" smtClean="0"/>
              <a:t>βιβλιοθήκη ένα </a:t>
            </a:r>
            <a:r>
              <a:rPr lang="en-US" dirty="0" smtClean="0"/>
              <a:t>GUI </a:t>
            </a:r>
            <a:r>
              <a:rPr lang="el-GR" dirty="0" smtClean="0"/>
              <a:t>αποτελείται από πολλά στοιχεία/συστατικά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components</a:t>
            </a:r>
            <a:r>
              <a:rPr lang="en-US" dirty="0" smtClean="0"/>
              <a:t>)</a:t>
            </a:r>
            <a:r>
              <a:rPr lang="el-GR" dirty="0" smtClean="0"/>
              <a:t>  </a:t>
            </a:r>
          </a:p>
          <a:p>
            <a:pPr lvl="1"/>
            <a:r>
              <a:rPr lang="el-GR" dirty="0" smtClean="0"/>
              <a:t>π.χ. παράθυρα, κουμπιά, μενού, κουτιά εισαγωγής κειμένου, κλπ.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components </a:t>
            </a:r>
            <a:r>
              <a:rPr lang="el-GR" dirty="0" smtClean="0"/>
              <a:t>αυτά </a:t>
            </a:r>
            <a:r>
              <a:rPr lang="el-GR" dirty="0" smtClean="0">
                <a:solidFill>
                  <a:srgbClr val="0070C0"/>
                </a:solidFill>
              </a:rPr>
              <a:t>πυροδοτούν συμβάντα</a:t>
            </a:r>
          </a:p>
          <a:p>
            <a:pPr lvl="1"/>
            <a:r>
              <a:rPr lang="el-GR" dirty="0" smtClean="0"/>
              <a:t>Π.χ. το πάτημα ενός κουμπιού, η εισαγωγή κειμένου, η επιλογή σε ένα μενού, κλπ</a:t>
            </a:r>
          </a:p>
          <a:p>
            <a:r>
              <a:rPr lang="el-GR" dirty="0" smtClean="0"/>
              <a:t>Τα συμβάντα αυτά τα χειρίζονται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αντικείμενα-ακροατές</a:t>
            </a:r>
            <a:r>
              <a:rPr lang="el-GR" dirty="0" smtClean="0"/>
              <a:t>, που έχουν ειδικές μεθόδους γι αυτά</a:t>
            </a:r>
          </a:p>
          <a:p>
            <a:pPr lvl="1"/>
            <a:r>
              <a:rPr lang="el-GR" dirty="0" smtClean="0"/>
              <a:t>Τι γίνεται όταν πατάμε ένα κουμπί, όταν κάνουμε μια επιλογή κλπ</a:t>
            </a:r>
          </a:p>
          <a:p>
            <a:r>
              <a:rPr lang="el-GR" dirty="0" smtClean="0"/>
              <a:t>Όλο το πρόγραμμα κυλάει ως μια αλληλουχία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συμβάντα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χειρισμό</a:t>
            </a:r>
            <a:r>
              <a:rPr lang="el-GR" dirty="0" smtClean="0"/>
              <a:t> τους από τους ακροατές.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91680" y="5373216"/>
            <a:ext cx="1368152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Component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3059832" y="5733256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211960" y="5445224"/>
            <a:ext cx="1152128" cy="5760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5364088" y="5733256"/>
            <a:ext cx="93610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00192" y="5373216"/>
            <a:ext cx="1224136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Listener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Ακροατές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Λύση</a:t>
            </a:r>
            <a:r>
              <a:rPr lang="el-GR" dirty="0" smtClean="0"/>
              <a:t>: Να ορίσουμε τους ακροατές που χρειάζεται το παράθυρο μας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εσωτερικές κλάσεις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Πλεονεκτήματα</a:t>
            </a:r>
            <a:r>
              <a:rPr lang="el-GR" dirty="0" smtClean="0"/>
              <a:t>:</a:t>
            </a:r>
            <a:endParaRPr lang="en-US" dirty="0"/>
          </a:p>
          <a:p>
            <a:pPr lvl="1"/>
            <a:r>
              <a:rPr lang="el-GR" dirty="0" smtClean="0"/>
              <a:t>Οι κλάσεις είναι πλέον </a:t>
            </a:r>
            <a:r>
              <a:rPr lang="el-GR" dirty="0" smtClean="0">
                <a:solidFill>
                  <a:srgbClr val="0070C0"/>
                </a:solidFill>
              </a:rPr>
              <a:t>τοπικές</a:t>
            </a:r>
            <a:r>
              <a:rPr lang="el-GR" dirty="0" smtClean="0"/>
              <a:t> στον κώδικα που τις καλεί, μπορούμε να επαναχρησιμοποιούμε τα ίδια ονόματα</a:t>
            </a:r>
          </a:p>
          <a:p>
            <a:pPr lvl="1"/>
            <a:r>
              <a:rPr lang="el-GR" dirty="0" smtClean="0"/>
              <a:t>Οι κλάσεις έχουν πρόσβαση σε </a:t>
            </a:r>
            <a:r>
              <a:rPr lang="el-GR" dirty="0" smtClean="0">
                <a:solidFill>
                  <a:srgbClr val="0070C0"/>
                </a:solidFill>
              </a:rPr>
              <a:t>ιδιωτικά πεδία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2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6165" y="1988840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699" y="4725144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335699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63499"/>
            <a:ext cx="8568952" cy="561662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("Red");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("White");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whiteButton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("Blue");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blueButton.setBackground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buttonPanel.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blueButton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5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6590" y="537321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6590" y="3717032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6165" y="2132856"/>
            <a:ext cx="87849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472" y="788397"/>
            <a:ext cx="8229600" cy="576064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redPanel.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WhiteListener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whitePanel.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Color.WHITE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BlueListener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bluePanel.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setBackground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603731"/>
            <a:ext cx="484453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Ορισμός των εσωτερικών κλάσεων-ακροατών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l-GR" dirty="0" smtClean="0">
                <a:solidFill>
                  <a:schemeClr val="bg1"/>
                </a:solidFill>
              </a:rPr>
              <a:t>Κώδικας στο </a:t>
            </a:r>
            <a:r>
              <a:rPr lang="en-US" smtClean="0">
                <a:solidFill>
                  <a:schemeClr val="bg1"/>
                </a:solidFill>
              </a:rPr>
              <a:t>InnerListeners.java)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1272" y="5877272"/>
            <a:ext cx="468052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εσωτερικές κλάσεις έχουν πρόσβαση στα ιδιωτικά αντικείμενα πάνελ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81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725143"/>
            <a:ext cx="8712968" cy="151216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Ανώνυμες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514116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Τα αντικείμενα-ακροατές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ανώνυμα</a:t>
            </a:r>
            <a:r>
              <a:rPr lang="el-GR" dirty="0" smtClean="0"/>
              <a:t> αντικείμενα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Μπορούμε να κάνουμε τον κώδικα ακόμη πιο συνοπτικό ορίζοντας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dirty="0" smtClean="0"/>
              <a:t>Ο ορισμός της κλάσης γίνεται εκεί που τον χρειαζόμαστε μόνο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υλοποιεί ένα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Δεν συνίσταται αλλά μπορεί να το συναντήσετε σε κώδικα που δημιουργείται από </a:t>
            </a:r>
            <a:r>
              <a:rPr lang="en-US" dirty="0" smtClean="0"/>
              <a:t>IDEs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l-GR" dirty="0" smtClean="0"/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redButton.addActionListener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redPanel.setBackground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5633" y="6114377"/>
            <a:ext cx="421435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ορισμός της κλάσης</a:t>
            </a:r>
          </a:p>
          <a:p>
            <a:r>
              <a:rPr lang="el-GR" dirty="0" smtClean="0"/>
              <a:t>Χρησιμοποιούμε το </a:t>
            </a:r>
            <a:r>
              <a:rPr lang="el-GR" dirty="0" smtClean="0">
                <a:solidFill>
                  <a:srgbClr val="FF0000"/>
                </a:solidFill>
              </a:rPr>
              <a:t>όνομα του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3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eclipse (</a:t>
            </a:r>
            <a:r>
              <a:rPr lang="el-GR" dirty="0" smtClean="0"/>
              <a:t>αλλά και άλλα </a:t>
            </a:r>
            <a:r>
              <a:rPr lang="en-US" dirty="0" smtClean="0"/>
              <a:t>IDEs) </a:t>
            </a:r>
            <a:r>
              <a:rPr lang="el-GR" dirty="0" smtClean="0"/>
              <a:t>μας δίνει πολλά έτοιμα εργαλεία για την δημιουργία </a:t>
            </a:r>
            <a:r>
              <a:rPr lang="en-US" dirty="0" smtClean="0"/>
              <a:t>GUIs</a:t>
            </a:r>
          </a:p>
          <a:p>
            <a:r>
              <a:rPr lang="el-GR" dirty="0" smtClean="0"/>
              <a:t>Εγκαταστήσετε το </a:t>
            </a:r>
            <a:r>
              <a:rPr lang="en-US" dirty="0" smtClean="0"/>
              <a:t>plug-in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Windows Builder Pro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Παράδειγμα: </a:t>
            </a:r>
            <a:r>
              <a:rPr lang="el-GR" dirty="0" smtClean="0"/>
              <a:t>Δημιουργήστε μια αριθμομηχανή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87824" y="1700808"/>
            <a:ext cx="3600400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31840" y="1772816"/>
            <a:ext cx="33843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31840" y="2564904"/>
            <a:ext cx="3384376" cy="309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7092280" y="1700808"/>
            <a:ext cx="1728192" cy="828672"/>
          </a:xfrm>
          <a:prstGeom prst="wedgeRectCallout">
            <a:avLst>
              <a:gd name="adj1" fmla="val -74366"/>
              <a:gd name="adj2" fmla="val 9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Textbox </a:t>
            </a:r>
            <a:r>
              <a:rPr lang="el-GR" dirty="0" smtClean="0"/>
              <a:t>για να εκτυπώνει το αποτέλεσμα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995936" y="2564904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2"/>
          </p:cNvCxnSpPr>
          <p:nvPr/>
        </p:nvCxnSpPr>
        <p:spPr>
          <a:xfrm>
            <a:off x="4824028" y="2557016"/>
            <a:ext cx="0" cy="310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2564904"/>
            <a:ext cx="0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31840" y="3310401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06594" y="4077072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06594" y="4869160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372118" y="272871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1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264814" y="273255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4048" y="273255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3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372118" y="35222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4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64814" y="35222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5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5004048" y="35222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6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407435" y="429309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7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272339" y="429309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8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004048" y="429309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9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264814" y="50131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372118" y="501317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78400" y="5013176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868144" y="272871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868144" y="3522203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897799" y="4368278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5897799" y="5013176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</a:t>
            </a:r>
            <a:endParaRPr lang="en-US" sz="2400" dirty="0"/>
          </a:p>
        </p:txBody>
      </p:sp>
      <p:sp>
        <p:nvSpPr>
          <p:cNvPr id="45" name="Rectangular Callout 44"/>
          <p:cNvSpPr/>
          <p:nvPr/>
        </p:nvSpPr>
        <p:spPr>
          <a:xfrm>
            <a:off x="19018" y="2033917"/>
            <a:ext cx="2464750" cy="1046198"/>
          </a:xfrm>
          <a:prstGeom prst="wedgeRectCallout">
            <a:avLst>
              <a:gd name="adj1" fmla="val 66964"/>
              <a:gd name="adj2" fmla="val 41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αποτελέσματα εμφανίζονται στην κορυφή τα πλήκτρα από κάτω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026" y="3766950"/>
            <a:ext cx="2824790" cy="175432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Χρειαζόμαστε ένα </a:t>
            </a:r>
            <a:r>
              <a:rPr lang="en-US" dirty="0" smtClean="0"/>
              <a:t>border layout </a:t>
            </a:r>
            <a:r>
              <a:rPr lang="el-GR" dirty="0" smtClean="0"/>
              <a:t>για να βάλουμε το </a:t>
            </a:r>
            <a:r>
              <a:rPr lang="en-US" dirty="0" smtClean="0"/>
              <a:t>textbox </a:t>
            </a:r>
            <a:r>
              <a:rPr lang="el-GR" dirty="0" smtClean="0"/>
              <a:t>στην κορυφή.</a:t>
            </a:r>
          </a:p>
          <a:p>
            <a:r>
              <a:rPr lang="el-GR" dirty="0" smtClean="0"/>
              <a:t>Στο κέντρο θα βάλουμε </a:t>
            </a:r>
            <a:r>
              <a:rPr lang="el-GR" smtClean="0"/>
              <a:t>τα κουμπιά. </a:t>
            </a:r>
            <a:r>
              <a:rPr lang="el-GR" dirty="0" smtClean="0"/>
              <a:t>Βάζουμε ένα </a:t>
            </a:r>
            <a:r>
              <a:rPr lang="en-US" dirty="0" smtClean="0"/>
              <a:t>panel </a:t>
            </a:r>
            <a:r>
              <a:rPr lang="el-GR" dirty="0" smtClean="0"/>
              <a:t>με </a:t>
            </a:r>
            <a:r>
              <a:rPr lang="en-US" dirty="0" smtClean="0"/>
              <a:t>grid layout</a:t>
            </a:r>
            <a:endParaRPr lang="en-US" dirty="0"/>
          </a:p>
        </p:txBody>
      </p:sp>
      <p:sp>
        <p:nvSpPr>
          <p:cNvPr id="47" name="Rectangular Callout 46"/>
          <p:cNvSpPr/>
          <p:nvPr/>
        </p:nvSpPr>
        <p:spPr>
          <a:xfrm>
            <a:off x="7102904" y="3464424"/>
            <a:ext cx="1728192" cy="828672"/>
          </a:xfrm>
          <a:prstGeom prst="wedgeRectCallout">
            <a:avLst>
              <a:gd name="adj1" fmla="val -74366"/>
              <a:gd name="adj2" fmla="val 9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Κουμπιά για καθένα από τα πλήκτρα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9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Εισαγωγή μίας διαφάνειας στο </a:t>
            </a:r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Eclipse </a:t>
            </a:r>
            <a:r>
              <a:rPr lang="el-GR" dirty="0" smtClean="0"/>
              <a:t>οργανώνει τον κώδικα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projects</a:t>
            </a:r>
            <a:r>
              <a:rPr lang="en-US" dirty="0" smtClean="0"/>
              <a:t>.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στη συνέχεια προστίθενται μέσα στο </a:t>
            </a:r>
            <a:r>
              <a:rPr lang="en-US" dirty="0" smtClean="0"/>
              <a:t>project.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Πρέπει να έχετε εγκαταστήσει το </a:t>
            </a:r>
            <a:r>
              <a:rPr lang="en-US" sz="2800" dirty="0"/>
              <a:t>plugin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Windows Builder Pro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l-GR" dirty="0" smtClean="0"/>
              <a:t>Για να φτιάξετε ένα </a:t>
            </a:r>
            <a:r>
              <a:rPr lang="en-US" dirty="0" smtClean="0"/>
              <a:t>GUI </a:t>
            </a:r>
            <a:endParaRPr lang="el-GR" dirty="0" smtClean="0"/>
          </a:p>
          <a:p>
            <a:pPr lvl="1"/>
            <a:r>
              <a:rPr lang="en-US" dirty="0"/>
              <a:t>A</a:t>
            </a:r>
            <a:r>
              <a:rPr lang="el-GR" dirty="0" err="1" smtClean="0"/>
              <a:t>ρχικά</a:t>
            </a:r>
            <a:r>
              <a:rPr lang="el-GR" dirty="0" smtClean="0"/>
              <a:t> πρέπει να φτιάξετε ένα </a:t>
            </a:r>
            <a:r>
              <a:rPr lang="en-US" dirty="0" smtClean="0"/>
              <a:t>Java Project</a:t>
            </a:r>
          </a:p>
          <a:p>
            <a:pPr lvl="1"/>
            <a:r>
              <a:rPr lang="el-GR" dirty="0" smtClean="0"/>
              <a:t>Συνέχεια προσθέτετε στο </a:t>
            </a:r>
            <a:r>
              <a:rPr lang="en-US" dirty="0" smtClean="0"/>
              <a:t>project. </a:t>
            </a:r>
            <a:r>
              <a:rPr lang="el-GR" dirty="0" smtClean="0"/>
              <a:t>Επιλέξετε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Other&gt;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WindowsBuilder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&gt;SWING&gt;</a:t>
            </a:r>
            <a:r>
              <a:rPr lang="en-US" dirty="0" smtClean="0">
                <a:solidFill>
                  <a:srgbClr val="0070C0"/>
                </a:solidFill>
              </a:rPr>
              <a:t>Application Window</a:t>
            </a:r>
            <a:r>
              <a:rPr lang="en-US" dirty="0" smtClean="0"/>
              <a:t>.</a:t>
            </a:r>
          </a:p>
          <a:p>
            <a:r>
              <a:rPr lang="el-GR" dirty="0" smtClean="0"/>
              <a:t>Στη συνέχεια θα έχετε ένα </a:t>
            </a:r>
            <a:r>
              <a:rPr lang="el-GR" dirty="0" smtClean="0">
                <a:solidFill>
                  <a:srgbClr val="0070C0"/>
                </a:solidFill>
              </a:rPr>
              <a:t>μενού</a:t>
            </a:r>
            <a:r>
              <a:rPr lang="el-GR" dirty="0" smtClean="0"/>
              <a:t> από τα διάφορα </a:t>
            </a:r>
            <a:r>
              <a:rPr lang="en-US" dirty="0" smtClean="0"/>
              <a:t>components </a:t>
            </a:r>
            <a:r>
              <a:rPr lang="el-GR" dirty="0" smtClean="0"/>
              <a:t>τα οποία μπορείτε να προσθέτετε στο στην εφαρμογή σας.</a:t>
            </a:r>
          </a:p>
          <a:p>
            <a:pPr lvl="1"/>
            <a:r>
              <a:rPr lang="el-GR" dirty="0" smtClean="0"/>
              <a:t>Μπορείτε να δουλεύετε είτε 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/>
              <a:t> </a:t>
            </a:r>
            <a:r>
              <a:rPr lang="el-GR" dirty="0" smtClean="0"/>
              <a:t>είτε με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Source</a:t>
            </a:r>
            <a:r>
              <a:rPr lang="en-US" dirty="0" smtClean="0"/>
              <a:t> </a:t>
            </a:r>
            <a:r>
              <a:rPr lang="el-GR" dirty="0" smtClean="0"/>
              <a:t>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9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33" b="4644"/>
          <a:stretch/>
        </p:blipFill>
        <p:spPr bwMode="auto">
          <a:xfrm>
            <a:off x="13590" y="262825"/>
            <a:ext cx="9130410" cy="662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6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IDEs </a:t>
            </a:r>
            <a:r>
              <a:rPr lang="el-GR" dirty="0" smtClean="0"/>
              <a:t>μας επιτρέπουν να διαχωρίζουμε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/>
              <a:t> </a:t>
            </a:r>
            <a:r>
              <a:rPr lang="el-GR" dirty="0" smtClean="0"/>
              <a:t>από τον </a:t>
            </a:r>
            <a:r>
              <a:rPr lang="el-GR" dirty="0" smtClean="0">
                <a:solidFill>
                  <a:srgbClr val="0070C0"/>
                </a:solidFill>
              </a:rPr>
              <a:t>κώδικα</a:t>
            </a:r>
          </a:p>
          <a:p>
            <a:pPr lvl="1"/>
            <a:r>
              <a:rPr lang="el-GR" dirty="0" smtClean="0"/>
              <a:t>Το πλεονέκτημα είναι ότι έχουμε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WYSIWYG</a:t>
            </a:r>
            <a:r>
              <a:rPr lang="en-US" dirty="0" smtClean="0"/>
              <a:t> interface </a:t>
            </a:r>
            <a:r>
              <a:rPr lang="el-GR" dirty="0" smtClean="0"/>
              <a:t>με το οποίο μπορούμε να σχεδιάσουμε το </a:t>
            </a:r>
            <a:r>
              <a:rPr lang="en-US" dirty="0" smtClean="0"/>
              <a:t>GUI</a:t>
            </a:r>
          </a:p>
          <a:p>
            <a:pPr lvl="1"/>
            <a:r>
              <a:rPr lang="el-GR" dirty="0" smtClean="0"/>
              <a:t>Το μειονέκτημα είναι ότι δημιουργείται πολύς κώδικας </a:t>
            </a:r>
            <a:r>
              <a:rPr lang="el-GR" dirty="0" smtClean="0">
                <a:solidFill>
                  <a:srgbClr val="0070C0"/>
                </a:solidFill>
              </a:rPr>
              <a:t>αυτόματα</a:t>
            </a:r>
            <a:r>
              <a:rPr lang="el-GR" dirty="0" smtClean="0"/>
              <a:t> ο οποίος δεν είναι πάντα όπως τον θέλουμε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rgbClr val="0070C0"/>
                </a:solidFill>
              </a:rPr>
              <a:t>διαχωρισμός</a:t>
            </a:r>
            <a:r>
              <a:rPr lang="el-GR" dirty="0" smtClean="0"/>
              <a:t> του σχεδιαστικού κομματιού από τις πράξεις που εκτελούν είναι γενικά μια καλή προγραμματιστική πρακτική.</a:t>
            </a:r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78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15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5537" y="5622899"/>
            <a:ext cx="540060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5534" y="4797152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5" y="4237216"/>
            <a:ext cx="597536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1484784"/>
            <a:ext cx="374441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(true);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727829"/>
            <a:ext cx="5157438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JFrame</a:t>
            </a:r>
            <a:r>
              <a:rPr lang="en-US" dirty="0" smtClean="0"/>
              <a:t> </a:t>
            </a:r>
            <a:r>
              <a:rPr lang="el-GR" dirty="0" smtClean="0"/>
              <a:t>ορίζει ένα βασικό απλό παράθυρο.</a:t>
            </a:r>
          </a:p>
          <a:p>
            <a:r>
              <a:rPr lang="el-GR" dirty="0" smtClean="0"/>
              <a:t>Ο παρακάτω κώδικας δημιουργεί ένα παράθυρο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370899" y="2492896"/>
            <a:ext cx="2808312" cy="1296144"/>
          </a:xfrm>
          <a:prstGeom prst="wedgeRectCallout">
            <a:avLst>
              <a:gd name="adj1" fmla="val -50217"/>
              <a:gd name="adj2" fmla="val 84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το μέγεθος (πλάτος, ύψος) του παραθύρου μετρημένο σε </a:t>
            </a:r>
            <a:r>
              <a:rPr lang="en-US" dirty="0"/>
              <a:t>pixels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6335688" y="5561856"/>
            <a:ext cx="2745678" cy="1107504"/>
          </a:xfrm>
          <a:prstGeom prst="wedgeRectCallout">
            <a:avLst>
              <a:gd name="adj1" fmla="val -41815"/>
              <a:gd name="adj2" fmla="val -655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Καθορίζει </a:t>
            </a:r>
            <a:r>
              <a:rPr lang="el-GR" dirty="0" smtClean="0"/>
              <a:t>τι κάνει το παράθυρο όταν πατάμε το κουμπί για κλείσιμο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2411760" y="6093296"/>
            <a:ext cx="3024336" cy="432048"/>
          </a:xfrm>
          <a:prstGeom prst="wedgeRectCallout">
            <a:avLst>
              <a:gd name="adj1" fmla="val -8467"/>
              <a:gd name="adj2" fmla="val -965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Κάνει το παράθυρο ορατό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1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3724" y="5445224"/>
            <a:ext cx="83867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δημιουργία ενός κουμπιού δημιουργεί αυτό τον κώδικα</a:t>
            </a:r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dirty="0" smtClean="0"/>
              <a:t>Αν πατήσουμε πάνω στο κουμπί (</a:t>
            </a:r>
            <a:r>
              <a:rPr lang="en-US" sz="2400" dirty="0" smtClean="0"/>
              <a:t>double-click) </a:t>
            </a:r>
            <a:r>
              <a:rPr lang="el-GR" sz="2400" dirty="0" smtClean="0"/>
              <a:t>δημιουργείται ο ακροατής του κουμπιού αυτόματα ως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ανώνυμη κλάση</a:t>
            </a:r>
          </a:p>
          <a:p>
            <a:pPr lvl="1"/>
            <a:r>
              <a:rPr lang="el-GR" sz="2000" dirty="0" smtClean="0"/>
              <a:t>Εμείς συμπληρώνουμε τον κώδικα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53207" y="2241687"/>
            <a:ext cx="5147563" cy="64633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619758"/>
            <a:ext cx="8098716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("0");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button_6.addActionListener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textField.setText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textField.getText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()+"0");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panel.add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button_6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66360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ΕΠΙΣΚΟΠΗΣΗ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2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512" y="4869160"/>
            <a:ext cx="7704856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512" y="4365104"/>
            <a:ext cx="7704856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9512" y="2708920"/>
            <a:ext cx="7704856" cy="1656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9512" y="1484784"/>
            <a:ext cx="7704856" cy="19442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καλύψαμε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Γενικές έννοιες αντικειμενοστραφούς προγραμματισμού</a:t>
            </a:r>
            <a:endParaRPr lang="en-US" dirty="0" smtClean="0"/>
          </a:p>
          <a:p>
            <a:r>
              <a:rPr lang="el-GR" dirty="0" smtClean="0"/>
              <a:t>Βασικά στοιχεία </a:t>
            </a:r>
            <a:r>
              <a:rPr lang="en-US" dirty="0" smtClean="0"/>
              <a:t>Java</a:t>
            </a:r>
          </a:p>
          <a:p>
            <a:r>
              <a:rPr lang="el-GR" dirty="0"/>
              <a:t>Κλάσεις και </a:t>
            </a:r>
            <a:r>
              <a:rPr lang="el-GR" dirty="0" smtClean="0"/>
              <a:t>αντικείμενα</a:t>
            </a:r>
          </a:p>
          <a:p>
            <a:pPr lvl="1"/>
            <a:r>
              <a:rPr lang="el-GR" dirty="0" smtClean="0"/>
              <a:t>Πεδία, μέθοδοι, δημιουργοί, αναφορές</a:t>
            </a:r>
          </a:p>
          <a:p>
            <a:r>
              <a:rPr lang="el-GR" dirty="0" smtClean="0"/>
              <a:t>Σύνθεση και συνάθροιση αντικειμένων</a:t>
            </a:r>
          </a:p>
          <a:p>
            <a:pPr lvl="1"/>
            <a:r>
              <a:rPr lang="el-GR" dirty="0" smtClean="0"/>
              <a:t>Πώς να φτιάχνουμε μεγαλύτερες κλάσεις με μικρότερα αντικείμενα - σχεδίαση</a:t>
            </a:r>
          </a:p>
          <a:p>
            <a:r>
              <a:rPr lang="el-GR" dirty="0" smtClean="0"/>
              <a:t>Κληρονομικότητα, Πολυμορφισμός</a:t>
            </a:r>
          </a:p>
          <a:p>
            <a:r>
              <a:rPr lang="el-GR" dirty="0" smtClean="0"/>
              <a:t>Συλλογές δεδομένων</a:t>
            </a:r>
          </a:p>
          <a:p>
            <a:r>
              <a:rPr lang="el-GR" dirty="0" smtClean="0"/>
              <a:t>Εξαιρέσεις, </a:t>
            </a:r>
            <a:r>
              <a:rPr lang="en-US" dirty="0" smtClean="0"/>
              <a:t>I/O</a:t>
            </a:r>
            <a:r>
              <a:rPr lang="el-GR" dirty="0" smtClean="0"/>
              <a:t> με αρχεία</a:t>
            </a:r>
            <a:endParaRPr lang="en-US" dirty="0" smtClean="0"/>
          </a:p>
          <a:p>
            <a:r>
              <a:rPr lang="el-GR" dirty="0" smtClean="0"/>
              <a:t>Γραφικά περιβάλλοντα</a:t>
            </a:r>
            <a:endParaRPr lang="el-G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2708920"/>
            <a:ext cx="7704856" cy="16561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3" grpId="0" animBg="1"/>
      <p:bldP spid="2" grpId="0" animBg="1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και το μάθημα έγινε σε </a:t>
            </a:r>
            <a:r>
              <a:rPr lang="en-US" dirty="0" smtClean="0"/>
              <a:t>Java, </a:t>
            </a:r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βασικές αρχές </a:t>
            </a:r>
            <a:r>
              <a:rPr lang="el-GR" dirty="0"/>
              <a:t>είναι </a:t>
            </a:r>
            <a:r>
              <a:rPr lang="el-GR" dirty="0" smtClean="0"/>
              <a:t>οι ίδιες και για άλλες αντικειμενοστραφείς γλώσσες, και μπορείτε να μάθετε πολύ γρήγορα μια οποιαδήποτε </a:t>
            </a:r>
            <a:r>
              <a:rPr lang="el-GR" dirty="0" smtClean="0">
                <a:solidFill>
                  <a:srgbClr val="0070C0"/>
                </a:solidFill>
              </a:rPr>
              <a:t>άλλη γλώσσα προγραμματισμού</a:t>
            </a:r>
          </a:p>
          <a:p>
            <a:pPr lvl="1"/>
            <a:r>
              <a:rPr lang="el-GR" dirty="0" smtClean="0"/>
              <a:t>Μπορείτε να μάθετε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C#</a:t>
            </a:r>
            <a:r>
              <a:rPr lang="en-US" dirty="0" smtClean="0"/>
              <a:t> </a:t>
            </a:r>
            <a:r>
              <a:rPr lang="el-GR" dirty="0" smtClean="0"/>
              <a:t>σε μια βδομάδα</a:t>
            </a:r>
          </a:p>
          <a:p>
            <a:pPr lvl="1"/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C++ </a:t>
            </a:r>
            <a:r>
              <a:rPr lang="el-GR" dirty="0" smtClean="0"/>
              <a:t>είναι λίγο πιο μπερδεμένη γιατί πρέπει να κάνετε μόνοι σας τη διαχείριση μνήμης αλλά με τις βασικές αρχές που ξέρετε μπορείτε να την μάθετε γρήγορα.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εξετάσεις θα είναι με ανοιχτά βιβλία και σημειώσεις</a:t>
            </a:r>
          </a:p>
          <a:p>
            <a:r>
              <a:rPr lang="el-GR" dirty="0" smtClean="0"/>
              <a:t>Οι ερωτήσεις θα είναι στο πνεύμα των εργαστηρίων και των ασκήσεων</a:t>
            </a:r>
          </a:p>
          <a:p>
            <a:pPr lvl="1"/>
            <a:r>
              <a:rPr lang="el-GR" dirty="0" smtClean="0"/>
              <a:t>Κατά κύριο λόγο θα είναι προγραμματιστικές, αλλά μπορεί να ζητηθεί να περιγράψετε ένα μηχανισμό, ή να εξηγήσετε γιατί συμβαίνει κάτι (κυρίως σε θέματα</a:t>
            </a:r>
            <a:r>
              <a:rPr lang="en-US" dirty="0" smtClean="0"/>
              <a:t> </a:t>
            </a:r>
            <a:r>
              <a:rPr lang="el-GR" dirty="0" smtClean="0"/>
              <a:t>αναφορών) </a:t>
            </a:r>
          </a:p>
          <a:p>
            <a:pPr lvl="1"/>
            <a:endParaRPr lang="el-GR" dirty="0"/>
          </a:p>
          <a:p>
            <a:r>
              <a:rPr lang="el-GR" dirty="0" smtClean="0"/>
              <a:t>Καλή επιτυχία!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4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Επιλογές για το </a:t>
            </a:r>
            <a:r>
              <a:rPr lang="en-US" dirty="0" err="1" smtClean="0">
                <a:solidFill>
                  <a:srgbClr val="0070C0"/>
                </a:solidFill>
              </a:rPr>
              <a:t>setDefaultCloseOperation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EXIT_ON_CLOSE</a:t>
            </a:r>
            <a:r>
              <a:rPr lang="en-US" dirty="0" smtClean="0"/>
              <a:t>: </a:t>
            </a:r>
            <a:r>
              <a:rPr lang="el-GR" dirty="0" smtClean="0"/>
              <a:t>Καλεί την </a:t>
            </a:r>
            <a:r>
              <a:rPr lang="en-US" dirty="0" err="1" smtClean="0"/>
              <a:t>Sytem.exit</a:t>
            </a:r>
            <a:r>
              <a:rPr lang="en-US" dirty="0" smtClean="0"/>
              <a:t>()</a:t>
            </a:r>
            <a:r>
              <a:rPr lang="el-GR" dirty="0" smtClean="0"/>
              <a:t> και σταματάει το πρόγραμμα.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DO_NOTHING_ON_CLOSE</a:t>
            </a:r>
            <a:r>
              <a:rPr lang="en-US" dirty="0" smtClean="0"/>
              <a:t>: </a:t>
            </a:r>
            <a:r>
              <a:rPr lang="el-GR" dirty="0" smtClean="0"/>
              <a:t>δεν κάνει τίποτα, ουσιαστικά δεν μας επιτρέπει να κλείσουμε το παράθυρο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HIDE_ON_CLOSE</a:t>
            </a:r>
            <a:r>
              <a:rPr lang="en-US" dirty="0" smtClean="0"/>
              <a:t>: </a:t>
            </a:r>
            <a:r>
              <a:rPr lang="el-GR" dirty="0" smtClean="0"/>
              <a:t>Κρύβει το παράθυρο αλλά δεν σταματάει το πρόγραμμα.</a:t>
            </a:r>
          </a:p>
          <a:p>
            <a:r>
              <a:rPr lang="el-GR" dirty="0" smtClean="0"/>
              <a:t>Άλλες 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add</a:t>
            </a:r>
            <a:r>
              <a:rPr lang="en-US" dirty="0" smtClean="0"/>
              <a:t>: </a:t>
            </a:r>
            <a:r>
              <a:rPr lang="el-GR" dirty="0" smtClean="0"/>
              <a:t>προσθέτει ένα συστατικό (</a:t>
            </a:r>
            <a:r>
              <a:rPr lang="en-US" dirty="0" smtClean="0"/>
              <a:t>component) </a:t>
            </a:r>
            <a:r>
              <a:rPr lang="el-GR" dirty="0" smtClean="0"/>
              <a:t>στο παράθυρο (π.χ. ένα κουμπί)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setTitle</a:t>
            </a:r>
            <a:r>
              <a:rPr lang="en-US" dirty="0" smtClean="0">
                <a:solidFill>
                  <a:srgbClr val="0070C0"/>
                </a:solidFill>
              </a:rPr>
              <a:t>(String): </a:t>
            </a:r>
            <a:r>
              <a:rPr lang="el-GR" dirty="0" smtClean="0"/>
              <a:t>δίνει ένα όνομα στο παράθυρο που δημιουργούμε.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7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Ετικέτες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Αφού έχουμε φτιάξει το βασικό παράθυρο μπορούμε πλέον να αρχίσουμε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προσθέτουμε</a:t>
            </a:r>
            <a:r>
              <a:rPr lang="el-GR" dirty="0" smtClean="0"/>
              <a:t> συστατικά (</a:t>
            </a:r>
            <a:r>
              <a:rPr lang="en-US" dirty="0" smtClean="0">
                <a:solidFill>
                  <a:srgbClr val="0070C0"/>
                </a:solidFill>
              </a:rPr>
              <a:t>components</a:t>
            </a:r>
            <a:r>
              <a:rPr lang="en-US" dirty="0" smtClean="0"/>
              <a:t>)</a:t>
            </a:r>
          </a:p>
          <a:p>
            <a:r>
              <a:rPr lang="el-GR" dirty="0" smtClean="0"/>
              <a:t>Μπορούμε να προσθέσουμε ένα (σύντομο) κείμενο στο παράθυρο μας προσθέτοντας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ετικέτα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label</a:t>
            </a:r>
            <a:r>
              <a:rPr lang="en-US" dirty="0" smtClean="0"/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/>
              <a:t> class: </a:t>
            </a:r>
            <a:r>
              <a:rPr lang="el-GR" dirty="0" smtClean="0"/>
              <a:t>μας επιτρέπει να δημιουργήσουμε μια ετικέτα με συγκεκριμένο κείμενο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greeting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abel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r>
              <a:rPr lang="el-GR" dirty="0" smtClean="0"/>
              <a:t>Αφού δημιουργήσουμε την ετικέτα θα πρέπει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προσθέσουμε</a:t>
            </a:r>
            <a:r>
              <a:rPr lang="el-GR" dirty="0" smtClean="0"/>
              <a:t> μέσα στο παράθυρο μας.</a:t>
            </a:r>
          </a:p>
          <a:p>
            <a:pPr lvl="1"/>
            <a:r>
              <a:rPr lang="el-GR" dirty="0" smtClean="0"/>
              <a:t>Καλούμε την μέθοδο </a:t>
            </a:r>
            <a:r>
              <a:rPr lang="en-US" dirty="0" smtClean="0">
                <a:solidFill>
                  <a:srgbClr val="FF0000"/>
                </a:solidFill>
              </a:rPr>
              <a:t>add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rgbClr val="FF0000"/>
                </a:solidFill>
              </a:rPr>
              <a:t>JFrame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9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09526" y="869834"/>
            <a:ext cx="5110006" cy="306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4" y="4725144"/>
            <a:ext cx="7704858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72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javax.swing.JFrame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javax.swing.JLabel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JLabelDemo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WIDTH = 300;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final int HEIGHT = 200;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(WIDTH, HEIGHT);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firstWindow.setDefaultCloseOperation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JFrame.EXIT_ON_CLOSE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label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("Hello World!");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(label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firstWindow.setVisible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7280" y="424556"/>
            <a:ext cx="231178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Παράθυρο με ετικέτα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3779912" y="5949280"/>
            <a:ext cx="4161518" cy="612648"/>
          </a:xfrm>
          <a:prstGeom prst="wedgeRectCallout">
            <a:avLst>
              <a:gd name="adj1" fmla="val 20200"/>
              <a:gd name="adj2" fmla="val -108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της ετικέτας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JLabel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προσθήκη στο παράθυρο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7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Κουμπιά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Ένα άλλο </a:t>
            </a:r>
            <a:r>
              <a:rPr lang="en-US" dirty="0" smtClean="0"/>
              <a:t>component </a:t>
            </a:r>
            <a:r>
              <a:rPr lang="el-GR" dirty="0" smtClean="0"/>
              <a:t>για ένα γραφικό περιβάλλον είναι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κουμπιά</a:t>
            </a:r>
            <a:r>
              <a:rPr lang="en-US" dirty="0" smtClean="0"/>
              <a:t>.</a:t>
            </a:r>
          </a:p>
          <a:p>
            <a:r>
              <a:rPr lang="el-GR" dirty="0" smtClean="0"/>
              <a:t>Δημιουργούμε κουμπιά με την κλάση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button 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(“click me”);</a:t>
            </a:r>
          </a:p>
          <a:p>
            <a:pPr lvl="1"/>
            <a:r>
              <a:rPr lang="el-GR" dirty="0" smtClean="0"/>
              <a:t>Το κείμενο στον </a:t>
            </a:r>
            <a:r>
              <a:rPr lang="en-US" dirty="0" smtClean="0"/>
              <a:t>constructor </a:t>
            </a:r>
            <a:r>
              <a:rPr lang="el-GR" dirty="0" smtClean="0"/>
              <a:t>είναι αυτό που εμφανίζεται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</a:t>
            </a:r>
            <a:r>
              <a:rPr lang="el-GR" dirty="0" smtClean="0"/>
              <a:t> στο κουμπί.</a:t>
            </a:r>
          </a:p>
          <a:p>
            <a:r>
              <a:rPr lang="el-GR" dirty="0" smtClean="0"/>
              <a:t>Για να ξέρουμε τι κάνει το κουμπί όταν πατηθεί θα πρέπει να συνδέσουμε το κουμπί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ακροατή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 ακροατής είναι ένα αντικείμενο μιας κλάσης που υλοποιεί το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n-US" dirty="0" err="1" smtClean="0">
                <a:solidFill>
                  <a:srgbClr val="FF0000"/>
                </a:solidFill>
              </a:rPr>
              <a:t>ActionListener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η οποία έχει την μέθοδο</a:t>
            </a:r>
          </a:p>
          <a:p>
            <a:pPr lvl="2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e)</a:t>
            </a:r>
            <a:r>
              <a:rPr lang="en-US" dirty="0" smtClean="0"/>
              <a:t>: </a:t>
            </a:r>
            <a:r>
              <a:rPr lang="el-GR" dirty="0" smtClean="0"/>
              <a:t>χειρίζεται ένα συμβάν</a:t>
            </a:r>
          </a:p>
          <a:p>
            <a:pPr lvl="1"/>
            <a:r>
              <a:rPr lang="el-GR" dirty="0" smtClean="0"/>
              <a:t>Αφού δημιουργήσουμε το αντικείμενο του ακροατή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συνδέουμε (καταχωρούμε)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κουμπί</a:t>
            </a:r>
            <a:r>
              <a:rPr lang="el-GR" dirty="0" smtClean="0"/>
              <a:t> χρησιμοποιώντας την μέθοδο της </a:t>
            </a:r>
            <a:r>
              <a:rPr lang="en-US" dirty="0" err="1" smtClean="0">
                <a:solidFill>
                  <a:srgbClr val="FF0000"/>
                </a:solidFill>
              </a:rPr>
              <a:t>JButton</a:t>
            </a:r>
            <a:r>
              <a:rPr lang="en-US" dirty="0" smtClean="0"/>
              <a:t>:</a:t>
            </a:r>
          </a:p>
          <a:p>
            <a:pPr lvl="2"/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2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sz="21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4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14243</TotalTime>
  <Words>3365</Words>
  <Application>Microsoft Office PowerPoint</Application>
  <PresentationFormat>On-screen Show (4:3)</PresentationFormat>
  <Paragraphs>756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Swing</vt:lpstr>
      <vt:lpstr>Event driven programming</vt:lpstr>
      <vt:lpstr>Swing</vt:lpstr>
      <vt:lpstr>JFrame</vt:lpstr>
      <vt:lpstr>JFrame</vt:lpstr>
      <vt:lpstr>Ετικέτες</vt:lpstr>
      <vt:lpstr>PowerPoint Presentation</vt:lpstr>
      <vt:lpstr>Κουμπιά</vt:lpstr>
      <vt:lpstr>PowerPoint Presentation</vt:lpstr>
      <vt:lpstr>PowerPoint Presentation</vt:lpstr>
      <vt:lpstr>PowerPoint Presentation</vt:lpstr>
      <vt:lpstr>PowerPoint Presentation</vt:lpstr>
      <vt:lpstr>Πολλά συστατικά</vt:lpstr>
      <vt:lpstr>FlowLayout</vt:lpstr>
      <vt:lpstr>BorderLayout</vt:lpstr>
      <vt:lpstr>GridLayout</vt:lpstr>
      <vt:lpstr>Παράδειγμα</vt:lpstr>
      <vt:lpstr>PowerPoint Presentation</vt:lpstr>
      <vt:lpstr>PowerPoint Presentation</vt:lpstr>
      <vt:lpstr>Αξιοσημείωτα</vt:lpstr>
      <vt:lpstr>actionCommand</vt:lpstr>
      <vt:lpstr>Χρώματα</vt:lpstr>
      <vt:lpstr>JPanel</vt:lpstr>
      <vt:lpstr>Παράδειγμα</vt:lpstr>
      <vt:lpstr>PowerPoint Presentation</vt:lpstr>
      <vt:lpstr>PowerPoint Presentation</vt:lpstr>
      <vt:lpstr>PowerPoint Presentation</vt:lpstr>
      <vt:lpstr>PowerPoint Presentation</vt:lpstr>
      <vt:lpstr>Menu</vt:lpstr>
      <vt:lpstr>Παράδειγμα</vt:lpstr>
      <vt:lpstr>Text Box</vt:lpstr>
      <vt:lpstr>Παράδειγμα</vt:lpstr>
      <vt:lpstr>Pop-up Windows</vt:lpstr>
      <vt:lpstr>PowerPoint Presentation</vt:lpstr>
      <vt:lpstr>Icons</vt:lpstr>
      <vt:lpstr>Ακροατές</vt:lpstr>
      <vt:lpstr>Ακροατές</vt:lpstr>
      <vt:lpstr>Εσωτερικές κλάσεις </vt:lpstr>
      <vt:lpstr>Ακροατές</vt:lpstr>
      <vt:lpstr>PowerPoint Presentation</vt:lpstr>
      <vt:lpstr>PowerPoint Presentation</vt:lpstr>
      <vt:lpstr>Ανώνυμες κλάσεις</vt:lpstr>
      <vt:lpstr>Eclipse</vt:lpstr>
      <vt:lpstr>Σχεδιασμός</vt:lpstr>
      <vt:lpstr>Εισαγωγή μίας διαφάνειας στο Eclipse</vt:lpstr>
      <vt:lpstr>PowerPoint Presentation</vt:lpstr>
      <vt:lpstr>Δημιουργία κώδικα</vt:lpstr>
      <vt:lpstr>Δημιουργία κώδικα</vt:lpstr>
      <vt:lpstr>Δημιουργία κώδικα</vt:lpstr>
      <vt:lpstr>ΕΠΙΣΚΟΠΗΣΗ</vt:lpstr>
      <vt:lpstr>Θέματα που καλύψαμε</vt:lpstr>
      <vt:lpstr>Αντικειμενοστραφής  Προγραμματισμός</vt:lpstr>
      <vt:lpstr>Εξετάσεις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686</cp:revision>
  <dcterms:created xsi:type="dcterms:W3CDTF">2013-02-10T16:19:38Z</dcterms:created>
  <dcterms:modified xsi:type="dcterms:W3CDTF">2018-05-28T20:50:59Z</dcterms:modified>
</cp:coreProperties>
</file>