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7" r:id="rId2"/>
    <p:sldId id="690" r:id="rId3"/>
    <p:sldId id="691" r:id="rId4"/>
    <p:sldId id="692" r:id="rId5"/>
    <p:sldId id="693" r:id="rId6"/>
    <p:sldId id="694" r:id="rId7"/>
    <p:sldId id="695" r:id="rId8"/>
    <p:sldId id="696" r:id="rId9"/>
    <p:sldId id="697" r:id="rId10"/>
    <p:sldId id="698" r:id="rId11"/>
    <p:sldId id="699" r:id="rId12"/>
    <p:sldId id="700" r:id="rId13"/>
    <p:sldId id="701" r:id="rId14"/>
    <p:sldId id="702" r:id="rId15"/>
    <p:sldId id="703" r:id="rId16"/>
    <p:sldId id="704" r:id="rId17"/>
    <p:sldId id="705" r:id="rId18"/>
    <p:sldId id="706" r:id="rId19"/>
    <p:sldId id="707" r:id="rId20"/>
    <p:sldId id="708" r:id="rId21"/>
    <p:sldId id="709" r:id="rId22"/>
    <p:sldId id="713" r:id="rId23"/>
    <p:sldId id="714" r:id="rId24"/>
    <p:sldId id="715" r:id="rId25"/>
    <p:sldId id="716" r:id="rId26"/>
    <p:sldId id="717" r:id="rId27"/>
    <p:sldId id="718" r:id="rId28"/>
    <p:sldId id="719" r:id="rId29"/>
    <p:sldId id="720" r:id="rId30"/>
    <p:sldId id="721" r:id="rId31"/>
    <p:sldId id="722" r:id="rId32"/>
    <p:sldId id="723" r:id="rId33"/>
    <p:sldId id="724" r:id="rId34"/>
    <p:sldId id="725" r:id="rId35"/>
    <p:sldId id="726" r:id="rId36"/>
    <p:sldId id="727" r:id="rId37"/>
    <p:sldId id="728" r:id="rId38"/>
    <p:sldId id="729" r:id="rId39"/>
    <p:sldId id="730" r:id="rId40"/>
    <p:sldId id="731" r:id="rId41"/>
    <p:sldId id="732" r:id="rId42"/>
    <p:sldId id="733" r:id="rId43"/>
    <p:sldId id="734" r:id="rId44"/>
    <p:sldId id="735" r:id="rId45"/>
    <p:sldId id="736" r:id="rId46"/>
    <p:sldId id="737" r:id="rId47"/>
    <p:sldId id="738" r:id="rId48"/>
    <p:sldId id="739" r:id="rId49"/>
    <p:sldId id="740" r:id="rId50"/>
    <p:sldId id="741" r:id="rId51"/>
    <p:sldId id="742" r:id="rId52"/>
    <p:sldId id="743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regex/Pattern.html#su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api/java/util/StringTokenizer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Αρχεία</a:t>
            </a:r>
          </a:p>
          <a:p>
            <a:pPr algn="ctr"/>
            <a:r>
              <a:rPr lang="en-US" dirty="0" smtClean="0"/>
              <a:t>String processing</a:t>
            </a:r>
          </a:p>
          <a:p>
            <a:pPr algn="ctr"/>
            <a:r>
              <a:rPr lang="el-GR" dirty="0" smtClean="0"/>
              <a:t>Παράδειγμα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</a:t>
            </a:r>
            <a:r>
              <a:rPr lang="en-US" dirty="0" err="1" smtClean="0"/>
              <a:t>FileNotFoundException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ένα αρχείο?</a:t>
            </a:r>
          </a:p>
          <a:p>
            <a:pPr lvl="1"/>
            <a:r>
              <a:rPr lang="el-GR" dirty="0" smtClean="0"/>
              <a:t>Μπορεί να έχουμε δώσει λάθος </a:t>
            </a:r>
            <a:r>
              <a:rPr lang="en-US" dirty="0" smtClean="0"/>
              <a:t>path</a:t>
            </a:r>
          </a:p>
          <a:p>
            <a:pPr lvl="1"/>
            <a:r>
              <a:rPr lang="el-GR" dirty="0" smtClean="0"/>
              <a:t>Μπορεί να μην υπάρχει χώρος στο δίσκο</a:t>
            </a:r>
          </a:p>
          <a:p>
            <a:pPr lvl="1"/>
            <a:r>
              <a:rPr lang="el-GR" dirty="0" smtClean="0"/>
              <a:t>Μπορεί να μην έχουμε </a:t>
            </a:r>
            <a:r>
              <a:rPr lang="en-US" dirty="0" smtClean="0"/>
              <a:t>write access</a:t>
            </a:r>
          </a:p>
          <a:p>
            <a:pPr lvl="1"/>
            <a:r>
              <a:rPr lang="el-GR" dirty="0" smtClean="0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4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Εγγραφή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την προηγούμενη εντολή συνδέσαμε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με ένα </a:t>
            </a:r>
            <a:r>
              <a:rPr lang="el-GR" dirty="0" smtClean="0">
                <a:solidFill>
                  <a:srgbClr val="0070C0"/>
                </a:solidFill>
              </a:rPr>
              <a:t>αρχείο στο δίσκο</a:t>
            </a:r>
            <a:r>
              <a:rPr lang="el-GR" dirty="0" smtClean="0"/>
              <a:t>, στο οποίο θα γράψουμε</a:t>
            </a:r>
          </a:p>
          <a:p>
            <a:r>
              <a:rPr lang="el-GR" dirty="0" smtClean="0"/>
              <a:t>Για να γίνει η εγγραφή πρέπει:</a:t>
            </a:r>
          </a:p>
          <a:p>
            <a:pPr lvl="1"/>
            <a:r>
              <a:rPr lang="el-GR" dirty="0" smtClean="0"/>
              <a:t>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μπορεί να </a:t>
            </a:r>
            <a:r>
              <a:rPr lang="el-GR" dirty="0" smtClean="0">
                <a:solidFill>
                  <a:srgbClr val="0070C0"/>
                </a:solidFill>
              </a:rPr>
              <a:t>γράφει</a:t>
            </a:r>
            <a:r>
              <a:rPr lang="el-GR" dirty="0" smtClean="0"/>
              <a:t>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Ανοίγουμε το αρχείο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γράφουν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Εγγραφή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Όταν τελειώσουμε να </a:t>
            </a:r>
            <a:r>
              <a:rPr lang="el-GR" dirty="0" smtClean="0">
                <a:solidFill>
                  <a:srgbClr val="0070C0"/>
                </a:solidFill>
              </a:rPr>
              <a:t>αποδεσμεύσουμε</a:t>
            </a:r>
            <a:r>
              <a:rPr lang="el-GR" dirty="0" smtClean="0"/>
              <a:t> το αντικείμενο από το ρεύμα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Κλείνουμε το αρχείο</a:t>
            </a:r>
            <a:r>
              <a:rPr lang="el-GR" dirty="0" smtClean="0"/>
              <a:t>»)</a:t>
            </a:r>
          </a:p>
          <a:p>
            <a:r>
              <a:rPr lang="el-GR" dirty="0" smtClean="0"/>
              <a:t>Μπορούμε να τα κάνουμε αυτά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PrintWriter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8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o)</a:t>
            </a:r>
            <a:r>
              <a:rPr lang="en-US" dirty="0"/>
              <a:t>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Παίρνει σαν όρισμα ένα αντικείμενο τύπου </a:t>
            </a:r>
            <a:r>
              <a:rPr lang="en-US" dirty="0" err="1" smtClean="0"/>
              <a:t>FileOutputStream</a:t>
            </a:r>
            <a:endParaRPr lang="en-US" dirty="0" smtClean="0"/>
          </a:p>
          <a:p>
            <a:pPr lvl="1"/>
            <a:r>
              <a:rPr lang="el-GR" dirty="0" smtClean="0"/>
              <a:t>Όταν δημιουργούμε ένα αντικείμενο </a:t>
            </a:r>
            <a:r>
              <a:rPr lang="en-US" dirty="0" err="1" smtClean="0"/>
              <a:t>PrintWriter</a:t>
            </a:r>
            <a:r>
              <a:rPr lang="en-US" dirty="0" smtClean="0"/>
              <a:t> </a:t>
            </a:r>
            <a:r>
              <a:rPr lang="el-GR" dirty="0" smtClean="0"/>
              <a:t>ανοίγουμε το αρχείο για διάβασμα.</a:t>
            </a:r>
          </a:p>
          <a:p>
            <a:pPr lvl="1"/>
            <a:r>
              <a:rPr lang="el-GR" dirty="0" smtClean="0"/>
              <a:t>Παράδειγμα: </a:t>
            </a:r>
            <a:endParaRPr lang="en-US" dirty="0" smtClean="0"/>
          </a:p>
          <a:p>
            <a:pPr lvl="2"/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9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παρόμοια με την </a:t>
            </a:r>
            <a:r>
              <a:rPr lang="en-US" dirty="0" smtClean="0"/>
              <a:t>print </a:t>
            </a:r>
            <a:r>
              <a:rPr lang="el-GR" dirty="0" smtClean="0"/>
              <a:t>που ξέρουμε</a:t>
            </a:r>
            <a:r>
              <a:rPr lang="en-US" dirty="0" smtClean="0"/>
              <a:t> </a:t>
            </a:r>
            <a:r>
              <a:rPr lang="el-GR" dirty="0" smtClean="0"/>
              <a:t>αλλά γράφει πλέον στο αρχείο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US" dirty="0" smtClean="0"/>
              <a:t>: </a:t>
            </a:r>
            <a:r>
              <a:rPr lang="el-GR" dirty="0"/>
              <a:t>παρόμοια με την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ξέρουμε </a:t>
            </a:r>
            <a:r>
              <a:rPr lang="el-GR" dirty="0"/>
              <a:t>αλλά γράφει πλέον στο αρχείο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: </a:t>
            </a:r>
            <a:r>
              <a:rPr lang="el-GR" dirty="0" smtClean="0"/>
              <a:t>ολοκληρώνει την εγγραφή (γράφει ότι υπάρχει στο </a:t>
            </a:r>
            <a:r>
              <a:rPr lang="en-US" dirty="0" smtClean="0"/>
              <a:t>buffer) </a:t>
            </a:r>
            <a:r>
              <a:rPr lang="el-GR" dirty="0" smtClean="0"/>
              <a:t>και κλείνει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flush()</a:t>
            </a:r>
            <a:r>
              <a:rPr lang="en-US" dirty="0" smtClean="0"/>
              <a:t>: </a:t>
            </a:r>
            <a:r>
              <a:rPr lang="el-GR" dirty="0" smtClean="0"/>
              <a:t>γράφει </a:t>
            </a:r>
            <a:r>
              <a:rPr lang="el-GR" dirty="0"/>
              <a:t>ότι υπάρχει στο </a:t>
            </a:r>
            <a:r>
              <a:rPr lang="en-US" dirty="0" smtClean="0"/>
              <a:t>buffer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811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TextFileOutputDemo1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1511" y="408276"/>
            <a:ext cx="34724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ολοκληρωμένο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4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8276"/>
            <a:ext cx="26495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Πιο συνοπτικός κώδικας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788024" y="1484784"/>
            <a:ext cx="4355976" cy="917412"/>
          </a:xfrm>
          <a:prstGeom prst="wedgeRectCallout">
            <a:avLst>
              <a:gd name="adj1" fmla="val -20339"/>
              <a:gd name="adj2" fmla="val 719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FileOutputStream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έτσι κι αλλιώς δεν το χρησιμοποιούμε αλλού. </a:t>
            </a:r>
            <a:r>
              <a:rPr lang="el-GR" dirty="0">
                <a:solidFill>
                  <a:schemeClr val="tx1"/>
                </a:solidFill>
              </a:rPr>
              <a:t>Δημιουργούμε ένα </a:t>
            </a:r>
            <a:r>
              <a:rPr lang="el-GR" dirty="0" smtClean="0">
                <a:solidFill>
                  <a:srgbClr val="FF0000"/>
                </a:solidFill>
              </a:rPr>
              <a:t>ανώνυμο αντικείμενο</a:t>
            </a:r>
            <a:r>
              <a:rPr lang="el-G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5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23919"/>
            <a:ext cx="8480207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από αρχείο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είναι παρόμοια και για διάβασμα </a:t>
            </a:r>
          </a:p>
          <a:p>
            <a:r>
              <a:rPr lang="el-GR" dirty="0" smtClean="0"/>
              <a:t>Πρώτα δημιουργούμε ένα αντικείμενο τύπου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συνδέει ένα ρεύμα εισόδου με το όνομα του αρχείου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Μετά θα χρησιμοποιήσουμε την γνωστή μας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dirty="0" smtClean="0"/>
              <a:t> </a:t>
            </a:r>
            <a:r>
              <a:rPr lang="el-GR" dirty="0" smtClean="0"/>
              <a:t>για:</a:t>
            </a:r>
          </a:p>
          <a:p>
            <a:pPr lvl="1"/>
            <a:r>
              <a:rPr lang="el-GR" dirty="0" smtClean="0"/>
              <a:t>Να ανοίξουμε το αρχείο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Scanner(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Να διαβάσουμε από το αρχείο </a:t>
            </a:r>
            <a:endParaRPr lang="en-US" dirty="0" smtClean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smtClean="0"/>
              <a:t>κλείσουμε το αρχείο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068960"/>
            <a:ext cx="6801862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όνομα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αρχείου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932040" y="5445224"/>
            <a:ext cx="3960440" cy="612648"/>
          </a:xfrm>
          <a:prstGeom prst="wedgeRectCallout">
            <a:avLst>
              <a:gd name="adj1" fmla="val -17755"/>
              <a:gd name="adj2" fmla="val -88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System.in </a:t>
            </a:r>
            <a:r>
              <a:rPr lang="el-GR" dirty="0" smtClean="0"/>
              <a:t>που χρησιμοποιούσαμε μέχρι τώρα είναι ένα ρεύμα εισόδου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4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85013"/>
            <a:ext cx="18950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076056" y="2348880"/>
            <a:ext cx="3528392" cy="414336"/>
          </a:xfrm>
          <a:prstGeom prst="wedgeRectCallout">
            <a:avLst>
              <a:gd name="adj1" fmla="val -69506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συνοπτική εκδοχή του 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0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 Scanner </a:t>
            </a:r>
            <a:r>
              <a:rPr lang="el-GR" dirty="0" smtClean="0"/>
              <a:t>έχει διάφορες μεθόδους για να διαβάζουμε: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μέχρι το τέλος της γραμμής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ακέραιο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πραγματικό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next():</a:t>
            </a:r>
            <a:r>
              <a:rPr lang="el-GR" dirty="0" smtClean="0"/>
              <a:t> διαβάζει το επόμενο λεκτικό στοιχείο (χωρισμένο με κενό)</a:t>
            </a:r>
          </a:p>
          <a:p>
            <a:r>
              <a:rPr lang="el-GR" dirty="0" smtClean="0"/>
              <a:t>Έλεγχοι για τέλος εισόδου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άλλη γραμμή να διαβάσει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/>
              <a:t>επιστρέφει </a:t>
            </a:r>
            <a:r>
              <a:rPr lang="en-US" dirty="0"/>
              <a:t>true </a:t>
            </a:r>
            <a:r>
              <a:rPr lang="el-GR" dirty="0"/>
              <a:t>αν υπάρχει κι </a:t>
            </a:r>
            <a:r>
              <a:rPr lang="el-GR" dirty="0" smtClean="0"/>
              <a:t>άλλο </a:t>
            </a:r>
            <a:r>
              <a:rPr lang="en-US" dirty="0" smtClean="0"/>
              <a:t>String </a:t>
            </a:r>
            <a:r>
              <a:rPr lang="el-GR" dirty="0" smtClean="0"/>
              <a:t>να διαβάσει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άλλος ακέραιος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3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4941168"/>
            <a:ext cx="230425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116632"/>
            <a:ext cx="3960440" cy="1118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05" y="116632"/>
            <a:ext cx="8229600" cy="6741368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.");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count 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5934" y="1023119"/>
            <a:ext cx="374441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του αριθμημένες σε ένα νέο αρχείο.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17105" y="433884"/>
            <a:ext cx="45932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 με διάβασμα και γράψιμο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9910" y="4479503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n-US" dirty="0" err="1" smtClean="0"/>
              <a:t>hasNextLine</a:t>
            </a:r>
            <a:r>
              <a:rPr lang="en-US" dirty="0" smtClean="0"/>
              <a:t> </a:t>
            </a:r>
            <a:r>
              <a:rPr lang="el-GR" dirty="0" smtClean="0"/>
              <a:t>θα επιστρέψει</a:t>
            </a:r>
            <a:r>
              <a:rPr lang="en-US" dirty="0" smtClean="0"/>
              <a:t> false </a:t>
            </a:r>
            <a:r>
              <a:rPr lang="el-GR" dirty="0" smtClean="0"/>
              <a:t>όταν φτάσουμε στο τέλος του αρχείου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7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4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while (true)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Scanner(new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l-GR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2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>
                <a:hlinkClick r:id="rId2"/>
              </a:rPr>
              <a:t>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File </a:t>
            </a:r>
            <a:r>
              <a:rPr lang="el-GR" dirty="0" smtClean="0"/>
              <a:t>μας δίνει πληροφορίες για ένα αρχείο που θα μπορούσαμε να πάρουμε από το λειτουργικό σύστημα</a:t>
            </a:r>
          </a:p>
          <a:p>
            <a:r>
              <a:rPr lang="en-US" dirty="0" smtClean="0"/>
              <a:t>Constructor: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File </a:t>
            </a:r>
            <a:r>
              <a:rPr lang="en-US" dirty="0" err="1" smtClean="0">
                <a:solidFill>
                  <a:srgbClr val="0070C0"/>
                </a:solidFill>
              </a:rPr>
              <a:t>fileObject</a:t>
            </a:r>
            <a:r>
              <a:rPr lang="en-US" dirty="0" smtClean="0">
                <a:solidFill>
                  <a:srgbClr val="0070C0"/>
                </a:solidFill>
              </a:rPr>
              <a:t> = new File(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όνομα&gt;</a:t>
            </a:r>
            <a:r>
              <a:rPr lang="el-GR" dirty="0" smtClean="0">
                <a:solidFill>
                  <a:srgbClr val="0070C0"/>
                </a:solidFill>
              </a:rPr>
              <a:t>);</a:t>
            </a:r>
          </a:p>
          <a:p>
            <a:pPr lvl="1"/>
            <a:r>
              <a:rPr lang="el-GR" dirty="0" smtClean="0"/>
              <a:t>Το όνομα συνήθως θα είναι ένα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αρχείου</a:t>
            </a:r>
            <a:r>
              <a:rPr lang="el-GR" dirty="0" smtClean="0"/>
              <a:t>, αλλά μπορεί να είναι 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exists():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υπάρχει ή όχι το αρχείο/</a:t>
            </a:r>
            <a:r>
              <a:rPr lang="en-US" dirty="0" smtClean="0"/>
              <a:t>path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όνομα του αρχείου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getPath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επιστρέφει το </a:t>
            </a:r>
            <a:r>
              <a:rPr lang="en-US" dirty="0" smtClean="0"/>
              <a:t>path </a:t>
            </a:r>
            <a:r>
              <a:rPr lang="el-GR" dirty="0" smtClean="0"/>
              <a:t>μέχρι το αρχείο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isFile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που μας λέει αν το όνομα είναι αρχείο 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isDirectory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που μας λέει αν το όνομα είναι </a:t>
            </a:r>
            <a:r>
              <a:rPr lang="en-US" dirty="0" smtClean="0"/>
              <a:t>directory </a:t>
            </a:r>
            <a:r>
              <a:rPr lang="el-GR" dirty="0" smtClean="0"/>
              <a:t>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mkdir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δημιουργεί το </a:t>
            </a:r>
            <a:r>
              <a:rPr lang="en-US" dirty="0" smtClean="0"/>
              <a:t>directory </a:t>
            </a:r>
            <a:r>
              <a:rPr lang="el-GR" dirty="0" smtClean="0"/>
              <a:t>στο </a:t>
            </a:r>
            <a:r>
              <a:rPr lang="en-US" dirty="0" smtClean="0"/>
              <a:t>path </a:t>
            </a:r>
            <a:r>
              <a:rPr lang="el-GR" dirty="0" smtClean="0"/>
              <a:t>που δώσαμε ως όρισμα.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6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3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επεξεργασία αλφαριθμητικών είναι πολύ σημαντική για πολλές εφαρμογές. Θα δούμε μερικές χρήσιμες εντολές</a:t>
            </a:r>
          </a:p>
          <a:p>
            <a:r>
              <a:rPr lang="el-GR" dirty="0" smtClean="0"/>
              <a:t>Σε όλες τις εντολές για επεξεργασία των </a:t>
            </a:r>
            <a:r>
              <a:rPr lang="en-US" dirty="0" smtClean="0"/>
              <a:t>Strings </a:t>
            </a:r>
            <a:r>
              <a:rPr lang="el-GR" dirty="0" smtClean="0"/>
              <a:t>δεν πρέπει να ξεχνάμε ότι 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  <a:r>
              <a:rPr lang="el-GR" dirty="0" smtClean="0"/>
              <a:t> που καλεί μια μεταβλητή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μπορούν να αλλάξουν</a:t>
            </a:r>
            <a:r>
              <a:rPr lang="el-GR" dirty="0" smtClean="0"/>
              <a:t> την μεταβλητή, μόνο να επιστρέψουν ένα </a:t>
            </a:r>
            <a:r>
              <a:rPr lang="el-GR" dirty="0" smtClean="0">
                <a:solidFill>
                  <a:srgbClr val="0070C0"/>
                </a:solidFill>
              </a:rPr>
              <a:t>νέο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1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toLowerCase</a:t>
            </a:r>
            <a:r>
              <a:rPr lang="en-US" dirty="0" smtClean="0"/>
              <a:t>, trim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παρακάτω εντολές είναι χρήσιμες για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κανονικοποιούμε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toLowerCase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μετατρέπει όλους τους χαρακτήρες ενός </a:t>
            </a:r>
            <a:r>
              <a:rPr lang="en-US" dirty="0"/>
              <a:t>String </a:t>
            </a:r>
            <a:r>
              <a:rPr lang="el-GR" dirty="0"/>
              <a:t>σε μικρά γράμματα.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trim(): </a:t>
            </a:r>
            <a:r>
              <a:rPr lang="el-GR" dirty="0"/>
              <a:t>αφαιρεί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λευκούς χαρακτήρες </a:t>
            </a:r>
            <a:r>
              <a:rPr lang="en-US" dirty="0" smtClean="0"/>
              <a:t>(</a:t>
            </a:r>
            <a:r>
              <a:rPr lang="el-GR" dirty="0" smtClean="0"/>
              <a:t>κενά, </a:t>
            </a:r>
            <a:r>
              <a:rPr lang="en-US" dirty="0" smtClean="0"/>
              <a:t>tabs, </a:t>
            </a:r>
            <a:r>
              <a:rPr lang="el-GR" dirty="0" smtClean="0"/>
              <a:t>αλλαγή γραμμής) από </a:t>
            </a:r>
            <a:r>
              <a:rPr lang="el-GR" dirty="0"/>
              <a:t>την αρχή και το </a:t>
            </a:r>
            <a:r>
              <a:rPr lang="el-GR" dirty="0" smtClean="0"/>
              <a:t>τέλος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Χρήσιμες εντολές όταν κάνουμε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συγκρίσεις</a:t>
            </a:r>
            <a:r>
              <a:rPr lang="el-GR" dirty="0" smtClean="0"/>
              <a:t> μεταξύ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τα φέρουμε σε κοινή μορφή.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9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s1 = "this is a sentence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s2 = "This is a sentence";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s1.trim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23528" y="3149083"/>
            <a:ext cx="1656184" cy="1368152"/>
          </a:xfrm>
          <a:prstGeom prst="wedgeRectCallout">
            <a:avLst>
              <a:gd name="adj1" fmla="val 72272"/>
              <a:gd name="adj2" fmla="val 4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να αποφεύγονται κενά στην αρχή η στο τέλος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11619" y="3981569"/>
            <a:ext cx="2952328" cy="1152128"/>
          </a:xfrm>
          <a:prstGeom prst="wedgeRectCallout">
            <a:avLst>
              <a:gd name="adj1" fmla="val -73659"/>
              <a:gd name="adj2" fmla="val 5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Χρήσιμη εντολή για συγκρίσεις λέξεων, για να μην εξαρτόμαστε αν η λέξη είναι σε μικρά ή κεφαλαία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3849" y="5805264"/>
            <a:ext cx="596530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</a:t>
            </a:r>
            <a:r>
              <a:rPr lang="el-GR" b="1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να γίνεται ξανά ανάθεση στη μεταβλητή.</a:t>
            </a:r>
          </a:p>
          <a:p>
            <a:r>
              <a:rPr lang="el-GR" dirty="0" smtClean="0"/>
              <a:t>Η εντολή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δεν </a:t>
            </a:r>
            <a:r>
              <a:rPr lang="el-GR" dirty="0"/>
              <a:t>αλλάζει το </a:t>
            </a:r>
            <a:r>
              <a:rPr lang="en-US" dirty="0" smtClean="0"/>
              <a:t>s2 </a:t>
            </a:r>
            <a:r>
              <a:rPr lang="el-GR" dirty="0" smtClean="0"/>
              <a:t>επιστρέφει το αλλαγμένο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2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split </a:t>
            </a:r>
            <a:r>
              <a:rPr lang="el-GR" dirty="0" smtClean="0"/>
              <a:t>είναι χρήσιμη για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διαχωρίζονται από ένα συγκεκριμένο </a:t>
            </a:r>
            <a:r>
              <a:rPr lang="en-US" dirty="0" smtClean="0"/>
              <a:t>string (</a:t>
            </a:r>
            <a:r>
              <a:rPr lang="en-US" dirty="0" err="1" smtClean="0"/>
              <a:t>delimeter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</a:t>
            </a:r>
            <a:r>
              <a:rPr lang="el-GR" dirty="0" smtClean="0"/>
              <a:t>: το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ως προς το οποίο θέλουμε να σπάσουμε το κείμενο.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: πίνακα </a:t>
            </a:r>
            <a:r>
              <a:rPr lang="en-US" dirty="0" smtClean="0">
                <a:solidFill>
                  <a:srgbClr val="0070C0"/>
                </a:solidFill>
              </a:rPr>
              <a:t>String[] </a:t>
            </a:r>
            <a:r>
              <a:rPr lang="el-GR" dirty="0" smtClean="0"/>
              <a:t>με τα πεδία που δημιουργήθηκαν.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0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19" y="1863289"/>
            <a:ext cx="8229600" cy="4590047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"Student: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Marley\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111";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fields[]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("\t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fields[0].split(":");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fields[1].split(":");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"\t"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203" y="409457"/>
            <a:ext cx="8285654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70C0"/>
                </a:solidFill>
              </a:rPr>
              <a:t>Παράδειγμα</a:t>
            </a:r>
            <a:r>
              <a:rPr lang="el-GR" sz="2400" dirty="0" smtClean="0"/>
              <a:t>: από το </a:t>
            </a:r>
            <a:r>
              <a:rPr lang="en-US" sz="2400" dirty="0" smtClean="0"/>
              <a:t>String:</a:t>
            </a:r>
          </a:p>
          <a:p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Student: Bob Marley		AM: 111</a:t>
            </a:r>
            <a:r>
              <a:rPr lang="en-US" sz="2400" dirty="0" smtClean="0"/>
              <a:t>”</a:t>
            </a:r>
          </a:p>
          <a:p>
            <a:r>
              <a:rPr lang="el-GR" sz="2400" dirty="0" smtClean="0"/>
              <a:t>θέλουμε το όνομα του φοιτητή και το ΑΜ του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94006" y="2924944"/>
            <a:ext cx="284999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Split </a:t>
            </a:r>
            <a:r>
              <a:rPr lang="el-GR" dirty="0" smtClean="0"/>
              <a:t>πρώτα ως προς </a:t>
            </a:r>
            <a:r>
              <a:rPr lang="en-US" dirty="0" smtClean="0"/>
              <a:t>“\t” </a:t>
            </a:r>
            <a:r>
              <a:rPr lang="el-GR" dirty="0" smtClean="0"/>
              <a:t>και μετά ως προς </a:t>
            </a:r>
            <a:r>
              <a:rPr lang="en-US" dirty="0" smtClean="0"/>
              <a:t>“:”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5808" y="4283804"/>
            <a:ext cx="17281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της </a:t>
            </a:r>
            <a:r>
              <a:rPr lang="en-US" dirty="0" smtClean="0"/>
              <a:t>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6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εντολή είναι χρήσιμη αν θέλουμε να αλλάξουμε κάπως 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replace(String before, String after): </a:t>
            </a:r>
            <a:r>
              <a:rPr lang="el-GR" dirty="0" smtClean="0"/>
              <a:t>αντικαθιστά το </a:t>
            </a:r>
            <a:r>
              <a:rPr lang="en-US" dirty="0" smtClean="0">
                <a:solidFill>
                  <a:srgbClr val="0070C0"/>
                </a:solidFill>
              </a:rPr>
              <a:t>before</a:t>
            </a:r>
            <a:r>
              <a:rPr lang="en-US" dirty="0" smtClean="0"/>
              <a:t> </a:t>
            </a:r>
            <a:r>
              <a:rPr lang="el-GR" dirty="0" smtClean="0"/>
              <a:t>με το </a:t>
            </a:r>
            <a:r>
              <a:rPr lang="en-US" dirty="0" smtClean="0">
                <a:solidFill>
                  <a:srgbClr val="0070C0"/>
                </a:solidFill>
              </a:rPr>
              <a:t>after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επιστρέφει </a:t>
            </a:r>
            <a:r>
              <a:rPr lang="el-GR" dirty="0" smtClean="0"/>
              <a:t>το αλλαγμένο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9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s1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"Is this a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greek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("?",";");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s2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"This is not a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 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"20-5-2013"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("-","/");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84404" y="2276872"/>
            <a:ext cx="2859596" cy="576064"/>
          </a:xfrm>
          <a:prstGeom prst="wedgeRectCallout">
            <a:avLst>
              <a:gd name="adj1" fmla="val -109933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το </a:t>
            </a:r>
            <a:r>
              <a:rPr lang="en-US" dirty="0" smtClean="0"/>
              <a:t>“?” </a:t>
            </a:r>
            <a:r>
              <a:rPr lang="el-GR" dirty="0" smtClean="0"/>
              <a:t>με </a:t>
            </a:r>
            <a:r>
              <a:rPr lang="en-US" dirty="0" smtClean="0"/>
              <a:t>“;”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78962" y="3501008"/>
            <a:ext cx="2952328" cy="504056"/>
          </a:xfrm>
          <a:prstGeom prst="wedgeRectCallout">
            <a:avLst>
              <a:gd name="adj1" fmla="val -105369"/>
              <a:gd name="adj2" fmla="val 11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 </a:t>
            </a:r>
            <a:r>
              <a:rPr lang="en-US" dirty="0"/>
              <a:t>“?”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12160" y="4581128"/>
            <a:ext cx="3072764" cy="576064"/>
          </a:xfrm>
          <a:prstGeom prst="wedgeRectCallout">
            <a:avLst>
              <a:gd name="adj1" fmla="val -101431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όλα τα </a:t>
            </a:r>
            <a:r>
              <a:rPr lang="en-US" dirty="0" smtClean="0"/>
              <a:t>“</a:t>
            </a:r>
            <a:r>
              <a:rPr lang="el-GR" dirty="0" smtClean="0"/>
              <a:t>-</a:t>
            </a:r>
            <a:r>
              <a:rPr lang="en-US" dirty="0" smtClean="0"/>
              <a:t>” </a:t>
            </a:r>
            <a:r>
              <a:rPr lang="el-GR" dirty="0" smtClean="0"/>
              <a:t>με </a:t>
            </a:r>
            <a:r>
              <a:rPr lang="en-US" dirty="0" smtClean="0"/>
              <a:t>“</a:t>
            </a:r>
            <a:r>
              <a:rPr lang="el-GR" dirty="0" smtClean="0"/>
              <a:t>/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9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γράψιμο.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6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</a:t>
            </a:r>
            <a:r>
              <a:rPr lang="el-GR" dirty="0" smtClean="0"/>
              <a:t>και </a:t>
            </a:r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Υπάρχουν περιπτώσεις που θέλουμε να σπάσουμε ή να αντικαταστήσουμε με βάση κάτι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περίπλοκο</a:t>
            </a:r>
            <a:r>
              <a:rPr lang="el-GR" dirty="0" smtClean="0"/>
              <a:t> από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Π.χ., θέλουμε να σπάσουμε ένα </a:t>
            </a:r>
            <a:r>
              <a:rPr lang="en-US" dirty="0" smtClean="0"/>
              <a:t>String </a:t>
            </a:r>
            <a:r>
              <a:rPr lang="el-GR" dirty="0" smtClean="0"/>
              <a:t>ως προς </a:t>
            </a:r>
            <a:r>
              <a:rPr lang="en-US" dirty="0" smtClean="0">
                <a:solidFill>
                  <a:srgbClr val="0070C0"/>
                </a:solidFill>
              </a:rPr>
              <a:t>tabs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κενά</a:t>
            </a:r>
          </a:p>
          <a:p>
            <a:pPr lvl="1"/>
            <a:r>
              <a:rPr lang="el-GR" dirty="0" smtClean="0"/>
              <a:t>Π.χ., θέλουμε να σβήσουμε οτιδήποτε είναι </a:t>
            </a:r>
            <a:r>
              <a:rPr lang="el-GR" dirty="0" smtClean="0">
                <a:solidFill>
                  <a:srgbClr val="0070C0"/>
                </a:solidFill>
              </a:rPr>
              <a:t>ερωτηματικό, ελληνικό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αγγλικό</a:t>
            </a:r>
          </a:p>
          <a:p>
            <a:pPr lvl="1"/>
            <a:r>
              <a:rPr lang="el-GR" dirty="0" smtClean="0"/>
              <a:t>Π.χ., θέλουμε να σβήσουμε τις τελείες αλλά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αν είναι </a:t>
            </a:r>
            <a:r>
              <a:rPr lang="el-GR" dirty="0" smtClean="0">
                <a:solidFill>
                  <a:srgbClr val="0070C0"/>
                </a:solidFill>
              </a:rPr>
              <a:t>στο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προσδιορίσουμε τέτοιες περίπλοκες περιπτώσεις 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εκφράσεις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regular expressions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2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τρόπος να περιγράφουμε </a:t>
            </a:r>
            <a:r>
              <a:rPr lang="en-US" dirty="0" smtClean="0"/>
              <a:t>Strings </a:t>
            </a:r>
            <a:r>
              <a:rPr lang="el-GR" dirty="0" smtClean="0"/>
              <a:t>που έχουν ακολουθούν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κοινό μοτίβο</a:t>
            </a:r>
          </a:p>
          <a:p>
            <a:pPr lvl="1"/>
            <a:r>
              <a:rPr lang="el-GR" dirty="0" smtClean="0"/>
              <a:t>Έχετε ήδη χρησιμοποιήσει κανονικές εκφράσεις. Όταν γράφετε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*.txt</a:t>
            </a:r>
            <a:r>
              <a:rPr lang="en-US" dirty="0" smtClean="0">
                <a:solidFill>
                  <a:srgbClr val="0070C0"/>
                </a:solidFill>
              </a:rPr>
              <a:t>” </a:t>
            </a:r>
            <a:r>
              <a:rPr lang="el-GR" dirty="0" smtClean="0"/>
              <a:t>το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“*.txt</a:t>
            </a:r>
            <a:r>
              <a:rPr lang="en-US" dirty="0" smtClean="0">
                <a:solidFill>
                  <a:srgbClr val="0070C0"/>
                </a:solidFill>
              </a:rPr>
              <a:t>”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μια κανονική έκφραση που περιγράφει όλα τα </a:t>
            </a:r>
            <a:r>
              <a:rPr lang="en-US" dirty="0" smtClean="0"/>
              <a:t>Strings </a:t>
            </a:r>
            <a:r>
              <a:rPr lang="el-GR" dirty="0" smtClean="0"/>
              <a:t>που τελειώνουν σε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“.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</a:t>
            </a:r>
            <a:r>
              <a:rPr lang="en-US" dirty="0">
                <a:solidFill>
                  <a:srgbClr val="0070C0"/>
                </a:solidFill>
              </a:rPr>
              <a:t>”</a:t>
            </a:r>
            <a:r>
              <a:rPr lang="el-GR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Μια κανονική έκφραση λέμε ότι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ταιριάζει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matches)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ένα </a:t>
            </a:r>
            <a:r>
              <a:rPr lang="en-US" dirty="0" smtClean="0"/>
              <a:t>string </a:t>
            </a:r>
            <a:r>
              <a:rPr lang="el-GR" dirty="0" smtClean="0"/>
              <a:t>όταν το </a:t>
            </a:r>
            <a:r>
              <a:rPr lang="en-US" dirty="0" smtClean="0"/>
              <a:t>string </a:t>
            </a:r>
            <a:r>
              <a:rPr lang="el-GR" dirty="0" smtClean="0"/>
              <a:t>περιγράφεται από το γενικό μοτίβο της κανονικής έκφρασης.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9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Μπορείτε να διαβάσετε μια περίληψη </a:t>
            </a:r>
            <a:r>
              <a:rPr lang="el-GR" dirty="0" smtClean="0">
                <a:hlinkClick r:id="rId2"/>
              </a:rPr>
              <a:t>στη σελίδα της </a:t>
            </a:r>
            <a:r>
              <a:rPr lang="en-US" dirty="0" smtClean="0">
                <a:hlinkClick r:id="rId2"/>
              </a:rPr>
              <a:t>Oracle</a:t>
            </a:r>
            <a:endParaRPr lang="en-US" dirty="0" smtClean="0"/>
          </a:p>
          <a:p>
            <a:r>
              <a:rPr lang="el-GR" dirty="0" smtClean="0"/>
              <a:t>Οι κανονικές εκφράσεις μπορούν να περιγράψουν πολλά πράγματα. Εμείς θα χρησιμοποιήσουμε κάποιες απλές εκφράσεις. </a:t>
            </a:r>
          </a:p>
          <a:p>
            <a:r>
              <a:rPr lang="el-GR" dirty="0" smtClean="0"/>
              <a:t>Παραδείγματα: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]: </a:t>
            </a:r>
            <a:r>
              <a:rPr lang="el-GR" dirty="0" smtClean="0"/>
              <a:t>ταιριάζει </a:t>
            </a:r>
            <a:r>
              <a:rPr lang="el-GR" dirty="0"/>
              <a:t>με </a:t>
            </a:r>
            <a:r>
              <a:rPr lang="en-US" dirty="0" smtClean="0"/>
              <a:t>a </a:t>
            </a:r>
            <a:r>
              <a:rPr lang="el-GR" dirty="0" smtClean="0"/>
              <a:t>ή </a:t>
            </a:r>
            <a:r>
              <a:rPr lang="en-US" dirty="0" smtClean="0"/>
              <a:t>b </a:t>
            </a:r>
            <a:r>
              <a:rPr lang="el-GR" dirty="0" smtClean="0"/>
              <a:t>ή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^a</a:t>
            </a:r>
            <a:r>
              <a:rPr lang="en-US" dirty="0" smtClean="0"/>
              <a:t> : </a:t>
            </a:r>
            <a:r>
              <a:rPr lang="el-GR" dirty="0"/>
              <a:t>τ</a:t>
            </a:r>
            <a:r>
              <a:rPr lang="el-GR" dirty="0" smtClean="0"/>
              <a:t>αιριάζει με ένα </a:t>
            </a:r>
            <a:r>
              <a:rPr lang="en-US" dirty="0" smtClean="0"/>
              <a:t>a</a:t>
            </a:r>
            <a:r>
              <a:rPr lang="el-GR" dirty="0" smtClean="0"/>
              <a:t> που εμφανίζεται στην </a:t>
            </a:r>
            <a:r>
              <a:rPr lang="el-GR" dirty="0" smtClean="0">
                <a:solidFill>
                  <a:srgbClr val="0070C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a$</a:t>
            </a:r>
            <a:r>
              <a:rPr lang="en-US" dirty="0" smtClean="0"/>
              <a:t>: </a:t>
            </a:r>
            <a:r>
              <a:rPr lang="el-GR" dirty="0"/>
              <a:t>τ</a:t>
            </a:r>
            <a:r>
              <a:rPr lang="el-GR" dirty="0" smtClean="0"/>
              <a:t>αιριάζει </a:t>
            </a:r>
            <a:r>
              <a:rPr lang="el-GR" dirty="0"/>
              <a:t>με ένα </a:t>
            </a:r>
            <a:r>
              <a:rPr lang="en-US" dirty="0"/>
              <a:t>a</a:t>
            </a:r>
            <a:r>
              <a:rPr lang="el-GR" dirty="0"/>
              <a:t> που εμφανίζεται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/>
              <a:t>String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\s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\p{Space}</a:t>
            </a:r>
            <a:r>
              <a:rPr lang="en-US" dirty="0" smtClean="0"/>
              <a:t>: </a:t>
            </a:r>
            <a:r>
              <a:rPr lang="el-GR" dirty="0" smtClean="0"/>
              <a:t>ταιριάζει με οποιοδήποτε </a:t>
            </a:r>
            <a:r>
              <a:rPr lang="en-US" dirty="0" smtClean="0">
                <a:solidFill>
                  <a:srgbClr val="0070C0"/>
                </a:solidFill>
              </a:rPr>
              <a:t>white space </a:t>
            </a:r>
            <a:r>
              <a:rPr lang="en-US" dirty="0" smtClean="0"/>
              <a:t>(</a:t>
            </a:r>
            <a:r>
              <a:rPr lang="el-GR" dirty="0" smtClean="0"/>
              <a:t>κενό,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p{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en-US" dirty="0" smtClean="0"/>
              <a:t>: </a:t>
            </a:r>
            <a:r>
              <a:rPr lang="el-GR" dirty="0" smtClean="0"/>
              <a:t>ταιριάζει όλα τα </a:t>
            </a:r>
            <a:r>
              <a:rPr lang="el-GR" dirty="0" smtClean="0">
                <a:solidFill>
                  <a:srgbClr val="0070C0"/>
                </a:solidFill>
              </a:rPr>
              <a:t>σημεία στίξης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a*</a:t>
            </a:r>
            <a:r>
              <a:rPr lang="en-US" dirty="0" smtClean="0"/>
              <a:t>: </a:t>
            </a:r>
            <a:r>
              <a:rPr lang="el-GR" dirty="0" smtClean="0"/>
              <a:t>ταιριάζει </a:t>
            </a:r>
            <a:r>
              <a:rPr lang="el-GR" dirty="0" smtClean="0">
                <a:solidFill>
                  <a:srgbClr val="0070C0"/>
                </a:solidFill>
              </a:rPr>
              <a:t>0 ή παραπάνω </a:t>
            </a:r>
            <a:r>
              <a:rPr lang="el-GR" dirty="0" smtClean="0"/>
              <a:t>εμφανίσεις του </a:t>
            </a:r>
            <a:r>
              <a:rPr lang="en-US" dirty="0" smtClean="0"/>
              <a:t>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a+</a:t>
            </a:r>
            <a:r>
              <a:rPr lang="en-US" dirty="0" smtClean="0"/>
              <a:t>: </a:t>
            </a:r>
            <a:r>
              <a:rPr lang="el-GR" dirty="0" smtClean="0"/>
              <a:t>ταιριάζει </a:t>
            </a:r>
            <a:r>
              <a:rPr lang="el-GR" dirty="0" smtClean="0">
                <a:solidFill>
                  <a:srgbClr val="0070C0"/>
                </a:solidFill>
              </a:rPr>
              <a:t>1 ή παραπάνω </a:t>
            </a:r>
            <a:r>
              <a:rPr lang="el-GR" dirty="0" smtClean="0"/>
              <a:t>εμφανίσεις του </a:t>
            </a:r>
            <a:r>
              <a:rPr lang="en-US" dirty="0" smtClean="0"/>
              <a:t>a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Για να </a:t>
            </a:r>
            <a:r>
              <a:rPr lang="el-GR" dirty="0" smtClean="0">
                <a:solidFill>
                  <a:srgbClr val="0070C0"/>
                </a:solidFill>
              </a:rPr>
              <a:t>χρησιμοποιήσουμε</a:t>
            </a:r>
            <a:r>
              <a:rPr lang="el-GR" dirty="0" smtClean="0"/>
              <a:t> τις κανονικές εκφράσεις τις μετατρέπουμε σε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που δίνεται ως όρισμα στην </a:t>
            </a:r>
            <a:r>
              <a:rPr lang="en-US" dirty="0" smtClean="0">
                <a:solidFill>
                  <a:srgbClr val="0070C0"/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η την </a:t>
            </a:r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“^a”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“a$”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“\\s”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“\\p{Space}”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Punct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}”</a:t>
            </a:r>
          </a:p>
          <a:p>
            <a:pPr lvl="2"/>
            <a:r>
              <a:rPr lang="el-GR" dirty="0" smtClean="0"/>
              <a:t>Χρειαζόμαστε το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“\\”</a:t>
            </a:r>
            <a:r>
              <a:rPr lang="en-US" dirty="0" smtClean="0"/>
              <a:t> </a:t>
            </a:r>
            <a:r>
              <a:rPr lang="el-GR" dirty="0" smtClean="0"/>
              <a:t>ώστε να βάλουμε το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r>
              <a:rPr lang="el-GR" dirty="0" smtClean="0"/>
              <a:t> μέσα στο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l-GR" dirty="0" smtClean="0"/>
              <a:t>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escape character 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Όταν τον συνδυάζουμε με άλλους χαρακτήρες παίρνει </a:t>
            </a:r>
            <a:r>
              <a:rPr lang="el-GR" dirty="0" smtClean="0">
                <a:solidFill>
                  <a:srgbClr val="0070C0"/>
                </a:solidFill>
              </a:rPr>
              <a:t>διαφορετικό νόημα </a:t>
            </a:r>
            <a:r>
              <a:rPr lang="el-GR" dirty="0" smtClean="0"/>
              <a:t>όταν είμαστε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\n</a:t>
            </a:r>
            <a:r>
              <a:rPr lang="en-US" dirty="0" smtClean="0"/>
              <a:t>: </a:t>
            </a:r>
            <a:r>
              <a:rPr lang="el-GR" dirty="0" smtClean="0"/>
              <a:t>αλλαγή γραμμής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\t</a:t>
            </a:r>
            <a:r>
              <a:rPr lang="el-GR" dirty="0" smtClean="0"/>
              <a:t>: </a:t>
            </a:r>
            <a:r>
              <a:rPr lang="en-US" dirty="0" smtClean="0"/>
              <a:t>tab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\“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n-US" b="1" dirty="0" smtClean="0">
                <a:solidFill>
                  <a:srgbClr val="0070C0"/>
                </a:solidFill>
              </a:rPr>
              <a:t>“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\\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79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16016" y="2348880"/>
            <a:ext cx="360040" cy="21602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s1 = "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1\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tsentence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tokens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"[\t 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tokens){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"\\s"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t: tokens){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 be or not to be? This is the question. The question we must 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sentences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"[?.]"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s: sentences){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s.trim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65811" y="2276872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στο </a:t>
            </a:r>
            <a:r>
              <a:rPr lang="en-US" dirty="0" smtClean="0"/>
              <a:t>tab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 κενό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65811" y="3212976"/>
            <a:ext cx="2401906" cy="504056"/>
          </a:xfrm>
          <a:prstGeom prst="wedgeRectCallout">
            <a:avLst>
              <a:gd name="adj1" fmla="val -128483"/>
              <a:gd name="adj2" fmla="val -2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σε οποιοδήποτε </a:t>
            </a:r>
            <a:r>
              <a:rPr lang="en-US" dirty="0" smtClean="0"/>
              <a:t>white space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33020" y="5049180"/>
            <a:ext cx="2434698" cy="684076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στο ερωτηματικό και την τελεία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4191227" y="6021288"/>
            <a:ext cx="3384376" cy="576064"/>
          </a:xfrm>
          <a:prstGeom prst="wedgeRectCallout">
            <a:avLst>
              <a:gd name="adj1" fmla="val -42424"/>
              <a:gd name="adj2" fmla="val -132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τα κενά στην αρχή και το τέλος των προτάσεων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2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0" y="97197"/>
            <a:ext cx="2858034" cy="901880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Παράδειγμα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836712"/>
            <a:ext cx="7231495" cy="60212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cost is 99.99 dollars.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\"Quoted (\"quote\") text\"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What?Yes!No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"[.!?]"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//s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"\\p{Punct}"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,"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 //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εναλλακτικά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Space: Tab:\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t:End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“\\p{Space}"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12595" y="1738592"/>
            <a:ext cx="2542202" cy="576064"/>
          </a:xfrm>
          <a:prstGeom prst="wedgeRectCallout">
            <a:avLst>
              <a:gd name="adj1" fmla="val 55237"/>
              <a:gd name="adj2" fmla="val 91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την τελεία 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0" y="3501008"/>
            <a:ext cx="2434698" cy="936104"/>
          </a:xfrm>
          <a:prstGeom prst="wedgeRectCallout">
            <a:avLst>
              <a:gd name="adj1" fmla="val 57693"/>
              <a:gd name="adj2" fmla="val 657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τελεία, θαυμαστικό και ερωτηματικό με κενό.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395866"/>
            <a:ext cx="47160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χρησιμοποιήσουμε την κανονική έκφραση χρειαζόμαστε την εντολή </a:t>
            </a:r>
            <a:r>
              <a:rPr lang="en-US" dirty="0" err="1" smtClean="0">
                <a:solidFill>
                  <a:srgbClr val="FF0000"/>
                </a:solidFill>
              </a:rPr>
              <a:t>replaceAll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284404" y="3652462"/>
            <a:ext cx="2859596" cy="576064"/>
          </a:xfrm>
          <a:prstGeom prst="wedgeRectCallout">
            <a:avLst>
              <a:gd name="adj1" fmla="val -72313"/>
              <a:gd name="adj2" fmla="val -62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”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6284404" y="2870033"/>
            <a:ext cx="2859596" cy="576064"/>
          </a:xfrm>
          <a:prstGeom prst="wedgeRectCallout">
            <a:avLst>
              <a:gd name="adj1" fmla="val -67279"/>
              <a:gd name="adj2" fmla="val 19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“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rgbClr val="FF000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284404" y="5229117"/>
            <a:ext cx="2859596" cy="576064"/>
          </a:xfrm>
          <a:prstGeom prst="wedgeRectCallout">
            <a:avLst>
              <a:gd name="adj1" fmla="val -60630"/>
              <a:gd name="adj2" fmla="val 60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τους</a:t>
            </a:r>
            <a:r>
              <a:rPr lang="en-US" dirty="0" smtClean="0"/>
              <a:t> whitespace</a:t>
            </a:r>
            <a:r>
              <a:rPr lang="el-GR" dirty="0" smtClean="0"/>
              <a:t> χαρακτήρες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7260" y="5054335"/>
            <a:ext cx="2427438" cy="1074730"/>
          </a:xfrm>
          <a:prstGeom prst="wedgeRectCallout">
            <a:avLst>
              <a:gd name="adj1" fmla="val 59332"/>
              <a:gd name="adj2" fmla="val -67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Εναλλακτικός τρόπος να αντικαταστήσουμε τα σημεία στίξεως με κενά.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0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7231495" cy="6042285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ReplaceTest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Hello...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Quoted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(\"quote\")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String[] words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trim()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.split();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724128" y="908720"/>
            <a:ext cx="2082251" cy="432048"/>
          </a:xfrm>
          <a:prstGeom prst="wedgeRectCallout">
            <a:avLst>
              <a:gd name="adj1" fmla="val -122480"/>
              <a:gd name="adj2" fmla="val 170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81473" y="1484784"/>
            <a:ext cx="243469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Σβήνει </a:t>
            </a:r>
            <a:r>
              <a:rPr lang="el-GR" dirty="0">
                <a:solidFill>
                  <a:srgbClr val="FF0000"/>
                </a:solidFill>
              </a:rPr>
              <a:t>μία </a:t>
            </a:r>
            <a:r>
              <a:rPr lang="el-GR" dirty="0"/>
              <a:t>τελεία από το </a:t>
            </a:r>
            <a:r>
              <a:rPr lang="el-GR" dirty="0">
                <a:solidFill>
                  <a:srgbClr val="FF0000"/>
                </a:solidFill>
              </a:rPr>
              <a:t>τέλος</a:t>
            </a:r>
            <a:r>
              <a:rPr lang="el-GR" dirty="0"/>
              <a:t> του </a:t>
            </a:r>
            <a:r>
              <a:rPr lang="en-US" dirty="0"/>
              <a:t>String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81473" y="2282571"/>
            <a:ext cx="243469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μπορούμε να σβήσουμε όλες τις τελείες?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996952"/>
            <a:ext cx="6048671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από το </a:t>
            </a:r>
            <a:r>
              <a:rPr lang="en-US" dirty="0" smtClean="0"/>
              <a:t>s </a:t>
            </a:r>
            <a:r>
              <a:rPr lang="el-GR" dirty="0" smtClean="0"/>
              <a:t>να αφαιρέσουμε τα αρχικά και τελικά </a:t>
            </a:r>
            <a:r>
              <a:rPr lang="en-US" dirty="0" smtClean="0"/>
              <a:t>“ </a:t>
            </a:r>
            <a:r>
              <a:rPr lang="el-GR" dirty="0" smtClean="0"/>
              <a:t>να αφαιρέσουμε αρχικά και τελικά κενά να μετατρέψουμε τα γράμματα σε μικρά και να το σπάσουμε σε λέξεις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67791" y="5301208"/>
            <a:ext cx="414837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μην κάνουμε συνεχείς αναθέσεις των αποτελεσμάτων των μεθόδων βολεύει να κάνουμε αλυσιδωτές κλήσεις των μεθόδων.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6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του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κομμάτια που χωρίζονται με κενά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tokenization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τα κομμάτια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  <a:hlinkClick r:id="rId2"/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κάνει και το </a:t>
            </a:r>
            <a:r>
              <a:rPr lang="en-US" dirty="0" smtClean="0"/>
              <a:t>tokenization </a:t>
            </a:r>
            <a:r>
              <a:rPr lang="el-GR" dirty="0" smtClean="0"/>
              <a:t>και μας επιτρέπει να διατρέχουμε τα </a:t>
            </a:r>
            <a:r>
              <a:rPr lang="en-US" dirty="0" smtClean="0"/>
              <a:t>tokens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</a:t>
            </a:r>
            <a:r>
              <a:rPr lang="en-US" dirty="0" smtClean="0">
                <a:solidFill>
                  <a:srgbClr val="0070C0"/>
                </a:solidFill>
              </a:rPr>
              <a:t> = new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 </a:t>
            </a:r>
            <a:r>
              <a:rPr lang="el-GR" dirty="0" err="1" smtClean="0"/>
              <a:t>Δημιουργέι</a:t>
            </a:r>
            <a:r>
              <a:rPr lang="el-GR" dirty="0" smtClean="0"/>
              <a:t> ένα </a:t>
            </a:r>
            <a:r>
              <a:rPr lang="en-US" dirty="0" err="1" smtClean="0"/>
              <a:t>tokenizer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s</a:t>
            </a:r>
            <a:r>
              <a:rPr lang="en-US" dirty="0" smtClean="0"/>
              <a:t>,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διαχωριστικό</a:t>
            </a:r>
            <a:r>
              <a:rPr lang="el-GR" dirty="0" smtClean="0"/>
              <a:t> (</a:t>
            </a:r>
            <a:r>
              <a:rPr lang="en-US" dirty="0" err="1" smtClean="0"/>
              <a:t>delimeter</a:t>
            </a:r>
            <a:r>
              <a:rPr lang="en-US" dirty="0" smtClean="0"/>
              <a:t>) </a:t>
            </a:r>
            <a:r>
              <a:rPr lang="el-GR" dirty="0" smtClean="0"/>
              <a:t>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λευκούς χαρακτήρες (\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s)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nextToken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επόμενο </a:t>
            </a:r>
            <a:r>
              <a:rPr lang="en-US" dirty="0" smtClean="0"/>
              <a:t>token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hasMoreTokens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μας λέει αν έχουμε άλλα </a:t>
            </a:r>
            <a:r>
              <a:rPr lang="en-US" dirty="0" smtClean="0"/>
              <a:t>tokens</a:t>
            </a:r>
          </a:p>
          <a:p>
            <a:pPr lvl="1"/>
            <a:endParaRPr lang="en-US" dirty="0"/>
          </a:p>
          <a:p>
            <a:r>
              <a:rPr lang="el-GR" dirty="0" smtClean="0"/>
              <a:t>Θα μπορούσαμε να χρησιμοποιήσουμε και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αλλά η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χειρίζεται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 </a:t>
            </a:r>
            <a:r>
              <a:rPr lang="el-GR" dirty="0" smtClean="0"/>
              <a:t>τις διάφορες περιπτώσεις με </a:t>
            </a:r>
            <a:r>
              <a:rPr lang="en-US" dirty="0" smtClean="0"/>
              <a:t>white space</a:t>
            </a:r>
          </a:p>
          <a:p>
            <a:pPr lvl="1"/>
            <a:r>
              <a:rPr lang="el-GR" dirty="0" smtClean="0"/>
              <a:t>Π.χ. πολλαπλά κενά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5"/>
            <a:ext cx="2859596" cy="360040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κενό και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347864" y="5949280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3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00803" y="3453204"/>
            <a:ext cx="475253" cy="2638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tokens1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s+");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4"/>
            <a:ext cx="2859596" cy="623867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rgbClr val="FF0000"/>
                </a:solidFill>
              </a:rPr>
              <a:t>τουλάχιστον ένα </a:t>
            </a:r>
            <a:r>
              <a:rPr lang="el-GR" dirty="0" smtClean="0"/>
              <a:t>κενό ή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κενό </a:t>
            </a:r>
            <a:r>
              <a:rPr lang="en-US" dirty="0" smtClean="0"/>
              <a:t>token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4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εισόδου </a:t>
            </a:r>
            <a:r>
              <a:rPr lang="el-GR" dirty="0" smtClean="0"/>
              <a:t>που </a:t>
            </a:r>
            <a:r>
              <a:rPr lang="el-GR" dirty="0"/>
              <a:t>αναπαριστά </a:t>
            </a:r>
            <a:r>
              <a:rPr lang="el-GR" dirty="0" smtClean="0"/>
              <a:t>το πληκτρολόγιο.</a:t>
            </a:r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9363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Μπρούμε</a:t>
            </a:r>
            <a:r>
              <a:rPr lang="el-GR" dirty="0" smtClean="0"/>
              <a:t> να κάνουμε </a:t>
            </a:r>
            <a:r>
              <a:rPr lang="en-US" dirty="0" smtClean="0"/>
              <a:t>tokenization </a:t>
            </a:r>
            <a:r>
              <a:rPr lang="el-GR" dirty="0" smtClean="0"/>
              <a:t>και με διαφορετικά διαχωριστικά. Αυτά τα προσδιορίζουμε στον </a:t>
            </a:r>
            <a:r>
              <a:rPr lang="en-US" dirty="0" smtClean="0"/>
              <a:t>constructor. </a:t>
            </a:r>
            <a:endParaRPr lang="el-GR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s,”.?!”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l-GR" dirty="0" err="1" smtClean="0"/>
              <a:t>Δημιουργέι</a:t>
            </a:r>
            <a:r>
              <a:rPr lang="el-GR" dirty="0" smtClean="0"/>
              <a:t> ένα </a:t>
            </a:r>
            <a:r>
              <a:rPr lang="en-US" dirty="0" err="1" smtClean="0"/>
              <a:t>tokenizer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s</a:t>
            </a:r>
            <a:r>
              <a:rPr lang="en-US" dirty="0" smtClean="0"/>
              <a:t>,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διαχωριστικό</a:t>
            </a:r>
            <a:r>
              <a:rPr lang="el-GR" dirty="0" smtClean="0"/>
              <a:t> (</a:t>
            </a:r>
            <a:r>
              <a:rPr lang="en-US" dirty="0" err="1" smtClean="0"/>
              <a:t>delimeter</a:t>
            </a:r>
            <a:r>
              <a:rPr lang="en-US" dirty="0" smtClean="0"/>
              <a:t>) </a:t>
            </a:r>
            <a:r>
              <a:rPr lang="el-GR" dirty="0" smtClean="0"/>
              <a:t>την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τελεία, </a:t>
            </a:r>
            <a:r>
              <a:rPr lang="el-GR" dirty="0" smtClean="0"/>
              <a:t>το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ερωτηματικό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θαυμαστικό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60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StringTokenizerTest2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String s 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first sentence. The second! Third? And, finally, the last one.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tokens  = 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(s,".?!");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okenization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:");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tokens.hasMoreTokens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tokens.nextToken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().trim());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31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l-GR" dirty="0" smtClean="0"/>
              <a:t>. Αυτό σημαίνει ότι για να αλλάξουμε ένα </a:t>
            </a:r>
            <a:r>
              <a:rPr lang="en-US" dirty="0" smtClean="0"/>
              <a:t>String </a:t>
            </a:r>
            <a:r>
              <a:rPr lang="el-GR" dirty="0" smtClean="0"/>
              <a:t>πρέπει να το </a:t>
            </a:r>
            <a:r>
              <a:rPr lang="el-GR" dirty="0" err="1" smtClean="0">
                <a:solidFill>
                  <a:srgbClr val="0070C0"/>
                </a:solidFill>
              </a:rPr>
              <a:t>ξανα</a:t>
            </a:r>
            <a:r>
              <a:rPr lang="el-GR" dirty="0" smtClean="0">
                <a:solidFill>
                  <a:srgbClr val="0070C0"/>
                </a:solidFill>
              </a:rPr>
              <a:t>-δημιουργήσουμε</a:t>
            </a:r>
            <a:r>
              <a:rPr lang="el-GR" dirty="0" smtClean="0"/>
              <a:t> και να το </a:t>
            </a:r>
            <a:r>
              <a:rPr lang="el-GR" dirty="0" smtClean="0">
                <a:solidFill>
                  <a:srgbClr val="0070C0"/>
                </a:solidFill>
              </a:rPr>
              <a:t>αντιγράψουμε</a:t>
            </a:r>
          </a:p>
          <a:p>
            <a:r>
              <a:rPr lang="el-GR" dirty="0" smtClean="0"/>
              <a:t>Για τέτοιου είδους αλλαγές είναι καλύτερα να χρησιμοποιούμε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StringBuilder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append</a:t>
            </a:r>
            <a:r>
              <a:rPr lang="en-US" dirty="0" smtClean="0"/>
              <a:t>: </a:t>
            </a:r>
            <a:r>
              <a:rPr lang="el-GR" dirty="0" smtClean="0"/>
              <a:t>προσθέτει ένα </a:t>
            </a:r>
            <a:r>
              <a:rPr lang="en-US" dirty="0" smtClean="0"/>
              <a:t>String </a:t>
            </a:r>
            <a:r>
              <a:rPr lang="el-GR" dirty="0" smtClean="0"/>
              <a:t>στο τέλος</a:t>
            </a:r>
            <a:r>
              <a:rPr lang="en-US" dirty="0" smtClean="0"/>
              <a:t> </a:t>
            </a:r>
            <a:r>
              <a:rPr lang="el-GR" dirty="0" smtClean="0"/>
              <a:t>του υπάρχοντος. Παίρνει σαν όρισμα </a:t>
            </a:r>
            <a:r>
              <a:rPr lang="en-US" dirty="0" smtClean="0"/>
              <a:t>String </a:t>
            </a:r>
            <a:r>
              <a:rPr lang="el-GR" dirty="0" smtClean="0"/>
              <a:t>ή οποιοδήποτε πρωταρχικό τύπο.</a:t>
            </a:r>
            <a:r>
              <a:rPr lang="en-US" dirty="0" smtClean="0"/>
              <a:t> </a:t>
            </a:r>
            <a:r>
              <a:rPr lang="el-GR" dirty="0" smtClean="0"/>
              <a:t>Αν πάρει όρισμα κάποιο αντικείμενο καλείται αυτόματα η μέθοδος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του αντικειμένου.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τελικό </a:t>
            </a:r>
            <a:r>
              <a:rPr lang="en-US" dirty="0" smtClean="0"/>
              <a:t>String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Πολύ βολικό για να δημιουργούμε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συνενώνοντας</a:t>
            </a:r>
            <a:r>
              <a:rPr lang="el-GR" dirty="0" smtClean="0"/>
              <a:t> πολλαπλά </a:t>
            </a:r>
            <a:r>
              <a:rPr lang="en-US" dirty="0" smtClean="0"/>
              <a:t>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6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59" y="4229405"/>
            <a:ext cx="8496944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849694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N = 100000;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s = s + " " +i;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 +i);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20688"/>
            <a:ext cx="42119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ένα </a:t>
            </a:r>
            <a:r>
              <a:rPr lang="en-US" dirty="0" smtClean="0"/>
              <a:t>String </a:t>
            </a:r>
            <a:r>
              <a:rPr lang="el-GR" dirty="0" smtClean="0"/>
              <a:t>με τους αριθμούς από το 1 ως το 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3545" y="6021288"/>
            <a:ext cx="627591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μπλε κώδικας είναι </a:t>
            </a:r>
            <a:r>
              <a:rPr lang="el-GR" b="1" dirty="0" smtClean="0">
                <a:solidFill>
                  <a:srgbClr val="FF0000"/>
                </a:solidFill>
              </a:rPr>
              <a:t>πολύ</a:t>
            </a:r>
            <a:r>
              <a:rPr lang="el-GR" dirty="0" smtClean="0"/>
              <a:t> πιο γρήγορος από τον πράσινο </a:t>
            </a:r>
          </a:p>
          <a:p>
            <a:r>
              <a:rPr lang="el-GR" dirty="0" smtClean="0"/>
              <a:t>Ο πράσινος αντιγράφει το </a:t>
            </a:r>
            <a:r>
              <a:rPr lang="en-US" dirty="0" smtClean="0"/>
              <a:t>String </a:t>
            </a:r>
            <a:r>
              <a:rPr lang="el-GR" dirty="0" smtClean="0"/>
              <a:t>Ν φορές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6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StringBuilderTest2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Person("Some 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012160" y="4221088"/>
            <a:ext cx="3024336" cy="1368152"/>
          </a:xfrm>
          <a:prstGeom prst="wedgeRectCallout">
            <a:avLst>
              <a:gd name="adj1" fmla="val -59595"/>
              <a:gd name="adj2" fmla="val -90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μέθοδος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Person </a:t>
            </a:r>
            <a:r>
              <a:rPr lang="el-GR" dirty="0" smtClean="0"/>
              <a:t>και συνενώνεται στο τέλος του υπάρχοντος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54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Αρχεία – Επεξεργασία αλφαριθμητικών - Δομές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65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ένα αρχείο </a:t>
            </a:r>
            <a:r>
              <a:rPr lang="en-US" dirty="0" smtClean="0">
                <a:solidFill>
                  <a:srgbClr val="0070C0"/>
                </a:solidFill>
              </a:rPr>
              <a:t>studentNames.txt</a:t>
            </a:r>
            <a:r>
              <a:rPr lang="el-GR" dirty="0" smtClean="0"/>
              <a:t> με τα ΑΜ και τα ονόματα των φοιτητών (</a:t>
            </a:r>
            <a:r>
              <a:rPr lang="en-US" dirty="0" smtClean="0"/>
              <a:t>tab-separated)</a:t>
            </a:r>
            <a:r>
              <a:rPr lang="el-GR" dirty="0" smtClean="0"/>
              <a:t> και ένα αρχείο </a:t>
            </a:r>
            <a:r>
              <a:rPr lang="en-US" dirty="0" smtClean="0">
                <a:solidFill>
                  <a:srgbClr val="0070C0"/>
                </a:solidFill>
              </a:rPr>
              <a:t>studentGrades.txt</a:t>
            </a:r>
            <a:r>
              <a:rPr lang="en-US" dirty="0" smtClean="0"/>
              <a:t> </a:t>
            </a:r>
            <a:r>
              <a:rPr lang="el-GR" dirty="0" smtClean="0"/>
              <a:t>με τα ΑΜ και βαθμό (για κάποια μαθήματα – ένα μάθημα ανά γραμμή). </a:t>
            </a:r>
            <a:r>
              <a:rPr lang="el-GR" dirty="0" smtClean="0"/>
              <a:t>Θέλουμε να τυπώσουμε σε </a:t>
            </a:r>
            <a:r>
              <a:rPr lang="el-GR" dirty="0" smtClean="0"/>
              <a:t>ένα αρχείο ΑΜ, όνομα, βαθμό.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9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1653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Join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("studentNames.txt"));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Scanner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("studentGrades.txt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("studentNamesGrades.txt"));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2780928"/>
            <a:ext cx="324035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Άνοιγμα των αρχείων εισόδου για διάβασμα και του αρχείου εξόδου για γράψιμο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4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21" y="612019"/>
            <a:ext cx="8229600" cy="6057341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fields[1];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namesHash.put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AM,name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grade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fields[1];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nameHash.containsKey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(AM)){ continue;}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namesHash.get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03848" y="33265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33961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771" y="1628800"/>
            <a:ext cx="280544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όνομα και βάλε τα σε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με κλειδί το ΑΜ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992653" y="2689716"/>
            <a:ext cx="515134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Υποθέτουμε ότι το κάθε ΑΜ εμφανίζεται μόνο μία φορά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356992"/>
            <a:ext cx="2910813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βαθμός και έλεγξε αν το ΑΜ εμφανίζεται ως κλειδί στο </a:t>
            </a:r>
            <a:r>
              <a:rPr lang="en-US" sz="1600" dirty="0" err="1" smtClean="0"/>
              <a:t>HashMap</a:t>
            </a:r>
            <a:r>
              <a:rPr lang="el-GR" sz="1600" dirty="0" smtClean="0"/>
              <a:t>.</a:t>
            </a:r>
          </a:p>
          <a:p>
            <a:endParaRPr lang="el-GR" sz="1600" dirty="0" smtClean="0"/>
          </a:p>
          <a:p>
            <a:r>
              <a:rPr lang="el-GR" sz="1600" dirty="0" smtClean="0"/>
              <a:t>Αν ναι τύπωσε ΑΜ, όνομα και βαθμό στο αρχείο εξόδου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6702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– Διαφορετική 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μια υλοποίηση με τις εξής μεθόδους:</a:t>
            </a:r>
          </a:p>
          <a:p>
            <a:pPr lvl="1"/>
            <a:r>
              <a:rPr lang="el-GR" dirty="0" smtClean="0"/>
              <a:t>Μια μέθοδο που θα παίρνει σαν όρισμα το όνομα του αρχείου με τα ΑΜ και τα ονόματα, και θα επιστρέφει ένα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el-GR" dirty="0" smtClean="0"/>
              <a:t>με τα </a:t>
            </a:r>
            <a:r>
              <a:rPr lang="en-US" dirty="0" smtClean="0"/>
              <a:t>AM </a:t>
            </a:r>
            <a:r>
              <a:rPr lang="el-GR" dirty="0" smtClean="0"/>
              <a:t>και ονόματα των φοιτητών.</a:t>
            </a:r>
            <a:r>
              <a:rPr lang="en-US" dirty="0" smtClean="0"/>
              <a:t> </a:t>
            </a:r>
            <a:r>
              <a:rPr lang="el-GR" dirty="0" smtClean="0"/>
              <a:t>Δεν θα χειρίζεται τις εξαιρέσεις.</a:t>
            </a:r>
          </a:p>
          <a:p>
            <a:pPr lvl="1"/>
            <a:r>
              <a:rPr lang="el-GR" dirty="0" smtClean="0"/>
              <a:t>Μια μέθοδο που θα παίρνει σαν όρισμα το </a:t>
            </a:r>
            <a:r>
              <a:rPr lang="en-US" dirty="0" err="1" smtClean="0"/>
              <a:t>HashMap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το όνομα του αρχείου με τους</a:t>
            </a:r>
            <a:r>
              <a:rPr lang="en-US" dirty="0" smtClean="0"/>
              <a:t> </a:t>
            </a:r>
            <a:r>
              <a:rPr lang="el-GR" dirty="0" smtClean="0"/>
              <a:t>βαθμούς, και το όνομα αρχείου εξόδου και θα τυπώνει στο αρχείο εξόδου. Δεν θα χειρίζεται τις εξαιρέσεις</a:t>
            </a:r>
          </a:p>
          <a:p>
            <a:pPr lvl="1"/>
            <a:r>
              <a:rPr lang="el-GR" dirty="0" smtClean="0"/>
              <a:t>Την μέθοδο </a:t>
            </a:r>
            <a:r>
              <a:rPr lang="en-US" dirty="0" smtClean="0"/>
              <a:t>main</a:t>
            </a:r>
            <a:r>
              <a:rPr lang="el-GR" dirty="0" smtClean="0"/>
              <a:t> η οποία θα καλεί τις μεθόδους και θα χειρίζεται τις εξαιρέσεις.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4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9654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SystemErrTest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("Starting program");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661248"/>
            <a:ext cx="64807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Και τα δύο τυπώνουν στην οθόνη αλλά αν κάνουμε ανακατεύθυνση μόνο το </a:t>
            </a:r>
            <a:r>
              <a:rPr lang="en-US" sz="2000" dirty="0" err="1" smtClean="0"/>
              <a:t>System.out</a:t>
            </a:r>
            <a:r>
              <a:rPr lang="el-GR" sz="2000" dirty="0" smtClean="0"/>
              <a:t>  ανακατευθύνεται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920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1653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Join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readStudentNames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filename)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Scanner(new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(filename));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String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fields[1];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namesHash.put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AM,name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91627" y="1988840"/>
            <a:ext cx="324035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πετάει εξαίρεση εφόσον δεν την χειρίζεται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38276"/>
            <a:ext cx="9036496" cy="631972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joinAndWrite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gradesFilename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	     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throws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gradesFilename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gradesInputStream.hasNextLine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)){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gradesInputStream.nextLine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grade = fields[1];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namesHash.get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(AM);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(AM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t"+name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t"+grade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gradesInputStream.close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72477" y="123594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123593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10" name="Flowchart: Manual Operation 9"/>
          <p:cNvSpPr/>
          <p:nvPr/>
        </p:nvSpPr>
        <p:spPr>
          <a:xfrm>
            <a:off x="3329608" y="6438274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1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8276"/>
            <a:ext cx="9144000" cy="6319724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readStudentNames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("studentNames.txt");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("Problem opening student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names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.");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joinAndWrite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,"studentGrades.txt",</a:t>
            </a:r>
            <a:r>
              <a:rPr lang="el-GR" sz="1500" b="1" dirty="0">
                <a:latin typeface="Courier New" pitchFamily="49" charset="0"/>
                <a:cs typeface="Courier New" pitchFamily="49" charset="0"/>
              </a:rPr>
              <a:t> 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"studentNamesGrades.txt");        </a:t>
            </a:r>
            <a:endParaRPr lang="el-GR" sz="15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72477" y="123594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123593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074786" y="2996952"/>
            <a:ext cx="406921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των </a:t>
            </a:r>
            <a:r>
              <a:rPr lang="en-US" dirty="0" err="1" smtClean="0"/>
              <a:t>readStudentNames</a:t>
            </a:r>
            <a:r>
              <a:rPr lang="el-GR" dirty="0" smtClean="0"/>
              <a:t> και </a:t>
            </a:r>
            <a:r>
              <a:rPr lang="en-US" dirty="0" err="1" smtClean="0"/>
              <a:t>joinAndWrite</a:t>
            </a:r>
            <a:r>
              <a:rPr lang="en-US" dirty="0" smtClean="0"/>
              <a:t> </a:t>
            </a:r>
            <a:r>
              <a:rPr lang="el-GR" dirty="0" smtClean="0"/>
              <a:t>θα πρέπει να γίνει μέσα σε </a:t>
            </a:r>
            <a:r>
              <a:rPr lang="en-US" dirty="0" smtClean="0"/>
              <a:t>try-catch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81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ρεύμα </a:t>
            </a:r>
            <a:r>
              <a:rPr lang="el-GR" dirty="0"/>
              <a:t>εξόδου </a:t>
            </a:r>
            <a:r>
              <a:rPr lang="el-GR" dirty="0" smtClean="0"/>
              <a:t>ή εισόδου μπορεί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συνδέεται</a:t>
            </a:r>
            <a:r>
              <a:rPr lang="el-GR" dirty="0" smtClean="0"/>
              <a:t> με ένα </a:t>
            </a:r>
            <a:r>
              <a:rPr lang="el-GR" dirty="0" smtClean="0">
                <a:solidFill>
                  <a:srgbClr val="0070C0"/>
                </a:solidFill>
              </a:rPr>
              <a:t>αρχείο </a:t>
            </a:r>
            <a:r>
              <a:rPr lang="el-GR" dirty="0" smtClean="0"/>
              <a:t>στο οποίο γράφουμε ή από το οποίο διαβάζουμε.</a:t>
            </a:r>
          </a:p>
          <a:p>
            <a:pPr lvl="1"/>
            <a:r>
              <a:rPr lang="el-GR" dirty="0" smtClean="0"/>
              <a:t>Δύο τύποι αρχείων: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κειμένου </a:t>
            </a:r>
            <a:r>
              <a:rPr lang="el-GR" dirty="0" smtClean="0"/>
              <a:t>(ή αρχεία </a:t>
            </a:r>
            <a:r>
              <a:rPr lang="en-US" dirty="0" smtClean="0"/>
              <a:t>ASCII)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δυαδικά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Στα αρχεία κειμένου η πληροφορία είναι κωδικοποιημένη σε </a:t>
            </a:r>
            <a:r>
              <a:rPr lang="el-GR" dirty="0" smtClean="0">
                <a:solidFill>
                  <a:srgbClr val="0070C0"/>
                </a:solidFill>
              </a:rPr>
              <a:t>χαρακτήρες </a:t>
            </a:r>
            <a:r>
              <a:rPr lang="en-US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l-GR" dirty="0" smtClean="0"/>
              <a:t>Πλεονέκτημα: μπορεί να διαβαστεί και από ανθρώπους</a:t>
            </a:r>
          </a:p>
          <a:p>
            <a:r>
              <a:rPr lang="el-GR" dirty="0" smtClean="0"/>
              <a:t>Στα </a:t>
            </a:r>
            <a:r>
              <a:rPr lang="en-US" dirty="0" smtClean="0"/>
              <a:t>binary </a:t>
            </a:r>
            <a:r>
              <a:rPr lang="el-GR" dirty="0" smtClean="0"/>
              <a:t>αρχεία έχουμε διαφορετική </a:t>
            </a:r>
            <a:r>
              <a:rPr lang="el-GR" dirty="0" smtClean="0">
                <a:solidFill>
                  <a:srgbClr val="0070C0"/>
                </a:solidFill>
              </a:rPr>
              <a:t>κωδικοποίηση</a:t>
            </a:r>
          </a:p>
          <a:p>
            <a:pPr lvl="1"/>
            <a:r>
              <a:rPr lang="el-GR" dirty="0" smtClean="0"/>
              <a:t>Πλεονέκτημα: πιο γρήγορη η μεταφορά των δεδομένων.</a:t>
            </a:r>
          </a:p>
          <a:p>
            <a:r>
              <a:rPr lang="el-GR" dirty="0" smtClean="0"/>
              <a:t>Εμείς θα ασχοληθούμε με αρχεία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 εξόδου σε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γράψουμε σε ένα αρχείο θα πρέπει καταρχάς να δημιουργήσουμε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που θα </a:t>
            </a:r>
            <a:r>
              <a:rPr lang="el-GR" dirty="0" smtClean="0">
                <a:solidFill>
                  <a:srgbClr val="0070C0"/>
                </a:solidFill>
              </a:rPr>
              <a:t>συνδέεται</a:t>
            </a:r>
            <a:r>
              <a:rPr lang="el-GR" dirty="0" smtClean="0"/>
              <a:t> με το αρχείο.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μας παρέχει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η οποία μας επιτρέπει να δημιουργήσουμε ένα τέτοιο ρεύμα.</a:t>
            </a:r>
          </a:p>
          <a:p>
            <a:r>
              <a:rPr lang="el-GR" dirty="0" smtClean="0"/>
              <a:t>Δημιουργία του ρεύματος: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8010" y="5013176"/>
            <a:ext cx="8113118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ονομα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αρχείου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3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l-GR" dirty="0"/>
              <a:t>Δημιουργεί το </a:t>
            </a:r>
            <a:r>
              <a:rPr lang="el-GR" dirty="0" smtClean="0"/>
              <a:t>αντικείμενο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l-GR" dirty="0" smtClean="0"/>
              <a:t> το οποίο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 </a:t>
            </a:r>
            <a:r>
              <a:rPr lang="el-GR" dirty="0" smtClean="0"/>
              <a:t>προς το αρχείο με το όνομα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</a:t>
            </a:r>
            <a:endParaRPr lang="en-US" dirty="0" smtClean="0"/>
          </a:p>
          <a:p>
            <a:pPr lvl="1"/>
            <a:r>
              <a:rPr lang="el-GR" dirty="0" smtClean="0"/>
              <a:t>Αν το αρχείο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υπάρχει </a:t>
            </a:r>
            <a:r>
              <a:rPr lang="el-GR" dirty="0" smtClean="0"/>
              <a:t>τότε </a:t>
            </a:r>
            <a:r>
              <a:rPr lang="el-GR" dirty="0" smtClean="0">
                <a:solidFill>
                  <a:srgbClr val="0070C0"/>
                </a:solidFill>
              </a:rPr>
              <a:t>θα δημιουργηθεί </a:t>
            </a:r>
            <a:r>
              <a:rPr lang="el-GR" dirty="0" smtClean="0"/>
              <a:t>ένα κενό αρχείο στο οποίο μπορούμε να γράψουμε</a:t>
            </a:r>
          </a:p>
          <a:p>
            <a:pPr lvl="1"/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 smtClean="0"/>
              <a:t> ήδη τότε τα περιεχόμενα του θα </a:t>
            </a:r>
            <a:r>
              <a:rPr lang="el-GR" dirty="0" smtClean="0">
                <a:solidFill>
                  <a:srgbClr val="0070C0"/>
                </a:solidFill>
              </a:rPr>
              <a:t>σβηστούν</a:t>
            </a:r>
            <a:r>
              <a:rPr lang="el-GR" dirty="0" smtClean="0"/>
              <a:t> και γράφουμε και πάλι σε ένα κενό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2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του ρεύματος πετάει μια εξαίρεση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FileNotFoundException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οποία πρέπει να πιάσουμε</a:t>
            </a:r>
          </a:p>
          <a:p>
            <a:pPr lvl="1"/>
            <a:r>
              <a:rPr lang="el-GR" dirty="0" smtClean="0"/>
              <a:t>Η δημιουργία του ρεύματος είναι πάντα μέσα σε ένα </a:t>
            </a:r>
            <a:r>
              <a:rPr lang="en-US" dirty="0" smtClean="0">
                <a:solidFill>
                  <a:srgbClr val="0070C0"/>
                </a:solidFill>
              </a:rPr>
              <a:t>try-catch block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10" y="3789040"/>
            <a:ext cx="8318303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285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12020</TotalTime>
  <Words>3100</Words>
  <Application>Microsoft Office PowerPoint</Application>
  <PresentationFormat>On-screen Show (4:3)</PresentationFormat>
  <Paragraphs>790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ΑΡχεια</vt:lpstr>
      <vt:lpstr>Ρεύματα</vt:lpstr>
      <vt:lpstr>Βασικά ρεύματα εισόδου/εξόδου</vt:lpstr>
      <vt:lpstr>Παράδειγμα</vt:lpstr>
      <vt:lpstr>Αρχεία</vt:lpstr>
      <vt:lpstr>Ρεύμα εξόδου σε αρχεία</vt:lpstr>
      <vt:lpstr>Παράδειγμα</vt:lpstr>
      <vt:lpstr>FileNotFoundException</vt:lpstr>
      <vt:lpstr>FileNotFoundException</vt:lpstr>
      <vt:lpstr>Εγγραφή σε αρχείο</vt:lpstr>
      <vt:lpstr>PrintWriter</vt:lpstr>
      <vt:lpstr>PowerPoint Presentation</vt:lpstr>
      <vt:lpstr>PowerPoint Presentation</vt:lpstr>
      <vt:lpstr>Προσάρτηση σε αρχείο</vt:lpstr>
      <vt:lpstr>Διάβασμα από αρχείο κειμένου</vt:lpstr>
      <vt:lpstr>PowerPoint Presentation</vt:lpstr>
      <vt:lpstr>Scanner</vt:lpstr>
      <vt:lpstr>PowerPoint Presentation</vt:lpstr>
      <vt:lpstr>PowerPoint Presentation</vt:lpstr>
      <vt:lpstr>H κλάση File</vt:lpstr>
      <vt:lpstr>STRING PROCESSING</vt:lpstr>
      <vt:lpstr>Strings</vt:lpstr>
      <vt:lpstr>toLowerCase, trim</vt:lpstr>
      <vt:lpstr>Παράδειγμα</vt:lpstr>
      <vt:lpstr>split</vt:lpstr>
      <vt:lpstr>PowerPoint Presentation</vt:lpstr>
      <vt:lpstr>replace</vt:lpstr>
      <vt:lpstr>Παράδειγμα</vt:lpstr>
      <vt:lpstr>Split και Replace</vt:lpstr>
      <vt:lpstr>Regular Expressions</vt:lpstr>
      <vt:lpstr>Κανονικές Εκφράσεις στη Java</vt:lpstr>
      <vt:lpstr>Παρένθεση</vt:lpstr>
      <vt:lpstr>Παράδειγμα</vt:lpstr>
      <vt:lpstr>Παράδειγμα</vt:lpstr>
      <vt:lpstr>PowerPoint Presentation</vt:lpstr>
      <vt:lpstr>StringTokenizer</vt:lpstr>
      <vt:lpstr>Παράδειγμα</vt:lpstr>
      <vt:lpstr>Παράδειγμα</vt:lpstr>
      <vt:lpstr>StringTokenizer</vt:lpstr>
      <vt:lpstr>PowerPoint Presentation</vt:lpstr>
      <vt:lpstr>StringBuilder</vt:lpstr>
      <vt:lpstr>PowerPoint Presentation</vt:lpstr>
      <vt:lpstr>PowerPoint Presentation</vt:lpstr>
      <vt:lpstr>Παραδειγμα</vt:lpstr>
      <vt:lpstr>Παράδειγμα</vt:lpstr>
      <vt:lpstr>PowerPoint Presentation</vt:lpstr>
      <vt:lpstr>PowerPoint Presentation</vt:lpstr>
      <vt:lpstr>Παράδειγμα – Διαφορετική υλοποίηση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565</cp:revision>
  <dcterms:created xsi:type="dcterms:W3CDTF">2013-02-10T16:19:38Z</dcterms:created>
  <dcterms:modified xsi:type="dcterms:W3CDTF">2018-05-24T08:50:38Z</dcterms:modified>
</cp:coreProperties>
</file>