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628" r:id="rId3"/>
    <p:sldId id="629" r:id="rId4"/>
    <p:sldId id="631" r:id="rId5"/>
    <p:sldId id="710" r:id="rId6"/>
    <p:sldId id="664" r:id="rId7"/>
    <p:sldId id="632" r:id="rId8"/>
    <p:sldId id="633" r:id="rId9"/>
    <p:sldId id="634" r:id="rId10"/>
    <p:sldId id="635" r:id="rId11"/>
    <p:sldId id="637" r:id="rId12"/>
    <p:sldId id="636" r:id="rId13"/>
    <p:sldId id="638" r:id="rId14"/>
    <p:sldId id="639" r:id="rId15"/>
    <p:sldId id="640" r:id="rId16"/>
    <p:sldId id="642" r:id="rId17"/>
    <p:sldId id="641" r:id="rId18"/>
    <p:sldId id="643" r:id="rId19"/>
    <p:sldId id="644" r:id="rId20"/>
    <p:sldId id="645" r:id="rId21"/>
    <p:sldId id="646" r:id="rId22"/>
    <p:sldId id="647" r:id="rId23"/>
    <p:sldId id="648" r:id="rId24"/>
    <p:sldId id="651" r:id="rId25"/>
    <p:sldId id="649" r:id="rId26"/>
    <p:sldId id="650" r:id="rId27"/>
    <p:sldId id="689" r:id="rId28"/>
    <p:sldId id="711" r:id="rId29"/>
    <p:sldId id="652" r:id="rId30"/>
    <p:sldId id="653" r:id="rId31"/>
    <p:sldId id="654" r:id="rId32"/>
    <p:sldId id="665" r:id="rId33"/>
    <p:sldId id="666" r:id="rId34"/>
    <p:sldId id="667" r:id="rId35"/>
    <p:sldId id="668" r:id="rId36"/>
    <p:sldId id="669" r:id="rId37"/>
    <p:sldId id="688" r:id="rId38"/>
    <p:sldId id="658" r:id="rId39"/>
    <p:sldId id="656" r:id="rId40"/>
    <p:sldId id="66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Εξαιρέσεις</a:t>
            </a:r>
            <a:endParaRPr lang="en-US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2662"/>
            <a:ext cx="8229600" cy="370100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Exception e</a:t>
            </a:r>
            <a:r>
              <a:rPr lang="en-US" dirty="0" smtClean="0"/>
              <a:t> </a:t>
            </a:r>
            <a:r>
              <a:rPr lang="el-GR" dirty="0" smtClean="0"/>
              <a:t>δηλώνει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της εξαίρεσης </a:t>
            </a:r>
            <a:r>
              <a:rPr lang="el-GR" dirty="0" smtClean="0"/>
              <a:t>που χειρίζεται το </a:t>
            </a:r>
            <a:r>
              <a:rPr lang="en-US" dirty="0" smtClean="0"/>
              <a:t>block </a:t>
            </a:r>
            <a:r>
              <a:rPr lang="el-GR" dirty="0" smtClean="0"/>
              <a:t>και τη μεταβλητή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 </a:t>
            </a:r>
            <a:r>
              <a:rPr lang="el-GR" dirty="0" smtClean="0"/>
              <a:t>της εξαίρεσης.</a:t>
            </a:r>
          </a:p>
          <a:p>
            <a:r>
              <a:rPr lang="el-GR" dirty="0" smtClean="0"/>
              <a:t>Χρησιμοποιώντας τη μεταβλητή μπορούμε να έχουμε πρόσβαση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εξαίρεσης</a:t>
            </a:r>
          </a:p>
          <a:p>
            <a:pPr lvl="1"/>
            <a:r>
              <a:rPr lang="el-GR" dirty="0" smtClean="0"/>
              <a:t>Παράδειγμα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5041" y="1988840"/>
            <a:ext cx="6208751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χειρίζεται την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041" y="5013176"/>
            <a:ext cx="4871847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40152" y="5157192"/>
            <a:ext cx="2448272" cy="612648"/>
          </a:xfrm>
          <a:prstGeom prst="wedgeRectCallout">
            <a:avLst>
              <a:gd name="adj1" fmla="val -103534"/>
              <a:gd name="adj2" fmla="val 3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smtClean="0"/>
              <a:t>String </a:t>
            </a:r>
            <a:r>
              <a:rPr lang="el-GR" dirty="0" smtClean="0"/>
              <a:t>του </a:t>
            </a:r>
            <a:r>
              <a:rPr lang="en-US" dirty="0" smtClean="0"/>
              <a:t>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6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Μπαίνοντας στο </a:t>
            </a:r>
            <a:r>
              <a:rPr lang="en-US" dirty="0" smtClean="0"/>
              <a:t>try block, </a:t>
            </a:r>
            <a:r>
              <a:rPr lang="el-GR" dirty="0" smtClean="0"/>
              <a:t>εκτελείται ο </a:t>
            </a:r>
            <a:r>
              <a:rPr lang="el-GR" dirty="0" smtClean="0">
                <a:solidFill>
                  <a:srgbClr val="0070C0"/>
                </a:solidFill>
              </a:rPr>
              <a:t>κώδικας πριν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 υπάρχει εξαίρεση η ροή μεταφέρεται 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catch block</a:t>
            </a:r>
          </a:p>
          <a:p>
            <a:r>
              <a:rPr lang="el-GR" dirty="0" smtClean="0"/>
              <a:t>Αν δεν υπάρχει εξαίρεση εκτελείται ο </a:t>
            </a:r>
            <a:r>
              <a:rPr lang="el-GR" dirty="0" smtClean="0">
                <a:solidFill>
                  <a:srgbClr val="00B050"/>
                </a:solidFill>
              </a:rPr>
              <a:t>κώδικας μετά</a:t>
            </a:r>
            <a:r>
              <a:rPr lang="en-US" dirty="0" smtClean="0"/>
              <a:t>. </a:t>
            </a:r>
            <a:r>
              <a:rPr lang="el-GR" dirty="0" smtClean="0"/>
              <a:t>Ο κώδικας του </a:t>
            </a:r>
            <a:r>
              <a:rPr lang="en-US" dirty="0" smtClean="0"/>
              <a:t>catch block </a:t>
            </a:r>
            <a:r>
              <a:rPr lang="el-GR" dirty="0" smtClean="0"/>
              <a:t>δεν εκτελείται ποτέ.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7895" y="2132856"/>
            <a:ext cx="7904728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πριν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(Exception e)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04664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DanceLesson2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if (men == 0 &amp;&amp; 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new Exception("Lesson is canceled. No women.");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women/(double)men + "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String message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6532" y="644676"/>
            <a:ext cx="26979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5445224"/>
            <a:ext cx="4139952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Σημείωση: </a:t>
            </a:r>
            <a:r>
              <a:rPr lang="en-US" sz="1600" dirty="0" smtClean="0"/>
              <a:t>To </a:t>
            </a:r>
            <a:r>
              <a:rPr lang="el-GR" sz="1600" dirty="0" smtClean="0"/>
              <a:t>παράδειγμα είναι ενδεικτικό.</a:t>
            </a:r>
          </a:p>
          <a:p>
            <a:r>
              <a:rPr lang="el-GR" sz="1600" dirty="0" smtClean="0"/>
              <a:t>Στην πράξη ποτέ δεν θα χρησιμοποιούσατε εξαιρέσεις με αυτόν τον τρόπο και για ένα τόσο απλό πρόβλημα.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615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Εξειδικευμένες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είναι η πιο γενική κλάση εξαίρεσης. Υπάρχουν και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κλάσεις εξαιρέσεων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>
                <a:solidFill>
                  <a:srgbClr val="0070C0"/>
                </a:solidFill>
              </a:rPr>
              <a:t>κληρονομούν</a:t>
            </a:r>
            <a:r>
              <a:rPr lang="el-GR" dirty="0"/>
              <a:t> από την </a:t>
            </a:r>
            <a:r>
              <a:rPr lang="en-US" dirty="0" smtClean="0"/>
              <a:t>Exception</a:t>
            </a:r>
            <a:r>
              <a:rPr lang="el-GR" dirty="0" smtClean="0"/>
              <a:t> σε διάφορα πακέτα της </a:t>
            </a:r>
            <a:r>
              <a:rPr lang="en-US" dirty="0" smtClean="0"/>
              <a:t>Java. </a:t>
            </a:r>
            <a:r>
              <a:rPr lang="el-GR" dirty="0" smtClean="0"/>
              <a:t>Π.χ.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FileNotFoundException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IOException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 smtClean="0"/>
              <a:t>Μπορούμε επίσης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δικές μας κλάσεις εξαιρέσεων</a:t>
            </a:r>
            <a:r>
              <a:rPr lang="el-GR" dirty="0" smtClean="0"/>
              <a:t> ανάλογα με τις ανάγκες μας.</a:t>
            </a:r>
          </a:p>
          <a:p>
            <a:endParaRPr lang="el-GR" dirty="0"/>
          </a:p>
          <a:p>
            <a:r>
              <a:rPr lang="el-GR" dirty="0" smtClean="0"/>
              <a:t>Αυτό είναι χρήσιμο ώστε να έχουμε και </a:t>
            </a:r>
            <a:r>
              <a:rPr lang="el-GR" dirty="0" smtClean="0">
                <a:solidFill>
                  <a:srgbClr val="0070C0"/>
                </a:solidFill>
              </a:rPr>
              <a:t>εξειδικευμένα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/>
              <a:t> όπως θα δούμε αργότερα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ορίσουμε μια εξαίρεση για την περίπτωση που προσπαθούμε να διαιρέσουμε με το μηδέν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DivisionByZeroException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endParaRPr lang="en-US" dirty="0"/>
          </a:p>
          <a:p>
            <a:r>
              <a:rPr lang="el-GR" dirty="0" smtClean="0"/>
              <a:t>Η κλάση μας θα </a:t>
            </a:r>
            <a:r>
              <a:rPr lang="el-GR" dirty="0" smtClean="0">
                <a:solidFill>
                  <a:srgbClr val="0070C0"/>
                </a:solidFill>
              </a:rPr>
              <a:t>κληρονομεί</a:t>
            </a:r>
            <a:r>
              <a:rPr lang="el-GR" dirty="0" smtClean="0"/>
              <a:t> από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οπότε θα έχει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επιστρέφει το μήνυμα </a:t>
            </a:r>
          </a:p>
          <a:p>
            <a:pPr lvl="1"/>
            <a:r>
              <a:rPr lang="el-GR" dirty="0" smtClean="0"/>
              <a:t>Συνήθως το μόνο που χρειάζεται είναι να ορίσουμε τον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super("Division by Zero!");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36008" y="5733256"/>
            <a:ext cx="53079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κλάση κληρονομεί και την μέθοδο </a:t>
            </a:r>
            <a:r>
              <a:rPr lang="en-US" dirty="0" err="1" smtClean="0">
                <a:solidFill>
                  <a:srgbClr val="FF0000"/>
                </a:solidFill>
              </a:rPr>
              <a:t>getMessage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8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DivisionDemoFirstVersion1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4087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DivisionDemoFirstVersion2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" =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36724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μέσα στο </a:t>
            </a:r>
            <a:r>
              <a:rPr lang="en-US" dirty="0" smtClean="0"/>
              <a:t>catch</a:t>
            </a:r>
            <a:r>
              <a:rPr lang="el-GR" dirty="0" smtClean="0"/>
              <a:t> </a:t>
            </a:r>
            <a:r>
              <a:rPr lang="en-US" dirty="0" smtClean="0"/>
              <a:t>block</a:t>
            </a:r>
            <a:r>
              <a:rPr lang="el-GR" dirty="0" smtClean="0"/>
              <a:t> να καλούμε μία άλλη μέθοδο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7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5" y="548680"/>
            <a:ext cx="8964488" cy="590465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("Try again:");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int numerator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("Be sure the denominator is not zero.");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int denominator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if (denominator == 0)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("I cannot do division by zero.");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("Aborting program.");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double quotient = ((double)numerator)/denominator;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Ορίζοντας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μια νέα εξαίρεση μόνο 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ανάγκη</a:t>
            </a:r>
            <a:r>
              <a:rPr lang="el-GR" dirty="0" smtClean="0"/>
              <a:t>, αλλιώς μπορούμε να χρησιμοποιήσουμε την κλάση </a:t>
            </a:r>
            <a:r>
              <a:rPr lang="en-US" dirty="0" smtClean="0"/>
              <a:t>Exception.</a:t>
            </a:r>
          </a:p>
          <a:p>
            <a:r>
              <a:rPr lang="el-GR" dirty="0" smtClean="0"/>
              <a:t>Στη νέα κλάση ορίζουμε πάντα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χωρίς ορίσματα </a:t>
            </a:r>
            <a:r>
              <a:rPr lang="el-GR" dirty="0" smtClean="0"/>
              <a:t>και έναν που παίρνει το </a:t>
            </a:r>
            <a:r>
              <a:rPr lang="en-US" dirty="0" smtClean="0">
                <a:solidFill>
                  <a:srgbClr val="0070C0"/>
                </a:solidFill>
              </a:rPr>
              <a:t>String </a:t>
            </a:r>
            <a:r>
              <a:rPr lang="el-GR" dirty="0" smtClean="0">
                <a:solidFill>
                  <a:srgbClr val="0070C0"/>
                </a:solidFill>
              </a:rPr>
              <a:t>του μηνύματος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Διατηρούμε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ως έχει</a:t>
            </a:r>
          </a:p>
          <a:p>
            <a:pPr lvl="1"/>
            <a:r>
              <a:rPr lang="el-GR" dirty="0" smtClean="0"/>
              <a:t>Συνήθως δεν θα χρειαστούμε κάποια άλλη μέθοδο.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Στα προγράμματα μας θα πρέπει να μπορούμε να χειριστούμε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  <a:p>
            <a:r>
              <a:rPr lang="el-GR" dirty="0" smtClean="0"/>
              <a:t>Για τη διαχείριση τέτοιων εξαιρετικών περιπτώσεων υπάρχουν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μας επιτρέπουν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εντοπίσουμε</a:t>
            </a:r>
            <a:r>
              <a:rPr lang="el-GR" dirty="0" smtClean="0"/>
              <a:t> το πρόβλημα σε ένα σημείο (</a:t>
            </a:r>
            <a:r>
              <a:rPr lang="en-US" dirty="0" smtClean="0">
                <a:solidFill>
                  <a:srgbClr val="0070C0"/>
                </a:solidFill>
              </a:rPr>
              <a:t>throw an Exception</a:t>
            </a:r>
            <a:r>
              <a:rPr lang="en-US" dirty="0" smtClean="0"/>
              <a:t>) </a:t>
            </a:r>
            <a:r>
              <a:rPr lang="el-GR" dirty="0" smtClean="0"/>
              <a:t>και να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χειριστούμε</a:t>
            </a:r>
            <a:r>
              <a:rPr lang="el-GR" dirty="0" smtClean="0"/>
              <a:t> σε κάποιο άλλο σημείο (</a:t>
            </a:r>
            <a:r>
              <a:rPr lang="en-US" dirty="0" smtClean="0">
                <a:solidFill>
                  <a:srgbClr val="0070C0"/>
                </a:solidFill>
              </a:rPr>
              <a:t>handle the Exception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είναι ένα αρκετά προχωρημένο προγραμματιστικό εργαλείο.</a:t>
            </a:r>
          </a:p>
          <a:p>
            <a:pPr lvl="1"/>
            <a:r>
              <a:rPr lang="el-GR" dirty="0" smtClean="0"/>
              <a:t>Ακόμη κι αν δεν τις χρησιμοποιήσετε, εμφανίζονται σε διάφορες βιβλιοθήκες της </a:t>
            </a:r>
            <a:r>
              <a:rPr lang="en-US" dirty="0" smtClean="0"/>
              <a:t>Java, </a:t>
            </a:r>
            <a:r>
              <a:rPr lang="el-GR" dirty="0" smtClean="0"/>
              <a:t>οπότε θα πρέπει να ξέρετε να τις χειρίζεστε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 με επιπλέον πληροφορία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εξαίρεση συνήθως έχει ένα μήνυμα σε μορφή </a:t>
            </a:r>
            <a:r>
              <a:rPr lang="en-US" dirty="0" smtClean="0"/>
              <a:t>String. </a:t>
            </a:r>
            <a:r>
              <a:rPr lang="el-GR" dirty="0" smtClean="0"/>
              <a:t>Μπορεί να έχει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επιπλέον πληροφορία </a:t>
            </a:r>
            <a:r>
              <a:rPr lang="el-GR" dirty="0" smtClean="0"/>
              <a:t>η οποία αποθηκεύεται σε </a:t>
            </a:r>
            <a:r>
              <a:rPr lang="el-GR" dirty="0" smtClean="0">
                <a:solidFill>
                  <a:srgbClr val="0070C0"/>
                </a:solidFill>
              </a:rPr>
              <a:t>πεδία της μεθόδου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Παράδειγμα: Ζητάμε το έτος γέννησης και θέλουμε να πετάμε μια εξαίρεση αν είναι μεγαλύτερο από 2018.</a:t>
            </a:r>
          </a:p>
          <a:p>
            <a:pPr lvl="1"/>
            <a:r>
              <a:rPr lang="el-GR" dirty="0" smtClean="0"/>
              <a:t>Θα ορίσουμε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BadNumberException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Η εξαίρεση θα μεταφέρει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για τον </a:t>
            </a:r>
            <a:r>
              <a:rPr lang="el-GR" dirty="0" smtClean="0">
                <a:solidFill>
                  <a:srgbClr val="0070C0"/>
                </a:solidFill>
              </a:rPr>
              <a:t>αριθμό</a:t>
            </a:r>
            <a:r>
              <a:rPr lang="el-GR" dirty="0" smtClean="0"/>
              <a:t> που δόθηκε. 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number)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number;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year of birth:");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201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("Thank you for entering "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e.getBadNumber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is not valid.");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533401" y="5805264"/>
            <a:ext cx="3600400" cy="612648"/>
          </a:xfrm>
          <a:prstGeom prst="wedgeRectCallout">
            <a:avLst>
              <a:gd name="adj1" fmla="val -71702"/>
              <a:gd name="adj2" fmla="val -127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Μας επιστρέφει τον αριθμό που προκάλεσε την εξαίρεση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 </a:t>
            </a:r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Εφόσον έχουμε πολλαπλά είδη εξαιρέσεων είναι δυνατόν ένα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παραπάνω από ένα τύπο </a:t>
            </a:r>
            <a:r>
              <a:rPr lang="el-GR" dirty="0" smtClean="0">
                <a:solidFill>
                  <a:srgbClr val="0070C0"/>
                </a:solidFill>
              </a:rPr>
              <a:t>εξαίρεσης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περίπτωση αυτή χρειαζόμαστε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super("Negative Number Exception!");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7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pencils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pencils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(pencils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erasers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erasers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(erasers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 if (erasers !=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pencils/(double)erasers;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("Each eraser must last through 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+ " pencils.");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("Cannot have a negative number of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(“No erasers. Do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not make any mistakes.");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πεταχτεί μια εξαίρεση και βγούμε από ένα </a:t>
            </a:r>
            <a:r>
              <a:rPr lang="en-US" dirty="0" smtClean="0"/>
              <a:t>try block, </a:t>
            </a:r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εξετάζονται με την σειρά που εμφανίζονται στον κώδικα.</a:t>
            </a:r>
          </a:p>
          <a:p>
            <a:r>
              <a:rPr lang="el-GR" dirty="0" smtClean="0"/>
              <a:t>Θα εκτελεστεί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πρώτο</a:t>
            </a:r>
            <a:r>
              <a:rPr lang="el-GR" dirty="0" smtClean="0"/>
              <a:t> </a:t>
            </a:r>
            <a:r>
              <a:rPr lang="en-US" dirty="0" smtClean="0"/>
              <a:t>catch block </a:t>
            </a:r>
            <a:r>
              <a:rPr lang="el-GR" dirty="0" smtClean="0"/>
              <a:t>με όρισμα που ταιριάζει στο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που έχει πεταχτεί.</a:t>
            </a:r>
          </a:p>
          <a:p>
            <a:r>
              <a:rPr lang="el-GR" dirty="0" smtClean="0"/>
              <a:t>Για να είμαστε σίγουροι ότι θα εκτελεστεί το σωστό </a:t>
            </a:r>
            <a:r>
              <a:rPr lang="en-US" dirty="0" smtClean="0"/>
              <a:t>catch block </a:t>
            </a:r>
            <a:r>
              <a:rPr lang="el-GR" dirty="0" smtClean="0"/>
              <a:t>θα πρέπει να έχουμε τις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συγκεκριμένες εξαιρέσεις πρώτες </a:t>
            </a:r>
            <a:r>
              <a:rPr lang="el-GR" dirty="0" smtClean="0"/>
              <a:t>και τις </a:t>
            </a:r>
            <a:r>
              <a:rPr lang="el-GR" dirty="0" smtClean="0">
                <a:solidFill>
                  <a:srgbClr val="0070C0"/>
                </a:solidFill>
              </a:rPr>
              <a:t>πιο γενικές μετά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είναι ανάποδα, οι πιο συγκεκριμένες εξαιρέσεις δεν θα εκτελεστούν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ποτέ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O compiler </a:t>
            </a:r>
            <a:r>
              <a:rPr lang="el-GR" dirty="0" smtClean="0"/>
              <a:t>μπορεί να σας βγάλει μήνυμα λάθους αν έχετε ήδη πιάσει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6061"/>
            <a:ext cx="8024954" cy="677108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BadNumberExceptionDemo2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Scanner keyboard = new Scanner(System.in);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year of birth:");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&lt;=1973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Exception("You are too old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2015)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("Thank you for entering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catch(Exception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e.getMessage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e.getBadNumber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 not valid.");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9391" y="5934670"/>
            <a:ext cx="37943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compiler </a:t>
            </a:r>
            <a:r>
              <a:rPr lang="el-GR" dirty="0" smtClean="0"/>
              <a:t>θα μας χτυπήσει λάθος γιατί δεν γίνεται ποτέ να μπούμε στο δεύτερο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9874" y="4293096"/>
            <a:ext cx="356388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</a:t>
            </a:r>
            <a:r>
              <a:rPr lang="el-GR" dirty="0" smtClean="0"/>
              <a:t> </a:t>
            </a:r>
            <a:r>
              <a:rPr lang="en-US" dirty="0" err="1"/>
              <a:t>BadNumberException</a:t>
            </a:r>
            <a:r>
              <a:rPr lang="en-US" dirty="0"/>
              <a:t> </a:t>
            </a:r>
            <a:r>
              <a:rPr lang="el-GR" dirty="0" smtClean="0"/>
              <a:t>«είναι και» </a:t>
            </a:r>
            <a:r>
              <a:rPr lang="en-US" dirty="0"/>
              <a:t>Exception </a:t>
            </a:r>
            <a:r>
              <a:rPr lang="el-GR" dirty="0" smtClean="0"/>
              <a:t> και άρα θα μπει σε αυτό το </a:t>
            </a:r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46148" y="260648"/>
            <a:ext cx="4097852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 </a:t>
            </a:r>
            <a:r>
              <a:rPr lang="el-GR" dirty="0" smtClean="0"/>
              <a:t>δεν μας «στέλνει» στο σωστό </a:t>
            </a:r>
            <a:r>
              <a:rPr lang="en-US" dirty="0" smtClean="0"/>
              <a:t>catch block. </a:t>
            </a:r>
            <a:endParaRPr lang="el-GR" dirty="0" smtClean="0"/>
          </a:p>
          <a:p>
            <a:r>
              <a:rPr lang="el-GR" dirty="0" smtClean="0"/>
              <a:t>Όταν πετάξει εξαίρεση, το πρόγραμμα παίρνει τα </a:t>
            </a:r>
            <a:r>
              <a:rPr lang="en-US" dirty="0" smtClean="0"/>
              <a:t>catch blocks </a:t>
            </a:r>
            <a:r>
              <a:rPr lang="el-GR" dirty="0" smtClean="0"/>
              <a:t>με την σειρά και  μπαίνει στο πρώτο που ταιριάζει με την εξαίρεση που πέταξε.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06061"/>
            <a:ext cx="802495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BadNumberExceptionDemo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Scanner keyboard = new Scanner(System.in);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year of birth:");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&lt;=1973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	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Exception("You are too old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2015)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 new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("Thank you for entering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l-G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BadNumberException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e.getBadNumber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is not valid.");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catch(Exception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e.getMessage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("End of program.");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9" y="5085184"/>
            <a:ext cx="34198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σωστή υλοποίηση.</a:t>
            </a:r>
          </a:p>
          <a:p>
            <a:r>
              <a:rPr lang="el-GR" dirty="0" smtClean="0"/>
              <a:t>Πρώτα η πιο ειδική εξαίρεση και μετά η πιο γενική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παραδείγματα όπου οι εξαιρέσεις πετιόνται και πιάνονται στον ίδιο κώδικα. </a:t>
            </a:r>
          </a:p>
          <a:p>
            <a:pPr lvl="1"/>
            <a:r>
              <a:rPr lang="el-GR" dirty="0" smtClean="0"/>
              <a:t>Αυτό δεν είναι και τόσο ρεαλιστικό σενάριο</a:t>
            </a:r>
          </a:p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σχολής χορού ταιριάζει χορευτές με χορεύτριες</a:t>
            </a:r>
          </a:p>
          <a:p>
            <a:pPr lvl="1"/>
            <a:r>
              <a:rPr lang="el-GR" dirty="0" smtClean="0"/>
              <a:t>Αν οι άνδρες είναι περισσότεροι από τις γυναίκες τότε ο καθένας θα χορέψει με πάνω από μία γυναίκα</a:t>
            </a:r>
          </a:p>
          <a:p>
            <a:pPr lvl="1"/>
            <a:r>
              <a:rPr lang="el-GR" dirty="0" smtClean="0"/>
              <a:t>Αν οι γυναίκες είναι παραπάνω από τους άνδρες τότε η κάθε μία θα χορέψει με παραπάνω από έναν άνδρα.</a:t>
            </a:r>
          </a:p>
          <a:p>
            <a:pPr lvl="1"/>
            <a:r>
              <a:rPr lang="el-GR" dirty="0" smtClean="0"/>
              <a:t>Αν είναι μισοί μισοί, τότε </a:t>
            </a:r>
            <a:r>
              <a:rPr lang="el-GR" dirty="0" err="1" smtClean="0"/>
              <a:t>ταιριάζονται</a:t>
            </a:r>
            <a:r>
              <a:rPr lang="el-GR" dirty="0" smtClean="0"/>
              <a:t> ένας προς ένα.</a:t>
            </a:r>
          </a:p>
          <a:p>
            <a:r>
              <a:rPr lang="el-GR" dirty="0" smtClean="0"/>
              <a:t>Τι γίνεται αν δεν υπάρχουν άνδρες, ή γυναίκες, ή καθόλου μαθητές?</a:t>
            </a:r>
          </a:p>
          <a:p>
            <a:pPr lvl="1"/>
            <a:r>
              <a:rPr lang="el-GR" dirty="0" smtClean="0"/>
              <a:t>Αυτό είναι μια ειδική περίπτωση για την οποία δημιουργούμε μια </a:t>
            </a:r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εξαίρεση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Με τον ίδιο τρόπο όπως η εντολή </a:t>
            </a:r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μέθοδος μπορεί να πετάει πολλές εξαιρέσεις</a:t>
            </a:r>
            <a:endParaRPr lang="en-US" dirty="0" smtClean="0"/>
          </a:p>
          <a:p>
            <a:r>
              <a:rPr lang="el-GR" dirty="0" smtClean="0"/>
              <a:t>Σύνταξη: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6664004" cy="258532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Exception2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  <a:endParaRPr lang="el-GR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201546" y="1052736"/>
            <a:ext cx="4032448" cy="864096"/>
          </a:xfrm>
          <a:prstGeom prst="wedgeRectCallout">
            <a:avLst>
              <a:gd name="adj1" fmla="val -91021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1248" y="4076172"/>
            <a:ext cx="41044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098"/>
            <a:ext cx="8229600" cy="68407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404664"/>
            <a:ext cx="4157397" cy="1008112"/>
          </a:xfrm>
          <a:prstGeom prst="wedgeRectCallout">
            <a:avLst>
              <a:gd name="adj1" fmla="val -69395"/>
              <a:gd name="adj2" fmla="val 1414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η </a:t>
            </a:r>
            <a:r>
              <a:rPr lang="en-US" dirty="0" smtClean="0"/>
              <a:t>main </a:t>
            </a:r>
            <a:r>
              <a:rPr lang="el-GR" dirty="0" smtClean="0"/>
              <a:t>δεν πετάει εξαίρεση, θα πρέπει να βάλουμε την κλήση της </a:t>
            </a:r>
            <a:r>
              <a:rPr lang="en-US" dirty="0" err="1" smtClean="0"/>
              <a:t>safePercentage</a:t>
            </a:r>
            <a:r>
              <a:rPr lang="el-GR" dirty="0" smtClean="0"/>
              <a:t>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6949" y="306896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FF0000"/>
                </a:solidFill>
              </a:rPr>
              <a:t>safePercentage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/>
              <a:t>declare). </a:t>
            </a:r>
            <a:r>
              <a:rPr lang="el-GR" dirty="0" smtClean="0"/>
              <a:t>Αλλιώς θα είχαμε </a:t>
            </a:r>
            <a:r>
              <a:rPr lang="en-US" dirty="0" smtClean="0"/>
              <a:t>compile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Εξαιρέσεων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988840"/>
            <a:ext cx="1537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Exception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 flipV="1">
            <a:off x="4044656" y="2450505"/>
            <a:ext cx="0" cy="13385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292080" y="1052736"/>
            <a:ext cx="3600400" cy="2520280"/>
          </a:xfrm>
          <a:prstGeom prst="wedgeRectCallout">
            <a:avLst>
              <a:gd name="adj1" fmla="val -62306"/>
              <a:gd name="adj2" fmla="val 155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πρέπει είτε να τις πιάσουμε μέσα σε ένα </a:t>
            </a:r>
            <a:r>
              <a:rPr lang="en-US" sz="2400" dirty="0" smtClean="0">
                <a:solidFill>
                  <a:srgbClr val="FF0000"/>
                </a:solidFill>
              </a:rPr>
              <a:t>try-catch block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l-GR" sz="2400" dirty="0" smtClean="0">
                <a:solidFill>
                  <a:schemeClr val="tx1"/>
                </a:solidFill>
              </a:rPr>
              <a:t>είτε θα πρέπει να τις ξαναπετάξουμε (δηλώσουμε) με 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1980" y="3817307"/>
            <a:ext cx="2685351" cy="46166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RuntimeException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2195736" y="4509120"/>
            <a:ext cx="3282957" cy="2160240"/>
          </a:xfrm>
          <a:prstGeom prst="wedgeRectCallout">
            <a:avLst>
              <a:gd name="adj1" fmla="val -343"/>
              <a:gd name="adj2" fmla="val -59596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Εξαιρέσεις που </a:t>
            </a:r>
            <a:r>
              <a:rPr lang="el-GR" sz="2400" dirty="0" smtClean="0">
                <a:solidFill>
                  <a:srgbClr val="FF0000"/>
                </a:solidFill>
              </a:rPr>
              <a:t>δεν</a:t>
            </a:r>
            <a:r>
              <a:rPr lang="el-GR" sz="2400" dirty="0" smtClean="0">
                <a:solidFill>
                  <a:schemeClr val="tx1"/>
                </a:solidFill>
              </a:rPr>
              <a:t> χρειάζεται να τις αντιμετωπίσουμε μέσω </a:t>
            </a:r>
            <a:r>
              <a:rPr lang="en-US" sz="2400" dirty="0">
                <a:solidFill>
                  <a:srgbClr val="FF0000"/>
                </a:solidFill>
              </a:rPr>
              <a:t>try-catch </a:t>
            </a:r>
            <a:r>
              <a:rPr lang="en-US" sz="2400" dirty="0" smtClean="0">
                <a:solidFill>
                  <a:srgbClr val="FF0000"/>
                </a:solidFill>
              </a:rPr>
              <a:t>block</a:t>
            </a:r>
            <a:r>
              <a:rPr lang="el-GR" sz="2400" dirty="0" smtClean="0">
                <a:solidFill>
                  <a:schemeClr val="tx1"/>
                </a:solidFill>
              </a:rPr>
              <a:t> ή με </a:t>
            </a:r>
            <a:r>
              <a:rPr lang="el-GR" sz="2400" dirty="0">
                <a:solidFill>
                  <a:schemeClr val="tx1"/>
                </a:solidFill>
              </a:rPr>
              <a:t>μία εντολή </a:t>
            </a:r>
            <a:r>
              <a:rPr lang="en-US" sz="2400" dirty="0" smtClean="0">
                <a:solidFill>
                  <a:srgbClr val="FF0000"/>
                </a:solidFill>
              </a:rPr>
              <a:t>throws</a:t>
            </a:r>
          </a:p>
        </p:txBody>
      </p:sp>
    </p:spTree>
    <p:extLst>
      <p:ext uri="{BB962C8B-B14F-4D97-AF65-F5344CB8AC3E}">
        <p14:creationId xmlns:p14="http://schemas.microsoft.com/office/powerpoint/2010/main" val="3727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(!done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548680"/>
            <a:ext cx="3203848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δεν είναι απαραίτητο μπορούμε να πιάσουμε ένα </a:t>
            </a:r>
            <a:r>
              <a:rPr lang="en-US" dirty="0" err="1" smtClean="0"/>
              <a:t>RuntimeException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παράδειγμα αυτό χρησιμοποιούμε το </a:t>
            </a:r>
            <a:r>
              <a:rPr lang="en-US" dirty="0" err="1" smtClean="0"/>
              <a:t>InputMismatchException</a:t>
            </a:r>
            <a:r>
              <a:rPr lang="en-US" dirty="0" smtClean="0"/>
              <a:t>  </a:t>
            </a:r>
            <a:r>
              <a:rPr lang="el-GR" dirty="0" smtClean="0"/>
              <a:t>για να δημιουργήσουμε ένα βρόχο μέχρι να δοθεί το σωστό </a:t>
            </a: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7416" y="6130805"/>
            <a:ext cx="52565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InputMismatchException</a:t>
            </a:r>
            <a:r>
              <a:rPr lang="el-GR" dirty="0" smtClean="0"/>
              <a:t> είναι υπάρχουσα </a:t>
            </a:r>
            <a:r>
              <a:rPr lang="en-US" dirty="0" err="1" smtClean="0"/>
              <a:t>RuntimeException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3933056"/>
            <a:ext cx="343643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εξαίρεση δημιουργείται από την μέθοδο </a:t>
            </a:r>
            <a:r>
              <a:rPr lang="en-US" dirty="0" err="1" smtClean="0"/>
              <a:t>nextInt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InputMismatchExceptionDemo</a:t>
            </a: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(true)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0152" y="3645024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Άλλος τρόπος να κάνουμε τον ίδιο κώδικα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 σε βρόχους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τις εξαιρέσεις για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συνθήκες σε βρόχους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όπως είδαμε παραπάνω ώστε να </a:t>
            </a:r>
            <a:r>
              <a:rPr lang="el-GR" dirty="0" smtClean="0"/>
              <a:t>εξασφαλίσουμε </a:t>
            </a:r>
            <a:r>
              <a:rPr lang="el-GR" dirty="0"/>
              <a:t>την </a:t>
            </a:r>
            <a:r>
              <a:rPr lang="el-GR" dirty="0" smtClean="0"/>
              <a:t>λειτουργία </a:t>
            </a:r>
            <a:r>
              <a:rPr lang="el-GR" dirty="0"/>
              <a:t>του προγράμματος όπως την θέλουμε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Για παράδειγμα δεν είναι δουλειά 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safeDivide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να ξαναζητήσει τους αριθμούς. Αφήνει την </a:t>
            </a:r>
            <a:r>
              <a:rPr lang="en-US" dirty="0" smtClean="0"/>
              <a:t>main </a:t>
            </a:r>
            <a:r>
              <a:rPr lang="el-GR" dirty="0" smtClean="0"/>
              <a:t>να το κάνει.</a:t>
            </a: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548680"/>
            <a:ext cx="8856984" cy="581697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(men == 0 &amp;&amp; 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                       women/(double)men + " women.");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76330" y="796062"/>
            <a:ext cx="30508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χωρίς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υπάρχει κάποιο πρόβλημα στην εκτέλεση του προγράμματος (π.χ., μηδενικός αριθμός από άνδρες ή γυναίκες μαθητές) το πρόγραμμα μας θα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(δημιουργεί) μια εξαίρεση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throws</a:t>
            </a:r>
            <a:r>
              <a:rPr lang="en-US" dirty="0" smtClean="0"/>
              <a:t> an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)</a:t>
            </a:r>
            <a:r>
              <a:rPr lang="el-GR" dirty="0" smtClean="0"/>
              <a:t> και σταματάει την ομαλή ροή του προγράμματος.</a:t>
            </a:r>
            <a:endParaRPr lang="en-US" dirty="0" smtClean="0"/>
          </a:p>
          <a:p>
            <a:r>
              <a:rPr lang="el-GR" dirty="0" smtClean="0"/>
              <a:t>Σε κάποιο άλλο σημείο του προγράμματος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πιάνουμε</a:t>
            </a:r>
            <a:r>
              <a:rPr lang="el-GR" dirty="0" smtClean="0"/>
              <a:t> (χειριζόμαστε) την εξαίρεση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catch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) </a:t>
            </a:r>
            <a:r>
              <a:rPr lang="el-GR" dirty="0" smtClean="0"/>
              <a:t>και έχουμε κώδικα που την χειρίζεται.</a:t>
            </a:r>
          </a:p>
          <a:p>
            <a:r>
              <a:rPr lang="el-GR" dirty="0" smtClean="0"/>
              <a:t>Τι είναι μια εξαίρεση?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έχει μία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για αυτό το σκοπό που κρατάει πληροφορία για το τι προκάλεσε την εξαίρεση.</a:t>
            </a:r>
          </a:p>
          <a:p>
            <a:pPr lvl="1"/>
            <a:r>
              <a:rPr lang="el-GR" dirty="0" smtClean="0"/>
              <a:t>Μια εξαίρεση είναι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ή κάποιας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 </a:t>
            </a:r>
            <a:r>
              <a:rPr lang="el-GR" dirty="0" smtClean="0"/>
              <a:t>της </a:t>
            </a:r>
            <a:r>
              <a:rPr lang="en-US" dirty="0" smtClean="0"/>
              <a:t>Exception.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81468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εξαίρεση.</a:t>
            </a:r>
          </a:p>
          <a:p>
            <a:r>
              <a:rPr lang="el-GR" sz="1800" dirty="0"/>
              <a:t>Το πέταγμα της εξαίρεσης μπορεί να γίνεται και από κάποια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1800" dirty="0"/>
              <a:t> που καλείται μέσα στο </a:t>
            </a:r>
            <a:r>
              <a:rPr lang="en-US" sz="1800" dirty="0">
                <a:solidFill>
                  <a:srgbClr val="0070C0"/>
                </a:solidFill>
              </a:rPr>
              <a:t>try block</a:t>
            </a:r>
            <a:endParaRPr lang="el-GR" sz="1800" dirty="0">
              <a:solidFill>
                <a:srgbClr val="0070C0"/>
              </a:solidFill>
            </a:endParaRPr>
          </a:p>
          <a:p>
            <a:endParaRPr lang="el-GR" sz="1800" dirty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2780928"/>
            <a:ext cx="5769528" cy="310854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Χρησιμοποιεί το αντικείμενο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e&gt;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try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είναι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όπως όλα τα άλλα στην </a:t>
            </a:r>
            <a:r>
              <a:rPr lang="en-US" dirty="0" smtClean="0"/>
              <a:t>Java</a:t>
            </a:r>
          </a:p>
          <a:p>
            <a:pPr lvl="1"/>
            <a:r>
              <a:rPr lang="el-GR" smtClean="0"/>
              <a:t>Ότι μεταβλητή ορίζεται </a:t>
            </a:r>
            <a:r>
              <a:rPr lang="el-GR" dirty="0" smtClean="0"/>
              <a:t>μέσα στο </a:t>
            </a:r>
            <a:r>
              <a:rPr lang="en-US" dirty="0" smtClean="0"/>
              <a:t>block </a:t>
            </a:r>
            <a:r>
              <a:rPr lang="el-GR" dirty="0" smtClean="0"/>
              <a:t>είναι τοπική, κλπ…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0359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μπορεί να προκαλέσει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λειτουργεί ως τελεστής, και ακολουθείται από ένα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,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</a:p>
          <a:p>
            <a:pPr lvl="1"/>
            <a:r>
              <a:rPr lang="el-GR" dirty="0" smtClean="0"/>
              <a:t>Αυτή είναι η εξαίρεση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 </a:t>
            </a:r>
            <a:r>
              <a:rPr lang="el-GR" dirty="0" smtClean="0"/>
              <a:t>ο κώδικας.</a:t>
            </a:r>
          </a:p>
          <a:p>
            <a:r>
              <a:rPr lang="el-GR" dirty="0" smtClean="0"/>
              <a:t>Όταν πεταχτεί η εξαίρεση (π.χ., όταν κληθεί η </a:t>
            </a:r>
            <a:r>
              <a:rPr lang="en-US" dirty="0" smtClean="0"/>
              <a:t>throw)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βγαίνουμε αυτόματα εκτός</a:t>
            </a:r>
            <a:r>
              <a:rPr lang="el-GR" dirty="0" smtClean="0"/>
              <a:t> του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και ο έλεγχος του προγράμματος μεταφέρεται στο αντίστοιχο </a:t>
            </a:r>
            <a:r>
              <a:rPr lang="en-US" dirty="0" smtClean="0">
                <a:solidFill>
                  <a:srgbClr val="0070C0"/>
                </a:solidFill>
              </a:rPr>
              <a:t>catch block</a:t>
            </a:r>
          </a:p>
          <a:p>
            <a:pPr lvl="1"/>
            <a:r>
              <a:rPr lang="el-GR" dirty="0" smtClean="0"/>
              <a:t>Λειτουργεί αντίστοιχα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break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switch block</a:t>
            </a:r>
            <a:r>
              <a:rPr lang="en-US" dirty="0" smtClean="0"/>
              <a:t>. 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64214"/>
            <a:ext cx="76290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Αντικείμενο της κλάσης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 (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ή παράγωγης)&gt;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κρατάει πληροφορίες για την εξαίρεση που δημιουργήθηκε</a:t>
            </a:r>
            <a:endParaRPr lang="en-US" dirty="0" smtClean="0"/>
          </a:p>
          <a:p>
            <a:pPr lvl="1"/>
            <a:r>
              <a:rPr lang="el-GR" dirty="0" smtClean="0"/>
              <a:t>Έχει ένα 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το οποίο κρατάει ένα μήνυμα για το πρόβλημα και το οποίο μπορούμε να διαβάσουμε με την μέθοδο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getMessage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l-GR" dirty="0" smtClean="0"/>
              <a:t>Π.χ., όταν καλούμε τον </a:t>
            </a:r>
            <a:r>
              <a:rPr lang="en-US" dirty="0" smtClean="0"/>
              <a:t>constructor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new Exception(“No students. No Lesson”);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/>
              <a:t>private </a:t>
            </a:r>
            <a:r>
              <a:rPr lang="el-GR" dirty="0" smtClean="0"/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Exception   </a:t>
            </a:r>
            <a:r>
              <a:rPr lang="el-GR" dirty="0" smtClean="0"/>
              <a:t>αποθηκεύεται το μήνυμα που δίνουμε ως όρισμα.</a:t>
            </a:r>
          </a:p>
          <a:p>
            <a:endParaRPr lang="en-US" dirty="0" smtClean="0"/>
          </a:p>
          <a:p>
            <a:r>
              <a:rPr lang="el-GR" dirty="0" smtClean="0"/>
              <a:t>Μπορούμε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 </a:t>
            </a:r>
            <a:r>
              <a:rPr lang="el-GR" dirty="0" smtClean="0"/>
              <a:t>της </a:t>
            </a:r>
            <a:r>
              <a:rPr lang="en-US" dirty="0" smtClean="0"/>
              <a:t>Exception </a:t>
            </a:r>
            <a:r>
              <a:rPr lang="el-GR" dirty="0" smtClean="0"/>
              <a:t>και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επιπλέον πεδία </a:t>
            </a:r>
            <a:r>
              <a:rPr lang="el-GR" dirty="0" smtClean="0"/>
              <a:t>για να κρατάμε περισσότερες πληροφορίες για κάποια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11811</TotalTime>
  <Words>3413</Words>
  <Application>Microsoft Office PowerPoint</Application>
  <PresentationFormat>On-screen Show (4:3)</PresentationFormat>
  <Paragraphs>682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Εξαιρέσεις</vt:lpstr>
      <vt:lpstr>Ένα απλό παράδειγμα</vt:lpstr>
      <vt:lpstr>PowerPoint Presentation</vt:lpstr>
      <vt:lpstr>Υλοποίηση με εξαιρέσεις</vt:lpstr>
      <vt:lpstr>Μηχανισμός try-throw-catch</vt:lpstr>
      <vt:lpstr>Το try block</vt:lpstr>
      <vt:lpstr>Η εντολή throw</vt:lpstr>
      <vt:lpstr>Η κλάση Exception</vt:lpstr>
      <vt:lpstr>Το catch block</vt:lpstr>
      <vt:lpstr>Try-throw-catch</vt:lpstr>
      <vt:lpstr>PowerPoint Presentation</vt:lpstr>
      <vt:lpstr>Εξειδικευμένες εξαιρέσεις</vt:lpstr>
      <vt:lpstr>Παράδειγμα</vt:lpstr>
      <vt:lpstr>Παράδειγμα</vt:lpstr>
      <vt:lpstr>PowerPoint Presentation</vt:lpstr>
      <vt:lpstr>PowerPoint Presentation</vt:lpstr>
      <vt:lpstr>PowerPoint Presentation</vt:lpstr>
      <vt:lpstr>Ορίζοντας Exceptions</vt:lpstr>
      <vt:lpstr>Εξαιρέσεις με επιπλέον πληροφορία</vt:lpstr>
      <vt:lpstr>PowerPoint Presentation</vt:lpstr>
      <vt:lpstr>PowerPoint Presentation</vt:lpstr>
      <vt:lpstr>Πολλαπλά catch blocks</vt:lpstr>
      <vt:lpstr>PowerPoint Presentation</vt:lpstr>
      <vt:lpstr>PowerPoint Presentation</vt:lpstr>
      <vt:lpstr>Προσοχή</vt:lpstr>
      <vt:lpstr>PowerPoint Presentation</vt:lpstr>
      <vt:lpstr>PowerPoint Presentation</vt:lpstr>
      <vt:lpstr>Μέθοδοι που πετάνε εξαιρέσεις</vt:lpstr>
      <vt:lpstr>Μέθοδος που πετάει εξαίρεση</vt:lpstr>
      <vt:lpstr>Μέθοδος που πετάει εξαίρεση</vt:lpstr>
      <vt:lpstr>PowerPoint Presentation</vt:lpstr>
      <vt:lpstr>Catch or Declare</vt:lpstr>
      <vt:lpstr>PowerPoint Presentation</vt:lpstr>
      <vt:lpstr>Τύποι Εξαιρέσεων</vt:lpstr>
      <vt:lpstr>PowerPoint Presentation</vt:lpstr>
      <vt:lpstr>PowerPoint Presentation</vt:lpstr>
      <vt:lpstr>Χρήση εξαιρέσεων σε βρόχους</vt:lpstr>
      <vt:lpstr>Χρήση Εξαιρέσεων</vt:lpstr>
      <vt:lpstr>Προσοχή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562</cp:revision>
  <dcterms:created xsi:type="dcterms:W3CDTF">2013-02-10T16:19:38Z</dcterms:created>
  <dcterms:modified xsi:type="dcterms:W3CDTF">2018-05-23T22:21:40Z</dcterms:modified>
</cp:coreProperties>
</file>