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406" r:id="rId3"/>
    <p:sldId id="408" r:id="rId4"/>
    <p:sldId id="409" r:id="rId5"/>
    <p:sldId id="410" r:id="rId6"/>
    <p:sldId id="414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28" r:id="rId16"/>
    <p:sldId id="429" r:id="rId17"/>
    <p:sldId id="430" r:id="rId18"/>
    <p:sldId id="431" r:id="rId19"/>
    <p:sldId id="432" r:id="rId20"/>
    <p:sldId id="433" r:id="rId21"/>
    <p:sldId id="434" r:id="rId22"/>
    <p:sldId id="435" r:id="rId23"/>
    <p:sldId id="436" r:id="rId24"/>
    <p:sldId id="437" r:id="rId25"/>
    <p:sldId id="438" r:id="rId26"/>
    <p:sldId id="439" r:id="rId27"/>
    <p:sldId id="44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ListIterator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ArrayLis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Se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Map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Συλλογές 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913" y="308721"/>
            <a:ext cx="8928992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java.util.Map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IteratorExample2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 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)){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(name,1);}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else{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name,myMap.get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)+1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Map.Entry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entrySet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iter.hasNext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iter.next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 &lt;=2){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iter.remove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key: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(key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 ":" +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(key));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λιγότερες από 2 εμφανίσεις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4293096"/>
            <a:ext cx="3843880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 </a:t>
            </a:r>
            <a:r>
              <a:rPr lang="en-US" sz="1600" dirty="0" err="1" smtClean="0"/>
              <a:t>entrySet</a:t>
            </a:r>
            <a:r>
              <a:rPr lang="en-US" sz="1600" dirty="0" smtClean="0"/>
              <a:t> </a:t>
            </a:r>
            <a:r>
              <a:rPr lang="el-GR" sz="1600" dirty="0" smtClean="0"/>
              <a:t>επιστρέφει μια συλλογή από </a:t>
            </a:r>
            <a:r>
              <a:rPr lang="en-US" sz="1600" dirty="0" err="1" smtClean="0"/>
              <a:t>Map.entry</a:t>
            </a:r>
            <a:r>
              <a:rPr lang="en-US" sz="1600" dirty="0" smtClean="0"/>
              <a:t> </a:t>
            </a:r>
            <a:r>
              <a:rPr lang="el-GR" sz="1600" dirty="0" smtClean="0"/>
              <a:t>αντικείμενα </a:t>
            </a:r>
            <a:r>
              <a:rPr lang="en-US" sz="1600" dirty="0" smtClean="0"/>
              <a:t> (</a:t>
            </a:r>
            <a:r>
              <a:rPr lang="el-GR" sz="1600" dirty="0" smtClean="0"/>
              <a:t>γι αυτό πρέπει να κάνουμε </a:t>
            </a:r>
            <a:r>
              <a:rPr lang="en-US" sz="1600" dirty="0" smtClean="0"/>
              <a:t>import </a:t>
            </a:r>
            <a:r>
              <a:rPr lang="el-GR" sz="1600" dirty="0" smtClean="0"/>
              <a:t>το </a:t>
            </a:r>
            <a:r>
              <a:rPr lang="en-US" sz="1600" dirty="0" smtClean="0"/>
              <a:t>Map) </a:t>
            </a:r>
            <a:r>
              <a:rPr lang="el-GR" sz="1600" dirty="0" smtClean="0"/>
              <a:t>τα οποία </a:t>
            </a:r>
            <a:r>
              <a:rPr lang="el-GR" sz="1600" dirty="0" err="1" smtClean="0"/>
              <a:t>παραμετροποιούμε</a:t>
            </a:r>
            <a:r>
              <a:rPr lang="el-GR" sz="1600" dirty="0" smtClean="0"/>
              <a:t> με τους τύπους που κρατά το </a:t>
            </a:r>
            <a:r>
              <a:rPr lang="en-US" sz="1600" dirty="0" err="1" smtClean="0"/>
              <a:t>HashMap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1238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ListIterator</a:t>
            </a:r>
            <a:r>
              <a:rPr lang="en-US" dirty="0" smtClean="0"/>
              <a:t>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Ένας </a:t>
            </a:r>
            <a:r>
              <a:rPr lang="en-US" dirty="0" smtClean="0"/>
              <a:t>Iterator </a:t>
            </a:r>
            <a:r>
              <a:rPr lang="el-GR" dirty="0" smtClean="0"/>
              <a:t>ειδικά για την συλλογή </a:t>
            </a:r>
            <a:r>
              <a:rPr lang="en-US" dirty="0" smtClean="0"/>
              <a:t>List</a:t>
            </a:r>
          </a:p>
          <a:p>
            <a:pPr lvl="1"/>
            <a:r>
              <a:rPr lang="el-GR" dirty="0" smtClean="0"/>
              <a:t>Κύριο </a:t>
            </a:r>
            <a:r>
              <a:rPr lang="el-GR" dirty="0" smtClean="0">
                <a:solidFill>
                  <a:srgbClr val="0070C0"/>
                </a:solidFill>
              </a:rPr>
              <a:t>πλεονέκτημα</a:t>
            </a:r>
            <a:r>
              <a:rPr lang="el-GR" dirty="0" smtClean="0"/>
              <a:t> ότι επιτρέπει διάσχιση της λίστας προς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δύο κατευθύνσεις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στη λίστα </a:t>
            </a:r>
            <a:r>
              <a:rPr lang="el-GR" dirty="0" smtClean="0">
                <a:solidFill>
                  <a:srgbClr val="FF0000"/>
                </a:solidFill>
              </a:rPr>
              <a:t>ενώ την διατρέχουμε</a:t>
            </a:r>
            <a:r>
              <a:rPr lang="el-GR" dirty="0" smtClean="0"/>
              <a:t>.</a:t>
            </a:r>
          </a:p>
          <a:p>
            <a:r>
              <a:rPr lang="el-GR" u="sng" dirty="0" smtClean="0"/>
              <a:t>Επιπλέον</a:t>
            </a:r>
            <a:r>
              <a:rPr lang="el-GR" dirty="0" smtClean="0"/>
              <a:t> μέθοδοι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ListIterator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hasPrevious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υπάρχουν κι άλλα στοιχεία πριν από αυτό στο οποίο είμαστε.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previous():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προηγούμενη τιμή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set(T):</a:t>
            </a:r>
            <a:r>
              <a:rPr lang="el-GR" dirty="0" smtClean="0"/>
              <a:t>Θέτει την τιμή του στοιχείου που </a:t>
            </a:r>
            <a:r>
              <a:rPr lang="el-GR" dirty="0"/>
              <a:t>επέστρεψε η τελευταία </a:t>
            </a:r>
            <a:r>
              <a:rPr lang="en-US" dirty="0"/>
              <a:t>next()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l-GR" dirty="0" smtClean="0"/>
              <a:t>Προσθέτει ένα στοιχείο στη λίστα αμέσως μετά από αυτό στο οποίο βρισκόμαστε</a:t>
            </a:r>
            <a:endParaRPr lang="en-US" dirty="0" smtClean="0"/>
          </a:p>
          <a:p>
            <a:r>
              <a:rPr lang="el-GR" dirty="0" smtClean="0"/>
              <a:t>Μέθοδος της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List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4464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7920880" cy="612475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 array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String name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 it =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().equals("a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")){ 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it.set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("b");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it.add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it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43978" y="364014"/>
            <a:ext cx="57000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Κάθε </a:t>
            </a:r>
            <a:r>
              <a:rPr lang="en-US" dirty="0" smtClean="0"/>
              <a:t>a </a:t>
            </a:r>
            <a:r>
              <a:rPr lang="el-GR" dirty="0" smtClean="0"/>
              <a:t>μετέτρεψε το σε </a:t>
            </a:r>
            <a:r>
              <a:rPr lang="en-US" dirty="0" smtClean="0"/>
              <a:t>b </a:t>
            </a:r>
            <a:r>
              <a:rPr lang="el-GR" dirty="0" smtClean="0"/>
              <a:t>και πρόσθεσε μετά και ένα </a:t>
            </a:r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92696"/>
            <a:ext cx="8064896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myList.add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myList.remove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τις εμφανίσεις του </a:t>
            </a:r>
            <a:r>
              <a:rPr lang="en-US" dirty="0" smtClean="0"/>
              <a:t>String “a” </a:t>
            </a:r>
            <a:r>
              <a:rPr lang="el-GR" dirty="0" smtClean="0"/>
              <a:t>από την λίστα μου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20072" y="4005064"/>
            <a:ext cx="391588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remove</a:t>
            </a:r>
            <a:r>
              <a:rPr lang="en-US" dirty="0" smtClean="0"/>
              <a:t> </a:t>
            </a:r>
            <a:r>
              <a:rPr lang="el-GR" dirty="0" smtClean="0"/>
              <a:t>θα αφαιρέσει μόνο την </a:t>
            </a:r>
            <a:r>
              <a:rPr lang="el-GR" dirty="0" smtClean="0">
                <a:solidFill>
                  <a:srgbClr val="FF0000"/>
                </a:solidFill>
              </a:rPr>
              <a:t>πρώτη εμφάνιση </a:t>
            </a:r>
            <a:r>
              <a:rPr lang="el-GR" dirty="0" smtClean="0"/>
              <a:t>του </a:t>
            </a:r>
            <a:r>
              <a:rPr lang="en-US" dirty="0" smtClean="0"/>
              <a:t>“a”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4795" y="5301208"/>
            <a:ext cx="4067944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θα τις αφαιρέσουμε όλες?</a:t>
            </a:r>
          </a:p>
          <a:p>
            <a:endParaRPr lang="el-GR" dirty="0" smtClean="0"/>
          </a:p>
          <a:p>
            <a:r>
              <a:rPr lang="el-GR" dirty="0" smtClean="0"/>
              <a:t>Υπενθύμιση: η </a:t>
            </a:r>
            <a:r>
              <a:rPr lang="en-US" dirty="0" smtClean="0"/>
              <a:t>remove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έγινε επιτυχώς αφαίρεση (αν άλλαξε δηλαδή η λίστα).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24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92696"/>
            <a:ext cx="8064896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myList.add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myList.remove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("a")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τις εμφανίσεις του </a:t>
            </a:r>
            <a:r>
              <a:rPr lang="en-US" dirty="0" smtClean="0"/>
              <a:t>String “a” </a:t>
            </a:r>
            <a:r>
              <a:rPr lang="el-GR" dirty="0" smtClean="0"/>
              <a:t>από την λίστα μου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23619" y="3933056"/>
            <a:ext cx="460477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/>
              <a:t>remove </a:t>
            </a:r>
            <a:r>
              <a:rPr lang="el-GR" dirty="0" smtClean="0"/>
              <a:t>μέχρι να επιστρέψει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5677659"/>
            <a:ext cx="6696744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υλοποίηση αυτή όμως </a:t>
            </a:r>
            <a:r>
              <a:rPr lang="el-GR" b="1" dirty="0" smtClean="0">
                <a:solidFill>
                  <a:srgbClr val="0070C0"/>
                </a:solidFill>
              </a:rPr>
              <a:t>δεν είναι αποδοτική</a:t>
            </a:r>
            <a:r>
              <a:rPr lang="el-GR" b="1" dirty="0" smtClean="0"/>
              <a:t> </a:t>
            </a:r>
            <a:r>
              <a:rPr lang="el-GR" dirty="0" smtClean="0"/>
              <a:t>γιατί κάθε φορά που καλούμε την </a:t>
            </a:r>
            <a:r>
              <a:rPr lang="en-US" dirty="0" smtClean="0"/>
              <a:t>remove</a:t>
            </a:r>
            <a:r>
              <a:rPr lang="el-GR" dirty="0" smtClean="0"/>
              <a:t> διατρέχουμε την λίστα</a:t>
            </a:r>
            <a:r>
              <a:rPr lang="en-US" dirty="0" smtClean="0"/>
              <a:t> </a:t>
            </a:r>
            <a:r>
              <a:rPr lang="el-GR" dirty="0" smtClean="0"/>
              <a:t>από την αρχή.</a:t>
            </a:r>
          </a:p>
          <a:p>
            <a:r>
              <a:rPr lang="el-GR" dirty="0" smtClean="0"/>
              <a:t>Είναι καλύτερα να χρησιμοποιήσουμε ένα </a:t>
            </a:r>
            <a:r>
              <a:rPr lang="en-US" dirty="0" smtClean="0"/>
              <a:t>iterator.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3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των συλλογών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τρεις συλλογές που περιγράψαμε είναι </a:t>
            </a:r>
            <a:r>
              <a:rPr lang="el-GR" dirty="0" smtClean="0">
                <a:solidFill>
                  <a:srgbClr val="FF0000"/>
                </a:solidFill>
              </a:rPr>
              <a:t>πάρα πολύ χρήσιμες </a:t>
            </a:r>
            <a:r>
              <a:rPr lang="el-GR" dirty="0" smtClean="0"/>
              <a:t>για να κάνετε γρήγορα προγράμματα</a:t>
            </a:r>
          </a:p>
          <a:p>
            <a:pPr lvl="1"/>
            <a:r>
              <a:rPr lang="el-GR" dirty="0" smtClean="0"/>
              <a:t>Συνηθίσετε να τις χρησιμοποιείτε και μάθετε πότε βολεύει να χρησιμοποιείτε την κάθε δομή</a:t>
            </a:r>
          </a:p>
          <a:p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ιδιαίτερα χρήσιμο γιατί μας επιτρέπει </a:t>
            </a:r>
            <a:r>
              <a:rPr lang="el-GR" dirty="0" smtClean="0">
                <a:solidFill>
                  <a:srgbClr val="FF0000"/>
                </a:solidFill>
              </a:rPr>
              <a:t>πολύ γρήγορα </a:t>
            </a:r>
            <a:r>
              <a:rPr lang="el-GR" dirty="0" smtClean="0"/>
              <a:t>να κάνουμε </a:t>
            </a:r>
            <a:r>
              <a:rPr lang="en-US" dirty="0" smtClean="0">
                <a:solidFill>
                  <a:srgbClr val="FF0000"/>
                </a:solidFill>
              </a:rPr>
              <a:t>lookup</a:t>
            </a:r>
            <a:r>
              <a:rPr lang="en-US" dirty="0" smtClean="0"/>
              <a:t>: </a:t>
            </a:r>
            <a:r>
              <a:rPr lang="el-GR" dirty="0" smtClean="0"/>
              <a:t>να βρίσκουμε ένα </a:t>
            </a:r>
            <a:r>
              <a:rPr lang="el-GR" dirty="0" smtClean="0">
                <a:solidFill>
                  <a:srgbClr val="0070C0"/>
                </a:solidFill>
              </a:rPr>
              <a:t>κλειδί</a:t>
            </a:r>
            <a:r>
              <a:rPr lang="el-GR" dirty="0" smtClean="0"/>
              <a:t> μέσα σε ένα σύνολο και την </a:t>
            </a:r>
            <a:r>
              <a:rPr lang="el-GR" dirty="0" smtClean="0">
                <a:solidFill>
                  <a:srgbClr val="0070C0"/>
                </a:solidFill>
              </a:rPr>
              <a:t>συσχετιζόμενη τιμή</a:t>
            </a:r>
          </a:p>
        </p:txBody>
      </p:sp>
    </p:spTree>
    <p:extLst>
      <p:ext uri="{BB962C8B-B14F-4D97-AF65-F5344CB8AC3E}">
        <p14:creationId xmlns:p14="http://schemas.microsoft.com/office/powerpoint/2010/main" val="346612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Έχουμε ένα πρόγραμμα που διαχειρίζεται τους φοιτητές ενός τμήματος. Ποια συλλογή πρέπει να χρησιμοποιήσουμε αν θέλουμε να λύσουμε τα παρακάτω προβλήματα?</a:t>
            </a: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εκτυπώσουμε τις πληροφορίες για τους φοιτητές που παίρνουν ένα μάθημα.</a:t>
            </a:r>
          </a:p>
          <a:p>
            <a:pPr lvl="2"/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τυπώσουμε τις πληροφορίες για ένα συγκεκριμένο φοιτητή (χρησιμοποιώντας το ΑΜ του φοιτητή)</a:t>
            </a: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Integer,Student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ξέρουμε ποιοι φοιτητές έχουν ξαναπάρει το μάθημα και να μπορούμε να ανακτήσουμε αυτή την πληροφορία για κάποιο φοιτητή </a:t>
            </a: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192" y="5773866"/>
            <a:ext cx="19958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ΑΜ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0191" y="6147724"/>
            <a:ext cx="28020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3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δομών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ArrayList</a:t>
            </a:r>
            <a:r>
              <a:rPr lang="en-US" dirty="0" smtClean="0"/>
              <a:t>: </a:t>
            </a:r>
            <a:r>
              <a:rPr lang="el-GR" dirty="0" smtClean="0"/>
              <a:t>όταν θέλουμε να </a:t>
            </a:r>
            <a:r>
              <a:rPr lang="el-GR" dirty="0" smtClean="0">
                <a:solidFill>
                  <a:srgbClr val="0070C0"/>
                </a:solidFill>
              </a:rPr>
              <a:t>διατρέχουμε</a:t>
            </a:r>
            <a:r>
              <a:rPr lang="el-GR" dirty="0" smtClean="0"/>
              <a:t> τα αντικείμενα</a:t>
            </a:r>
            <a:r>
              <a:rPr lang="en-US" dirty="0" smtClean="0"/>
              <a:t> </a:t>
            </a:r>
            <a:r>
              <a:rPr lang="el-GR" dirty="0" smtClean="0"/>
              <a:t>ή όταν θέλουμε διάταξη των αντικείμενων, και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θα χρειαστούμε </a:t>
            </a:r>
            <a:r>
              <a:rPr lang="el-GR" dirty="0" smtClean="0">
                <a:solidFill>
                  <a:srgbClr val="0070C0"/>
                </a:solidFill>
              </a:rPr>
              <a:t>αναζήτηση </a:t>
            </a:r>
            <a:r>
              <a:rPr lang="el-GR" dirty="0" smtClean="0"/>
              <a:t>κάποιου αντικείμενου</a:t>
            </a:r>
          </a:p>
          <a:p>
            <a:pPr lvl="1"/>
            <a:r>
              <a:rPr lang="el-GR" dirty="0" smtClean="0"/>
              <a:t>Π.χ., μια κλάση </a:t>
            </a:r>
            <a:r>
              <a:rPr lang="en-US" dirty="0" smtClean="0"/>
              <a:t>Course </a:t>
            </a:r>
            <a:r>
              <a:rPr lang="el-GR" dirty="0" smtClean="0"/>
              <a:t>περιέχει μια λίστα από αντικείμενα τύπου </a:t>
            </a:r>
            <a:r>
              <a:rPr lang="en-US" dirty="0" smtClean="0"/>
              <a:t>Students</a:t>
            </a:r>
          </a:p>
          <a:p>
            <a:pPr lvl="2"/>
            <a:r>
              <a:rPr lang="el-GR" dirty="0" smtClean="0"/>
              <a:t>Εφόσον μας ενδιαφέρει να τυπώνουμε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HashSet</a:t>
            </a:r>
            <a:r>
              <a:rPr lang="en-US" dirty="0" smtClean="0"/>
              <a:t>: </a:t>
            </a:r>
            <a:r>
              <a:rPr lang="el-GR" dirty="0" smtClean="0"/>
              <a:t>όταν θέλουμε να έχουμε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μοναδικά</a:t>
            </a:r>
            <a:r>
              <a:rPr lang="el-GR" dirty="0" smtClean="0"/>
              <a:t> αντικείμενα και </a:t>
            </a:r>
            <a:r>
              <a:rPr lang="el-GR" dirty="0"/>
              <a:t>θέλουμε </a:t>
            </a:r>
            <a:r>
              <a:rPr lang="el-GR" dirty="0" smtClean="0">
                <a:solidFill>
                  <a:srgbClr val="0070C0"/>
                </a:solidFill>
              </a:rPr>
              <a:t>γρήγορη αναζήτηση </a:t>
            </a:r>
            <a:r>
              <a:rPr lang="el-GR" dirty="0" smtClean="0"/>
              <a:t>για να μάθουμε αν κάποιο αντικείμενο ανήκει σε αυτή</a:t>
            </a:r>
          </a:p>
          <a:p>
            <a:pPr lvl="1"/>
            <a:r>
              <a:rPr lang="el-GR" dirty="0"/>
              <a:t>Π.χ., να βρούμε αν </a:t>
            </a:r>
            <a:r>
              <a:rPr lang="el-GR" dirty="0" smtClean="0"/>
              <a:t>ένας φοιτητής (ΑΜ) ανήκει στη λίστα των φοιτητών που ξαναπαίρνουν το μάθημα</a:t>
            </a:r>
            <a:endParaRPr lang="el-GR" dirty="0"/>
          </a:p>
          <a:p>
            <a:pPr lvl="1"/>
            <a:r>
              <a:rPr lang="el-GR" dirty="0" smtClean="0"/>
              <a:t>Π.χ., να βρούμε τα μοναδικά ονόματα από μια λίστα με ονόματα με επαναλήψεις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Ίδια</a:t>
            </a:r>
            <a:r>
              <a:rPr lang="el-GR" dirty="0" smtClean="0"/>
              <a:t> λειτουργικότητα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αλλά μας επιτρέπει να </a:t>
            </a:r>
            <a:r>
              <a:rPr lang="el-GR" dirty="0" smtClean="0">
                <a:solidFill>
                  <a:srgbClr val="0070C0"/>
                </a:solidFill>
              </a:rPr>
              <a:t>συσχετίσουμε</a:t>
            </a:r>
            <a:r>
              <a:rPr lang="el-GR" dirty="0" smtClean="0"/>
              <a:t> μια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 με κάθε στοιχείο του συνόλου</a:t>
            </a:r>
          </a:p>
          <a:p>
            <a:pPr lvl="1"/>
            <a:r>
              <a:rPr lang="el-GR" dirty="0" smtClean="0"/>
              <a:t>Π.χ. θέλω να ανακαλέσω γρήγορα τις πληροφορίες για ένα φοιτητή χρησιμοποιώντας το ΑΜ του</a:t>
            </a:r>
          </a:p>
          <a:p>
            <a:pPr lvl="1"/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πιο χρήσιμο απ’ ότι ίσως θα περιμένατε</a:t>
            </a:r>
          </a:p>
          <a:p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8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Περίπλοκες δομές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μάθει τρεις βασικές δομές</a:t>
            </a:r>
          </a:p>
          <a:p>
            <a:pPr lvl="1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Μπορούμε να δημιουργήσουμε αντικείμενα που </a:t>
            </a:r>
            <a:r>
              <a:rPr lang="el-GR" dirty="0" err="1" smtClean="0"/>
              <a:t>συνδιάζουν</a:t>
            </a:r>
            <a:r>
              <a:rPr lang="el-GR" dirty="0" smtClean="0"/>
              <a:t> αυτές τις δομές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38279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για καθένα από τα μοναδικά </a:t>
            </a:r>
            <a:r>
              <a:rPr lang="en-US" dirty="0" smtClean="0"/>
              <a:t>Strings </a:t>
            </a:r>
            <a:r>
              <a:rPr lang="el-GR" dirty="0" smtClean="0"/>
              <a:t>που διαβάζουμε να κρατάμε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θέσεις</a:t>
            </a:r>
            <a:r>
              <a:rPr lang="el-GR" dirty="0" smtClean="0"/>
              <a:t> στις οποίες εμφανίστηκαν.</a:t>
            </a:r>
          </a:p>
          <a:p>
            <a:pPr lvl="1"/>
            <a:r>
              <a:rPr lang="el-GR" dirty="0" smtClean="0"/>
              <a:t>Π.χ., αν έχουμε είσοδο </a:t>
            </a:r>
            <a:r>
              <a:rPr lang="en-US" dirty="0" smtClean="0">
                <a:solidFill>
                  <a:srgbClr val="0070C0"/>
                </a:solidFill>
              </a:rPr>
              <a:t>“a b a c b a”</a:t>
            </a:r>
            <a:r>
              <a:rPr lang="en-US" dirty="0" smtClean="0"/>
              <a:t>,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rgbClr val="0070C0"/>
                </a:solidFill>
              </a:rPr>
              <a:t>“a”</a:t>
            </a:r>
            <a:r>
              <a:rPr lang="en-US" dirty="0" smtClean="0"/>
              <a:t> </a:t>
            </a:r>
            <a:r>
              <a:rPr lang="el-GR" dirty="0" smtClean="0"/>
              <a:t>θα τυπώσουμε τις θέσεις </a:t>
            </a:r>
            <a:r>
              <a:rPr lang="el-GR" dirty="0" smtClean="0">
                <a:solidFill>
                  <a:srgbClr val="0070C0"/>
                </a:solidFill>
              </a:rPr>
              <a:t>0,2,5</a:t>
            </a:r>
            <a:r>
              <a:rPr lang="el-GR" dirty="0" smtClean="0"/>
              <a:t>, για το </a:t>
            </a:r>
            <a:r>
              <a:rPr lang="en-US" dirty="0" smtClean="0">
                <a:solidFill>
                  <a:srgbClr val="0070C0"/>
                </a:solidFill>
              </a:rPr>
              <a:t>“b”</a:t>
            </a:r>
            <a:r>
              <a:rPr lang="en-US" dirty="0" smtClean="0"/>
              <a:t> </a:t>
            </a:r>
            <a:r>
              <a:rPr lang="el-GR" dirty="0" smtClean="0"/>
              <a:t>θα τυπώσουμε τις θέσεις </a:t>
            </a:r>
            <a:r>
              <a:rPr lang="en-US" dirty="0" smtClean="0">
                <a:solidFill>
                  <a:srgbClr val="0070C0"/>
                </a:solidFill>
              </a:rPr>
              <a:t>1,4</a:t>
            </a:r>
            <a:r>
              <a:rPr lang="en-US" dirty="0" smtClean="0"/>
              <a:t> </a:t>
            </a:r>
            <a:r>
              <a:rPr lang="el-GR" dirty="0" smtClean="0"/>
              <a:t>και για το </a:t>
            </a:r>
            <a:r>
              <a:rPr lang="en-US" dirty="0" smtClean="0">
                <a:solidFill>
                  <a:srgbClr val="0070C0"/>
                </a:solidFill>
              </a:rPr>
              <a:t>“c”</a:t>
            </a:r>
            <a:r>
              <a:rPr lang="en-US" dirty="0" smtClean="0"/>
              <a:t> </a:t>
            </a:r>
            <a:r>
              <a:rPr lang="el-GR" dirty="0" smtClean="0"/>
              <a:t>τη θέση </a:t>
            </a:r>
            <a:r>
              <a:rPr lang="el-GR" dirty="0" smtClean="0">
                <a:solidFill>
                  <a:srgbClr val="0070C0"/>
                </a:solidFill>
              </a:rPr>
              <a:t>3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21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913" y="308721"/>
            <a:ext cx="8928992" cy="677108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HashMapArrayListExample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String,ArrayList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&lt;Integer&gt;&gt;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new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String,ArrayList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name,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&lt;Integer&gt;()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).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(counter);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counter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 ":");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(Integer i:myMap.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 "+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331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πρόγραμμα της γραμματείας ενός πανεπιστημίου που κρατάει πληροφορία για 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φοιτητές</a:t>
            </a:r>
            <a:r>
              <a:rPr lang="el-GR" dirty="0" smtClean="0"/>
              <a:t>, θέλω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γρήγορα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0070C0"/>
                </a:solidFill>
              </a:rPr>
              <a:t>ΑΜ του φοιτητή </a:t>
            </a:r>
            <a:r>
              <a:rPr lang="el-GR" dirty="0" smtClean="0"/>
              <a:t>να μπορώ να βρω το </a:t>
            </a:r>
            <a:r>
              <a:rPr lang="el-GR" dirty="0" smtClean="0">
                <a:solidFill>
                  <a:srgbClr val="0070C0"/>
                </a:solidFill>
              </a:rPr>
              <a:t>βαθμό </a:t>
            </a:r>
            <a:r>
              <a:rPr lang="el-GR" dirty="0" smtClean="0"/>
              <a:t>για ένα μάθημα χρησιμοποιώντας τον </a:t>
            </a:r>
            <a:r>
              <a:rPr lang="el-GR" dirty="0" smtClean="0">
                <a:solidFill>
                  <a:srgbClr val="0070C0"/>
                </a:solidFill>
              </a:rPr>
              <a:t>κωδικό του μαθήματος</a:t>
            </a:r>
            <a:r>
              <a:rPr lang="el-GR" dirty="0" smtClean="0"/>
              <a:t>. Τι δομή πρέπει να χρησιμοποιήσω?</a:t>
            </a:r>
          </a:p>
        </p:txBody>
      </p:sp>
    </p:spTree>
    <p:extLst>
      <p:ext uri="{BB962C8B-B14F-4D97-AF65-F5344CB8AC3E}">
        <p14:creationId xmlns:p14="http://schemas.microsoft.com/office/powerpoint/2010/main" val="159576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Χρειάζομαι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κλειδί το ΑΜ </a:t>
            </a:r>
            <a:r>
              <a:rPr lang="el-GR" dirty="0" smtClean="0"/>
              <a:t>του φοιτητή ώστε να μπορούμε γρήγορα να βρούμε πληροφορίες για τον φοιτητή.</a:t>
            </a:r>
          </a:p>
          <a:p>
            <a:pPr lvl="1"/>
            <a:r>
              <a:rPr lang="el-GR" dirty="0" smtClean="0"/>
              <a:t>Τι τιμές θα κρατάει το </a:t>
            </a:r>
            <a:r>
              <a:rPr lang="en-US" dirty="0" err="1" smtClean="0"/>
              <a:t>HashMap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l-GR" dirty="0" smtClean="0"/>
              <a:t>Θα πρέπει να κρατάει άλλο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να έχει σαν </a:t>
            </a:r>
            <a:r>
              <a:rPr lang="el-GR" dirty="0" smtClean="0">
                <a:solidFill>
                  <a:srgbClr val="0070C0"/>
                </a:solidFill>
              </a:rPr>
              <a:t>κλειδί τον κωδικό του μαθήματος </a:t>
            </a:r>
            <a:r>
              <a:rPr lang="el-GR" dirty="0" smtClean="0"/>
              <a:t>και σαν </a:t>
            </a:r>
            <a:r>
              <a:rPr lang="el-GR" dirty="0" smtClean="0">
                <a:solidFill>
                  <a:srgbClr val="0070C0"/>
                </a:solidFill>
              </a:rPr>
              <a:t>τιμή τον βαθμό του φοιτητή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200852" y="4753926"/>
            <a:ext cx="8871139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Integer,double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539298"/>
            <a:ext cx="925252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&gt;&gt;();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(469,new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(469).put(205,9.5);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(469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).get(205);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437112"/>
            <a:ext cx="106150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229200"/>
            <a:ext cx="8691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Χρήση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70116" y="6139461"/>
            <a:ext cx="1773884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Προσθέτει το βαθμό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386412" y="6453336"/>
            <a:ext cx="1631216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Διαβάζει το βαθμό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011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Διαφορετική 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4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Στο πρόγραμμα </a:t>
            </a:r>
            <a:r>
              <a:rPr lang="el-GR" dirty="0"/>
              <a:t>μου να έχω μια κλάση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Student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που κρατάει τις πληροφορίες για ένα </a:t>
            </a:r>
            <a:r>
              <a:rPr lang="el-GR" dirty="0" smtClean="0"/>
              <a:t>φοιτητή και μία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StudentRecord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κρατάει την καρτέλα του φοιτητή για το μάθημα. Πως αλλάζει η υλοποίηση?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6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424" y="525357"/>
            <a:ext cx="5977759" cy="30777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732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123" y="1194903"/>
            <a:ext cx="5972060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courses;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pubic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95740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9566" y="3842949"/>
            <a:ext cx="5928617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endParaRPr lang="en-US" sz="1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double grade;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double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grade;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549693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99567" y="6361583"/>
            <a:ext cx="5928617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(205).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8753" y="6089718"/>
            <a:ext cx="716863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Χρήση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1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424" y="525357"/>
            <a:ext cx="5977759" cy="30777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732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123" y="1194903"/>
            <a:ext cx="5972060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courses;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pubic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courses;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95740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9566" y="3842949"/>
            <a:ext cx="5928617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endParaRPr lang="en-US" sz="1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double grade;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double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grade;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549693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99567" y="6361583"/>
            <a:ext cx="5928617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().get(205).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8753" y="6089718"/>
            <a:ext cx="716863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Χρήση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46699" y="1394957"/>
            <a:ext cx="307962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Διαφορετική υλοποίηση</a:t>
            </a:r>
          </a:p>
          <a:p>
            <a:r>
              <a:rPr lang="el-GR" dirty="0" smtClean="0"/>
              <a:t>Μπορούμε να επιστρέφουμε ένα </a:t>
            </a:r>
            <a:r>
              <a:rPr lang="en-US" dirty="0" err="1" smtClean="0"/>
              <a:t>HashMap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89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Χρονική πολυπλοκότητα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Έχει τόσο μεγάλη σημασία τι δομή θα χρησιμοποιήσουμε? Όλες οι δομές μας δίνουν περίπου την ίδια λειτουργικότητα.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ΝΑΙ!</a:t>
            </a:r>
            <a:r>
              <a:rPr lang="el-GR" dirty="0" smtClean="0"/>
              <a:t> 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Αν κάνουμε αναζήτηση για μια τιμή σε ένα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πρέπει να διατρέξουμε τη λίστα </a:t>
            </a:r>
            <a:r>
              <a:rPr lang="el-GR" dirty="0" smtClean="0"/>
              <a:t>για να δούμε αν ένα στοιχείο ανήκει ή όχι στη λίστα.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Κατά μέσο όρο θα συγκρίνουμε με τα μισά στοιχεία της λίστας</a:t>
            </a:r>
            <a:endParaRPr lang="en-US" dirty="0" smtClean="0"/>
          </a:p>
          <a:p>
            <a:pPr lvl="1"/>
            <a:r>
              <a:rPr lang="el-GR" dirty="0" smtClean="0"/>
              <a:t>Η χρονική πολυπλοκότητα είναι γραμμική ως προς τον αριθμό των στοιχείων</a:t>
            </a:r>
          </a:p>
          <a:p>
            <a:endParaRPr lang="el-GR" dirty="0" smtClean="0"/>
          </a:p>
          <a:p>
            <a:r>
              <a:rPr lang="el-GR" dirty="0" smtClean="0"/>
              <a:t>Σε ένα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rgbClr val="0070C0"/>
                </a:solidFill>
              </a:rPr>
              <a:t>HashMap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αυτό γίνεται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χρόνο σχεδόν σταθερό </a:t>
            </a:r>
            <a:r>
              <a:rPr lang="el-GR" dirty="0" smtClean="0"/>
              <a:t>(ή λογαριθμικό ως προς τον αριθμό των στοιχείων)</a:t>
            </a:r>
          </a:p>
          <a:p>
            <a:pPr lvl="1"/>
            <a:r>
              <a:rPr lang="el-GR" dirty="0" smtClean="0"/>
              <a:t>Αν έχουμε πολλά στοιχεία, και κάνουμε πολλές αναζητήσεις αυτό κάνει διαφορά</a:t>
            </a:r>
          </a:p>
        </p:txBody>
      </p:sp>
    </p:spTree>
    <p:extLst>
      <p:ext uri="{BB962C8B-B14F-4D97-AF65-F5344CB8AC3E}">
        <p14:creationId xmlns:p14="http://schemas.microsoft.com/office/powerpoint/2010/main" val="146014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0" y="44625"/>
            <a:ext cx="6984777" cy="669674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ArrayHashComparison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array = new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set = new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 = new Random();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randomNumbers.add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rand.nextInt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(200000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array.contains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= (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("Array took "+ duration + "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set.contains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("Set took "+duration + "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0112" y="3645024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κάνουμε περίπου </a:t>
            </a:r>
            <a:r>
              <a:rPr lang="en-US" dirty="0" smtClean="0"/>
              <a:t>1</a:t>
            </a:r>
            <a:r>
              <a:rPr lang="el-GR" dirty="0" smtClean="0"/>
              <a:t>00000*100000</a:t>
            </a:r>
            <a:r>
              <a:rPr lang="en-US" dirty="0" smtClean="0"/>
              <a:t>/2</a:t>
            </a:r>
            <a:r>
              <a:rPr lang="el-GR" dirty="0" smtClean="0"/>
              <a:t> συγκρίσεις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9239" y="5157192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κάνουμε περίπου </a:t>
            </a:r>
            <a:r>
              <a:rPr lang="en-US" dirty="0" smtClean="0"/>
              <a:t>1</a:t>
            </a:r>
            <a:r>
              <a:rPr lang="el-GR" dirty="0" smtClean="0"/>
              <a:t>00000 συγκρίσεις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19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4" y="404664"/>
            <a:ext cx="8229600" cy="990600"/>
          </a:xfrm>
        </p:spPr>
        <p:txBody>
          <a:bodyPr/>
          <a:lstStyle/>
          <a:p>
            <a:r>
              <a:rPr lang="el-GR" dirty="0" smtClean="0"/>
              <a:t>Η ιεραρχία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99" y="1124744"/>
            <a:ext cx="3403791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8162" y="1300118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9905" y="2568381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5373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33759" y="259626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2689" y="2420888"/>
            <a:ext cx="2714500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1075" y="259626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539841" y="1844824"/>
            <a:ext cx="1952039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  <a:endCxn id="4" idx="2"/>
          </p:cNvCxnSpPr>
          <p:nvPr/>
        </p:nvCxnSpPr>
        <p:spPr>
          <a:xfrm flipV="1">
            <a:off x="4473694" y="1844824"/>
            <a:ext cx="1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5688635" y="1844824"/>
            <a:ext cx="186130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6784" y="3861048"/>
            <a:ext cx="2666113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6784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9" idx="0"/>
            <a:endCxn id="6" idx="2"/>
          </p:cNvCxnSpPr>
          <p:nvPr/>
        </p:nvCxnSpPr>
        <p:spPr>
          <a:xfrm flipV="1">
            <a:off x="1539841" y="3140968"/>
            <a:ext cx="0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09565" y="3855031"/>
            <a:ext cx="2528257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302689" y="395787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Arrow Connector 25"/>
          <p:cNvCxnSpPr>
            <a:stCxn id="24" idx="0"/>
            <a:endCxn id="8" idx="2"/>
          </p:cNvCxnSpPr>
          <p:nvPr/>
        </p:nvCxnSpPr>
        <p:spPr>
          <a:xfrm flipV="1">
            <a:off x="4473694" y="3140968"/>
            <a:ext cx="0" cy="714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164869" y="3854505"/>
            <a:ext cx="2770139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164339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>
            <a:stCxn id="32" idx="0"/>
            <a:endCxn id="10" idx="2"/>
          </p:cNvCxnSpPr>
          <p:nvPr/>
        </p:nvCxnSpPr>
        <p:spPr>
          <a:xfrm flipV="1">
            <a:off x="7549939" y="3140968"/>
            <a:ext cx="0" cy="7135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504" y="4581128"/>
            <a:ext cx="276539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σειριακή</a:t>
            </a:r>
            <a:r>
              <a:rPr lang="el-GR" dirty="0" smtClean="0"/>
              <a:t> μορφή. Υπάρχει η έννοια της </a:t>
            </a:r>
            <a:r>
              <a:rPr lang="el-GR" dirty="0" smtClean="0">
                <a:solidFill>
                  <a:srgbClr val="0070C0"/>
                </a:solidFill>
              </a:rPr>
              <a:t>διάταξης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 </a:t>
            </a:r>
            <a:r>
              <a:rPr lang="el-GR" dirty="0" smtClean="0"/>
              <a:t>τα δεδομένα</a:t>
            </a:r>
            <a:r>
              <a:rPr lang="en-US" dirty="0" smtClean="0"/>
              <a:t> </a:t>
            </a:r>
            <a:r>
              <a:rPr lang="el-GR" dirty="0" smtClean="0"/>
              <a:t>συχνά και γρήγορα.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12314" y="4581128"/>
            <a:ext cx="277114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σύνολο</a:t>
            </a:r>
            <a:r>
              <a:rPr lang="el-GR" dirty="0" smtClean="0"/>
              <a:t> χωρίς </a:t>
            </a:r>
            <a:r>
              <a:rPr lang="el-GR" dirty="0"/>
              <a:t>διάταξη</a:t>
            </a:r>
            <a:r>
              <a:rPr lang="el-GR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βρίσκουμε γρήγορα αν ένα στοιχείο </a:t>
            </a:r>
            <a:r>
              <a:rPr lang="el-GR" dirty="0" smtClean="0">
                <a:solidFill>
                  <a:srgbClr val="0070C0"/>
                </a:solidFill>
              </a:rPr>
              <a:t>ανήκει</a:t>
            </a:r>
            <a:r>
              <a:rPr lang="el-GR" dirty="0" smtClean="0"/>
              <a:t> στο σύνολο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572839"/>
            <a:ext cx="3006951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key,value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ζεύγη</a:t>
            </a:r>
            <a:r>
              <a:rPr lang="el-GR" dirty="0" smtClean="0"/>
              <a:t>. Παρόμοια δομή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την αποθήκευση των </a:t>
            </a:r>
            <a:r>
              <a:rPr lang="el-GR" dirty="0" smtClean="0">
                <a:solidFill>
                  <a:srgbClr val="0070C0"/>
                </a:solidFill>
              </a:rPr>
              <a:t>κλειδιών</a:t>
            </a:r>
            <a:r>
              <a:rPr lang="el-GR" dirty="0" smtClean="0"/>
              <a:t>, αλλά τώρα κάθε κλειδί (</a:t>
            </a:r>
            <a:r>
              <a:rPr lang="en-US" dirty="0" smtClean="0"/>
              <a:t>key)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σχετίζεται</a:t>
            </a:r>
            <a:r>
              <a:rPr lang="el-GR" dirty="0" smtClean="0"/>
              <a:t> με μία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(value)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4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/>
              <a:t> (</a:t>
            </a:r>
            <a:r>
              <a:rPr lang="en-US" dirty="0" err="1">
                <a:hlinkClick r:id="rId2"/>
              </a:rPr>
              <a:t>JavaDocs</a:t>
            </a:r>
            <a:r>
              <a:rPr lang="en-US" dirty="0">
                <a:hlinkClick r:id="rId2"/>
              </a:rPr>
              <a:t> link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 smtClean="0"/>
              <a:t>αφαιρεί το στοιχείο στη </a:t>
            </a:r>
            <a:r>
              <a:rPr lang="el-GR" dirty="0"/>
              <a:t>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το επιστρέφει.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/>
              <a:t>αφαιρεί το στοιχείο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θέτει στην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500" dirty="0"/>
              <a:t>αλλάζοντας την προηγούμενη</a:t>
            </a:r>
            <a:endParaRPr lang="en-US" sz="2500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get(int i): </a:t>
            </a:r>
            <a:r>
              <a:rPr lang="el-GR" dirty="0" smtClean="0"/>
              <a:t>επιστρέφει το αντικείμενο τύπου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dirty="0" smtClean="0"/>
              <a:t>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</a:t>
            </a:r>
            <a:r>
              <a:rPr lang="el-GR" dirty="0" smtClean="0"/>
              <a:t>στοιχείο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ανήκει στην λίστα ή </a:t>
            </a:r>
            <a:r>
              <a:rPr lang="el-GR" dirty="0"/>
              <a:t>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6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αν δεν υπάρχει ήδη στο σύνολο.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/>
              <a:t>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το σύνολο</a:t>
            </a:r>
            <a:r>
              <a:rPr lang="en-US" dirty="0" smtClean="0"/>
              <a:t> </a:t>
            </a:r>
            <a:r>
              <a:rPr lang="el-GR" dirty="0" smtClean="0"/>
              <a:t>περιέχει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 smtClean="0"/>
              <a:t>ο </a:t>
            </a:r>
            <a:r>
              <a:rPr lang="el-GR" dirty="0"/>
              <a:t>αριθμός των στοιχείων </a:t>
            </a:r>
            <a:r>
              <a:rPr lang="el-GR" dirty="0" smtClean="0"/>
              <a:t>στο σύνολο.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έχει στοιχεία το σύνολο ή όχι.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Object[] </a:t>
            </a:r>
            <a:r>
              <a:rPr lang="en-US" sz="2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toArray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 πίνακα με τα στοιχεία του συνόλου (επιστρέφει πίνακα από </a:t>
            </a:r>
            <a:r>
              <a:rPr lang="en-US" dirty="0" smtClean="0"/>
              <a:t>Objects – </a:t>
            </a:r>
            <a:r>
              <a:rPr lang="el-GR" dirty="0" smtClean="0"/>
              <a:t>χρειάζεται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μετά).</a:t>
            </a:r>
            <a:endParaRPr lang="el-GR" dirty="0"/>
          </a:p>
          <a:p>
            <a:r>
              <a:rPr lang="el-GR" dirty="0"/>
              <a:t>Διατρέχοντας </a:t>
            </a:r>
            <a:r>
              <a:rPr lang="el-GR" dirty="0" smtClean="0"/>
              <a:t>τα στοιχεία του συνόλου: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08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Αποθηκεύει ζευγάρια από τιμές και κλειδιά.</a:t>
            </a:r>
          </a:p>
          <a:p>
            <a:r>
              <a:rPr lang="en-US" dirty="0" smtClean="0"/>
              <a:t>Constructor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l-GR" dirty="0"/>
              <a:t>προσθέτει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ζευγάρι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)</a:t>
            </a:r>
            <a:r>
              <a:rPr lang="en-US" dirty="0" smtClean="0"/>
              <a:t> (</a:t>
            </a:r>
            <a:r>
              <a:rPr lang="el-GR" dirty="0" smtClean="0"/>
              <a:t>δημιουργεί μία συσχέτιση)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get(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key):</a:t>
            </a:r>
            <a:r>
              <a:rPr lang="en-US" dirty="0"/>
              <a:t> </a:t>
            </a:r>
            <a:r>
              <a:rPr lang="el-GR" dirty="0" smtClean="0"/>
              <a:t>επιστρέφει την τιμή για το </a:t>
            </a:r>
            <a:r>
              <a:rPr lang="el-GR" dirty="0"/>
              <a:t>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key):</a:t>
            </a:r>
            <a:r>
              <a:rPr lang="en-US" dirty="0" smtClean="0"/>
              <a:t> </a:t>
            </a:r>
            <a:r>
              <a:rPr lang="el-GR" dirty="0"/>
              <a:t>αφαιρεί το ζευγάρι </a:t>
            </a:r>
            <a:r>
              <a:rPr lang="el-GR" dirty="0" smtClean="0"/>
              <a:t>με κλειδί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/>
              <a:t>περιέχει το 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 smtClean="0"/>
              <a:t>περιέχει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r>
              <a:rPr lang="en-US" dirty="0" smtClean="0"/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αργό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</a:t>
            </a:r>
            <a:r>
              <a:rPr lang="en-US" dirty="0" smtClean="0"/>
              <a:t>(</a:t>
            </a:r>
            <a:r>
              <a:rPr lang="el-GR" dirty="0" smtClean="0"/>
              <a:t>κλειδιών) στο </a:t>
            </a:r>
            <a:r>
              <a:rPr lang="en-US" dirty="0" smtClean="0"/>
              <a:t>map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έχει στοιχεία το </a:t>
            </a:r>
            <a:r>
              <a:rPr lang="en-US" dirty="0" smtClean="0"/>
              <a:t>map</a:t>
            </a:r>
            <a:r>
              <a:rPr lang="el-GR" dirty="0" smtClean="0"/>
              <a:t> </a:t>
            </a:r>
            <a:r>
              <a:rPr lang="el-GR" dirty="0"/>
              <a:t>ή 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Set&lt;K&gt;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</a:t>
            </a:r>
            <a:r>
              <a:rPr lang="en-US" dirty="0" smtClean="0"/>
              <a:t> </a:t>
            </a:r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τα </a:t>
            </a:r>
            <a:r>
              <a:rPr lang="el-GR" dirty="0" smtClean="0"/>
              <a:t>κλειδιά.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Collection&lt;V&gt; values()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>
                <a:solidFill>
                  <a:srgbClr val="FF0000"/>
                </a:solidFill>
              </a:rPr>
              <a:t>Collection</a:t>
            </a:r>
            <a:r>
              <a:rPr lang="en-US" dirty="0" smtClean="0"/>
              <a:t> </a:t>
            </a:r>
            <a:r>
              <a:rPr lang="el-GR" dirty="0" smtClean="0"/>
              <a:t>με τις τιμές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Map.entry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entrySet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/>
              <a:t>επιστρέφει</a:t>
            </a:r>
            <a:r>
              <a:rPr lang="en-US" dirty="0"/>
              <a:t> </a:t>
            </a:r>
            <a:r>
              <a:rPr lang="el-GR" dirty="0" smtClean="0"/>
              <a:t>μία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αναπαράσταση των </a:t>
            </a:r>
            <a:r>
              <a:rPr lang="en-US" dirty="0" smtClean="0"/>
              <a:t>key-value </a:t>
            </a:r>
            <a:r>
              <a:rPr lang="el-GR" dirty="0" smtClean="0"/>
              <a:t>εγγραφών στο </a:t>
            </a:r>
            <a:r>
              <a:rPr lang="en-US" dirty="0" err="1" smtClean="0"/>
              <a:t>HashMap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10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που μας δίνει τις λειτουργίες για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</a:t>
            </a:r>
            <a:r>
              <a:rPr lang="el-GR" dirty="0" smtClean="0"/>
              <a:t> ένα </a:t>
            </a:r>
            <a:r>
              <a:rPr lang="en-US" dirty="0" smtClean="0"/>
              <a:t>Collection</a:t>
            </a:r>
          </a:p>
          <a:p>
            <a:pPr lvl="1"/>
            <a:r>
              <a:rPr lang="el-GR" dirty="0" smtClean="0"/>
              <a:t>Ιδιαίτερα χρήσιμοι αν θέλουμε να </a:t>
            </a:r>
            <a:r>
              <a:rPr lang="el-GR" dirty="0" smtClean="0">
                <a:solidFill>
                  <a:srgbClr val="0070C0"/>
                </a:solidFill>
              </a:rPr>
              <a:t>αφαιρέσουμε</a:t>
            </a:r>
            <a:r>
              <a:rPr lang="el-GR" dirty="0" smtClean="0"/>
              <a:t> στοιχεία από ένα </a:t>
            </a:r>
            <a:r>
              <a:rPr lang="en-US" dirty="0" smtClean="0"/>
              <a:t>Collection.</a:t>
            </a:r>
            <a:endParaRPr lang="el-GR" dirty="0" smtClean="0"/>
          </a:p>
          <a:p>
            <a:r>
              <a:rPr lang="el-GR" dirty="0" smtClean="0"/>
              <a:t>Μέθοδοι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Iterator&lt;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n-US" dirty="0" smtClean="0"/>
              <a:t>o iterator </a:t>
            </a:r>
            <a:r>
              <a:rPr lang="el-GR" dirty="0" smtClean="0"/>
              <a:t>έχει φτάσει στο τέλος ή όχι.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next():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επόμενη τιμή</a:t>
            </a:r>
            <a:r>
              <a:rPr lang="en-US" dirty="0" smtClean="0"/>
              <a:t> (</a:t>
            </a:r>
            <a:r>
              <a:rPr lang="el-GR" dirty="0" smtClean="0"/>
              <a:t>αναφορά όχι αντίγραφο)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remove():</a:t>
            </a:r>
            <a:r>
              <a:rPr lang="en-US" dirty="0"/>
              <a:t> </a:t>
            </a:r>
            <a:r>
              <a:rPr lang="el-GR" dirty="0"/>
              <a:t>αφαιρεί το στοιχείο το οποίο επέστρεψε η τελευταία </a:t>
            </a:r>
            <a:r>
              <a:rPr lang="en-US" dirty="0"/>
              <a:t>next</a:t>
            </a:r>
            <a:r>
              <a:rPr lang="en-US" dirty="0" smtClean="0"/>
              <a:t>()</a:t>
            </a:r>
          </a:p>
          <a:p>
            <a:r>
              <a:rPr lang="el-GR" dirty="0" smtClean="0"/>
              <a:t>Μέθοδος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Collection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iterator()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r>
              <a:rPr lang="el-GR" dirty="0" smtClean="0"/>
              <a:t> Π.χ.: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mySet.iterator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35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093976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WrongIteratorExample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(String s: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 &lt;= 2){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mySet.remove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 (String s:mySet){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87488" y="3789040"/>
            <a:ext cx="424847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διατρέξουμε το </a:t>
            </a:r>
            <a:r>
              <a:rPr lang="en-US" dirty="0" smtClean="0"/>
              <a:t>set </a:t>
            </a:r>
            <a:r>
              <a:rPr lang="el-GR" dirty="0" smtClean="0"/>
              <a:t>με την </a:t>
            </a:r>
            <a:r>
              <a:rPr lang="en-US" dirty="0" smtClean="0"/>
              <a:t>for-each </a:t>
            </a:r>
            <a:r>
              <a:rPr lang="el-GR" dirty="0" smtClean="0"/>
              <a:t>εντολή θα πάρουμε (συνήθως) </a:t>
            </a:r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λιγότερους από 2 χαρακτήρες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9496" y="4869160"/>
            <a:ext cx="417646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Δεν μπορούμε να αλλάζουμε το </a:t>
            </a:r>
            <a:r>
              <a:rPr lang="en-US" dirty="0"/>
              <a:t>Collection </a:t>
            </a:r>
            <a:r>
              <a:rPr lang="el-GR" dirty="0"/>
              <a:t>ενώ το διατρέχουμε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7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Iterator&lt;String&gt;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.length() &lt;= 2){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it.remove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 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3933056"/>
            <a:ext cx="361179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μας επιτρέπει να διατρέχουμε την συλλογή και να διαγράφουμε στοιχεία.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106971" y="5445224"/>
            <a:ext cx="4037030" cy="1116704"/>
          </a:xfrm>
          <a:prstGeom prst="wedgeRectCallout">
            <a:avLst>
              <a:gd name="adj1" fmla="val -67584"/>
              <a:gd name="adj2" fmla="val -53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Ξανα</a:t>
            </a:r>
            <a:r>
              <a:rPr lang="el-GR" dirty="0" smtClean="0"/>
              <a:t>-διατρέχουμε τον πίνακα. </a:t>
            </a:r>
          </a:p>
          <a:p>
            <a:pPr algn="ctr"/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πρέπει να </a:t>
            </a:r>
            <a:r>
              <a:rPr lang="el-GR" dirty="0" err="1" smtClean="0"/>
              <a:t>ξανα</a:t>
            </a:r>
            <a:r>
              <a:rPr lang="el-GR" smtClean="0"/>
              <a:t>-οριστεί </a:t>
            </a:r>
            <a:r>
              <a:rPr lang="el-GR" dirty="0" smtClean="0"/>
              <a:t>για να ξεκινήσει από την αρχή του συνόλου.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λιγότερους από 2 χαρακτήρες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5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11092</TotalTime>
  <Words>1835</Words>
  <Application>Microsoft Office PowerPoint</Application>
  <PresentationFormat>On-screen Show (4:3)</PresentationFormat>
  <Paragraphs>433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ΣΥΛΛΟΓΕΣ</vt:lpstr>
      <vt:lpstr>Η ιεραρχία</vt:lpstr>
      <vt:lpstr>ArrayList (JavaDocs link)</vt:lpstr>
      <vt:lpstr>HashSet (JavaDocs link)</vt:lpstr>
      <vt:lpstr>HashMap (JavaDocs link)</vt:lpstr>
      <vt:lpstr>Iterators</vt:lpstr>
      <vt:lpstr>PowerPoint Presentation</vt:lpstr>
      <vt:lpstr>PowerPoint Presentation</vt:lpstr>
      <vt:lpstr>PowerPoint Presentation</vt:lpstr>
      <vt:lpstr>ListIterator&lt;T&gt;</vt:lpstr>
      <vt:lpstr>PowerPoint Presentation</vt:lpstr>
      <vt:lpstr>PowerPoint Presentation</vt:lpstr>
      <vt:lpstr>PowerPoint Presentation</vt:lpstr>
      <vt:lpstr>Χρήση των συλλογών</vt:lpstr>
      <vt:lpstr>Παραδείγματα</vt:lpstr>
      <vt:lpstr>Χρήση δομών</vt:lpstr>
      <vt:lpstr>Περίπλοκες δομές</vt:lpstr>
      <vt:lpstr>Παράδειγμα</vt:lpstr>
      <vt:lpstr>PowerPoint Presentation</vt:lpstr>
      <vt:lpstr>Παράδειγμα</vt:lpstr>
      <vt:lpstr>Υλοποίηση</vt:lpstr>
      <vt:lpstr>Διαφορετική υλοποίηση</vt:lpstr>
      <vt:lpstr>PowerPoint Presentation</vt:lpstr>
      <vt:lpstr>PowerPoint Presentation</vt:lpstr>
      <vt:lpstr>Χρονική πολυπλοκότητα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550</cp:revision>
  <dcterms:created xsi:type="dcterms:W3CDTF">2013-02-10T16:19:38Z</dcterms:created>
  <dcterms:modified xsi:type="dcterms:W3CDTF">2018-05-17T08:57:32Z</dcterms:modified>
</cp:coreProperties>
</file>