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406" r:id="rId3"/>
    <p:sldId id="408" r:id="rId4"/>
    <p:sldId id="409" r:id="rId5"/>
    <p:sldId id="410" r:id="rId6"/>
    <p:sldId id="414" r:id="rId7"/>
    <p:sldId id="420" r:id="rId8"/>
    <p:sldId id="421" r:id="rId9"/>
    <p:sldId id="422" r:id="rId10"/>
    <p:sldId id="423" r:id="rId11"/>
    <p:sldId id="424" r:id="rId12"/>
    <p:sldId id="425" r:id="rId13"/>
    <p:sldId id="426" r:id="rId14"/>
    <p:sldId id="427" r:id="rId15"/>
    <p:sldId id="428" r:id="rId16"/>
    <p:sldId id="429" r:id="rId17"/>
    <p:sldId id="430" r:id="rId18"/>
    <p:sldId id="431" r:id="rId19"/>
    <p:sldId id="432" r:id="rId20"/>
    <p:sldId id="433" r:id="rId21"/>
    <p:sldId id="434" r:id="rId22"/>
    <p:sldId id="435" r:id="rId23"/>
    <p:sldId id="436" r:id="rId24"/>
    <p:sldId id="437" r:id="rId25"/>
    <p:sldId id="438" r:id="rId26"/>
    <p:sldId id="439" r:id="rId27"/>
    <p:sldId id="44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ListIterator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ArrayLis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HashSet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HashMap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Συλλογές 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913" y="308721"/>
            <a:ext cx="8928992" cy="655564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java.util.Map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java.util.Iterator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IteratorExample2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String, Integer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String,Integer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String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myMap.containsKey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)){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(name,1);}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else{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name,myMap.get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)+1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Map.Entry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myMap.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entrySet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iterator()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while(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iter.hasNext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iter.next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 &lt;=2){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iter.remove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for(String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key: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myMap.keySet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(key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 ":" +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myMap.get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(key));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88024" y="548680"/>
            <a:ext cx="4347936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Θέλω να αφαιρέσω από το σύνολο τα </a:t>
            </a:r>
            <a:r>
              <a:rPr lang="en-US" dirty="0" smtClean="0"/>
              <a:t>Strings</a:t>
            </a:r>
            <a:r>
              <a:rPr lang="el-GR" dirty="0" smtClean="0"/>
              <a:t> με λιγότερες από 2 εμφανίσεις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4293096"/>
            <a:ext cx="3843880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 </a:t>
            </a:r>
            <a:r>
              <a:rPr lang="en-US" sz="1600" dirty="0" err="1" smtClean="0"/>
              <a:t>entrySet</a:t>
            </a:r>
            <a:r>
              <a:rPr lang="en-US" sz="1600" dirty="0" smtClean="0"/>
              <a:t> </a:t>
            </a:r>
            <a:r>
              <a:rPr lang="el-GR" sz="1600" dirty="0" smtClean="0"/>
              <a:t>επιστρέφει μια συλλογή από </a:t>
            </a:r>
            <a:r>
              <a:rPr lang="en-US" sz="1600" dirty="0" err="1" smtClean="0"/>
              <a:t>Map.entry</a:t>
            </a:r>
            <a:r>
              <a:rPr lang="en-US" sz="1600" dirty="0" smtClean="0"/>
              <a:t> </a:t>
            </a:r>
            <a:r>
              <a:rPr lang="el-GR" sz="1600" dirty="0" smtClean="0"/>
              <a:t>αντικείμενα </a:t>
            </a:r>
            <a:r>
              <a:rPr lang="en-US" sz="1600" dirty="0" smtClean="0"/>
              <a:t> (</a:t>
            </a:r>
            <a:r>
              <a:rPr lang="el-GR" sz="1600" dirty="0" smtClean="0"/>
              <a:t>γι αυτό πρέπει να κάνουμε </a:t>
            </a:r>
            <a:r>
              <a:rPr lang="en-US" sz="1600" dirty="0" smtClean="0"/>
              <a:t>import </a:t>
            </a:r>
            <a:r>
              <a:rPr lang="el-GR" sz="1600" dirty="0" smtClean="0"/>
              <a:t>το </a:t>
            </a:r>
            <a:r>
              <a:rPr lang="en-US" sz="1600" dirty="0" smtClean="0"/>
              <a:t>Map) </a:t>
            </a:r>
            <a:r>
              <a:rPr lang="el-GR" sz="1600" dirty="0" smtClean="0"/>
              <a:t>τα οποία </a:t>
            </a:r>
            <a:r>
              <a:rPr lang="el-GR" sz="1600" dirty="0" err="1" smtClean="0"/>
              <a:t>παραμετροποιούμε</a:t>
            </a:r>
            <a:r>
              <a:rPr lang="el-GR" sz="1600" dirty="0" smtClean="0"/>
              <a:t> με τους τύπους που κρατά το </a:t>
            </a:r>
            <a:r>
              <a:rPr lang="en-US" sz="1600" dirty="0" err="1" smtClean="0"/>
              <a:t>HashMap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1238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ListIterator</a:t>
            </a:r>
            <a:r>
              <a:rPr lang="en-US" dirty="0" smtClean="0"/>
              <a:t>&lt;T&gt;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Ένας </a:t>
            </a:r>
            <a:r>
              <a:rPr lang="en-US" dirty="0" smtClean="0"/>
              <a:t>Iterator </a:t>
            </a:r>
            <a:r>
              <a:rPr lang="el-GR" dirty="0" smtClean="0"/>
              <a:t>ειδικά για την συλλογή </a:t>
            </a:r>
            <a:r>
              <a:rPr lang="en-US" dirty="0" smtClean="0"/>
              <a:t>List</a:t>
            </a:r>
          </a:p>
          <a:p>
            <a:pPr lvl="1"/>
            <a:r>
              <a:rPr lang="el-GR" dirty="0" smtClean="0"/>
              <a:t>Κύριο </a:t>
            </a:r>
            <a:r>
              <a:rPr lang="el-GR" dirty="0" smtClean="0">
                <a:solidFill>
                  <a:srgbClr val="0070C0"/>
                </a:solidFill>
              </a:rPr>
              <a:t>πλεονέκτημα</a:t>
            </a:r>
            <a:r>
              <a:rPr lang="el-GR" dirty="0" smtClean="0"/>
              <a:t> ότι επιτρέπει διάσχιση της λίστας προς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δύο κατευθύνσεις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αλλαγές</a:t>
            </a:r>
            <a:r>
              <a:rPr lang="el-GR" dirty="0" smtClean="0"/>
              <a:t> στη λίστα </a:t>
            </a:r>
            <a:r>
              <a:rPr lang="el-GR" dirty="0" smtClean="0">
                <a:solidFill>
                  <a:srgbClr val="FF0000"/>
                </a:solidFill>
              </a:rPr>
              <a:t>ενώ την διατρέχουμε</a:t>
            </a:r>
            <a:r>
              <a:rPr lang="el-GR" dirty="0" smtClean="0"/>
              <a:t>.</a:t>
            </a:r>
          </a:p>
          <a:p>
            <a:r>
              <a:rPr lang="el-GR" u="sng" dirty="0" smtClean="0"/>
              <a:t>Επιπλέον</a:t>
            </a:r>
            <a:r>
              <a:rPr lang="el-GR" dirty="0" smtClean="0"/>
              <a:t> μέθοδοι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ListIterator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hasPrevious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</a:t>
            </a:r>
            <a:r>
              <a:rPr lang="el-GR" dirty="0" smtClean="0"/>
              <a:t>υπάρχουν κι άλλα στοιχεία πριν από αυτό στο οποίο είμαστε. </a:t>
            </a:r>
          </a:p>
          <a:p>
            <a:pPr lvl="1"/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previous():</a:t>
            </a:r>
            <a:r>
              <a:rPr lang="en-US" dirty="0" smtClean="0"/>
              <a:t> </a:t>
            </a:r>
            <a:r>
              <a:rPr lang="el-GR" dirty="0"/>
              <a:t>επιστρέφει την </a:t>
            </a:r>
            <a:r>
              <a:rPr lang="el-GR" dirty="0" smtClean="0"/>
              <a:t>προηγούμενη τιμή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set(T):</a:t>
            </a:r>
            <a:r>
              <a:rPr lang="el-GR" dirty="0" smtClean="0"/>
              <a:t>Θέτει την τιμή του στοιχείου που </a:t>
            </a:r>
            <a:r>
              <a:rPr lang="el-GR" dirty="0"/>
              <a:t>επέστρεψε η τελευταία </a:t>
            </a:r>
            <a:r>
              <a:rPr lang="en-US" dirty="0"/>
              <a:t>next()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l-GR" dirty="0" smtClean="0"/>
              <a:t>Προσθέτει ένα στοιχείο στη λίστα αμέσως μετά από αυτό στο οποίο βρισκόμαστε</a:t>
            </a:r>
            <a:endParaRPr lang="en-US" dirty="0" smtClean="0"/>
          </a:p>
          <a:p>
            <a:r>
              <a:rPr lang="el-GR" dirty="0" smtClean="0"/>
              <a:t>Μέθοδος της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List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: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ListIterator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listIterator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</a:t>
            </a:r>
            <a:r>
              <a:rPr lang="el-GR" dirty="0" smtClean="0"/>
              <a:t>επιστρέφει ένα </a:t>
            </a:r>
            <a:r>
              <a:rPr lang="en-US" dirty="0" smtClean="0"/>
              <a:t>iterator </a:t>
            </a:r>
            <a:r>
              <a:rPr lang="el-GR" dirty="0" smtClean="0"/>
              <a:t>για μία συλλογή</a:t>
            </a:r>
            <a:r>
              <a:rPr lang="en-US" dirty="0" smtClean="0"/>
              <a:t>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44464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48680"/>
            <a:ext cx="7920880" cy="612475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ListIteratorExample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 array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Scanner input = new Scanner(System.in);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while(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input.hasNext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String name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array.add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ListIterator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 it =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array.listIterator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while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it.hasNext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it.next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().equals("a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")){ 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it.set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("b");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it.add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it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array.listIterator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while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it.hasNext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it.next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43978" y="364014"/>
            <a:ext cx="570002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Κάθε </a:t>
            </a:r>
            <a:r>
              <a:rPr lang="en-US" dirty="0" smtClean="0"/>
              <a:t>a </a:t>
            </a:r>
            <a:r>
              <a:rPr lang="el-GR" dirty="0" smtClean="0"/>
              <a:t>μετέτρεψε το σε </a:t>
            </a:r>
            <a:r>
              <a:rPr lang="en-US" dirty="0" smtClean="0"/>
              <a:t>b </a:t>
            </a:r>
            <a:r>
              <a:rPr lang="el-GR" dirty="0" smtClean="0"/>
              <a:t>και πρόσθεσε μετά και ένα </a:t>
            </a:r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0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692696"/>
            <a:ext cx="8064896" cy="563231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ListIteratorExample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input.hasNext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myList.add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myList.remove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s: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88024" y="548680"/>
            <a:ext cx="4347936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Θέλω να αφαιρέσω από τις εμφανίσεις του </a:t>
            </a:r>
            <a:r>
              <a:rPr lang="en-US" dirty="0" smtClean="0"/>
              <a:t>String “a” </a:t>
            </a:r>
            <a:r>
              <a:rPr lang="el-GR" dirty="0" smtClean="0"/>
              <a:t>από την λίστα μου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220072" y="4005064"/>
            <a:ext cx="391588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κλήση της </a:t>
            </a:r>
            <a:r>
              <a:rPr lang="en-US" dirty="0" smtClean="0">
                <a:solidFill>
                  <a:srgbClr val="FF0000"/>
                </a:solidFill>
              </a:rPr>
              <a:t>remove</a:t>
            </a:r>
            <a:r>
              <a:rPr lang="en-US" dirty="0" smtClean="0"/>
              <a:t> </a:t>
            </a:r>
            <a:r>
              <a:rPr lang="el-GR" dirty="0" smtClean="0"/>
              <a:t>θα αφαιρέσει μόνο την </a:t>
            </a:r>
            <a:r>
              <a:rPr lang="el-GR" dirty="0" smtClean="0">
                <a:solidFill>
                  <a:srgbClr val="FF0000"/>
                </a:solidFill>
              </a:rPr>
              <a:t>πρώτη εμφάνιση </a:t>
            </a:r>
            <a:r>
              <a:rPr lang="el-GR" dirty="0" smtClean="0"/>
              <a:t>του </a:t>
            </a:r>
            <a:r>
              <a:rPr lang="en-US" dirty="0" smtClean="0"/>
              <a:t>“a”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64795" y="5301208"/>
            <a:ext cx="4067944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Πως θα τις αφαιρέσουμε όλες?</a:t>
            </a:r>
          </a:p>
          <a:p>
            <a:endParaRPr lang="el-GR" dirty="0" smtClean="0"/>
          </a:p>
          <a:p>
            <a:r>
              <a:rPr lang="el-GR" dirty="0" smtClean="0"/>
              <a:t>Υπενθύμιση: η </a:t>
            </a:r>
            <a:r>
              <a:rPr lang="en-US" dirty="0" smtClean="0"/>
              <a:t>remove </a:t>
            </a:r>
            <a:r>
              <a:rPr lang="el-GR" dirty="0" smtClean="0"/>
              <a:t>επιστρέφει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αν έγινε επιτυχώς αφαίρεση (αν άλλαξε δηλαδή η λίστα).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4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692696"/>
            <a:ext cx="8064896" cy="563231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ListIteratorExample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input.hasNext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myList.add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myList.remove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("a")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s: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88024" y="548680"/>
            <a:ext cx="4347936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Θέλω να αφαιρέσω από τις εμφανίσεις του </a:t>
            </a:r>
            <a:r>
              <a:rPr lang="en-US" dirty="0" smtClean="0"/>
              <a:t>String “a” </a:t>
            </a:r>
            <a:r>
              <a:rPr lang="el-GR" dirty="0" smtClean="0"/>
              <a:t>από την λίστα μου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23619" y="3933056"/>
            <a:ext cx="460477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Καλεί την </a:t>
            </a:r>
            <a:r>
              <a:rPr lang="en-US" dirty="0" smtClean="0"/>
              <a:t>remove </a:t>
            </a:r>
            <a:r>
              <a:rPr lang="el-GR" dirty="0" smtClean="0"/>
              <a:t>μέχρι να επιστρέψει </a:t>
            </a:r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39752" y="5677659"/>
            <a:ext cx="6696744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υλοποίηση αυτή όμως </a:t>
            </a:r>
            <a:r>
              <a:rPr lang="el-GR" b="1" dirty="0" smtClean="0">
                <a:solidFill>
                  <a:srgbClr val="0070C0"/>
                </a:solidFill>
              </a:rPr>
              <a:t>δεν είναι αποδοτική</a:t>
            </a:r>
            <a:r>
              <a:rPr lang="el-GR" b="1" dirty="0" smtClean="0"/>
              <a:t> </a:t>
            </a:r>
            <a:r>
              <a:rPr lang="el-GR" dirty="0" smtClean="0"/>
              <a:t>γιατί κάθε φορά που καλούμε την </a:t>
            </a:r>
            <a:r>
              <a:rPr lang="en-US" dirty="0" smtClean="0"/>
              <a:t>remove</a:t>
            </a:r>
            <a:r>
              <a:rPr lang="el-GR" dirty="0" smtClean="0"/>
              <a:t> διατρέχουμε την λίστα</a:t>
            </a:r>
            <a:r>
              <a:rPr lang="en-US" dirty="0" smtClean="0"/>
              <a:t> </a:t>
            </a:r>
            <a:r>
              <a:rPr lang="el-GR" dirty="0" smtClean="0"/>
              <a:t>από την αρχή.</a:t>
            </a:r>
          </a:p>
          <a:p>
            <a:r>
              <a:rPr lang="el-GR" dirty="0" smtClean="0"/>
              <a:t>Είναι καλύτερα να χρησιμοποιήσουμε ένα </a:t>
            </a:r>
            <a:r>
              <a:rPr lang="en-US" dirty="0" smtClean="0"/>
              <a:t>iterator.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3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των συλλογών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 τρεις συλλογές που περιγράψαμε είναι </a:t>
            </a:r>
            <a:r>
              <a:rPr lang="el-GR" dirty="0" smtClean="0">
                <a:solidFill>
                  <a:srgbClr val="FF0000"/>
                </a:solidFill>
              </a:rPr>
              <a:t>πάρα πολύ χρήσιμες </a:t>
            </a:r>
            <a:r>
              <a:rPr lang="el-GR" dirty="0" smtClean="0"/>
              <a:t>για να κάνετε γρήγορα προγράμματα</a:t>
            </a:r>
          </a:p>
          <a:p>
            <a:pPr lvl="1"/>
            <a:r>
              <a:rPr lang="el-GR" dirty="0" smtClean="0"/>
              <a:t>Συνηθίσετε να τις χρησιμοποιείτε και μάθετε πότε βολεύει να χρησιμοποιείτε την κάθε δομή</a:t>
            </a:r>
          </a:p>
          <a:p>
            <a:r>
              <a:rPr lang="el-GR" dirty="0" smtClean="0"/>
              <a:t>Το </a:t>
            </a:r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el-GR" dirty="0" smtClean="0"/>
              <a:t>είναι ιδιαίτερα χρήσιμο γιατί μας επιτρέπει </a:t>
            </a:r>
            <a:r>
              <a:rPr lang="el-GR" dirty="0" smtClean="0">
                <a:solidFill>
                  <a:srgbClr val="FF0000"/>
                </a:solidFill>
              </a:rPr>
              <a:t>πολύ γρήγορα </a:t>
            </a:r>
            <a:r>
              <a:rPr lang="el-GR" dirty="0" smtClean="0"/>
              <a:t>να κάνουμε </a:t>
            </a:r>
            <a:r>
              <a:rPr lang="en-US" dirty="0" smtClean="0">
                <a:solidFill>
                  <a:srgbClr val="FF0000"/>
                </a:solidFill>
              </a:rPr>
              <a:t>lookup</a:t>
            </a:r>
            <a:r>
              <a:rPr lang="en-US" dirty="0" smtClean="0"/>
              <a:t>: </a:t>
            </a:r>
            <a:r>
              <a:rPr lang="el-GR" dirty="0" smtClean="0"/>
              <a:t>να βρίσκουμε ένα </a:t>
            </a:r>
            <a:r>
              <a:rPr lang="el-GR" dirty="0" smtClean="0">
                <a:solidFill>
                  <a:srgbClr val="0070C0"/>
                </a:solidFill>
              </a:rPr>
              <a:t>κλειδί</a:t>
            </a:r>
            <a:r>
              <a:rPr lang="el-GR" dirty="0" smtClean="0"/>
              <a:t> μέσα σε ένα σύνολο και την </a:t>
            </a:r>
            <a:r>
              <a:rPr lang="el-GR" dirty="0" smtClean="0">
                <a:solidFill>
                  <a:srgbClr val="0070C0"/>
                </a:solidFill>
              </a:rPr>
              <a:t>συσχετιζόμενη τιμή</a:t>
            </a:r>
          </a:p>
        </p:txBody>
      </p:sp>
    </p:spTree>
    <p:extLst>
      <p:ext uri="{BB962C8B-B14F-4D97-AF65-F5344CB8AC3E}">
        <p14:creationId xmlns:p14="http://schemas.microsoft.com/office/powerpoint/2010/main" val="346612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Έχουμε ένα πρόγραμμα που διαχειρίζεται τους φοιτητές ενός τμήματος. Ποια συλλογή πρέπει να χρησιμοποιήσουμε αν θέλουμε να λύσουμε τα παρακάτω προβλήματα?</a:t>
            </a:r>
          </a:p>
          <a:p>
            <a:pPr marL="731520" lvl="1" indent="-457200">
              <a:buFont typeface="+mj-lt"/>
              <a:buAutoNum type="arabicPeriod"/>
            </a:pPr>
            <a:r>
              <a:rPr lang="el-GR" dirty="0" smtClean="0"/>
              <a:t>Θέλουμε να μπορούμε να εκτυπώσουμε τις πληροφορίες για τους φοιτητές που παίρνουν ένα μάθημα.</a:t>
            </a:r>
          </a:p>
          <a:p>
            <a:pPr lvl="2"/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&lt;Student&gt;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allStudents</a:t>
            </a:r>
            <a:endParaRPr lang="el-GR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l-GR" dirty="0" smtClean="0"/>
              <a:t>Θέλουμε να μπορούμε να τυπώσουμε τις πληροφορίες για ένα συγκεκριμένο φοιτητή (χρησιμοποιώντας το ΑΜ του φοιτητή)</a:t>
            </a:r>
          </a:p>
          <a:p>
            <a:pPr lvl="2"/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Integer,Student</a:t>
            </a:r>
            <a:r>
              <a:rPr lang="en-US" sz="2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1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allStudents</a:t>
            </a:r>
            <a:endParaRPr lang="el-GR" sz="21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l-GR" dirty="0" smtClean="0"/>
              <a:t>Θέλουμε να ξέρουμε ποιοι φοιτητές έχουν ξαναπάρει το μάθημα και να μπορούμε να ανακτήσουμε αυτή την πληροφορία για κάποιο φοιτητή </a:t>
            </a:r>
          </a:p>
          <a:p>
            <a:pPr lvl="2"/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&lt;Integer&gt; </a:t>
            </a:r>
            <a:r>
              <a:rPr lang="en-US" sz="21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repeatStudents</a:t>
            </a:r>
            <a:endParaRPr lang="en-US" sz="21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&lt;Student&gt; </a:t>
            </a:r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repeatStudents</a:t>
            </a:r>
            <a:endParaRPr lang="en-US" sz="21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192" y="5773866"/>
            <a:ext cx="199580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Αναζήτηση με ΑΜ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00191" y="6147724"/>
            <a:ext cx="280204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Αναζήτηση με αντικείμενο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3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δομών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ArrayList</a:t>
            </a:r>
            <a:r>
              <a:rPr lang="en-US" dirty="0" smtClean="0"/>
              <a:t>: </a:t>
            </a:r>
            <a:r>
              <a:rPr lang="el-GR" dirty="0" smtClean="0"/>
              <a:t>όταν θέλουμε να </a:t>
            </a:r>
            <a:r>
              <a:rPr lang="el-GR" dirty="0" smtClean="0">
                <a:solidFill>
                  <a:srgbClr val="0070C0"/>
                </a:solidFill>
              </a:rPr>
              <a:t>διατρέχουμε</a:t>
            </a:r>
            <a:r>
              <a:rPr lang="el-GR" dirty="0" smtClean="0"/>
              <a:t> τα αντικείμενα</a:t>
            </a:r>
            <a:r>
              <a:rPr lang="en-US" dirty="0" smtClean="0"/>
              <a:t> </a:t>
            </a:r>
            <a:r>
              <a:rPr lang="el-GR" dirty="0" smtClean="0"/>
              <a:t>ή όταν θέλουμε διάταξη των αντικείμενων, και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θα χρειαστούμε </a:t>
            </a:r>
            <a:r>
              <a:rPr lang="el-GR" dirty="0" smtClean="0">
                <a:solidFill>
                  <a:srgbClr val="0070C0"/>
                </a:solidFill>
              </a:rPr>
              <a:t>αναζήτηση </a:t>
            </a:r>
            <a:r>
              <a:rPr lang="el-GR" dirty="0" smtClean="0"/>
              <a:t>κάποιου αντικείμενου</a:t>
            </a:r>
          </a:p>
          <a:p>
            <a:pPr lvl="1"/>
            <a:r>
              <a:rPr lang="el-GR" dirty="0" smtClean="0"/>
              <a:t>Π.χ., μια κλάση </a:t>
            </a:r>
            <a:r>
              <a:rPr lang="en-US" dirty="0" smtClean="0"/>
              <a:t>Course </a:t>
            </a:r>
            <a:r>
              <a:rPr lang="el-GR" dirty="0" smtClean="0"/>
              <a:t>περιέχει μια λίστα από αντικείμενα τύπου </a:t>
            </a:r>
            <a:r>
              <a:rPr lang="en-US" dirty="0" smtClean="0"/>
              <a:t>Students</a:t>
            </a:r>
          </a:p>
          <a:p>
            <a:pPr lvl="2"/>
            <a:r>
              <a:rPr lang="el-GR" dirty="0" smtClean="0"/>
              <a:t>Εφόσον μας ενδιαφέρει να τυπώνουμε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HashSet</a:t>
            </a:r>
            <a:r>
              <a:rPr lang="en-US" dirty="0" smtClean="0"/>
              <a:t>: </a:t>
            </a:r>
            <a:r>
              <a:rPr lang="el-GR" dirty="0" smtClean="0"/>
              <a:t>όταν θέλουμε να έχουμε μια συλλογή από </a:t>
            </a:r>
            <a:r>
              <a:rPr lang="el-GR" dirty="0" smtClean="0">
                <a:solidFill>
                  <a:srgbClr val="0070C0"/>
                </a:solidFill>
              </a:rPr>
              <a:t>μοναδικά</a:t>
            </a:r>
            <a:r>
              <a:rPr lang="el-GR" dirty="0" smtClean="0"/>
              <a:t> αντικείμενα και </a:t>
            </a:r>
            <a:r>
              <a:rPr lang="el-GR" dirty="0"/>
              <a:t>θέλουμε </a:t>
            </a:r>
            <a:r>
              <a:rPr lang="el-GR" dirty="0" smtClean="0">
                <a:solidFill>
                  <a:srgbClr val="0070C0"/>
                </a:solidFill>
              </a:rPr>
              <a:t>γρήγορη αναζήτηση </a:t>
            </a:r>
            <a:r>
              <a:rPr lang="el-GR" dirty="0" smtClean="0"/>
              <a:t>για να μάθουμε αν κάποιο αντικείμενο ανήκει σε αυτή</a:t>
            </a:r>
          </a:p>
          <a:p>
            <a:pPr lvl="1"/>
            <a:r>
              <a:rPr lang="el-GR" dirty="0"/>
              <a:t>Π.χ., να βρούμε αν </a:t>
            </a:r>
            <a:r>
              <a:rPr lang="el-GR" dirty="0" smtClean="0"/>
              <a:t>ένας φοιτητής (ΑΜ) ανήκει στη λίστα των φοιτητών που ξαναπαίρνουν το μάθημα</a:t>
            </a:r>
            <a:endParaRPr lang="el-GR" dirty="0"/>
          </a:p>
          <a:p>
            <a:pPr lvl="1"/>
            <a:r>
              <a:rPr lang="el-GR" dirty="0" smtClean="0"/>
              <a:t>Π.χ., να βρούμε τα μοναδικά ονόματα από μια λίστα με ονόματα με επαναλήψεις</a:t>
            </a:r>
          </a:p>
          <a:p>
            <a:endParaRPr lang="el-GR" dirty="0" smtClean="0"/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HashMap</a:t>
            </a:r>
            <a:r>
              <a:rPr lang="en-US" dirty="0" smtClean="0"/>
              <a:t>: </a:t>
            </a:r>
            <a:r>
              <a:rPr lang="el-GR" dirty="0" smtClean="0">
                <a:solidFill>
                  <a:srgbClr val="0070C0"/>
                </a:solidFill>
              </a:rPr>
              <a:t>Ίδια</a:t>
            </a:r>
            <a:r>
              <a:rPr lang="el-GR" dirty="0" smtClean="0"/>
              <a:t> λειτουργικότητα με το </a:t>
            </a:r>
            <a:r>
              <a:rPr lang="en-US" dirty="0" err="1" smtClean="0">
                <a:solidFill>
                  <a:srgbClr val="0070C0"/>
                </a:solidFill>
              </a:rPr>
              <a:t>HashSet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αλλά μας επιτρέπει να </a:t>
            </a:r>
            <a:r>
              <a:rPr lang="el-GR" dirty="0" smtClean="0">
                <a:solidFill>
                  <a:srgbClr val="0070C0"/>
                </a:solidFill>
              </a:rPr>
              <a:t>συσχετίσουμε</a:t>
            </a:r>
            <a:r>
              <a:rPr lang="el-GR" dirty="0" smtClean="0"/>
              <a:t> μια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r>
              <a:rPr lang="el-GR" dirty="0" smtClean="0"/>
              <a:t> με κάθε στοιχείο του συνόλου</a:t>
            </a:r>
          </a:p>
          <a:p>
            <a:pPr lvl="1"/>
            <a:r>
              <a:rPr lang="el-GR" dirty="0" smtClean="0"/>
              <a:t>Π.χ. θέλω να ανακαλέσω γρήγορα τις πληροφορίες για ένα φοιτητή χρησιμοποιώντας το ΑΜ του</a:t>
            </a:r>
          </a:p>
          <a:p>
            <a:pPr lvl="1"/>
            <a:r>
              <a:rPr lang="el-GR" dirty="0" smtClean="0"/>
              <a:t>Το </a:t>
            </a:r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el-GR" dirty="0" smtClean="0"/>
              <a:t>είναι πιο χρήσιμο απ’ ότι ίσως θα περιμένατε</a:t>
            </a:r>
          </a:p>
          <a:p>
            <a:endParaRPr lang="el-G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18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Περίπλοκες δομές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Έχουμε μάθει τρεις βασικές δομές</a:t>
            </a:r>
          </a:p>
          <a:p>
            <a:pPr lvl="1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HashSet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HashMap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 smtClean="0"/>
              <a:t>Μπορούμε να δημιουργήσουμε αντικείμενα που </a:t>
            </a:r>
            <a:r>
              <a:rPr lang="el-GR" dirty="0" err="1" smtClean="0"/>
              <a:t>συνδιάζουν</a:t>
            </a:r>
            <a:r>
              <a:rPr lang="el-GR" dirty="0" smtClean="0"/>
              <a:t> αυτές τις δομές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String,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&lt;String&gt;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&lt;String&gt;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Integer,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String,String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38279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για καθένα από τα μοναδικά </a:t>
            </a:r>
            <a:r>
              <a:rPr lang="en-US" dirty="0" smtClean="0"/>
              <a:t>Strings </a:t>
            </a:r>
            <a:r>
              <a:rPr lang="el-GR" dirty="0" smtClean="0"/>
              <a:t>που διαβάζουμε να κρατάμε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θέσεις</a:t>
            </a:r>
            <a:r>
              <a:rPr lang="el-GR" dirty="0" smtClean="0"/>
              <a:t> στις οποίες εμφανίστηκαν.</a:t>
            </a:r>
          </a:p>
          <a:p>
            <a:pPr lvl="1"/>
            <a:r>
              <a:rPr lang="el-GR" dirty="0" smtClean="0"/>
              <a:t>Π.χ., αν έχουμε είσοδο </a:t>
            </a:r>
            <a:r>
              <a:rPr lang="en-US" dirty="0" smtClean="0">
                <a:solidFill>
                  <a:srgbClr val="0070C0"/>
                </a:solidFill>
              </a:rPr>
              <a:t>“a b a c b a”</a:t>
            </a:r>
            <a:r>
              <a:rPr lang="en-US" dirty="0" smtClean="0"/>
              <a:t>, </a:t>
            </a:r>
            <a:r>
              <a:rPr lang="el-GR" dirty="0" smtClean="0"/>
              <a:t>για το </a:t>
            </a:r>
            <a:r>
              <a:rPr lang="en-US" dirty="0" smtClean="0">
                <a:solidFill>
                  <a:srgbClr val="0070C0"/>
                </a:solidFill>
              </a:rPr>
              <a:t>“a”</a:t>
            </a:r>
            <a:r>
              <a:rPr lang="en-US" dirty="0" smtClean="0"/>
              <a:t> </a:t>
            </a:r>
            <a:r>
              <a:rPr lang="el-GR" dirty="0" smtClean="0"/>
              <a:t>θα τυπώσουμε τις θέσεις </a:t>
            </a:r>
            <a:r>
              <a:rPr lang="el-GR" dirty="0" smtClean="0">
                <a:solidFill>
                  <a:srgbClr val="0070C0"/>
                </a:solidFill>
              </a:rPr>
              <a:t>0,2,5</a:t>
            </a:r>
            <a:r>
              <a:rPr lang="el-GR" dirty="0" smtClean="0"/>
              <a:t>, για το </a:t>
            </a:r>
            <a:r>
              <a:rPr lang="en-US" dirty="0" smtClean="0">
                <a:solidFill>
                  <a:srgbClr val="0070C0"/>
                </a:solidFill>
              </a:rPr>
              <a:t>“b”</a:t>
            </a:r>
            <a:r>
              <a:rPr lang="en-US" dirty="0" smtClean="0"/>
              <a:t> </a:t>
            </a:r>
            <a:r>
              <a:rPr lang="el-GR" dirty="0" smtClean="0"/>
              <a:t>θα τυπώσουμε τις θέσεις </a:t>
            </a:r>
            <a:r>
              <a:rPr lang="en-US" dirty="0" smtClean="0">
                <a:solidFill>
                  <a:srgbClr val="0070C0"/>
                </a:solidFill>
              </a:rPr>
              <a:t>1,4</a:t>
            </a:r>
            <a:r>
              <a:rPr lang="en-US" dirty="0" smtClean="0"/>
              <a:t> </a:t>
            </a:r>
            <a:r>
              <a:rPr lang="el-GR" dirty="0" smtClean="0"/>
              <a:t>και για το </a:t>
            </a:r>
            <a:r>
              <a:rPr lang="en-US" dirty="0" smtClean="0">
                <a:solidFill>
                  <a:srgbClr val="0070C0"/>
                </a:solidFill>
              </a:rPr>
              <a:t>“c”</a:t>
            </a:r>
            <a:r>
              <a:rPr lang="en-US" dirty="0" smtClean="0"/>
              <a:t> </a:t>
            </a:r>
            <a:r>
              <a:rPr lang="el-GR" dirty="0" smtClean="0"/>
              <a:t>τη θέση </a:t>
            </a:r>
            <a:r>
              <a:rPr lang="el-GR" dirty="0" smtClean="0">
                <a:solidFill>
                  <a:srgbClr val="0070C0"/>
                </a:solidFill>
              </a:rPr>
              <a:t>3</a:t>
            </a:r>
            <a:r>
              <a:rPr lang="el-G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21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ΣΥΛΛΟΓΕΣ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6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913" y="308721"/>
            <a:ext cx="8928992" cy="677108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java.util.ArrayList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HashMapArrayListExample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String,ArrayList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&lt;Integer&gt;&gt;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new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String,ArrayList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&lt;Integer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&gt;&gt;();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input = new Scanner(System.in);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counter = 0;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while(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String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myMap.containsKey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name,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&lt;Integer&gt;()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myMap.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(counter);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counter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for(String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name: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myMap.keySet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(name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 ":");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(Integer i:myMap.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(" "+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331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Στο πρόγραμμα της γραμματείας ενός πανεπιστημίου που κρατάει πληροφορία για  τους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φοιτητές</a:t>
            </a:r>
            <a:r>
              <a:rPr lang="el-GR" dirty="0" smtClean="0"/>
              <a:t>, θέλω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γρήγορα</a:t>
            </a:r>
            <a:r>
              <a:rPr lang="el-GR" dirty="0" smtClean="0"/>
              <a:t> με το </a:t>
            </a:r>
            <a:r>
              <a:rPr lang="el-GR" dirty="0" smtClean="0">
                <a:solidFill>
                  <a:srgbClr val="0070C0"/>
                </a:solidFill>
              </a:rPr>
              <a:t>ΑΜ του φοιτητή </a:t>
            </a:r>
            <a:r>
              <a:rPr lang="el-GR" dirty="0" smtClean="0"/>
              <a:t>να μπορώ να βρω το </a:t>
            </a:r>
            <a:r>
              <a:rPr lang="el-GR" dirty="0" smtClean="0">
                <a:solidFill>
                  <a:srgbClr val="0070C0"/>
                </a:solidFill>
              </a:rPr>
              <a:t>βαθμό </a:t>
            </a:r>
            <a:r>
              <a:rPr lang="el-GR" dirty="0" smtClean="0"/>
              <a:t>για ένα μάθημα χρησιμοποιώντας τον </a:t>
            </a:r>
            <a:r>
              <a:rPr lang="el-GR" dirty="0" smtClean="0">
                <a:solidFill>
                  <a:srgbClr val="0070C0"/>
                </a:solidFill>
              </a:rPr>
              <a:t>κωδικό του μαθήματος</a:t>
            </a:r>
            <a:r>
              <a:rPr lang="el-GR" dirty="0" smtClean="0"/>
              <a:t>. Τι δομή πρέπει να χρησιμοποιήσω?</a:t>
            </a:r>
          </a:p>
        </p:txBody>
      </p:sp>
    </p:spTree>
    <p:extLst>
      <p:ext uri="{BB962C8B-B14F-4D97-AF65-F5344CB8AC3E}">
        <p14:creationId xmlns:p14="http://schemas.microsoft.com/office/powerpoint/2010/main" val="159576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36912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Χρειάζομαι ένα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HashMap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με </a:t>
            </a:r>
            <a:r>
              <a:rPr lang="el-GR" dirty="0" smtClean="0">
                <a:solidFill>
                  <a:srgbClr val="0070C0"/>
                </a:solidFill>
              </a:rPr>
              <a:t>κλειδί το ΑΜ </a:t>
            </a:r>
            <a:r>
              <a:rPr lang="el-GR" dirty="0" smtClean="0"/>
              <a:t>του φοιτητή ώστε να μπορούμε γρήγορα να βρούμε πληροφορίες για τον φοιτητή.</a:t>
            </a:r>
          </a:p>
          <a:p>
            <a:pPr lvl="1"/>
            <a:r>
              <a:rPr lang="el-GR" dirty="0" smtClean="0"/>
              <a:t>Τι τιμές θα κρατάει το </a:t>
            </a:r>
            <a:r>
              <a:rPr lang="en-US" dirty="0" err="1" smtClean="0"/>
              <a:t>HashMap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l-GR" dirty="0" smtClean="0"/>
              <a:t>Θα πρέπει να κρατάει άλλο ένα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HashMap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το οποίο να έχει σαν </a:t>
            </a:r>
            <a:r>
              <a:rPr lang="el-GR" dirty="0" smtClean="0">
                <a:solidFill>
                  <a:srgbClr val="0070C0"/>
                </a:solidFill>
              </a:rPr>
              <a:t>κλειδί τον κωδικό του μαθήματος </a:t>
            </a:r>
            <a:r>
              <a:rPr lang="el-GR" dirty="0" smtClean="0"/>
              <a:t>και σαν </a:t>
            </a:r>
            <a:r>
              <a:rPr lang="el-GR" dirty="0" smtClean="0">
                <a:solidFill>
                  <a:srgbClr val="0070C0"/>
                </a:solidFill>
              </a:rPr>
              <a:t>τιμή τον βαθμό του φοιτητή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200852" y="4753926"/>
            <a:ext cx="8871139" cy="36933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Integer,double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StudentCoursesGrades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539298"/>
            <a:ext cx="925252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StudentCoursesGrades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Integer,HashMap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int,double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&gt;&gt;();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StudentCoursesGrades.put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(469,new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Integer,double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&gt;());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StudentCoursesGrades.get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(469).put(205,9.5);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StudentCoursesGrades.get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(469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).get(205);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4437112"/>
            <a:ext cx="106150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5229200"/>
            <a:ext cx="86914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Χρήση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70116" y="6139461"/>
            <a:ext cx="1773884" cy="30777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Προσθέτει το βαθμό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386412" y="6453336"/>
            <a:ext cx="1631216" cy="30777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Διαβάζει το βαθμό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1011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Διαφορετική υλοποίηση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84784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Στο πρόγραμμα </a:t>
            </a:r>
            <a:r>
              <a:rPr lang="el-GR" dirty="0"/>
              <a:t>μου να έχω μια κλάση </a:t>
            </a:r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Student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που κρατάει τις πληροφορίες για ένα </a:t>
            </a:r>
            <a:r>
              <a:rPr lang="el-GR" dirty="0" smtClean="0"/>
              <a:t>φοιτητή και μία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StudentRecord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που κρατάει την καρτέλα του φοιτητή για το μάθημα. Πως αλλάζει η υλοποίηση?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424" y="525357"/>
            <a:ext cx="5977759" cy="307777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allStudents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37325"/>
            <a:ext cx="86754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Ορισμός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6123" y="1194903"/>
            <a:ext cx="5972060" cy="224676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Student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AM;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Integer,StudentRecord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courses;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pubic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StudentRecord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getCourseRecord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CourseId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courses.get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courseId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957405"/>
            <a:ext cx="86754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Ορισμός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9566" y="3842949"/>
            <a:ext cx="5928617" cy="203132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StudentRecord</a:t>
            </a:r>
            <a:endParaRPr lang="en-US" sz="1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private double grade;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double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getGrade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grade;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3549693"/>
            <a:ext cx="86754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Ορισμός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99567" y="6361583"/>
            <a:ext cx="5928617" cy="30777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allStudents.get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(469).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getCourseRecord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(205).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getGrade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8753" y="6089718"/>
            <a:ext cx="716863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Χρήση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1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424" y="525357"/>
            <a:ext cx="5977759" cy="307777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allStudents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37325"/>
            <a:ext cx="86754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Ορισμός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6123" y="1194903"/>
            <a:ext cx="5972060" cy="224676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Student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AM;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Integer,StudentRecord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courses;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pubic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Integer,StudentRecord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courses;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957405"/>
            <a:ext cx="86754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Ορισμός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9566" y="3842949"/>
            <a:ext cx="5928617" cy="203132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StudentRecord</a:t>
            </a:r>
            <a:endParaRPr lang="en-US" sz="1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private double grade;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double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getGrade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grade;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3549693"/>
            <a:ext cx="86754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Ορισμός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99567" y="6361583"/>
            <a:ext cx="5928617" cy="30777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allStudents.get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(469).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().get(205).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getGrade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8753" y="6089718"/>
            <a:ext cx="716863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Χρήση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46699" y="1394957"/>
            <a:ext cx="307962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Διαφορετική υλοποίηση</a:t>
            </a:r>
          </a:p>
          <a:p>
            <a:r>
              <a:rPr lang="el-GR" dirty="0" smtClean="0"/>
              <a:t>Μπορούμε να επιστρέφουμε ένα </a:t>
            </a:r>
            <a:r>
              <a:rPr lang="en-US" dirty="0" err="1" smtClean="0"/>
              <a:t>HashMap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9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Χρονική πολυπλοκότητα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Έχει τόσο μεγάλη σημασία τι δομή θα χρησιμοποιήσουμε? Όλες οι δομές μας δίνουν περίπου την ίδια λειτουργικότητα.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ΝΑΙ!</a:t>
            </a:r>
            <a:r>
              <a:rPr lang="el-GR" dirty="0" smtClean="0"/>
              <a:t> 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Αν κάνουμε αναζήτηση για μια τιμή σε ένα </a:t>
            </a:r>
            <a:r>
              <a:rPr lang="en-US" dirty="0" err="1" smtClean="0">
                <a:solidFill>
                  <a:srgbClr val="0070C0"/>
                </a:solidFill>
              </a:rPr>
              <a:t>ArrayList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πρέπει να διατρέξουμε τη λίστα </a:t>
            </a:r>
            <a:r>
              <a:rPr lang="el-GR" dirty="0" smtClean="0"/>
              <a:t>για να δούμε αν ένα στοιχείο ανήκει ή όχι στη λίστα.</a:t>
            </a:r>
            <a:r>
              <a:rPr lang="en-US" dirty="0" smtClean="0"/>
              <a:t> </a:t>
            </a:r>
            <a:endParaRPr lang="el-GR" dirty="0" smtClean="0"/>
          </a:p>
          <a:p>
            <a:pPr lvl="1"/>
            <a:r>
              <a:rPr lang="el-GR" dirty="0" smtClean="0"/>
              <a:t>Κατά μέσο όρο θα συγκρίνουμε με τα μισά στοιχεία της λίστας</a:t>
            </a:r>
            <a:endParaRPr lang="en-US" dirty="0" smtClean="0"/>
          </a:p>
          <a:p>
            <a:pPr lvl="1"/>
            <a:r>
              <a:rPr lang="el-GR" dirty="0" smtClean="0"/>
              <a:t>Η χρονική πολυπλοκότητα είναι γραμμική ως προς τον αριθμό των στοιχείων</a:t>
            </a:r>
          </a:p>
          <a:p>
            <a:endParaRPr lang="el-GR" dirty="0" smtClean="0"/>
          </a:p>
          <a:p>
            <a:r>
              <a:rPr lang="el-GR" dirty="0" smtClean="0"/>
              <a:t>Σε ένα </a:t>
            </a:r>
            <a:r>
              <a:rPr lang="en-US" dirty="0" err="1" smtClean="0">
                <a:solidFill>
                  <a:srgbClr val="0070C0"/>
                </a:solidFill>
              </a:rPr>
              <a:t>HashSet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ή </a:t>
            </a:r>
            <a:r>
              <a:rPr lang="en-US" dirty="0" err="1" smtClean="0">
                <a:solidFill>
                  <a:srgbClr val="0070C0"/>
                </a:solidFill>
              </a:rPr>
              <a:t>HashMap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αυτό γίνεται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χρόνο σχεδόν σταθερό </a:t>
            </a:r>
            <a:r>
              <a:rPr lang="el-GR" dirty="0" smtClean="0"/>
              <a:t>(ή λογαριθμικό ως προς τον αριθμό των στοιχείων)</a:t>
            </a:r>
          </a:p>
          <a:p>
            <a:pPr lvl="1"/>
            <a:r>
              <a:rPr lang="el-GR" dirty="0" smtClean="0"/>
              <a:t>Αν έχουμε πολλά στοιχεία, και κάνουμε πολλές αναζητήσεις αυτό κάνει διαφορά</a:t>
            </a:r>
          </a:p>
        </p:txBody>
      </p:sp>
    </p:spTree>
    <p:extLst>
      <p:ext uri="{BB962C8B-B14F-4D97-AF65-F5344CB8AC3E}">
        <p14:creationId xmlns:p14="http://schemas.microsoft.com/office/powerpoint/2010/main" val="146014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0" y="44625"/>
            <a:ext cx="6984777" cy="6696744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ArrayHashComparison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&lt;Integer&gt; array = new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&lt;Integer&gt;();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100000;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array.add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set = new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&lt;Integer&gt;();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100000;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set.add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&lt;Integer&gt;();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Random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 = new Random();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100000;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randomNumbers.add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rand.nextInt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(200000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startTime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System.currentTimeMillis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(Integer x:randomNumbers){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array.contains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endTime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System.currentTimeMillis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duration = (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endTime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startTime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("Array took "+ duration + "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millisecs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startTime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System.currentTimeMillis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(Integer x:randomNumbers){</a:t>
            </a: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set.contains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endTime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System.currentTimeMillis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duration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endTime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startTime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("Set took "+duration + "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millisecs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80112" y="3645024"/>
            <a:ext cx="370790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Με το </a:t>
            </a:r>
            <a:r>
              <a:rPr lang="en-US" dirty="0" err="1" smtClean="0"/>
              <a:t>ArrayList</a:t>
            </a:r>
            <a:r>
              <a:rPr lang="en-US" dirty="0" smtClean="0"/>
              <a:t> </a:t>
            </a:r>
            <a:r>
              <a:rPr lang="el-GR" dirty="0" smtClean="0"/>
              <a:t>κάνουμε περίπου </a:t>
            </a:r>
            <a:r>
              <a:rPr lang="en-US" dirty="0" smtClean="0"/>
              <a:t>1</a:t>
            </a:r>
            <a:r>
              <a:rPr lang="el-GR" dirty="0" smtClean="0"/>
              <a:t>00000*100000</a:t>
            </a:r>
            <a:r>
              <a:rPr lang="en-US" dirty="0" smtClean="0"/>
              <a:t>/2</a:t>
            </a:r>
            <a:r>
              <a:rPr lang="el-GR" dirty="0" smtClean="0"/>
              <a:t> συγκρίσεις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99239" y="5157192"/>
            <a:ext cx="370790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Με το </a:t>
            </a:r>
            <a:r>
              <a:rPr lang="en-US" dirty="0" err="1" smtClean="0"/>
              <a:t>HashSet</a:t>
            </a:r>
            <a:r>
              <a:rPr lang="en-US" dirty="0" smtClean="0"/>
              <a:t> </a:t>
            </a:r>
            <a:r>
              <a:rPr lang="el-GR" dirty="0" smtClean="0"/>
              <a:t>κάνουμε περίπου </a:t>
            </a:r>
            <a:r>
              <a:rPr lang="en-US" dirty="0" smtClean="0"/>
              <a:t>1</a:t>
            </a:r>
            <a:r>
              <a:rPr lang="el-GR" dirty="0" smtClean="0"/>
              <a:t>00000 συγκρίσεις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19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14" y="404664"/>
            <a:ext cx="8229600" cy="990600"/>
          </a:xfrm>
        </p:spPr>
        <p:txBody>
          <a:bodyPr/>
          <a:lstStyle/>
          <a:p>
            <a:r>
              <a:rPr lang="el-GR" dirty="0" smtClean="0"/>
              <a:t>Η ιεραρχία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71799" y="1124744"/>
            <a:ext cx="3403791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28162" y="1300118"/>
            <a:ext cx="3355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2420888"/>
            <a:ext cx="2576642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9905" y="2568381"/>
            <a:ext cx="252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85373" y="2420888"/>
            <a:ext cx="2576642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33759" y="2596262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92689" y="2420888"/>
            <a:ext cx="2714500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41075" y="2596262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&lt;K,V&gt;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Straight Arrow Connector 12"/>
          <p:cNvCxnSpPr>
            <a:stCxn id="6" idx="0"/>
          </p:cNvCxnSpPr>
          <p:nvPr/>
        </p:nvCxnSpPr>
        <p:spPr>
          <a:xfrm flipV="1">
            <a:off x="1539841" y="1844824"/>
            <a:ext cx="1952039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0"/>
            <a:endCxn id="4" idx="2"/>
          </p:cNvCxnSpPr>
          <p:nvPr/>
        </p:nvCxnSpPr>
        <p:spPr>
          <a:xfrm flipV="1">
            <a:off x="4473694" y="1844824"/>
            <a:ext cx="1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0"/>
          </p:cNvCxnSpPr>
          <p:nvPr/>
        </p:nvCxnSpPr>
        <p:spPr>
          <a:xfrm flipH="1" flipV="1">
            <a:off x="5688635" y="1844824"/>
            <a:ext cx="1861304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06784" y="3861048"/>
            <a:ext cx="2666113" cy="5760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06784" y="3963888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>
            <a:stCxn id="19" idx="0"/>
            <a:endCxn id="6" idx="2"/>
          </p:cNvCxnSpPr>
          <p:nvPr/>
        </p:nvCxnSpPr>
        <p:spPr>
          <a:xfrm flipV="1">
            <a:off x="1539841" y="3140968"/>
            <a:ext cx="0" cy="72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209565" y="3855031"/>
            <a:ext cx="2528257" cy="5760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302689" y="3957871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Straight Arrow Connector 25"/>
          <p:cNvCxnSpPr>
            <a:stCxn id="24" idx="0"/>
            <a:endCxn id="8" idx="2"/>
          </p:cNvCxnSpPr>
          <p:nvPr/>
        </p:nvCxnSpPr>
        <p:spPr>
          <a:xfrm flipV="1">
            <a:off x="4473694" y="3140968"/>
            <a:ext cx="0" cy="7140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164869" y="3854505"/>
            <a:ext cx="2770139" cy="5760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164339" y="3963888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&lt;K,V&gt;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4" name="Straight Arrow Connector 33"/>
          <p:cNvCxnSpPr>
            <a:stCxn id="32" idx="0"/>
            <a:endCxn id="10" idx="2"/>
          </p:cNvCxnSpPr>
          <p:nvPr/>
        </p:nvCxnSpPr>
        <p:spPr>
          <a:xfrm flipV="1">
            <a:off x="7549939" y="3140968"/>
            <a:ext cx="0" cy="7135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7504" y="4581128"/>
            <a:ext cx="2765394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Αποθηκεύει δεδομένα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σειριακή</a:t>
            </a:r>
            <a:r>
              <a:rPr lang="el-GR" dirty="0" smtClean="0"/>
              <a:t> μορφή. Υπάρχει η έννοια της </a:t>
            </a:r>
            <a:r>
              <a:rPr lang="el-GR" dirty="0" smtClean="0">
                <a:solidFill>
                  <a:srgbClr val="0070C0"/>
                </a:solidFill>
              </a:rPr>
              <a:t>διάταξης</a:t>
            </a:r>
            <a:r>
              <a:rPr lang="en-US" dirty="0" smtClean="0">
                <a:solidFill>
                  <a:srgbClr val="0070C0"/>
                </a:solidFill>
              </a:rPr>
              <a:t>. </a:t>
            </a:r>
            <a:r>
              <a:rPr lang="el-GR" dirty="0" smtClean="0"/>
              <a:t>Καλό αν θέλουμε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διατρέχουμε </a:t>
            </a:r>
            <a:r>
              <a:rPr lang="el-GR" dirty="0" smtClean="0"/>
              <a:t>τα δεδομένα</a:t>
            </a:r>
            <a:r>
              <a:rPr lang="en-US" dirty="0" smtClean="0"/>
              <a:t> </a:t>
            </a:r>
            <a:r>
              <a:rPr lang="el-GR" dirty="0" smtClean="0"/>
              <a:t>συχνά και γρήγορα.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112314" y="4581128"/>
            <a:ext cx="2771148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Αποθηκεύει δεδομένα σαν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σύνολο</a:t>
            </a:r>
            <a:r>
              <a:rPr lang="el-GR" dirty="0" smtClean="0"/>
              <a:t> χωρίς </a:t>
            </a:r>
            <a:r>
              <a:rPr lang="el-GR" dirty="0"/>
              <a:t>διάταξη</a:t>
            </a:r>
            <a:r>
              <a:rPr lang="el-GR" dirty="0" smtClean="0">
                <a:solidFill>
                  <a:srgbClr val="0070C0"/>
                </a:solidFill>
              </a:rPr>
              <a:t>. </a:t>
            </a:r>
            <a:r>
              <a:rPr lang="el-GR" dirty="0" smtClean="0"/>
              <a:t>Καλό αν θέλουμε να βρίσκουμε γρήγορα αν ένα στοιχείο </a:t>
            </a:r>
            <a:r>
              <a:rPr lang="el-GR" dirty="0" smtClean="0">
                <a:solidFill>
                  <a:srgbClr val="0070C0"/>
                </a:solidFill>
              </a:rPr>
              <a:t>ανήκει</a:t>
            </a:r>
            <a:r>
              <a:rPr lang="el-GR" dirty="0" smtClean="0"/>
              <a:t> στο σύνολο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084168" y="4572839"/>
            <a:ext cx="3006951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Αποθηκεύει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key,value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ζεύγη</a:t>
            </a:r>
            <a:r>
              <a:rPr lang="el-GR" dirty="0" smtClean="0"/>
              <a:t>. Παρόμοια δομή με το </a:t>
            </a:r>
            <a:r>
              <a:rPr lang="en-US" dirty="0" err="1" smtClean="0">
                <a:solidFill>
                  <a:srgbClr val="0070C0"/>
                </a:solidFill>
              </a:rPr>
              <a:t>HashSet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για την αποθήκευση των </a:t>
            </a:r>
            <a:r>
              <a:rPr lang="el-GR" dirty="0" smtClean="0">
                <a:solidFill>
                  <a:srgbClr val="0070C0"/>
                </a:solidFill>
              </a:rPr>
              <a:t>κλειδιών</a:t>
            </a:r>
            <a:r>
              <a:rPr lang="el-GR" dirty="0" smtClean="0"/>
              <a:t>, αλλά τώρα κάθε κλειδί (</a:t>
            </a:r>
            <a:r>
              <a:rPr lang="en-US" dirty="0" smtClean="0"/>
              <a:t>key)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σχετίζεται</a:t>
            </a:r>
            <a:r>
              <a:rPr lang="el-GR" dirty="0" smtClean="0"/>
              <a:t> με μία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(value)</a:t>
            </a:r>
            <a:r>
              <a:rPr lang="el-GR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94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r>
              <a:rPr lang="en-US" dirty="0"/>
              <a:t> (</a:t>
            </a:r>
            <a:r>
              <a:rPr lang="en-US" dirty="0" err="1">
                <a:hlinkClick r:id="rId2"/>
              </a:rPr>
              <a:t>JavaDocs</a:t>
            </a:r>
            <a:r>
              <a:rPr lang="en-US" dirty="0">
                <a:hlinkClick r:id="rId2"/>
              </a:rPr>
              <a:t> link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Constructor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l-GR" dirty="0" smtClean="0"/>
              <a:t>Μέθοδοι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 smtClean="0"/>
              <a:t> </a:t>
            </a:r>
            <a:r>
              <a:rPr lang="el-GR" dirty="0" smtClean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l-GR" dirty="0" smtClean="0"/>
              <a:t>στο τέλος του πίνακα.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add(int i,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x):</a:t>
            </a:r>
            <a:r>
              <a:rPr lang="en-US" dirty="0"/>
              <a:t> </a:t>
            </a:r>
            <a:r>
              <a:rPr lang="el-GR" dirty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</a:t>
            </a:r>
            <a:r>
              <a:rPr lang="el-GR" dirty="0" smtClean="0"/>
              <a:t>στη θέση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 </a:t>
            </a:r>
            <a:r>
              <a:rPr lang="el-GR" dirty="0" smtClean="0"/>
              <a:t>και μετατοπίζει τα υπόλοιπα στοιχεία κατά μια θέση. 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 </a:t>
            </a:r>
            <a:r>
              <a:rPr lang="el-GR" dirty="0" smtClean="0"/>
              <a:t>αφαιρεί το στοιχείο στη </a:t>
            </a:r>
            <a:r>
              <a:rPr lang="el-GR" dirty="0"/>
              <a:t>θέση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και το επιστρέφει.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 </a:t>
            </a:r>
            <a:r>
              <a:rPr lang="el-GR" dirty="0"/>
              <a:t>αφαιρεί το στοιχείο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set(int i,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 </a:t>
            </a:r>
            <a:r>
              <a:rPr lang="el-GR" dirty="0" smtClean="0"/>
              <a:t>θέτει στην θέση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l-GR" dirty="0" smtClean="0"/>
              <a:t> την τιμή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500" dirty="0"/>
              <a:t>αλλάζοντας την προηγούμενη</a:t>
            </a:r>
            <a:endParaRPr lang="en-US" sz="2500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get(int i): </a:t>
            </a:r>
            <a:r>
              <a:rPr lang="el-GR" dirty="0" smtClean="0"/>
              <a:t>επιστρέφει το αντικείμενο τύπου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dirty="0" smtClean="0"/>
              <a:t> στη θέση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.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το </a:t>
            </a:r>
            <a:r>
              <a:rPr lang="el-GR" dirty="0" smtClean="0"/>
              <a:t>στοιχείο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ανήκει στην λίστα ή </a:t>
            </a:r>
            <a:r>
              <a:rPr lang="el-GR" dirty="0"/>
              <a:t>όχι.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(): </a:t>
            </a:r>
            <a:r>
              <a:rPr lang="el-GR" dirty="0" smtClean="0"/>
              <a:t>ο αριθμός των στοιχείων του πίνακα.</a:t>
            </a:r>
          </a:p>
          <a:p>
            <a:r>
              <a:rPr lang="el-GR" dirty="0" smtClean="0"/>
              <a:t>Διατρέχοντας τον πίνακα: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x: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){…}</a:t>
            </a:r>
            <a:endParaRPr lang="en-US" dirty="0"/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86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HashSet</a:t>
            </a:r>
            <a:r>
              <a:rPr lang="en-US" dirty="0" smtClean="0"/>
              <a:t> (</a:t>
            </a:r>
            <a:r>
              <a:rPr lang="en-US" dirty="0" err="1" smtClean="0">
                <a:hlinkClick r:id="rId2"/>
              </a:rPr>
              <a:t>JavaDocs</a:t>
            </a:r>
            <a:r>
              <a:rPr lang="en-US" dirty="0" smtClean="0">
                <a:hlinkClick r:id="rId2"/>
              </a:rPr>
              <a:t> link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Constructors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l-GR" dirty="0" smtClean="0"/>
              <a:t>Μέθοδοι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/>
              <a:t> </a:t>
            </a:r>
            <a:r>
              <a:rPr lang="el-GR" dirty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</a:t>
            </a:r>
            <a:r>
              <a:rPr lang="el-GR" dirty="0" smtClean="0"/>
              <a:t>αν δεν υπάρχει ήδη στο σύνολο.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n-US" dirty="0"/>
              <a:t> </a:t>
            </a:r>
            <a:r>
              <a:rPr lang="el-GR" dirty="0"/>
              <a:t>αφαιρεί το στοιχείο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</a:t>
            </a:r>
            <a:r>
              <a:rPr lang="el-GR" dirty="0" smtClean="0"/>
              <a:t>το σύνολο</a:t>
            </a:r>
            <a:r>
              <a:rPr lang="en-US" dirty="0" smtClean="0"/>
              <a:t> </a:t>
            </a:r>
            <a:r>
              <a:rPr lang="el-GR" dirty="0" smtClean="0"/>
              <a:t>περιέχει το στοιχείο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 όχι</a:t>
            </a:r>
            <a:r>
              <a:rPr lang="el-GR" dirty="0" smtClean="0"/>
              <a:t>.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size():</a:t>
            </a:r>
            <a:r>
              <a:rPr lang="en-US" dirty="0"/>
              <a:t> </a:t>
            </a:r>
            <a:r>
              <a:rPr lang="el-GR" dirty="0" smtClean="0"/>
              <a:t>ο </a:t>
            </a:r>
            <a:r>
              <a:rPr lang="el-GR" dirty="0"/>
              <a:t>αριθμός των στοιχείων </a:t>
            </a:r>
            <a:r>
              <a:rPr lang="el-GR" dirty="0" smtClean="0"/>
              <a:t>στο σύνολο.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αν έχει στοιχεία το σύνολο ή όχι.</a:t>
            </a:r>
          </a:p>
          <a:p>
            <a:pPr lvl="1"/>
            <a:r>
              <a:rPr lang="en-US" sz="2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Object[] </a:t>
            </a:r>
            <a:r>
              <a:rPr lang="en-US" sz="2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toArray</a:t>
            </a:r>
            <a:r>
              <a:rPr lang="en-US" sz="2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 </a:t>
            </a:r>
            <a:r>
              <a:rPr lang="el-GR" dirty="0" smtClean="0"/>
              <a:t>επιστρέφει πίνακα με τα στοιχεία του συνόλου (επιστρέφει πίνακα από </a:t>
            </a:r>
            <a:r>
              <a:rPr lang="en-US" dirty="0" smtClean="0"/>
              <a:t>Objects – </a:t>
            </a:r>
            <a:r>
              <a:rPr lang="el-GR" dirty="0" smtClean="0"/>
              <a:t>χρειάζεται </a:t>
            </a:r>
            <a:r>
              <a:rPr lang="en-US" dirty="0" err="1" smtClean="0"/>
              <a:t>downcasting</a:t>
            </a:r>
            <a:r>
              <a:rPr lang="en-US" dirty="0" smtClean="0"/>
              <a:t> </a:t>
            </a:r>
            <a:r>
              <a:rPr lang="el-GR" dirty="0" smtClean="0"/>
              <a:t>μετά).</a:t>
            </a:r>
            <a:endParaRPr lang="el-GR" dirty="0"/>
          </a:p>
          <a:p>
            <a:r>
              <a:rPr lang="el-GR" dirty="0"/>
              <a:t>Διατρέχοντας </a:t>
            </a:r>
            <a:r>
              <a:rPr lang="el-GR" dirty="0" smtClean="0"/>
              <a:t>τα στοιχεία του συνόλου:</a:t>
            </a:r>
            <a:endParaRPr lang="el-GR" dirty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){…}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08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n-US" dirty="0" err="1" smtClean="0"/>
              <a:t>HashMap</a:t>
            </a:r>
            <a:r>
              <a:rPr lang="en-US" dirty="0" smtClean="0"/>
              <a:t> (</a:t>
            </a:r>
            <a:r>
              <a:rPr lang="en-US" dirty="0" err="1" smtClean="0">
                <a:hlinkClick r:id="rId2"/>
              </a:rPr>
              <a:t>JavaDocs</a:t>
            </a:r>
            <a:r>
              <a:rPr lang="en-US" dirty="0" smtClean="0">
                <a:hlinkClick r:id="rId2"/>
              </a:rPr>
              <a:t> link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Αποθηκεύει ζευγάρια από τιμές και κλειδιά.</a:t>
            </a:r>
          </a:p>
          <a:p>
            <a:r>
              <a:rPr lang="en-US" dirty="0" smtClean="0"/>
              <a:t>Constructor</a:t>
            </a:r>
            <a:endParaRPr lang="en-US" dirty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/>
              <a:t>Μέθοδοι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value):</a:t>
            </a:r>
            <a:r>
              <a:rPr lang="en-US" dirty="0" smtClean="0"/>
              <a:t> </a:t>
            </a:r>
            <a:r>
              <a:rPr lang="el-GR" dirty="0"/>
              <a:t>προσθέτει </a:t>
            </a:r>
            <a:r>
              <a:rPr lang="el-GR" dirty="0" smtClean="0"/>
              <a:t>το</a:t>
            </a:r>
            <a:r>
              <a:rPr lang="en-US" dirty="0" smtClean="0"/>
              <a:t> </a:t>
            </a:r>
            <a:r>
              <a:rPr lang="el-GR" dirty="0" smtClean="0"/>
              <a:t>ζευγάρι 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dirty="0"/>
              <a:t>)</a:t>
            </a:r>
            <a:r>
              <a:rPr lang="en-US" dirty="0" smtClean="0"/>
              <a:t> (</a:t>
            </a:r>
            <a:r>
              <a:rPr lang="el-GR" dirty="0" smtClean="0"/>
              <a:t>δημιουργεί μία συσχέτιση)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get(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key):</a:t>
            </a:r>
            <a:r>
              <a:rPr lang="en-US" dirty="0"/>
              <a:t> </a:t>
            </a:r>
            <a:r>
              <a:rPr lang="el-GR" dirty="0" smtClean="0"/>
              <a:t>επιστρέφει την τιμή για το </a:t>
            </a:r>
            <a:r>
              <a:rPr lang="el-GR" dirty="0"/>
              <a:t>κλειδί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key):</a:t>
            </a:r>
            <a:r>
              <a:rPr lang="en-US" dirty="0" smtClean="0"/>
              <a:t> </a:t>
            </a:r>
            <a:r>
              <a:rPr lang="el-GR" dirty="0"/>
              <a:t>αφαιρεί το ζευγάρι </a:t>
            </a:r>
            <a:r>
              <a:rPr lang="el-GR" dirty="0" smtClean="0"/>
              <a:t>με κλειδί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containsKey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n-US" dirty="0" smtClean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το σύνολο</a:t>
            </a:r>
            <a:r>
              <a:rPr lang="en-US" dirty="0"/>
              <a:t> </a:t>
            </a:r>
            <a:r>
              <a:rPr lang="el-GR" dirty="0"/>
              <a:t>περιέχει το κλειδί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 όχι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containsValue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value):</a:t>
            </a:r>
            <a:r>
              <a:rPr lang="en-US" dirty="0" smtClean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το σύνολο</a:t>
            </a:r>
            <a:r>
              <a:rPr lang="en-US" dirty="0"/>
              <a:t> </a:t>
            </a:r>
            <a:r>
              <a:rPr lang="el-GR" dirty="0" smtClean="0"/>
              <a:t>περιέχει την τιμή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 όχι</a:t>
            </a:r>
            <a:r>
              <a:rPr lang="el-GR" dirty="0" smtClean="0"/>
              <a:t>.</a:t>
            </a:r>
            <a:r>
              <a:rPr lang="en-US" dirty="0" smtClean="0"/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αργό</a:t>
            </a:r>
            <a:r>
              <a:rPr lang="el-GR" dirty="0" smtClean="0"/>
              <a:t>)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size():</a:t>
            </a:r>
            <a:r>
              <a:rPr lang="en-US" dirty="0"/>
              <a:t> </a:t>
            </a:r>
            <a:r>
              <a:rPr lang="el-GR" dirty="0"/>
              <a:t>ο αριθμός των στοιχείων </a:t>
            </a:r>
            <a:r>
              <a:rPr lang="en-US" dirty="0" smtClean="0"/>
              <a:t>(</a:t>
            </a:r>
            <a:r>
              <a:rPr lang="el-GR" dirty="0" smtClean="0"/>
              <a:t>κλειδιών) στο </a:t>
            </a:r>
            <a:r>
              <a:rPr lang="en-US" dirty="0" smtClean="0"/>
              <a:t>map</a:t>
            </a:r>
            <a:r>
              <a:rPr lang="el-GR" dirty="0" smtClean="0"/>
              <a:t>.</a:t>
            </a:r>
            <a:endParaRPr lang="el-GR" dirty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: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έχει στοιχεία το </a:t>
            </a:r>
            <a:r>
              <a:rPr lang="en-US" dirty="0" smtClean="0"/>
              <a:t>map</a:t>
            </a:r>
            <a:r>
              <a:rPr lang="el-GR" dirty="0" smtClean="0"/>
              <a:t> </a:t>
            </a:r>
            <a:r>
              <a:rPr lang="el-GR" dirty="0"/>
              <a:t>ή όχι.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Set&lt;K&gt;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 </a:t>
            </a:r>
            <a:r>
              <a:rPr lang="el-GR" dirty="0" smtClean="0"/>
              <a:t>επιστρέφει</a:t>
            </a:r>
            <a:r>
              <a:rPr lang="en-US" dirty="0" smtClean="0"/>
              <a:t> </a:t>
            </a:r>
            <a:r>
              <a:rPr lang="el-GR" dirty="0" smtClean="0"/>
              <a:t>ένα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</a:t>
            </a:r>
            <a:r>
              <a:rPr lang="el-GR" dirty="0" smtClean="0"/>
              <a:t>με </a:t>
            </a:r>
            <a:r>
              <a:rPr lang="el-GR" dirty="0"/>
              <a:t>τα </a:t>
            </a:r>
            <a:r>
              <a:rPr lang="el-GR" dirty="0" smtClean="0"/>
              <a:t>κλειδιά.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Collection&lt;V&gt; values()</a:t>
            </a:r>
            <a:r>
              <a:rPr lang="en-US" dirty="0" smtClean="0"/>
              <a:t>: </a:t>
            </a:r>
            <a:r>
              <a:rPr lang="el-GR" dirty="0" smtClean="0"/>
              <a:t>επιστρέφει ένα </a:t>
            </a:r>
            <a:r>
              <a:rPr lang="en-US" dirty="0" smtClean="0">
                <a:solidFill>
                  <a:srgbClr val="FF0000"/>
                </a:solidFill>
              </a:rPr>
              <a:t>Collection</a:t>
            </a:r>
            <a:r>
              <a:rPr lang="en-US" dirty="0" smtClean="0"/>
              <a:t> </a:t>
            </a:r>
            <a:r>
              <a:rPr lang="el-GR" dirty="0" smtClean="0"/>
              <a:t>με τις τιμές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Set&lt;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Map.entry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entrySet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(): </a:t>
            </a:r>
            <a:r>
              <a:rPr lang="el-GR" dirty="0"/>
              <a:t>επιστρέφει</a:t>
            </a:r>
            <a:r>
              <a:rPr lang="en-US" dirty="0"/>
              <a:t> </a:t>
            </a:r>
            <a:r>
              <a:rPr lang="el-GR" dirty="0" smtClean="0"/>
              <a:t>μία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</a:t>
            </a:r>
            <a:r>
              <a:rPr lang="el-GR" dirty="0" smtClean="0"/>
              <a:t>αναπαράσταση των </a:t>
            </a:r>
            <a:r>
              <a:rPr lang="en-US" dirty="0" smtClean="0"/>
              <a:t>key-value </a:t>
            </a:r>
            <a:r>
              <a:rPr lang="el-GR" dirty="0" smtClean="0"/>
              <a:t>εγγραφών στο </a:t>
            </a:r>
            <a:r>
              <a:rPr lang="en-US" dirty="0" err="1" smtClean="0"/>
              <a:t>HashMap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10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Ένα </a:t>
            </a:r>
            <a:r>
              <a:rPr lang="en-US" dirty="0" smtClean="0"/>
              <a:t>interface </a:t>
            </a:r>
            <a:r>
              <a:rPr lang="el-GR" dirty="0" smtClean="0"/>
              <a:t>που μας δίνει τις λειτουργίες για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διατρέχουμε</a:t>
            </a:r>
            <a:r>
              <a:rPr lang="el-GR" dirty="0" smtClean="0"/>
              <a:t> ένα </a:t>
            </a:r>
            <a:r>
              <a:rPr lang="en-US" dirty="0" smtClean="0"/>
              <a:t>Collection</a:t>
            </a:r>
          </a:p>
          <a:p>
            <a:pPr lvl="1"/>
            <a:r>
              <a:rPr lang="el-GR" dirty="0" smtClean="0"/>
              <a:t>Ιδιαίτερα χρήσιμοι αν θέλουμε να </a:t>
            </a:r>
            <a:r>
              <a:rPr lang="el-GR" dirty="0" smtClean="0">
                <a:solidFill>
                  <a:srgbClr val="0070C0"/>
                </a:solidFill>
              </a:rPr>
              <a:t>αφαιρέσουμε</a:t>
            </a:r>
            <a:r>
              <a:rPr lang="el-GR" dirty="0" smtClean="0"/>
              <a:t> στοιχεία από ένα </a:t>
            </a:r>
            <a:r>
              <a:rPr lang="en-US" dirty="0" smtClean="0"/>
              <a:t>Collection.</a:t>
            </a:r>
            <a:endParaRPr lang="el-GR" dirty="0" smtClean="0"/>
          </a:p>
          <a:p>
            <a:r>
              <a:rPr lang="el-GR" dirty="0" smtClean="0"/>
              <a:t>Μέθοδοι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Iterator&lt;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&gt;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</a:t>
            </a:r>
            <a:r>
              <a:rPr lang="en-US" dirty="0" smtClean="0"/>
              <a:t>o iterator </a:t>
            </a:r>
            <a:r>
              <a:rPr lang="el-GR" dirty="0" smtClean="0"/>
              <a:t>έχει φτάσει στο τέλος ή όχι. </a:t>
            </a:r>
          </a:p>
          <a:p>
            <a:pPr lvl="1"/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next():</a:t>
            </a:r>
            <a:r>
              <a:rPr lang="en-US" dirty="0" smtClean="0"/>
              <a:t> </a:t>
            </a:r>
            <a:r>
              <a:rPr lang="el-GR" dirty="0"/>
              <a:t>επιστρέφει την </a:t>
            </a:r>
            <a:r>
              <a:rPr lang="el-GR" dirty="0" smtClean="0"/>
              <a:t>επόμενη τιμή</a:t>
            </a:r>
            <a:r>
              <a:rPr lang="en-US" dirty="0" smtClean="0"/>
              <a:t> (</a:t>
            </a:r>
            <a:r>
              <a:rPr lang="el-GR" dirty="0" smtClean="0"/>
              <a:t>αναφορά όχι αντίγραφο)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remove():</a:t>
            </a:r>
            <a:r>
              <a:rPr lang="en-US" dirty="0"/>
              <a:t> </a:t>
            </a:r>
            <a:r>
              <a:rPr lang="el-GR" dirty="0"/>
              <a:t>αφαιρεί το στοιχείο το οποίο επέστρεψε η τελευταία </a:t>
            </a:r>
            <a:r>
              <a:rPr lang="en-US" dirty="0"/>
              <a:t>next</a:t>
            </a:r>
            <a:r>
              <a:rPr lang="en-US" dirty="0" smtClean="0"/>
              <a:t>()</a:t>
            </a:r>
          </a:p>
          <a:p>
            <a:r>
              <a:rPr lang="el-GR" dirty="0" smtClean="0"/>
              <a:t>Μέθοδος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Collection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iterator()</a:t>
            </a:r>
            <a:r>
              <a:rPr lang="en-US" dirty="0" smtClean="0"/>
              <a:t>: </a:t>
            </a:r>
            <a:r>
              <a:rPr lang="el-GR" dirty="0" smtClean="0"/>
              <a:t>επιστρέφει ένα </a:t>
            </a:r>
            <a:r>
              <a:rPr lang="en-US" dirty="0" smtClean="0"/>
              <a:t>iterator </a:t>
            </a:r>
            <a:r>
              <a:rPr lang="el-GR" dirty="0" smtClean="0"/>
              <a:t>για μία συλλογή</a:t>
            </a:r>
            <a:r>
              <a:rPr lang="en-US" dirty="0" smtClean="0"/>
              <a:t>.</a:t>
            </a:r>
            <a:r>
              <a:rPr lang="el-GR" dirty="0" smtClean="0"/>
              <a:t> Π.χ.: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&lt;String&gt;();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mySet.iterator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l-GR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35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416560"/>
            <a:ext cx="8856984" cy="6093976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smtClean="0">
                <a:latin typeface="Courier New" pitchFamily="49" charset="0"/>
                <a:cs typeface="Courier New" pitchFamily="49" charset="0"/>
              </a:rPr>
              <a:t>WrongIteratorExample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mySet.contains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)){ 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(String s: 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){</a:t>
            </a:r>
            <a:endParaRPr lang="en-US" sz="15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() &lt;= 2){ 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mySet.remove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(s)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	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 (String s:mySet){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87488" y="3789040"/>
            <a:ext cx="4248472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διατρέξουμε το </a:t>
            </a:r>
            <a:r>
              <a:rPr lang="en-US" dirty="0" smtClean="0"/>
              <a:t>set </a:t>
            </a:r>
            <a:r>
              <a:rPr lang="el-GR" dirty="0" smtClean="0"/>
              <a:t>με την </a:t>
            </a:r>
            <a:r>
              <a:rPr lang="en-US" dirty="0" smtClean="0"/>
              <a:t>for-each </a:t>
            </a:r>
            <a:r>
              <a:rPr lang="el-GR" dirty="0" smtClean="0"/>
              <a:t>εντολή θα πάρουμε (συνήθως) </a:t>
            </a:r>
            <a:r>
              <a:rPr lang="el-GR" b="1" dirty="0" smtClean="0">
                <a:solidFill>
                  <a:srgbClr val="FF0000"/>
                </a:solidFill>
              </a:rPr>
              <a:t>λάθος</a:t>
            </a:r>
            <a:r>
              <a:rPr lang="el-GR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8024" y="548680"/>
            <a:ext cx="4347936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Θέλω να αφαιρέσω από το σύνολο τα </a:t>
            </a:r>
            <a:r>
              <a:rPr lang="en-US" dirty="0" smtClean="0"/>
              <a:t>Strings</a:t>
            </a:r>
            <a:r>
              <a:rPr lang="el-GR" dirty="0" smtClean="0"/>
              <a:t> με λιγότερους από 2 χαρακτήρες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9496" y="4869160"/>
            <a:ext cx="4176464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/>
              <a:t>Δεν μπορούμε να αλλάζουμε το </a:t>
            </a:r>
            <a:r>
              <a:rPr lang="en-US" dirty="0"/>
              <a:t>Collection </a:t>
            </a:r>
            <a:r>
              <a:rPr lang="el-GR" dirty="0"/>
              <a:t>ενώ το διατρέχουμε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7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416560"/>
            <a:ext cx="8856984" cy="6324808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java.util.Iterator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IteratorExample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mySet.contains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)){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Iterator&lt;String&gt;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 =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mySet.iterator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it.hasNext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it.next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.length() &lt;= 2){ 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it.remove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it 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mySet.iterator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80112" y="3933056"/>
            <a:ext cx="3611791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</a:t>
            </a:r>
            <a:r>
              <a:rPr lang="en-US" dirty="0" smtClean="0"/>
              <a:t>Iterator </a:t>
            </a:r>
            <a:r>
              <a:rPr lang="el-GR" dirty="0" smtClean="0"/>
              <a:t>μας επιτρέπει να διατρέχουμε την συλλογή και να διαγράφουμε στοιχεία.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5106971" y="5445224"/>
            <a:ext cx="4037030" cy="1116704"/>
          </a:xfrm>
          <a:prstGeom prst="wedgeRectCallout">
            <a:avLst>
              <a:gd name="adj1" fmla="val -67584"/>
              <a:gd name="adj2" fmla="val -53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err="1" smtClean="0"/>
              <a:t>Ξανα</a:t>
            </a:r>
            <a:r>
              <a:rPr lang="el-GR" dirty="0" smtClean="0"/>
              <a:t>-διατρέχουμε τον πίνακα. </a:t>
            </a:r>
          </a:p>
          <a:p>
            <a:pPr algn="ctr"/>
            <a:r>
              <a:rPr lang="el-GR" dirty="0" smtClean="0"/>
              <a:t>Ο </a:t>
            </a:r>
            <a:r>
              <a:rPr lang="en-US" dirty="0" smtClean="0"/>
              <a:t>iterator </a:t>
            </a:r>
            <a:r>
              <a:rPr lang="el-GR" dirty="0" smtClean="0"/>
              <a:t>πρέπει να </a:t>
            </a:r>
            <a:r>
              <a:rPr lang="el-GR" dirty="0" err="1" smtClean="0"/>
              <a:t>ξανα</a:t>
            </a:r>
            <a:r>
              <a:rPr lang="el-GR" smtClean="0"/>
              <a:t>-οριστεί </a:t>
            </a:r>
            <a:r>
              <a:rPr lang="el-GR" dirty="0" smtClean="0"/>
              <a:t>για να ξεκινήσει από την αρχή του συνόλου.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88024" y="548680"/>
            <a:ext cx="4347936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Θέλω να αφαιρέσω από το σύνολο τα </a:t>
            </a:r>
            <a:r>
              <a:rPr lang="en-US" dirty="0" smtClean="0"/>
              <a:t>Strings</a:t>
            </a:r>
            <a:r>
              <a:rPr lang="el-GR" dirty="0" smtClean="0"/>
              <a:t> με λιγότερους από 2 χαρακτήρες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35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11092</TotalTime>
  <Words>1835</Words>
  <Application>Microsoft Office PowerPoint</Application>
  <PresentationFormat>On-screen Show (4:3)</PresentationFormat>
  <Paragraphs>433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Courier New</vt:lpstr>
      <vt:lpstr>Clarity</vt:lpstr>
      <vt:lpstr>ΤΕΧΝΙΚΕΣ Αντικειμενοστραφουσ προγραμματισμου</vt:lpstr>
      <vt:lpstr>ΣΥΛΛΟΓΕΣ</vt:lpstr>
      <vt:lpstr>Η ιεραρχία</vt:lpstr>
      <vt:lpstr>ArrayList (JavaDocs link)</vt:lpstr>
      <vt:lpstr>HashSet (JavaDocs link)</vt:lpstr>
      <vt:lpstr>HashMap (JavaDocs link)</vt:lpstr>
      <vt:lpstr>Iterators</vt:lpstr>
      <vt:lpstr>PowerPoint Presentation</vt:lpstr>
      <vt:lpstr>PowerPoint Presentation</vt:lpstr>
      <vt:lpstr>PowerPoint Presentation</vt:lpstr>
      <vt:lpstr>ListIterator&lt;T&gt;</vt:lpstr>
      <vt:lpstr>PowerPoint Presentation</vt:lpstr>
      <vt:lpstr>PowerPoint Presentation</vt:lpstr>
      <vt:lpstr>PowerPoint Presentation</vt:lpstr>
      <vt:lpstr>Χρήση των συλλογών</vt:lpstr>
      <vt:lpstr>Παραδείγματα</vt:lpstr>
      <vt:lpstr>Χρήση δομών</vt:lpstr>
      <vt:lpstr>Περίπλοκες δομές</vt:lpstr>
      <vt:lpstr>Παράδειγμα</vt:lpstr>
      <vt:lpstr>PowerPoint Presentation</vt:lpstr>
      <vt:lpstr>Παράδειγμα</vt:lpstr>
      <vt:lpstr>Υλοποίηση</vt:lpstr>
      <vt:lpstr>Διαφορετική υλοποίηση</vt:lpstr>
      <vt:lpstr>PowerPoint Presentation</vt:lpstr>
      <vt:lpstr>PowerPoint Presentation</vt:lpstr>
      <vt:lpstr>Χρονική πολυπλοκότητα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550</cp:revision>
  <dcterms:created xsi:type="dcterms:W3CDTF">2013-02-10T16:19:38Z</dcterms:created>
  <dcterms:modified xsi:type="dcterms:W3CDTF">2018-05-17T08:57:32Z</dcterms:modified>
</cp:coreProperties>
</file>