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4"/>
  </p:notesMasterIdLst>
  <p:sldIdLst>
    <p:sldId id="257" r:id="rId2"/>
    <p:sldId id="381" r:id="rId3"/>
    <p:sldId id="382" r:id="rId4"/>
    <p:sldId id="383" r:id="rId5"/>
    <p:sldId id="384" r:id="rId6"/>
    <p:sldId id="385" r:id="rId7"/>
    <p:sldId id="386" r:id="rId8"/>
    <p:sldId id="387" r:id="rId9"/>
    <p:sldId id="388" r:id="rId10"/>
    <p:sldId id="389" r:id="rId11"/>
    <p:sldId id="390" r:id="rId12"/>
    <p:sldId id="391" r:id="rId13"/>
    <p:sldId id="392" r:id="rId14"/>
    <p:sldId id="393" r:id="rId15"/>
    <p:sldId id="394" r:id="rId16"/>
    <p:sldId id="395" r:id="rId17"/>
    <p:sldId id="396" r:id="rId18"/>
    <p:sldId id="397" r:id="rId19"/>
    <p:sldId id="398" r:id="rId20"/>
    <p:sldId id="399" r:id="rId21"/>
    <p:sldId id="400" r:id="rId22"/>
    <p:sldId id="401" r:id="rId23"/>
    <p:sldId id="402" r:id="rId24"/>
    <p:sldId id="403" r:id="rId25"/>
    <p:sldId id="404" r:id="rId26"/>
    <p:sldId id="405" r:id="rId27"/>
    <p:sldId id="406" r:id="rId28"/>
    <p:sldId id="407" r:id="rId29"/>
    <p:sldId id="408" r:id="rId30"/>
    <p:sldId id="441" r:id="rId31"/>
    <p:sldId id="409" r:id="rId32"/>
    <p:sldId id="410" r:id="rId33"/>
    <p:sldId id="411" r:id="rId34"/>
    <p:sldId id="412" r:id="rId35"/>
    <p:sldId id="413" r:id="rId36"/>
    <p:sldId id="414" r:id="rId37"/>
    <p:sldId id="415" r:id="rId38"/>
    <p:sldId id="416" r:id="rId39"/>
    <p:sldId id="417" r:id="rId40"/>
    <p:sldId id="418" r:id="rId41"/>
    <p:sldId id="419" r:id="rId42"/>
    <p:sldId id="420" r:id="rId43"/>
    <p:sldId id="421" r:id="rId44"/>
    <p:sldId id="422" r:id="rId45"/>
    <p:sldId id="423" r:id="rId46"/>
    <p:sldId id="424" r:id="rId47"/>
    <p:sldId id="425" r:id="rId48"/>
    <p:sldId id="426" r:id="rId49"/>
    <p:sldId id="427" r:id="rId50"/>
    <p:sldId id="428" r:id="rId51"/>
    <p:sldId id="429" r:id="rId52"/>
    <p:sldId id="430" r:id="rId53"/>
    <p:sldId id="431" r:id="rId54"/>
    <p:sldId id="432" r:id="rId55"/>
    <p:sldId id="433" r:id="rId56"/>
    <p:sldId id="434" r:id="rId57"/>
    <p:sldId id="435" r:id="rId58"/>
    <p:sldId id="436" r:id="rId59"/>
    <p:sldId id="437" r:id="rId60"/>
    <p:sldId id="438" r:id="rId61"/>
    <p:sldId id="439" r:id="rId62"/>
    <p:sldId id="440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ArrayList.htm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HashSet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HashMap.html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ListIterator.html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Γενικευμένες κλάσεις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l-GR" dirty="0" smtClean="0"/>
              <a:t>Συλλογές 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734" y="191683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079" y="522920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0080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079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08260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76672"/>
            <a:ext cx="8856984" cy="3539430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ObjectStackTest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public static void main(String[]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stack = new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 = new Person(“Alice”, 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i = new Integer(10);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 = “a random string”;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(i);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(s);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1640" y="4437112"/>
            <a:ext cx="7488832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Δεν μπορούμε να </a:t>
            </a:r>
            <a:r>
              <a:rPr lang="el-GR" dirty="0" smtClean="0">
                <a:solidFill>
                  <a:srgbClr val="FF0000"/>
                </a:solidFill>
              </a:rPr>
              <a:t>ελέγξουμε</a:t>
            </a:r>
            <a:r>
              <a:rPr lang="el-GR" dirty="0" smtClean="0"/>
              <a:t> τι αντικείμενα μπαίνουν στην στοίβα.</a:t>
            </a:r>
          </a:p>
          <a:p>
            <a:r>
              <a:rPr lang="el-GR" dirty="0" smtClean="0"/>
              <a:t>Κατά την εξαγωγή θα πρέπει να γίνει </a:t>
            </a:r>
            <a:r>
              <a:rPr lang="el-GR" dirty="0" smtClean="0">
                <a:solidFill>
                  <a:srgbClr val="FF0000"/>
                </a:solidFill>
              </a:rPr>
              <a:t>μετατροπή (</a:t>
            </a:r>
            <a:r>
              <a:rPr lang="en-US" dirty="0" err="1" smtClean="0">
                <a:solidFill>
                  <a:srgbClr val="FF0000"/>
                </a:solidFill>
              </a:rPr>
              <a:t>downcasting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θέλει προσοχή να μετατρέπουμε το σωστό αντικείμενο στον σωστό τύπο.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02711" y="6000222"/>
            <a:ext cx="602722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Θέλουμε να δημιουργούμε στοίβες </a:t>
            </a:r>
            <a:r>
              <a:rPr lang="el-GR" dirty="0" smtClean="0">
                <a:solidFill>
                  <a:srgbClr val="FF0000"/>
                </a:solidFill>
              </a:rPr>
              <a:t>συγκεκριμένου τύπου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96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Γενικευμένες (</a:t>
            </a:r>
            <a:r>
              <a:rPr lang="en-US" dirty="0" smtClean="0"/>
              <a:t>Generic) </a:t>
            </a:r>
            <a:r>
              <a:rPr lang="el-GR" dirty="0" smtClean="0"/>
              <a:t>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γενικευμένες κλάσεις περιέχουν ένα τύπο δεδομένων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που ορίζεται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παραμετρικά</a:t>
            </a:r>
          </a:p>
          <a:p>
            <a:r>
              <a:rPr lang="el-GR" dirty="0" smtClean="0"/>
              <a:t>Όταν χρησιμοποιούμε την κλάση αντικαθιστούμε την παράμετρο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με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 δεδομένων </a:t>
            </a:r>
            <a:r>
              <a:rPr lang="el-GR" dirty="0" smtClean="0"/>
              <a:t>(την κλάση) που θέλουμε</a:t>
            </a:r>
            <a:endParaRPr lang="en-US" dirty="0" smtClean="0"/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Example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&lt;T&gt;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{…}</a:t>
            </a:r>
          </a:p>
          <a:p>
            <a:r>
              <a:rPr lang="el-GR" dirty="0" smtClean="0"/>
              <a:t>Ορίζει την γενικευμένη κλάση </a:t>
            </a:r>
            <a:r>
              <a:rPr lang="en-US" dirty="0" smtClean="0"/>
              <a:t>Example </a:t>
            </a:r>
            <a:r>
              <a:rPr lang="el-GR" dirty="0" smtClean="0"/>
              <a:t>με παράμετρο τον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</a:p>
          <a:p>
            <a:pPr lvl="1"/>
            <a:r>
              <a:rPr lang="el-GR" dirty="0" smtClean="0"/>
              <a:t>Μέσα στην κλάση ο τύπος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χρησιμοποιείται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τύπος δεδομένων</a:t>
            </a:r>
          </a:p>
          <a:p>
            <a:r>
              <a:rPr lang="el-GR" dirty="0" smtClean="0"/>
              <a:t>Όταν χρησιμοποιούμε την κλάση </a:t>
            </a:r>
            <a:r>
              <a:rPr lang="en-US" dirty="0" smtClean="0"/>
              <a:t>Example</a:t>
            </a:r>
            <a:r>
              <a:rPr lang="el-GR" dirty="0" smtClean="0"/>
              <a:t> αντικαθιστούμε το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με κάποια συγκεκριμένη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 = new Example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403498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πολύ απλό παράδειγμα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628800"/>
            <a:ext cx="8136904" cy="5016758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Example(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public void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getData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 ex = new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&gt;(“hello world”);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ex.getData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80112" y="1916832"/>
            <a:ext cx="345638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ορίζουμε το αντικείμενο </a:t>
            </a:r>
            <a:r>
              <a:rPr lang="en-US" dirty="0" smtClean="0">
                <a:solidFill>
                  <a:srgbClr val="0070C0"/>
                </a:solidFill>
              </a:rPr>
              <a:t>ex</a:t>
            </a:r>
            <a:r>
              <a:rPr lang="en-US" dirty="0" smtClean="0"/>
              <a:t> </a:t>
            </a:r>
            <a:r>
              <a:rPr lang="el-GR" dirty="0" smtClean="0"/>
              <a:t>η κλάση </a:t>
            </a:r>
            <a:r>
              <a:rPr lang="en-US" dirty="0" smtClean="0">
                <a:solidFill>
                  <a:srgbClr val="FF0000"/>
                </a:solidFill>
              </a:rPr>
              <a:t>String </a:t>
            </a:r>
            <a:r>
              <a:rPr lang="el-GR" dirty="0" smtClean="0"/>
              <a:t>αντικαθιστά τις εμφανίσεις του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l-GR" dirty="0" smtClean="0"/>
              <a:t> στον κώδικα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60504" y="3232305"/>
            <a:ext cx="3456384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ορισμός του </a:t>
            </a:r>
            <a:r>
              <a:rPr lang="en-US" dirty="0" smtClean="0"/>
              <a:t>constructor </a:t>
            </a:r>
            <a:r>
              <a:rPr lang="el-GR" dirty="0" smtClean="0"/>
              <a:t>γίνεται χωρίς το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n-US" dirty="0" smtClean="0">
                <a:solidFill>
                  <a:srgbClr val="FF0000"/>
                </a:solidFill>
              </a:rPr>
              <a:t>&gt; </a:t>
            </a:r>
            <a:r>
              <a:rPr lang="el-GR" dirty="0" smtClean="0"/>
              <a:t>παρότι στην δημιουργία του αντικειμένου χρησιμοποιούμε</a:t>
            </a:r>
            <a:r>
              <a:rPr lang="en-US" dirty="0" smtClean="0"/>
              <a:t>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rgbClr val="FF0000"/>
                </a:solidFill>
              </a:rPr>
              <a:t>&lt;String&gt;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 flipV="1">
            <a:off x="3707904" y="2708920"/>
            <a:ext cx="1952600" cy="126204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7" idx="1"/>
          </p:cNvCxnSpPr>
          <p:nvPr/>
        </p:nvCxnSpPr>
        <p:spPr>
          <a:xfrm>
            <a:off x="5660504" y="3970969"/>
            <a:ext cx="0" cy="16182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41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Γενικευμένη Στοίβα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τώρα να φτιάξουμε μια στοίβα για οποιοδήποτε τύπο δεδομένων</a:t>
            </a: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20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433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3756" y="476672"/>
            <a:ext cx="8659823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034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596" y="47667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466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76672"/>
            <a:ext cx="8856984" cy="57554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StackTest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Stack&lt;Person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Stack&lt;Person&gt;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personStack.push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Person("Alice", 1));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Person("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Bob",2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Stack&lt;Integer&gt;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Stack&lt;Integer&gt;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Integer(10));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Integer(20));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Stack&lt;String&gt;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Stack&lt;String&gt;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("string 1");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("string 2");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01900" y="6184888"/>
            <a:ext cx="480439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Δημιουργούμε στοίβες </a:t>
            </a:r>
            <a:r>
              <a:rPr lang="el-GR" dirty="0" smtClean="0">
                <a:solidFill>
                  <a:srgbClr val="FF0000"/>
                </a:solidFill>
              </a:rPr>
              <a:t>συγκεκριμένου τύπου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57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Πολλαπλές 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έχουμε πάνω από ένα παραμετρικούς τύπους</a:t>
            </a:r>
          </a:p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3140968"/>
            <a:ext cx="5899372" cy="193899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KeyValuePair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&gt;{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…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12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ΓΕΝΙΚΕΥΜΕΝΕΣ ΚΛΑΣΕΙΣ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7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Παγίδες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Ο τύπος </a:t>
            </a:r>
            <a:r>
              <a:rPr lang="el-GR" dirty="0">
                <a:solidFill>
                  <a:srgbClr val="00B0F0"/>
                </a:solidFill>
              </a:rPr>
              <a:t>Τ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δεν</a:t>
            </a:r>
            <a:r>
              <a:rPr lang="el-GR" dirty="0"/>
              <a:t> μπορεί να αντικατασταθεί από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πρωταρχικό τύπο δεδομένων </a:t>
            </a:r>
            <a:r>
              <a:rPr lang="el-GR" dirty="0"/>
              <a:t>(π.χ. </a:t>
            </a:r>
            <a:r>
              <a:rPr lang="en-US" dirty="0"/>
              <a:t>int, double, </a:t>
            </a:r>
            <a:r>
              <a:rPr lang="en-US" dirty="0" err="1"/>
              <a:t>boolean</a:t>
            </a:r>
            <a:r>
              <a:rPr lang="en-US" dirty="0"/>
              <a:t> – </a:t>
            </a:r>
            <a:r>
              <a:rPr lang="el-GR" dirty="0" smtClean="0"/>
              <a:t>πρέπει </a:t>
            </a:r>
            <a:r>
              <a:rPr lang="el-GR" dirty="0"/>
              <a:t>να χρησιμοποιήσουμε τα </a:t>
            </a:r>
            <a:r>
              <a:rPr lang="en-US" dirty="0">
                <a:solidFill>
                  <a:srgbClr val="0070C0"/>
                </a:solidFill>
              </a:rPr>
              <a:t>wrapper classes </a:t>
            </a:r>
            <a:r>
              <a:rPr lang="el-GR" dirty="0"/>
              <a:t>γι </a:t>
            </a:r>
            <a:r>
              <a:rPr lang="el-GR" dirty="0" smtClean="0"/>
              <a:t>αυτά</a:t>
            </a:r>
            <a:r>
              <a:rPr lang="en-US" dirty="0" smtClean="0"/>
              <a:t>, Integer, Boolean, Double</a:t>
            </a:r>
            <a:r>
              <a:rPr lang="el-G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ορίσουμε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πίνακα</a:t>
            </a:r>
            <a:r>
              <a:rPr lang="el-GR" dirty="0" smtClean="0"/>
              <a:t> από αντικείμενα γενικευμένης κλάσης.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	</a:t>
            </a:r>
            <a:r>
              <a:rPr lang="el-GR" dirty="0" smtClean="0"/>
              <a:t>Π.χ.,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&lt;String&gt;[] A = 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&gt;[2]; </a:t>
            </a:r>
            <a:endParaRPr lang="el-GR" sz="2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χρησιμοποιούμε τον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όπως οποιαδήποτε άλλη κλάση.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l-GR" dirty="0" smtClean="0"/>
              <a:t>Π.χ.,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T();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 = new T[10];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5261" y="3867187"/>
            <a:ext cx="2185150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Δεν είναι αποδεκτό!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25923" y="5661248"/>
            <a:ext cx="2186689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Δεν είναι </a:t>
            </a:r>
            <a:r>
              <a:rPr lang="el-GR" dirty="0" smtClean="0"/>
              <a:t>αποδεκτ</a:t>
            </a:r>
            <a:r>
              <a:rPr lang="el-GR" dirty="0"/>
              <a:t>ά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93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Ας υποθέσουμε ότι θέλουμε να ορίσουμε μία γενικευμένη κλάση </a:t>
            </a:r>
            <a:r>
              <a:rPr lang="en-US" dirty="0" smtClean="0"/>
              <a:t>Pair </a:t>
            </a:r>
            <a:r>
              <a:rPr lang="el-GR" dirty="0" smtClean="0"/>
              <a:t>η οποία κρατάει ένα ζεύγος από δυο αντικείμενα οποιουδήποτε τύπου.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923728" y="3717032"/>
            <a:ext cx="4055919" cy="193899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Pair&lt;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&gt;{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second;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…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61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48464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Θέλουμε επίσης να 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διατάσουμε</a:t>
            </a:r>
            <a:r>
              <a:rPr lang="el-GR" dirty="0" smtClean="0"/>
              <a:t> τα ζεύγη</a:t>
            </a:r>
          </a:p>
          <a:p>
            <a:pPr lvl="1"/>
            <a:r>
              <a:rPr lang="el-GR" dirty="0" smtClean="0"/>
              <a:t>Για να γίνει αυτό θα πρέπει να υπάρχει τρόπος να </a:t>
            </a:r>
            <a:r>
              <a:rPr lang="el-GR" dirty="0" smtClean="0">
                <a:solidFill>
                  <a:srgbClr val="0070C0"/>
                </a:solidFill>
              </a:rPr>
              <a:t>συγκρίνουμε</a:t>
            </a:r>
            <a:r>
              <a:rPr lang="el-GR" dirty="0" smtClean="0"/>
              <a:t> τα στοιχεία </a:t>
            </a:r>
            <a:r>
              <a:rPr lang="en-US" dirty="0" smtClean="0"/>
              <a:t>first </a:t>
            </a:r>
            <a:r>
              <a:rPr lang="el-GR" dirty="0" smtClean="0"/>
              <a:t>και </a:t>
            </a:r>
            <a:r>
              <a:rPr lang="en-US" dirty="0" smtClean="0"/>
              <a:t>second.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Περιορίζουμε</a:t>
            </a:r>
            <a:r>
              <a:rPr lang="el-GR" dirty="0" smtClean="0"/>
              <a:t> την Τ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</a:t>
            </a:r>
            <a:r>
              <a:rPr lang="el-GR" dirty="0" smtClean="0"/>
              <a:t> το </a:t>
            </a:r>
            <a:r>
              <a:rPr lang="en-US" dirty="0" smtClean="0">
                <a:solidFill>
                  <a:srgbClr val="0070C0"/>
                </a:solidFill>
              </a:rPr>
              <a:t>interface </a:t>
            </a:r>
            <a:r>
              <a:rPr lang="en-US" dirty="0" err="1" smtClean="0">
                <a:solidFill>
                  <a:srgbClr val="0070C0"/>
                </a:solidFill>
              </a:rPr>
              <a:t>myComparable</a:t>
            </a:r>
            <a:endParaRPr lang="el-GR" dirty="0" smtClean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984538"/>
            <a:ext cx="8604448" cy="261610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Pair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second;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order(){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first.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(second) &gt; 0){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temp =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first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second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second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temp;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148064" y="4509120"/>
            <a:ext cx="3168352" cy="504056"/>
          </a:xfrm>
          <a:prstGeom prst="wedgeRectCallout">
            <a:avLst>
              <a:gd name="adj1" fmla="val -94875"/>
              <a:gd name="adj2" fmla="val -9983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e</a:t>
            </a:r>
            <a:r>
              <a:rPr lang="en-US" sz="2000" dirty="0" smtClean="0">
                <a:solidFill>
                  <a:srgbClr val="FF0000"/>
                </a:solidFill>
              </a:rPr>
              <a:t>xtends</a:t>
            </a:r>
            <a:r>
              <a:rPr lang="en-US" sz="2000" dirty="0" smtClean="0"/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όχι</a:t>
            </a:r>
            <a:r>
              <a:rPr lang="el-GR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implements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75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Θέλουμε επίσης να 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διατάσουμε</a:t>
            </a:r>
            <a:r>
              <a:rPr lang="el-GR" dirty="0" smtClean="0"/>
              <a:t> τα ζεύγη</a:t>
            </a:r>
          </a:p>
          <a:p>
            <a:pPr lvl="1"/>
            <a:r>
              <a:rPr lang="el-GR" dirty="0" smtClean="0"/>
              <a:t>Για να γίνει αυτό θα πρέπει να υπάρχει τρόπος να </a:t>
            </a:r>
            <a:r>
              <a:rPr lang="el-GR" dirty="0" smtClean="0">
                <a:solidFill>
                  <a:srgbClr val="0070C0"/>
                </a:solidFill>
              </a:rPr>
              <a:t>συγκρίνουμε</a:t>
            </a:r>
            <a:r>
              <a:rPr lang="el-GR" dirty="0" smtClean="0"/>
              <a:t> τα στοιχεία </a:t>
            </a:r>
            <a:r>
              <a:rPr lang="en-US" dirty="0" smtClean="0"/>
              <a:t>first </a:t>
            </a:r>
            <a:r>
              <a:rPr lang="el-GR" dirty="0" smtClean="0"/>
              <a:t>και </a:t>
            </a:r>
            <a:r>
              <a:rPr lang="en-US" dirty="0" smtClean="0"/>
              <a:t>second.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Περιορίζουμε</a:t>
            </a:r>
            <a:r>
              <a:rPr lang="el-GR" dirty="0" smtClean="0"/>
              <a:t> την Τ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</a:t>
            </a:r>
            <a:r>
              <a:rPr lang="el-GR" dirty="0" smtClean="0"/>
              <a:t> το </a:t>
            </a:r>
            <a:r>
              <a:rPr lang="en-US" dirty="0" smtClean="0">
                <a:solidFill>
                  <a:srgbClr val="0070C0"/>
                </a:solidFill>
              </a:rPr>
              <a:t>interface Comparable</a:t>
            </a:r>
            <a:endParaRPr lang="el-GR" dirty="0" smtClean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984538"/>
            <a:ext cx="8604448" cy="261610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Pair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Comparable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second;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order(){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first.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(second) &gt; 0){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temp =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first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second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second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temp;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436096" y="4268107"/>
            <a:ext cx="3779912" cy="1105109"/>
          </a:xfrm>
          <a:prstGeom prst="wedgeRectCallout">
            <a:avLst>
              <a:gd name="adj1" fmla="val -63184"/>
              <a:gd name="adj2" fmla="val -5170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 </a:t>
            </a:r>
            <a:r>
              <a:rPr lang="en-US" sz="2000" dirty="0" smtClean="0">
                <a:solidFill>
                  <a:srgbClr val="FF0000"/>
                </a:solidFill>
              </a:rPr>
              <a:t>Comparable</a:t>
            </a:r>
            <a:r>
              <a:rPr lang="el-GR" sz="2000" dirty="0" smtClean="0">
                <a:solidFill>
                  <a:srgbClr val="FF0000"/>
                </a:solidFill>
              </a:rPr>
              <a:t>&lt;Τ&gt;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της </a:t>
            </a:r>
            <a:r>
              <a:rPr lang="en-US" sz="2000" dirty="0" smtClean="0">
                <a:solidFill>
                  <a:schemeClr val="tx1"/>
                </a:solidFill>
              </a:rPr>
              <a:t>Java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 </a:t>
            </a:r>
            <a:r>
              <a:rPr lang="en-US" sz="2000" dirty="0" smtClean="0">
                <a:solidFill>
                  <a:srgbClr val="FF0000"/>
                </a:solidFill>
              </a:rPr>
              <a:t>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είναι ο τύπος με τον οποίο μπορούμε να συγκρίνουμε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54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92080" y="4725144"/>
            <a:ext cx="432048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76800"/>
          </a:xfrm>
        </p:spPr>
        <p:txBody>
          <a:bodyPr/>
          <a:lstStyle/>
          <a:p>
            <a:r>
              <a:rPr lang="el-GR" dirty="0" smtClean="0"/>
              <a:t>Μπορούμε να περιορίσουμε τον παραμετρικό τύπο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κληρονομεί</a:t>
            </a:r>
            <a:r>
              <a:rPr lang="el-GR" dirty="0" smtClean="0"/>
              <a:t> οποιαδήποτε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  <a:r>
              <a:rPr lang="el-GR" dirty="0" smtClean="0"/>
              <a:t>, ή οποιοδήποτε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 </a:t>
            </a:r>
            <a:r>
              <a:rPr lang="el-GR" dirty="0" smtClean="0"/>
              <a:t>ή συνδυασμό από τα παραπάνω</a:t>
            </a:r>
            <a:r>
              <a:rPr lang="en-US" dirty="0" smtClean="0"/>
              <a:t>.</a:t>
            </a:r>
          </a:p>
          <a:p>
            <a:pPr lvl="1"/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{ … }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 &amp; Comparable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27432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… }</a:t>
            </a:r>
          </a:p>
          <a:p>
            <a:pPr marL="274320" lvl="1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724128" y="2996952"/>
            <a:ext cx="3096344" cy="756664"/>
          </a:xfrm>
          <a:prstGeom prst="wedgeRectCallout">
            <a:avLst>
              <a:gd name="adj1" fmla="val -70135"/>
              <a:gd name="adj2" fmla="val 676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Δέχεται μόνο απογόνους της </a:t>
            </a:r>
            <a:r>
              <a:rPr lang="en-US" sz="2000" dirty="0" smtClean="0"/>
              <a:t>Employee</a:t>
            </a:r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>
          <a:xfrm>
            <a:off x="4572000" y="5661248"/>
            <a:ext cx="4248472" cy="936104"/>
          </a:xfrm>
          <a:prstGeom prst="wedgeRectCallout">
            <a:avLst>
              <a:gd name="adj1" fmla="val -73240"/>
              <a:gd name="adj2" fmla="val -1048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Δέχεται μόνο απογόνους της </a:t>
            </a:r>
            <a:r>
              <a:rPr lang="en-US" sz="2000" dirty="0" smtClean="0"/>
              <a:t>Employee </a:t>
            </a:r>
            <a:r>
              <a:rPr lang="el-GR" sz="2000" dirty="0" smtClean="0"/>
              <a:t>που υλοποιούν το </a:t>
            </a:r>
            <a:r>
              <a:rPr lang="en-US" sz="2000" dirty="0" smtClean="0"/>
              <a:t>interface Comparable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5661248"/>
            <a:ext cx="3923928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Μπορούμε να έχουμε πολλά διαφορετικά </a:t>
            </a:r>
            <a:r>
              <a:rPr lang="en-US" sz="1600" dirty="0" smtClean="0"/>
              <a:t>interfaces</a:t>
            </a:r>
            <a:r>
              <a:rPr lang="el-GR" sz="1600" dirty="0" smtClean="0"/>
              <a:t> στους περιορισμούς</a:t>
            </a:r>
            <a:r>
              <a:rPr lang="en-US" sz="1600" dirty="0" smtClean="0"/>
              <a:t>, </a:t>
            </a:r>
            <a:r>
              <a:rPr lang="el-GR" sz="1600" dirty="0" smtClean="0"/>
              <a:t>αλλά μόνο μία κλάση και αυτή θα πρέπει να προηγείται στον ορισμό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8282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και 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76536"/>
            <a:ext cx="8507288" cy="4876800"/>
          </a:xfrm>
        </p:spPr>
        <p:txBody>
          <a:bodyPr/>
          <a:lstStyle/>
          <a:p>
            <a:r>
              <a:rPr lang="el-GR" dirty="0" smtClean="0"/>
              <a:t>Μια </a:t>
            </a:r>
            <a:r>
              <a:rPr lang="el-GR" dirty="0" smtClean="0">
                <a:solidFill>
                  <a:srgbClr val="0070C0"/>
                </a:solidFill>
              </a:rPr>
              <a:t>γενικευμένη κλάση </a:t>
            </a:r>
            <a:r>
              <a:rPr lang="el-GR" dirty="0" smtClean="0"/>
              <a:t>μπορεί να 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απογόνους</a:t>
            </a:r>
            <a:r>
              <a:rPr lang="el-GR" dirty="0" smtClean="0"/>
              <a:t> άλλες </a:t>
            </a:r>
            <a:r>
              <a:rPr lang="el-GR" dirty="0" smtClean="0">
                <a:solidFill>
                  <a:srgbClr val="0070C0"/>
                </a:solidFill>
              </a:rPr>
              <a:t>γενικευμένες κλάσεις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Οι απόγονοι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κληρονομούν</a:t>
            </a:r>
            <a:r>
              <a:rPr lang="el-GR" dirty="0" smtClean="0"/>
              <a:t> και τον </a:t>
            </a:r>
            <a:r>
              <a:rPr lang="el-GR" dirty="0" smtClean="0">
                <a:solidFill>
                  <a:srgbClr val="0070C0"/>
                </a:solidFill>
              </a:rPr>
              <a:t>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>
                <a:solidFill>
                  <a:srgbClr val="0070C0"/>
                </a:solidFill>
              </a:rPr>
              <a:t>.</a:t>
            </a:r>
            <a:endParaRPr lang="el-GR" dirty="0">
              <a:solidFill>
                <a:srgbClr val="0070C0"/>
              </a:solidFill>
            </a:endParaRPr>
          </a:p>
          <a:p>
            <a:pPr lvl="1"/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OrderedPair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&lt;T&gt; extends Pair&lt;T&gt;  { … }</a:t>
            </a:r>
          </a:p>
          <a:p>
            <a:pPr lvl="1"/>
            <a:endParaRPr lang="en-US" dirty="0"/>
          </a:p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ορίζεται κληρονομικότητα ως προς τον παραμετρικό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</a:p>
          <a:p>
            <a:pPr lvl="1"/>
            <a:r>
              <a:rPr lang="el-GR" dirty="0" smtClean="0"/>
              <a:t>Δεν υπάρχει </a:t>
            </a:r>
            <a:r>
              <a:rPr lang="el-GR" dirty="0" smtClean="0">
                <a:solidFill>
                  <a:srgbClr val="FF0000"/>
                </a:solidFill>
              </a:rPr>
              <a:t>καμία σχέση </a:t>
            </a:r>
            <a:r>
              <a:rPr lang="el-GR" dirty="0" smtClean="0"/>
              <a:t>μεταξύ των κλάσεων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Pair&lt;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Pair&lt;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83374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Wildcard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Αν θέλουμε να ορίσουμε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γενικό παραμετρικό τύπο</a:t>
            </a:r>
            <a:r>
              <a:rPr lang="el-GR" dirty="0" smtClean="0"/>
              <a:t> χρησιμοποιούμε την </a:t>
            </a:r>
            <a:r>
              <a:rPr lang="el-GR" dirty="0" smtClean="0">
                <a:solidFill>
                  <a:srgbClr val="FF0000"/>
                </a:solidFill>
              </a:rPr>
              <a:t>παράμετρο μπαλαντέρ ?</a:t>
            </a:r>
            <a:r>
              <a:rPr lang="el-GR" dirty="0" smtClean="0"/>
              <a:t>, η οποία αναπαριστά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οποιοδήποτε τύπο </a:t>
            </a:r>
            <a:r>
              <a:rPr lang="el-GR" dirty="0" smtClean="0">
                <a:solidFill>
                  <a:srgbClr val="0070C0"/>
                </a:solidFill>
              </a:rPr>
              <a:t>Τ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l-GR" dirty="0" smtClean="0"/>
              <a:t>Προσέξτε ότι αυτό είναι κατά τη </a:t>
            </a:r>
            <a:r>
              <a:rPr lang="el-GR" dirty="0" smtClean="0">
                <a:solidFill>
                  <a:srgbClr val="FF0000"/>
                </a:solidFill>
              </a:rPr>
              <a:t>χρήση </a:t>
            </a:r>
            <a:r>
              <a:rPr lang="el-GR" dirty="0" smtClean="0"/>
              <a:t>της γενικευμένης κλάσης</a:t>
            </a:r>
          </a:p>
          <a:p>
            <a:endParaRPr lang="el-GR" dirty="0"/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Pair&lt;?&gt;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 … }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Με αυτή τη δήλωση ορίζουμε μία μέθοδο που παίρνει σαν όρισμα ένα αντικείμενο </a:t>
            </a:r>
            <a:r>
              <a:rPr lang="en-US" dirty="0" smtClean="0"/>
              <a:t>Pair </a:t>
            </a:r>
            <a:r>
              <a:rPr lang="el-GR" dirty="0" smtClean="0"/>
              <a:t>με τύπο Τ οτιδήποτε.</a:t>
            </a:r>
          </a:p>
          <a:p>
            <a:pPr lvl="1"/>
            <a:endParaRPr lang="en-US" dirty="0" smtClean="0"/>
          </a:p>
          <a:p>
            <a:r>
              <a:rPr lang="el-GR" dirty="0" smtClean="0"/>
              <a:t>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περιοριστούμε</a:t>
            </a:r>
            <a:r>
              <a:rPr lang="el-GR" dirty="0" smtClean="0"/>
              <a:t> σε ένα τύπο που είναι απόγονος της </a:t>
            </a:r>
            <a:r>
              <a:rPr lang="en-US" dirty="0" smtClean="0"/>
              <a:t>Employee.</a:t>
            </a:r>
          </a:p>
          <a:p>
            <a:endParaRPr lang="en-US" dirty="0"/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                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Pair&lt;? extends Employee&gt;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… }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0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ΣΥΛΛΟΓΕΣ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6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err="1" smtClean="0">
                <a:solidFill>
                  <a:srgbClr val="00B0F0"/>
                </a:solidFill>
              </a:rPr>
              <a:t>ArrayList</a:t>
            </a:r>
            <a:r>
              <a:rPr lang="el-GR" dirty="0" smtClean="0">
                <a:solidFill>
                  <a:srgbClr val="00B0F0"/>
                </a:solidFill>
              </a:rPr>
              <a:t>&lt;Τ&gt;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είναι μια περίπτωση γενικευμένης κλάσης</a:t>
            </a:r>
          </a:p>
          <a:p>
            <a:pPr lvl="1"/>
            <a:r>
              <a:rPr lang="el-GR" dirty="0" smtClean="0"/>
              <a:t>Ένας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πίνακας </a:t>
            </a:r>
            <a:r>
              <a:rPr lang="el-GR" dirty="0" smtClean="0"/>
              <a:t>που ορίζεται με παράμετρο τον τύπο των αντικειμένων που θα κρατάει.</a:t>
            </a:r>
          </a:p>
          <a:p>
            <a:r>
              <a:rPr lang="el-GR" dirty="0" smtClean="0"/>
              <a:t>Η </a:t>
            </a:r>
            <a:r>
              <a:rPr lang="en-US" dirty="0" err="1" smtClean="0">
                <a:solidFill>
                  <a:srgbClr val="00B0F0"/>
                </a:solidFill>
              </a:rPr>
              <a:t>ArrayList</a:t>
            </a:r>
            <a:r>
              <a:rPr lang="en-US" dirty="0" smtClean="0">
                <a:solidFill>
                  <a:srgbClr val="00B0F0"/>
                </a:solidFill>
              </a:rPr>
              <a:t>&lt;T&gt;</a:t>
            </a:r>
            <a:r>
              <a:rPr lang="en-US" dirty="0" smtClean="0"/>
              <a:t> </a:t>
            </a:r>
            <a:r>
              <a:rPr lang="el-GR" dirty="0" smtClean="0"/>
              <a:t>είναι μία από τις </a:t>
            </a:r>
            <a:r>
              <a:rPr lang="el-GR" dirty="0" smtClean="0">
                <a:solidFill>
                  <a:srgbClr val="FF0000"/>
                </a:solidFill>
              </a:rPr>
              <a:t>συλλογές (</a:t>
            </a:r>
            <a:r>
              <a:rPr lang="en-US" dirty="0" smtClean="0">
                <a:solidFill>
                  <a:srgbClr val="FF0000"/>
                </a:solidFill>
              </a:rPr>
              <a:t>Collections)</a:t>
            </a:r>
            <a:r>
              <a:rPr lang="el-GR" dirty="0" smtClean="0"/>
              <a:t> που είναι ορισμένες στην </a:t>
            </a:r>
            <a:r>
              <a:rPr lang="en-US" dirty="0" smtClean="0"/>
              <a:t>Java.</a:t>
            </a:r>
          </a:p>
          <a:p>
            <a:pPr lvl="1"/>
            <a:r>
              <a:rPr lang="el-GR" dirty="0" smtClean="0"/>
              <a:t>Υπάρχουσες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δομές δεδομένων </a:t>
            </a:r>
            <a:r>
              <a:rPr lang="el-GR" dirty="0" smtClean="0"/>
              <a:t>που μας βοηθάνε στην </a:t>
            </a:r>
            <a:r>
              <a:rPr lang="el-GR" dirty="0" smtClean="0">
                <a:solidFill>
                  <a:srgbClr val="0070C0"/>
                </a:solidFill>
              </a:rPr>
              <a:t>αποθήκευση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ανάκτηση</a:t>
            </a:r>
            <a:r>
              <a:rPr lang="el-GR" dirty="0" smtClean="0"/>
              <a:t> των </a:t>
            </a:r>
            <a:r>
              <a:rPr lang="el-GR" dirty="0" smtClean="0">
                <a:solidFill>
                  <a:srgbClr val="0070C0"/>
                </a:solidFill>
              </a:rPr>
              <a:t>δεδομένων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1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14" y="404664"/>
            <a:ext cx="8229600" cy="990600"/>
          </a:xfrm>
        </p:spPr>
        <p:txBody>
          <a:bodyPr/>
          <a:lstStyle/>
          <a:p>
            <a:r>
              <a:rPr lang="el-GR" dirty="0" smtClean="0"/>
              <a:t>Η ιεραρχία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71799" y="1124744"/>
            <a:ext cx="3403791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28162" y="1300118"/>
            <a:ext cx="3355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2420888"/>
            <a:ext cx="2576642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9905" y="2568381"/>
            <a:ext cx="25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5373" y="2420888"/>
            <a:ext cx="2576642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33759" y="2596262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92689" y="2420888"/>
            <a:ext cx="2714500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41075" y="2596262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&lt;K,V&gt;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Straight Arrow Connector 12"/>
          <p:cNvCxnSpPr>
            <a:stCxn id="6" idx="0"/>
          </p:cNvCxnSpPr>
          <p:nvPr/>
        </p:nvCxnSpPr>
        <p:spPr>
          <a:xfrm flipV="1">
            <a:off x="1539841" y="1844824"/>
            <a:ext cx="1952039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0"/>
            <a:endCxn id="4" idx="2"/>
          </p:cNvCxnSpPr>
          <p:nvPr/>
        </p:nvCxnSpPr>
        <p:spPr>
          <a:xfrm flipV="1">
            <a:off x="4473694" y="1844824"/>
            <a:ext cx="1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0"/>
          </p:cNvCxnSpPr>
          <p:nvPr/>
        </p:nvCxnSpPr>
        <p:spPr>
          <a:xfrm flipH="1" flipV="1">
            <a:off x="5688635" y="1844824"/>
            <a:ext cx="1861304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06784" y="3861048"/>
            <a:ext cx="2666113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06784" y="3963888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>
            <a:stCxn id="19" idx="0"/>
            <a:endCxn id="6" idx="2"/>
          </p:cNvCxnSpPr>
          <p:nvPr/>
        </p:nvCxnSpPr>
        <p:spPr>
          <a:xfrm flipV="1">
            <a:off x="1539841" y="3140968"/>
            <a:ext cx="0" cy="72008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209565" y="3855031"/>
            <a:ext cx="2528257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302689" y="3957871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6" name="Straight Arrow Connector 25"/>
          <p:cNvCxnSpPr>
            <a:stCxn id="24" idx="0"/>
            <a:endCxn id="8" idx="2"/>
          </p:cNvCxnSpPr>
          <p:nvPr/>
        </p:nvCxnSpPr>
        <p:spPr>
          <a:xfrm flipV="1">
            <a:off x="4473694" y="3140968"/>
            <a:ext cx="0" cy="714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164869" y="3854505"/>
            <a:ext cx="2770139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164339" y="3963888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&lt;K,V&gt;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>
            <a:stCxn id="32" idx="0"/>
            <a:endCxn id="10" idx="2"/>
          </p:cNvCxnSpPr>
          <p:nvPr/>
        </p:nvCxnSpPr>
        <p:spPr>
          <a:xfrm flipV="1">
            <a:off x="7549939" y="3140968"/>
            <a:ext cx="0" cy="7135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7504" y="4581128"/>
            <a:ext cx="2765394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δεδομένα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σειριακή</a:t>
            </a:r>
            <a:r>
              <a:rPr lang="el-GR" dirty="0" smtClean="0"/>
              <a:t> μορφή. Υπάρχει η έννοια της </a:t>
            </a:r>
            <a:r>
              <a:rPr lang="el-GR" dirty="0" smtClean="0">
                <a:solidFill>
                  <a:srgbClr val="0070C0"/>
                </a:solidFill>
              </a:rPr>
              <a:t>διάταξης</a:t>
            </a:r>
            <a:r>
              <a:rPr lang="en-US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Καλό αν θέλουμε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διατρέχουμε </a:t>
            </a:r>
            <a:r>
              <a:rPr lang="el-GR" dirty="0" smtClean="0"/>
              <a:t>τα δεδομένα</a:t>
            </a:r>
            <a:r>
              <a:rPr lang="en-US" dirty="0" smtClean="0"/>
              <a:t> </a:t>
            </a:r>
            <a:r>
              <a:rPr lang="el-GR" dirty="0" smtClean="0"/>
              <a:t>συχνά και γρήγορα.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112314" y="4581128"/>
            <a:ext cx="2771148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δεδομένα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σύνολο</a:t>
            </a:r>
            <a:r>
              <a:rPr lang="el-GR" dirty="0" smtClean="0"/>
              <a:t> χωρίς </a:t>
            </a:r>
            <a:r>
              <a:rPr lang="el-GR" dirty="0"/>
              <a:t>διάταξη</a:t>
            </a:r>
            <a:r>
              <a:rPr lang="el-GR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Καλό αν θέλουμε να βρίσκουμε γρήγορα αν ένα στοιχείο </a:t>
            </a:r>
            <a:r>
              <a:rPr lang="el-GR" dirty="0" smtClean="0">
                <a:solidFill>
                  <a:srgbClr val="0070C0"/>
                </a:solidFill>
              </a:rPr>
              <a:t>ανήκει</a:t>
            </a:r>
            <a:r>
              <a:rPr lang="el-GR" dirty="0" smtClean="0"/>
              <a:t> στο σύνολο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084168" y="4572839"/>
            <a:ext cx="3006951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key,value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ζεύγη</a:t>
            </a:r>
            <a:r>
              <a:rPr lang="el-GR" dirty="0" smtClean="0"/>
              <a:t>. Παρόμοια δομή με το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για την αποθήκευση των </a:t>
            </a:r>
            <a:r>
              <a:rPr lang="el-GR" dirty="0" smtClean="0">
                <a:solidFill>
                  <a:srgbClr val="0070C0"/>
                </a:solidFill>
              </a:rPr>
              <a:t>κλειδιών</a:t>
            </a:r>
            <a:r>
              <a:rPr lang="el-GR" dirty="0" smtClean="0"/>
              <a:t>, αλλά τώρα κάθε κλειδί (</a:t>
            </a:r>
            <a:r>
              <a:rPr lang="en-US" dirty="0" smtClean="0"/>
              <a:t>key)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σχετίζεται</a:t>
            </a:r>
            <a:r>
              <a:rPr lang="el-GR" dirty="0" smtClean="0"/>
              <a:t> με μία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(value)</a:t>
            </a:r>
            <a:r>
              <a:rPr lang="el-GR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94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Θυμηθείτε πως ορίσαμε μια </a:t>
            </a:r>
            <a:r>
              <a:rPr lang="el-GR" dirty="0" smtClean="0">
                <a:solidFill>
                  <a:srgbClr val="00B0F0"/>
                </a:solidFill>
              </a:rPr>
              <a:t>στοίβα </a:t>
            </a:r>
            <a:r>
              <a:rPr lang="el-GR" dirty="0" smtClean="0">
                <a:solidFill>
                  <a:srgbClr val="FF0000"/>
                </a:solidFill>
              </a:rPr>
              <a:t>ακεραίων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56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Εισαγωγή μιας διαφάνειας σε </a:t>
            </a:r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83794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Τα</a:t>
            </a:r>
            <a:r>
              <a:rPr lang="en-US" dirty="0" smtClean="0"/>
              <a:t> </a:t>
            </a:r>
            <a:r>
              <a:rPr lang="en-US" dirty="0" err="1" smtClean="0"/>
              <a:t>HashSet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χρησιμοποιούν </a:t>
            </a:r>
            <a:r>
              <a:rPr lang="el-GR" dirty="0" smtClean="0">
                <a:solidFill>
                  <a:srgbClr val="FF0000"/>
                </a:solidFill>
              </a:rPr>
              <a:t>συναρτήσεις κατακερματισμού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FF0000"/>
                </a:solidFill>
              </a:rPr>
              <a:t>hash functions</a:t>
            </a:r>
            <a:r>
              <a:rPr lang="en-US" dirty="0" smtClean="0"/>
              <a:t>).</a:t>
            </a:r>
          </a:p>
          <a:p>
            <a:r>
              <a:rPr lang="el-GR" dirty="0" smtClean="0"/>
              <a:t>Μια συνάρτηση κατακερματισμού μας επιτρέπει να δεικτοδοτούμε ένα πίνακα χρησιμοποιώντας αντικείμενα αντί για ακεραίους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80791" y="3698741"/>
            <a:ext cx="216024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Αντικείμενο Α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699792" y="4130789"/>
            <a:ext cx="172819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63496" y="376145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h(A)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0" y="3338701"/>
            <a:ext cx="576064" cy="2088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0" y="3698741"/>
            <a:ext cx="57606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0" y="4027423"/>
            <a:ext cx="57606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572000" y="4382817"/>
            <a:ext cx="57606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572000" y="5066893"/>
            <a:ext cx="57606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824028" y="4522187"/>
            <a:ext cx="72008" cy="766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824028" y="4702207"/>
            <a:ext cx="72008" cy="766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824028" y="4850869"/>
            <a:ext cx="72008" cy="766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50607" y="33294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50607" y="366046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250607" y="506689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417903" y="3258236"/>
            <a:ext cx="1824217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h: A → [1,N]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73991" y="4973725"/>
            <a:ext cx="4076616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συνάρτηση </a:t>
            </a:r>
            <a:r>
              <a:rPr lang="en-US" dirty="0" smtClean="0"/>
              <a:t>h</a:t>
            </a:r>
            <a:r>
              <a:rPr lang="el-GR" dirty="0" smtClean="0"/>
              <a:t> αντιστοιχίζει σε κάθε  αντικείμενο Α έναν ακέραιο και το αποθηκεύουμε στην αντίστοιχη θέση. Άρα μπορούμε αμέσως να βρούμε αν το Α ανήκει στο σύνολο μας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796136" y="3036449"/>
            <a:ext cx="270862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 έχουμε συγκρούσεις?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148064" y="4130789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451334" y="3912442"/>
            <a:ext cx="584551" cy="436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Α1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6" idx="3"/>
          </p:cNvCxnSpPr>
          <p:nvPr/>
        </p:nvCxnSpPr>
        <p:spPr>
          <a:xfrm>
            <a:off x="6035885" y="4130789"/>
            <a:ext cx="166321" cy="57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202206" y="3912442"/>
            <a:ext cx="584552" cy="436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349196" y="5074144"/>
            <a:ext cx="3312368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Οι συναρτήσεις κατακερματισμού είναι σχεδιασμένες έτσι ώστε να ελαχιστοποιείται η πιθανότητα σύγκρουσης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36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29" grpId="0" animBg="1"/>
      <p:bldP spid="3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r>
              <a:rPr lang="en-US" dirty="0"/>
              <a:t> (</a:t>
            </a:r>
            <a:r>
              <a:rPr lang="en-US" dirty="0" err="1">
                <a:hlinkClick r:id="rId2"/>
              </a:rPr>
              <a:t>JavaDocs</a:t>
            </a:r>
            <a:r>
              <a:rPr lang="en-US" dirty="0">
                <a:hlinkClick r:id="rId2"/>
              </a:rPr>
              <a:t> link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Constructor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dirty="0" smtClean="0"/>
              <a:t>Μέθοδοι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 smtClean="0"/>
              <a:t> </a:t>
            </a:r>
            <a:r>
              <a:rPr lang="el-GR" dirty="0" smtClean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</a:t>
            </a:r>
            <a:r>
              <a:rPr lang="el-GR" dirty="0" smtClean="0"/>
              <a:t>στο τέλος του πίνακα.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add(int i,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</a:t>
            </a:r>
            <a:r>
              <a:rPr lang="el-GR" dirty="0" smtClean="0"/>
              <a:t>και μετατοπίζει τα υπόλοιπα στοιχεία κατά μια θέση. 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 </a:t>
            </a:r>
            <a:r>
              <a:rPr lang="el-GR" dirty="0" smtClean="0"/>
              <a:t>αφαιρεί το στοιχείο στη </a:t>
            </a:r>
            <a:r>
              <a:rPr lang="el-GR" dirty="0"/>
              <a:t>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και το επιστρέφει.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/>
              <a:t>αφαιρεί το στοιχείο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set(int i,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 smtClean="0"/>
              <a:t>θέτει στην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dirty="0" smtClean="0"/>
              <a:t>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500" dirty="0"/>
              <a:t>αλλάζοντας την προηγούμενη</a:t>
            </a:r>
            <a:endParaRPr lang="en-US" sz="2500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get(int i): </a:t>
            </a:r>
            <a:r>
              <a:rPr lang="el-GR" dirty="0" smtClean="0"/>
              <a:t>επιστρέφει το αντικείμενο τύπου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dirty="0" smtClean="0"/>
              <a:t> στη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</a:t>
            </a:r>
            <a:r>
              <a:rPr lang="el-GR" dirty="0" smtClean="0"/>
              <a:t>στοιχείο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ανήκει στην λίστα ή </a:t>
            </a:r>
            <a:r>
              <a:rPr lang="el-GR" dirty="0"/>
              <a:t>όχι.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(): </a:t>
            </a:r>
            <a:r>
              <a:rPr lang="el-GR" dirty="0" smtClean="0"/>
              <a:t>ο αριθμός των στοιχείων του πίνακα.</a:t>
            </a:r>
          </a:p>
          <a:p>
            <a:r>
              <a:rPr lang="el-GR" dirty="0" smtClean="0"/>
              <a:t>Διατρέχοντας τον πίνακα: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x: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6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HashSet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dirty="0" smtClean="0"/>
              <a:t>Μέθοδοι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αν δεν υπάρχει ήδη στο σύνολο.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/>
              <a:t> </a:t>
            </a:r>
            <a:r>
              <a:rPr lang="el-GR" dirty="0"/>
              <a:t>αφαιρεί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l-GR" dirty="0" smtClean="0"/>
              <a:t>το σύνολο</a:t>
            </a:r>
            <a:r>
              <a:rPr lang="en-US" dirty="0" smtClean="0"/>
              <a:t> </a:t>
            </a:r>
            <a:r>
              <a:rPr lang="el-GR" dirty="0" smtClean="0"/>
              <a:t>περιέχει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 smtClean="0"/>
              <a:t>ο </a:t>
            </a:r>
            <a:r>
              <a:rPr lang="el-GR" dirty="0"/>
              <a:t>αριθμός των στοιχείων </a:t>
            </a:r>
            <a:r>
              <a:rPr lang="el-GR" dirty="0" smtClean="0"/>
              <a:t>στο σύνολο.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έχει στοιχεία το σύνολο ή όχι.</a:t>
            </a:r>
          </a:p>
          <a:p>
            <a:pPr lvl="1"/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Object[] </a:t>
            </a:r>
            <a:r>
              <a:rPr lang="en-US" sz="2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toArray</a:t>
            </a:r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 πίνακα με τα στοιχεία του συνόλου (επιστρέφει πίνακα από </a:t>
            </a:r>
            <a:r>
              <a:rPr lang="en-US" dirty="0" smtClean="0"/>
              <a:t>Objects – </a:t>
            </a:r>
            <a:r>
              <a:rPr lang="el-GR" dirty="0" smtClean="0"/>
              <a:t>χρειάζεται </a:t>
            </a:r>
            <a:r>
              <a:rPr lang="en-US" dirty="0" err="1" smtClean="0"/>
              <a:t>downcasting</a:t>
            </a:r>
            <a:r>
              <a:rPr lang="en-US" dirty="0" smtClean="0"/>
              <a:t> </a:t>
            </a:r>
            <a:r>
              <a:rPr lang="el-GR" dirty="0" smtClean="0"/>
              <a:t>μετά).</a:t>
            </a:r>
            <a:endParaRPr lang="el-GR" dirty="0"/>
          </a:p>
          <a:p>
            <a:r>
              <a:rPr lang="el-GR" dirty="0"/>
              <a:t>Διατρέχοντας </a:t>
            </a:r>
            <a:r>
              <a:rPr lang="el-GR" dirty="0" smtClean="0"/>
              <a:t>τα στοιχεία του συνόλου: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08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Διαβάζουμε μια σειρά από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βρούμε όλα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μοναδικά</a:t>
            </a:r>
            <a:r>
              <a:rPr lang="el-GR" dirty="0" smtClean="0"/>
              <a:t> </a:t>
            </a:r>
            <a:r>
              <a:rPr lang="en-US" dirty="0" smtClean="0"/>
              <a:t>Strings</a:t>
            </a:r>
            <a:endParaRPr lang="el-GR" dirty="0" smtClean="0"/>
          </a:p>
          <a:p>
            <a:pPr lvl="1"/>
            <a:r>
              <a:rPr lang="el-GR" dirty="0" smtClean="0"/>
              <a:t>Π.χ. να φτιάξουμε το λεξικό ενός βιβλίου</a:t>
            </a:r>
            <a:endParaRPr lang="en-US" dirty="0" smtClean="0"/>
          </a:p>
          <a:p>
            <a:endParaRPr lang="en-US" dirty="0"/>
          </a:p>
          <a:p>
            <a:r>
              <a:rPr lang="el-GR" dirty="0"/>
              <a:t>Πώς θα το υλοποιήσουμε αυτό</a:t>
            </a:r>
            <a:r>
              <a:rPr lang="en-US" dirty="0"/>
              <a:t>?</a:t>
            </a:r>
          </a:p>
          <a:p>
            <a:pPr lvl="1"/>
            <a:r>
              <a:rPr lang="el-GR" dirty="0"/>
              <a:t>Με </a:t>
            </a:r>
            <a:r>
              <a:rPr lang="en-US" dirty="0" err="1"/>
              <a:t>ArrayList</a:t>
            </a:r>
            <a:r>
              <a:rPr lang="en-US" dirty="0" smtClean="0"/>
              <a:t>?</a:t>
            </a:r>
          </a:p>
          <a:p>
            <a:pPr lvl="2"/>
            <a:r>
              <a:rPr lang="el-GR" dirty="0" smtClean="0"/>
              <a:t>Πρέπει να κάνουμε πάρα πολλές συγκρίσεις</a:t>
            </a:r>
            <a:endParaRPr lang="en-US" dirty="0"/>
          </a:p>
          <a:p>
            <a:pPr lvl="1"/>
            <a:r>
              <a:rPr lang="en-US" dirty="0"/>
              <a:t>Me </a:t>
            </a:r>
            <a:r>
              <a:rPr lang="en-US" dirty="0" err="1"/>
              <a:t>HashSet</a:t>
            </a:r>
            <a:r>
              <a:rPr lang="en-US" dirty="0" smtClean="0"/>
              <a:t>?</a:t>
            </a:r>
            <a:endParaRPr lang="el-GR" dirty="0" smtClean="0"/>
          </a:p>
          <a:p>
            <a:pPr lvl="2"/>
            <a:r>
              <a:rPr lang="el-GR" dirty="0" smtClean="0"/>
              <a:t>Η αναζήτηση ενός </a:t>
            </a:r>
            <a:r>
              <a:rPr lang="en-US" dirty="0" smtClean="0"/>
              <a:t>string</a:t>
            </a:r>
            <a:r>
              <a:rPr lang="el-GR" dirty="0"/>
              <a:t> </a:t>
            </a:r>
            <a:r>
              <a:rPr lang="el-GR" dirty="0" smtClean="0"/>
              <a:t>γίνεται πολύ πιο γρήγορα.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697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62690"/>
            <a:ext cx="8856984" cy="632480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HashSetExample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for(String name: </a:t>
            </a:r>
            <a:r>
              <a:rPr lang="en-US" sz="15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Object[] array =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mySet.toArray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for (int i = 0; i &lt;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name = (String)array[i];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31860" y="1772816"/>
            <a:ext cx="27363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Δήλωση μιας μεταβλητής </a:t>
            </a:r>
            <a:r>
              <a:rPr lang="en-US" dirty="0" err="1" smtClean="0">
                <a:solidFill>
                  <a:srgbClr val="FF0000"/>
                </a:solidFill>
              </a:rPr>
              <a:t>HashSet</a:t>
            </a:r>
            <a:r>
              <a:rPr lang="en-US" dirty="0" smtClean="0"/>
              <a:t>  </a:t>
            </a:r>
            <a:r>
              <a:rPr lang="el-GR" dirty="0" smtClean="0"/>
              <a:t>από </a:t>
            </a:r>
            <a:r>
              <a:rPr lang="en-US" dirty="0" smtClean="0"/>
              <a:t>Strings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64088" y="2636912"/>
            <a:ext cx="37799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Τοποθετούμε στο </a:t>
            </a:r>
            <a:r>
              <a:rPr lang="en-US" dirty="0" err="1" smtClean="0"/>
              <a:t>HashSet</a:t>
            </a:r>
            <a:r>
              <a:rPr lang="en-US" dirty="0" smtClean="0"/>
              <a:t> </a:t>
            </a:r>
            <a:r>
              <a:rPr lang="el-GR" dirty="0" smtClean="0"/>
              <a:t>μόνο τα </a:t>
            </a:r>
            <a:r>
              <a:rPr lang="en-US" dirty="0" smtClean="0"/>
              <a:t>Strings </a:t>
            </a:r>
            <a:r>
              <a:rPr lang="el-GR" dirty="0" smtClean="0"/>
              <a:t>τα οποία δεν έχουμε ήδη δει</a:t>
            </a:r>
            <a:r>
              <a:rPr lang="en-US" dirty="0" smtClean="0"/>
              <a:t> (</a:t>
            </a:r>
            <a:r>
              <a:rPr lang="el-GR" dirty="0" smtClean="0"/>
              <a:t>δεν είναι ήδη στο σύνολο)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91804" y="3789040"/>
            <a:ext cx="37799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Ένας τρόπος για να </a:t>
            </a:r>
            <a:r>
              <a:rPr lang="el-GR" dirty="0" smtClean="0">
                <a:solidFill>
                  <a:srgbClr val="FF0000"/>
                </a:solidFill>
              </a:rPr>
              <a:t>διατρέξουμε</a:t>
            </a:r>
            <a:r>
              <a:rPr lang="el-GR" dirty="0" smtClean="0"/>
              <a:t> και να τυπώσουμε τα στοιχεία του </a:t>
            </a:r>
            <a:r>
              <a:rPr lang="en-US" dirty="0" err="1" smtClean="0"/>
              <a:t>HashSet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43980" y="4869160"/>
            <a:ext cx="3300020" cy="18158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Ένας άλλος τρόπος για να διατρέξουμε το </a:t>
            </a:r>
            <a:r>
              <a:rPr lang="en-US" sz="1600" dirty="0" err="1" smtClean="0"/>
              <a:t>HashSet</a:t>
            </a:r>
            <a:r>
              <a:rPr lang="en-US" sz="1600" dirty="0" smtClean="0"/>
              <a:t> </a:t>
            </a:r>
            <a:r>
              <a:rPr lang="el-GR" sz="1600" dirty="0" smtClean="0"/>
              <a:t>χρησιμοποιώντας την εντολή </a:t>
            </a:r>
            <a:r>
              <a:rPr lang="en-US" sz="1600" dirty="0" err="1" smtClean="0">
                <a:solidFill>
                  <a:srgbClr val="FF0000"/>
                </a:solidFill>
              </a:rPr>
              <a:t>toArray</a:t>
            </a:r>
            <a:r>
              <a:rPr lang="en-US" sz="1600" dirty="0" smtClean="0">
                <a:solidFill>
                  <a:srgbClr val="FF0000"/>
                </a:solidFill>
              </a:rPr>
              <a:t>()</a:t>
            </a:r>
            <a:r>
              <a:rPr lang="el-GR" sz="1600" dirty="0" smtClean="0"/>
              <a:t>.</a:t>
            </a:r>
          </a:p>
          <a:p>
            <a:r>
              <a:rPr lang="el-GR" sz="1600" dirty="0" smtClean="0"/>
              <a:t>Ο πίνακας είναι πίνακας από </a:t>
            </a:r>
            <a:r>
              <a:rPr lang="en-US" sz="1600" dirty="0" smtClean="0"/>
              <a:t>Objects, </a:t>
            </a:r>
            <a:r>
              <a:rPr lang="el-GR" sz="1600" dirty="0" smtClean="0"/>
              <a:t>και πρέπει να κάνουμε </a:t>
            </a:r>
            <a:r>
              <a:rPr lang="en-US" sz="1600" dirty="0" err="1" smtClean="0">
                <a:solidFill>
                  <a:srgbClr val="FF0000"/>
                </a:solidFill>
              </a:rPr>
              <a:t>downcasting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40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62690"/>
            <a:ext cx="8856984" cy="586314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HashSetExample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(name);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for(String name: </a:t>
            </a:r>
            <a:r>
              <a:rPr lang="en-US" sz="15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Object[] array =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mySet.toArray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for (int i = 0; i &lt;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name = (String)array[i];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64088" y="2636912"/>
            <a:ext cx="3779912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Επειδή το </a:t>
            </a:r>
            <a:r>
              <a:rPr lang="en-US" dirty="0" err="1" smtClean="0"/>
              <a:t>HashSet</a:t>
            </a:r>
            <a:r>
              <a:rPr lang="en-US" dirty="0" smtClean="0"/>
              <a:t> </a:t>
            </a:r>
            <a:r>
              <a:rPr lang="el-GR" dirty="0" smtClean="0"/>
              <a:t>κρατάει </a:t>
            </a:r>
            <a:r>
              <a:rPr lang="el-GR" dirty="0" smtClean="0">
                <a:solidFill>
                  <a:srgbClr val="FF0000"/>
                </a:solidFill>
              </a:rPr>
              <a:t>μοναδικά</a:t>
            </a:r>
            <a:r>
              <a:rPr lang="el-GR" dirty="0" smtClean="0"/>
              <a:t> αντικείμενα, δεν χρειάζεται να κάνουμε τον έλεγχο. Αν υπάρχει ήδη το </a:t>
            </a:r>
            <a:r>
              <a:rPr lang="en-US" dirty="0" smtClean="0"/>
              <a:t>String </a:t>
            </a:r>
            <a:r>
              <a:rPr lang="el-GR" dirty="0" smtClean="0"/>
              <a:t>δεν θα το </a:t>
            </a:r>
            <a:r>
              <a:rPr lang="el-GR" dirty="0" err="1" smtClean="0"/>
              <a:t>ξαναπροθέσει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39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n-US" dirty="0" err="1" smtClean="0"/>
              <a:t>HashMap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Αποθηκεύει ζευγάρια από τιμές και κλειδιά.</a:t>
            </a:r>
          </a:p>
          <a:p>
            <a:r>
              <a:rPr lang="en-US" dirty="0" smtClean="0"/>
              <a:t>Constructor</a:t>
            </a:r>
            <a:endParaRPr lang="en-US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Μέθοδοι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put(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key,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l-GR" dirty="0"/>
              <a:t>προσθέτει </a:t>
            </a:r>
            <a:r>
              <a:rPr lang="el-GR" dirty="0" smtClean="0"/>
              <a:t>το</a:t>
            </a:r>
            <a:r>
              <a:rPr lang="en-US" dirty="0" smtClean="0"/>
              <a:t> </a:t>
            </a:r>
            <a:r>
              <a:rPr lang="el-GR" dirty="0" smtClean="0"/>
              <a:t>ζευγάρι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dirty="0"/>
              <a:t>)</a:t>
            </a:r>
            <a:r>
              <a:rPr lang="en-US" dirty="0" smtClean="0"/>
              <a:t> (</a:t>
            </a:r>
            <a:r>
              <a:rPr lang="el-GR" dirty="0" smtClean="0"/>
              <a:t>δημιουργεί μία συσχέτιση)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get(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key):</a:t>
            </a:r>
            <a:r>
              <a:rPr lang="en-US" dirty="0"/>
              <a:t> </a:t>
            </a:r>
            <a:r>
              <a:rPr lang="el-GR" dirty="0" smtClean="0"/>
              <a:t>επιστρέφει την τιμή για το </a:t>
            </a:r>
            <a:r>
              <a:rPr lang="el-GR" dirty="0"/>
              <a:t>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key):</a:t>
            </a:r>
            <a:r>
              <a:rPr lang="en-US" dirty="0" smtClean="0"/>
              <a:t> </a:t>
            </a:r>
            <a:r>
              <a:rPr lang="el-GR" dirty="0"/>
              <a:t>αφαιρεί το ζευγάρι </a:t>
            </a:r>
            <a:r>
              <a:rPr lang="el-GR" dirty="0" smtClean="0"/>
              <a:t>με κλειδί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/>
              <a:t>περιέχει το 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containsValue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 smtClean="0"/>
              <a:t>περιέχει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r>
              <a:rPr lang="en-US" dirty="0" smtClean="0"/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αργό</a:t>
            </a:r>
            <a:r>
              <a:rPr lang="el-GR" dirty="0" smtClean="0"/>
              <a:t>)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/>
              <a:t>ο αριθμός των στοιχείων </a:t>
            </a:r>
            <a:r>
              <a:rPr lang="en-US" dirty="0" smtClean="0"/>
              <a:t>(</a:t>
            </a:r>
            <a:r>
              <a:rPr lang="el-GR" dirty="0" smtClean="0"/>
              <a:t>κλειδιών) στο </a:t>
            </a:r>
            <a:r>
              <a:rPr lang="en-US" dirty="0" smtClean="0"/>
              <a:t>map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έχει στοιχεία το </a:t>
            </a:r>
            <a:r>
              <a:rPr lang="en-US" dirty="0" smtClean="0"/>
              <a:t>map</a:t>
            </a:r>
            <a:r>
              <a:rPr lang="el-GR" dirty="0" smtClean="0"/>
              <a:t> </a:t>
            </a:r>
            <a:r>
              <a:rPr lang="el-GR" dirty="0"/>
              <a:t>ή όχι.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Set&lt;K&gt;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</a:t>
            </a:r>
            <a:r>
              <a:rPr lang="en-US" dirty="0" smtClean="0"/>
              <a:t> </a:t>
            </a:r>
            <a:r>
              <a:rPr lang="el-GR" dirty="0" smtClean="0"/>
              <a:t>ένα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 smtClean="0"/>
              <a:t> </a:t>
            </a:r>
            <a:r>
              <a:rPr lang="el-GR" dirty="0" smtClean="0"/>
              <a:t>με </a:t>
            </a:r>
            <a:r>
              <a:rPr lang="el-GR" dirty="0"/>
              <a:t>τα </a:t>
            </a:r>
            <a:r>
              <a:rPr lang="el-GR" dirty="0" smtClean="0"/>
              <a:t>κλειδιά.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Collection&lt;V&gt; values()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>
                <a:solidFill>
                  <a:srgbClr val="FF0000"/>
                </a:solidFill>
              </a:rPr>
              <a:t>Collection</a:t>
            </a:r>
            <a:r>
              <a:rPr lang="en-US" dirty="0" smtClean="0"/>
              <a:t> </a:t>
            </a:r>
            <a:r>
              <a:rPr lang="el-GR" dirty="0" smtClean="0"/>
              <a:t>με τις τιμές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Set&lt;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Map.entry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entrySet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(): </a:t>
            </a:r>
            <a:r>
              <a:rPr lang="el-GR" dirty="0"/>
              <a:t>επιστρέφει</a:t>
            </a:r>
            <a:r>
              <a:rPr lang="en-US" dirty="0"/>
              <a:t> </a:t>
            </a:r>
            <a:r>
              <a:rPr lang="el-GR" dirty="0" smtClean="0"/>
              <a:t>μία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 smtClean="0"/>
              <a:t> </a:t>
            </a:r>
            <a:r>
              <a:rPr lang="el-GR" dirty="0" smtClean="0"/>
              <a:t>αναπαράσταση των </a:t>
            </a:r>
            <a:r>
              <a:rPr lang="en-US" dirty="0" smtClean="0"/>
              <a:t>key-value </a:t>
            </a:r>
            <a:r>
              <a:rPr lang="el-GR" dirty="0" smtClean="0"/>
              <a:t>εγγραφών στο </a:t>
            </a:r>
            <a:r>
              <a:rPr lang="en-US" dirty="0" err="1" smtClean="0"/>
              <a:t>HashMap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108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Ι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Διαβάζουμε μια σειρά από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βρούμε όλα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μοναδικά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Strings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να τους δώσουμε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μοναδικό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id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Π.χ. να δώσουμε αριθμούς σε μία λίστα με ονόματα</a:t>
            </a:r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r>
              <a:rPr lang="el-GR" dirty="0"/>
              <a:t>Πώς θα το υλοποιήσουμε αυτό</a:t>
            </a:r>
            <a:r>
              <a:rPr lang="en-US" dirty="0"/>
              <a:t>?</a:t>
            </a:r>
            <a:endParaRPr lang="el-GR" dirty="0"/>
          </a:p>
          <a:p>
            <a:endParaRPr lang="en-US" dirty="0" smtClean="0"/>
          </a:p>
          <a:p>
            <a:r>
              <a:rPr lang="el-GR" dirty="0" smtClean="0"/>
              <a:t>Τι </a:t>
            </a:r>
            <a:r>
              <a:rPr lang="el-GR" dirty="0"/>
              <a:t>γίνεται αν θέλουμε να δημιουργήσουμε ένα αντικείμενο </a:t>
            </a:r>
            <a:r>
              <a:rPr lang="en-US" dirty="0"/>
              <a:t>Person </a:t>
            </a:r>
            <a:r>
              <a:rPr lang="el-GR" dirty="0"/>
              <a:t>για κάθε μοναδικό όνομα?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74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744086"/>
            <a:ext cx="8856984" cy="586314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HashMapExample1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name,counter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counter ++;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+ ":"+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55976" y="908720"/>
            <a:ext cx="4850831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Δήλωση μιας μεταβλητής </a:t>
            </a:r>
            <a:r>
              <a:rPr lang="en-US" dirty="0" err="1" smtClean="0">
                <a:solidFill>
                  <a:srgbClr val="FF0000"/>
                </a:solidFill>
              </a:rPr>
              <a:t>HashMap</a:t>
            </a:r>
            <a:r>
              <a:rPr lang="en-US" dirty="0" smtClean="0"/>
              <a:t>  </a:t>
            </a:r>
            <a:r>
              <a:rPr lang="el-GR" dirty="0" smtClean="0"/>
              <a:t>που συσχετίζει </a:t>
            </a:r>
            <a:r>
              <a:rPr lang="en-US" dirty="0" smtClean="0">
                <a:solidFill>
                  <a:srgbClr val="FF0000"/>
                </a:solidFill>
              </a:rPr>
              <a:t>Strings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(</a:t>
            </a:r>
            <a:r>
              <a:rPr lang="el-GR" dirty="0" err="1"/>
              <a:t>κλειδια</a:t>
            </a:r>
            <a:r>
              <a:rPr lang="el-GR" dirty="0"/>
              <a:t>)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Integers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/>
              <a:t>(τιμές)</a:t>
            </a:r>
            <a:endParaRPr lang="en-US" dirty="0"/>
          </a:p>
          <a:p>
            <a:r>
              <a:rPr lang="el-GR" dirty="0" smtClean="0"/>
              <a:t>Για κάθε όνομα (</a:t>
            </a:r>
            <a:r>
              <a:rPr lang="en-US" dirty="0" smtClean="0"/>
              <a:t>String) </a:t>
            </a:r>
            <a:r>
              <a:rPr lang="el-GR" dirty="0" smtClean="0"/>
              <a:t>το </a:t>
            </a:r>
            <a:r>
              <a:rPr lang="en-US" dirty="0" smtClean="0"/>
              <a:t>id (Integer)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57347" y="2706161"/>
            <a:ext cx="3774571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το όνομα δεν είναι ήδη στο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τότε ανάθεσε στο όνομα αυτό τον επόμενο αύξοντα αριθμό και πρόσθεσε ένα νέο ζευγάρι (όνομα αριθμός) στο </a:t>
            </a:r>
            <a:r>
              <a:rPr lang="en-US" dirty="0" err="1" smtClean="0"/>
              <a:t>HashMap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4973450"/>
            <a:ext cx="330002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Διατρέχοντας το </a:t>
            </a:r>
            <a:r>
              <a:rPr lang="en-US" sz="1600" dirty="0" err="1" smtClean="0"/>
              <a:t>HashMap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580112" y="4667126"/>
            <a:ext cx="3557938" cy="612648"/>
          </a:xfrm>
          <a:prstGeom prst="wedgeRectCallout">
            <a:avLst>
              <a:gd name="adj1" fmla="val -96801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Διέτρεξε το σύνολο με τα κλειδιά (ονόματα) στο </a:t>
            </a:r>
            <a:r>
              <a:rPr lang="en-US" dirty="0" err="1" smtClean="0"/>
              <a:t>HashMap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3995936" y="6093296"/>
            <a:ext cx="5141979" cy="612648"/>
          </a:xfrm>
          <a:prstGeom prst="wedgeRectCallout">
            <a:avLst>
              <a:gd name="adj1" fmla="val -34870"/>
              <a:gd name="adj2" fmla="val -90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Για κάθε κλειδί (όνομα) πάρε το </a:t>
            </a:r>
            <a:r>
              <a:rPr lang="en-US" dirty="0" smtClean="0"/>
              <a:t>id </a:t>
            </a:r>
            <a:r>
              <a:rPr lang="el-GR" dirty="0" smtClean="0"/>
              <a:t>που αντιστοιχεί στο όνομα αυτό και τύπωσε το.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96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62690"/>
            <a:ext cx="8856984" cy="563231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HashMapExample2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String,Person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String,Person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int counter = 0;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Person p = new Person(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name,counter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counter ++;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45115" y="3933056"/>
            <a:ext cx="3706255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Δημιουργούμε ένα </a:t>
            </a:r>
            <a:r>
              <a:rPr lang="en-US" sz="1600" dirty="0" err="1" smtClean="0"/>
              <a:t>HashMap</a:t>
            </a:r>
            <a:r>
              <a:rPr lang="en-US" sz="1600" dirty="0" smtClean="0"/>
              <a:t> </a:t>
            </a:r>
            <a:r>
              <a:rPr lang="el-GR" sz="1600" dirty="0" smtClean="0"/>
              <a:t>το οποίο σε κάθε διαφορετικό όνομα αντιστοιχεί ένα </a:t>
            </a:r>
            <a:r>
              <a:rPr lang="el-GR" sz="1600" dirty="0" smtClean="0">
                <a:solidFill>
                  <a:srgbClr val="FF0000"/>
                </a:solidFill>
              </a:rPr>
              <a:t>αντικείμενο</a:t>
            </a:r>
            <a:r>
              <a:rPr lang="el-GR" sz="1600" dirty="0" smtClean="0"/>
              <a:t> </a:t>
            </a:r>
            <a:r>
              <a:rPr lang="en-US" sz="1600" dirty="0" smtClean="0"/>
              <a:t>Person.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2843808" y="5517232"/>
            <a:ext cx="4968552" cy="468632"/>
          </a:xfrm>
          <a:prstGeom prst="wedgeRectCallout">
            <a:avLst>
              <a:gd name="adj1" fmla="val -43562"/>
              <a:gd name="adj2" fmla="val -1004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Καλείται η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κλάσης </a:t>
            </a:r>
            <a:r>
              <a:rPr lang="en-US" dirty="0" smtClean="0"/>
              <a:t>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7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47056" y="2924944"/>
            <a:ext cx="7776865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7056" y="1844824"/>
            <a:ext cx="7776865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3527" y="1052736"/>
            <a:ext cx="7776865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4602" y="476672"/>
            <a:ext cx="744177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int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 = null;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1729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Ι</a:t>
            </a:r>
            <a:r>
              <a:rPr lang="en-US" dirty="0" smtClean="0"/>
              <a:t>I</a:t>
            </a:r>
            <a:r>
              <a:rPr lang="el-GR" dirty="0" smtClean="0"/>
              <a:t>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Διαβάζουμε μια σειρά από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βρούμε όλα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μοναδικά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Strings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να τον αριθμό των εμφανίσεων τους στο κείμενο</a:t>
            </a:r>
            <a:r>
              <a:rPr lang="en-US" dirty="0" smtClean="0"/>
              <a:t>.</a:t>
            </a:r>
            <a:endParaRPr lang="el-GR" dirty="0" smtClean="0"/>
          </a:p>
          <a:p>
            <a:pPr marL="274320" lvl="1" indent="0">
              <a:buNone/>
            </a:pPr>
            <a:endParaRPr lang="en-US" dirty="0"/>
          </a:p>
          <a:p>
            <a:r>
              <a:rPr lang="el-GR" dirty="0"/>
              <a:t>Πώς θα το υλοποιήσουμε αυτό</a:t>
            </a:r>
            <a:r>
              <a:rPr lang="en-US" dirty="0"/>
              <a:t>?</a:t>
            </a:r>
            <a:endParaRPr lang="el-GR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84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79712" y="3717032"/>
            <a:ext cx="403244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62690"/>
            <a:ext cx="8928992" cy="540147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class HashMapExample3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&lt;String, Integer&gt;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(name,1);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name,myMap.get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(name)+1);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+":"+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6206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Ένα </a:t>
            </a:r>
            <a:r>
              <a:rPr lang="en-US" dirty="0" smtClean="0"/>
              <a:t>interface </a:t>
            </a:r>
            <a:r>
              <a:rPr lang="el-GR" dirty="0" smtClean="0"/>
              <a:t>που μας δίνει τις λειτουργίες για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διατρέχουμε</a:t>
            </a:r>
            <a:r>
              <a:rPr lang="el-GR" dirty="0" smtClean="0"/>
              <a:t> ένα </a:t>
            </a:r>
            <a:r>
              <a:rPr lang="en-US" dirty="0" smtClean="0"/>
              <a:t>Collection</a:t>
            </a:r>
          </a:p>
          <a:p>
            <a:pPr lvl="1"/>
            <a:r>
              <a:rPr lang="el-GR" dirty="0" smtClean="0"/>
              <a:t>Ιδιαίτερα χρήσιμοι αν θέλουμε να </a:t>
            </a:r>
            <a:r>
              <a:rPr lang="el-GR" dirty="0" smtClean="0">
                <a:solidFill>
                  <a:srgbClr val="0070C0"/>
                </a:solidFill>
              </a:rPr>
              <a:t>αφαιρέσουμε</a:t>
            </a:r>
            <a:r>
              <a:rPr lang="el-GR" dirty="0" smtClean="0"/>
              <a:t> στοιχεία από ένα </a:t>
            </a:r>
            <a:r>
              <a:rPr lang="en-US" dirty="0" smtClean="0"/>
              <a:t>Collection.</a:t>
            </a:r>
            <a:endParaRPr lang="el-GR" dirty="0" smtClean="0"/>
          </a:p>
          <a:p>
            <a:r>
              <a:rPr lang="el-GR" dirty="0" smtClean="0"/>
              <a:t>Μέθοδοι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Iterator&lt;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&gt;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hasNext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n-US" dirty="0" smtClean="0"/>
              <a:t>o iterator </a:t>
            </a:r>
            <a:r>
              <a:rPr lang="el-GR" dirty="0" smtClean="0"/>
              <a:t>έχει φτάσει στο τέλος ή όχι. </a:t>
            </a:r>
          </a:p>
          <a:p>
            <a:pPr lvl="1"/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next():</a:t>
            </a:r>
            <a:r>
              <a:rPr lang="en-US" dirty="0" smtClean="0"/>
              <a:t> </a:t>
            </a:r>
            <a:r>
              <a:rPr lang="el-GR" dirty="0"/>
              <a:t>επιστρέφει την </a:t>
            </a:r>
            <a:r>
              <a:rPr lang="el-GR" dirty="0" smtClean="0"/>
              <a:t>επόμενη τιμή</a:t>
            </a:r>
            <a:r>
              <a:rPr lang="en-US" dirty="0" smtClean="0"/>
              <a:t> (</a:t>
            </a:r>
            <a:r>
              <a:rPr lang="el-GR" dirty="0" smtClean="0"/>
              <a:t>αναφορά όχι αντίγραφο)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remove():</a:t>
            </a:r>
            <a:r>
              <a:rPr lang="en-US" dirty="0"/>
              <a:t> </a:t>
            </a:r>
            <a:r>
              <a:rPr lang="el-GR" dirty="0"/>
              <a:t>αφαιρεί το στοιχείο το οποίο επέστρεψε η τελευταία </a:t>
            </a:r>
            <a:r>
              <a:rPr lang="en-US" dirty="0"/>
              <a:t>next</a:t>
            </a:r>
            <a:r>
              <a:rPr lang="en-US" dirty="0" smtClean="0"/>
              <a:t>()</a:t>
            </a:r>
          </a:p>
          <a:p>
            <a:r>
              <a:rPr lang="el-GR" dirty="0" smtClean="0"/>
              <a:t>Μέθοδος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Collection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iterator()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/>
              <a:t>iterator </a:t>
            </a:r>
            <a:r>
              <a:rPr lang="el-GR" dirty="0" smtClean="0"/>
              <a:t>για μία συλλογή</a:t>
            </a:r>
            <a:r>
              <a:rPr lang="en-US" dirty="0" smtClean="0"/>
              <a:t>.</a:t>
            </a:r>
            <a:r>
              <a:rPr lang="el-GR" dirty="0" smtClean="0"/>
              <a:t> Π.χ.: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mySet.iterator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l-GR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35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16560"/>
            <a:ext cx="8856984" cy="6093976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WrongIteratorExample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)){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(String s: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US" sz="15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() &lt;= 2){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mySet.remove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 (String s:mySet){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87488" y="3789040"/>
            <a:ext cx="424847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διατρέξουμε το </a:t>
            </a:r>
            <a:r>
              <a:rPr lang="en-US" dirty="0" smtClean="0"/>
              <a:t>set </a:t>
            </a:r>
            <a:r>
              <a:rPr lang="el-GR" dirty="0" smtClean="0"/>
              <a:t>με την </a:t>
            </a:r>
            <a:r>
              <a:rPr lang="en-US" dirty="0" smtClean="0"/>
              <a:t>for-each </a:t>
            </a:r>
            <a:r>
              <a:rPr lang="el-GR" dirty="0" smtClean="0"/>
              <a:t>εντολή θα πάρουμε (συνήθως) </a:t>
            </a:r>
            <a:r>
              <a:rPr lang="el-GR" b="1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το σύνολο τα </a:t>
            </a:r>
            <a:r>
              <a:rPr lang="en-US" dirty="0" smtClean="0"/>
              <a:t>Strings</a:t>
            </a:r>
            <a:r>
              <a:rPr lang="el-GR" dirty="0" smtClean="0"/>
              <a:t> με λιγότερους από 2 χαρακτήρες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59496" y="4869160"/>
            <a:ext cx="417646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/>
              <a:t>Δεν μπορούμε να αλλάζουμε το </a:t>
            </a:r>
            <a:r>
              <a:rPr lang="en-US" dirty="0"/>
              <a:t>Collection </a:t>
            </a:r>
            <a:r>
              <a:rPr lang="el-GR" dirty="0"/>
              <a:t>ενώ το διατρέχουμε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7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16560"/>
            <a:ext cx="8856984" cy="632480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java.util.Iterator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IteratorExample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)){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Iterator&lt;String&gt;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 =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mySet.iterator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it.hasNext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it.next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.length() &lt;= 2){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it.remove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it 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mySet.iterator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80112" y="3933056"/>
            <a:ext cx="3611791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Iterator </a:t>
            </a:r>
            <a:r>
              <a:rPr lang="el-GR" dirty="0" smtClean="0"/>
              <a:t>μας επιτρέπει να διατρέχουμε την συλλογή και να διαγράφουμε στοιχεία.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5106971" y="5445224"/>
            <a:ext cx="4037030" cy="1116704"/>
          </a:xfrm>
          <a:prstGeom prst="wedgeRectCallout">
            <a:avLst>
              <a:gd name="adj1" fmla="val -67584"/>
              <a:gd name="adj2" fmla="val -533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 smtClean="0"/>
              <a:t>Ξανα</a:t>
            </a:r>
            <a:r>
              <a:rPr lang="el-GR" dirty="0" smtClean="0"/>
              <a:t>-διατρέχουμε τον πίνακα. </a:t>
            </a:r>
          </a:p>
          <a:p>
            <a:pPr algn="ctr"/>
            <a:r>
              <a:rPr lang="el-GR" dirty="0" smtClean="0"/>
              <a:t>Ο </a:t>
            </a:r>
            <a:r>
              <a:rPr lang="en-US" dirty="0" smtClean="0"/>
              <a:t>iterator </a:t>
            </a:r>
            <a:r>
              <a:rPr lang="el-GR" dirty="0" smtClean="0"/>
              <a:t>πρέπει να </a:t>
            </a:r>
            <a:r>
              <a:rPr lang="el-GR" dirty="0" err="1" smtClean="0"/>
              <a:t>ξανα</a:t>
            </a:r>
            <a:r>
              <a:rPr lang="el-GR" smtClean="0"/>
              <a:t>-οριστεί </a:t>
            </a:r>
            <a:r>
              <a:rPr lang="el-GR" dirty="0" smtClean="0"/>
              <a:t>για να ξεκινήσει από την αρχή του συνόλου.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το σύνολο τα </a:t>
            </a:r>
            <a:r>
              <a:rPr lang="en-US" dirty="0" smtClean="0"/>
              <a:t>Strings</a:t>
            </a:r>
            <a:r>
              <a:rPr lang="el-GR" dirty="0" smtClean="0"/>
              <a:t> με λιγότερους από 2 χαρακτήρες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35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913" y="308721"/>
            <a:ext cx="8928992" cy="655564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java.util.Map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java.util.Iterator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IteratorExample2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String, Integer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String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)){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(name,1);}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else{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name,myMap.get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)+1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Map.Entry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myMap.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entrySet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iterator()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while(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iter.hasNext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iter.next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 &lt;=2){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iter.remove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key: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(key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 ":" +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(key));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το σύνολο τα </a:t>
            </a:r>
            <a:r>
              <a:rPr lang="en-US" dirty="0" smtClean="0"/>
              <a:t>Strings</a:t>
            </a:r>
            <a:r>
              <a:rPr lang="el-GR" dirty="0" smtClean="0"/>
              <a:t> με λιγότερες από 2 εμφανίσεις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4293096"/>
            <a:ext cx="3843880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 </a:t>
            </a:r>
            <a:r>
              <a:rPr lang="en-US" sz="1600" dirty="0" err="1" smtClean="0"/>
              <a:t>entrySet</a:t>
            </a:r>
            <a:r>
              <a:rPr lang="en-US" sz="1600" dirty="0" smtClean="0"/>
              <a:t> </a:t>
            </a:r>
            <a:r>
              <a:rPr lang="el-GR" sz="1600" dirty="0" smtClean="0"/>
              <a:t>επιστρέφει μια συλλογή από </a:t>
            </a:r>
            <a:r>
              <a:rPr lang="en-US" sz="1600" dirty="0" err="1" smtClean="0"/>
              <a:t>Map.entry</a:t>
            </a:r>
            <a:r>
              <a:rPr lang="en-US" sz="1600" dirty="0" smtClean="0"/>
              <a:t> </a:t>
            </a:r>
            <a:r>
              <a:rPr lang="el-GR" sz="1600" dirty="0" smtClean="0"/>
              <a:t>αντικείμενα </a:t>
            </a:r>
            <a:r>
              <a:rPr lang="en-US" sz="1600" dirty="0" smtClean="0"/>
              <a:t> (</a:t>
            </a:r>
            <a:r>
              <a:rPr lang="el-GR" sz="1600" dirty="0" smtClean="0"/>
              <a:t>γι αυτό πρέπει να κάνουμε </a:t>
            </a:r>
            <a:r>
              <a:rPr lang="en-US" sz="1600" dirty="0" smtClean="0"/>
              <a:t>import </a:t>
            </a:r>
            <a:r>
              <a:rPr lang="el-GR" sz="1600" dirty="0" smtClean="0"/>
              <a:t>το </a:t>
            </a:r>
            <a:r>
              <a:rPr lang="en-US" sz="1600" dirty="0" smtClean="0"/>
              <a:t>Map) </a:t>
            </a:r>
            <a:r>
              <a:rPr lang="el-GR" sz="1600" dirty="0" smtClean="0"/>
              <a:t>τα οποία </a:t>
            </a:r>
            <a:r>
              <a:rPr lang="el-GR" sz="1600" dirty="0" err="1" smtClean="0"/>
              <a:t>παραμετροποιούμε</a:t>
            </a:r>
            <a:r>
              <a:rPr lang="el-GR" sz="1600" dirty="0" smtClean="0"/>
              <a:t> με τους τύπους που κρατά το </a:t>
            </a:r>
            <a:r>
              <a:rPr lang="en-US" sz="1600" dirty="0" err="1" smtClean="0"/>
              <a:t>HashMap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1238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ListIterator</a:t>
            </a:r>
            <a:r>
              <a:rPr lang="en-US" dirty="0" smtClean="0"/>
              <a:t>&lt;T&gt;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Ένας </a:t>
            </a:r>
            <a:r>
              <a:rPr lang="en-US" dirty="0" smtClean="0"/>
              <a:t>Iterator </a:t>
            </a:r>
            <a:r>
              <a:rPr lang="el-GR" dirty="0" smtClean="0"/>
              <a:t>ειδικά για την συλλογή </a:t>
            </a:r>
            <a:r>
              <a:rPr lang="en-US" dirty="0" smtClean="0"/>
              <a:t>List</a:t>
            </a:r>
          </a:p>
          <a:p>
            <a:pPr lvl="1"/>
            <a:r>
              <a:rPr lang="el-GR" dirty="0" smtClean="0"/>
              <a:t>Κύριο </a:t>
            </a:r>
            <a:r>
              <a:rPr lang="el-GR" dirty="0" smtClean="0">
                <a:solidFill>
                  <a:srgbClr val="0070C0"/>
                </a:solidFill>
              </a:rPr>
              <a:t>πλεονέκτημα</a:t>
            </a:r>
            <a:r>
              <a:rPr lang="el-GR" dirty="0" smtClean="0"/>
              <a:t> ότι επιτρέπει διάσχιση της λίστας προς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δύο κατευθύνσεις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αλλαγές</a:t>
            </a:r>
            <a:r>
              <a:rPr lang="el-GR" dirty="0" smtClean="0"/>
              <a:t> στη λίστα </a:t>
            </a:r>
            <a:r>
              <a:rPr lang="el-GR" dirty="0" smtClean="0">
                <a:solidFill>
                  <a:srgbClr val="FF0000"/>
                </a:solidFill>
              </a:rPr>
              <a:t>ενώ την διατρέχουμε</a:t>
            </a:r>
            <a:r>
              <a:rPr lang="el-GR" dirty="0" smtClean="0"/>
              <a:t>.</a:t>
            </a:r>
          </a:p>
          <a:p>
            <a:r>
              <a:rPr lang="el-GR" u="sng" dirty="0" smtClean="0"/>
              <a:t>Επιπλέον</a:t>
            </a:r>
            <a:r>
              <a:rPr lang="el-GR" dirty="0" smtClean="0"/>
              <a:t> μέθοδοι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ListIterator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hasPrevious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l-GR" dirty="0" smtClean="0"/>
              <a:t>υπάρχουν κι άλλα στοιχεία πριν από αυτό στο οποίο είμαστε. </a:t>
            </a:r>
          </a:p>
          <a:p>
            <a:pPr lvl="1"/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previous():</a:t>
            </a:r>
            <a:r>
              <a:rPr lang="en-US" dirty="0" smtClean="0"/>
              <a:t> </a:t>
            </a:r>
            <a:r>
              <a:rPr lang="el-GR" dirty="0"/>
              <a:t>επιστρέφει την </a:t>
            </a:r>
            <a:r>
              <a:rPr lang="el-GR" dirty="0" smtClean="0"/>
              <a:t>προηγούμενη τιμή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set(T):</a:t>
            </a:r>
            <a:r>
              <a:rPr lang="el-GR" dirty="0" smtClean="0"/>
              <a:t>Θέτει την τιμή του στοιχείου που </a:t>
            </a:r>
            <a:r>
              <a:rPr lang="el-GR" dirty="0"/>
              <a:t>επέστρεψε η τελευταία </a:t>
            </a:r>
            <a:r>
              <a:rPr lang="en-US" dirty="0"/>
              <a:t>next()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l-GR" dirty="0" smtClean="0"/>
              <a:t>Προσθέτει ένα στοιχείο στη λίστα αμέσως μετά από αυτό στο οποίο βρισκόμαστε</a:t>
            </a:r>
            <a:endParaRPr lang="en-US" dirty="0" smtClean="0"/>
          </a:p>
          <a:p>
            <a:r>
              <a:rPr lang="el-GR" dirty="0" smtClean="0"/>
              <a:t>Μέθοδος της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List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: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listIterator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/>
              <a:t>iterator </a:t>
            </a:r>
            <a:r>
              <a:rPr lang="el-GR" dirty="0" smtClean="0"/>
              <a:t>για μία συλλογή</a:t>
            </a:r>
            <a:r>
              <a:rPr lang="en-US" dirty="0" smtClean="0"/>
              <a:t>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44464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48680"/>
            <a:ext cx="7920880" cy="612475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ListIteratorExample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 array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Scanner input = new Scanner(System.in);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while(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input.hasNext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String name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array.add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ListIterator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&lt;String&gt; it = 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array.listIterator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while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it.hasNext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().equals("a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")){ 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it.set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("b");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it.add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it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array.listIterator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while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it.hasNext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it.next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030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692696"/>
            <a:ext cx="8064896" cy="563231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ListIteratorExample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input.hasNext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myList.add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myList.remove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s: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τις εμφανίσεις του </a:t>
            </a:r>
            <a:r>
              <a:rPr lang="en-US" dirty="0" smtClean="0"/>
              <a:t>String “a” </a:t>
            </a:r>
            <a:r>
              <a:rPr lang="el-GR" dirty="0" smtClean="0"/>
              <a:t>από την λίστα μου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220072" y="4005064"/>
            <a:ext cx="391588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κλήση της </a:t>
            </a:r>
            <a:r>
              <a:rPr lang="en-US" dirty="0" smtClean="0">
                <a:solidFill>
                  <a:srgbClr val="FF0000"/>
                </a:solidFill>
              </a:rPr>
              <a:t>remove</a:t>
            </a:r>
            <a:r>
              <a:rPr lang="en-US" dirty="0" smtClean="0"/>
              <a:t> </a:t>
            </a:r>
            <a:r>
              <a:rPr lang="el-GR" dirty="0" smtClean="0"/>
              <a:t>θα αφαιρέσει μόνο την </a:t>
            </a:r>
            <a:r>
              <a:rPr lang="el-GR" dirty="0" smtClean="0">
                <a:solidFill>
                  <a:srgbClr val="FF0000"/>
                </a:solidFill>
              </a:rPr>
              <a:t>πρώτη εμφάνιση </a:t>
            </a:r>
            <a:r>
              <a:rPr lang="el-GR" dirty="0" smtClean="0"/>
              <a:t>του </a:t>
            </a:r>
            <a:r>
              <a:rPr lang="en-US" dirty="0" smtClean="0"/>
              <a:t>“a”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64795" y="5301208"/>
            <a:ext cx="4067944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θα τις αφαιρέσουμε όλες?</a:t>
            </a:r>
          </a:p>
          <a:p>
            <a:endParaRPr lang="el-GR" dirty="0" smtClean="0"/>
          </a:p>
          <a:p>
            <a:r>
              <a:rPr lang="el-GR" dirty="0" smtClean="0"/>
              <a:t>Υπενθύμιση: η </a:t>
            </a:r>
            <a:r>
              <a:rPr lang="en-US" dirty="0" smtClean="0"/>
              <a:t>remove </a:t>
            </a:r>
            <a:r>
              <a:rPr lang="el-GR" dirty="0" smtClean="0"/>
              <a:t>επιστρέφει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έγινε επιτυχώς αφαίρεση (αν άλλαξε δηλαδή η λίστα).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24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692696"/>
            <a:ext cx="8064896" cy="563231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ListIteratorExample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input.hasNext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myList.add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myList.remove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("a")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s: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88024" y="548680"/>
            <a:ext cx="4347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να αφαιρέσω από τις εμφανίσεις του </a:t>
            </a:r>
            <a:r>
              <a:rPr lang="en-US" dirty="0" smtClean="0"/>
              <a:t>String “a” </a:t>
            </a:r>
            <a:r>
              <a:rPr lang="el-GR" dirty="0" smtClean="0"/>
              <a:t>από την λίστα μου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23619" y="3933056"/>
            <a:ext cx="460477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smtClean="0"/>
              <a:t>remove </a:t>
            </a:r>
            <a:r>
              <a:rPr lang="el-GR" dirty="0" smtClean="0"/>
              <a:t>μέχρι να επιστρέψει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39752" y="5677659"/>
            <a:ext cx="6696744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υλοποίηση αυτή όμως </a:t>
            </a:r>
            <a:r>
              <a:rPr lang="el-GR" b="1" dirty="0" smtClean="0">
                <a:solidFill>
                  <a:srgbClr val="0070C0"/>
                </a:solidFill>
              </a:rPr>
              <a:t>δεν είναι αποδοτική</a:t>
            </a:r>
            <a:r>
              <a:rPr lang="el-GR" b="1" dirty="0" smtClean="0"/>
              <a:t> </a:t>
            </a:r>
            <a:r>
              <a:rPr lang="el-GR" dirty="0" smtClean="0"/>
              <a:t>γιατί κάθε φορά που καλούμε την </a:t>
            </a:r>
            <a:r>
              <a:rPr lang="en-US" dirty="0" smtClean="0"/>
              <a:t>remove</a:t>
            </a:r>
            <a:r>
              <a:rPr lang="el-GR" dirty="0" smtClean="0"/>
              <a:t> διατρέχουμε την λίστα</a:t>
            </a:r>
            <a:r>
              <a:rPr lang="en-US" dirty="0" smtClean="0"/>
              <a:t> </a:t>
            </a:r>
            <a:r>
              <a:rPr lang="el-GR" dirty="0" smtClean="0"/>
              <a:t>από την αρχή.</a:t>
            </a:r>
          </a:p>
          <a:p>
            <a:r>
              <a:rPr lang="el-GR" dirty="0" smtClean="0"/>
              <a:t>Είναι καλύτερα να χρησιμοποιήσουμε ένα </a:t>
            </a:r>
            <a:r>
              <a:rPr lang="en-US" dirty="0" smtClean="0"/>
              <a:t>iterator.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730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49694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pop(){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if 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value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push(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(head);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8489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των συλλογών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τρεις συλλογές που περιγράψαμε είναι </a:t>
            </a:r>
            <a:r>
              <a:rPr lang="el-GR" dirty="0" smtClean="0">
                <a:solidFill>
                  <a:srgbClr val="FF0000"/>
                </a:solidFill>
              </a:rPr>
              <a:t>πάρα πολύ χρήσιμες </a:t>
            </a:r>
            <a:r>
              <a:rPr lang="el-GR" dirty="0" smtClean="0"/>
              <a:t>για να κάνετε γρήγορα προγράμματα</a:t>
            </a:r>
          </a:p>
          <a:p>
            <a:pPr lvl="1"/>
            <a:r>
              <a:rPr lang="el-GR" dirty="0" smtClean="0"/>
              <a:t>Συνηθίσετε να τις χρησιμοποιείτε και μάθετε πότε βολεύει να χρησιμοποιείτε την κάθε δομή</a:t>
            </a:r>
          </a:p>
          <a:p>
            <a:r>
              <a:rPr lang="el-GR" dirty="0" smtClean="0"/>
              <a:t>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είναι ιδιαίτερα χρήσιμο γιατί μας επιτρέπει </a:t>
            </a:r>
            <a:r>
              <a:rPr lang="el-GR" dirty="0" smtClean="0">
                <a:solidFill>
                  <a:srgbClr val="FF0000"/>
                </a:solidFill>
              </a:rPr>
              <a:t>πολύ γρήγορα </a:t>
            </a:r>
            <a:r>
              <a:rPr lang="el-GR" dirty="0" smtClean="0"/>
              <a:t>να κάνουμε </a:t>
            </a:r>
            <a:r>
              <a:rPr lang="en-US" dirty="0" smtClean="0">
                <a:solidFill>
                  <a:srgbClr val="FF0000"/>
                </a:solidFill>
              </a:rPr>
              <a:t>lookup</a:t>
            </a:r>
            <a:r>
              <a:rPr lang="en-US" dirty="0" smtClean="0"/>
              <a:t>: </a:t>
            </a:r>
            <a:r>
              <a:rPr lang="el-GR" dirty="0" smtClean="0"/>
              <a:t>να βρίσκουμε ένα </a:t>
            </a:r>
            <a:r>
              <a:rPr lang="el-GR" dirty="0" smtClean="0">
                <a:solidFill>
                  <a:srgbClr val="0070C0"/>
                </a:solidFill>
              </a:rPr>
              <a:t>κλειδί</a:t>
            </a:r>
            <a:r>
              <a:rPr lang="el-GR" dirty="0" smtClean="0"/>
              <a:t> μέσα σε ένα σύνολο και την </a:t>
            </a:r>
            <a:r>
              <a:rPr lang="el-GR" dirty="0" smtClean="0">
                <a:solidFill>
                  <a:srgbClr val="0070C0"/>
                </a:solidFill>
              </a:rPr>
              <a:t>συσχετιζόμενη τιμή</a:t>
            </a:r>
          </a:p>
        </p:txBody>
      </p:sp>
    </p:spTree>
    <p:extLst>
      <p:ext uri="{BB962C8B-B14F-4D97-AF65-F5344CB8AC3E}">
        <p14:creationId xmlns:p14="http://schemas.microsoft.com/office/powerpoint/2010/main" val="346612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Έχουμε ένα πρόγραμμα που διαχειρίζεται τους φοιτητές ενός τμήματος. Ποια συλλογή πρέπει να χρησιμοποιήσουμε αν θέλουμε να λύσουμε τα παρακάτω προβλήματα?</a:t>
            </a:r>
          </a:p>
          <a:p>
            <a:pPr marL="731520" lvl="1" indent="-457200">
              <a:buFont typeface="+mj-lt"/>
              <a:buAutoNum type="arabicPeriod"/>
            </a:pPr>
            <a:r>
              <a:rPr lang="el-GR" dirty="0" smtClean="0"/>
              <a:t>Θέλουμε να μπορούμε να εκτυπώσουμε τις πληροφορίες για τους φοιτητές που παίρνουν ένα μάθημα.</a:t>
            </a:r>
          </a:p>
          <a:p>
            <a:pPr lvl="2"/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&lt;Student&gt;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endParaRPr lang="el-GR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l-GR" dirty="0" smtClean="0"/>
              <a:t>Θέλουμε να μπορούμε να τυπώσουμε τις πληροφορίες για ένα συγκεκριμένο φοιτητή (χρησιμοποιώντας το ΑΜ του φοιτητή)</a:t>
            </a:r>
          </a:p>
          <a:p>
            <a:pPr lvl="2"/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Integer,Student</a:t>
            </a:r>
            <a:r>
              <a:rPr lang="en-US" sz="2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1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endParaRPr lang="el-GR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l-GR" dirty="0" smtClean="0"/>
              <a:t>Θέλουμε να ξέρουμε ποιοι φοιτητές έχουν ξαναπάρει το μάθημα και να μπορούμε να ανακτήσουμε αυτή την πληροφορία για κάποιο φοιτητή </a:t>
            </a:r>
          </a:p>
          <a:p>
            <a:pPr lvl="2"/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 </a:t>
            </a:r>
            <a:r>
              <a:rPr lang="en-US" sz="21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repeatStudents</a:t>
            </a:r>
            <a:endParaRPr lang="en-US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&lt;Student&gt; </a:t>
            </a:r>
            <a:r>
              <a:rPr lang="en-US" sz="21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repeatStudents</a:t>
            </a:r>
            <a:endParaRPr lang="en-US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192" y="5773866"/>
            <a:ext cx="199580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Αναζήτηση με ΑΜ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00191" y="6147724"/>
            <a:ext cx="280204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Αναζήτηση με αντικείμενο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33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δομών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ArrayList</a:t>
            </a:r>
            <a:r>
              <a:rPr lang="en-US" dirty="0" smtClean="0"/>
              <a:t>: </a:t>
            </a:r>
            <a:r>
              <a:rPr lang="el-GR" dirty="0" smtClean="0"/>
              <a:t>όταν θέλουμε να </a:t>
            </a:r>
            <a:r>
              <a:rPr lang="el-GR" dirty="0" smtClean="0">
                <a:solidFill>
                  <a:srgbClr val="0070C0"/>
                </a:solidFill>
              </a:rPr>
              <a:t>διατρέχουμε</a:t>
            </a:r>
            <a:r>
              <a:rPr lang="el-GR" dirty="0" smtClean="0"/>
              <a:t> τα αντικείμενα</a:t>
            </a:r>
            <a:r>
              <a:rPr lang="en-US" dirty="0" smtClean="0"/>
              <a:t> </a:t>
            </a:r>
            <a:r>
              <a:rPr lang="el-GR" dirty="0" smtClean="0"/>
              <a:t>ή όταν θέλουμε διάταξη των αντικείμενων, και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θα χρειαστούμε </a:t>
            </a:r>
            <a:r>
              <a:rPr lang="el-GR" dirty="0" smtClean="0">
                <a:solidFill>
                  <a:srgbClr val="0070C0"/>
                </a:solidFill>
              </a:rPr>
              <a:t>αναζήτηση </a:t>
            </a:r>
            <a:r>
              <a:rPr lang="el-GR" dirty="0" smtClean="0"/>
              <a:t>κάποιου αντικείμενου</a:t>
            </a:r>
          </a:p>
          <a:p>
            <a:pPr lvl="1"/>
            <a:r>
              <a:rPr lang="el-GR" dirty="0" smtClean="0"/>
              <a:t>Π.χ., μια κλάση </a:t>
            </a:r>
            <a:r>
              <a:rPr lang="en-US" dirty="0" smtClean="0"/>
              <a:t>Course </a:t>
            </a:r>
            <a:r>
              <a:rPr lang="el-GR" dirty="0" smtClean="0"/>
              <a:t>περιέχει μια λίστα από αντικείμενα τύπου </a:t>
            </a:r>
            <a:r>
              <a:rPr lang="en-US" dirty="0" smtClean="0"/>
              <a:t>Students</a:t>
            </a:r>
          </a:p>
          <a:p>
            <a:pPr lvl="2"/>
            <a:r>
              <a:rPr lang="el-GR" dirty="0" smtClean="0"/>
              <a:t>Εφόσον μας ενδιαφέρει να τυπώνουμε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HashSet</a:t>
            </a:r>
            <a:r>
              <a:rPr lang="en-US" dirty="0" smtClean="0"/>
              <a:t>: </a:t>
            </a:r>
            <a:r>
              <a:rPr lang="el-GR" dirty="0" smtClean="0"/>
              <a:t>όταν θέλουμε να έχουμε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μοναδικά</a:t>
            </a:r>
            <a:r>
              <a:rPr lang="el-GR" dirty="0" smtClean="0"/>
              <a:t> αντικείμενα και </a:t>
            </a:r>
            <a:r>
              <a:rPr lang="el-GR" dirty="0"/>
              <a:t>θέλουμε </a:t>
            </a:r>
            <a:r>
              <a:rPr lang="el-GR" dirty="0" smtClean="0">
                <a:solidFill>
                  <a:srgbClr val="0070C0"/>
                </a:solidFill>
              </a:rPr>
              <a:t>γρήγορη αναζήτηση </a:t>
            </a:r>
            <a:r>
              <a:rPr lang="el-GR" dirty="0" smtClean="0"/>
              <a:t>για να μάθουμε αν κάποιο αντικείμενο ανήκει σε αυτή</a:t>
            </a:r>
          </a:p>
          <a:p>
            <a:pPr lvl="1"/>
            <a:r>
              <a:rPr lang="el-GR" dirty="0"/>
              <a:t>Π.χ., να βρούμε αν </a:t>
            </a:r>
            <a:r>
              <a:rPr lang="el-GR" dirty="0" smtClean="0"/>
              <a:t>ένας φοιτητής (ΑΜ) ανήκει στη λίστα των φοιτητών που ξαναπαίρνουν το μάθημα</a:t>
            </a:r>
            <a:endParaRPr lang="el-GR" dirty="0"/>
          </a:p>
          <a:p>
            <a:pPr lvl="1"/>
            <a:r>
              <a:rPr lang="el-GR" dirty="0" smtClean="0"/>
              <a:t>Π.χ., να βρούμε τα μοναδικά ονόματα από μια λίστα με ονόματα με επαναλήψεις</a:t>
            </a:r>
          </a:p>
          <a:p>
            <a:endParaRPr lang="el-GR" dirty="0" smtClean="0"/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HashMap</a:t>
            </a:r>
            <a:r>
              <a:rPr lang="en-US" dirty="0" smtClean="0"/>
              <a:t>: </a:t>
            </a:r>
            <a:r>
              <a:rPr lang="el-GR" dirty="0" smtClean="0">
                <a:solidFill>
                  <a:srgbClr val="0070C0"/>
                </a:solidFill>
              </a:rPr>
              <a:t>Ίδια</a:t>
            </a:r>
            <a:r>
              <a:rPr lang="el-GR" dirty="0" smtClean="0"/>
              <a:t> λειτουργικότητα με το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αλλά μας επιτρέπει να </a:t>
            </a:r>
            <a:r>
              <a:rPr lang="el-GR" dirty="0" smtClean="0">
                <a:solidFill>
                  <a:srgbClr val="0070C0"/>
                </a:solidFill>
              </a:rPr>
              <a:t>συσχετίσουμε</a:t>
            </a:r>
            <a:r>
              <a:rPr lang="el-GR" dirty="0" smtClean="0"/>
              <a:t> μια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l-GR" dirty="0" smtClean="0"/>
              <a:t> με κάθε στοιχείο του συνόλου</a:t>
            </a:r>
          </a:p>
          <a:p>
            <a:pPr lvl="1"/>
            <a:r>
              <a:rPr lang="el-GR" dirty="0" smtClean="0"/>
              <a:t>Π.χ. θέλω να ανακαλέσω γρήγορα τις πληροφορίες για ένα φοιτητή χρησιμοποιώντας το ΑΜ του</a:t>
            </a:r>
          </a:p>
          <a:p>
            <a:pPr lvl="1"/>
            <a:r>
              <a:rPr lang="el-GR" dirty="0" smtClean="0"/>
              <a:t>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είναι πιο χρήσιμο απ’ ότι ίσως θα περιμένατε</a:t>
            </a:r>
          </a:p>
          <a:p>
            <a:endParaRPr lang="el-G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18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Περίπλοκες δομές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μάθει τρεις βασικές δομές</a:t>
            </a:r>
          </a:p>
          <a:p>
            <a:pPr lvl="1"/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HashSet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HashMap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Μπορούμε να δημιουργήσουμε αντικείμενα που </a:t>
            </a:r>
            <a:r>
              <a:rPr lang="el-GR" dirty="0" err="1" smtClean="0"/>
              <a:t>συνδιάζουν</a:t>
            </a:r>
            <a:r>
              <a:rPr lang="el-GR" dirty="0" smtClean="0"/>
              <a:t> αυτές τις δομές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String,String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38279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για καθένα από τα μοναδικά </a:t>
            </a:r>
            <a:r>
              <a:rPr lang="en-US" dirty="0" smtClean="0"/>
              <a:t>Strings </a:t>
            </a:r>
            <a:r>
              <a:rPr lang="el-GR" dirty="0" smtClean="0"/>
              <a:t>που διαβάζουμε να κρατάμε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θέσεις</a:t>
            </a:r>
            <a:r>
              <a:rPr lang="el-GR" dirty="0" smtClean="0"/>
              <a:t> στις οποίες εμφανίστηκαν.</a:t>
            </a:r>
          </a:p>
          <a:p>
            <a:pPr lvl="1"/>
            <a:r>
              <a:rPr lang="el-GR" dirty="0" smtClean="0"/>
              <a:t>Π.χ., αν έχουμε είσοδο </a:t>
            </a:r>
            <a:r>
              <a:rPr lang="en-US" dirty="0" smtClean="0">
                <a:solidFill>
                  <a:srgbClr val="0070C0"/>
                </a:solidFill>
              </a:rPr>
              <a:t>“a b a c b a”</a:t>
            </a:r>
            <a:r>
              <a:rPr lang="en-US" dirty="0" smtClean="0"/>
              <a:t>, </a:t>
            </a:r>
            <a:r>
              <a:rPr lang="el-GR" dirty="0" smtClean="0"/>
              <a:t>για το </a:t>
            </a:r>
            <a:r>
              <a:rPr lang="en-US" dirty="0" smtClean="0">
                <a:solidFill>
                  <a:srgbClr val="0070C0"/>
                </a:solidFill>
              </a:rPr>
              <a:t>“a”</a:t>
            </a:r>
            <a:r>
              <a:rPr lang="en-US" dirty="0" smtClean="0"/>
              <a:t> </a:t>
            </a:r>
            <a:r>
              <a:rPr lang="el-GR" dirty="0" smtClean="0"/>
              <a:t>θα τυπώσουμε τις θέσεις </a:t>
            </a:r>
            <a:r>
              <a:rPr lang="el-GR" dirty="0" smtClean="0">
                <a:solidFill>
                  <a:srgbClr val="0070C0"/>
                </a:solidFill>
              </a:rPr>
              <a:t>0,2,5</a:t>
            </a:r>
            <a:r>
              <a:rPr lang="el-GR" dirty="0" smtClean="0"/>
              <a:t>, για το </a:t>
            </a:r>
            <a:r>
              <a:rPr lang="en-US" dirty="0" smtClean="0">
                <a:solidFill>
                  <a:srgbClr val="0070C0"/>
                </a:solidFill>
              </a:rPr>
              <a:t>“b”</a:t>
            </a:r>
            <a:r>
              <a:rPr lang="en-US" dirty="0" smtClean="0"/>
              <a:t> </a:t>
            </a:r>
            <a:r>
              <a:rPr lang="el-GR" dirty="0" smtClean="0"/>
              <a:t>θα τυπώσουμε τις θέσεις </a:t>
            </a:r>
            <a:r>
              <a:rPr lang="en-US" dirty="0" smtClean="0">
                <a:solidFill>
                  <a:srgbClr val="0070C0"/>
                </a:solidFill>
              </a:rPr>
              <a:t>1,4</a:t>
            </a:r>
            <a:r>
              <a:rPr lang="en-US" dirty="0" smtClean="0"/>
              <a:t> </a:t>
            </a:r>
            <a:r>
              <a:rPr lang="el-GR" dirty="0" smtClean="0"/>
              <a:t>και για το </a:t>
            </a:r>
            <a:r>
              <a:rPr lang="en-US" dirty="0" smtClean="0">
                <a:solidFill>
                  <a:srgbClr val="0070C0"/>
                </a:solidFill>
              </a:rPr>
              <a:t>“c”</a:t>
            </a:r>
            <a:r>
              <a:rPr lang="en-US" dirty="0" smtClean="0"/>
              <a:t> </a:t>
            </a:r>
            <a:r>
              <a:rPr lang="el-GR" dirty="0" smtClean="0"/>
              <a:t>τη θέση </a:t>
            </a:r>
            <a:r>
              <a:rPr lang="el-GR" dirty="0" smtClean="0">
                <a:solidFill>
                  <a:srgbClr val="0070C0"/>
                </a:solidFill>
              </a:rPr>
              <a:t>3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21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913" y="308721"/>
            <a:ext cx="8928992" cy="677108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java.util.ArrayList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HashMapArrayListExample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String,ArrayList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&lt;Integer&gt;&gt;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=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new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String,ArrayList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&lt;Integer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&gt;&gt;();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while(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String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name,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&lt;Integer&gt;()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myMap.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).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(counter);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counter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 ":");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(Integer i:myMap.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 "+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331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Στο πρόγραμμα της γραμματείας ενός πανεπιστημίου που κρατάει πληροφορία για 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φοιτητές</a:t>
            </a:r>
            <a:r>
              <a:rPr lang="el-GR" dirty="0" smtClean="0"/>
              <a:t>, θέλω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γρήγορα</a:t>
            </a:r>
            <a:r>
              <a:rPr lang="el-GR" dirty="0" smtClean="0"/>
              <a:t> με το </a:t>
            </a:r>
            <a:r>
              <a:rPr lang="el-GR" dirty="0" smtClean="0">
                <a:solidFill>
                  <a:srgbClr val="0070C0"/>
                </a:solidFill>
              </a:rPr>
              <a:t>ΑΜ του φοιτητή </a:t>
            </a:r>
            <a:r>
              <a:rPr lang="el-GR" dirty="0" smtClean="0"/>
              <a:t>να μπορώ να βρω το </a:t>
            </a:r>
            <a:r>
              <a:rPr lang="el-GR" dirty="0" smtClean="0">
                <a:solidFill>
                  <a:srgbClr val="0070C0"/>
                </a:solidFill>
              </a:rPr>
              <a:t>βαθμό </a:t>
            </a:r>
            <a:r>
              <a:rPr lang="el-GR" dirty="0" smtClean="0"/>
              <a:t>για ένα μάθημα χρησιμοποιώντας τον </a:t>
            </a:r>
            <a:r>
              <a:rPr lang="el-GR" dirty="0" smtClean="0">
                <a:solidFill>
                  <a:srgbClr val="0070C0"/>
                </a:solidFill>
              </a:rPr>
              <a:t>κωδικό του μαθήματος</a:t>
            </a:r>
            <a:r>
              <a:rPr lang="el-GR" dirty="0" smtClean="0"/>
              <a:t>. Τι δομή πρέπει να χρησιμοποιήσω?</a:t>
            </a:r>
          </a:p>
        </p:txBody>
      </p:sp>
    </p:spTree>
    <p:extLst>
      <p:ext uri="{BB962C8B-B14F-4D97-AF65-F5344CB8AC3E}">
        <p14:creationId xmlns:p14="http://schemas.microsoft.com/office/powerpoint/2010/main" val="159576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6912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Χρειάζομαι ένα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HashMap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με </a:t>
            </a:r>
            <a:r>
              <a:rPr lang="el-GR" dirty="0" smtClean="0">
                <a:solidFill>
                  <a:srgbClr val="0070C0"/>
                </a:solidFill>
              </a:rPr>
              <a:t>κλειδί το ΑΜ </a:t>
            </a:r>
            <a:r>
              <a:rPr lang="el-GR" dirty="0" smtClean="0"/>
              <a:t>του φοιτητή ώστε να μπορούμε γρήγορα να βρούμε πληροφορίες για τον φοιτητή.</a:t>
            </a:r>
          </a:p>
          <a:p>
            <a:pPr lvl="1"/>
            <a:r>
              <a:rPr lang="el-GR" dirty="0" smtClean="0"/>
              <a:t>Τι τιμές θα κρατάει το </a:t>
            </a:r>
            <a:r>
              <a:rPr lang="en-US" dirty="0" err="1" smtClean="0"/>
              <a:t>HashMap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r>
              <a:rPr lang="el-GR" dirty="0" smtClean="0"/>
              <a:t>Θα πρέπει να κρατάει άλλο ένα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HashMap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 οποίο να έχει σαν </a:t>
            </a:r>
            <a:r>
              <a:rPr lang="el-GR" dirty="0" smtClean="0">
                <a:solidFill>
                  <a:srgbClr val="0070C0"/>
                </a:solidFill>
              </a:rPr>
              <a:t>κλειδί τον κωδικό του μαθήματος </a:t>
            </a:r>
            <a:r>
              <a:rPr lang="el-GR" dirty="0" smtClean="0"/>
              <a:t>και σαν </a:t>
            </a:r>
            <a:r>
              <a:rPr lang="el-GR" dirty="0" smtClean="0">
                <a:solidFill>
                  <a:srgbClr val="0070C0"/>
                </a:solidFill>
              </a:rPr>
              <a:t>τιμή τον βαθμό του φοιτητή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200852" y="4753926"/>
            <a:ext cx="8871139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Integer,double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539298"/>
            <a:ext cx="925252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int,double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&gt;&gt;();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StudentCoursesGrades.put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(469,new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Integer,double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&gt;());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StudentCoursesGrades.get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(469).put(205,9.5);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StudentCoursesGrades.get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(469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).get(205);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4437112"/>
            <a:ext cx="106150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5229200"/>
            <a:ext cx="86914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Χρήση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70116" y="6139461"/>
            <a:ext cx="1773884" cy="30777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Προσθέτει το βαθμό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7386412" y="6453336"/>
            <a:ext cx="1631216" cy="30777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Διαβάζει το βαθμό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1011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Διαφορετική 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4784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Στο πρόγραμμα </a:t>
            </a:r>
            <a:r>
              <a:rPr lang="el-GR" dirty="0"/>
              <a:t>μου να έχω μια κλάση </a:t>
            </a:r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Student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που κρατάει τις πληροφορίες για ένα </a:t>
            </a:r>
            <a:r>
              <a:rPr lang="el-GR" dirty="0" smtClean="0"/>
              <a:t>φοιτητή και μία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StudentRecord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κρατάει την καρτέλα του φοιτητή για το μάθημα. Πως αλλάζει η υλοποίηση?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6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424" y="525357"/>
            <a:ext cx="5977759" cy="30777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37325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6123" y="1194903"/>
            <a:ext cx="5972060" cy="224676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AM;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Integer,StudentRecord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courses;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pubic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getCourseRecord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courses.get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957405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9566" y="3842949"/>
            <a:ext cx="5928617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</a:t>
            </a:r>
            <a:endParaRPr lang="en-US" sz="1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double grade;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double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grade;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3549693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99567" y="6361583"/>
            <a:ext cx="5928617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allStudents.get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(469).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getCourseRecord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(205).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8753" y="6089718"/>
            <a:ext cx="716863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Χρήση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1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θέλουμε η </a:t>
            </a:r>
            <a:r>
              <a:rPr lang="el-GR" dirty="0" smtClean="0">
                <a:solidFill>
                  <a:srgbClr val="00B0F0"/>
                </a:solidFill>
              </a:rPr>
              <a:t>στοίβα</a:t>
            </a:r>
            <a:r>
              <a:rPr lang="el-GR" dirty="0" smtClean="0"/>
              <a:t> μας να αποθηκεύει αντικείμενα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θα πρέπει να ορίσουμε μια διαφορετική </a:t>
            </a:r>
            <a:r>
              <a:rPr lang="en-US" dirty="0" smtClean="0">
                <a:solidFill>
                  <a:srgbClr val="00B0F0"/>
                </a:solidFill>
              </a:rPr>
              <a:t>Stack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l-GR" dirty="0" smtClean="0"/>
              <a:t>διαφορετική </a:t>
            </a:r>
            <a:r>
              <a:rPr lang="en-US" dirty="0" err="1" smtClean="0">
                <a:solidFill>
                  <a:srgbClr val="00B0F0"/>
                </a:solidFill>
              </a:rPr>
              <a:t>StackElement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94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424" y="525357"/>
            <a:ext cx="5977759" cy="30777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allStudents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37325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6123" y="1194903"/>
            <a:ext cx="5972060" cy="224676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AM;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Integer,StudentRecord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courses;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pubic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Integer,StudentRecord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getCourses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courses;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957405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9566" y="3842949"/>
            <a:ext cx="5928617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StudentRecord</a:t>
            </a:r>
            <a:endParaRPr lang="en-US" sz="1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double grade;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double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grade;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3549693"/>
            <a:ext cx="867545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Ορισμός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99567" y="6361583"/>
            <a:ext cx="5928617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allStudents.get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(469).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getCourses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().get(205).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8753" y="6089718"/>
            <a:ext cx="716863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Χρήση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46699" y="1394957"/>
            <a:ext cx="307962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Διαφορετική υλοποίηση</a:t>
            </a:r>
          </a:p>
          <a:p>
            <a:r>
              <a:rPr lang="el-GR" dirty="0" smtClean="0"/>
              <a:t>Μπορούμε να επιστρέφουμε ένα </a:t>
            </a:r>
            <a:r>
              <a:rPr lang="en-US" dirty="0" err="1" smtClean="0"/>
              <a:t>HashMap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89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Χρονική πολυπλοκότητα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Έχει τόσο μεγάλη σημασία τι δομή θα χρησιμοποιήσουμε? Όλες οι δομές μας δίνουν περίπου την ίδια λειτουργικότητα.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ΝΑΙ!</a:t>
            </a:r>
            <a:r>
              <a:rPr lang="el-GR" dirty="0" smtClean="0"/>
              <a:t> 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Αν κάνουμε αναζήτηση για μια τιμή σε ένα </a:t>
            </a:r>
            <a:r>
              <a:rPr lang="en-US" dirty="0" err="1" smtClean="0">
                <a:solidFill>
                  <a:srgbClr val="0070C0"/>
                </a:solidFill>
              </a:rPr>
              <a:t>ArrayList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πρέπει να διατρέξουμε τη λίστα </a:t>
            </a:r>
            <a:r>
              <a:rPr lang="el-GR" dirty="0" smtClean="0"/>
              <a:t>για να δούμε αν ένα στοιχείο ανήκει ή όχι στη λίστα.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l-GR" dirty="0" smtClean="0"/>
              <a:t>Κατά μέσο όρο θα συγκρίνουμε με τα μισά στοιχεία της λίστας</a:t>
            </a:r>
            <a:endParaRPr lang="en-US" dirty="0" smtClean="0"/>
          </a:p>
          <a:p>
            <a:pPr lvl="1"/>
            <a:r>
              <a:rPr lang="el-GR" dirty="0" smtClean="0"/>
              <a:t>Η χρονική πολυπλοκότητα είναι </a:t>
            </a:r>
            <a:r>
              <a:rPr lang="el-GR" dirty="0" smtClean="0"/>
              <a:t>γραμμική </a:t>
            </a:r>
            <a:r>
              <a:rPr lang="el-GR" dirty="0" smtClean="0"/>
              <a:t>ως </a:t>
            </a:r>
            <a:r>
              <a:rPr lang="el-GR" dirty="0" smtClean="0"/>
              <a:t>προς τον αριθμό των στοιχείων</a:t>
            </a:r>
          </a:p>
          <a:p>
            <a:endParaRPr lang="el-GR" dirty="0" smtClean="0"/>
          </a:p>
          <a:p>
            <a:r>
              <a:rPr lang="el-GR" dirty="0" smtClean="0"/>
              <a:t>Σε ένα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ή </a:t>
            </a:r>
            <a:r>
              <a:rPr lang="en-US" dirty="0" err="1" smtClean="0">
                <a:solidFill>
                  <a:srgbClr val="0070C0"/>
                </a:solidFill>
              </a:rPr>
              <a:t>HashMap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αυτό γίνεται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χρόνο σχεδόν σταθερό </a:t>
            </a:r>
            <a:r>
              <a:rPr lang="el-GR" dirty="0" smtClean="0"/>
              <a:t>(ή λογαριθμικό ως προς τον αριθμό των στοιχείων)</a:t>
            </a:r>
          </a:p>
          <a:p>
            <a:pPr lvl="1"/>
            <a:r>
              <a:rPr lang="el-GR" dirty="0" smtClean="0"/>
              <a:t>Αν έχουμε πολλά στοιχεία, και κάνουμε πολλές αναζητήσεις αυτό κάνει </a:t>
            </a:r>
            <a:r>
              <a:rPr lang="el-GR" dirty="0" smtClean="0"/>
              <a:t>διαφορά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46014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0" y="44625"/>
            <a:ext cx="6984777" cy="6696744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ArrayHashComparison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 array = new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array.add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set = new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set.add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&lt;Integer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randomNumbers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Random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 = new Random();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randomNumbers.add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rand.nextInt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(200000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(Integer x:randomNumbers){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array.contains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duration = (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("Array took "+ duration + "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millisecs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(Integer x:randomNumbers){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set.contains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System.currentTimeMillis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duration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(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endTime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startTime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("Set took "+duration + "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millisecs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80112" y="3645024"/>
            <a:ext cx="37079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το </a:t>
            </a:r>
            <a:r>
              <a:rPr lang="en-US" dirty="0" err="1" smtClean="0"/>
              <a:t>ArrayList</a:t>
            </a:r>
            <a:r>
              <a:rPr lang="en-US" dirty="0" smtClean="0"/>
              <a:t> </a:t>
            </a:r>
            <a:r>
              <a:rPr lang="el-GR" dirty="0" smtClean="0"/>
              <a:t>κάνουμε περίπου </a:t>
            </a:r>
            <a:r>
              <a:rPr lang="en-US" dirty="0" smtClean="0"/>
              <a:t>1</a:t>
            </a:r>
            <a:r>
              <a:rPr lang="el-GR" dirty="0" smtClean="0"/>
              <a:t>00000*100000</a:t>
            </a:r>
            <a:r>
              <a:rPr lang="en-US" dirty="0" smtClean="0"/>
              <a:t>/2</a:t>
            </a:r>
            <a:r>
              <a:rPr lang="el-GR" dirty="0" smtClean="0"/>
              <a:t> συγκρίσεις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99239" y="5157192"/>
            <a:ext cx="37079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το </a:t>
            </a:r>
            <a:r>
              <a:rPr lang="en-US" dirty="0" err="1" smtClean="0"/>
              <a:t>HashSet</a:t>
            </a:r>
            <a:r>
              <a:rPr lang="en-US" dirty="0" smtClean="0"/>
              <a:t> </a:t>
            </a:r>
            <a:r>
              <a:rPr lang="el-GR" dirty="0" smtClean="0"/>
              <a:t>κάνουμε περίπου </a:t>
            </a:r>
            <a:r>
              <a:rPr lang="en-US" dirty="0" smtClean="0"/>
              <a:t>1</a:t>
            </a:r>
            <a:r>
              <a:rPr lang="el-GR" dirty="0" smtClean="0"/>
              <a:t>00000 συγκρίσεις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19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734" y="191683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079" y="522920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0080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4294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6083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ήταν πιο βολικό αν μπορούσαμε να ορίσουμε </a:t>
            </a:r>
            <a:r>
              <a:rPr lang="el-GR" dirty="0" smtClean="0">
                <a:solidFill>
                  <a:srgbClr val="FF0000"/>
                </a:solidFill>
              </a:rPr>
              <a:t>μία μόνο </a:t>
            </a:r>
            <a:r>
              <a:rPr lang="el-GR" dirty="0" smtClean="0"/>
              <a:t>κλάση </a:t>
            </a:r>
            <a:r>
              <a:rPr lang="en-US" dirty="0" smtClean="0">
                <a:solidFill>
                  <a:srgbClr val="00B0F0"/>
                </a:solidFill>
              </a:rPr>
              <a:t>Stack</a:t>
            </a:r>
            <a:r>
              <a:rPr lang="en-US" dirty="0" smtClean="0"/>
              <a:t> </a:t>
            </a:r>
            <a:r>
              <a:rPr lang="el-GR" dirty="0" smtClean="0"/>
              <a:t>που να μπορεί να αποθηκεύει αντικείμενα οποιουδήποτε τύπου.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Πώς</a:t>
            </a:r>
            <a:r>
              <a:rPr lang="el-GR" dirty="0" smtClean="0"/>
              <a:t> μπορούμε να το κάνουμε αυτό?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Μια λύση: Η </a:t>
            </a:r>
            <a:r>
              <a:rPr lang="en-US" dirty="0" err="1" smtClean="0">
                <a:solidFill>
                  <a:srgbClr val="00B0F0"/>
                </a:solidFill>
              </a:rPr>
              <a:t>ObjectStack</a:t>
            </a:r>
            <a:r>
              <a:rPr lang="en-US" dirty="0" smtClean="0"/>
              <a:t> </a:t>
            </a:r>
            <a:r>
              <a:rPr lang="el-GR" dirty="0" smtClean="0"/>
              <a:t>που κρατάει αντικείμενα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την πιο γενική κλάση</a:t>
            </a:r>
          </a:p>
          <a:p>
            <a:endParaRPr lang="el-GR" dirty="0"/>
          </a:p>
          <a:p>
            <a:r>
              <a:rPr lang="el-GR" dirty="0" smtClean="0"/>
              <a:t>Τι πρόβλημα μπορεί να έχει αυτό?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93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11049</TotalTime>
  <Words>3255</Words>
  <Application>Microsoft Office PowerPoint</Application>
  <PresentationFormat>On-screen Show (4:3)</PresentationFormat>
  <Paragraphs>967</Paragraphs>
  <Slides>62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6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ΓΕΝΙΚΕΥΜΕΝΕΣ ΚΛΑΣΕΙΣ</vt:lpstr>
      <vt:lpstr>Stack</vt:lpstr>
      <vt:lpstr>PowerPoint Presentation</vt:lpstr>
      <vt:lpstr>PowerPoint Presentation</vt:lpstr>
      <vt:lpstr>Stack</vt:lpstr>
      <vt:lpstr>PowerPoint Presentation</vt:lpstr>
      <vt:lpstr>PowerPoint Presentation</vt:lpstr>
      <vt:lpstr>Stack</vt:lpstr>
      <vt:lpstr>PowerPoint Presentation</vt:lpstr>
      <vt:lpstr>PowerPoint Presentation</vt:lpstr>
      <vt:lpstr>PowerPoint Presentation</vt:lpstr>
      <vt:lpstr>Γενικευμένες (Generic) κλάσεις</vt:lpstr>
      <vt:lpstr>Ένα πολύ απλό παράδειγμα</vt:lpstr>
      <vt:lpstr>Γενικευμένη Στοίβα</vt:lpstr>
      <vt:lpstr>PowerPoint Presentation</vt:lpstr>
      <vt:lpstr>PowerPoint Presentation</vt:lpstr>
      <vt:lpstr>PowerPoint Presentation</vt:lpstr>
      <vt:lpstr>Πολλαπλές παράμετροι</vt:lpstr>
      <vt:lpstr>Παγίδες</vt:lpstr>
      <vt:lpstr>Γενικευμένες κλάσεις με περιορισμούς</vt:lpstr>
      <vt:lpstr>Γενικευμένες κλάσεις με περιορισμούς</vt:lpstr>
      <vt:lpstr>Γενικευμένες κλάσεις με περιορισμούς</vt:lpstr>
      <vt:lpstr>Γενικευμένες κλάσεις με περιορισμούς</vt:lpstr>
      <vt:lpstr>Γενικευμένες κλάσεις και κληρονομικότητα</vt:lpstr>
      <vt:lpstr>Wildcard</vt:lpstr>
      <vt:lpstr>ΣΥΛΛΟΓΕΣ</vt:lpstr>
      <vt:lpstr>ArrayList</vt:lpstr>
      <vt:lpstr>Η ιεραρχία</vt:lpstr>
      <vt:lpstr>Εισαγωγή μιας διαφάνειας σε Hashing</vt:lpstr>
      <vt:lpstr>ArrayList (JavaDocs link)</vt:lpstr>
      <vt:lpstr>HashSet (JavaDocs link)</vt:lpstr>
      <vt:lpstr>Παράδειγμα I</vt:lpstr>
      <vt:lpstr>PowerPoint Presentation</vt:lpstr>
      <vt:lpstr>PowerPoint Presentation</vt:lpstr>
      <vt:lpstr>HashMap (JavaDocs link)</vt:lpstr>
      <vt:lpstr>Παράδειγμα ΙI</vt:lpstr>
      <vt:lpstr>PowerPoint Presentation</vt:lpstr>
      <vt:lpstr>PowerPoint Presentation</vt:lpstr>
      <vt:lpstr>Παράδειγμα ΙIΙ</vt:lpstr>
      <vt:lpstr>PowerPoint Presentation</vt:lpstr>
      <vt:lpstr>Iterators</vt:lpstr>
      <vt:lpstr>PowerPoint Presentation</vt:lpstr>
      <vt:lpstr>PowerPoint Presentation</vt:lpstr>
      <vt:lpstr>PowerPoint Presentation</vt:lpstr>
      <vt:lpstr>ListIterator&lt;T&gt;</vt:lpstr>
      <vt:lpstr>PowerPoint Presentation</vt:lpstr>
      <vt:lpstr>PowerPoint Presentation</vt:lpstr>
      <vt:lpstr>PowerPoint Presentation</vt:lpstr>
      <vt:lpstr>Χρήση των συλλογών</vt:lpstr>
      <vt:lpstr>Παραδείγματα</vt:lpstr>
      <vt:lpstr>Χρήση δομών</vt:lpstr>
      <vt:lpstr>Περίπλοκες δομές</vt:lpstr>
      <vt:lpstr>Παράδειγμα</vt:lpstr>
      <vt:lpstr>PowerPoint Presentation</vt:lpstr>
      <vt:lpstr>Παράδειγμα</vt:lpstr>
      <vt:lpstr>Υλοποίηση</vt:lpstr>
      <vt:lpstr>Διαφορετική υλοποίηση</vt:lpstr>
      <vt:lpstr>PowerPoint Presentation</vt:lpstr>
      <vt:lpstr>PowerPoint Presentation</vt:lpstr>
      <vt:lpstr>Χρονική πολυπλοκότητα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548</cp:revision>
  <dcterms:created xsi:type="dcterms:W3CDTF">2013-02-10T16:19:38Z</dcterms:created>
  <dcterms:modified xsi:type="dcterms:W3CDTF">2018-05-15T09:07:00Z</dcterms:modified>
</cp:coreProperties>
</file>