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343" r:id="rId3"/>
    <p:sldId id="344" r:id="rId4"/>
    <p:sldId id="345" r:id="rId5"/>
    <p:sldId id="346" r:id="rId6"/>
    <p:sldId id="347" r:id="rId7"/>
    <p:sldId id="316" r:id="rId8"/>
    <p:sldId id="274" r:id="rId9"/>
    <p:sldId id="367" r:id="rId10"/>
    <p:sldId id="317" r:id="rId11"/>
    <p:sldId id="319" r:id="rId12"/>
    <p:sldId id="320" r:id="rId13"/>
    <p:sldId id="321" r:id="rId14"/>
    <p:sldId id="323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Γενικευμένες κλάσεις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5979" y="3789040"/>
            <a:ext cx="4248044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5979" y="2924944"/>
            <a:ext cx="3888432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3712" y="1196752"/>
            <a:ext cx="388843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979" y="793510"/>
            <a:ext cx="3903657" cy="2699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7804383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764200"/>
            <a:ext cx="363589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</a:t>
            </a:r>
            <a:r>
              <a:rPr lang="en-US" dirty="0" smtClean="0"/>
              <a:t>position </a:t>
            </a:r>
            <a:r>
              <a:rPr lang="el-GR" dirty="0" smtClean="0"/>
              <a:t>πρέπει να είναι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</a:t>
            </a:r>
            <a:r>
              <a:rPr lang="el-GR" dirty="0" smtClean="0"/>
              <a:t>εφόσον το χρησιμοποιούν και οι παράγωγες κλάσεις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να ορίσουμε </a:t>
            </a:r>
            <a:r>
              <a:rPr lang="en-US" dirty="0" err="1" smtClean="0">
                <a:solidFill>
                  <a:srgbClr val="FF0000"/>
                </a:solidFill>
              </a:rPr>
              <a:t>getPosition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FF0000"/>
                </a:solidFill>
              </a:rPr>
              <a:t>setPosition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μεθόδους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4421" y="2780928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ορίσουμε και ένα κενό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, </a:t>
            </a:r>
            <a:r>
              <a:rPr lang="el-GR" dirty="0" smtClean="0"/>
              <a:t>ή να καλούμε την </a:t>
            </a:r>
            <a:r>
              <a:rPr lang="en-US" dirty="0" smtClean="0"/>
              <a:t>super </a:t>
            </a:r>
            <a:r>
              <a:rPr lang="el-GR" dirty="0" smtClean="0"/>
              <a:t>μέσα στις παράγωγες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269" y="2852936"/>
            <a:ext cx="4896544" cy="1210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1026" y="692696"/>
            <a:ext cx="8640960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3931315"/>
            <a:ext cx="3600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Car </a:t>
            </a:r>
            <a:r>
              <a:rPr lang="el-GR" dirty="0" smtClean="0"/>
              <a:t>πρέπει να υλοποίει την μέθοδο </a:t>
            </a:r>
            <a:r>
              <a:rPr lang="en-US" dirty="0" smtClean="0">
                <a:solidFill>
                  <a:srgbClr val="FF0000"/>
                </a:solidFill>
              </a:rPr>
              <a:t>move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878" y="620688"/>
            <a:ext cx="3786810" cy="24468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Car(int pos, int gas){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super(pos)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gas;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6696744" cy="25922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420" y="3717032"/>
            <a:ext cx="5990795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ή μάλλον η έλλειψη του) 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Bike(){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620688"/>
            <a:ext cx="8496944" cy="432048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V[2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= new Vehicle(0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((Car)V[0])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36096" y="2021077"/>
            <a:ext cx="370790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δημιουργήσουμε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τύπου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8" y="5229199"/>
            <a:ext cx="9162124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Ερωτήσεις</a:t>
            </a:r>
            <a:r>
              <a:rPr lang="el-GR" sz="20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Υπάρχει πρόβλημα με την εντολή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V = new Vehicle[2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Ποια </a:t>
            </a:r>
            <a:r>
              <a:rPr lang="en-US" sz="2000" dirty="0" smtClean="0"/>
              <a:t>print </a:t>
            </a:r>
            <a:r>
              <a:rPr lang="el-GR" sz="2000" dirty="0" smtClean="0"/>
              <a:t>καλείται για τ</a:t>
            </a:r>
            <a:r>
              <a:rPr lang="en-US" sz="2000" dirty="0" smtClean="0"/>
              <a:t>o </a:t>
            </a:r>
            <a:r>
              <a:rPr lang="el-GR" sz="2000" dirty="0" smtClean="0"/>
              <a:t>αντικείμενο </a:t>
            </a:r>
            <a:r>
              <a:rPr lang="en-US" sz="2000" dirty="0" smtClean="0"/>
              <a:t>V[0]</a:t>
            </a:r>
            <a:r>
              <a:rPr lang="el-GR" sz="2000" dirty="0" smtClean="0"/>
              <a:t>? Ποια για το </a:t>
            </a:r>
            <a:r>
              <a:rPr lang="en-US" sz="2000" dirty="0" smtClean="0"/>
              <a:t>V[1]? </a:t>
            </a:r>
            <a:r>
              <a:rPr lang="el-GR" sz="2000" dirty="0" smtClean="0"/>
              <a:t>Γιατί?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Τι θα τυπώσει το πρόγραμμα?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4149080"/>
            <a:ext cx="522007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δεν έχει μέθοδο </a:t>
            </a:r>
            <a:r>
              <a:rPr lang="en-US" dirty="0" err="1" smtClean="0"/>
              <a:t>getGas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Για να την καλέσουμε θα 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downcast</a:t>
            </a:r>
            <a:r>
              <a:rPr lang="en-US" dirty="0" smtClean="0"/>
              <a:t> </a:t>
            </a:r>
            <a:r>
              <a:rPr lang="el-GR" dirty="0" smtClean="0"/>
              <a:t>το αντικείμενο </a:t>
            </a:r>
            <a:r>
              <a:rPr lang="en-US" dirty="0" smtClean="0"/>
              <a:t>V[0] </a:t>
            </a:r>
            <a:r>
              <a:rPr lang="el-GR" dirty="0" smtClean="0"/>
              <a:t>σε </a:t>
            </a:r>
            <a:r>
              <a:rPr lang="en-US" dirty="0" smtClean="0"/>
              <a:t>Car.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352928" cy="28803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protected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gas;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pos, int gas){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super(pos);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1093386"/>
            <a:ext cx="463934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Υπάρχει κάποιο λάθος σε αυτό τον ορισμό?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517232"/>
            <a:ext cx="7812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. Εφόσον η </a:t>
            </a:r>
            <a:r>
              <a:rPr lang="en-US" dirty="0" err="1" smtClean="0"/>
              <a:t>EngineVehicle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δεν χρειάζεται να ορίσουμε την αφηρημένη μέθοδο </a:t>
            </a:r>
            <a:r>
              <a:rPr lang="en-US" dirty="0" smtClean="0"/>
              <a:t>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 ΚΛΗΡΟΝΟΜΙΚΟΤΗΤΑΣ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6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κληρονομικότητας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Έχουμε ένα σύστημα διαχείρισης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εισιτηρίων</a:t>
            </a:r>
            <a:r>
              <a:rPr lang="el-GR" dirty="0" smtClean="0"/>
              <a:t> μιας συναυλίας. Το κάθε εισιτήριο έχει ένα </a:t>
            </a:r>
            <a:r>
              <a:rPr lang="el-GR" dirty="0" smtClean="0">
                <a:solidFill>
                  <a:srgbClr val="0070C0"/>
                </a:solidFill>
              </a:rPr>
              <a:t>νούμερο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. Η τιμή του εισιτηρίου εξαρτάται αν θα αγοραστεί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είσοδο</a:t>
            </a:r>
            <a:r>
              <a:rPr lang="el-GR" dirty="0" smtClean="0"/>
              <a:t> (50 ευρώ), ή θα αγοραστεί μέχρι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10 μέρες πριν την συναυλία </a:t>
            </a:r>
            <a:r>
              <a:rPr lang="el-GR" dirty="0" smtClean="0"/>
              <a:t>(40 ευρώ), 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 από 10 μέρες πριν την συναυλία </a:t>
            </a:r>
            <a:r>
              <a:rPr lang="el-GR" dirty="0" smtClean="0"/>
              <a:t>(30 ευρώ). Τα εισιτήρια εκ των προτέρων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φοιτητική έκπτωση 50%.</a:t>
            </a:r>
          </a:p>
          <a:p>
            <a:endParaRPr lang="el-GR" dirty="0"/>
          </a:p>
          <a:p>
            <a:r>
              <a:rPr lang="el-GR" dirty="0" smtClean="0"/>
              <a:t>Θέλουμε να </a:t>
            </a:r>
            <a:r>
              <a:rPr lang="en-US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τυπώσουμε τα εισιτήρια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υπολογίσουμε τα συνολικά έσοδα </a:t>
            </a:r>
            <a:r>
              <a:rPr lang="el-GR" dirty="0" smtClean="0"/>
              <a:t>της συναυλίας.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3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309" y="347645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466" y="347645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734309" y="381777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1762" y="298391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4309" y="515000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82138" y="515000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7697" y="475189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42722" y="547316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4706416" y="439978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4706417" y="2239610"/>
            <a:ext cx="0" cy="744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536" y="1484784"/>
            <a:ext cx="19832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78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  <a:endCxn id="20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5536" y="1484784"/>
            <a:ext cx="26466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άλλος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1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  <a:endCxn id="2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64280" y="5255628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12109" y="5255628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98144" y="4847011"/>
            <a:ext cx="167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StudentWalkIn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272693" y="557879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  <a:endCxn id="6" idx="2"/>
          </p:cNvCxnSpPr>
          <p:nvPr/>
        </p:nvCxnSpPr>
        <p:spPr>
          <a:xfrm flipV="1">
            <a:off x="7236387" y="4477315"/>
            <a:ext cx="1" cy="369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70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328838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669" y="5328838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567015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965" y="4836303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5289687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6374" y="5623838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64972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718" y="4797152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459" y="1860481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1151620" y="3796253"/>
            <a:ext cx="1163149" cy="1040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2314769" y="3796253"/>
            <a:ext cx="1342127" cy="1000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2661" y="2306030"/>
            <a:ext cx="1944216" cy="1490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9172" y="2318926"/>
            <a:ext cx="1890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number</a:t>
            </a:r>
            <a:endParaRPr lang="el-GR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student: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finalPrice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42661" y="29092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1268760"/>
            <a:ext cx="5040560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*0.5;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8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ΓΕΝΙΚΕΥΜΕΝΕΣ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729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489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294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08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3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079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826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443711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(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6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0349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4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34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466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7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2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smtClean="0"/>
              <a:t>πρέπει </a:t>
            </a:r>
            <a:r>
              <a:rPr lang="el-GR" dirty="0"/>
              <a:t>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&gt;[2];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5261" y="3867187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4048" y="2011281"/>
            <a:ext cx="39206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>
                <a:solidFill>
                  <a:srgbClr val="0070C0"/>
                </a:solidFill>
              </a:rPr>
              <a:t>δηλώνεται</a:t>
            </a:r>
            <a:r>
              <a:rPr lang="el-GR" dirty="0"/>
              <a:t> σε μια γενική κλάση και </a:t>
            </a:r>
            <a:r>
              <a:rPr lang="el-GR" dirty="0">
                <a:solidFill>
                  <a:srgbClr val="0070C0"/>
                </a:solidFill>
              </a:rPr>
              <a:t>ορίζεται</a:t>
            </a:r>
            <a:r>
              <a:rPr lang="el-GR" dirty="0"/>
              <a:t>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δημιουργήσουμε</a:t>
            </a:r>
            <a:r>
              <a:rPr lang="el-GR" dirty="0" smtClean="0"/>
              <a:t> αντικείμενα αφηρημένων κλάσεων.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Δηλαδή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κάνουμε 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Employee()</a:t>
            </a:r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εφόσον η </a:t>
            </a:r>
            <a:r>
              <a:rPr lang="en-US" dirty="0"/>
              <a:t>Employee </a:t>
            </a:r>
            <a:r>
              <a:rPr lang="el-GR" dirty="0"/>
              <a:t>είναι αφηρημένη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0993" y="1412776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1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4846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</a:t>
            </a:r>
            <a:r>
              <a:rPr lang="en-US" dirty="0" err="1" smtClean="0">
                <a:solidFill>
                  <a:srgbClr val="0070C0"/>
                </a:solidFill>
              </a:rPr>
              <a:t>myComparable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5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4268107"/>
            <a:ext cx="3779912" cy="1105109"/>
          </a:xfrm>
          <a:prstGeom prst="wedgeRectCallout">
            <a:avLst>
              <a:gd name="adj1" fmla="val -63184"/>
              <a:gd name="adj2" fmla="val -517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 </a:t>
            </a:r>
            <a:r>
              <a:rPr lang="en-US" sz="2000" dirty="0" smtClean="0">
                <a:solidFill>
                  <a:srgbClr val="FF0000"/>
                </a:solidFill>
              </a:rPr>
              <a:t>Comparable</a:t>
            </a:r>
            <a:r>
              <a:rPr lang="el-GR" sz="2000" dirty="0" smtClean="0">
                <a:solidFill>
                  <a:srgbClr val="FF0000"/>
                </a:solidFill>
              </a:rPr>
              <a:t>&lt;Τ&gt;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της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ο τύπος με τον οποίο μπορούμε να συγκρίνουμε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4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661248"/>
            <a:ext cx="3923928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Μπορούμε να έχουμε πολλά διαφορετικά </a:t>
            </a:r>
            <a:r>
              <a:rPr lang="en-US" sz="1600" dirty="0" smtClean="0"/>
              <a:t>interfaces</a:t>
            </a:r>
            <a:r>
              <a:rPr lang="el-GR" sz="1600" dirty="0" smtClean="0"/>
              <a:t> στους περιορισμούς</a:t>
            </a:r>
            <a:r>
              <a:rPr lang="en-US" sz="1600" dirty="0" smtClean="0"/>
              <a:t>, </a:t>
            </a:r>
            <a:r>
              <a:rPr lang="el-GR" sz="1600" dirty="0" smtClean="0"/>
              <a:t>αλλά μόνο μία κλάση και αυτή θα πρέπει να προηγείται στον ορισμό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8282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3374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Προσέξτε ότι αυτό είναι κατά τη </a:t>
            </a:r>
            <a:r>
              <a:rPr lang="el-GR" dirty="0" smtClean="0">
                <a:solidFill>
                  <a:srgbClr val="FF0000"/>
                </a:solidFill>
              </a:rPr>
              <a:t>χρήση </a:t>
            </a:r>
            <a:r>
              <a:rPr lang="el-GR" dirty="0" smtClean="0"/>
              <a:t>της γενικευμένης κλάσης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αυτή τη δήλωση ορίζουμε μία μέθοδο που παίρνει σαν όρισμα ένα αντικείμενο </a:t>
            </a:r>
            <a:r>
              <a:rPr lang="en-US" dirty="0" smtClean="0"/>
              <a:t>Pair </a:t>
            </a:r>
            <a:r>
              <a:rPr lang="el-GR" dirty="0" smtClean="0"/>
              <a:t>με τύπο Τ οτιδήποτε.</a:t>
            </a:r>
          </a:p>
          <a:p>
            <a:pPr lvl="1"/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στις </a:t>
            </a:r>
            <a:r>
              <a:rPr lang="el-GR" dirty="0" err="1" smtClean="0"/>
              <a:t>ενυπόστατες</a:t>
            </a:r>
            <a:r>
              <a:rPr lang="el-GR" dirty="0" smtClean="0"/>
              <a:t>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8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Βρείτε τα λάθη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πρόγραμμα στην επόμενη διαφάνεια υπάρχουν διάφορα λάθη</a:t>
            </a:r>
          </a:p>
          <a:p>
            <a:pPr lvl="1"/>
            <a:r>
              <a:rPr lang="el-GR" dirty="0" smtClean="0"/>
              <a:t>Ποια είναι?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9069" y="612930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184" y="547654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2115" y="5967282"/>
            <a:ext cx="4464496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22424" y="1475782"/>
            <a:ext cx="4534611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224200"/>
            <a:ext cx="4534611" cy="84475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8" y="1224473"/>
            <a:ext cx="4534611" cy="9997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42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11018</TotalTime>
  <Words>1885</Words>
  <Application>Microsoft Office PowerPoint</Application>
  <PresentationFormat>On-screen Show (4:3)</PresentationFormat>
  <Paragraphs>778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Βρείτε τα λάθη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ΠΑΡΑΔΕΙΓΜΑ ΚΛΗΡΟΝΟΜΙΚΟΤΗΤΑΣ</vt:lpstr>
      <vt:lpstr>Παράδειγμα κληρονομικότητας</vt:lpstr>
      <vt:lpstr>PowerPoint Presentation</vt:lpstr>
      <vt:lpstr>PowerPoint Presentation</vt:lpstr>
      <vt:lpstr>PowerPoint Presentation</vt:lpstr>
      <vt:lpstr>PowerPoint Presentation</vt:lpstr>
      <vt:lpstr>ΓΕΝΙΚΕΥΜΕΝΕΣ ΚΛΑΣΕΙΣ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543</cp:revision>
  <dcterms:created xsi:type="dcterms:W3CDTF">2013-02-10T16:19:38Z</dcterms:created>
  <dcterms:modified xsi:type="dcterms:W3CDTF">2018-05-10T08:53:19Z</dcterms:modified>
</cp:coreProperties>
</file>