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343" r:id="rId3"/>
    <p:sldId id="344" r:id="rId4"/>
    <p:sldId id="345" r:id="rId5"/>
    <p:sldId id="346" r:id="rId6"/>
    <p:sldId id="347" r:id="rId7"/>
    <p:sldId id="375" r:id="rId8"/>
    <p:sldId id="334" r:id="rId9"/>
    <p:sldId id="335" r:id="rId10"/>
    <p:sldId id="362" r:id="rId11"/>
    <p:sldId id="336" r:id="rId12"/>
    <p:sldId id="363" r:id="rId13"/>
    <p:sldId id="364" r:id="rId14"/>
    <p:sldId id="365" r:id="rId15"/>
    <p:sldId id="372" r:id="rId16"/>
    <p:sldId id="368" r:id="rId17"/>
    <p:sldId id="369" r:id="rId18"/>
    <p:sldId id="370" r:id="rId19"/>
    <p:sldId id="371" r:id="rId20"/>
    <p:sldId id="374" r:id="rId21"/>
    <p:sldId id="366" r:id="rId22"/>
    <p:sldId id="3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Π</a:t>
            </a:r>
            <a:r>
              <a:rPr lang="el-GR" dirty="0" smtClean="0"/>
              <a:t>αράδειγμα χρήσης κληρονομικότητας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476638" y="2709061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44590" y="3081734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055895" y="3081734"/>
            <a:ext cx="1791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amount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7544" y="3068959"/>
            <a:ext cx="1944216" cy="185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3701" y="3118971"/>
            <a:ext cx="1783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467544" y="428032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78014" y="264285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27784" y="3068959"/>
            <a:ext cx="1944216" cy="185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703941" y="3118971"/>
            <a:ext cx="1783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double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623519" y="4291376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08650" y="2642859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MutualFunds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88024" y="3046783"/>
            <a:ext cx="1944216" cy="22544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76859" y="3158332"/>
            <a:ext cx="178337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dividends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4788024" y="4581128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872709" y="2634435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DividendStock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7055895" y="3381915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27584" y="6021288"/>
            <a:ext cx="639585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Πως μπορούμε να βελτιώσουμε το σχεδιασμό των κλάσεων?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83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Σχεδιασμός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Βλέπουμε ότι υπάρχουν διάφορα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κοινά στοιχεία </a:t>
            </a:r>
            <a:r>
              <a:rPr lang="el-GR" dirty="0" smtClean="0"/>
              <a:t>μεταξύ των διαφόρων οντοτήτων που μας ενδιαφέρουν</a:t>
            </a:r>
          </a:p>
          <a:p>
            <a:pPr lvl="1"/>
            <a:r>
              <a:rPr lang="el-GR" dirty="0" smtClean="0"/>
              <a:t>Χρειαζόμαστε για κάθε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asset</a:t>
            </a:r>
            <a:r>
              <a:rPr lang="en-US" dirty="0" smtClean="0"/>
              <a:t> </a:t>
            </a:r>
            <a:r>
              <a:rPr lang="el-GR" dirty="0" smtClean="0"/>
              <a:t>μια συνάρτηση που να μας δίνει το </a:t>
            </a:r>
            <a:r>
              <a:rPr lang="en-US" dirty="0" smtClean="0">
                <a:solidFill>
                  <a:srgbClr val="0070C0"/>
                </a:solidFill>
              </a:rPr>
              <a:t>market value </a:t>
            </a:r>
            <a:r>
              <a:rPr lang="el-GR" dirty="0" smtClean="0"/>
              <a:t>και μία που να υπολογίζει το </a:t>
            </a:r>
            <a:r>
              <a:rPr lang="en-US" dirty="0" smtClean="0">
                <a:solidFill>
                  <a:srgbClr val="0070C0"/>
                </a:solidFill>
              </a:rPr>
              <a:t>profit</a:t>
            </a:r>
          </a:p>
          <a:p>
            <a:pPr lvl="1"/>
            <a:r>
              <a:rPr lang="el-GR" dirty="0" smtClean="0"/>
              <a:t>Για τα </a:t>
            </a:r>
            <a:r>
              <a:rPr lang="en-US" dirty="0" smtClean="0"/>
              <a:t>share assets </a:t>
            </a:r>
            <a:r>
              <a:rPr lang="el-GR" dirty="0" smtClean="0"/>
              <a:t>(</a:t>
            </a:r>
            <a:r>
              <a:rPr lang="en-US" dirty="0" smtClean="0"/>
              <a:t>stocks, dividend stocks, mutual funds) </a:t>
            </a:r>
            <a:r>
              <a:rPr lang="el-GR" dirty="0" smtClean="0"/>
              <a:t>το κέρδος είναι 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διαφορά</a:t>
            </a:r>
            <a:r>
              <a:rPr lang="el-GR" dirty="0" smtClean="0"/>
              <a:t> της </a:t>
            </a:r>
            <a:r>
              <a:rPr lang="el-GR" dirty="0" smtClean="0">
                <a:solidFill>
                  <a:srgbClr val="0070C0"/>
                </a:solidFill>
              </a:rPr>
              <a:t>τωρινής τιμής </a:t>
            </a:r>
            <a:r>
              <a:rPr lang="el-GR" dirty="0" smtClean="0"/>
              <a:t>με το </a:t>
            </a:r>
            <a:r>
              <a:rPr lang="el-GR" dirty="0" smtClean="0">
                <a:solidFill>
                  <a:srgbClr val="0070C0"/>
                </a:solidFill>
              </a:rPr>
              <a:t>κόστος</a:t>
            </a:r>
          </a:p>
          <a:p>
            <a:pPr lvl="1"/>
            <a:r>
              <a:rPr lang="el-GR" dirty="0" smtClean="0"/>
              <a:t>Η τιμή των </a:t>
            </a:r>
            <a:r>
              <a:rPr lang="en-US" dirty="0" smtClean="0"/>
              <a:t>dividend stocks </a:t>
            </a:r>
            <a:r>
              <a:rPr lang="el-GR" dirty="0" smtClean="0"/>
              <a:t>υπολογίζεται όπως αυτή την απλών </a:t>
            </a:r>
            <a:r>
              <a:rPr lang="en-US" dirty="0" smtClean="0"/>
              <a:t>stocks </a:t>
            </a:r>
            <a:r>
              <a:rPr lang="el-GR" dirty="0" smtClean="0"/>
              <a:t>απλά προσθέτουμε και το μέρισμα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8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732240" y="2678191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00192" y="3050864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311497" y="3050864"/>
            <a:ext cx="1791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amount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59632" y="2774980"/>
            <a:ext cx="1944216" cy="185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35789" y="2824992"/>
            <a:ext cx="1783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9632" y="398634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70102" y="234888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9872" y="2774980"/>
            <a:ext cx="1944216" cy="185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96029" y="2824992"/>
            <a:ext cx="1783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double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415607" y="399739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00738" y="234888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MutualFund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51219" y="5678612"/>
            <a:ext cx="1944216" cy="702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340054" y="5678612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dividends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43701" y="68853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69965" y="5287657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DividendStock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311497" y="3351045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259632" y="600177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5" idx="0"/>
            <a:endCxn id="9" idx="2"/>
          </p:cNvCxnSpPr>
          <p:nvPr/>
        </p:nvCxnSpPr>
        <p:spPr>
          <a:xfrm flipV="1">
            <a:off x="2231740" y="4629331"/>
            <a:ext cx="0" cy="65832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54968" y="836712"/>
            <a:ext cx="4697759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</a:t>
            </a:r>
            <a:r>
              <a:rPr lang="en-US" dirty="0" err="1" smtClean="0"/>
              <a:t>DividentStock</a:t>
            </a:r>
            <a:r>
              <a:rPr lang="en-US" dirty="0" smtClean="0"/>
              <a:t> </a:t>
            </a:r>
            <a:r>
              <a:rPr lang="el-GR" dirty="0" smtClean="0"/>
              <a:t>έχει τα ίδια χαρακτηριστικά με την </a:t>
            </a:r>
            <a:r>
              <a:rPr lang="en-US" dirty="0" smtClean="0"/>
              <a:t>Stock </a:t>
            </a:r>
            <a:r>
              <a:rPr lang="el-GR" dirty="0" smtClean="0"/>
              <a:t>και απλά αλλάζει ο τρόπος που υπολογίζεται η αποτίμηση ώστε να προσθέτει τα </a:t>
            </a:r>
            <a:r>
              <a:rPr lang="en-US" dirty="0" err="1" smtClean="0"/>
              <a:t>dividents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03686" y="5656989"/>
            <a:ext cx="338022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Πως αλλιώς μπορούμε να βελτιώσουμε το σχεδιασμό?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12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18669" y="351204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86621" y="3884718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97926" y="3884718"/>
            <a:ext cx="1791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amount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51219" y="4005065"/>
            <a:ext cx="1944216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27376" y="4005064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1219" y="434638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80480" y="3531084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9872" y="4005064"/>
            <a:ext cx="1944216" cy="7200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75656" y="4023217"/>
            <a:ext cx="1787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number: double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419872" y="436510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32798" y="3512529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MutualFund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51219" y="5678612"/>
            <a:ext cx="1944216" cy="702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340054" y="5678612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dividends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43701" y="68853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69965" y="5280503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DividendStock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197926" y="418489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259632" y="600177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5" idx="0"/>
            <a:endCxn id="9" idx="2"/>
          </p:cNvCxnSpPr>
          <p:nvPr/>
        </p:nvCxnSpPr>
        <p:spPr>
          <a:xfrm flipH="1" flipV="1">
            <a:off x="2223327" y="4725145"/>
            <a:ext cx="8413" cy="5553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644071" y="1012086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ShareAsset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</p:cNvCxnSpPr>
          <p:nvPr/>
        </p:nvCxnSpPr>
        <p:spPr>
          <a:xfrm flipV="1">
            <a:off x="2161354" y="2966894"/>
            <a:ext cx="1150506" cy="5641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</p:cNvCxnSpPr>
          <p:nvPr/>
        </p:nvCxnSpPr>
        <p:spPr>
          <a:xfrm flipH="1" flipV="1">
            <a:off x="3311860" y="2966895"/>
            <a:ext cx="1022412" cy="54563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349933" y="1457636"/>
            <a:ext cx="1944216" cy="14525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434163" y="1457636"/>
            <a:ext cx="17833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>
                <a:solidFill>
                  <a:schemeClr val="accent6">
                    <a:lumMod val="50000"/>
                  </a:schemeClr>
                </a:solidFill>
              </a:rPr>
              <a:t>getMarketValue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2349933" y="234888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860377" y="373099"/>
            <a:ext cx="4294149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</a:t>
            </a:r>
            <a:r>
              <a:rPr lang="en-US" dirty="0" err="1" smtClean="0"/>
              <a:t>getProfit</a:t>
            </a:r>
            <a:r>
              <a:rPr lang="en-US" dirty="0" smtClean="0"/>
              <a:t> </a:t>
            </a:r>
            <a:r>
              <a:rPr lang="el-GR" dirty="0" smtClean="0"/>
              <a:t>είναι ουσιαστικά η ίδια για όλα τα</a:t>
            </a:r>
            <a:r>
              <a:rPr lang="en-US" dirty="0" smtClean="0"/>
              <a:t> shares: </a:t>
            </a:r>
            <a:r>
              <a:rPr lang="el-GR" dirty="0" smtClean="0"/>
              <a:t>τωρινή αποτίμηση μείον το κόστος. Μπορούμε να ορίσουμε μια κοινή </a:t>
            </a:r>
            <a:r>
              <a:rPr lang="en-US" dirty="0" err="1" smtClean="0"/>
              <a:t>getProfit</a:t>
            </a:r>
            <a:r>
              <a:rPr lang="en-US" dirty="0" smtClean="0"/>
              <a:t> </a:t>
            </a:r>
            <a:r>
              <a:rPr lang="el-GR" dirty="0" smtClean="0"/>
              <a:t>ορίζοντας μια </a:t>
            </a:r>
            <a:r>
              <a:rPr lang="el-GR" dirty="0" smtClean="0">
                <a:solidFill>
                  <a:srgbClr val="FF0000"/>
                </a:solidFill>
              </a:rPr>
              <a:t>αφηρημένη</a:t>
            </a:r>
            <a:r>
              <a:rPr lang="el-GR" dirty="0" smtClean="0"/>
              <a:t> κλάση </a:t>
            </a:r>
            <a:r>
              <a:rPr lang="en-US" dirty="0" err="1" smtClean="0"/>
              <a:t>ShareAsset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85475" y="5733256"/>
            <a:ext cx="230543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Επιπλέον βελτίωση?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556822" y="2087275"/>
            <a:ext cx="4587178" cy="116955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double 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getProfit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return 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 cost;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94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18669" y="351204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86621" y="3884718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97926" y="3884718"/>
            <a:ext cx="1791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amount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51219" y="4005065"/>
            <a:ext cx="1944216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27376" y="4005064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1219" y="434638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80480" y="3531084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9872" y="4005064"/>
            <a:ext cx="1944216" cy="7200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75656" y="4023217"/>
            <a:ext cx="1787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number: double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419872" y="436510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68016" y="3531084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MutualFund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51219" y="5678612"/>
            <a:ext cx="1944216" cy="702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340054" y="5678612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dividends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43701" y="68853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69965" y="5287657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DividendStock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197926" y="418489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259632" y="600177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5" idx="0"/>
            <a:endCxn id="9" idx="2"/>
          </p:cNvCxnSpPr>
          <p:nvPr/>
        </p:nvCxnSpPr>
        <p:spPr>
          <a:xfrm flipH="1" flipV="1">
            <a:off x="2223327" y="4725145"/>
            <a:ext cx="8413" cy="5625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349933" y="1457636"/>
            <a:ext cx="1944216" cy="14525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434163" y="1457636"/>
            <a:ext cx="17833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>
                <a:solidFill>
                  <a:schemeClr val="accent6">
                    <a:lumMod val="50000"/>
                  </a:schemeClr>
                </a:solidFill>
              </a:rPr>
              <a:t>getMarketValue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2349933" y="234888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633391" y="980728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ShareAsset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20" idx="2"/>
          </p:cNvCxnSpPr>
          <p:nvPr/>
        </p:nvCxnSpPr>
        <p:spPr>
          <a:xfrm flipV="1">
            <a:off x="2161354" y="2910158"/>
            <a:ext cx="1160687" cy="62092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20" idx="2"/>
          </p:cNvCxnSpPr>
          <p:nvPr/>
        </p:nvCxnSpPr>
        <p:spPr>
          <a:xfrm flipH="1" flipV="1">
            <a:off x="3322041" y="2910158"/>
            <a:ext cx="1047449" cy="62092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213215" y="702859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293635" y="811305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getMarketValue</a:t>
            </a:r>
            <a:endParaRPr lang="en-US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getProfit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52119" y="32485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Asset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3" name="Elbow Connector 32"/>
          <p:cNvCxnSpPr>
            <a:stCxn id="20" idx="3"/>
            <a:endCxn id="30" idx="2"/>
          </p:cNvCxnSpPr>
          <p:nvPr/>
        </p:nvCxnSpPr>
        <p:spPr>
          <a:xfrm flipV="1">
            <a:off x="4294149" y="1566084"/>
            <a:ext cx="1891174" cy="617813"/>
          </a:xfrm>
          <a:prstGeom prst="bentConnector2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6" idx="0"/>
            <a:endCxn id="30" idx="2"/>
          </p:cNvCxnSpPr>
          <p:nvPr/>
        </p:nvCxnSpPr>
        <p:spPr>
          <a:xfrm rot="16200000" flipV="1">
            <a:off x="5609835" y="2141573"/>
            <a:ext cx="1945961" cy="794984"/>
          </a:xfrm>
          <a:prstGeom prst="bentConnector3">
            <a:avLst>
              <a:gd name="adj1" fmla="val 50000"/>
            </a:avLst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499992" y="5472323"/>
            <a:ext cx="4644008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Εφόσον όλες οι αξίες έχουν τις ίδιες μεθόδους μπορούμε πλέον να τα βάλουμε όλα κάτω από το ίδιο </a:t>
            </a:r>
            <a:r>
              <a:rPr lang="en-US" dirty="0" smtClean="0">
                <a:solidFill>
                  <a:srgbClr val="FF0000"/>
                </a:solidFill>
              </a:rPr>
              <a:t>Interface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177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79512" y="1196752"/>
            <a:ext cx="8784976" cy="36004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Asset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getProfit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44690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59632" y="2924944"/>
            <a:ext cx="4608512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323528" y="404664"/>
            <a:ext cx="8640960" cy="6336704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ShareAsset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Asset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String symbol;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double cost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ShareAsset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symbol, double 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this.symbol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symbol;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price;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public abstract double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getProfit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- cost;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cost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this.cost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cost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(double 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currentPrice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getCost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cost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getCurrentPrice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currentPrice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getSymbol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symbol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8307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4077072"/>
            <a:ext cx="5328592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107504" y="332656"/>
            <a:ext cx="8892480" cy="6525344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Stock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ShareAsset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number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Stock(String symbol,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number,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costPrice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super(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symbol,costPrice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number;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setCost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(number*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costPrice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Stock(String symbol,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costPrice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super(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symbol,costPrice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purchase(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number, double price){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+= number;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(number*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price+getCost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number*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getSymbol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+": " + number + " cost:"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+ 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nCurrent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price: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+ 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nMarket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Value: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+ 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nProfit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getProfit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7460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4077072"/>
            <a:ext cx="5328592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0" y="332656"/>
            <a:ext cx="8964488" cy="6525344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MutualFund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ShareAsset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number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MutualFund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symbol, double number,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costPrice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super(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symbol,costPrice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number;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setCost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(number*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costPrice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MutualFund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symbol,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costPrice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super(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symbol,costPrice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purchase(double number, double price){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+= number;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(number*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price+getCost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number*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getSymbol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+": " + number + " cost:"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getCost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+ 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nCurrent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price: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+ 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nMarket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Value: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+ 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nProfit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getProfit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4006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51720" y="5229200"/>
            <a:ext cx="612068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2051720" y="4365104"/>
            <a:ext cx="482453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179512" y="476672"/>
            <a:ext cx="8784976" cy="5904656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DividendStock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Stock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double dividends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DividendStock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symbol,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number, double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costPrice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super(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symbol,number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costPrice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DividendStock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symbol,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costPrice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super(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symbol,costPrice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payDividends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amountPerShare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dividends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amountPerShare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super.getMarketValue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dividends;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super.toString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nDividends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 " + dividends;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4008" y="6093296"/>
            <a:ext cx="417646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Κλήση των μεθόδων της γονικής κλάσης με χρήση της λέξης </a:t>
            </a:r>
            <a:r>
              <a:rPr lang="en-US" dirty="0" smtClean="0"/>
              <a:t>super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80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51219" y="5229200"/>
            <a:ext cx="1944216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31640" y="5249719"/>
            <a:ext cx="12234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1219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26411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36121" y="5229199"/>
            <a:ext cx="1944216" cy="7200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691905" y="5247352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36121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67155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2265130" y="3882100"/>
            <a:ext cx="1056911" cy="88138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3322041" y="3882100"/>
            <a:ext cx="1373601" cy="88138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349933" y="2681771"/>
            <a:ext cx="1944216" cy="1200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434163" y="2681771"/>
            <a:ext cx="15953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2349933" y="32849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760981" y="220219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36096" y="2404772"/>
            <a:ext cx="2952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παράγωγες κλάσεις κληρονομούν τα πεδία και τις μεθόδους της βασικής κλάσης και έχουν και δικά τους πεδία</a:t>
            </a:r>
            <a:r>
              <a:rPr lang="el-GR" dirty="0"/>
              <a:t> </a:t>
            </a:r>
            <a:r>
              <a:rPr lang="el-GR" dirty="0" smtClean="0"/>
              <a:t>και μεθόδους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15330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79512" y="476672"/>
            <a:ext cx="8784976" cy="619268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Cash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Asset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double amount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Cash(double amount)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this.amount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amount;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amount;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getProfit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"Cash: " + amount;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3700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2844" y="5269976"/>
            <a:ext cx="676875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96734" y="1107938"/>
            <a:ext cx="6768752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112844" y="116632"/>
            <a:ext cx="8854482" cy="6624736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.*;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Portofolio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&lt;Asset&gt;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myPortofolio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&lt;Asset&gt;();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myPortofolio.add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(new Cash(1000));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DividendStock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msft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DividendStock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("MSFT",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100, 39.5);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myPortofolio.add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msft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msft.setCurrentPrice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(40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msft.payDividends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(0.5);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MutualFund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fund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MutualFund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("FUND", 10.5, 30);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myPortofolio.add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(fund);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fund.setCurrentPrice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(40);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fund.purchase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(3.5, 40);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Stock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appl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Stock("APPL", 10, 100);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myPortofolio.add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appl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appl.setCurrentPrice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(97);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totalProfit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(Asset a:myPortofolio){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(a+"\n");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totalValue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a.getMarketValue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totalProfit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a.getProfit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nTotal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value = "+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("Total profit = "+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totalProfit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5299842" y="305961"/>
            <a:ext cx="3451044" cy="612648"/>
          </a:xfrm>
          <a:prstGeom prst="wedgeRectCallout">
            <a:avLst>
              <a:gd name="adj1" fmla="val -36483"/>
              <a:gd name="adj2" fmla="val 8573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Χρήση του </a:t>
            </a:r>
            <a:r>
              <a:rPr lang="en-US" dirty="0">
                <a:solidFill>
                  <a:schemeClr val="tx1"/>
                </a:solidFill>
              </a:rPr>
              <a:t>Interface Asset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5225412" y="4288885"/>
            <a:ext cx="3741914" cy="612648"/>
          </a:xfrm>
          <a:prstGeom prst="wedgeRectCallout">
            <a:avLst>
              <a:gd name="adj1" fmla="val -41644"/>
              <a:gd name="adj2" fmla="val 9625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Χρήση </a:t>
            </a:r>
            <a:r>
              <a:rPr lang="el-GR" dirty="0" smtClean="0">
                <a:solidFill>
                  <a:schemeClr val="tx1"/>
                </a:solidFill>
              </a:rPr>
              <a:t>των μεθόδων του </a:t>
            </a:r>
            <a:r>
              <a:rPr lang="en-US" dirty="0" smtClean="0">
                <a:solidFill>
                  <a:schemeClr val="tx1"/>
                </a:solidFill>
              </a:rPr>
              <a:t>Interface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52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12844" y="3316733"/>
            <a:ext cx="6768752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2844" y="2861857"/>
            <a:ext cx="6768752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2844" y="2382055"/>
            <a:ext cx="6768752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112844" y="278705"/>
            <a:ext cx="8854482" cy="6508104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Broker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Asset[]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portofolio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Asset[4];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portofolio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[0] = new Cash(20000);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portofolio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[1] = new Stock("GOOG", 100, 800);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portofolio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[2]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MutualFund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("Fund", 10.5, 54.3);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portofolio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[3]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DividendStock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("APPL",200, 900);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Stock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goog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(Stock)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portofolio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[1];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goog.setCurrentPrice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(900);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MutualFund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fund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MutualFund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portofolio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fund.setCurrentPrice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(50);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DividendStock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appl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DividendStock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portofolio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appl.setCurrentPrice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(1000);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appl.payDividends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(0.5);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totalProfit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4;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portofolio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totalValue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portofolio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totalProfit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portofolio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getProfit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("Total Value = "+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("Total profit = "+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totalProfit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211960" y="3785935"/>
            <a:ext cx="4755366" cy="612648"/>
          </a:xfrm>
          <a:prstGeom prst="wedgeRectCallout">
            <a:avLst>
              <a:gd name="adj1" fmla="val -33026"/>
              <a:gd name="adj2" fmla="val -8169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Χρειαζόμαστε </a:t>
            </a:r>
            <a:r>
              <a:rPr lang="en-US" dirty="0" err="1" smtClean="0">
                <a:solidFill>
                  <a:schemeClr val="tx1"/>
                </a:solidFill>
              </a:rPr>
              <a:t>downcasting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για να κάνουμε χρήση των μεθόδων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50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87123" y="5229200"/>
            <a:ext cx="1944216" cy="1220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67544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87123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2315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72025" y="5229199"/>
            <a:ext cx="1944216" cy="941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27809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772025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03059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1401034" y="3882101"/>
            <a:ext cx="1056911" cy="8813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2457945" y="3882101"/>
            <a:ext cx="1373601" cy="8813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485837" y="2386859"/>
            <a:ext cx="1944216" cy="14952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570067" y="2397772"/>
            <a:ext cx="15953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485837" y="299695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 Binding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918949" y="191683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18653" y="4213536"/>
            <a:ext cx="3744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Late Binding: </a:t>
            </a:r>
          </a:p>
          <a:p>
            <a:endParaRPr lang="en-US" dirty="0"/>
          </a:p>
          <a:p>
            <a:r>
              <a:rPr lang="en-US" dirty="0" smtClean="0"/>
              <a:t>O </a:t>
            </a:r>
            <a:r>
              <a:rPr lang="el-GR" dirty="0" smtClean="0"/>
              <a:t>κώδικας που εκτελείται για την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dirty="0" smtClean="0"/>
              <a:t>εξαρτάται από την κλάση του αντικειμένου την ώρα της </a:t>
            </a:r>
            <a:r>
              <a:rPr lang="el-GR" dirty="0" smtClean="0">
                <a:solidFill>
                  <a:srgbClr val="FF0000"/>
                </a:solidFill>
              </a:rPr>
              <a:t>κλήσης</a:t>
            </a:r>
            <a:r>
              <a:rPr lang="el-GR" dirty="0" smtClean="0"/>
              <a:t> 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/>
              <a:t> </a:t>
            </a:r>
            <a:r>
              <a:rPr lang="el-GR" dirty="0" smtClean="0"/>
              <a:t>ή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 smtClean="0"/>
              <a:t>) </a:t>
            </a:r>
            <a:r>
              <a:rPr lang="el-GR" dirty="0" smtClean="0"/>
              <a:t>και όχι την ώρα της </a:t>
            </a:r>
            <a:r>
              <a:rPr lang="el-GR" dirty="0" smtClean="0">
                <a:solidFill>
                  <a:srgbClr val="FF0000"/>
                </a:solidFill>
              </a:rPr>
              <a:t>δήλωσης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Employee</a:t>
            </a:r>
            <a:r>
              <a:rPr lang="en-US" dirty="0" smtClean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24384" y="1805644"/>
            <a:ext cx="3906839" cy="1754326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 = 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(e);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e = 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(e);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4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87123" y="5229200"/>
            <a:ext cx="1944216" cy="1220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67544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87123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2315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72025" y="5229199"/>
            <a:ext cx="1944216" cy="941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27809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772025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03059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1401034" y="3882101"/>
            <a:ext cx="1056911" cy="8813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2457945" y="3882101"/>
            <a:ext cx="1373601" cy="8813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485837" y="1916832"/>
            <a:ext cx="1944216" cy="19652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660290" y="2022303"/>
            <a:ext cx="159530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getPay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485837" y="268280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Αφηρημένες κλάσεις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934157" y="1525893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04048" y="2011281"/>
            <a:ext cx="392067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</a:t>
            </a:r>
            <a:r>
              <a:rPr lang="el-GR" dirty="0" smtClean="0">
                <a:solidFill>
                  <a:srgbClr val="FF0000"/>
                </a:solidFill>
              </a:rPr>
              <a:t> αφηρημένη μέθοδος </a:t>
            </a:r>
            <a:r>
              <a:rPr lang="el-GR" dirty="0">
                <a:solidFill>
                  <a:srgbClr val="0070C0"/>
                </a:solidFill>
              </a:rPr>
              <a:t>δηλώνεται</a:t>
            </a:r>
            <a:r>
              <a:rPr lang="el-GR" dirty="0"/>
              <a:t> σε μια γενική κλάση και </a:t>
            </a:r>
            <a:r>
              <a:rPr lang="el-GR" dirty="0">
                <a:solidFill>
                  <a:srgbClr val="0070C0"/>
                </a:solidFill>
              </a:rPr>
              <a:t>ορίζεται</a:t>
            </a:r>
            <a:r>
              <a:rPr lang="el-GR" dirty="0"/>
              <a:t> σε μια πιο εξειδικευμένη </a:t>
            </a:r>
            <a:r>
              <a:rPr lang="el-GR" dirty="0" smtClean="0"/>
              <a:t>κλάση</a:t>
            </a:r>
          </a:p>
          <a:p>
            <a:endParaRPr lang="el-GR" dirty="0"/>
          </a:p>
          <a:p>
            <a:r>
              <a:rPr lang="el-GR" dirty="0" smtClean="0"/>
              <a:t>Οι κλάσεις με αφηρημένες μεθόδους είναι </a:t>
            </a:r>
            <a:r>
              <a:rPr lang="el-GR" dirty="0" smtClean="0">
                <a:solidFill>
                  <a:srgbClr val="FF0000"/>
                </a:solidFill>
              </a:rPr>
              <a:t>αφηρημένες κλάσεις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 smtClean="0"/>
              <a:t>Δεν μπορούμε να </a:t>
            </a:r>
            <a:r>
              <a:rPr lang="el-GR" dirty="0" smtClean="0">
                <a:solidFill>
                  <a:srgbClr val="FF0000"/>
                </a:solidFill>
              </a:rPr>
              <a:t>δημιουργήσουμε</a:t>
            </a:r>
            <a:r>
              <a:rPr lang="el-GR" dirty="0" smtClean="0"/>
              <a:t> αντικείμενα αφηρημένων κλάσεων.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Δηλαδή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μπορούμε</a:t>
            </a:r>
            <a:r>
              <a:rPr lang="el-GR" dirty="0" smtClean="0"/>
              <a:t> να κάνουμε </a:t>
            </a:r>
            <a:r>
              <a:rPr lang="en-US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Employee()</a:t>
            </a:r>
            <a:r>
              <a:rPr lang="el-GR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dirty="0"/>
              <a:t>εφόσον η </a:t>
            </a:r>
            <a:r>
              <a:rPr lang="en-US" dirty="0"/>
              <a:t>Employee </a:t>
            </a:r>
            <a:r>
              <a:rPr lang="el-GR" dirty="0"/>
              <a:t>είναι αφηρημένη</a:t>
            </a:r>
          </a:p>
          <a:p>
            <a:endParaRPr lang="el-GR" dirty="0"/>
          </a:p>
          <a:p>
            <a:r>
              <a:rPr lang="el-GR" dirty="0" smtClean="0"/>
              <a:t>Οι παράγωγες </a:t>
            </a:r>
            <a:r>
              <a:rPr lang="el-GR" dirty="0" err="1" smtClean="0">
                <a:solidFill>
                  <a:srgbClr val="0070C0"/>
                </a:solidFill>
              </a:rPr>
              <a:t>ενυπόστατες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κλάσεις πρέπει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υλοποιούν</a:t>
            </a:r>
            <a:r>
              <a:rPr lang="el-GR" dirty="0" smtClean="0"/>
              <a:t> τις αφηρημένες μεθόδους.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80993" y="1412776"/>
            <a:ext cx="4596130" cy="36933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double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273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7504" y="5229200"/>
            <a:ext cx="1944216" cy="1220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87925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07504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2696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92406" y="5229199"/>
            <a:ext cx="1944216" cy="941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548190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492406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79649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1121415" y="3889667"/>
            <a:ext cx="882457" cy="873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2003872" y="3889667"/>
            <a:ext cx="1404264" cy="873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031764" y="1780382"/>
            <a:ext cx="1944216" cy="21092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206217" y="1826929"/>
            <a:ext cx="159530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sameSalary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getPay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1764" y="2473031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Αφηρημένες κλάσεις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312852" y="143062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35113" y="4486485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</a:t>
            </a:r>
            <a:r>
              <a:rPr lang="el-GR" dirty="0" smtClean="0">
                <a:solidFill>
                  <a:srgbClr val="FF0000"/>
                </a:solidFill>
              </a:rPr>
              <a:t> αφηρημένη μέθοδος </a:t>
            </a:r>
            <a:r>
              <a:rPr lang="el-GR" dirty="0" smtClean="0"/>
              <a:t>μπορεί να χρησιμοποιηθεί μέσα στις </a:t>
            </a:r>
            <a:r>
              <a:rPr lang="el-GR" dirty="0" err="1" smtClean="0"/>
              <a:t>ενυπόστατες</a:t>
            </a:r>
            <a:r>
              <a:rPr lang="el-GR" dirty="0" smtClean="0"/>
              <a:t> μεθόδους της αφηρημένης κλάσης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03848" y="2087192"/>
            <a:ext cx="5836854" cy="203132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sameSalary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(Employee other)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this.getPay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other.getPay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true;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false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85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7504" y="5229200"/>
            <a:ext cx="1944216" cy="1220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87925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07504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2696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92406" y="5229199"/>
            <a:ext cx="1944216" cy="941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548190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492406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79649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1121415" y="3889667"/>
            <a:ext cx="882457" cy="873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2003872" y="3889667"/>
            <a:ext cx="1404264" cy="873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031764" y="1780382"/>
            <a:ext cx="1944216" cy="21092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206217" y="1826929"/>
            <a:ext cx="159530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sameSalary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getPay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1764" y="2473031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312852" y="143062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48064" y="4092172"/>
            <a:ext cx="37444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Ένα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interface </a:t>
            </a:r>
            <a:r>
              <a:rPr lang="el-GR" dirty="0" smtClean="0"/>
              <a:t>ορίζει μια βασική λειτουργικότητα </a:t>
            </a:r>
            <a:r>
              <a:rPr lang="en-US" dirty="0" smtClean="0"/>
              <a:t>(</a:t>
            </a:r>
            <a:r>
              <a:rPr lang="el-GR" dirty="0" smtClean="0"/>
              <a:t>μεθόδους).</a:t>
            </a:r>
          </a:p>
          <a:p>
            <a:endParaRPr lang="el-GR" dirty="0"/>
          </a:p>
          <a:p>
            <a:r>
              <a:rPr lang="el-GR" dirty="0" smtClean="0"/>
              <a:t>Μία κλάση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υλοποιεί </a:t>
            </a:r>
            <a:r>
              <a:rPr lang="el-GR" dirty="0" smtClean="0"/>
              <a:t>το </a:t>
            </a:r>
            <a:r>
              <a:rPr lang="en-US" dirty="0" smtClean="0"/>
              <a:t>interface</a:t>
            </a:r>
            <a:r>
              <a:rPr lang="el-GR" dirty="0" smtClean="0"/>
              <a:t>, δηλ. υλοποιεί τις μεθόδους του </a:t>
            </a:r>
            <a:r>
              <a:rPr lang="en-US" dirty="0" smtClean="0"/>
              <a:t>interface.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Μια κλάση μπορεί να υλοποιεί </a:t>
            </a:r>
            <a:r>
              <a:rPr lang="el-GR" dirty="0" smtClean="0">
                <a:solidFill>
                  <a:srgbClr val="0070C0"/>
                </a:solidFill>
              </a:rPr>
              <a:t>παραπάνω από ένα </a:t>
            </a:r>
            <a:r>
              <a:rPr lang="en-US" dirty="0" smtClean="0"/>
              <a:t>interfaces</a:t>
            </a:r>
            <a:endParaRPr lang="el-G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776452" y="1629621"/>
            <a:ext cx="4367548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EmployeePay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double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abstract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EmployeePay</a:t>
            </a:r>
            <a:endParaRPr lang="el-GR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64514" y="969173"/>
            <a:ext cx="1944216" cy="574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868281" y="1071792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getPay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06301" y="604220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EmployeePay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3" name="Elbow Connector 22"/>
          <p:cNvCxnSpPr>
            <a:stCxn id="37" idx="3"/>
            <a:endCxn id="20" idx="2"/>
          </p:cNvCxnSpPr>
          <p:nvPr/>
        </p:nvCxnSpPr>
        <p:spPr>
          <a:xfrm flipV="1">
            <a:off x="2975980" y="1543743"/>
            <a:ext cx="1460642" cy="1291282"/>
          </a:xfrm>
          <a:prstGeom prst="bentConnector2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6844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ΠΑΡΑΔΕΙΓΜΑ ΚΛΗΡΟΝΟΜΙΚΟΤΗΤΑΣ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66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μεγάλο 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να φτιάξουμε ένα πρόγραμμα που διαχειρίζεται το </a:t>
            </a:r>
            <a:r>
              <a:rPr lang="el-GR" dirty="0" err="1" smtClean="0">
                <a:solidFill>
                  <a:srgbClr val="0070C0"/>
                </a:solidFill>
              </a:rPr>
              <a:t>πορτοφόλιο</a:t>
            </a:r>
            <a:r>
              <a:rPr lang="el-GR" dirty="0" smtClean="0">
                <a:solidFill>
                  <a:srgbClr val="0070C0"/>
                </a:solidFill>
              </a:rPr>
              <a:t> (</a:t>
            </a:r>
            <a:r>
              <a:rPr lang="en-US" dirty="0" err="1" smtClean="0">
                <a:solidFill>
                  <a:srgbClr val="0070C0"/>
                </a:solidFill>
              </a:rPr>
              <a:t>portofolio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l-GR" dirty="0" smtClean="0"/>
              <a:t>ενός χρηματιστή. </a:t>
            </a:r>
            <a:r>
              <a:rPr lang="en-US" dirty="0" smtClean="0"/>
              <a:t>To </a:t>
            </a:r>
            <a:r>
              <a:rPr lang="en-US" dirty="0" err="1" smtClean="0"/>
              <a:t>portofolio</a:t>
            </a:r>
            <a:r>
              <a:rPr lang="en-US" dirty="0" smtClean="0"/>
              <a:t> </a:t>
            </a:r>
            <a:r>
              <a:rPr lang="el-GR" dirty="0" smtClean="0"/>
              <a:t>έχει </a:t>
            </a:r>
            <a:r>
              <a:rPr lang="el-GR" dirty="0" smtClean="0">
                <a:solidFill>
                  <a:srgbClr val="0070C0"/>
                </a:solidFill>
              </a:rPr>
              <a:t>μετοχές </a:t>
            </a:r>
            <a:r>
              <a:rPr lang="en-US" dirty="0" smtClean="0">
                <a:solidFill>
                  <a:srgbClr val="0070C0"/>
                </a:solidFill>
              </a:rPr>
              <a:t>(stocks)</a:t>
            </a:r>
            <a:r>
              <a:rPr lang="el-GR" dirty="0" smtClean="0"/>
              <a:t>, μετοχές που δίνουν </a:t>
            </a:r>
            <a:r>
              <a:rPr lang="el-GR" dirty="0" smtClean="0">
                <a:solidFill>
                  <a:srgbClr val="0070C0"/>
                </a:solidFill>
              </a:rPr>
              <a:t>μέρισμα</a:t>
            </a:r>
            <a:r>
              <a:rPr lang="en-US" dirty="0" smtClean="0">
                <a:solidFill>
                  <a:srgbClr val="0070C0"/>
                </a:solidFill>
              </a:rPr>
              <a:t> (</a:t>
            </a:r>
            <a:r>
              <a:rPr lang="en-US" dirty="0" err="1" smtClean="0">
                <a:solidFill>
                  <a:srgbClr val="0070C0"/>
                </a:solidFill>
              </a:rPr>
              <a:t>divident</a:t>
            </a:r>
            <a:r>
              <a:rPr lang="en-US" dirty="0" smtClean="0">
                <a:solidFill>
                  <a:srgbClr val="0070C0"/>
                </a:solidFill>
              </a:rPr>
              <a:t> stocks), </a:t>
            </a:r>
            <a:r>
              <a:rPr lang="el-GR" dirty="0" smtClean="0">
                <a:solidFill>
                  <a:srgbClr val="0070C0"/>
                </a:solidFill>
              </a:rPr>
              <a:t>αμοιβαία κεφάλαια (</a:t>
            </a:r>
            <a:r>
              <a:rPr lang="en-US" dirty="0" smtClean="0">
                <a:solidFill>
                  <a:srgbClr val="0070C0"/>
                </a:solidFill>
              </a:rPr>
              <a:t>mutual funds)</a:t>
            </a:r>
            <a:r>
              <a:rPr lang="el-GR" dirty="0" smtClean="0"/>
              <a:t>, και </a:t>
            </a:r>
            <a:r>
              <a:rPr lang="el-GR" dirty="0" smtClean="0">
                <a:solidFill>
                  <a:srgbClr val="0070C0"/>
                </a:solidFill>
              </a:rPr>
              <a:t>χρήματα </a:t>
            </a:r>
            <a:r>
              <a:rPr lang="en-US" dirty="0" smtClean="0">
                <a:solidFill>
                  <a:srgbClr val="0070C0"/>
                </a:solidFill>
              </a:rPr>
              <a:t>(cash)</a:t>
            </a:r>
            <a:r>
              <a:rPr lang="en-US" dirty="0" smtClean="0"/>
              <a:t>. </a:t>
            </a:r>
            <a:r>
              <a:rPr lang="el-GR" dirty="0" smtClean="0"/>
              <a:t>Για κάθε μια από αυτές τις </a:t>
            </a:r>
            <a:r>
              <a:rPr lang="el-GR" dirty="0" smtClean="0">
                <a:solidFill>
                  <a:srgbClr val="00B0F0"/>
                </a:solidFill>
              </a:rPr>
              <a:t>αξίες (</a:t>
            </a:r>
            <a:r>
              <a:rPr lang="en-US" dirty="0" smtClean="0">
                <a:solidFill>
                  <a:srgbClr val="00B0F0"/>
                </a:solidFill>
              </a:rPr>
              <a:t>assets)</a:t>
            </a:r>
            <a:r>
              <a:rPr lang="el-GR" dirty="0" smtClean="0">
                <a:solidFill>
                  <a:srgbClr val="00B0F0"/>
                </a:solidFill>
              </a:rPr>
              <a:t> </a:t>
            </a:r>
            <a:r>
              <a:rPr lang="el-GR" dirty="0" smtClean="0"/>
              <a:t>θέλουμε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υπολογίζουμε</a:t>
            </a:r>
            <a:r>
              <a:rPr lang="el-GR" dirty="0" smtClean="0"/>
              <a:t> την τωρινή της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αποτίμηση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market value)</a:t>
            </a:r>
            <a:r>
              <a:rPr lang="en-US" dirty="0" smtClean="0"/>
              <a:t> </a:t>
            </a:r>
            <a:r>
              <a:rPr lang="el-GR" dirty="0" smtClean="0"/>
              <a:t>και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κέρδος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profit)</a:t>
            </a:r>
            <a:r>
              <a:rPr lang="el-GR" dirty="0" smtClean="0"/>
              <a:t> που μας δίνει</a:t>
            </a:r>
            <a:r>
              <a:rPr lang="en-US" dirty="0" smtClean="0"/>
              <a:t>. </a:t>
            </a:r>
            <a:r>
              <a:rPr lang="el-GR" dirty="0" smtClean="0"/>
              <a:t>Μετά θέλουμε να υπολογίσουμε τη συνολική αξία του </a:t>
            </a:r>
            <a:r>
              <a:rPr lang="el-GR" dirty="0" err="1" smtClean="0"/>
              <a:t>πορτοφόλιου</a:t>
            </a:r>
            <a:r>
              <a:rPr lang="el-GR" dirty="0" smtClean="0"/>
              <a:t> και το συνολικό κέρδος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18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Λεπτομέρειες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Cash</a:t>
            </a:r>
            <a:r>
              <a:rPr lang="en-US" dirty="0" smtClean="0"/>
              <a:t>: </a:t>
            </a:r>
            <a:r>
              <a:rPr lang="el-GR" dirty="0" smtClean="0"/>
              <a:t>Δεν μεταβάλλεται η αξία του, δεν έχει κέρδος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Stocks</a:t>
            </a:r>
            <a:r>
              <a:rPr lang="en-US" dirty="0" smtClean="0"/>
              <a:t>: H </a:t>
            </a:r>
            <a:r>
              <a:rPr lang="el-GR" dirty="0" smtClean="0"/>
              <a:t>αξία του είναι ίση με τον αριθμό των μετοχών επί την αξία της μετοχής. Το κέρδος είναι η διαφορά της τωρινής αποτίμησης με το </a:t>
            </a:r>
            <a:r>
              <a:rPr lang="el-GR" dirty="0" smtClean="0">
                <a:solidFill>
                  <a:srgbClr val="0070C0"/>
                </a:solidFill>
              </a:rPr>
              <a:t>κόστος αγοράς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Mutual Funds</a:t>
            </a:r>
            <a:r>
              <a:rPr lang="en-US" dirty="0" smtClean="0"/>
              <a:t>: </a:t>
            </a:r>
            <a:r>
              <a:rPr lang="el-GR" dirty="0" smtClean="0"/>
              <a:t>Παρόμοια με τα </a:t>
            </a:r>
            <a:r>
              <a:rPr lang="en-US" dirty="0" smtClean="0"/>
              <a:t>Stocks </a:t>
            </a:r>
            <a:r>
              <a:rPr lang="el-GR" dirty="0" smtClean="0"/>
              <a:t>αλλά ο αριθμός των μετοχών που μπορούμε να έχουμε είναι </a:t>
            </a:r>
            <a:r>
              <a:rPr lang="el-GR" dirty="0" smtClean="0">
                <a:solidFill>
                  <a:srgbClr val="0070C0"/>
                </a:solidFill>
              </a:rPr>
              <a:t>πραγματικός αριθμός </a:t>
            </a:r>
            <a:r>
              <a:rPr lang="el-GR" dirty="0" smtClean="0"/>
              <a:t>αντί για ακέραιος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Dividend Stocks</a:t>
            </a:r>
            <a:r>
              <a:rPr lang="en-US" dirty="0" smtClean="0"/>
              <a:t>: </a:t>
            </a:r>
            <a:r>
              <a:rPr lang="el-GR" dirty="0" smtClean="0"/>
              <a:t>Όμοια με τα </a:t>
            </a:r>
            <a:r>
              <a:rPr lang="en-US" dirty="0" smtClean="0"/>
              <a:t>Stocks </a:t>
            </a:r>
            <a:r>
              <a:rPr lang="el-GR" dirty="0" smtClean="0"/>
              <a:t>αλλά στο κέρδος προσθέτουμε και τα </a:t>
            </a:r>
            <a:r>
              <a:rPr lang="el-GR" dirty="0" smtClean="0">
                <a:solidFill>
                  <a:srgbClr val="0070C0"/>
                </a:solidFill>
              </a:rPr>
              <a:t>μερίσματα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992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11171</TotalTime>
  <Words>850</Words>
  <Application>Microsoft Office PowerPoint</Application>
  <PresentationFormat>On-screen Show (4:3)</PresentationFormat>
  <Paragraphs>443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Courier New</vt:lpstr>
      <vt:lpstr>Clarity</vt:lpstr>
      <vt:lpstr>ΤΕΧΝΙΚΕΣ Αντικειμενοστραφουσ προγραμματισμου</vt:lpstr>
      <vt:lpstr>Κληρονομικότητα</vt:lpstr>
      <vt:lpstr>Late Binding</vt:lpstr>
      <vt:lpstr>Αφηρημένες κλάσεις</vt:lpstr>
      <vt:lpstr>Αφηρημένες κλάσεις</vt:lpstr>
      <vt:lpstr>Interfaces</vt:lpstr>
      <vt:lpstr>ΠΑΡΑΔΕΙΓΜΑ ΚΛΗΡΟΝΟΜΙΚΟΤΗΤΑΣ</vt:lpstr>
      <vt:lpstr>Ένα μεγάλο παράδειγμα</vt:lpstr>
      <vt:lpstr>Λεπτομέρειες</vt:lpstr>
      <vt:lpstr>PowerPoint Presentation</vt:lpstr>
      <vt:lpstr>Σχεδιασμός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549</cp:revision>
  <dcterms:created xsi:type="dcterms:W3CDTF">2013-02-10T16:19:38Z</dcterms:created>
  <dcterms:modified xsi:type="dcterms:W3CDTF">2018-05-08T12:31:44Z</dcterms:modified>
</cp:coreProperties>
</file>