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7" r:id="rId2"/>
    <p:sldId id="636" r:id="rId3"/>
    <p:sldId id="564" r:id="rId4"/>
    <p:sldId id="567" r:id="rId5"/>
    <p:sldId id="623" r:id="rId6"/>
    <p:sldId id="624" r:id="rId7"/>
    <p:sldId id="568" r:id="rId8"/>
    <p:sldId id="626" r:id="rId9"/>
    <p:sldId id="627" r:id="rId10"/>
    <p:sldId id="625" r:id="rId11"/>
    <p:sldId id="570" r:id="rId12"/>
    <p:sldId id="571" r:id="rId13"/>
    <p:sldId id="584" r:id="rId14"/>
    <p:sldId id="585" r:id="rId15"/>
    <p:sldId id="628" r:id="rId16"/>
    <p:sldId id="586" r:id="rId17"/>
    <p:sldId id="569" r:id="rId18"/>
    <p:sldId id="587" r:id="rId19"/>
    <p:sldId id="588" r:id="rId20"/>
    <p:sldId id="595" r:id="rId21"/>
    <p:sldId id="596" r:id="rId22"/>
    <p:sldId id="574" r:id="rId23"/>
    <p:sldId id="579" r:id="rId24"/>
    <p:sldId id="581" r:id="rId25"/>
    <p:sldId id="577" r:id="rId26"/>
    <p:sldId id="575" r:id="rId27"/>
    <p:sldId id="582" r:id="rId28"/>
    <p:sldId id="580" r:id="rId29"/>
    <p:sldId id="583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4/30/2018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4/30/2018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Σύνθεση αντικειμένων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Στοίβα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286000" y="2405743"/>
            <a:ext cx="1600200" cy="1295400"/>
            <a:chOff x="3124200" y="2362200"/>
            <a:chExt cx="1600200" cy="1295400"/>
          </a:xfrm>
        </p:grpSpPr>
        <p:sp>
          <p:nvSpPr>
            <p:cNvPr id="5" name="Rounded Rectangle 4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Z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95800" y="2405743"/>
            <a:ext cx="1600200" cy="1295400"/>
            <a:chOff x="3124200" y="2362200"/>
            <a:chExt cx="1600200" cy="1295400"/>
          </a:xfrm>
        </p:grpSpPr>
        <p:sp>
          <p:nvSpPr>
            <p:cNvPr id="14" name="Rounded Rectangle 13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5600" y="2373086"/>
            <a:ext cx="1600200" cy="1295400"/>
            <a:chOff x="3124200" y="2362200"/>
            <a:chExt cx="1600200" cy="1295400"/>
          </a:xfrm>
        </p:grpSpPr>
        <p:sp>
          <p:nvSpPr>
            <p:cNvPr id="18" name="Rounded Rectangle 17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Y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2" name="Elbow Connector 21"/>
          <p:cNvCxnSpPr>
            <a:stCxn id="6" idx="3"/>
            <a:endCxn id="14" idx="1"/>
          </p:cNvCxnSpPr>
          <p:nvPr/>
        </p:nvCxnSpPr>
        <p:spPr>
          <a:xfrm flipV="1">
            <a:off x="3810000" y="3053443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8" idx="1"/>
          </p:cNvCxnSpPr>
          <p:nvPr/>
        </p:nvCxnSpPr>
        <p:spPr>
          <a:xfrm flipV="1">
            <a:off x="6019800" y="3020786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239486" y="2824843"/>
            <a:ext cx="1447800" cy="457200"/>
          </a:xfrm>
          <a:prstGeom prst="roundRect">
            <a:avLst/>
          </a:prstGeom>
          <a:solidFill>
            <a:srgbClr val="C0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7" idx="3"/>
            <a:endCxn id="5" idx="1"/>
          </p:cNvCxnSpPr>
          <p:nvPr/>
        </p:nvCxnSpPr>
        <p:spPr>
          <a:xfrm>
            <a:off x="1687286" y="3053443"/>
            <a:ext cx="59871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62000" y="5029200"/>
            <a:ext cx="78869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Push(Z)</a:t>
            </a:r>
            <a:r>
              <a:rPr lang="en-US" sz="2400" dirty="0" smtClean="0"/>
              <a:t>: </a:t>
            </a:r>
            <a:r>
              <a:rPr lang="el-GR" sz="2400" dirty="0" smtClean="0"/>
              <a:t>Προσθέτει την τιμή </a:t>
            </a:r>
            <a:r>
              <a:rPr lang="en-US" sz="2400" dirty="0" smtClean="0"/>
              <a:t>Z </a:t>
            </a:r>
            <a:r>
              <a:rPr lang="el-GR" sz="2400" dirty="0" smtClean="0"/>
              <a:t>στην κορυφή της στοίβας </a:t>
            </a:r>
          </a:p>
          <a:p>
            <a:r>
              <a:rPr lang="el-GR" sz="2400" dirty="0"/>
              <a:t> </a:t>
            </a:r>
            <a:r>
              <a:rPr lang="el-GR" sz="2400" dirty="0" smtClean="0"/>
              <a:t>      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02267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Στοίβα</a:t>
            </a:r>
            <a:r>
              <a:rPr lang="en-US" dirty="0" smtClean="0"/>
              <a:t> - </a:t>
            </a:r>
            <a:r>
              <a:rPr lang="el-GR" dirty="0" smtClean="0"/>
              <a:t>Υλοποίηση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286000" y="2013857"/>
            <a:ext cx="1600200" cy="1295400"/>
            <a:chOff x="3124200" y="2362200"/>
            <a:chExt cx="1600200" cy="1295400"/>
          </a:xfrm>
        </p:grpSpPr>
        <p:sp>
          <p:nvSpPr>
            <p:cNvPr id="5" name="Rounded Rectangle 4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solidFill>
              <a:srgbClr val="FFFF00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Z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95800" y="2013857"/>
            <a:ext cx="1600200" cy="1295400"/>
            <a:chOff x="3124200" y="2362200"/>
            <a:chExt cx="1600200" cy="1295400"/>
          </a:xfrm>
        </p:grpSpPr>
        <p:sp>
          <p:nvSpPr>
            <p:cNvPr id="14" name="Rounded Rectangle 13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solidFill>
              <a:srgbClr val="FFFF00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5600" y="1981200"/>
            <a:ext cx="1600200" cy="1295400"/>
            <a:chOff x="3124200" y="2362200"/>
            <a:chExt cx="1600200" cy="1295400"/>
          </a:xfrm>
        </p:grpSpPr>
        <p:sp>
          <p:nvSpPr>
            <p:cNvPr id="18" name="Rounded Rectangle 17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solidFill>
              <a:srgbClr val="FFFF00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Y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2" name="Elbow Connector 21"/>
          <p:cNvCxnSpPr>
            <a:stCxn id="6" idx="3"/>
            <a:endCxn id="14" idx="1"/>
          </p:cNvCxnSpPr>
          <p:nvPr/>
        </p:nvCxnSpPr>
        <p:spPr>
          <a:xfrm flipV="1">
            <a:off x="3810000" y="2661557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8" idx="1"/>
          </p:cNvCxnSpPr>
          <p:nvPr/>
        </p:nvCxnSpPr>
        <p:spPr>
          <a:xfrm flipV="1">
            <a:off x="6019800" y="2628900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228600" y="2432957"/>
            <a:ext cx="1447800" cy="457200"/>
          </a:xfrm>
          <a:prstGeom prst="roundRect">
            <a:avLst/>
          </a:prstGeom>
          <a:solidFill>
            <a:srgbClr val="C0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7" idx="3"/>
            <a:endCxn id="5" idx="1"/>
          </p:cNvCxnSpPr>
          <p:nvPr/>
        </p:nvCxnSpPr>
        <p:spPr>
          <a:xfrm>
            <a:off x="1676400" y="2661557"/>
            <a:ext cx="609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8432" y="3998740"/>
            <a:ext cx="90710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l-GR" sz="2400" dirty="0" smtClean="0"/>
              <a:t>Θα ορίσουμε </a:t>
            </a:r>
            <a:r>
              <a:rPr lang="en-US" sz="2400" dirty="0" err="1" smtClean="0">
                <a:solidFill>
                  <a:srgbClr val="FF0000"/>
                </a:solidFill>
              </a:rPr>
              <a:t>StackElement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/>
              <a:t>μια κλάση που κρατάει το κάθε στοιχείο της στοίβας.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4049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8432" y="1676400"/>
            <a:ext cx="8608368" cy="2057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Στοίβα</a:t>
            </a:r>
            <a:r>
              <a:rPr lang="en-US" dirty="0" smtClean="0"/>
              <a:t> - </a:t>
            </a:r>
            <a:r>
              <a:rPr lang="el-GR" dirty="0" smtClean="0"/>
              <a:t>Υλοποίηση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286000" y="2013857"/>
            <a:ext cx="1600200" cy="1295400"/>
            <a:chOff x="3124200" y="2362200"/>
            <a:chExt cx="1600200" cy="1295400"/>
          </a:xfrm>
        </p:grpSpPr>
        <p:sp>
          <p:nvSpPr>
            <p:cNvPr id="5" name="Rounded Rectangle 4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Z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95800" y="2013857"/>
            <a:ext cx="1600200" cy="1295400"/>
            <a:chOff x="3124200" y="2362200"/>
            <a:chExt cx="1600200" cy="1295400"/>
          </a:xfrm>
        </p:grpSpPr>
        <p:sp>
          <p:nvSpPr>
            <p:cNvPr id="14" name="Rounded Rectangle 13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5600" y="1981200"/>
            <a:ext cx="1600200" cy="1295400"/>
            <a:chOff x="3124200" y="2362200"/>
            <a:chExt cx="1600200" cy="1295400"/>
          </a:xfrm>
        </p:grpSpPr>
        <p:sp>
          <p:nvSpPr>
            <p:cNvPr id="18" name="Rounded Rectangle 17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Y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2" name="Elbow Connector 21"/>
          <p:cNvCxnSpPr>
            <a:stCxn id="6" idx="3"/>
            <a:endCxn id="14" idx="1"/>
          </p:cNvCxnSpPr>
          <p:nvPr/>
        </p:nvCxnSpPr>
        <p:spPr>
          <a:xfrm flipV="1">
            <a:off x="3810000" y="2661557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8" idx="1"/>
          </p:cNvCxnSpPr>
          <p:nvPr/>
        </p:nvCxnSpPr>
        <p:spPr>
          <a:xfrm flipV="1">
            <a:off x="6019800" y="2628900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228600" y="2432957"/>
            <a:ext cx="1447800" cy="457200"/>
          </a:xfrm>
          <a:prstGeom prst="roundRect">
            <a:avLst/>
          </a:prstGeom>
          <a:solidFill>
            <a:srgbClr val="C0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7" idx="3"/>
            <a:endCxn id="5" idx="1"/>
          </p:cNvCxnSpPr>
          <p:nvPr/>
        </p:nvCxnSpPr>
        <p:spPr>
          <a:xfrm>
            <a:off x="1676400" y="2661557"/>
            <a:ext cx="609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00203" y="3847352"/>
            <a:ext cx="90710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l-GR" sz="2400" dirty="0" smtClean="0"/>
              <a:t>Θα ορίσουμε </a:t>
            </a:r>
            <a:r>
              <a:rPr lang="en-US" sz="2400" dirty="0" err="1" smtClean="0">
                <a:solidFill>
                  <a:srgbClr val="FF0000"/>
                </a:solidFill>
              </a:rPr>
              <a:t>StackElement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/>
              <a:t>μια κλάση που κρατάει το κάθε στοιχείο της στοίβας.</a:t>
            </a:r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l-GR" sz="2400" dirty="0" smtClean="0"/>
              <a:t>Και μια κλάση </a:t>
            </a:r>
            <a:r>
              <a:rPr lang="en-US" sz="2400" dirty="0" smtClean="0">
                <a:solidFill>
                  <a:srgbClr val="FF0000"/>
                </a:solidFill>
              </a:rPr>
              <a:t>Stack</a:t>
            </a:r>
            <a:r>
              <a:rPr lang="en-US" sz="2400" dirty="0" smtClean="0"/>
              <a:t> </a:t>
            </a:r>
            <a:r>
              <a:rPr lang="el-GR" sz="2400" dirty="0" smtClean="0"/>
              <a:t>που υλοποιεί την στοίβα και όλες τις λειτουργίες της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78310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94117" y="4077072"/>
            <a:ext cx="756084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67544" y="1340768"/>
            <a:ext cx="7560840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14602" y="476672"/>
            <a:ext cx="7441774" cy="618630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StackElement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next = null;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value){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element){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next = element;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93882" y="834442"/>
            <a:ext cx="223990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Το επόμενο στοιχείο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610343" y="3579241"/>
            <a:ext cx="252344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Επιστρέφει αντικείμενο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701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064" y="4653136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064" y="2492896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6632" y="980728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476672"/>
            <a:ext cx="8496944" cy="600164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Stack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head;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int size = 0;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int pop(){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if (size == 0){ // head == null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("Pop from empty stack");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(-1);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int value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head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size --;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push(int value){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element = new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(value);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element.setNext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(head);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head = element;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size 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39544" y="1268760"/>
            <a:ext cx="410445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πρώτο στοιχείο της στοίβας μας φτάνει για τα βρούμε όλα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23863" y="2889810"/>
            <a:ext cx="3620137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Σταματάει την εκτέλεση του προγράμματος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23862" y="5085184"/>
            <a:ext cx="3620137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Τα αντικείμενα τύπου </a:t>
            </a:r>
            <a:r>
              <a:rPr lang="en-US" dirty="0" err="1" smtClean="0"/>
              <a:t>StackElement</a:t>
            </a:r>
            <a:r>
              <a:rPr lang="en-US" dirty="0" smtClean="0"/>
              <a:t> </a:t>
            </a:r>
            <a:r>
              <a:rPr lang="el-GR" dirty="0" smtClean="0"/>
              <a:t>δημιουργούνται </a:t>
            </a:r>
            <a:r>
              <a:rPr lang="el-GR" dirty="0" smtClean="0">
                <a:solidFill>
                  <a:srgbClr val="FF0000"/>
                </a:solidFill>
              </a:rPr>
              <a:t>μέσα</a:t>
            </a:r>
            <a:r>
              <a:rPr lang="el-GR" dirty="0" smtClean="0"/>
              <a:t> στην </a:t>
            </a:r>
            <a:r>
              <a:rPr lang="en-US" dirty="0" smtClean="0"/>
              <a:t>Stack.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75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51521" y="4878452"/>
            <a:ext cx="4824536" cy="85480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71600" y="2132856"/>
            <a:ext cx="3456384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81388"/>
            <a:ext cx="8229600" cy="990600"/>
          </a:xfrm>
        </p:spPr>
        <p:txBody>
          <a:bodyPr/>
          <a:lstStyle/>
          <a:p>
            <a:r>
              <a:rPr lang="el-GR" dirty="0" smtClean="0"/>
              <a:t>Μέθοδος </a:t>
            </a:r>
            <a:r>
              <a:rPr lang="en-US" dirty="0" err="1" smtClean="0"/>
              <a:t>toString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524962"/>
            <a:ext cx="7863050" cy="2585323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"";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IntStackElement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 = head;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size;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++){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e.getValue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+ " ";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e.getNext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4272677"/>
            <a:ext cx="7863050" cy="2585323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"";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for 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IntStackElement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 = head;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e !=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null; 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e.getNext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()){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e.getValue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+ "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44208" y="4509120"/>
            <a:ext cx="261097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Εναλλακτική υλοποίηση</a:t>
            </a:r>
            <a:endParaRPr lang="en-US" dirty="0"/>
          </a:p>
        </p:txBody>
      </p:sp>
      <p:sp>
        <p:nvSpPr>
          <p:cNvPr id="7" name="Rectangular Callout 6"/>
          <p:cNvSpPr/>
          <p:nvPr/>
        </p:nvSpPr>
        <p:spPr>
          <a:xfrm>
            <a:off x="4612295" y="1202252"/>
            <a:ext cx="4531705" cy="758041"/>
          </a:xfrm>
          <a:prstGeom prst="wedgeRectCallout">
            <a:avLst>
              <a:gd name="adj1" fmla="val -51617"/>
              <a:gd name="adj2" fmla="val 88791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Χρειαζόμαστε μία </a:t>
            </a:r>
            <a:r>
              <a:rPr lang="en-US" dirty="0" err="1" smtClean="0">
                <a:solidFill>
                  <a:schemeClr val="tx1"/>
                </a:solidFill>
              </a:rPr>
              <a:t>StackElement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μεταβλητή για να </a:t>
            </a:r>
            <a:r>
              <a:rPr lang="el-GR" dirty="0" smtClean="0">
                <a:solidFill>
                  <a:srgbClr val="FF0000"/>
                </a:solidFill>
              </a:rPr>
              <a:t>διατρέξει</a:t>
            </a:r>
            <a:r>
              <a:rPr lang="el-GR" dirty="0" smtClean="0">
                <a:solidFill>
                  <a:schemeClr val="tx1"/>
                </a:solidFill>
              </a:rPr>
              <a:t> τα στοιχεία της στοίβας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17989" y="5144057"/>
            <a:ext cx="392601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for-loop </a:t>
            </a:r>
            <a:r>
              <a:rPr lang="el-GR" dirty="0" smtClean="0"/>
              <a:t>που δεν διατρέχει ακεραίους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754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340768"/>
            <a:ext cx="8496944" cy="369331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Stack s = new Stack();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s.push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(3);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s.push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(2);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s.push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(1);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s.pop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s.pop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s.pop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s.pop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	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8143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Στοίβα</a:t>
            </a:r>
            <a:r>
              <a:rPr lang="en-US" dirty="0" smtClean="0"/>
              <a:t> - </a:t>
            </a:r>
            <a:r>
              <a:rPr lang="el-GR" dirty="0" smtClean="0"/>
              <a:t>Υλοποίηση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286000" y="2013857"/>
            <a:ext cx="1600200" cy="1295400"/>
            <a:chOff x="3124200" y="2362200"/>
            <a:chExt cx="1600200" cy="1295400"/>
          </a:xfrm>
        </p:grpSpPr>
        <p:sp>
          <p:nvSpPr>
            <p:cNvPr id="5" name="Rounded Rectangle 4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Z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95800" y="2013857"/>
            <a:ext cx="1600200" cy="1295400"/>
            <a:chOff x="3124200" y="2362200"/>
            <a:chExt cx="1600200" cy="1295400"/>
          </a:xfrm>
        </p:grpSpPr>
        <p:sp>
          <p:nvSpPr>
            <p:cNvPr id="14" name="Rounded Rectangle 13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5600" y="1981200"/>
            <a:ext cx="1600200" cy="1295400"/>
            <a:chOff x="3124200" y="2362200"/>
            <a:chExt cx="1600200" cy="1295400"/>
          </a:xfrm>
        </p:grpSpPr>
        <p:sp>
          <p:nvSpPr>
            <p:cNvPr id="18" name="Rounded Rectangle 17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Y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2" name="Elbow Connector 21"/>
          <p:cNvCxnSpPr>
            <a:stCxn id="6" idx="3"/>
            <a:endCxn id="14" idx="1"/>
          </p:cNvCxnSpPr>
          <p:nvPr/>
        </p:nvCxnSpPr>
        <p:spPr>
          <a:xfrm flipV="1">
            <a:off x="3810000" y="2661557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18" idx="1"/>
          </p:cNvCxnSpPr>
          <p:nvPr/>
        </p:nvCxnSpPr>
        <p:spPr>
          <a:xfrm flipV="1">
            <a:off x="6019800" y="2628900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228600" y="2432957"/>
            <a:ext cx="1447800" cy="457200"/>
          </a:xfrm>
          <a:prstGeom prst="roundRect">
            <a:avLst/>
          </a:prstGeom>
          <a:solidFill>
            <a:srgbClr val="C0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7" idx="3"/>
            <a:endCxn id="5" idx="1"/>
          </p:cNvCxnSpPr>
          <p:nvPr/>
        </p:nvCxnSpPr>
        <p:spPr>
          <a:xfrm>
            <a:off x="1676400" y="2661557"/>
            <a:ext cx="609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8432" y="3998740"/>
            <a:ext cx="90710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l-GR" sz="2400" dirty="0" smtClean="0"/>
              <a:t>Τα </a:t>
            </a:r>
            <a:r>
              <a:rPr lang="el-GR" sz="2400" dirty="0" smtClean="0">
                <a:solidFill>
                  <a:srgbClr val="0070C0"/>
                </a:solidFill>
              </a:rPr>
              <a:t>Χ,Υ,Ζ </a:t>
            </a:r>
            <a:r>
              <a:rPr lang="el-GR" sz="2400" dirty="0" smtClean="0"/>
              <a:t>μπορεί να είναι δεδομένα οποιουδήποτε τύπου ή κλάσης. Π.χ. αντί για ακέραιους θα μπορούσαμε να έχουμε αντικείμενα τύπου </a:t>
            </a:r>
            <a:r>
              <a:rPr lang="en-US" sz="2400" dirty="0" smtClean="0">
                <a:solidFill>
                  <a:srgbClr val="FF0000"/>
                </a:solidFill>
              </a:rPr>
              <a:t>Person</a:t>
            </a:r>
            <a:r>
              <a:rPr lang="en-US" sz="2400" dirty="0" smtClean="0"/>
              <a:t>.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812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04" y="1340768"/>
            <a:ext cx="8496944" cy="3970318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Person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String name;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int number;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Person(String name, 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this.name = name;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name+":"+number;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3864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8734" y="1916832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0079" y="5229200"/>
            <a:ext cx="8659823" cy="7920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70080" y="1052736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51520" y="483051"/>
            <a:ext cx="8496944" cy="6186309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PersonStackElement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Person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(Person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value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element){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next = element;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next;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Person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getValue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76056" y="2256064"/>
            <a:ext cx="406794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O constructor </a:t>
            </a:r>
            <a:r>
              <a:rPr lang="el-GR" dirty="0" smtClean="0"/>
              <a:t>παίρνει σαν όρισμα το αντικείμενο που έχει ήδη δημιουργηθεί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70613" y="6051595"/>
            <a:ext cx="406794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αντικείμενο το χειριζόμαστε σαν μια οποιαδήποτε μεταβλητή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952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ΥΛΟΠΟΙΗΣΗ ΔΥΝΑΜΙΚΗΣ ΣΤΟΙΒΑΣ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709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6064" y="2492896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6064" y="1717943"/>
            <a:ext cx="8659823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476672"/>
            <a:ext cx="8496944" cy="6001643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Stack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PersonStackElement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head;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private int size = 0;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Person pop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if (size == 0){ // head == null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("Pop from empty stack");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int value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head.getValue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head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head.getNext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size --;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return value;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push(Person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value){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element = new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StackElement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(value);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element.setNext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(head);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head = element;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	size 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39544" y="986878"/>
            <a:ext cx="410445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pop</a:t>
            </a:r>
            <a:r>
              <a:rPr lang="el-GR" dirty="0" smtClean="0"/>
              <a:t> πλέον επιστρέφει μεταβλητή τύπου </a:t>
            </a:r>
            <a:r>
              <a:rPr lang="en-US" dirty="0" smtClean="0"/>
              <a:t>Person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23863" y="2889810"/>
            <a:ext cx="3620137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Επιστρέφουμε </a:t>
            </a:r>
            <a:r>
              <a:rPr lang="en-US" dirty="0" smtClean="0"/>
              <a:t>null </a:t>
            </a:r>
            <a:r>
              <a:rPr lang="el-GR" dirty="0" smtClean="0"/>
              <a:t>για να σηματοδοτήσουμε ότι έγινε λάθος (όχι απαραίτητα ο καλύτερος τρόπος να το κάνουμε αυτό)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72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4149080"/>
            <a:ext cx="8659823" cy="7920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7504" y="1340768"/>
            <a:ext cx="8496944" cy="4247317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PersonStack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stack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PersonStack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Person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Person("Alice", 1);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stack.push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Person bob = new Person("Bob",2);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stack.push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(bob);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Person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charlie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Person("Charlie",3);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stack.push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charlie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stack.pop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stack.pop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stack.pop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());		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71800" y="5877272"/>
            <a:ext cx="5814029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Προσοχή! Αν καλέσουμε άλλη μια φορά την </a:t>
            </a:r>
            <a:r>
              <a:rPr lang="en-US" dirty="0" smtClean="0"/>
              <a:t>pop </a:t>
            </a:r>
            <a:r>
              <a:rPr lang="el-GR" dirty="0" smtClean="0"/>
              <a:t>θα πάρουμε </a:t>
            </a:r>
            <a:r>
              <a:rPr lang="en-US" dirty="0" smtClean="0"/>
              <a:t>runtime error </a:t>
            </a:r>
            <a:r>
              <a:rPr lang="el-GR" dirty="0" smtClean="0"/>
              <a:t>γιατί προσπαθούμε να προσπελάσουμε </a:t>
            </a:r>
            <a:r>
              <a:rPr lang="en-US" dirty="0" smtClean="0"/>
              <a:t>null </a:t>
            </a:r>
            <a:r>
              <a:rPr lang="el-GR" dirty="0" smtClean="0"/>
              <a:t>αναφορά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640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Σχέσεις μεταξύ κλάσεων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Στο παράδειγμα με τη στοίβα έχουμε τρείς διαφορετικές κλάσεις (</a:t>
            </a:r>
            <a:r>
              <a:rPr lang="en-US" dirty="0" smtClean="0">
                <a:solidFill>
                  <a:srgbClr val="0070C0"/>
                </a:solidFill>
              </a:rPr>
              <a:t>Person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StackElement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Stack</a:t>
            </a:r>
            <a:r>
              <a:rPr lang="en-US" dirty="0" smtClean="0"/>
              <a:t>) </a:t>
            </a:r>
            <a:r>
              <a:rPr lang="el-GR" dirty="0" smtClean="0"/>
              <a:t>τις οποίες συσχετίζονται μεταξύ τους με διαφορετικούς τρόπους.</a:t>
            </a:r>
          </a:p>
          <a:p>
            <a:r>
              <a:rPr lang="el-GR" dirty="0" smtClean="0"/>
              <a:t>Μπορεί να υπάρχουν πολλές διαφορετικές σχέσεις μεταξύ κλάσεων.</a:t>
            </a:r>
          </a:p>
          <a:p>
            <a:pPr lvl="1"/>
            <a:r>
              <a:rPr lang="el-GR" dirty="0" smtClean="0"/>
              <a:t>Στην περίπτωση μας, η μία κλάση ορίζεται χρησιμοποιώντας αντικείμενα της άλλης</a:t>
            </a:r>
          </a:p>
          <a:p>
            <a:r>
              <a:rPr lang="el-GR" dirty="0" smtClean="0"/>
              <a:t>Αυτού του είδους τη σχέση την λέμε σχέση </a:t>
            </a:r>
            <a:r>
              <a:rPr lang="el-GR" dirty="0" smtClean="0">
                <a:solidFill>
                  <a:srgbClr val="FF0000"/>
                </a:solidFill>
              </a:rPr>
              <a:t>σύνθεσης </a:t>
            </a:r>
          </a:p>
          <a:p>
            <a:pPr lvl="1"/>
            <a:r>
              <a:rPr lang="el-GR" dirty="0" smtClean="0"/>
              <a:t>Μερικές φορές την ξεχωρίζουμε σε σχέση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σύνθεσης </a:t>
            </a:r>
            <a:r>
              <a:rPr lang="en-US" dirty="0"/>
              <a:t>(composition</a:t>
            </a:r>
            <a:r>
              <a:rPr lang="en-US" dirty="0" smtClean="0"/>
              <a:t>)</a:t>
            </a:r>
            <a:r>
              <a:rPr lang="el-GR" dirty="0" smtClean="0"/>
              <a:t> 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συνάθροισης </a:t>
            </a:r>
            <a:r>
              <a:rPr lang="el-GR" dirty="0" smtClean="0"/>
              <a:t>(</a:t>
            </a:r>
            <a:r>
              <a:rPr lang="en-US" dirty="0" smtClean="0"/>
              <a:t>aggregation)</a:t>
            </a:r>
            <a:r>
              <a:rPr lang="el-GR" dirty="0" smtClean="0"/>
              <a:t>.</a:t>
            </a:r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860681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 UML </a:t>
            </a:r>
            <a:r>
              <a:rPr lang="el-GR" dirty="0" smtClean="0"/>
              <a:t>γλώσσα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905000" y="5691336"/>
            <a:ext cx="1752600" cy="762000"/>
            <a:chOff x="2112" y="1440"/>
            <a:chExt cx="816" cy="480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err="1" smtClean="0">
                  <a:latin typeface="Tahoma" pitchFamily="34" charset="0"/>
                </a:rPr>
                <a:t>StackElement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5364088" y="5691336"/>
            <a:ext cx="1752600" cy="762000"/>
            <a:chOff x="2112" y="1440"/>
            <a:chExt cx="816" cy="480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Tahoma" pitchFamily="34" charset="0"/>
                </a:rPr>
                <a:t>Person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cxnSp>
        <p:nvCxnSpPr>
          <p:cNvPr id="14" name="AutoShape 14"/>
          <p:cNvCxnSpPr>
            <a:cxnSpLocks noChangeShapeType="1"/>
            <a:stCxn id="17" idx="3"/>
          </p:cNvCxnSpPr>
          <p:nvPr/>
        </p:nvCxnSpPr>
        <p:spPr bwMode="auto">
          <a:xfrm>
            <a:off x="3962400" y="6072336"/>
            <a:ext cx="1401688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AutoShape 17"/>
          <p:cNvSpPr>
            <a:spLocks noChangeArrowheads="1"/>
          </p:cNvSpPr>
          <p:nvPr/>
        </p:nvSpPr>
        <p:spPr bwMode="auto">
          <a:xfrm>
            <a:off x="3657600" y="5919936"/>
            <a:ext cx="304800" cy="304800"/>
          </a:xfrm>
          <a:prstGeom prst="diamond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grpSp>
        <p:nvGrpSpPr>
          <p:cNvPr id="28" name="Group 4"/>
          <p:cNvGrpSpPr>
            <a:grpSpLocks/>
          </p:cNvGrpSpPr>
          <p:nvPr/>
        </p:nvGrpSpPr>
        <p:grpSpPr bwMode="auto">
          <a:xfrm>
            <a:off x="1905000" y="3573558"/>
            <a:ext cx="1752600" cy="762000"/>
            <a:chOff x="2112" y="1440"/>
            <a:chExt cx="816" cy="480"/>
          </a:xfrm>
        </p:grpSpPr>
        <p:sp>
          <p:nvSpPr>
            <p:cNvPr id="29" name="Rectangle 5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30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Tahoma" pitchFamily="34" charset="0"/>
                </a:rPr>
                <a:t>Stack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31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2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33" name="AutoShape 17"/>
          <p:cNvSpPr>
            <a:spLocks noChangeArrowheads="1"/>
          </p:cNvSpPr>
          <p:nvPr/>
        </p:nvSpPr>
        <p:spPr bwMode="auto">
          <a:xfrm>
            <a:off x="2628900" y="4335558"/>
            <a:ext cx="304800" cy="304800"/>
          </a:xfrm>
          <a:prstGeom prst="diamond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cxnSp>
        <p:nvCxnSpPr>
          <p:cNvPr id="35" name="Straight Connector 34"/>
          <p:cNvCxnSpPr>
            <a:stCxn id="33" idx="2"/>
          </p:cNvCxnSpPr>
          <p:nvPr/>
        </p:nvCxnSpPr>
        <p:spPr>
          <a:xfrm>
            <a:off x="2781300" y="4640358"/>
            <a:ext cx="0" cy="10509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83968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UML</a:t>
            </a:r>
            <a:r>
              <a:rPr lang="en-US" dirty="0" smtClean="0"/>
              <a:t>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Unified Modeling Language</a:t>
            </a:r>
            <a:r>
              <a:rPr lang="en-US" dirty="0" smtClean="0"/>
              <a:t>) </a:t>
            </a:r>
            <a:r>
              <a:rPr lang="el-GR" dirty="0" smtClean="0"/>
              <a:t>είναι μια γλώσσα για να περιγράφουμε και να καταλαβαίνουμε τον κώδικα μας.</a:t>
            </a:r>
          </a:p>
          <a:p>
            <a:r>
              <a:rPr lang="el-GR" dirty="0" smtClean="0"/>
              <a:t>Τα </a:t>
            </a:r>
            <a:r>
              <a:rPr lang="en-US" dirty="0" smtClean="0">
                <a:solidFill>
                  <a:srgbClr val="0070C0"/>
                </a:solidFill>
              </a:rPr>
              <a:t>UML </a:t>
            </a:r>
            <a:r>
              <a:rPr lang="el-GR" dirty="0" smtClean="0">
                <a:solidFill>
                  <a:srgbClr val="0070C0"/>
                </a:solidFill>
              </a:rPr>
              <a:t>διαγράμματα </a:t>
            </a:r>
            <a:r>
              <a:rPr lang="el-GR" dirty="0" smtClean="0"/>
              <a:t>παρέχουν μια </a:t>
            </a:r>
            <a:r>
              <a:rPr lang="el-GR" dirty="0" err="1" smtClean="0"/>
              <a:t>οπτικοποίηση</a:t>
            </a:r>
            <a:r>
              <a:rPr lang="el-GR" dirty="0" smtClean="0"/>
              <a:t> των σχέσεων μεταξύ των κλάσεων.</a:t>
            </a:r>
            <a:endParaRPr lang="en-US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635523" y="3954558"/>
            <a:ext cx="4427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Έτσι αναπαριστώνται οι σχέσεις μεταξύ των κλάσεων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7393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Σχέσεις κλάσεων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Όταν έχουμε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  <a:r>
              <a:rPr lang="el-GR" dirty="0" smtClean="0"/>
              <a:t> που </a:t>
            </a:r>
            <a:r>
              <a:rPr lang="el-GR" dirty="0" smtClean="0">
                <a:solidFill>
                  <a:schemeClr val="accent5">
                    <a:lumMod val="75000"/>
                  </a:schemeClr>
                </a:solidFill>
              </a:rPr>
              <a:t>έχουν αντικείμενα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άλλων κλάσεων</a:t>
            </a:r>
            <a:r>
              <a:rPr lang="el-GR" dirty="0" smtClean="0"/>
              <a:t> ένα θέμα που προκύπτει είναι πότε και πού θα γίνεται η </a:t>
            </a:r>
            <a:r>
              <a:rPr lang="el-GR" dirty="0" smtClean="0">
                <a:solidFill>
                  <a:srgbClr val="0070C0"/>
                </a:solidFill>
              </a:rPr>
              <a:t>δημιουργία των αντικειμένων </a:t>
            </a:r>
            <a:r>
              <a:rPr lang="el-GR" dirty="0" smtClean="0"/>
              <a:t>και πότε η καταστροφή τους</a:t>
            </a:r>
          </a:p>
          <a:p>
            <a:pPr lvl="1"/>
            <a:r>
              <a:rPr lang="el-GR" dirty="0" smtClean="0"/>
              <a:t>Πιο σημαντικό σε γλώσσες που δεν έχουν </a:t>
            </a:r>
            <a:r>
              <a:rPr lang="en-US" dirty="0" smtClean="0"/>
              <a:t>garbage collector.</a:t>
            </a:r>
          </a:p>
          <a:p>
            <a:r>
              <a:rPr lang="el-GR" dirty="0" smtClean="0"/>
              <a:t>Π.χ., τα αντικείμενα τύπου</a:t>
            </a:r>
            <a:r>
              <a:rPr lang="en-US" dirty="0"/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StackElement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στο προηγούμενο παράδειγμα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δημιουργούνται μέσα </a:t>
            </a:r>
            <a:r>
              <a:rPr lang="el-GR" dirty="0" smtClean="0"/>
              <a:t>στην κλάση </a:t>
            </a:r>
            <a:r>
              <a:rPr lang="en-US" dirty="0" smtClean="0">
                <a:solidFill>
                  <a:srgbClr val="0070C0"/>
                </a:solidFill>
              </a:rPr>
              <a:t>Stack</a:t>
            </a:r>
            <a:r>
              <a:rPr lang="en-US" dirty="0" smtClean="0"/>
              <a:t>, </a:t>
            </a:r>
            <a:r>
              <a:rPr lang="el-GR" dirty="0" smtClean="0"/>
              <a:t>και καταστρέφονται μέσα στην </a:t>
            </a:r>
            <a:r>
              <a:rPr lang="en-US" dirty="0" smtClean="0"/>
              <a:t>Stack, </a:t>
            </a:r>
            <a:r>
              <a:rPr lang="el-GR" dirty="0" smtClean="0"/>
              <a:t>ή αν η </a:t>
            </a:r>
            <a:r>
              <a:rPr lang="en-US" dirty="0" smtClean="0"/>
              <a:t>Stack </a:t>
            </a:r>
            <a:r>
              <a:rPr lang="el-GR" dirty="0" smtClean="0"/>
              <a:t>καταστραφεί.</a:t>
            </a:r>
          </a:p>
          <a:p>
            <a:pPr lvl="1"/>
            <a:r>
              <a:rPr lang="el-GR" dirty="0" smtClean="0"/>
              <a:t>Αλλαγές σε </a:t>
            </a:r>
            <a:r>
              <a:rPr lang="en-US" dirty="0" err="1" smtClean="0"/>
              <a:t>StackElement</a:t>
            </a:r>
            <a:r>
              <a:rPr lang="en-US" dirty="0" smtClean="0"/>
              <a:t> </a:t>
            </a:r>
            <a:r>
              <a:rPr lang="el-GR" dirty="0" smtClean="0"/>
              <a:t>αντικείμενα γίνονται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μόνο</a:t>
            </a:r>
            <a:r>
              <a:rPr lang="el-GR" dirty="0" smtClean="0"/>
              <a:t> μέσα στην </a:t>
            </a:r>
            <a:r>
              <a:rPr lang="en-US" dirty="0" smtClean="0"/>
              <a:t>Stack</a:t>
            </a:r>
            <a:endParaRPr lang="el-GR" dirty="0" smtClean="0"/>
          </a:p>
          <a:p>
            <a:r>
              <a:rPr lang="el-GR" dirty="0" smtClean="0"/>
              <a:t>Τα αντικείμενα τύπου </a:t>
            </a:r>
            <a:r>
              <a:rPr lang="en-US" dirty="0" smtClean="0">
                <a:solidFill>
                  <a:srgbClr val="0070C0"/>
                </a:solidFill>
              </a:rPr>
              <a:t>Person</a:t>
            </a:r>
            <a:r>
              <a:rPr lang="en-US" dirty="0" smtClean="0"/>
              <a:t> </a:t>
            </a:r>
            <a:r>
              <a:rPr lang="el-GR" dirty="0" smtClean="0"/>
              <a:t>που χρησιμοποιούνται στην </a:t>
            </a:r>
            <a:r>
              <a:rPr lang="en-US" dirty="0" err="1" smtClean="0"/>
              <a:t>StackElement</a:t>
            </a:r>
            <a:r>
              <a:rPr lang="en-US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δημιουργούνται εκτός της κλάσης</a:t>
            </a:r>
            <a:r>
              <a:rPr lang="el-GR" dirty="0" smtClean="0"/>
              <a:t> και μπορεί να υπάρχουν αφού καταστραφεί η κλάση.</a:t>
            </a:r>
            <a:endParaRPr lang="en-US" dirty="0" smtClean="0"/>
          </a:p>
          <a:p>
            <a:pPr lvl="1"/>
            <a:r>
              <a:rPr lang="el-GR" dirty="0" smtClean="0"/>
              <a:t>Αλλαγές στα αντικείμενα </a:t>
            </a:r>
            <a:r>
              <a:rPr lang="en-US" dirty="0" smtClean="0"/>
              <a:t>Person </a:t>
            </a:r>
            <a:r>
              <a:rPr lang="el-GR" dirty="0" smtClean="0"/>
              <a:t>επηρεάζουν και τα περιεχόμενα της </a:t>
            </a:r>
            <a:r>
              <a:rPr lang="en-US" dirty="0" smtClean="0"/>
              <a:t>Stack </a:t>
            </a:r>
            <a:r>
              <a:rPr lang="el-GR" dirty="0" smtClean="0"/>
              <a:t>και </a:t>
            </a:r>
            <a:r>
              <a:rPr lang="el-GR" dirty="0" err="1" smtClean="0"/>
              <a:t>τούμπαλιν</a:t>
            </a:r>
            <a:r>
              <a:rPr lang="el-GR" dirty="0" smtClean="0"/>
              <a:t>. </a:t>
            </a:r>
          </a:p>
          <a:p>
            <a:r>
              <a:rPr lang="el-GR" dirty="0" smtClean="0"/>
              <a:t>Συχνά οι σχέσεις του δεύτερου τύπου λέγονται σχέσεις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συνάθροισης</a:t>
            </a:r>
            <a:r>
              <a:rPr lang="el-GR" dirty="0" smtClean="0"/>
              <a:t>, ενώ του πρώτου σχέσεις </a:t>
            </a:r>
            <a:r>
              <a:rPr lang="el-GR" dirty="0" smtClean="0">
                <a:solidFill>
                  <a:srgbClr val="0070C0"/>
                </a:solidFill>
              </a:rPr>
              <a:t>σύνθεσης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348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Σχέση συνάθροισης – </a:t>
            </a:r>
            <a:r>
              <a:rPr lang="en-US" dirty="0" smtClean="0"/>
              <a:t>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82880" lvl="1">
              <a:buClr>
                <a:schemeClr val="accent6"/>
              </a:buClr>
            </a:pPr>
            <a:r>
              <a:rPr lang="el-GR" sz="2800" dirty="0"/>
              <a:t>Η κλάση </a:t>
            </a:r>
            <a:r>
              <a:rPr lang="el-GR" sz="2800" dirty="0">
                <a:solidFill>
                  <a:srgbClr val="0070C0"/>
                </a:solidFill>
              </a:rPr>
              <a:t>Χ</a:t>
            </a:r>
            <a:r>
              <a:rPr lang="el-GR" sz="2800" dirty="0"/>
              <a:t> </a:t>
            </a:r>
            <a:r>
              <a:rPr lang="el-GR" sz="2800" dirty="0" smtClean="0"/>
              <a:t>έχει </a:t>
            </a:r>
            <a:r>
              <a:rPr lang="el-GR" sz="2800" dirty="0"/>
              <a:t>σχέση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συνάθροισης</a:t>
            </a:r>
            <a:r>
              <a:rPr lang="el-GR" sz="2800" dirty="0" smtClean="0"/>
              <a:t> με </a:t>
            </a:r>
            <a:r>
              <a:rPr lang="el-GR" sz="2800" dirty="0"/>
              <a:t>την κλάση </a:t>
            </a:r>
            <a:r>
              <a:rPr lang="el-GR" sz="2800" dirty="0">
                <a:solidFill>
                  <a:srgbClr val="0070C0"/>
                </a:solidFill>
              </a:rPr>
              <a:t>Υ,</a:t>
            </a:r>
            <a:r>
              <a:rPr lang="el-GR" sz="2800" dirty="0"/>
              <a:t> αν </a:t>
            </a:r>
            <a:r>
              <a:rPr lang="el-GR" sz="2800" dirty="0" smtClean="0"/>
              <a:t>αντικείμενο/α </a:t>
            </a:r>
            <a:r>
              <a:rPr lang="el-GR" sz="2800" dirty="0"/>
              <a:t>της κλάσης </a:t>
            </a:r>
            <a:r>
              <a:rPr lang="el-GR" sz="2800" dirty="0">
                <a:solidFill>
                  <a:srgbClr val="0070C0"/>
                </a:solidFill>
              </a:rPr>
              <a:t>Υ </a:t>
            </a:r>
            <a:r>
              <a:rPr lang="el-GR" sz="2800" dirty="0" smtClean="0">
                <a:solidFill>
                  <a:srgbClr val="FF0000"/>
                </a:solidFill>
              </a:rPr>
              <a:t>ανήκουν στο </a:t>
            </a:r>
            <a:r>
              <a:rPr lang="el-GR" sz="2800" dirty="0" smtClean="0"/>
              <a:t>αντικείμενο </a:t>
            </a:r>
            <a:r>
              <a:rPr lang="el-GR" sz="2800" dirty="0"/>
              <a:t>της </a:t>
            </a:r>
            <a:r>
              <a:rPr lang="el-GR" sz="2800" dirty="0" smtClean="0"/>
              <a:t>κλάσης </a:t>
            </a:r>
            <a:r>
              <a:rPr lang="el-GR" sz="2800" dirty="0">
                <a:solidFill>
                  <a:srgbClr val="0070C0"/>
                </a:solidFill>
              </a:rPr>
              <a:t>Χ</a:t>
            </a:r>
            <a:r>
              <a:rPr lang="el-GR" sz="2800" dirty="0" smtClean="0">
                <a:solidFill>
                  <a:srgbClr val="0070C0"/>
                </a:solidFill>
              </a:rPr>
              <a:t>. </a:t>
            </a:r>
          </a:p>
          <a:p>
            <a:pPr marL="457200" lvl="2"/>
            <a:r>
              <a:rPr lang="el-GR" sz="2400" dirty="0"/>
              <a:t>Τα αντικείμενα της κλάσης</a:t>
            </a:r>
            <a:r>
              <a:rPr lang="el-GR" sz="2400" dirty="0">
                <a:solidFill>
                  <a:srgbClr val="0070C0"/>
                </a:solidFill>
              </a:rPr>
              <a:t> Υ</a:t>
            </a:r>
            <a:r>
              <a:rPr lang="el-GR" sz="2400" dirty="0"/>
              <a:t>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έχουν υπόσταση και εκτός </a:t>
            </a:r>
            <a:r>
              <a:rPr lang="el-GR" sz="2400" dirty="0" smtClean="0"/>
              <a:t>της </a:t>
            </a:r>
            <a:r>
              <a:rPr lang="el-GR" sz="2400" dirty="0"/>
              <a:t>κλάσης </a:t>
            </a:r>
            <a:r>
              <a:rPr lang="el-GR" sz="2800" dirty="0">
                <a:solidFill>
                  <a:srgbClr val="0070C0"/>
                </a:solidFill>
              </a:rPr>
              <a:t>Χ</a:t>
            </a:r>
            <a:r>
              <a:rPr lang="el-GR" sz="2400" dirty="0"/>
              <a:t>.</a:t>
            </a:r>
          </a:p>
          <a:p>
            <a:pPr lvl="1"/>
            <a:r>
              <a:rPr lang="el-GR" dirty="0" smtClean="0"/>
              <a:t>Όταν καταστρέφεται ένα αντικείμενο της κλάσης </a:t>
            </a:r>
            <a:r>
              <a:rPr lang="el-GR" dirty="0" smtClean="0">
                <a:solidFill>
                  <a:srgbClr val="0070C0"/>
                </a:solidFill>
              </a:rPr>
              <a:t>Χ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δεν καταστρέφονται απαραίτητα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και τα αντικείμενα της κλάσης </a:t>
            </a:r>
            <a:r>
              <a:rPr lang="el-GR" dirty="0" smtClean="0">
                <a:solidFill>
                  <a:srgbClr val="0070C0"/>
                </a:solidFill>
              </a:rPr>
              <a:t>Υ</a:t>
            </a:r>
            <a:r>
              <a:rPr lang="el-GR" dirty="0" smtClean="0"/>
              <a:t>.</a:t>
            </a:r>
          </a:p>
          <a:p>
            <a:r>
              <a:rPr lang="el-GR" dirty="0" smtClean="0"/>
              <a:t>Παραδείγματα:</a:t>
            </a:r>
          </a:p>
          <a:p>
            <a:pPr lvl="1"/>
            <a:r>
              <a:rPr lang="el-GR" dirty="0" smtClean="0"/>
              <a:t>Σε έναν άνθρωπο μπορεί να ανήκει ένα αυτοκίνητο, ρούχα, κλπ.</a:t>
            </a:r>
          </a:p>
          <a:p>
            <a:pPr lvl="1"/>
            <a:r>
              <a:rPr lang="el-GR" dirty="0" smtClean="0"/>
              <a:t>Ένα κτήριο μπορεί να έχει μέσα ανθρώπους, έπιπλα, κλπ.</a:t>
            </a:r>
          </a:p>
          <a:p>
            <a:r>
              <a:rPr lang="el-GR" dirty="0" smtClean="0"/>
              <a:t>Στην περίπτωση μας η κλάση </a:t>
            </a:r>
            <a:r>
              <a:rPr lang="en-US" dirty="0" err="1">
                <a:solidFill>
                  <a:srgbClr val="0070C0"/>
                </a:solidFill>
              </a:rPr>
              <a:t>StackElement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l-GR" dirty="0" smtClean="0"/>
              <a:t>έχει σχέση συνάθροισης με την κλάση </a:t>
            </a:r>
            <a:r>
              <a:rPr lang="en-US" dirty="0" smtClean="0">
                <a:solidFill>
                  <a:srgbClr val="0070C0"/>
                </a:solidFill>
              </a:rPr>
              <a:t>Person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132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Σχέση σύνθεσης –</a:t>
            </a:r>
            <a:r>
              <a:rPr lang="en-US" dirty="0" smtClean="0"/>
              <a:t> Composition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0"/>
            <a:ext cx="8712968" cy="4876800"/>
          </a:xfrm>
        </p:spPr>
        <p:txBody>
          <a:bodyPr>
            <a:normAutofit fontScale="92500" lnSpcReduction="10000"/>
          </a:bodyPr>
          <a:lstStyle/>
          <a:p>
            <a:pPr marL="182880" lvl="1">
              <a:buClr>
                <a:schemeClr val="accent6"/>
              </a:buClr>
            </a:pPr>
            <a:r>
              <a:rPr lang="el-GR" sz="2800" dirty="0"/>
              <a:t>Η κλάση </a:t>
            </a:r>
            <a:r>
              <a:rPr lang="el-GR" sz="2800" dirty="0">
                <a:solidFill>
                  <a:srgbClr val="0070C0"/>
                </a:solidFill>
              </a:rPr>
              <a:t>Χ</a:t>
            </a:r>
            <a:r>
              <a:rPr lang="el-GR" sz="2800" dirty="0"/>
              <a:t> </a:t>
            </a:r>
            <a:r>
              <a:rPr lang="el-GR" sz="2800" dirty="0" smtClean="0"/>
              <a:t>έχει </a:t>
            </a:r>
            <a:r>
              <a:rPr lang="el-GR" sz="2800" dirty="0"/>
              <a:t>σχέση </a:t>
            </a:r>
            <a:r>
              <a:rPr lang="el-GR" sz="2800" dirty="0" smtClean="0"/>
              <a:t>σύνθεσης </a:t>
            </a:r>
            <a:r>
              <a:rPr lang="el-GR" sz="2800" dirty="0"/>
              <a:t>με την κλάση </a:t>
            </a:r>
            <a:r>
              <a:rPr lang="el-GR" sz="2800" dirty="0">
                <a:solidFill>
                  <a:srgbClr val="0070C0"/>
                </a:solidFill>
              </a:rPr>
              <a:t>Υ,</a:t>
            </a:r>
            <a:r>
              <a:rPr lang="el-GR" sz="2800" dirty="0"/>
              <a:t> αν </a:t>
            </a:r>
            <a:r>
              <a:rPr lang="el-GR" sz="2800" dirty="0" smtClean="0"/>
              <a:t>το </a:t>
            </a:r>
            <a:r>
              <a:rPr lang="el-GR" sz="2800" dirty="0"/>
              <a:t>αντικείμενο της κλάσης </a:t>
            </a:r>
            <a:r>
              <a:rPr lang="el-GR" sz="2800" dirty="0">
                <a:solidFill>
                  <a:srgbClr val="0070C0"/>
                </a:solidFill>
              </a:rPr>
              <a:t>Χ </a:t>
            </a:r>
            <a:r>
              <a:rPr lang="el-GR" sz="2800" dirty="0">
                <a:solidFill>
                  <a:srgbClr val="FF0000"/>
                </a:solidFill>
              </a:rPr>
              <a:t>αποτελείται</a:t>
            </a:r>
            <a:r>
              <a:rPr lang="el-GR" sz="2800" dirty="0"/>
              <a:t> </a:t>
            </a:r>
            <a:r>
              <a:rPr lang="el-GR" sz="2800" dirty="0">
                <a:solidFill>
                  <a:srgbClr val="FF0000"/>
                </a:solidFill>
              </a:rPr>
              <a:t>από</a:t>
            </a:r>
            <a:r>
              <a:rPr lang="el-GR" sz="2800" dirty="0"/>
              <a:t> </a:t>
            </a:r>
            <a:r>
              <a:rPr lang="el-GR" sz="2800" dirty="0" smtClean="0"/>
              <a:t>αντικείμενα </a:t>
            </a:r>
            <a:r>
              <a:rPr lang="el-GR" sz="2800" dirty="0"/>
              <a:t>της κλάσης </a:t>
            </a:r>
            <a:r>
              <a:rPr lang="el-GR" sz="2800" dirty="0" smtClean="0">
                <a:solidFill>
                  <a:srgbClr val="0070C0"/>
                </a:solidFill>
              </a:rPr>
              <a:t>Υ. </a:t>
            </a:r>
          </a:p>
          <a:p>
            <a:pPr marL="457200" lvl="2"/>
            <a:r>
              <a:rPr lang="el-GR" sz="2400" dirty="0"/>
              <a:t>Τα αντικείμενα της κλάσης </a:t>
            </a:r>
            <a:r>
              <a:rPr lang="el-GR" sz="2800" dirty="0">
                <a:solidFill>
                  <a:srgbClr val="0070C0"/>
                </a:solidFill>
              </a:rPr>
              <a:t>Υ</a:t>
            </a:r>
            <a:r>
              <a:rPr lang="el-GR" sz="2400" dirty="0"/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δεν υπάρχουν εκτός </a:t>
            </a:r>
            <a:r>
              <a:rPr lang="el-GR" sz="2400" dirty="0"/>
              <a:t>της κλάσης </a:t>
            </a:r>
            <a:r>
              <a:rPr lang="el-GR" sz="2800" dirty="0">
                <a:solidFill>
                  <a:srgbClr val="0070C0"/>
                </a:solidFill>
              </a:rPr>
              <a:t>Χ</a:t>
            </a:r>
            <a:r>
              <a:rPr lang="el-GR" sz="2400" dirty="0"/>
              <a:t>.</a:t>
            </a:r>
          </a:p>
          <a:p>
            <a:pPr lvl="1"/>
            <a:r>
              <a:rPr lang="el-GR" dirty="0" smtClean="0"/>
              <a:t>Η κλάση </a:t>
            </a:r>
            <a:r>
              <a:rPr lang="el-GR" dirty="0" smtClean="0">
                <a:solidFill>
                  <a:srgbClr val="0070C0"/>
                </a:solidFill>
              </a:rPr>
              <a:t>Χ</a:t>
            </a:r>
            <a:r>
              <a:rPr lang="el-GR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δημιουργεί </a:t>
            </a:r>
            <a:r>
              <a:rPr lang="el-GR" dirty="0"/>
              <a:t>τ</a:t>
            </a:r>
            <a:r>
              <a:rPr lang="el-GR" dirty="0" smtClean="0"/>
              <a:t>α αντικείμενα της κλάσης </a:t>
            </a:r>
            <a:r>
              <a:rPr lang="el-GR" dirty="0" smtClean="0">
                <a:solidFill>
                  <a:srgbClr val="0070C0"/>
                </a:solidFill>
              </a:rPr>
              <a:t>Υ, </a:t>
            </a:r>
            <a:r>
              <a:rPr lang="el-GR" dirty="0"/>
              <a:t>και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καταστρέφονται</a:t>
            </a:r>
            <a:r>
              <a:rPr lang="el-GR" dirty="0"/>
              <a:t> όταν καταστρέφεται το αντικείμενο της κλάσης </a:t>
            </a:r>
            <a:r>
              <a:rPr lang="el-GR" dirty="0" smtClean="0">
                <a:solidFill>
                  <a:srgbClr val="0070C0"/>
                </a:solidFill>
              </a:rPr>
              <a:t>Χ</a:t>
            </a:r>
            <a:r>
              <a:rPr lang="el-GR" dirty="0" smtClean="0"/>
              <a:t>.</a:t>
            </a:r>
          </a:p>
          <a:p>
            <a:r>
              <a:rPr lang="el-GR" dirty="0" smtClean="0"/>
              <a:t>Παραδείγματα:</a:t>
            </a:r>
          </a:p>
          <a:p>
            <a:pPr lvl="1"/>
            <a:r>
              <a:rPr lang="el-GR" dirty="0" smtClean="0"/>
              <a:t>Ένας άνθρωπος αποτελείται από μέρη του σώματος: κεφάλι, πόδια, χέρια κλπ.</a:t>
            </a:r>
          </a:p>
          <a:p>
            <a:pPr lvl="1"/>
            <a:r>
              <a:rPr lang="el-GR" dirty="0" smtClean="0"/>
              <a:t>Ένα κτήριο αποτελείται από τοίχους, δωμάτια, πόρτες, κλπ.</a:t>
            </a:r>
          </a:p>
          <a:p>
            <a:r>
              <a:rPr lang="el-GR" dirty="0" smtClean="0"/>
              <a:t>Στην περίπτωση μας η κλάση </a:t>
            </a:r>
            <a:r>
              <a:rPr lang="en-US" dirty="0" smtClean="0">
                <a:solidFill>
                  <a:srgbClr val="0070C0"/>
                </a:solidFill>
              </a:rPr>
              <a:t>Stack </a:t>
            </a:r>
            <a:r>
              <a:rPr lang="el-GR" dirty="0" smtClean="0"/>
              <a:t>έχει σχέση σύνθεσης με την κλάση </a:t>
            </a:r>
            <a:r>
              <a:rPr lang="en-US" dirty="0" err="1" smtClean="0">
                <a:solidFill>
                  <a:srgbClr val="0070C0"/>
                </a:solidFill>
              </a:rPr>
              <a:t>StackElement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468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 </a:t>
            </a:r>
            <a:r>
              <a:rPr lang="el-GR" dirty="0" smtClean="0"/>
              <a:t>διαγράμματα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905000" y="5691336"/>
            <a:ext cx="1752600" cy="762000"/>
            <a:chOff x="2112" y="1440"/>
            <a:chExt cx="816" cy="480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err="1" smtClean="0">
                  <a:latin typeface="Tahoma" pitchFamily="34" charset="0"/>
                </a:rPr>
                <a:t>StackElement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5364088" y="5691336"/>
            <a:ext cx="1752600" cy="762000"/>
            <a:chOff x="2112" y="1440"/>
            <a:chExt cx="816" cy="480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Tahoma" pitchFamily="34" charset="0"/>
                </a:rPr>
                <a:t>Person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cxnSp>
        <p:nvCxnSpPr>
          <p:cNvPr id="14" name="AutoShape 14"/>
          <p:cNvCxnSpPr>
            <a:cxnSpLocks noChangeShapeType="1"/>
            <a:stCxn id="17" idx="3"/>
          </p:cNvCxnSpPr>
          <p:nvPr/>
        </p:nvCxnSpPr>
        <p:spPr bwMode="auto">
          <a:xfrm>
            <a:off x="3962400" y="6072336"/>
            <a:ext cx="1401688" cy="0"/>
          </a:xfrm>
          <a:prstGeom prst="straightConnector1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AutoShape 17"/>
          <p:cNvSpPr>
            <a:spLocks noChangeArrowheads="1"/>
          </p:cNvSpPr>
          <p:nvPr/>
        </p:nvSpPr>
        <p:spPr bwMode="auto">
          <a:xfrm>
            <a:off x="3657600" y="5919936"/>
            <a:ext cx="304800" cy="304800"/>
          </a:xfrm>
          <a:prstGeom prst="diamond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grpSp>
        <p:nvGrpSpPr>
          <p:cNvPr id="28" name="Group 4"/>
          <p:cNvGrpSpPr>
            <a:grpSpLocks/>
          </p:cNvGrpSpPr>
          <p:nvPr/>
        </p:nvGrpSpPr>
        <p:grpSpPr bwMode="auto">
          <a:xfrm>
            <a:off x="1905000" y="3573558"/>
            <a:ext cx="1752600" cy="762000"/>
            <a:chOff x="2112" y="1440"/>
            <a:chExt cx="816" cy="480"/>
          </a:xfrm>
        </p:grpSpPr>
        <p:sp>
          <p:nvSpPr>
            <p:cNvPr id="29" name="Rectangle 5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endParaRPr lang="en-US"/>
            </a:p>
          </p:txBody>
        </p:sp>
        <p:sp>
          <p:nvSpPr>
            <p:cNvPr id="30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 b="1" dirty="0" smtClean="0">
                  <a:latin typeface="Tahoma" pitchFamily="34" charset="0"/>
                </a:rPr>
                <a:t>Stack</a:t>
              </a:r>
              <a:endParaRPr lang="en-GB" sz="1400" b="1" dirty="0">
                <a:latin typeface="Tahoma" pitchFamily="34" charset="0"/>
              </a:endParaRPr>
            </a:p>
          </p:txBody>
        </p:sp>
        <p:sp>
          <p:nvSpPr>
            <p:cNvPr id="31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  <p:sp>
          <p:nvSpPr>
            <p:cNvPr id="32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endParaRPr lang="en-US"/>
            </a:p>
          </p:txBody>
        </p:sp>
      </p:grpSp>
      <p:sp>
        <p:nvSpPr>
          <p:cNvPr id="33" name="AutoShape 17"/>
          <p:cNvSpPr>
            <a:spLocks noChangeArrowheads="1"/>
          </p:cNvSpPr>
          <p:nvPr/>
        </p:nvSpPr>
        <p:spPr bwMode="auto">
          <a:xfrm>
            <a:off x="2628900" y="4335558"/>
            <a:ext cx="304800" cy="304800"/>
          </a:xfrm>
          <a:prstGeom prst="diamond">
            <a:avLst/>
          </a:prstGeom>
          <a:solidFill>
            <a:schemeClr val="tx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cxnSp>
        <p:nvCxnSpPr>
          <p:cNvPr id="35" name="Straight Connector 34"/>
          <p:cNvCxnSpPr>
            <a:stCxn id="33" idx="2"/>
          </p:cNvCxnSpPr>
          <p:nvPr/>
        </p:nvCxnSpPr>
        <p:spPr>
          <a:xfrm>
            <a:off x="2781300" y="4640358"/>
            <a:ext cx="0" cy="10509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839686"/>
          </a:xfrm>
        </p:spPr>
        <p:txBody>
          <a:bodyPr>
            <a:normAutofit/>
          </a:bodyPr>
          <a:lstStyle/>
          <a:p>
            <a:r>
              <a:rPr lang="el-GR" dirty="0" smtClean="0"/>
              <a:t>Για να ξεχωρίζουν μεταξύ τους (κάποιες φορές) αναπαριστώνται διαφορετικά στα </a:t>
            </a:r>
            <a:r>
              <a:rPr lang="en-US" dirty="0" smtClean="0">
                <a:solidFill>
                  <a:srgbClr val="0070C0"/>
                </a:solidFill>
              </a:rPr>
              <a:t>UML </a:t>
            </a:r>
            <a:r>
              <a:rPr lang="el-GR" dirty="0" smtClean="0">
                <a:solidFill>
                  <a:srgbClr val="0070C0"/>
                </a:solidFill>
              </a:rPr>
              <a:t>διαγράμματα</a:t>
            </a:r>
            <a:r>
              <a:rPr lang="el-GR" dirty="0" smtClean="0"/>
              <a:t>.</a:t>
            </a:r>
            <a:endParaRPr lang="en-US" dirty="0" smtClean="0"/>
          </a:p>
        </p:txBody>
      </p:sp>
      <p:sp>
        <p:nvSpPr>
          <p:cNvPr id="3" name="Oval 2"/>
          <p:cNvSpPr/>
          <p:nvPr/>
        </p:nvSpPr>
        <p:spPr>
          <a:xfrm>
            <a:off x="2169232" y="3946621"/>
            <a:ext cx="1224136" cy="11521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430806" y="4421690"/>
            <a:ext cx="1883849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 smtClean="0"/>
              <a:t>Σχέση σύνθεσης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3215296" y="5491394"/>
            <a:ext cx="1224136" cy="1152128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251443" y="5158805"/>
            <a:ext cx="2225289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 smtClean="0"/>
              <a:t>Σχέση συνάθροισης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207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Aggregation and 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αν θα είναι μια σχέση, σχέση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συνάθροισης</a:t>
            </a:r>
            <a:r>
              <a:rPr lang="el-GR" dirty="0" smtClean="0"/>
              <a:t> ή </a:t>
            </a:r>
            <a:r>
              <a:rPr lang="el-GR" dirty="0" smtClean="0">
                <a:solidFill>
                  <a:srgbClr val="0070C0"/>
                </a:solidFill>
              </a:rPr>
              <a:t>σύνθεσης</a:t>
            </a:r>
            <a:r>
              <a:rPr lang="el-GR" dirty="0" smtClean="0"/>
              <a:t> εξαρτάται κατά πολύ και από την υλοποίηση μας και τον σχεδιασμό.</a:t>
            </a:r>
          </a:p>
          <a:p>
            <a:pPr lvl="1"/>
            <a:r>
              <a:rPr lang="el-GR" dirty="0" smtClean="0"/>
              <a:t>Π.χ., σε ένα διαφορετικό πρόγραμμα μπορεί να επαναχρησιμοποιούμε το </a:t>
            </a:r>
            <a:r>
              <a:rPr lang="en-US" dirty="0" err="1" smtClean="0"/>
              <a:t>StackElement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Π.χ., σε μία διαφορετική εφαρμογή, τα ανθρώπινα όργανα υπάρχουν και χωρίς τον άνθρωπο.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380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Προσοχή!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Ο διαχωρισμός σε σχέσεις συνάθροισης και σύνθεσης είναι ως ένα βαθμό ένας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φορμαλισμός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Μην «κολλήσετε» προσπαθώντας να ορίσετε την σχέση. </a:t>
            </a:r>
          </a:p>
          <a:p>
            <a:pPr lvl="1"/>
            <a:r>
              <a:rPr lang="el-GR" dirty="0" smtClean="0"/>
              <a:t>Το σημαντικό είναι όταν δημιουργείτε το πρόγραμμα σας να σκεφτείτε </a:t>
            </a:r>
            <a:r>
              <a:rPr lang="el-GR" dirty="0" smtClean="0">
                <a:solidFill>
                  <a:srgbClr val="0070C0"/>
                </a:solidFill>
              </a:rPr>
              <a:t>ποιες κλάσεις χρειάζονται τα αντικείμενα </a:t>
            </a:r>
            <a:r>
              <a:rPr lang="el-GR" dirty="0" smtClean="0"/>
              <a:t>που δημιουργούνται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πότε πρέπει να δημιουργηθούν </a:t>
            </a:r>
            <a:r>
              <a:rPr lang="el-GR" dirty="0" smtClean="0"/>
              <a:t>μέσα στον κώδικα</a:t>
            </a:r>
            <a:r>
              <a:rPr lang="en-US" dirty="0" smtClean="0"/>
              <a:t>, </a:t>
            </a:r>
            <a:r>
              <a:rPr lang="el-GR" dirty="0" smtClean="0"/>
              <a:t>και ποιες κλάσεις επηρεάζονται όταν αλλάζουν.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Δεν υπάρχει χρυσός κανόνας</a:t>
            </a:r>
            <a:r>
              <a:rPr lang="el-GR" dirty="0" smtClean="0"/>
              <a:t>. Γενικά το πώς θα σχεδιαστεί το πρόγραμμα είναι κάτι που μπορεί να γίνει με πολλούς τρόπους συνήθως. Διαλέξτε αυτόν που θα κάνει το πρόγραμμα πιο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απλό</a:t>
            </a:r>
            <a:r>
              <a:rPr lang="el-GR" dirty="0" smtClean="0"/>
              <a:t>, </a:t>
            </a:r>
            <a:r>
              <a:rPr lang="el-GR" dirty="0" smtClean="0">
                <a:solidFill>
                  <a:srgbClr val="0070C0"/>
                </a:solidFill>
              </a:rPr>
              <a:t>ευανάγνωστο</a:t>
            </a:r>
            <a:r>
              <a:rPr lang="el-GR" dirty="0" smtClean="0"/>
              <a:t>,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εύκολο να επεκταθεί</a:t>
            </a:r>
            <a:r>
              <a:rPr lang="el-GR" dirty="0" smtClean="0"/>
              <a:t>, να </a:t>
            </a:r>
            <a:r>
              <a:rPr lang="el-GR" dirty="0" smtClean="0">
                <a:solidFill>
                  <a:srgbClr val="0070C0"/>
                </a:solidFill>
              </a:rPr>
              <a:t>ξαναχρησιμοποιηθεί</a:t>
            </a:r>
            <a:r>
              <a:rPr lang="el-GR" dirty="0" smtClean="0"/>
              <a:t> και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διατηρηθεί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255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Υλοποιήστε το </a:t>
            </a:r>
            <a:r>
              <a:rPr lang="en-US" dirty="0" smtClean="0"/>
              <a:t>Stack </a:t>
            </a:r>
            <a:r>
              <a:rPr lang="el-GR" dirty="0" smtClean="0"/>
              <a:t>που φτιάξαμε στα προηγούμενα μαθήματα ώστε να μην έχει περιορισμό στο μέγεθος (</a:t>
            </a:r>
            <a:r>
              <a:rPr lang="en-US" dirty="0" smtClean="0"/>
              <a:t>capacity)</a:t>
            </a:r>
            <a:r>
              <a:rPr lang="el-GR" dirty="0" smtClean="0"/>
              <a:t>.</a:t>
            </a:r>
          </a:p>
          <a:p>
            <a:r>
              <a:rPr lang="el-GR" dirty="0" smtClean="0"/>
              <a:t>Βασική ιδέα:</a:t>
            </a:r>
          </a:p>
          <a:p>
            <a:pPr lvl="1"/>
            <a:r>
              <a:rPr lang="el-GR" dirty="0" smtClean="0"/>
              <a:t>Δημιουργούμε στοιχεία της στοίβας και τα συνδέουμε το ένα να δείχνει στο άλλο.</a:t>
            </a:r>
          </a:p>
          <a:p>
            <a:pPr lvl="1"/>
            <a:r>
              <a:rPr lang="el-GR" dirty="0" smtClean="0"/>
              <a:t>Χρειάζεται να ξέρουμε και την κορυφή της στοίβας.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563888" y="4941168"/>
            <a:ext cx="1600200" cy="1295400"/>
            <a:chOff x="3124200" y="2362200"/>
            <a:chExt cx="1600200" cy="1295400"/>
          </a:xfrm>
        </p:grpSpPr>
        <p:sp>
          <p:nvSpPr>
            <p:cNvPr id="12" name="Rounded Rectangle 11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773688" y="4941168"/>
            <a:ext cx="1600200" cy="1295400"/>
            <a:chOff x="3124200" y="2362200"/>
            <a:chExt cx="1600200" cy="1295400"/>
          </a:xfrm>
        </p:grpSpPr>
        <p:sp>
          <p:nvSpPr>
            <p:cNvPr id="9" name="Rounded Rectangle 8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Y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6" name="Elbow Connector 5"/>
          <p:cNvCxnSpPr>
            <a:stCxn id="13" idx="3"/>
            <a:endCxn id="9" idx="1"/>
          </p:cNvCxnSpPr>
          <p:nvPr/>
        </p:nvCxnSpPr>
        <p:spPr>
          <a:xfrm flipV="1">
            <a:off x="5087888" y="5588868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1506488" y="5373875"/>
            <a:ext cx="1447800" cy="457200"/>
          </a:xfrm>
          <a:prstGeom prst="roundRect">
            <a:avLst/>
          </a:prstGeom>
          <a:solidFill>
            <a:srgbClr val="C0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head</a:t>
            </a:r>
            <a:endParaRPr lang="en-US" dirty="0"/>
          </a:p>
        </p:txBody>
      </p:sp>
      <p:cxnSp>
        <p:nvCxnSpPr>
          <p:cNvPr id="8" name="Straight Arrow Connector 7"/>
          <p:cNvCxnSpPr>
            <a:stCxn id="7" idx="3"/>
            <a:endCxn id="12" idx="1"/>
          </p:cNvCxnSpPr>
          <p:nvPr/>
        </p:nvCxnSpPr>
        <p:spPr>
          <a:xfrm flipV="1">
            <a:off x="2954288" y="5588868"/>
            <a:ext cx="609600" cy="1360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6348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Στοίβα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286000" y="2405743"/>
            <a:ext cx="1600200" cy="1295400"/>
            <a:chOff x="3124200" y="2362200"/>
            <a:chExt cx="1600200" cy="1295400"/>
          </a:xfrm>
        </p:grpSpPr>
        <p:sp>
          <p:nvSpPr>
            <p:cNvPr id="5" name="Rounded Rectangle 4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95800" y="2405743"/>
            <a:ext cx="1600200" cy="1295400"/>
            <a:chOff x="3124200" y="2362200"/>
            <a:chExt cx="1600200" cy="1295400"/>
          </a:xfrm>
        </p:grpSpPr>
        <p:sp>
          <p:nvSpPr>
            <p:cNvPr id="14" name="Rounded Rectangle 13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Y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2" name="Elbow Connector 21"/>
          <p:cNvCxnSpPr>
            <a:stCxn id="6" idx="3"/>
            <a:endCxn id="14" idx="1"/>
          </p:cNvCxnSpPr>
          <p:nvPr/>
        </p:nvCxnSpPr>
        <p:spPr>
          <a:xfrm flipV="1">
            <a:off x="3810000" y="3053443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228600" y="2838450"/>
            <a:ext cx="1447800" cy="457200"/>
          </a:xfrm>
          <a:prstGeom prst="roundRect">
            <a:avLst/>
          </a:prstGeom>
          <a:solidFill>
            <a:srgbClr val="C0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62000" y="5029200"/>
            <a:ext cx="78002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Pop()</a:t>
            </a:r>
            <a:r>
              <a:rPr lang="en-US" sz="2400" dirty="0" smtClean="0"/>
              <a:t>: </a:t>
            </a:r>
            <a:r>
              <a:rPr lang="el-GR" sz="2400" dirty="0" smtClean="0"/>
              <a:t>Αφαιρεί το στοιχείο στην κορυφή της στοίβας και </a:t>
            </a:r>
          </a:p>
          <a:p>
            <a:r>
              <a:rPr lang="el-GR" sz="2400" dirty="0"/>
              <a:t> </a:t>
            </a:r>
            <a:r>
              <a:rPr lang="el-GR" sz="2400" dirty="0" smtClean="0"/>
              <a:t>         επιστρέφει την τιμή του (Χ στο παράδειγμα μας)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1676400" y="3034132"/>
            <a:ext cx="609600" cy="1360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4323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Στοίβα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286000" y="2405743"/>
            <a:ext cx="1600200" cy="1295400"/>
            <a:chOff x="3124200" y="2362200"/>
            <a:chExt cx="1600200" cy="1295400"/>
          </a:xfrm>
        </p:grpSpPr>
        <p:sp>
          <p:nvSpPr>
            <p:cNvPr id="5" name="Rounded Rectangle 4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95800" y="2405743"/>
            <a:ext cx="1600200" cy="1295400"/>
            <a:chOff x="3124200" y="2362200"/>
            <a:chExt cx="1600200" cy="1295400"/>
          </a:xfrm>
        </p:grpSpPr>
        <p:sp>
          <p:nvSpPr>
            <p:cNvPr id="14" name="Rounded Rectangle 13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Y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2" name="Elbow Connector 21"/>
          <p:cNvCxnSpPr>
            <a:stCxn id="6" idx="3"/>
          </p:cNvCxnSpPr>
          <p:nvPr/>
        </p:nvCxnSpPr>
        <p:spPr>
          <a:xfrm flipV="1">
            <a:off x="3810000" y="2881993"/>
            <a:ext cx="685800" cy="55789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228600" y="2838450"/>
            <a:ext cx="1447800" cy="457200"/>
          </a:xfrm>
          <a:prstGeom prst="roundRect">
            <a:avLst/>
          </a:prstGeom>
          <a:solidFill>
            <a:srgbClr val="C0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62000" y="5029200"/>
            <a:ext cx="78002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Pop()</a:t>
            </a:r>
            <a:r>
              <a:rPr lang="en-US" sz="2400" dirty="0" smtClean="0"/>
              <a:t>: </a:t>
            </a:r>
            <a:r>
              <a:rPr lang="el-GR" sz="2400" dirty="0" smtClean="0"/>
              <a:t>Αφαιρεί το στοιχείο στην κορυφή της στοίβας και </a:t>
            </a:r>
          </a:p>
          <a:p>
            <a:r>
              <a:rPr lang="el-GR" sz="2400" dirty="0"/>
              <a:t> </a:t>
            </a:r>
            <a:r>
              <a:rPr lang="el-GR" sz="2400" dirty="0" smtClean="0"/>
              <a:t>         επιστρέφει την τιμή του (Χ στο παράδειγμα μας)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cxnSp>
        <p:nvCxnSpPr>
          <p:cNvPr id="9" name="Elbow Connector 8"/>
          <p:cNvCxnSpPr>
            <a:stCxn id="27" idx="3"/>
          </p:cNvCxnSpPr>
          <p:nvPr/>
        </p:nvCxnSpPr>
        <p:spPr>
          <a:xfrm>
            <a:off x="1676400" y="3067050"/>
            <a:ext cx="303312" cy="1298054"/>
          </a:xfrm>
          <a:prstGeom prst="bentConnector2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979712" y="4365105"/>
            <a:ext cx="23446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endCxn id="14" idx="1"/>
          </p:cNvCxnSpPr>
          <p:nvPr/>
        </p:nvCxnSpPr>
        <p:spPr>
          <a:xfrm rot="5400000" flipH="1" flipV="1">
            <a:off x="3762375" y="3615422"/>
            <a:ext cx="1295403" cy="171447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1219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Στοίβα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286000" y="2405743"/>
            <a:ext cx="1600200" cy="1295400"/>
            <a:chOff x="3124200" y="2362200"/>
            <a:chExt cx="1600200" cy="1295400"/>
          </a:xfrm>
        </p:grpSpPr>
        <p:sp>
          <p:nvSpPr>
            <p:cNvPr id="5" name="Rounded Rectangle 4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495800" y="2405743"/>
            <a:ext cx="1600200" cy="1295400"/>
            <a:chOff x="3124200" y="2362200"/>
            <a:chExt cx="1600200" cy="1295400"/>
          </a:xfrm>
        </p:grpSpPr>
        <p:sp>
          <p:nvSpPr>
            <p:cNvPr id="14" name="Rounded Rectangle 13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Y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7" name="Rounded Rectangle 26"/>
          <p:cNvSpPr/>
          <p:nvPr/>
        </p:nvSpPr>
        <p:spPr>
          <a:xfrm>
            <a:off x="228600" y="2838450"/>
            <a:ext cx="1447800" cy="457200"/>
          </a:xfrm>
          <a:prstGeom prst="roundRect">
            <a:avLst/>
          </a:prstGeom>
          <a:solidFill>
            <a:srgbClr val="C0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62000" y="5029200"/>
            <a:ext cx="78002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Pop()</a:t>
            </a:r>
            <a:r>
              <a:rPr lang="en-US" sz="2400" dirty="0" smtClean="0"/>
              <a:t>: </a:t>
            </a:r>
            <a:r>
              <a:rPr lang="el-GR" sz="2400" dirty="0" smtClean="0"/>
              <a:t>Αφαιρεί το στοιχείο στην κορυφή της στοίβας και </a:t>
            </a:r>
          </a:p>
          <a:p>
            <a:r>
              <a:rPr lang="el-GR" sz="2400" dirty="0"/>
              <a:t> </a:t>
            </a:r>
            <a:r>
              <a:rPr lang="el-GR" sz="2400" dirty="0" smtClean="0"/>
              <a:t>         επιστρέφει την τιμή του (Χ στο παράδειγμα μας)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grpSp>
        <p:nvGrpSpPr>
          <p:cNvPr id="3" name="Group 2"/>
          <p:cNvGrpSpPr/>
          <p:nvPr/>
        </p:nvGrpSpPr>
        <p:grpSpPr>
          <a:xfrm>
            <a:off x="2133600" y="2057400"/>
            <a:ext cx="1905000" cy="1981200"/>
            <a:chOff x="2133600" y="2057400"/>
            <a:chExt cx="1905000" cy="1981200"/>
          </a:xfrm>
        </p:grpSpPr>
        <p:cxnSp>
          <p:nvCxnSpPr>
            <p:cNvPr id="24" name="Straight Connector 23"/>
            <p:cNvCxnSpPr/>
            <p:nvPr/>
          </p:nvCxnSpPr>
          <p:spPr>
            <a:xfrm flipH="1">
              <a:off x="2209800" y="2057400"/>
              <a:ext cx="1676400" cy="19812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2133600" y="2133600"/>
              <a:ext cx="1905000" cy="182880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" name="Elbow Connector 8"/>
          <p:cNvCxnSpPr>
            <a:stCxn id="27" idx="3"/>
          </p:cNvCxnSpPr>
          <p:nvPr/>
        </p:nvCxnSpPr>
        <p:spPr>
          <a:xfrm>
            <a:off x="1676400" y="3067050"/>
            <a:ext cx="303312" cy="1298054"/>
          </a:xfrm>
          <a:prstGeom prst="bentConnector2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979712" y="4365105"/>
            <a:ext cx="234464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endCxn id="14" idx="1"/>
          </p:cNvCxnSpPr>
          <p:nvPr/>
        </p:nvCxnSpPr>
        <p:spPr>
          <a:xfrm rot="5400000" flipH="1" flipV="1">
            <a:off x="3762375" y="3615422"/>
            <a:ext cx="1295403" cy="171447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4386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Στοίβα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4495800" y="2405743"/>
            <a:ext cx="1600200" cy="1295400"/>
            <a:chOff x="3124200" y="2362200"/>
            <a:chExt cx="1600200" cy="1295400"/>
          </a:xfrm>
        </p:grpSpPr>
        <p:sp>
          <p:nvSpPr>
            <p:cNvPr id="14" name="Rounded Rectangle 13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5600" y="2373086"/>
            <a:ext cx="1600200" cy="1295400"/>
            <a:chOff x="3124200" y="2362200"/>
            <a:chExt cx="1600200" cy="1295400"/>
          </a:xfrm>
        </p:grpSpPr>
        <p:sp>
          <p:nvSpPr>
            <p:cNvPr id="18" name="Rounded Rectangle 17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Y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" name="Elbow Connector 22"/>
          <p:cNvCxnSpPr>
            <a:endCxn id="18" idx="1"/>
          </p:cNvCxnSpPr>
          <p:nvPr/>
        </p:nvCxnSpPr>
        <p:spPr>
          <a:xfrm flipV="1">
            <a:off x="6019800" y="3020786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2438400" y="2819400"/>
            <a:ext cx="1447800" cy="457200"/>
          </a:xfrm>
          <a:prstGeom prst="roundRect">
            <a:avLst/>
          </a:prstGeom>
          <a:solidFill>
            <a:srgbClr val="C0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7" idx="3"/>
          </p:cNvCxnSpPr>
          <p:nvPr/>
        </p:nvCxnSpPr>
        <p:spPr>
          <a:xfrm>
            <a:off x="3886200" y="3048000"/>
            <a:ext cx="59871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11685" y="5733256"/>
            <a:ext cx="7920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Push(Z)</a:t>
            </a:r>
            <a:r>
              <a:rPr lang="en-US" sz="2400" dirty="0" smtClean="0"/>
              <a:t>: </a:t>
            </a:r>
            <a:r>
              <a:rPr lang="el-GR" sz="2400" dirty="0" smtClean="0"/>
              <a:t>Προσθέτει την τιμή </a:t>
            </a:r>
            <a:r>
              <a:rPr lang="en-US" sz="2400" dirty="0" smtClean="0"/>
              <a:t>Z </a:t>
            </a:r>
            <a:r>
              <a:rPr lang="el-GR" sz="2400" dirty="0" smtClean="0"/>
              <a:t>στην κορυφή της στοίβας 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2286000" y="3817371"/>
            <a:ext cx="1600200" cy="1295400"/>
            <a:chOff x="3124200" y="2362200"/>
            <a:chExt cx="1600200" cy="1295400"/>
          </a:xfrm>
        </p:grpSpPr>
        <p:sp>
          <p:nvSpPr>
            <p:cNvPr id="25" name="Rounded Rectangle 24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Z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10260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Στοίβα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4495800" y="2405743"/>
            <a:ext cx="1600200" cy="1295400"/>
            <a:chOff x="3124200" y="2362200"/>
            <a:chExt cx="1600200" cy="1295400"/>
          </a:xfrm>
        </p:grpSpPr>
        <p:sp>
          <p:nvSpPr>
            <p:cNvPr id="14" name="Rounded Rectangle 13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5600" y="2373086"/>
            <a:ext cx="1600200" cy="1295400"/>
            <a:chOff x="3124200" y="2362200"/>
            <a:chExt cx="1600200" cy="1295400"/>
          </a:xfrm>
        </p:grpSpPr>
        <p:sp>
          <p:nvSpPr>
            <p:cNvPr id="18" name="Rounded Rectangle 17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Y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" name="Elbow Connector 22"/>
          <p:cNvCxnSpPr>
            <a:endCxn id="18" idx="1"/>
          </p:cNvCxnSpPr>
          <p:nvPr/>
        </p:nvCxnSpPr>
        <p:spPr>
          <a:xfrm flipV="1">
            <a:off x="6019800" y="3020786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251520" y="2710543"/>
            <a:ext cx="1447800" cy="457200"/>
          </a:xfrm>
          <a:prstGeom prst="roundRect">
            <a:avLst/>
          </a:prstGeom>
          <a:solidFill>
            <a:srgbClr val="C0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1699320" y="2873955"/>
            <a:ext cx="2796480" cy="280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11685" y="5733256"/>
            <a:ext cx="7920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Push(Z)</a:t>
            </a:r>
            <a:r>
              <a:rPr lang="en-US" sz="2400" dirty="0" smtClean="0"/>
              <a:t>: </a:t>
            </a:r>
            <a:r>
              <a:rPr lang="el-GR" sz="2400" dirty="0" smtClean="0"/>
              <a:t>Προσθέτει την τιμή </a:t>
            </a:r>
            <a:r>
              <a:rPr lang="en-US" sz="2400" dirty="0" smtClean="0"/>
              <a:t>Z </a:t>
            </a:r>
            <a:r>
              <a:rPr lang="el-GR" sz="2400" dirty="0" smtClean="0"/>
              <a:t>στην κορυφή της στοίβας 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2195736" y="3827837"/>
            <a:ext cx="1600200" cy="1295400"/>
            <a:chOff x="3124200" y="2362200"/>
            <a:chExt cx="1600200" cy="1295400"/>
          </a:xfrm>
        </p:grpSpPr>
        <p:sp>
          <p:nvSpPr>
            <p:cNvPr id="25" name="Rounded Rectangle 24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Z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6" name="Elbow Connector 5"/>
          <p:cNvCxnSpPr>
            <a:stCxn id="26" idx="3"/>
            <a:endCxn id="14" idx="1"/>
          </p:cNvCxnSpPr>
          <p:nvPr/>
        </p:nvCxnSpPr>
        <p:spPr>
          <a:xfrm flipV="1">
            <a:off x="3719736" y="3053443"/>
            <a:ext cx="776064" cy="1808537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9277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Στοίβα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4495800" y="2405743"/>
            <a:ext cx="1600200" cy="1295400"/>
            <a:chOff x="3124200" y="2362200"/>
            <a:chExt cx="1600200" cy="1295400"/>
          </a:xfrm>
        </p:grpSpPr>
        <p:sp>
          <p:nvSpPr>
            <p:cNvPr id="14" name="Rounded Rectangle 13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X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05600" y="2373086"/>
            <a:ext cx="1600200" cy="1295400"/>
            <a:chOff x="3124200" y="2362200"/>
            <a:chExt cx="1600200" cy="1295400"/>
          </a:xfrm>
        </p:grpSpPr>
        <p:sp>
          <p:nvSpPr>
            <p:cNvPr id="18" name="Rounded Rectangle 17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Y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3" name="Elbow Connector 22"/>
          <p:cNvCxnSpPr>
            <a:endCxn id="18" idx="1"/>
          </p:cNvCxnSpPr>
          <p:nvPr/>
        </p:nvCxnSpPr>
        <p:spPr>
          <a:xfrm flipV="1">
            <a:off x="6019800" y="3020786"/>
            <a:ext cx="685800" cy="386443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251520" y="2852895"/>
            <a:ext cx="1447800" cy="457200"/>
          </a:xfrm>
          <a:prstGeom prst="roundRect">
            <a:avLst/>
          </a:prstGeom>
          <a:solidFill>
            <a:srgbClr val="C000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head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11685" y="5733256"/>
            <a:ext cx="7920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Push(Z)</a:t>
            </a:r>
            <a:r>
              <a:rPr lang="en-US" sz="2400" dirty="0" smtClean="0"/>
              <a:t>: </a:t>
            </a:r>
            <a:r>
              <a:rPr lang="el-GR" sz="2400" dirty="0" smtClean="0"/>
              <a:t>Προσθέτει την τιμή </a:t>
            </a:r>
            <a:r>
              <a:rPr lang="en-US" sz="2400" dirty="0" smtClean="0"/>
              <a:t>Z </a:t>
            </a:r>
            <a:r>
              <a:rPr lang="el-GR" sz="2400" dirty="0" smtClean="0"/>
              <a:t>στην κορυφή της στοίβας 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2195736" y="3827837"/>
            <a:ext cx="1600200" cy="1295400"/>
            <a:chOff x="3124200" y="2362200"/>
            <a:chExt cx="1600200" cy="1295400"/>
          </a:xfrm>
        </p:grpSpPr>
        <p:sp>
          <p:nvSpPr>
            <p:cNvPr id="25" name="Rounded Rectangle 24"/>
            <p:cNvSpPr/>
            <p:nvPr/>
          </p:nvSpPr>
          <p:spPr>
            <a:xfrm>
              <a:off x="3124200" y="2362200"/>
              <a:ext cx="1600200" cy="1295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3200400" y="3167743"/>
              <a:ext cx="1447800" cy="457200"/>
            </a:xfrm>
            <a:prstGeom prst="roundRect">
              <a:avLst/>
            </a:prstGeom>
            <a:solidFill>
              <a:srgbClr val="C00000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next</a:t>
              </a:r>
              <a:endParaRPr lang="en-US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200400" y="2438400"/>
              <a:ext cx="1447800" cy="685800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Z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6" name="Elbow Connector 5"/>
          <p:cNvCxnSpPr>
            <a:stCxn id="26" idx="3"/>
            <a:endCxn id="14" idx="1"/>
          </p:cNvCxnSpPr>
          <p:nvPr/>
        </p:nvCxnSpPr>
        <p:spPr>
          <a:xfrm flipV="1">
            <a:off x="3719736" y="3053443"/>
            <a:ext cx="776064" cy="1808537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Elbow Connector 3"/>
          <p:cNvCxnSpPr>
            <a:stCxn id="27" idx="3"/>
            <a:endCxn id="25" idx="1"/>
          </p:cNvCxnSpPr>
          <p:nvPr/>
        </p:nvCxnSpPr>
        <p:spPr>
          <a:xfrm>
            <a:off x="1699320" y="3081495"/>
            <a:ext cx="496416" cy="1394042"/>
          </a:xfrm>
          <a:prstGeom prst="bentConnector3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6841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7755</TotalTime>
  <Words>1112</Words>
  <Application>Microsoft Office PowerPoint</Application>
  <PresentationFormat>On-screen Show (4:3)</PresentationFormat>
  <Paragraphs>320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Courier New</vt:lpstr>
      <vt:lpstr>Tahoma</vt:lpstr>
      <vt:lpstr>Clarity</vt:lpstr>
      <vt:lpstr>ΤΕΧΝΙΚΕΣ Αντικειμενοστραφουσ προγραμματισμου</vt:lpstr>
      <vt:lpstr>ΥΛΟΠΟΙΗΣΗ ΔΥΝΑΜΙΚΗΣ ΣΤΟΙΒΑΣ</vt:lpstr>
      <vt:lpstr>Παράδειγμα</vt:lpstr>
      <vt:lpstr>Στοίβα</vt:lpstr>
      <vt:lpstr>Στοίβα</vt:lpstr>
      <vt:lpstr>Στοίβα</vt:lpstr>
      <vt:lpstr>Στοίβα</vt:lpstr>
      <vt:lpstr>Στοίβα</vt:lpstr>
      <vt:lpstr>Στοίβα</vt:lpstr>
      <vt:lpstr>Στοίβα</vt:lpstr>
      <vt:lpstr>Στοίβα - Υλοποίηση</vt:lpstr>
      <vt:lpstr>Στοίβα - Υλοποίηση</vt:lpstr>
      <vt:lpstr>PowerPoint Presentation</vt:lpstr>
      <vt:lpstr>PowerPoint Presentation</vt:lpstr>
      <vt:lpstr>Μέθοδος toString()</vt:lpstr>
      <vt:lpstr>PowerPoint Presentation</vt:lpstr>
      <vt:lpstr>Στοίβα - Υλοποίηση</vt:lpstr>
      <vt:lpstr>PowerPoint Presentation</vt:lpstr>
      <vt:lpstr>PowerPoint Presentation</vt:lpstr>
      <vt:lpstr>PowerPoint Presentation</vt:lpstr>
      <vt:lpstr>PowerPoint Presentation</vt:lpstr>
      <vt:lpstr>Σχέσεις μεταξύ κλάσεων</vt:lpstr>
      <vt:lpstr>H UML γλώσσα</vt:lpstr>
      <vt:lpstr>Σχέσεις κλάσεων</vt:lpstr>
      <vt:lpstr>Σχέση συνάθροισης – Aggregation</vt:lpstr>
      <vt:lpstr>Σχέση σύνθεσης – Composition </vt:lpstr>
      <vt:lpstr>UML διαγράμματα</vt:lpstr>
      <vt:lpstr>Aggregation and Composition</vt:lpstr>
      <vt:lpstr>Προσοχή!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463</cp:revision>
  <dcterms:created xsi:type="dcterms:W3CDTF">2013-02-10T16:19:38Z</dcterms:created>
  <dcterms:modified xsi:type="dcterms:W3CDTF">2018-04-30T11:57:57Z</dcterms:modified>
</cp:coreProperties>
</file>