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6"/>
  </p:notesMasterIdLst>
  <p:sldIdLst>
    <p:sldId id="257" r:id="rId2"/>
    <p:sldId id="352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4" r:id="rId35"/>
    <p:sldId id="385" r:id="rId36"/>
    <p:sldId id="386" r:id="rId37"/>
    <p:sldId id="387" r:id="rId38"/>
    <p:sldId id="388" r:id="rId39"/>
    <p:sldId id="389" r:id="rId40"/>
    <p:sldId id="390" r:id="rId41"/>
    <p:sldId id="391" r:id="rId42"/>
    <p:sldId id="392" r:id="rId43"/>
    <p:sldId id="393" r:id="rId44"/>
    <p:sldId id="394" r:id="rId45"/>
    <p:sldId id="395" r:id="rId46"/>
    <p:sldId id="396" r:id="rId47"/>
    <p:sldId id="397" r:id="rId48"/>
    <p:sldId id="398" r:id="rId49"/>
    <p:sldId id="399" r:id="rId50"/>
    <p:sldId id="400" r:id="rId51"/>
    <p:sldId id="401" r:id="rId52"/>
    <p:sldId id="402" r:id="rId53"/>
    <p:sldId id="403" r:id="rId54"/>
    <p:sldId id="404" r:id="rId55"/>
    <p:sldId id="405" r:id="rId56"/>
    <p:sldId id="406" r:id="rId57"/>
    <p:sldId id="407" r:id="rId58"/>
    <p:sldId id="408" r:id="rId59"/>
    <p:sldId id="409" r:id="rId60"/>
    <p:sldId id="410" r:id="rId61"/>
    <p:sldId id="411" r:id="rId62"/>
    <p:sldId id="424" r:id="rId63"/>
    <p:sldId id="412" r:id="rId64"/>
    <p:sldId id="413" r:id="rId65"/>
    <p:sldId id="414" r:id="rId66"/>
    <p:sldId id="415" r:id="rId67"/>
    <p:sldId id="416" r:id="rId68"/>
    <p:sldId id="417" r:id="rId69"/>
    <p:sldId id="418" r:id="rId70"/>
    <p:sldId id="419" r:id="rId71"/>
    <p:sldId id="420" r:id="rId72"/>
    <p:sldId id="421" r:id="rId73"/>
    <p:sldId id="422" r:id="rId74"/>
    <p:sldId id="423" r:id="rId7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371602"/>
            <a:ext cx="8712968" cy="1927225"/>
          </a:xfrm>
        </p:spPr>
        <p:txBody>
          <a:bodyPr>
            <a:noAutofit/>
          </a:bodyPr>
          <a:lstStyle/>
          <a:p>
            <a:r>
              <a:rPr lang="el-GR" sz="4400" dirty="0"/>
              <a:t>ΤΕΧΝΙΚΕΣ </a:t>
            </a:r>
            <a:r>
              <a:rPr lang="el-GR" sz="4400" dirty="0" err="1"/>
              <a:t>Αντικειμενοστραφουσ</a:t>
            </a:r>
            <a:r>
              <a:rPr lang="el-GR" sz="4400" dirty="0"/>
              <a:t> </a:t>
            </a:r>
            <a:r>
              <a:rPr lang="el-GR" sz="4400" dirty="0" err="1"/>
              <a:t>προγραμματισμου</a:t>
            </a:r>
            <a:endParaRPr lang="el-GR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37207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l-GR" dirty="0" smtClean="0"/>
              <a:t>Αναφορές</a:t>
            </a:r>
            <a:endParaRPr lang="en-US" dirty="0" smtClean="0"/>
          </a:p>
          <a:p>
            <a:pPr algn="ctr"/>
            <a:r>
              <a:rPr lang="el-GR" dirty="0" smtClean="0"/>
              <a:t>Αντικείμενα ως επιστρεφόμενες τιμές 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Πίνακες με αντικείμενα</a:t>
            </a:r>
          </a:p>
          <a:p>
            <a:pPr algn="ctr"/>
            <a:r>
              <a:rPr lang="el-GR" dirty="0" smtClean="0"/>
              <a:t>Βαθιά και ρηχά αντίγραφα</a:t>
            </a:r>
          </a:p>
          <a:p>
            <a:pPr algn="ctr"/>
            <a:r>
              <a:rPr lang="en-US" dirty="0" smtClean="0"/>
              <a:t>Copy Constructor</a:t>
            </a:r>
            <a:endParaRPr lang="el-GR" dirty="0" smtClean="0"/>
          </a:p>
          <a:p>
            <a:pPr algn="ctr"/>
            <a:r>
              <a:rPr lang="el-GR" dirty="0" smtClean="0"/>
              <a:t>Η αναφορά </a:t>
            </a:r>
            <a:r>
              <a:rPr lang="en-US" dirty="0" smtClean="0"/>
              <a:t>this</a:t>
            </a:r>
            <a:endParaRPr lang="el-GR" dirty="0" smtClean="0"/>
          </a:p>
          <a:p>
            <a:pPr algn="ctr"/>
            <a:r>
              <a:rPr lang="el-GR" dirty="0"/>
              <a:t>Σύνθεση και αναφορές</a:t>
            </a:r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5" y="5305733"/>
            <a:ext cx="5904656" cy="9291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356582"/>
            <a:ext cx="8534400" cy="64807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Date(day,month,year+1);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0" y="620688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6" name="Rectangular Callout 5"/>
          <p:cNvSpPr/>
          <p:nvPr/>
        </p:nvSpPr>
        <p:spPr>
          <a:xfrm>
            <a:off x="1514803" y="6158617"/>
            <a:ext cx="7629197" cy="678685"/>
          </a:xfrm>
          <a:prstGeom prst="wedgeRectCallout">
            <a:avLst>
              <a:gd name="adj1" fmla="val -25279"/>
              <a:gd name="adj2" fmla="val -76651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Μπορούμε να επιστρέψουμε το αντικείμενο που δημιουργούμε κατευθείαν ως επιστρεφόμενη τιμή (παρομοίως και ως όρισμα σε μέθοδο)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5013" y="5044534"/>
            <a:ext cx="40023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γίνεται αν η ημερομηνία είναι 29/2?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60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4941168"/>
            <a:ext cx="5364088" cy="180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7130" y="24190"/>
            <a:ext cx="8534400" cy="700521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(day == 29 &amp;&amp; month == 2){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Date(day,month,year+1);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0" y="620688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5743059" y="4666638"/>
            <a:ext cx="3380725" cy="2160240"/>
          </a:xfrm>
          <a:prstGeom prst="wedgeRectCallout">
            <a:avLst>
              <a:gd name="adj1" fmla="val -104856"/>
              <a:gd name="adj2" fmla="val 107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Η τιμή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l-GR" dirty="0" smtClean="0">
                <a:solidFill>
                  <a:schemeClr val="tx1"/>
                </a:solidFill>
              </a:rPr>
              <a:t>: Μία κενή αναφορά. Η τιμή μπορεί να χρησιμοποιηθεί σαν μια </a:t>
            </a:r>
            <a:r>
              <a:rPr lang="en-US" dirty="0" smtClean="0">
                <a:solidFill>
                  <a:schemeClr val="tx1"/>
                </a:solidFill>
              </a:rPr>
              <a:t>default </a:t>
            </a:r>
            <a:r>
              <a:rPr lang="el-GR" dirty="0" smtClean="0">
                <a:solidFill>
                  <a:schemeClr val="tx1"/>
                </a:solidFill>
              </a:rPr>
              <a:t>τιμή, ή σαν ένδειξη λάθους (στην περίπτωση αυτή ότι δεν μπορούμε να δημιουργήσουμε το αντικείμενο)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63218" y="3574286"/>
            <a:ext cx="40023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γίνεται αν η ημερομηνία είναι 29/2?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2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548680"/>
            <a:ext cx="8534400" cy="48965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DateExample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Date today = new Date(3,4,2014);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(today);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	if(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null)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3" y="5589240"/>
            <a:ext cx="7056784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Προσοχή</a:t>
            </a:r>
            <a:r>
              <a:rPr lang="el-GR" dirty="0" smtClean="0"/>
              <a:t>: Η χρήση του </a:t>
            </a:r>
            <a:r>
              <a:rPr lang="en-US" dirty="0" smtClean="0"/>
              <a:t>null </a:t>
            </a:r>
            <a:r>
              <a:rPr lang="el-GR" dirty="0" smtClean="0"/>
              <a:t>για έλεγχο λάθους σημαίνει ότι όποτε χρησιμοποιούμε την μέθοδο θα πρέπει να προσέχουμε αν η επιστρεφόμενη τιμή είναι </a:t>
            </a:r>
            <a:r>
              <a:rPr lang="en-US" dirty="0" smtClean="0"/>
              <a:t>null. </a:t>
            </a:r>
            <a:r>
              <a:rPr lang="el-GR" dirty="0" smtClean="0"/>
              <a:t>Δεν είναι καλή λύση, και αργότερα θα μάθουμε για εξαιρέσεις για να χειριζόμαστε τέτοια προβλήματα.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9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ΠΙΝΑΚΕΣ ΑΠΟ ΑΝΤΙΚΕΙΜΕΝΑ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8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ορίζουμε πίνακες από πρωταρχικούς τύπους μπορούμε να ορίσουμε και </a:t>
            </a:r>
            <a:r>
              <a:rPr lang="el-GR" dirty="0" smtClean="0">
                <a:solidFill>
                  <a:srgbClr val="0070C0"/>
                </a:solidFill>
              </a:rPr>
              <a:t>πίνακες από αντικείμενα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lvl="1"/>
            <a:r>
              <a:rPr lang="el-GR" dirty="0" smtClean="0"/>
              <a:t>Ορίζει ένα πίνακα με τρία αντικείμενα τύπου </a:t>
            </a:r>
            <a:r>
              <a:rPr lang="en-US" dirty="0" smtClean="0"/>
              <a:t>Person</a:t>
            </a:r>
          </a:p>
          <a:p>
            <a:pPr lvl="1"/>
            <a:r>
              <a:rPr lang="el-GR" dirty="0" smtClean="0"/>
              <a:t>Ουσιαστικά ένα πίνακα με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Όταν ορίζουμε ένα πίνακα από αντικείμενα πρέπει να είμαστε προσεκτικοί να δεσμεύουμε σωστά τη μνήμη.</a:t>
            </a:r>
          </a:p>
        </p:txBody>
      </p:sp>
    </p:spTree>
    <p:extLst>
      <p:ext uri="{BB962C8B-B14F-4D97-AF65-F5344CB8AC3E}">
        <p14:creationId xmlns:p14="http://schemas.microsoft.com/office/powerpoint/2010/main" val="368239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/>
              <a:t>εντολή αυτή θα δημιουργήσει μια μεταβλητή με το όνομα </a:t>
            </a:r>
            <a:r>
              <a:rPr lang="en-US" dirty="0">
                <a:solidFill>
                  <a:srgbClr val="0070C0"/>
                </a:solidFill>
              </a:rPr>
              <a:t>array</a:t>
            </a:r>
            <a:r>
              <a:rPr lang="en-US" dirty="0"/>
              <a:t> </a:t>
            </a:r>
            <a:r>
              <a:rPr lang="el-GR" dirty="0"/>
              <a:t>η οποία κάποια στιγμή θα δείχνει σε ένα πίνακα με </a:t>
            </a:r>
            <a:r>
              <a:rPr lang="en-US" dirty="0"/>
              <a:t>Person. </a:t>
            </a:r>
            <a:r>
              <a:rPr lang="el-GR" dirty="0"/>
              <a:t>Για την ώρα είναι </a:t>
            </a:r>
            <a:r>
              <a:rPr lang="en-US" dirty="0"/>
              <a:t>null.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9552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50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/>
              <a:t>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δύο θέσεις μνήμης στο </a:t>
            </a:r>
            <a:r>
              <a:rPr lang="en-US" dirty="0" smtClean="0"/>
              <a:t>heap </a:t>
            </a:r>
            <a:r>
              <a:rPr lang="el-GR" dirty="0" smtClean="0"/>
              <a:t>για να κρατήσουν δύο αναφορές τύπου </a:t>
            </a:r>
            <a:r>
              <a:rPr lang="en-US" dirty="0" smtClean="0"/>
              <a:t>Person. </a:t>
            </a:r>
            <a:r>
              <a:rPr lang="el-GR" dirty="0" smtClean="0"/>
              <a:t>Εφόσον δεν έχουμε δημιουργήσει τις μεταβλητές ακόμη, αυτές θα είναι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9552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3356992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499992" y="31409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98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”, 1);</a:t>
            </a: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νέα 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χώρο για ένα </a:t>
            </a:r>
            <a:r>
              <a:rPr lang="en-US" dirty="0" smtClean="0"/>
              <a:t>Person. </a:t>
            </a:r>
            <a:r>
              <a:rPr lang="el-GR" dirty="0" smtClean="0"/>
              <a:t>Δημιουργείται το αντικείμενο και η αναφορά αποθηκεύεται στην πρώτη θέση του πίνακα </a:t>
            </a:r>
            <a:r>
              <a:rPr lang="en-US" dirty="0" smtClean="0"/>
              <a:t>array.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9552" y="358707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3803098"/>
            <a:ext cx="864096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499992" y="3587074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5796136" y="3443058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6588224" y="3227034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96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”, 1);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array[1]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1);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νέα 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χώρο για άλλο ένα </a:t>
            </a:r>
            <a:r>
              <a:rPr lang="en-US" dirty="0" smtClean="0"/>
              <a:t>Person. </a:t>
            </a:r>
            <a:r>
              <a:rPr lang="el-GR" dirty="0" smtClean="0"/>
              <a:t>Δημιουργείται το αντικείμενο και η αναφορά αποθηκεύεται στην δεύτερη θέση του πίνακα </a:t>
            </a:r>
            <a:r>
              <a:rPr lang="en-US" dirty="0" smtClean="0"/>
              <a:t>array.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9552" y="38882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4104269"/>
            <a:ext cx="864096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499992" y="3888245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5796136" y="3744229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6588224" y="3528205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Elbow Connector 8"/>
          <p:cNvCxnSpPr>
            <a:endCxn id="10" idx="1"/>
          </p:cNvCxnSpPr>
          <p:nvPr/>
        </p:nvCxnSpPr>
        <p:spPr>
          <a:xfrm>
            <a:off x="5796136" y="4450251"/>
            <a:ext cx="810344" cy="3069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6606480" y="4429224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97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δισδιάστατοι πίνακες είναι ουσιαστικά πίνακες από αντικείμενα, όπου τα αντικείμενα είναι πάλι πίνακες</a:t>
            </a:r>
          </a:p>
          <a:p>
            <a:r>
              <a:rPr lang="el-GR" dirty="0" smtClean="0"/>
              <a:t>Π.χ., έτσι δεσμεύουμε πίνακα </a:t>
            </a:r>
            <a:r>
              <a:rPr lang="el-GR" dirty="0" smtClean="0">
                <a:sym typeface="Symbol"/>
              </a:rPr>
              <a:t>ακεραίων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5</a:t>
            </a:r>
            <a:r>
              <a:rPr lang="el-GR" dirty="0" smtClean="0"/>
              <a:t> </a:t>
            </a:r>
            <a:r>
              <a:rPr lang="el-GR" dirty="0" smtClean="0">
                <a:sym typeface="Symbol"/>
              </a:rPr>
              <a:t> </a:t>
            </a:r>
            <a:r>
              <a:rPr lang="en-US" dirty="0">
                <a:sym typeface="Symbol"/>
              </a:rPr>
              <a:t>5</a:t>
            </a:r>
            <a:endParaRPr lang="en-US" dirty="0" smtClean="0">
              <a:sym typeface="Symbol"/>
            </a:endParaRPr>
          </a:p>
          <a:p>
            <a:endParaRPr lang="el-GR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i=0;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i++){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array[i]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5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ΩΣ ΕΠΙΣΤΡΕΦΟΜΕΝΕΣ ΤΙΜΕΣ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8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20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56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42390" y="4293096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56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99514" y="4730121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1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77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0x0040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076056" y="5147407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286506" y="5092079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986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0x0040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076056" y="5147407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299514" y="5469279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3</a:t>
            </a:r>
            <a:endParaRPr lang="en-US" sz="2400" dirty="0"/>
          </a:p>
        </p:txBody>
      </p:sp>
      <p:cxnSp>
        <p:nvCxnSpPr>
          <p:cNvPr id="20" name="Straight Arrow Connector 19"/>
          <p:cNvCxnSpPr>
            <a:endCxn id="21" idx="1"/>
          </p:cNvCxnSpPr>
          <p:nvPr/>
        </p:nvCxnSpPr>
        <p:spPr>
          <a:xfrm>
            <a:off x="4211960" y="5692737"/>
            <a:ext cx="864096" cy="7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5076056" y="5517232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35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0x0040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0x0060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76056" y="5147407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traight Arrow Connector 19"/>
          <p:cNvCxnSpPr>
            <a:endCxn id="21" idx="1"/>
          </p:cNvCxnSpPr>
          <p:nvPr/>
        </p:nvCxnSpPr>
        <p:spPr>
          <a:xfrm>
            <a:off x="4211960" y="5692737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076056" y="5517232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299514" y="5842105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4</a:t>
            </a:r>
            <a:endParaRPr lang="en-US" sz="2400" dirty="0"/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>
            <a:off x="4211960" y="6065563"/>
            <a:ext cx="864096" cy="7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5076056" y="5890058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70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ym typeface="Symbol"/>
              </a:rPr>
              <a:t>Μπορεί ο δισδιάστατος μας πίνακας να είναι ασύμμετρος. </a:t>
            </a:r>
            <a:endParaRPr lang="el-GR" dirty="0">
              <a:sym typeface="Symbol"/>
            </a:endParaRPr>
          </a:p>
          <a:p>
            <a:r>
              <a:rPr lang="el-GR" dirty="0" smtClean="0">
                <a:sym typeface="Symbol"/>
              </a:rPr>
              <a:t>Π.χ., έτσι ορίζουμε ένα διαγώνιο πίνακα.</a:t>
            </a:r>
            <a:endParaRPr lang="en-US" dirty="0" smtClean="0">
              <a:sym typeface="Symbol"/>
            </a:endParaRPr>
          </a:p>
          <a:p>
            <a:endParaRPr lang="el-GR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i=0;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i++){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array[i]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65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0x0040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0x0060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067744" y="4359384"/>
          <a:ext cx="5824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7744" y="4749953"/>
          <a:ext cx="1164802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076056" y="5147407"/>
          <a:ext cx="1747203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traight Arrow Connector 19"/>
          <p:cNvCxnSpPr>
            <a:endCxn id="21" idx="1"/>
          </p:cNvCxnSpPr>
          <p:nvPr/>
        </p:nvCxnSpPr>
        <p:spPr>
          <a:xfrm>
            <a:off x="4211960" y="5692737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5076056" y="5517232"/>
          <a:ext cx="232960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>
            <a:endCxn id="24" idx="1"/>
          </p:cNvCxnSpPr>
          <p:nvPr/>
        </p:nvCxnSpPr>
        <p:spPr>
          <a:xfrm>
            <a:off x="4211960" y="6065563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076056" y="5890058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03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ΒΑΘΕΙΑ ΚΑΙ ΡΗΧΑ</a:t>
            </a:r>
            <a:r>
              <a:rPr lang="en-US" dirty="0" smtClean="0"/>
              <a:t> </a:t>
            </a:r>
            <a:r>
              <a:rPr lang="el-GR" dirty="0" smtClean="0"/>
              <a:t>ΑΝΤΙΓΡΑΦΑ</a:t>
            </a:r>
            <a:br>
              <a:rPr lang="el-GR" dirty="0" smtClean="0"/>
            </a:br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2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Επιστροφή αντικειμένων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δημιουργούμε </a:t>
            </a:r>
            <a:r>
              <a:rPr lang="el-GR" dirty="0" smtClean="0">
                <a:solidFill>
                  <a:srgbClr val="0070C0"/>
                </a:solidFill>
              </a:rPr>
              <a:t>μέσα σε μία μέθοδο</a:t>
            </a:r>
            <a:r>
              <a:rPr lang="el-GR" dirty="0" smtClean="0"/>
              <a:t> μπορούμε να το διατηρήσουμε και μετά το τέλος της μεθόδου 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κρατήσουμε μια αναφορά </a:t>
            </a:r>
            <a:r>
              <a:rPr lang="el-GR" dirty="0" smtClean="0"/>
              <a:t>σε αυτό.</a:t>
            </a:r>
          </a:p>
          <a:p>
            <a:r>
              <a:rPr lang="el-GR" dirty="0" smtClean="0"/>
              <a:t>Ένας τρόπος να γίνει αυτό είναι αν η μέθοδος </a:t>
            </a:r>
            <a:r>
              <a:rPr lang="el-GR" dirty="0" smtClean="0">
                <a:solidFill>
                  <a:srgbClr val="FF0000"/>
                </a:solidFill>
              </a:rPr>
              <a:t>επιστρέφει</a:t>
            </a:r>
            <a:r>
              <a:rPr lang="el-GR" dirty="0" smtClean="0"/>
              <a:t> το αντικείμενο (δηλαδή την </a:t>
            </a:r>
            <a:r>
              <a:rPr lang="el-GR" dirty="0" smtClean="0">
                <a:solidFill>
                  <a:srgbClr val="00B0F0"/>
                </a:solidFill>
              </a:rPr>
              <a:t>αναφορά</a:t>
            </a:r>
            <a:r>
              <a:rPr lang="el-GR" dirty="0" smtClean="0"/>
              <a:t> σε αυτό) που δημιουργήσαμε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3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941168"/>
            <a:ext cx="7884368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404664"/>
            <a:ext cx="9036496" cy="6453336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sz="29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9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58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ClassParameterDemo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5589240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048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8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57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1640" y="1700808"/>
            <a:ext cx="76328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15616" y="1406203"/>
            <a:ext cx="7848872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Elbow Connector 18"/>
          <p:cNvCxnSpPr/>
          <p:nvPr/>
        </p:nvCxnSpPr>
        <p:spPr>
          <a:xfrm flipV="1">
            <a:off x="3866729" y="3599540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85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61047" y="6151224"/>
            <a:ext cx="26227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main </a:t>
            </a:r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0070C0"/>
                </a:solidFill>
              </a:rPr>
              <a:t>Ann 2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4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53035" y="6335890"/>
            <a:ext cx="468423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</a:t>
            </a:r>
            <a:r>
              <a:rPr lang="el-GR" dirty="0" smtClean="0"/>
              <a:t>προηγούμενο αντικείμενο αποδεσμεύεται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796136" y="4263719"/>
            <a:ext cx="1080120" cy="1020578"/>
            <a:chOff x="6084168" y="3356992"/>
            <a:chExt cx="1512168" cy="1446393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6084168" y="3356992"/>
              <a:ext cx="1512168" cy="144639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871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αντιγράφων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 </a:t>
            </a:r>
            <a:r>
              <a:rPr lang="el-GR" dirty="0" smtClean="0"/>
              <a:t>όπως την ορίσαμε πριν δημιουργεί ένα </a:t>
            </a:r>
            <a:r>
              <a:rPr lang="el-GR" dirty="0" smtClean="0">
                <a:solidFill>
                  <a:srgbClr val="0070C0"/>
                </a:solidFill>
              </a:rPr>
              <a:t>καινούριο αντικείμενο </a:t>
            </a:r>
            <a:r>
              <a:rPr lang="el-GR" dirty="0" smtClean="0"/>
              <a:t>που είναι </a:t>
            </a:r>
            <a:r>
              <a:rPr lang="el-GR" dirty="0" smtClean="0">
                <a:solidFill>
                  <a:srgbClr val="0070C0"/>
                </a:solidFill>
              </a:rPr>
              <a:t>αντίγραφο</a:t>
            </a:r>
            <a:r>
              <a:rPr lang="el-GR" dirty="0" smtClean="0"/>
              <a:t> αυτού που έκανε την κλήση.</a:t>
            </a:r>
          </a:p>
          <a:p>
            <a:r>
              <a:rPr lang="el-GR" dirty="0" smtClean="0"/>
              <a:t>Στην περίπτωση μας το αντικείμενο έχει μόνο πεδία που 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πρωταρχικού τύπου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rgbClr val="0070C0"/>
                </a:solidFill>
              </a:rPr>
              <a:t>μη </a:t>
            </a:r>
            <a:r>
              <a:rPr lang="el-GR" dirty="0" err="1" smtClean="0">
                <a:solidFill>
                  <a:srgbClr val="0070C0"/>
                </a:solidFill>
              </a:rPr>
              <a:t>μεταλλάξιμα</a:t>
            </a:r>
            <a:r>
              <a:rPr lang="el-GR" dirty="0" smtClean="0">
                <a:solidFill>
                  <a:srgbClr val="0070C0"/>
                </a:solidFill>
              </a:rPr>
              <a:t> αντικείμενα</a:t>
            </a:r>
            <a:r>
              <a:rPr lang="el-GR" dirty="0" smtClean="0"/>
              <a:t>. Γενικά ένα αντικείμενο μπορεί να έχει ως πεδία άλλα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(δηλαδή αναφορές).</a:t>
            </a:r>
          </a:p>
          <a:p>
            <a:r>
              <a:rPr lang="el-GR" dirty="0" smtClean="0"/>
              <a:t>Στην περίπτωση αυτή η </a:t>
            </a:r>
            <a:r>
              <a:rPr lang="el-GR" dirty="0" smtClean="0">
                <a:solidFill>
                  <a:srgbClr val="0070C0"/>
                </a:solidFill>
              </a:rPr>
              <a:t>δημιουργία αντιγράφου </a:t>
            </a:r>
            <a:r>
              <a:rPr lang="el-GR" dirty="0" smtClean="0"/>
              <a:t>θα πρέπει να γίνεται με πολύ </a:t>
            </a: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71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886118"/>
            <a:ext cx="8568952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21196" y="332026"/>
            <a:ext cx="8722804" cy="67413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[d];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++){position[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Car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car1 = new Car(2);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car1.move();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car2 = car1.copy();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car2.move();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(car1);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51651" y="6021288"/>
            <a:ext cx="24923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dirty="0" smtClean="0"/>
              <a:t>main?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10241" y="2701452"/>
            <a:ext cx="483375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copy </a:t>
            </a:r>
            <a:r>
              <a:rPr lang="el-GR" dirty="0" smtClean="0"/>
              <a:t>δημιουργεί και επιστρέφει ένα νέο </a:t>
            </a:r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70984" y="704431"/>
            <a:ext cx="4492833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Car </a:t>
            </a:r>
            <a:r>
              <a:rPr lang="el-GR" dirty="0" smtClean="0"/>
              <a:t>κινείται σε 1 ή 2 διαστάσεις</a:t>
            </a:r>
          </a:p>
          <a:p>
            <a:r>
              <a:rPr lang="el-GR" dirty="0" smtClean="0"/>
              <a:t>Χρειαζόμαστε ένα πίνακα για την θέση 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47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4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332656"/>
            <a:ext cx="8784976" cy="65253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int year = 201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day;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month;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457200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633537" y="4077072"/>
            <a:ext cx="349188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η κλάση να μπορεί να μου επιστρέφει μια νέα ημερομηνία αλλά ένα χρόνο μετά. Πως μπορώ να το κάνω?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85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car2.move()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381328"/>
            <a:ext cx="577427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Μετακινείται και το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αλλά αυτό δεν είναι επιθυμητό.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13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22077" y="3047784"/>
            <a:ext cx="6618275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22077" y="2488966"/>
            <a:ext cx="6624736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&lt;dim;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20688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Τις περισσότερες φορές θέλουμε να κάνουμε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αντικειμένου, όπου για κάθε αντικείμενο μέσα στο αντίγραφο δεσμεύουμε νέα μνήμη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03548" y="501317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515719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5568506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427984" y="49411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740352" y="49411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515536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427984" y="594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6119750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6382146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7750292" y="5971976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96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8840"/>
          </a:xfrm>
        </p:spPr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είναι πλέον ένα ανεξάρτητο αντικείμενο.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03548" y="341889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3562906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3974220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427984" y="334688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740352" y="3346882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3561081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427984" y="434927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4525464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478786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car2.move</a:t>
            </a:r>
            <a:r>
              <a:rPr lang="en-US" dirty="0" smtClean="0"/>
              <a:t>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7750292" y="4377690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9552" y="5733256"/>
            <a:ext cx="47530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μετακίνηση του </a:t>
            </a:r>
            <a:r>
              <a:rPr lang="en-US" dirty="0" err="1" smtClean="0"/>
              <a:t>car2</a:t>
            </a:r>
            <a:r>
              <a:rPr lang="en-US" dirty="0" smtClean="0"/>
              <a:t> </a:t>
            </a:r>
            <a:r>
              <a:rPr lang="el-GR" dirty="0" smtClean="0"/>
              <a:t>δεν επηρεάζει το </a:t>
            </a:r>
            <a:r>
              <a:rPr lang="en-US" dirty="0" err="1" smtClean="0"/>
              <a:t>car1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6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</a:t>
            </a:r>
            <a:r>
              <a:rPr lang="en-US" dirty="0" smtClean="0"/>
              <a:t>Constructor</a:t>
            </a:r>
            <a:r>
              <a:rPr lang="el-GR" dirty="0" smtClean="0"/>
              <a:t> που παίρνει σαν όρισμα ένα αντικείμενο του ίδιου τύπου και δημιουργεί ένα αντίγραφο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n-US" dirty="0" smtClean="0">
                <a:solidFill>
                  <a:srgbClr val="00B0F0"/>
                </a:solidFill>
              </a:rPr>
              <a:t>copy constructor </a:t>
            </a:r>
            <a:r>
              <a:rPr lang="el-GR" dirty="0" smtClean="0"/>
              <a:t>έχει δύο λειτουργίες: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</a:t>
            </a:r>
            <a:r>
              <a:rPr lang="el-GR" dirty="0" smtClean="0"/>
              <a:t>τη μνήμη για το αντικείμενο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Αντιγράφει</a:t>
            </a:r>
            <a:r>
              <a:rPr lang="el-GR" dirty="0" smtClean="0"/>
              <a:t> τις τιμές του αντικειμένου-ορίσματος.</a:t>
            </a:r>
            <a:endParaRPr lang="en-US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πρέπει να δημιουργούμε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</a:t>
            </a:r>
            <a:r>
              <a:rPr lang="el-GR" dirty="0" smtClean="0"/>
              <a:t> του αντικειμένου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44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52936"/>
            <a:ext cx="9144000" cy="180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 </a:t>
            </a:r>
            <a:r>
              <a:rPr lang="el-GR" dirty="0" smtClean="0"/>
              <a:t>για την </a:t>
            </a:r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int[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4798893"/>
            <a:ext cx="671645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Δημιουργεί </a:t>
            </a:r>
            <a:r>
              <a:rPr lang="el-GR" dirty="0" smtClean="0">
                <a:solidFill>
                  <a:srgbClr val="FF0000"/>
                </a:solidFill>
              </a:rPr>
              <a:t>βαθύ αντίγραφο</a:t>
            </a:r>
            <a:r>
              <a:rPr lang="el-GR" dirty="0" smtClean="0"/>
              <a:t>:</a:t>
            </a:r>
          </a:p>
          <a:p>
            <a:r>
              <a:rPr lang="el-GR" dirty="0" smtClean="0"/>
              <a:t>Δεσμεύουμε καινούριο πίνακα και αντιγράφουμε μία-μία τις τιμές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589240"/>
            <a:ext cx="479330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Κλήση: </a:t>
            </a:r>
            <a:endParaRPr lang="en-US" sz="2400" dirty="0" smtClean="0"/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Car(2);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car2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6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Φωλιασμένος </a:t>
            </a:r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μια κλάση έχει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από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άλλη κλάση</a:t>
            </a:r>
            <a:r>
              <a:rPr lang="el-GR" dirty="0" smtClean="0"/>
              <a:t>, τότε όταν καλούμε τον </a:t>
            </a:r>
            <a:r>
              <a:rPr lang="en-US" dirty="0" smtClean="0"/>
              <a:t>copy constructor </a:t>
            </a:r>
            <a:r>
              <a:rPr lang="el-GR" dirty="0" smtClean="0"/>
              <a:t>θα πρέπει να έχουμε ορίσει </a:t>
            </a:r>
            <a:r>
              <a:rPr lang="en-US" dirty="0" smtClean="0">
                <a:solidFill>
                  <a:srgbClr val="0070C0"/>
                </a:solidFill>
              </a:rPr>
              <a:t>copy constructor </a:t>
            </a:r>
            <a:r>
              <a:rPr lang="el-GR" dirty="0" smtClean="0"/>
              <a:t>και για τις κλάσεις των αντικειμένων-πεδίων.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16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4653136"/>
            <a:ext cx="8568952" cy="4680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4482" y="6021288"/>
            <a:ext cx="408355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>
                <a:solidFill>
                  <a:srgbClr val="FF0000"/>
                </a:solidFill>
              </a:rPr>
              <a:t>copy constructor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68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86" y="2348880"/>
            <a:ext cx="9263406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9036496" cy="6381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initName;number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this.name = other.name;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 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50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ΑΝΑΦΟΡΑ </a:t>
            </a:r>
            <a:r>
              <a:rPr lang="en-US" dirty="0" smtClean="0"/>
              <a:t>this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0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308" y="5117890"/>
            <a:ext cx="6770948" cy="147946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3211" y="377280"/>
            <a:ext cx="8534400" cy="64807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nextYearDate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day,month,year+1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nextYearDate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0491" y="620688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2" name="Rectangular Callout 1"/>
          <p:cNvSpPr/>
          <p:nvPr/>
        </p:nvSpPr>
        <p:spPr>
          <a:xfrm>
            <a:off x="3786735" y="6297952"/>
            <a:ext cx="5328592" cy="560048"/>
          </a:xfrm>
          <a:prstGeom prst="wedgeRectCallout">
            <a:avLst>
              <a:gd name="adj1" fmla="val 8501"/>
              <a:gd name="adj2" fmla="val -71935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Η κλάση </a:t>
            </a:r>
            <a:r>
              <a:rPr lang="en-US" dirty="0" err="1">
                <a:solidFill>
                  <a:schemeClr val="tx1"/>
                </a:solidFill>
              </a:rPr>
              <a:t>nextYear</a:t>
            </a:r>
            <a:r>
              <a:rPr lang="en-US" dirty="0">
                <a:solidFill>
                  <a:schemeClr val="tx1"/>
                </a:solidFill>
              </a:rPr>
              <a:t>() </a:t>
            </a:r>
            <a:r>
              <a:rPr lang="el-GR" dirty="0">
                <a:solidFill>
                  <a:schemeClr val="tx1"/>
                </a:solidFill>
              </a:rPr>
              <a:t>επιστρέφει ένα νέο αντικείμενο </a:t>
            </a:r>
            <a:r>
              <a:rPr lang="en-US" dirty="0">
                <a:solidFill>
                  <a:schemeClr val="tx1"/>
                </a:solidFill>
              </a:rPr>
              <a:t>Date </a:t>
            </a:r>
            <a:r>
              <a:rPr lang="el-GR" dirty="0">
                <a:solidFill>
                  <a:schemeClr val="tx1"/>
                </a:solidFill>
              </a:rPr>
              <a:t>με την ημερομηνία ένα χρόνο </a:t>
            </a:r>
            <a:r>
              <a:rPr lang="el-GR" dirty="0" smtClean="0">
                <a:solidFill>
                  <a:schemeClr val="tx1"/>
                </a:solidFill>
              </a:rPr>
              <a:t>μετά.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64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μεταβλητή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0848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Η μεταβλητή (παράμετρος) </a:t>
            </a:r>
            <a:r>
              <a:rPr lang="en-US" dirty="0" smtClean="0">
                <a:solidFill>
                  <a:srgbClr val="FF0000"/>
                </a:solidFill>
              </a:rPr>
              <a:t>this 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Μια </a:t>
            </a:r>
            <a:r>
              <a:rPr lang="el-GR" dirty="0" smtClean="0">
                <a:solidFill>
                  <a:srgbClr val="0070C0"/>
                </a:solidFill>
              </a:rPr>
              <a:t>κρυφή παράμετρος </a:t>
            </a:r>
            <a:r>
              <a:rPr lang="el-GR" dirty="0" smtClean="0"/>
              <a:t>η οποία περνάει σε κάθε μέθοδο και κρατάει μια αναφορά στο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 κλήσης </a:t>
            </a:r>
            <a:r>
              <a:rPr lang="el-GR" dirty="0" smtClean="0"/>
              <a:t>(το αντικείμενο που καλεί την μέθοδο). </a:t>
            </a:r>
          </a:p>
          <a:p>
            <a:r>
              <a:rPr lang="el-GR" dirty="0" smtClean="0"/>
              <a:t>Την χρησιμοποιήσαμε για να διαφοροποιήσουμε τα πεδία του αντικειμένου από παραμέτρους με το ίδιο όνομα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831961"/>
            <a:ext cx="6070893" cy="286232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Person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Person(String 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age;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1764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μεταβλητή 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αυτή την χρήση, μπορούμε να χρησιμοποιήσουμε την μεταβλητή </a:t>
            </a:r>
            <a:r>
              <a:rPr lang="en-US" dirty="0" smtClean="0"/>
              <a:t>this </a:t>
            </a:r>
            <a:r>
              <a:rPr lang="el-GR" dirty="0" smtClean="0"/>
              <a:t>σαν οποιαδήποτε άλλη μεταβλητή</a:t>
            </a:r>
          </a:p>
          <a:p>
            <a:pPr lvl="1"/>
            <a:r>
              <a:rPr lang="el-GR" dirty="0"/>
              <a:t>Μπορούμε να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επιστρέψουμε</a:t>
            </a:r>
            <a:r>
              <a:rPr lang="el-GR" dirty="0"/>
              <a:t> σε κάποια μέθοδο.</a:t>
            </a:r>
          </a:p>
          <a:p>
            <a:pPr lvl="1"/>
            <a:r>
              <a:rPr lang="el-GR" dirty="0" smtClean="0"/>
              <a:t>Μπορούμε να την </a:t>
            </a:r>
            <a:r>
              <a:rPr lang="el-GR" dirty="0" smtClean="0">
                <a:solidFill>
                  <a:srgbClr val="0070C0"/>
                </a:solidFill>
              </a:rPr>
              <a:t>αναθέσουμε</a:t>
            </a:r>
            <a:r>
              <a:rPr lang="el-GR" dirty="0" smtClean="0"/>
              <a:t> σε κάποια μεταβλητή</a:t>
            </a:r>
          </a:p>
          <a:p>
            <a:pPr lvl="1"/>
            <a:r>
              <a:rPr lang="el-GR" dirty="0" smtClean="0"/>
              <a:t>Μπορούμε </a:t>
            </a:r>
            <a:r>
              <a:rPr lang="el-GR" dirty="0"/>
              <a:t>να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περάσουμε σαν παράμετρο </a:t>
            </a:r>
            <a:r>
              <a:rPr lang="el-GR" dirty="0"/>
              <a:t>σε κάποια μέθοδο</a:t>
            </a:r>
          </a:p>
          <a:p>
            <a:pPr lvl="1"/>
            <a:endParaRPr lang="el-GR" dirty="0"/>
          </a:p>
          <a:p>
            <a:r>
              <a:rPr lang="el-GR" dirty="0" smtClean="0"/>
              <a:t>Αυτό είναι χρήσιμο όταν χρειαζόμαστε μια αναφορά στο αντικείμενο κλήσης.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64886" y="5901985"/>
            <a:ext cx="2743017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03648" y="4000596"/>
            <a:ext cx="1656184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829" y="358541"/>
            <a:ext cx="6526146" cy="646330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Person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private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name;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private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private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Person(String 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this.name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age;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getOlderPerson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(Person other)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marry(Person other)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other.spouce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this;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4644008" y="3789040"/>
            <a:ext cx="4499992" cy="1476600"/>
          </a:xfrm>
          <a:prstGeom prst="wedgeRectCallout">
            <a:avLst>
              <a:gd name="adj1" fmla="val -83312"/>
              <a:gd name="adj2" fmla="val -27785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1"/>
                </a:solidFill>
              </a:rPr>
              <a:t>Η μέθοδος μας επιστρέφει μια αναφορά σε αντικείμενο </a:t>
            </a:r>
            <a:r>
              <a:rPr lang="en-US" sz="1600" dirty="0">
                <a:solidFill>
                  <a:schemeClr val="tx1"/>
                </a:solidFill>
              </a:rPr>
              <a:t>Person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Αν </a:t>
            </a:r>
            <a:r>
              <a:rPr lang="el-GR" sz="1600" dirty="0">
                <a:solidFill>
                  <a:schemeClr val="tx1"/>
                </a:solidFill>
              </a:rPr>
              <a:t>η ηλικία του ατόμου που καλεί την μέθοδο είναι μεγαλύτερη αυτού που περνάμε σαν όρισμα επιστρέφουμε την αναφορά </a:t>
            </a:r>
            <a:r>
              <a:rPr lang="en-US" sz="1600" dirty="0">
                <a:solidFill>
                  <a:srgbClr val="FF0000"/>
                </a:solidFill>
              </a:rPr>
              <a:t>this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Αλλιώς </a:t>
            </a:r>
            <a:r>
              <a:rPr lang="el-GR" sz="1600" dirty="0">
                <a:solidFill>
                  <a:schemeClr val="tx1"/>
                </a:solidFill>
              </a:rPr>
              <a:t>επιστρέφουμε την αναφορά </a:t>
            </a:r>
            <a:r>
              <a:rPr lang="en-US" sz="1600" dirty="0">
                <a:solidFill>
                  <a:srgbClr val="FF0000"/>
                </a:solidFill>
              </a:rPr>
              <a:t>other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148064" y="5878337"/>
            <a:ext cx="3995936" cy="623359"/>
          </a:xfrm>
          <a:prstGeom prst="wedgeRectCallout">
            <a:avLst>
              <a:gd name="adj1" fmla="val -83312"/>
              <a:gd name="adj2" fmla="val -27785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Θέτουμε τον</a:t>
            </a:r>
            <a:r>
              <a:rPr lang="en-US" sz="1600" dirty="0" smtClean="0">
                <a:solidFill>
                  <a:schemeClr val="tx1"/>
                </a:solidFill>
              </a:rPr>
              <a:t>/</a:t>
            </a:r>
            <a:r>
              <a:rPr lang="el-GR" sz="1600" dirty="0" smtClean="0">
                <a:solidFill>
                  <a:schemeClr val="tx1"/>
                </a:solidFill>
              </a:rPr>
              <a:t>την σύζυγο του </a:t>
            </a:r>
            <a:r>
              <a:rPr lang="en-US" sz="1600" dirty="0" smtClean="0">
                <a:solidFill>
                  <a:schemeClr val="tx1"/>
                </a:solidFill>
              </a:rPr>
              <a:t>other</a:t>
            </a:r>
            <a:r>
              <a:rPr lang="el-GR" sz="1600" dirty="0" smtClean="0">
                <a:solidFill>
                  <a:schemeClr val="tx1"/>
                </a:solidFill>
              </a:rPr>
              <a:t> να δείχνει στο αντικείμενο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this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7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2" grpId="0" animBg="1"/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4913" y="1918866"/>
            <a:ext cx="7683514" cy="2585323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MarriageTest1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Person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Person("Alice", 30);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Person bob = new Person("Bob", 35);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Person older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bob.getOlderPerson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bob.marry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12" y="4149419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71227" y="4667533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476889" y="4327332"/>
            <a:ext cx="1927191" cy="54864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404080" y="377869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17" idx="1"/>
          </p:cNvCxnSpPr>
          <p:nvPr/>
        </p:nvCxnSpPr>
        <p:spPr>
          <a:xfrm>
            <a:off x="3476889" y="5249385"/>
            <a:ext cx="1927191" cy="62064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79646" y="41660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404080" y="5321393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“Bob”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45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12" y="4149419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71227" y="4667533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476889" y="4327332"/>
            <a:ext cx="1927191" cy="548640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404080" y="377869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17" idx="1"/>
          </p:cNvCxnSpPr>
          <p:nvPr/>
        </p:nvCxnSpPr>
        <p:spPr>
          <a:xfrm>
            <a:off x="3476889" y="5249385"/>
            <a:ext cx="1927191" cy="62064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79646" y="41660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404080" y="5321393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“Bob”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3568" y="1052736"/>
            <a:ext cx="2528256" cy="369332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bob.marry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1512" y="2675552"/>
            <a:ext cx="3312368" cy="1453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78686" y="270520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marry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380545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26" name="Elbow Connector 25"/>
          <p:cNvCxnSpPr/>
          <p:nvPr/>
        </p:nvCxnSpPr>
        <p:spPr>
          <a:xfrm>
            <a:off x="3476889" y="3402105"/>
            <a:ext cx="1927191" cy="763984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3476889" y="3766320"/>
            <a:ext cx="1927191" cy="1775612"/>
          </a:xfrm>
          <a:prstGeom prst="bentConnector3">
            <a:avLst>
              <a:gd name="adj1" fmla="val 36896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9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32040" y="980728"/>
            <a:ext cx="2808312" cy="3121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1512" y="4149419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71227" y="4667533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476889" y="4327332"/>
            <a:ext cx="1927191" cy="548640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404080" y="377869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17" idx="1"/>
          </p:cNvCxnSpPr>
          <p:nvPr/>
        </p:nvCxnSpPr>
        <p:spPr>
          <a:xfrm>
            <a:off x="3476889" y="5249385"/>
            <a:ext cx="1927191" cy="62064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79646" y="41660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404080" y="5321393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“Bob”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291512" y="2675552"/>
            <a:ext cx="3312368" cy="1453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78686" y="270520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marry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380545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26" name="Elbow Connector 25"/>
          <p:cNvCxnSpPr/>
          <p:nvPr/>
        </p:nvCxnSpPr>
        <p:spPr>
          <a:xfrm>
            <a:off x="3476889" y="3402105"/>
            <a:ext cx="1927191" cy="763984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3476889" y="3766320"/>
            <a:ext cx="1927191" cy="1775612"/>
          </a:xfrm>
          <a:prstGeom prst="bentConnector3">
            <a:avLst>
              <a:gd name="adj1" fmla="val 36896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995936" y="692696"/>
            <a:ext cx="459613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marry(Person other){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this.spouce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this;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" name="Elbow Connector 8"/>
          <p:cNvCxnSpPr>
            <a:endCxn id="7" idx="3"/>
          </p:cNvCxnSpPr>
          <p:nvPr/>
        </p:nvCxnSpPr>
        <p:spPr>
          <a:xfrm rot="16200000" flipV="1">
            <a:off x="7217411" y="5034281"/>
            <a:ext cx="1909980" cy="496081"/>
          </a:xfrm>
          <a:prstGeom prst="bentConnector2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924360" y="6237312"/>
            <a:ext cx="496082" cy="0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76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32040" y="1287829"/>
            <a:ext cx="2808312" cy="3121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995936" y="692696"/>
            <a:ext cx="459613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marry(Person other){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other.spouce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this;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512" y="4149419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71227" y="4667533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476889" y="4327332"/>
            <a:ext cx="1927191" cy="548640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404080" y="377869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17" idx="1"/>
          </p:cNvCxnSpPr>
          <p:nvPr/>
        </p:nvCxnSpPr>
        <p:spPr>
          <a:xfrm>
            <a:off x="3476889" y="5249385"/>
            <a:ext cx="1927191" cy="62064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79646" y="41660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404080" y="5321393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“Bob”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291512" y="2675552"/>
            <a:ext cx="3312368" cy="1453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78686" y="270520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marry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380545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26" name="Elbow Connector 25"/>
          <p:cNvCxnSpPr/>
          <p:nvPr/>
        </p:nvCxnSpPr>
        <p:spPr>
          <a:xfrm>
            <a:off x="3476889" y="3402105"/>
            <a:ext cx="1927191" cy="763984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3476889" y="3766320"/>
            <a:ext cx="1927191" cy="1775612"/>
          </a:xfrm>
          <a:prstGeom prst="bentConnector3">
            <a:avLst>
              <a:gd name="adj1" fmla="val 36896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endCxn id="7" idx="3"/>
          </p:cNvCxnSpPr>
          <p:nvPr/>
        </p:nvCxnSpPr>
        <p:spPr>
          <a:xfrm rot="16200000" flipV="1">
            <a:off x="7217411" y="5034281"/>
            <a:ext cx="1909980" cy="496081"/>
          </a:xfrm>
          <a:prstGeom prst="bentConnector2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924360" y="6237312"/>
            <a:ext cx="496082" cy="0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164288" y="4875972"/>
            <a:ext cx="0" cy="40634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94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4913" y="1918866"/>
            <a:ext cx="7035900" cy="369331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Registry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&lt;Person[]&gt;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marriages =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&lt;Person[]&gt;();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addMariage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(Person A, Person B){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Person[] couple = new Person[2];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couple[0] = A;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couple[1] = B;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marriages.add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(couple);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2267744" y="476672"/>
            <a:ext cx="5184576" cy="1080120"/>
          </a:xfrm>
          <a:prstGeom prst="wedgeRectCallout">
            <a:avLst>
              <a:gd name="adj1" fmla="val -7356"/>
              <a:gd name="adj2" fmla="val 14318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Παρένθεση: Τα περιεχόμενα ενός </a:t>
            </a:r>
            <a:r>
              <a:rPr lang="en-US" dirty="0" err="1" smtClean="0">
                <a:solidFill>
                  <a:schemeClr val="tx1"/>
                </a:solidFill>
              </a:rPr>
              <a:t>ArrayList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μπορεί να είναι οτιδήποτε, π.χ., στην περίπτωση αυτή πίνακες από αντικείμενα </a:t>
            </a:r>
            <a:r>
              <a:rPr lang="en-US" dirty="0" smtClean="0">
                <a:solidFill>
                  <a:schemeClr val="tx1"/>
                </a:solidFill>
              </a:rPr>
              <a:t>Person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71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71600" y="5925662"/>
            <a:ext cx="3744416" cy="31165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07" y="147219"/>
            <a:ext cx="6939720" cy="6740307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Person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private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name;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private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private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Person(String 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this.name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age;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getOlderPerson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(Person other)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marry(Person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other, Registry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other.spouce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this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reg.addMarriage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this,other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5146322" y="5517232"/>
            <a:ext cx="3995936" cy="623359"/>
          </a:xfrm>
          <a:prstGeom prst="wedgeRectCallout">
            <a:avLst>
              <a:gd name="adj1" fmla="val -58962"/>
              <a:gd name="adj2" fmla="val 3051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Προσθέτουμε ένα νέο ζευγάρι με τα  αντικείμενα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και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other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76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340768"/>
            <a:ext cx="7109639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Date today = new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Date(16,4,2018);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(today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127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4913" y="1918866"/>
            <a:ext cx="7683514" cy="2862322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MarriageTest2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Person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Person("Alice", 30);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Person bob = new Person("Bob", 35);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Registry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cityReg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Registry();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Person older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bob.getOlderPerson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bob.marry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alice,cityReg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730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ΣΥΝΘΕΣΗ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0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Σύνθεση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κλάση μπορεί να χρησιμοποιεί αντικείμενα άλλων κλάσεων.</a:t>
            </a:r>
          </a:p>
          <a:p>
            <a:pPr lvl="1"/>
            <a:r>
              <a:rPr lang="el-GR" dirty="0" smtClean="0"/>
              <a:t>Αυτή η διαδικασία ονομάζεται </a:t>
            </a:r>
            <a:r>
              <a:rPr lang="el-GR" dirty="0" smtClean="0">
                <a:solidFill>
                  <a:srgbClr val="FF0000"/>
                </a:solidFill>
              </a:rPr>
              <a:t>σύνθεση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Όταν έχουμε σύνθεση κλάσεων πρέπει να είμαστε προσεκτικοί για το πώς μεταβάλλονται τα περιεχόμενα αντικειμένων στα οποία δείχνουν πολλαπλές αναφορές.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6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έχουμε ένα </a:t>
            </a:r>
            <a:r>
              <a:rPr lang="en-US" dirty="0" smtClean="0"/>
              <a:t>constructor </a:t>
            </a:r>
            <a:r>
              <a:rPr lang="el-GR" dirty="0" smtClean="0"/>
              <a:t>που παίρνει όρισμα ένα πίνακα?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position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Αν ο πίνακας αλλάξει μέσα στην </a:t>
            </a:r>
            <a:r>
              <a:rPr lang="en-US" dirty="0" smtClean="0"/>
              <a:t>main </a:t>
            </a:r>
            <a:r>
              <a:rPr lang="el-GR" dirty="0" smtClean="0"/>
              <a:t>θα αλλάξει και στο αντικείμενο.</a:t>
            </a:r>
          </a:p>
          <a:p>
            <a:endParaRPr lang="el-GR" dirty="0" smtClean="0"/>
          </a:p>
          <a:p>
            <a:r>
              <a:rPr lang="el-GR" dirty="0" smtClean="0"/>
              <a:t>Τι γίνεται αν στο κάνουμε τον πίνακα </a:t>
            </a:r>
            <a:r>
              <a:rPr lang="en-US" dirty="0" smtClean="0"/>
              <a:t>null </a:t>
            </a:r>
            <a:r>
              <a:rPr lang="el-GR" dirty="0" smtClean="0"/>
              <a:t>στην </a:t>
            </a:r>
            <a:r>
              <a:rPr lang="en-US" dirty="0" smtClean="0"/>
              <a:t>main? </a:t>
            </a:r>
            <a:r>
              <a:rPr lang="el-GR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0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99792" y="5733256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94366" y="5949280"/>
            <a:ext cx="259771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699792" y="6107125"/>
            <a:ext cx="259771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21196" y="364463"/>
            <a:ext cx="8722804" cy="648072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dim;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array){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dim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array;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{1,2};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 ++ 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null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8144" y="764704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863802" y="4509120"/>
            <a:ext cx="3812654" cy="792088"/>
          </a:xfrm>
          <a:prstGeom prst="wedgeRectCallout">
            <a:avLst>
              <a:gd name="adj1" fmla="val -45547"/>
              <a:gd name="adj2" fmla="val 947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/>
              <a:t>Η αλλαγή στα περιεχόμενα του πίνακα στο αντικείμενο </a:t>
            </a:r>
            <a:r>
              <a:rPr lang="en-US" sz="1600" dirty="0" err="1" smtClean="0"/>
              <a:t>myCar</a:t>
            </a:r>
            <a:r>
              <a:rPr lang="en-US" sz="1600" dirty="0" smtClean="0"/>
              <a:t> </a:t>
            </a:r>
            <a:r>
              <a:rPr lang="el-GR" sz="1600" dirty="0" smtClean="0"/>
              <a:t>αλλάζει και τα περιεχόμενα του </a:t>
            </a:r>
            <a:r>
              <a:rPr lang="en-US" sz="1600" dirty="0" err="1" smtClean="0"/>
              <a:t>pos</a:t>
            </a:r>
            <a:endParaRPr lang="en-US" sz="1600" dirty="0"/>
          </a:p>
        </p:txBody>
      </p:sp>
      <p:sp>
        <p:nvSpPr>
          <p:cNvPr id="8" name="Rectangular Callout 7"/>
          <p:cNvSpPr/>
          <p:nvPr/>
        </p:nvSpPr>
        <p:spPr>
          <a:xfrm>
            <a:off x="5436096" y="5967763"/>
            <a:ext cx="3812654" cy="792088"/>
          </a:xfrm>
          <a:prstGeom prst="wedgeRectCallout">
            <a:avLst>
              <a:gd name="adj1" fmla="val -56306"/>
              <a:gd name="adj2" fmla="val -401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/>
              <a:t>Η αλλαγή στα περιεχόμενα του </a:t>
            </a:r>
            <a:r>
              <a:rPr lang="en-US" sz="1600" dirty="0" err="1" smtClean="0"/>
              <a:t>pos</a:t>
            </a:r>
            <a:r>
              <a:rPr lang="en-US" sz="1600" dirty="0" smtClean="0"/>
              <a:t> </a:t>
            </a:r>
            <a:r>
              <a:rPr lang="el-GR" sz="1600" dirty="0" smtClean="0"/>
              <a:t> αλλάζει και τα περιεχόμενα του</a:t>
            </a:r>
            <a:r>
              <a:rPr lang="en-US" sz="1600" dirty="0" smtClean="0"/>
              <a:t> </a:t>
            </a:r>
            <a:r>
              <a:rPr lang="el-GR" sz="1600" dirty="0" smtClean="0"/>
              <a:t>πίνακα</a:t>
            </a:r>
            <a:r>
              <a:rPr lang="en-US" sz="1600" dirty="0" smtClean="0"/>
              <a:t> </a:t>
            </a:r>
            <a:r>
              <a:rPr lang="el-GR" sz="1600" dirty="0"/>
              <a:t>στο αντικείμενο </a:t>
            </a:r>
            <a:r>
              <a:rPr lang="en-US" sz="1600" dirty="0" err="1" smtClean="0"/>
              <a:t>myCar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12" name="Rectangular Callout 11"/>
          <p:cNvSpPr/>
          <p:nvPr/>
        </p:nvSpPr>
        <p:spPr>
          <a:xfrm>
            <a:off x="1043608" y="6323149"/>
            <a:ext cx="4253898" cy="522034"/>
          </a:xfrm>
          <a:prstGeom prst="wedgeRectCallout">
            <a:avLst>
              <a:gd name="adj1" fmla="val -23560"/>
              <a:gd name="adj2" fmla="val -564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/>
              <a:t>Η αλλαγή στην τιμή του </a:t>
            </a:r>
            <a:r>
              <a:rPr lang="en-US" sz="1600" dirty="0" err="1" smtClean="0"/>
              <a:t>pos</a:t>
            </a:r>
            <a:r>
              <a:rPr lang="en-US" sz="1600" dirty="0" smtClean="0"/>
              <a:t> </a:t>
            </a:r>
            <a:r>
              <a:rPr lang="el-GR" sz="1600" dirty="0" smtClean="0"/>
              <a:t> </a:t>
            </a:r>
            <a:r>
              <a:rPr lang="el-GR" sz="1600" dirty="0" smtClean="0">
                <a:solidFill>
                  <a:srgbClr val="FF0000"/>
                </a:solidFill>
              </a:rPr>
              <a:t>δεν</a:t>
            </a:r>
            <a:r>
              <a:rPr lang="el-GR" sz="1600" dirty="0" smtClean="0"/>
              <a:t> αλλάζει τα περιεχόμενα το πεδίο στο </a:t>
            </a:r>
            <a:r>
              <a:rPr lang="el-GR" sz="1600" dirty="0"/>
              <a:t>αντικείμενο </a:t>
            </a:r>
            <a:r>
              <a:rPr lang="en-US" sz="1600" dirty="0" err="1" smtClean="0"/>
              <a:t>myCar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137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7" grpId="0" animBg="1"/>
      <p:bldP spid="8" grpId="0" animBg="1"/>
      <p:bldP spid="1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19872" y="1556792"/>
            <a:ext cx="252825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419872" y="1556792"/>
            <a:ext cx="2528256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{1,2}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6212756" y="4455027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Elbow Connector 19"/>
          <p:cNvCxnSpPr/>
          <p:nvPr/>
        </p:nvCxnSpPr>
        <p:spPr>
          <a:xfrm flipV="1">
            <a:off x="3275856" y="4820787"/>
            <a:ext cx="2936900" cy="57173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49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429679" y="1633791"/>
            <a:ext cx="4999897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75856" y="5877272"/>
            <a:ext cx="1205698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419872" y="1340768"/>
            <a:ext cx="5009705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{1,2}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212756" y="4455027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Elbow Connector 14"/>
          <p:cNvCxnSpPr>
            <a:endCxn id="12" idx="1"/>
          </p:cNvCxnSpPr>
          <p:nvPr/>
        </p:nvCxnSpPr>
        <p:spPr>
          <a:xfrm flipV="1">
            <a:off x="3275856" y="4820787"/>
            <a:ext cx="2936900" cy="57173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40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441575" y="1940931"/>
            <a:ext cx="5401577" cy="6001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75856" y="5877272"/>
            <a:ext cx="1205698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419872" y="1340768"/>
            <a:ext cx="5423280" cy="1200329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{1,2}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[0]+" "+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[1]);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212756" y="4455027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Elbow Connector 14"/>
          <p:cNvCxnSpPr>
            <a:endCxn id="12" idx="1"/>
          </p:cNvCxnSpPr>
          <p:nvPr/>
        </p:nvCxnSpPr>
        <p:spPr>
          <a:xfrm flipV="1">
            <a:off x="3275856" y="4820787"/>
            <a:ext cx="2936900" cy="57173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28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415792" y="2480845"/>
            <a:ext cx="5401577" cy="6001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75856" y="5877272"/>
            <a:ext cx="1205698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419872" y="1340768"/>
            <a:ext cx="5423280" cy="1754326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{1,2}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[0]+" "+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[1]);</a:t>
            </a:r>
          </a:p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[0] ++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212756" y="4455027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Elbow Connector 14"/>
          <p:cNvCxnSpPr>
            <a:endCxn id="12" idx="1"/>
          </p:cNvCxnSpPr>
          <p:nvPr/>
        </p:nvCxnSpPr>
        <p:spPr>
          <a:xfrm flipV="1">
            <a:off x="3275856" y="4820787"/>
            <a:ext cx="2936900" cy="57173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77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448567" y="3048927"/>
            <a:ext cx="5401577" cy="6001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75856" y="5877272"/>
            <a:ext cx="1205698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419872" y="1340768"/>
            <a:ext cx="5423280" cy="2308324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{1,2}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[0]+" "+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[1]);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 ++ 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212756" y="4455027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78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139952" y="2132856"/>
            <a:ext cx="439248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352" y="445377"/>
            <a:ext cx="8229600" cy="990600"/>
          </a:xfrm>
        </p:spPr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59532" y="5767289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today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455876" y="6023857"/>
            <a:ext cx="1332848" cy="2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788724" y="5292337"/>
          <a:ext cx="323966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830"/>
                <a:gridCol w="161983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2018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monthStrings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Elbow Connector 16"/>
          <p:cNvCxnSpPr/>
          <p:nvPr/>
        </p:nvCxnSpPr>
        <p:spPr>
          <a:xfrm flipV="1">
            <a:off x="8028384" y="6453336"/>
            <a:ext cx="360040" cy="72008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62222" y="1372824"/>
            <a:ext cx="5374274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Date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today = new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Date(16,4,2018);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(today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endParaRPr lang="el-GR" sz="16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8388424" y="6322266"/>
            <a:ext cx="755576" cy="3470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8604448" y="6322266"/>
            <a:ext cx="0" cy="347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892480" y="6294410"/>
            <a:ext cx="0" cy="347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66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6107" y="505766"/>
            <a:ext cx="4862264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getDriver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driver;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5908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MovingCarDriver3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</a:t>
            </a:r>
            <a:r>
              <a:rPr lang="en-US" dirty="0" smtClean="0">
                <a:solidFill>
                  <a:srgbClr val="00B050"/>
                </a:solidFill>
              </a:rPr>
              <a:t>Alice 1</a:t>
            </a:r>
            <a:r>
              <a:rPr lang="en-US" dirty="0" smtClean="0"/>
              <a:t>");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 smtClean="0"/>
              <a:t>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alice.setName</a:t>
            </a:r>
            <a:r>
              <a:rPr lang="en-US" dirty="0" smtClean="0"/>
              <a:t>(“</a:t>
            </a:r>
            <a:r>
              <a:rPr lang="en-US" dirty="0" smtClean="0">
                <a:solidFill>
                  <a:srgbClr val="00B050"/>
                </a:solidFill>
              </a:rPr>
              <a:t>Alice 2</a:t>
            </a:r>
            <a:r>
              <a:rPr lang="en-US" dirty="0" smtClean="0"/>
              <a:t>”);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</a:t>
            </a:r>
            <a:r>
              <a:rPr lang="en-US" dirty="0" smtClean="0"/>
              <a:t>().</a:t>
            </a:r>
            <a:r>
              <a:rPr lang="en-US" dirty="0" err="1" smtClean="0"/>
              <a:t>getName</a:t>
            </a:r>
            <a:r>
              <a:rPr lang="en-US" dirty="0" smtClean="0"/>
              <a:t>());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alice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Person(“</a:t>
            </a:r>
            <a:r>
              <a:rPr lang="en-US" dirty="0">
                <a:solidFill>
                  <a:srgbClr val="00B050"/>
                </a:solidFill>
              </a:rPr>
              <a:t>Alice </a:t>
            </a:r>
            <a:r>
              <a:rPr lang="en-US" dirty="0" smtClean="0">
                <a:solidFill>
                  <a:srgbClr val="00B050"/>
                </a:solidFill>
              </a:rPr>
              <a:t>3</a:t>
            </a:r>
            <a:r>
              <a:rPr lang="en-US" dirty="0" smtClean="0"/>
              <a:t>”);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myCar.getDriver</a:t>
            </a:r>
            <a:r>
              <a:rPr lang="en-US" dirty="0"/>
              <a:t>().</a:t>
            </a:r>
            <a:r>
              <a:rPr lang="en-US" dirty="0" err="1"/>
              <a:t>getName</a:t>
            </a:r>
            <a:r>
              <a:rPr lang="en-US" dirty="0"/>
              <a:t>());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3644" y="505766"/>
            <a:ext cx="4119432" cy="3733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public void </a:t>
            </a:r>
            <a:r>
              <a:rPr lang="en-US" dirty="0" err="1" smtClean="0">
                <a:solidFill>
                  <a:srgbClr val="FF0000"/>
                </a:solidFill>
              </a:rPr>
              <a:t>setName</a:t>
            </a:r>
            <a:r>
              <a:rPr lang="en-US" dirty="0" smtClean="0"/>
              <a:t>(String name)</a:t>
            </a:r>
          </a:p>
          <a:p>
            <a:r>
              <a:rPr lang="en-US" dirty="0"/>
              <a:t> 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this.name = name;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948264" y="4725144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3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311860" y="4999878"/>
            <a:ext cx="3296725" cy="37333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6608585" y="481699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1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707904" y="2060848"/>
            <a:ext cx="5285421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 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41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924944"/>
            <a:ext cx="3312368" cy="339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318583" y="2153334"/>
            <a:ext cx="6801862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alice.setName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4048" y="3429000"/>
            <a:ext cx="195213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“Alice 2”</a:t>
            </a:r>
            <a:endParaRPr lang="en-US" dirty="0"/>
          </a:p>
        </p:txBody>
      </p:sp>
      <p:cxnSp>
        <p:nvCxnSpPr>
          <p:cNvPr id="15" name="Elbow Connector 14"/>
          <p:cNvCxnSpPr>
            <a:endCxn id="17" idx="1"/>
          </p:cNvCxnSpPr>
          <p:nvPr/>
        </p:nvCxnSpPr>
        <p:spPr>
          <a:xfrm flipV="1">
            <a:off x="3311860" y="4999878"/>
            <a:ext cx="3296725" cy="37333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6608585" y="481699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Elbow Connector 19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7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7" idx="1"/>
          </p:cNvCxnSpPr>
          <p:nvPr/>
        </p:nvCxnSpPr>
        <p:spPr>
          <a:xfrm flipV="1">
            <a:off x="3252458" y="4043928"/>
            <a:ext cx="3371262" cy="132928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7504" y="2924944"/>
            <a:ext cx="3312368" cy="339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608585" y="481699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Elbow Connector 14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6623720" y="38610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3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671583" y="3066597"/>
            <a:ext cx="195213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“Alice 2”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318583" y="2153334"/>
            <a:ext cx="6801862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Person("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 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7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Ορίζουμε κλάσεις για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τύπους δεδομένων </a:t>
            </a:r>
            <a:r>
              <a:rPr lang="el-GR" dirty="0" smtClean="0"/>
              <a:t>τους οποίους χρειαζόμαστε</a:t>
            </a:r>
          </a:p>
          <a:p>
            <a:pPr lvl="1"/>
            <a:r>
              <a:rPr lang="el-GR" dirty="0" smtClean="0"/>
              <a:t>Π.χ., ο τύπος δεδομένων </a:t>
            </a:r>
            <a:r>
              <a:rPr lang="en-US" dirty="0" smtClean="0">
                <a:solidFill>
                  <a:srgbClr val="FF0000"/>
                </a:solidFill>
              </a:rPr>
              <a:t>Person </a:t>
            </a:r>
            <a:r>
              <a:rPr lang="el-GR" dirty="0" smtClean="0"/>
              <a:t>για να μπορούμε να χειριζόμαστε πληροφορίες για ένα άτομο, και ο τύπος δεδομένων </a:t>
            </a:r>
            <a:r>
              <a:rPr lang="en-US" dirty="0" smtClean="0">
                <a:solidFill>
                  <a:srgbClr val="FF0000"/>
                </a:solidFill>
              </a:rPr>
              <a:t>Car </a:t>
            </a:r>
            <a:r>
              <a:rPr lang="el-GR" dirty="0" smtClean="0"/>
              <a:t>που κρατάει πληροφορία για το αυτοκίνητο.</a:t>
            </a:r>
          </a:p>
          <a:p>
            <a:r>
              <a:rPr lang="el-GR" dirty="0" smtClean="0"/>
              <a:t>Τους τύπους δεδομένων που ορίζουμε τους χρησιμοποιούμε για να δημιουργήσουμε </a:t>
            </a:r>
            <a:r>
              <a:rPr lang="el-GR" dirty="0" smtClean="0">
                <a:solidFill>
                  <a:srgbClr val="0070C0"/>
                </a:solidFill>
              </a:rPr>
              <a:t>μεταβλητές</a:t>
            </a:r>
            <a:r>
              <a:rPr lang="el-GR" dirty="0" smtClean="0"/>
              <a:t> (αντικείμενα).</a:t>
            </a:r>
          </a:p>
          <a:p>
            <a:r>
              <a:rPr lang="el-GR" dirty="0" smtClean="0"/>
              <a:t>Τα αντικείμενα μπορεί να είναι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άλλων κλάσεων</a:t>
            </a:r>
          </a:p>
          <a:p>
            <a:pPr lvl="1"/>
            <a:r>
              <a:rPr lang="el-GR" dirty="0" smtClean="0"/>
              <a:t>Π.χ., η κλάση </a:t>
            </a:r>
            <a:r>
              <a:rPr lang="en-US" dirty="0" smtClean="0"/>
              <a:t>Car </a:t>
            </a:r>
            <a:r>
              <a:rPr lang="el-GR" dirty="0" smtClean="0"/>
              <a:t>έχει ένα πεδίο τύπου </a:t>
            </a:r>
            <a:r>
              <a:rPr lang="en-US" dirty="0" smtClean="0"/>
              <a:t>Person</a:t>
            </a:r>
          </a:p>
          <a:p>
            <a:r>
              <a:rPr lang="el-GR" dirty="0" smtClean="0"/>
              <a:t>Μία κλάση χρησιμοποιεί αντικείμενα άλλων κλάσεων και έτσι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συνθέτουμε</a:t>
            </a:r>
            <a:r>
              <a:rPr lang="el-GR" dirty="0" smtClean="0"/>
              <a:t> πιο περίπλοκους τύπους δεδομένων.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3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995936" y="1663653"/>
            <a:ext cx="4464496" cy="5038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352" y="445377"/>
            <a:ext cx="8229600" cy="990600"/>
          </a:xfrm>
        </p:spPr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59532" y="5767289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today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455876" y="6023857"/>
            <a:ext cx="1332848" cy="2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788724" y="5292337"/>
          <a:ext cx="323966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830"/>
                <a:gridCol w="161983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monthStrings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1520" y="3248832"/>
            <a:ext cx="3312368" cy="1620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today.nextYear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328151" y="381399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7585"/>
                <a:gridCol w="1228759"/>
              </a:tblGrid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nextYearDate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7" name="Elbow Connector 16"/>
          <p:cNvCxnSpPr/>
          <p:nvPr/>
        </p:nvCxnSpPr>
        <p:spPr>
          <a:xfrm flipV="1">
            <a:off x="8028384" y="6453336"/>
            <a:ext cx="360040" cy="72008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62222" y="1372824"/>
            <a:ext cx="5374274" cy="132343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Date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Date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nextYearDate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Date(day,month,year+1);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nextYearDate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388424" y="6322266"/>
            <a:ext cx="755576" cy="3470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8604448" y="6322266"/>
            <a:ext cx="0" cy="347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892480" y="6294410"/>
            <a:ext cx="0" cy="347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>
            <a:off x="3424495" y="4509119"/>
            <a:ext cx="1364231" cy="1258172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 32"/>
          <p:cNvGraphicFramePr>
            <a:graphicFrameLocks noGrp="1"/>
          </p:cNvGraphicFramePr>
          <p:nvPr>
            <p:extLst/>
          </p:nvPr>
        </p:nvGraphicFramePr>
        <p:xfrm>
          <a:off x="4788724" y="3254514"/>
          <a:ext cx="323966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830"/>
                <a:gridCol w="161983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2019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monthStrings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0x0250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7" name="Elbow Connector 36"/>
          <p:cNvCxnSpPr/>
          <p:nvPr/>
        </p:nvCxnSpPr>
        <p:spPr>
          <a:xfrm flipV="1">
            <a:off x="8028384" y="4452859"/>
            <a:ext cx="360040" cy="72008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8388424" y="4321789"/>
            <a:ext cx="755576" cy="3470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8604448" y="4321789"/>
            <a:ext cx="0" cy="347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892480" y="4293933"/>
            <a:ext cx="0" cy="347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endCxn id="33" idx="1"/>
          </p:cNvCxnSpPr>
          <p:nvPr/>
        </p:nvCxnSpPr>
        <p:spPr>
          <a:xfrm flipV="1">
            <a:off x="3397248" y="3986034"/>
            <a:ext cx="1391476" cy="61507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82352" y="1663653"/>
            <a:ext cx="308153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πρόσβαση στα πεδία </a:t>
            </a:r>
            <a:r>
              <a:rPr lang="en-US" dirty="0" smtClean="0"/>
              <a:t>day, month, year </a:t>
            </a:r>
            <a:r>
              <a:rPr lang="el-GR" dirty="0" smtClean="0"/>
              <a:t>είναι μέσω της μεταβλητής </a:t>
            </a:r>
            <a:r>
              <a:rPr lang="en-US" dirty="0" smtClean="0"/>
              <a:t>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62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155800" y="2575318"/>
            <a:ext cx="466738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352" y="445377"/>
            <a:ext cx="8229600" cy="990600"/>
          </a:xfrm>
        </p:spPr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59532" y="540398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04"/>
                <a:gridCol w="1260140"/>
              </a:tblGrid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nextYearDate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today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455876" y="6023857"/>
            <a:ext cx="1332848" cy="2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788724" y="5292337"/>
          <a:ext cx="323966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830"/>
                <a:gridCol w="161983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2018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monthStrings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Elbow Connector 16"/>
          <p:cNvCxnSpPr/>
          <p:nvPr/>
        </p:nvCxnSpPr>
        <p:spPr>
          <a:xfrm flipV="1">
            <a:off x="8028384" y="6453336"/>
            <a:ext cx="360040" cy="72008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62222" y="1372824"/>
            <a:ext cx="5374274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Date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today = new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Date(16,4,2018);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(today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endParaRPr lang="el-GR" sz="16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8388424" y="6322266"/>
            <a:ext cx="755576" cy="3470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8604448" y="6322266"/>
            <a:ext cx="0" cy="347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892480" y="6294410"/>
            <a:ext cx="0" cy="347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4788724" y="3766160"/>
          <a:ext cx="323966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830"/>
                <a:gridCol w="161983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2019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monthStrings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0x0250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Elbow Connector 19"/>
          <p:cNvCxnSpPr/>
          <p:nvPr/>
        </p:nvCxnSpPr>
        <p:spPr>
          <a:xfrm flipV="1">
            <a:off x="8028384" y="4964505"/>
            <a:ext cx="360040" cy="72008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388424" y="4833435"/>
            <a:ext cx="755576" cy="3470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8604448" y="4833435"/>
            <a:ext cx="0" cy="347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892480" y="4805579"/>
            <a:ext cx="0" cy="347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16" idx="1"/>
          </p:cNvCxnSpPr>
          <p:nvPr/>
        </p:nvCxnSpPr>
        <p:spPr>
          <a:xfrm flipV="1">
            <a:off x="3501124" y="4497680"/>
            <a:ext cx="1287600" cy="1127684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21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10115</TotalTime>
  <Words>2992</Words>
  <Application>Microsoft Office PowerPoint</Application>
  <PresentationFormat>On-screen Show (4:3)</PresentationFormat>
  <Paragraphs>1335</Paragraphs>
  <Slides>74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9" baseType="lpstr">
      <vt:lpstr>Arial</vt:lpstr>
      <vt:lpstr>Calibri</vt:lpstr>
      <vt:lpstr>Courier New</vt:lpstr>
      <vt:lpstr>Symbol</vt:lpstr>
      <vt:lpstr>Clarity</vt:lpstr>
      <vt:lpstr>ΤΕΧΝΙΚΕΣ Αντικειμενοστραφουσ προγραμματισμου</vt:lpstr>
      <vt:lpstr>ΑΝΤΙΚΕΙΜΕΝΑ ΩΣ ΕΠΙΣΤΡΕΦΟΜΕΝΕΣ ΤΙΜΕΣ</vt:lpstr>
      <vt:lpstr>Επιστροφή αντικειμένων</vt:lpstr>
      <vt:lpstr>PowerPoint Presentation</vt:lpstr>
      <vt:lpstr>PowerPoint Presentation</vt:lpstr>
      <vt:lpstr>PowerPoint Presentation</vt:lpstr>
      <vt:lpstr>Εξέλιξη του προγράμματος</vt:lpstr>
      <vt:lpstr>Εξέλιξη του προγράμματος</vt:lpstr>
      <vt:lpstr>Εξέλιξη του προγράμματος</vt:lpstr>
      <vt:lpstr>PowerPoint Presentation</vt:lpstr>
      <vt:lpstr>PowerPoint Presentation</vt:lpstr>
      <vt:lpstr>PowerPoint Presentation</vt:lpstr>
      <vt:lpstr>ΠΙΝΑΚΕΣ ΑΠΟ ΑΝΤΙΚΕΙΜΕΝΑ</vt:lpstr>
      <vt:lpstr>Πίνακες από αντικείμενα</vt:lpstr>
      <vt:lpstr>Παράδειγμα</vt:lpstr>
      <vt:lpstr>Παράδειγμα</vt:lpstr>
      <vt:lpstr>Παράδειγμα</vt:lpstr>
      <vt:lpstr>Παράδειγμα</vt:lpstr>
      <vt:lpstr>Πίνακες από πίνακες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Πίνακες από πίνακες</vt:lpstr>
      <vt:lpstr>Παράδειγμα</vt:lpstr>
      <vt:lpstr>ΒΑΘΕΙΑ ΚΑΙ ΡΗΧΑ ΑΝΤΙΓΡΑΦΑ COPY CONSTRUCTOR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Δημιουργία αντιγράφων</vt:lpstr>
      <vt:lpstr>PowerPoint Presentation</vt:lpstr>
      <vt:lpstr>Ρηχά Αντίγραφα</vt:lpstr>
      <vt:lpstr>Ρηχά Αντίγραφα</vt:lpstr>
      <vt:lpstr>Ρηχά Αντίγραφα</vt:lpstr>
      <vt:lpstr>Βαθύ αντίγραφο</vt:lpstr>
      <vt:lpstr>Βαθύ αντίγραφο</vt:lpstr>
      <vt:lpstr>Copy Constructor</vt:lpstr>
      <vt:lpstr>Copy Constructor για την Car</vt:lpstr>
      <vt:lpstr>Φωλιασμένος Copy Constructor</vt:lpstr>
      <vt:lpstr>Παράδειγμα</vt:lpstr>
      <vt:lpstr>PowerPoint Presentation</vt:lpstr>
      <vt:lpstr>Η ΑΝΑΦΟΡΑ this</vt:lpstr>
      <vt:lpstr>Η μεταβλητή this</vt:lpstr>
      <vt:lpstr>Η μεταβλητή this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ΣΥΝΘΕΣΗ </vt:lpstr>
      <vt:lpstr>Σύνθεση</vt:lpstr>
      <vt:lpstr>Παραδείγματα</vt:lpstr>
      <vt:lpstr>PowerPoint Presentation</vt:lpstr>
      <vt:lpstr>Εκτέλεση</vt:lpstr>
      <vt:lpstr>Εκτέλεση</vt:lpstr>
      <vt:lpstr>Εκτέλεση</vt:lpstr>
      <vt:lpstr>Εκτέλεση</vt:lpstr>
      <vt:lpstr>Εκτέλεση</vt:lpstr>
      <vt:lpstr>PowerPoint Presentation</vt:lpstr>
      <vt:lpstr>Εκτέλεση</vt:lpstr>
      <vt:lpstr>Εκτέλεση</vt:lpstr>
      <vt:lpstr>Εκτέλεση</vt:lpstr>
      <vt:lpstr>Αντικείμενα μέσα σε αντικείμενα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463</cp:revision>
  <dcterms:created xsi:type="dcterms:W3CDTF">2013-02-10T16:19:38Z</dcterms:created>
  <dcterms:modified xsi:type="dcterms:W3CDTF">2018-04-20T14:13:16Z</dcterms:modified>
</cp:coreProperties>
</file>