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330" r:id="rId3"/>
    <p:sldId id="331" r:id="rId4"/>
    <p:sldId id="332" r:id="rId5"/>
    <p:sldId id="333" r:id="rId6"/>
    <p:sldId id="334" r:id="rId7"/>
    <p:sldId id="343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411" r:id="rId17"/>
    <p:sldId id="412" r:id="rId18"/>
    <p:sldId id="413" r:id="rId19"/>
    <p:sldId id="414" r:id="rId20"/>
    <p:sldId id="415" r:id="rId21"/>
    <p:sldId id="416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371602"/>
            <a:ext cx="8712968" cy="1927225"/>
          </a:xfrm>
        </p:spPr>
        <p:txBody>
          <a:bodyPr>
            <a:noAutofit/>
          </a:bodyPr>
          <a:lstStyle/>
          <a:p>
            <a:r>
              <a:rPr lang="el-GR" sz="4400" dirty="0"/>
              <a:t>ΤΕΧΝΙΚΕΣ </a:t>
            </a:r>
            <a:r>
              <a:rPr lang="el-GR" sz="4400" dirty="0" err="1"/>
              <a:t>Αντικειμενοστραφουσ</a:t>
            </a:r>
            <a:r>
              <a:rPr lang="el-GR" sz="4400" dirty="0"/>
              <a:t> </a:t>
            </a:r>
            <a:r>
              <a:rPr lang="el-GR" sz="4400" dirty="0" err="1"/>
              <a:t>προγραμματισμου</a:t>
            </a:r>
            <a:endParaRPr lang="el-G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dirty="0" smtClean="0"/>
              <a:t>Αναφορές 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Έλεγχος ισότητας</a:t>
            </a:r>
          </a:p>
          <a:p>
            <a:pPr algn="ctr"/>
            <a:r>
              <a:rPr lang="en-US" dirty="0" smtClean="0"/>
              <a:t>String Interning</a:t>
            </a:r>
            <a:endParaRPr lang="el-GR" dirty="0" smtClean="0"/>
          </a:p>
          <a:p>
            <a:pPr algn="ctr"/>
            <a:r>
              <a:rPr lang="el-GR" dirty="0" err="1" smtClean="0"/>
              <a:t>Αποαναφοροποίηση</a:t>
            </a:r>
            <a:r>
              <a:rPr lang="en-US" dirty="0" smtClean="0"/>
              <a:t> </a:t>
            </a:r>
            <a:r>
              <a:rPr lang="el-GR" dirty="0" smtClean="0"/>
              <a:t>- </a:t>
            </a:r>
            <a:r>
              <a:rPr lang="en-US" dirty="0" smtClean="0"/>
              <a:t>dereferencing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21336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429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81800" y="4743192"/>
            <a:ext cx="20465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6096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675327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“java”;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4736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40678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8985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5795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1546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7334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5641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1875656"/>
            <a:ext cx="4648200" cy="47537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Όταν γίνεται η εκχώρηση της </a:t>
            </a:r>
            <a:r>
              <a:rPr lang="el-GR" dirty="0" err="1" smtClean="0"/>
              <a:t>σταθεράς</a:t>
            </a:r>
            <a:r>
              <a:rPr lang="el-GR" dirty="0" smtClean="0"/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"java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dirty="0" smtClean="0"/>
              <a:t> δημιουργείται ένα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n-US" dirty="0" smtClean="0"/>
              <a:t>, </a:t>
            </a:r>
            <a:r>
              <a:rPr lang="el-GR" dirty="0" smtClean="0"/>
              <a:t>και το οποίο κρατάει αυτή την σταθερά.</a:t>
            </a:r>
            <a:endParaRPr lang="en-US" dirty="0" smtClean="0"/>
          </a:p>
          <a:p>
            <a:r>
              <a:rPr lang="el-GR" dirty="0" smtClean="0"/>
              <a:t>Η εντολή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y = "java";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l-GR" dirty="0" smtClean="0"/>
              <a:t>κάνει το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να δείχνει στη θέση που είναι αποθηκευμένη η σταθερά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“java”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108617" y="48006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7410" y="5350552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>
            <a:stCxn id="42" idx="3"/>
          </p:cNvCxnSpPr>
          <p:nvPr/>
        </p:nvCxnSpPr>
        <p:spPr>
          <a:xfrm flipV="1">
            <a:off x="6273967" y="5334000"/>
            <a:ext cx="507833" cy="201218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7431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9278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60960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7831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290044" y="56388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(intern string)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39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19812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276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42734" y="458631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5943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81874" y="457200"/>
            <a:ext cx="4733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((y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“java”);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3212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39154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7461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4271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0022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5810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4117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228600" y="2569737"/>
            <a:ext cx="4648200" cy="33187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τελεστής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μεταξύ δύο αντικειμένων εξετάζει αν πρόκειται για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 θέση μνήμης</a:t>
            </a:r>
            <a:r>
              <a:rPr lang="el-GR" dirty="0"/>
              <a:t>.</a:t>
            </a:r>
          </a:p>
          <a:p>
            <a:r>
              <a:rPr lang="el-GR" dirty="0"/>
              <a:t>Γι αυτό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== “java”</a:t>
            </a:r>
            <a:r>
              <a:rPr lang="en-US" dirty="0"/>
              <a:t>) </a:t>
            </a:r>
            <a:r>
              <a:rPr lang="el-GR" dirty="0"/>
              <a:t>επιστρέφει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ενώ το </a:t>
            </a:r>
            <a:r>
              <a:rPr lang="en-US" dirty="0" smtClean="0"/>
              <a:t>   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z == “java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dirty="0" smtClean="0"/>
              <a:t>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επιστρέφει </a:t>
            </a:r>
            <a:r>
              <a:rPr lang="en-US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108617" y="46482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8258" y="5294985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 flipV="1">
            <a:off x="6274815" y="5181600"/>
            <a:ext cx="506985" cy="31664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5907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7754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59436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6307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29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7848" y="782251"/>
            <a:ext cx="2165959" cy="27048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15398" y="2788914"/>
            <a:ext cx="4320698" cy="28004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15398" y="3284984"/>
            <a:ext cx="2016442" cy="2576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7504" y="298971"/>
            <a:ext cx="6109365" cy="550920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StringClass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s =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changeObject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StringClass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		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local = new String("local");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local;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local = “local";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 = local;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1874" y="5813008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796136" y="2323347"/>
            <a:ext cx="3260061" cy="1080120"/>
          </a:xfrm>
          <a:prstGeom prst="wedgeRectCallout">
            <a:avLst>
              <a:gd name="adj1" fmla="val -59678"/>
              <a:gd name="adj2" fmla="val 253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 </a:t>
            </a:r>
            <a:r>
              <a:rPr lang="el-GR" dirty="0">
                <a:solidFill>
                  <a:schemeClr val="tx1"/>
                </a:solidFill>
              </a:rPr>
              <a:t>ανάθεση </a:t>
            </a:r>
            <a:r>
              <a:rPr lang="en-US" dirty="0">
                <a:solidFill>
                  <a:schemeClr val="tx1"/>
                </a:solidFill>
              </a:rPr>
              <a:t>String </a:t>
            </a:r>
            <a:r>
              <a:rPr lang="el-GR" dirty="0">
                <a:solidFill>
                  <a:schemeClr val="tx1"/>
                </a:solidFill>
              </a:rPr>
              <a:t>σταθεράς είναι διαφορετική από τη δημιουργία αντικειμένου με </a:t>
            </a:r>
            <a:r>
              <a:rPr lang="en-US" dirty="0">
                <a:solidFill>
                  <a:schemeClr val="tx1"/>
                </a:solidFill>
              </a:rPr>
              <a:t>new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8070" y="3637629"/>
            <a:ext cx="261198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σταθερά δημιουργεί ένα νέο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788024" y="1"/>
            <a:ext cx="4355976" cy="1164088"/>
          </a:xfrm>
          <a:prstGeom prst="wedgeRectCallout">
            <a:avLst>
              <a:gd name="adj1" fmla="val -91642"/>
              <a:gd name="adj2" fmla="val 273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ανάθεση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σταθεράς έχει αποτέλεσμα την δημιουργία ενός </a:t>
            </a:r>
            <a:r>
              <a:rPr lang="en-US" dirty="0" smtClean="0">
                <a:solidFill>
                  <a:schemeClr val="tx1"/>
                </a:solidFill>
              </a:rPr>
              <a:t>intern string </a:t>
            </a:r>
            <a:r>
              <a:rPr lang="el-GR" dirty="0" smtClean="0">
                <a:solidFill>
                  <a:schemeClr val="tx1"/>
                </a:solidFill>
              </a:rPr>
              <a:t>στο οποίο δείχνουν όλα τα </a:t>
            </a:r>
            <a:r>
              <a:rPr lang="en-US" dirty="0" smtClean="0">
                <a:solidFill>
                  <a:schemeClr val="tx1"/>
                </a:solidFill>
              </a:rPr>
              <a:t>strings </a:t>
            </a:r>
            <a:r>
              <a:rPr lang="el-GR" dirty="0" smtClean="0">
                <a:solidFill>
                  <a:schemeClr val="tx1"/>
                </a:solidFill>
              </a:rPr>
              <a:t>στα οποία ανατίθεται η σταθερά.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4205" y="5139645"/>
            <a:ext cx="5674951" cy="181588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class </a:t>
            </a:r>
            <a:r>
              <a:rPr lang="en-US" dirty="0" err="1" smtClean="0"/>
              <a:t>StringTest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){</a:t>
            </a:r>
          </a:p>
          <a:p>
            <a:r>
              <a:rPr lang="en-US" dirty="0"/>
              <a:t>	</a:t>
            </a:r>
            <a:r>
              <a:rPr lang="en-US" dirty="0" err="1"/>
              <a:t>StringClass</a:t>
            </a:r>
            <a:r>
              <a:rPr lang="en-US" dirty="0"/>
              <a:t> obj1 = new </a:t>
            </a:r>
            <a:r>
              <a:rPr lang="en-US" dirty="0" err="1"/>
              <a:t>StringClass</a:t>
            </a:r>
            <a:r>
              <a:rPr lang="en-US" dirty="0"/>
              <a:t>();</a:t>
            </a:r>
          </a:p>
          <a:p>
            <a:r>
              <a:rPr lang="el-GR" dirty="0"/>
              <a:t>	</a:t>
            </a:r>
            <a:r>
              <a:rPr lang="en-US" dirty="0" err="1"/>
              <a:t>StringClass</a:t>
            </a:r>
            <a:r>
              <a:rPr lang="en-US" dirty="0"/>
              <a:t> obj2 = new </a:t>
            </a:r>
            <a:r>
              <a:rPr lang="en-US" dirty="0" err="1"/>
              <a:t>StringClass</a:t>
            </a:r>
            <a:r>
              <a:rPr lang="en-US" dirty="0"/>
              <a:t>();</a:t>
            </a:r>
          </a:p>
          <a:p>
            <a:r>
              <a:rPr lang="en-US" dirty="0"/>
              <a:t>	obj2.changeObject(obj1);</a:t>
            </a:r>
          </a:p>
          <a:p>
            <a:r>
              <a:rPr lang="el-GR" dirty="0"/>
              <a:t>  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6386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" grpId="0" animBg="1"/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>
            <a:stCxn id="13" idx="3"/>
            <a:endCxn id="6" idx="1"/>
          </p:cNvCxnSpPr>
          <p:nvPr/>
        </p:nvCxnSpPr>
        <p:spPr>
          <a:xfrm>
            <a:off x="7599602" y="4581128"/>
            <a:ext cx="475291" cy="45794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41052" y="3968767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2924944"/>
            <a:ext cx="312624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πρώτο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“Same”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9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1" idx="1"/>
          </p:cNvCxnSpPr>
          <p:nvPr/>
        </p:nvCxnSpPr>
        <p:spPr>
          <a:xfrm flipV="1">
            <a:off x="3871592" y="3161094"/>
            <a:ext cx="1215725" cy="91274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79464" y="5952934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34295" y="2070009"/>
            <a:ext cx="5009705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local = new String("local");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80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22" idx="1"/>
          </p:cNvCxnSpPr>
          <p:nvPr/>
        </p:nvCxnSpPr>
        <p:spPr>
          <a:xfrm flipV="1">
            <a:off x="7612922" y="3800561"/>
            <a:ext cx="371422" cy="179515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2" idx="1"/>
          </p:cNvCxnSpPr>
          <p:nvPr/>
        </p:nvCxnSpPr>
        <p:spPr>
          <a:xfrm flipV="1">
            <a:off x="3871592" y="3800561"/>
            <a:ext cx="4112752" cy="27327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84344" y="3615895"/>
            <a:ext cx="813043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741052" y="3092058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61192" y="2024109"/>
            <a:ext cx="2390398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local = “local";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local;</a:t>
            </a:r>
          </a:p>
        </p:txBody>
      </p:sp>
    </p:spTree>
    <p:extLst>
      <p:ext uri="{BB962C8B-B14F-4D97-AF65-F5344CB8AC3E}">
        <p14:creationId xmlns:p14="http://schemas.microsoft.com/office/powerpoint/2010/main" val="415630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ΑΠΟ-ΑΝΑΦΟΡΟΠΟΙΗΣΗ (</a:t>
            </a:r>
            <a:r>
              <a:rPr lang="en-US" dirty="0" smtClean="0"/>
              <a:t>DEREFERENCING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8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63425" y="3973016"/>
            <a:ext cx="6982544" cy="2768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sz="2900" dirty="0">
                <a:solidFill>
                  <a:srgbClr val="0070C0"/>
                </a:solidFill>
              </a:rPr>
              <a:t>class </a:t>
            </a:r>
            <a:r>
              <a:rPr lang="en-US" sz="2900" dirty="0" err="1" smtClean="0">
                <a:solidFill>
                  <a:srgbClr val="0070C0"/>
                </a:solidFill>
              </a:rPr>
              <a:t>PersonTest</a:t>
            </a:r>
            <a:endParaRPr lang="el-GR" sz="2900" dirty="0">
              <a:solidFill>
                <a:srgbClr val="0070C0"/>
              </a:solidFill>
            </a:endParaRPr>
          </a:p>
          <a:p>
            <a:r>
              <a:rPr lang="en-US" sz="2900" dirty="0"/>
              <a:t>{</a:t>
            </a:r>
          </a:p>
          <a:p>
            <a:r>
              <a:rPr lang="el-GR" sz="2900" dirty="0"/>
              <a:t>  </a:t>
            </a:r>
            <a:r>
              <a:rPr lang="en-US" sz="2900" dirty="0" smtClean="0"/>
              <a:t> public </a:t>
            </a:r>
            <a:r>
              <a:rPr lang="en-US" sz="2900" dirty="0"/>
              <a:t>static void main(String </a:t>
            </a:r>
            <a:r>
              <a:rPr lang="en-US" sz="2900" dirty="0" err="1"/>
              <a:t>args</a:t>
            </a:r>
            <a:r>
              <a:rPr lang="en-US" sz="2900" dirty="0" smtClean="0"/>
              <a:t>[])</a:t>
            </a:r>
            <a:endParaRPr lang="el-GR" sz="2900" dirty="0" smtClean="0"/>
          </a:p>
          <a:p>
            <a:r>
              <a:rPr lang="el-GR" sz="2900" dirty="0" smtClean="0"/>
              <a:t>  </a:t>
            </a:r>
            <a:r>
              <a:rPr lang="en-US" sz="2900" dirty="0" smtClean="0"/>
              <a:t> {</a:t>
            </a:r>
            <a:endParaRPr lang="en-US" sz="2900" dirty="0"/>
          </a:p>
          <a:p>
            <a:r>
              <a:rPr lang="en-US" sz="2900" dirty="0"/>
              <a:t>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</a:t>
            </a:r>
            <a:r>
              <a:rPr lang="en-US" sz="2900" dirty="0" err="1"/>
              <a:t>alice</a:t>
            </a:r>
            <a:r>
              <a:rPr lang="en-US" sz="2900" dirty="0"/>
              <a:t> = new </a:t>
            </a:r>
            <a:r>
              <a:rPr lang="en-US" sz="2900" dirty="0">
                <a:solidFill>
                  <a:srgbClr val="FF0000"/>
                </a:solidFill>
              </a:rPr>
              <a:t>Person</a:t>
            </a:r>
            <a:r>
              <a:rPr lang="en-US" sz="2900" dirty="0"/>
              <a:t>("Alice</a:t>
            </a:r>
            <a:r>
              <a:rPr lang="en-US" sz="2900" dirty="0" smtClean="0"/>
              <a:t>");</a:t>
            </a:r>
          </a:p>
          <a:p>
            <a:r>
              <a:rPr lang="en-US" sz="2900" dirty="0"/>
              <a:t> </a:t>
            </a:r>
            <a:r>
              <a:rPr lang="en-US" sz="2900" dirty="0" smtClean="0"/>
              <a:t>     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bob;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/>
              <a:t>());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 smtClean="0"/>
              <a:t>().length());</a:t>
            </a:r>
            <a:endParaRPr lang="en-US" sz="2900" dirty="0"/>
          </a:p>
          <a:p>
            <a:r>
              <a:rPr lang="en-US" sz="2900" dirty="0" smtClean="0"/>
              <a:t>   }</a:t>
            </a:r>
            <a:endParaRPr lang="en-US" sz="2900" dirty="0"/>
          </a:p>
          <a:p>
            <a:r>
              <a:rPr lang="en-US" sz="2900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7563" y="404664"/>
            <a:ext cx="7010781" cy="35283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class Person</a:t>
            </a:r>
            <a:endParaRPr lang="el-GR" sz="1600" dirty="0">
              <a:solidFill>
                <a:srgbClr val="FF0000"/>
              </a:solidFill>
            </a:endParaRPr>
          </a:p>
          <a:p>
            <a:r>
              <a:rPr lang="en-US" sz="1600" dirty="0"/>
              <a:t>{</a:t>
            </a:r>
          </a:p>
          <a:p>
            <a:r>
              <a:rPr lang="el-GR" sz="1600" dirty="0"/>
              <a:t>  </a:t>
            </a:r>
            <a:r>
              <a:rPr lang="en-US" sz="1600" dirty="0"/>
              <a:t>private String name;</a:t>
            </a:r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Person(String name){</a:t>
            </a:r>
          </a:p>
          <a:p>
            <a:r>
              <a:rPr lang="el-GR" sz="1600" dirty="0"/>
              <a:t>    </a:t>
            </a:r>
            <a:r>
              <a:rPr lang="en-US" sz="1600" dirty="0"/>
              <a:t>this.name = name;</a:t>
            </a:r>
            <a:endParaRPr lang="el-GR" sz="1600" dirty="0"/>
          </a:p>
          <a:p>
            <a:r>
              <a:rPr lang="el-GR" sz="1600" dirty="0"/>
              <a:t>  </a:t>
            </a:r>
            <a:r>
              <a:rPr lang="en-US" sz="1600" dirty="0"/>
              <a:t>}</a:t>
            </a:r>
            <a:endParaRPr lang="el-GR" sz="1600" dirty="0"/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String </a:t>
            </a:r>
            <a:r>
              <a:rPr lang="en-US" sz="1600" dirty="0" err="1">
                <a:solidFill>
                  <a:srgbClr val="FF0000"/>
                </a:solidFill>
              </a:rPr>
              <a:t>getName</a:t>
            </a:r>
            <a:r>
              <a:rPr lang="en-US" sz="1600" dirty="0"/>
              <a:t>(){</a:t>
            </a:r>
          </a:p>
          <a:p>
            <a:r>
              <a:rPr lang="el-GR" sz="1600" dirty="0"/>
              <a:t>    </a:t>
            </a:r>
            <a:r>
              <a:rPr lang="en-US" sz="1600" dirty="0"/>
              <a:t>return name;</a:t>
            </a:r>
          </a:p>
          <a:p>
            <a:r>
              <a:rPr lang="el-GR" sz="1600" dirty="0"/>
              <a:t>  </a:t>
            </a:r>
            <a:r>
              <a:rPr lang="en-US" sz="1600" dirty="0" smtClean="0"/>
              <a:t>}</a:t>
            </a:r>
            <a:endParaRPr lang="el-GR" sz="1600" dirty="0" smtClean="0"/>
          </a:p>
          <a:p>
            <a:r>
              <a:rPr lang="el-GR" sz="1600" dirty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7175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0x0055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89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53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ΕΛΕΓΧΟΣ ΙΣΟΤΗΤΑΣ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9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0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14945" y="5349284"/>
            <a:ext cx="1976823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bob.getName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2701" y="5860601"/>
            <a:ext cx="512178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</a:t>
            </a:r>
            <a:r>
              <a:rPr lang="en-US" dirty="0" smtClean="0"/>
              <a:t> </a:t>
            </a:r>
            <a:r>
              <a:rPr lang="el-GR" dirty="0" smtClean="0"/>
              <a:t>θα πάρουμε </a:t>
            </a:r>
            <a:r>
              <a:rPr lang="el-GR" dirty="0" smtClean="0">
                <a:solidFill>
                  <a:srgbClr val="FF0000"/>
                </a:solidFill>
              </a:rPr>
              <a:t>λάθος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(είτε </a:t>
            </a:r>
            <a:r>
              <a:rPr lang="en-US" dirty="0" smtClean="0"/>
              <a:t>run-time, </a:t>
            </a:r>
            <a:r>
              <a:rPr lang="el-GR" dirty="0" smtClean="0"/>
              <a:t>είτε </a:t>
            </a:r>
            <a:r>
              <a:rPr lang="en-US" dirty="0" smtClean="0"/>
              <a:t>compile error)</a:t>
            </a:r>
            <a:r>
              <a:rPr lang="el-GR" dirty="0" smtClean="0"/>
              <a:t> γιατί δεν υπάρχει διεύθυνση να ακολουθήσουμε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MovingCarDriver1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</a:t>
            </a:r>
            <a:r>
              <a:rPr lang="en-US" dirty="0" smtClean="0"/>
              <a:t>().</a:t>
            </a:r>
            <a:r>
              <a:rPr lang="en-US" dirty="0" err="1" smtClean="0"/>
              <a:t>getName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7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8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7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driver.getName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 smtClean="0">
                <a:solidFill>
                  <a:srgbClr val="00B050"/>
                </a:solidFill>
              </a:rPr>
              <a:t>MovingCarDriver2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37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1222" y="544522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rot="5400000" flipH="1" flipV="1">
            <a:off x="6085344" y="4186768"/>
            <a:ext cx="825232" cy="25152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623720" y="3717032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το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δημιουργείται μέσα στο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</a:p>
          <a:p>
            <a:endParaRPr lang="en-US" dirty="0"/>
          </a:p>
          <a:p>
            <a:r>
              <a:rPr lang="el-GR" dirty="0" smtClean="0"/>
              <a:t>Δεν έχουμε πρόσβαση σε αυτό </a:t>
            </a:r>
            <a:r>
              <a:rPr lang="el-GR" dirty="0" smtClean="0">
                <a:solidFill>
                  <a:srgbClr val="0070C0"/>
                </a:solidFill>
              </a:rPr>
              <a:t>εκτός</a:t>
            </a:r>
            <a:r>
              <a:rPr lang="el-GR" dirty="0" smtClean="0"/>
              <a:t> της </a:t>
            </a:r>
            <a:r>
              <a:rPr lang="en-US" dirty="0" smtClean="0"/>
              <a:t>Car.</a:t>
            </a:r>
            <a:endParaRPr lang="en-US" dirty="0"/>
          </a:p>
        </p:txBody>
      </p:sp>
      <p:cxnSp>
        <p:nvCxnSpPr>
          <p:cNvPr id="16" name="Elbow Connector 15"/>
          <p:cNvCxnSpPr>
            <a:stCxn id="5" idx="3"/>
            <a:endCxn id="19" idx="1"/>
          </p:cNvCxnSpPr>
          <p:nvPr/>
        </p:nvCxnSpPr>
        <p:spPr>
          <a:xfrm flipV="1">
            <a:off x="3237566" y="5127997"/>
            <a:ext cx="1451628" cy="52973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689194" y="476223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40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μεταξύ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παράδειγμα μας έχουμε δύο διαφορετικές κλάσεις (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Driver</a:t>
            </a:r>
            <a:r>
              <a:rPr lang="en-US" dirty="0" smtClean="0"/>
              <a:t>) </a:t>
            </a:r>
            <a:r>
              <a:rPr lang="el-GR" dirty="0" smtClean="0"/>
              <a:t>οι οποίες συσχετίζονται μεταξύ τους με διαφορετικούς τρόπους.</a:t>
            </a:r>
          </a:p>
          <a:p>
            <a:r>
              <a:rPr lang="el-GR" dirty="0" smtClean="0"/>
              <a:t>Μπορεί να υπάρχουν πολλές διαφορετικές σχέσεις μεταξύ κλάσεων.</a:t>
            </a:r>
          </a:p>
          <a:p>
            <a:pPr lvl="1"/>
            <a:r>
              <a:rPr lang="el-GR" dirty="0" smtClean="0"/>
              <a:t>Στην περίπτωση μας, η μία κλάση ορίζεται χρησιμοποιώντας αντικείμενα της άλλης</a:t>
            </a:r>
          </a:p>
          <a:p>
            <a:r>
              <a:rPr lang="el-GR" dirty="0" smtClean="0"/>
              <a:t>Αυτού του είδους τη σχέση την λέμε σχέση </a:t>
            </a:r>
            <a:r>
              <a:rPr lang="el-GR" dirty="0" smtClean="0">
                <a:solidFill>
                  <a:srgbClr val="FF0000"/>
                </a:solidFill>
              </a:rPr>
              <a:t>σύνθεσης </a:t>
            </a:r>
          </a:p>
          <a:p>
            <a:pPr lvl="1"/>
            <a:r>
              <a:rPr lang="el-GR" dirty="0" smtClean="0"/>
              <a:t>Μερικές φορές την ξεχωρίζουμε σε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σύνθεσης </a:t>
            </a:r>
            <a:r>
              <a:rPr lang="en-US" dirty="0"/>
              <a:t>(composition</a:t>
            </a:r>
            <a:r>
              <a:rPr lang="en-US" dirty="0" smtClean="0"/>
              <a:t>)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 </a:t>
            </a:r>
            <a:r>
              <a:rPr lang="el-GR" dirty="0" smtClean="0"/>
              <a:t>(</a:t>
            </a:r>
            <a:r>
              <a:rPr lang="en-US" dirty="0" smtClean="0"/>
              <a:t>aggregation)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68569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Όταν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που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έχουν αντικείμενα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άλλων κλάσεων</a:t>
            </a:r>
            <a:r>
              <a:rPr lang="el-GR" dirty="0" smtClean="0"/>
              <a:t> ένα θέμα που προκύπτει είναι πότε και πού θα γίνεται η </a:t>
            </a:r>
            <a:r>
              <a:rPr lang="el-GR" dirty="0" smtClean="0">
                <a:solidFill>
                  <a:srgbClr val="0070C0"/>
                </a:solidFill>
              </a:rPr>
              <a:t>δημιουργία των αντικειμένων </a:t>
            </a:r>
            <a:r>
              <a:rPr lang="el-GR" dirty="0" smtClean="0"/>
              <a:t>και πότε η καταστροφή τους</a:t>
            </a:r>
          </a:p>
          <a:p>
            <a:pPr lvl="1"/>
            <a:r>
              <a:rPr lang="el-GR" dirty="0" smtClean="0"/>
              <a:t>Πιο σημαντικό σε γλώσσες που δεν έχουν </a:t>
            </a:r>
            <a:r>
              <a:rPr lang="en-US" dirty="0" smtClean="0"/>
              <a:t>garbage collector.</a:t>
            </a:r>
          </a:p>
          <a:p>
            <a:r>
              <a:rPr lang="el-GR" dirty="0" smtClean="0"/>
              <a:t>Π.χ., τα αντικείμενα τύπου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Person </a:t>
            </a:r>
            <a:r>
              <a:rPr lang="el-GR" dirty="0" smtClean="0"/>
              <a:t>στο παράδειγμα </a:t>
            </a:r>
            <a:r>
              <a:rPr lang="en-US" dirty="0" smtClean="0">
                <a:solidFill>
                  <a:srgbClr val="0070C0"/>
                </a:solidFill>
              </a:rPr>
              <a:t>MovingCarDriver2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 </a:t>
            </a:r>
            <a:r>
              <a:rPr lang="el-GR" dirty="0" smtClean="0"/>
              <a:t>στην κλάση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και καταστρέφονται μέσα στην </a:t>
            </a:r>
            <a:r>
              <a:rPr lang="en-US" dirty="0" smtClean="0"/>
              <a:t>Car, </a:t>
            </a:r>
            <a:r>
              <a:rPr lang="el-GR" dirty="0" smtClean="0"/>
              <a:t>ή αν το αντικείμενο </a:t>
            </a:r>
            <a:r>
              <a:rPr lang="en-US" dirty="0" smtClean="0"/>
              <a:t>Car </a:t>
            </a:r>
            <a:r>
              <a:rPr lang="el-GR" dirty="0" smtClean="0"/>
              <a:t>καταστραφεί.</a:t>
            </a:r>
          </a:p>
          <a:p>
            <a:r>
              <a:rPr lang="el-GR" dirty="0" smtClean="0"/>
              <a:t>Τα αντικείμενα τύπου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που χρησιμοποιούνται στην </a:t>
            </a:r>
            <a:r>
              <a:rPr lang="en-US" dirty="0" smtClean="0">
                <a:solidFill>
                  <a:srgbClr val="0070C0"/>
                </a:solidFill>
              </a:rPr>
              <a:t>MovingCarDriver1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εκτός της κλάσης</a:t>
            </a:r>
            <a:r>
              <a:rPr lang="el-GR" dirty="0" smtClean="0"/>
              <a:t> και μπορεί να υπάρχουν αφού καταστραφεί η κλάση.</a:t>
            </a:r>
          </a:p>
          <a:p>
            <a:r>
              <a:rPr lang="el-GR" dirty="0" smtClean="0"/>
              <a:t>Συχνά οι σχέσεις του δεύτερου τύπου λέγονται σχέσεις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, ενώ </a:t>
            </a:r>
            <a:r>
              <a:rPr lang="el-GR" dirty="0"/>
              <a:t>σχέσεις του </a:t>
            </a:r>
            <a:r>
              <a:rPr lang="el-GR" dirty="0" smtClean="0"/>
              <a:t>πρώτου</a:t>
            </a:r>
            <a:r>
              <a:rPr lang="en-US" dirty="0" smtClean="0"/>
              <a:t> </a:t>
            </a:r>
            <a:r>
              <a:rPr lang="el-GR" dirty="0" smtClean="0"/>
              <a:t>τύπου,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9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ισότητας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πει ότι όταν ελέγχουμε ισότητα μεταξύ αντικειμένων (π.χ., </a:t>
            </a:r>
            <a:r>
              <a:rPr lang="en-US" dirty="0" smtClean="0"/>
              <a:t>Strings) </a:t>
            </a:r>
            <a:r>
              <a:rPr lang="el-GR" dirty="0" smtClean="0"/>
              <a:t>πρέπει να γίνεται μέσω της μεθόδου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quals</a:t>
            </a:r>
            <a:r>
              <a:rPr lang="en-US" dirty="0" smtClean="0"/>
              <a:t> </a:t>
            </a:r>
            <a:r>
              <a:rPr lang="el-GR" dirty="0" smtClean="0"/>
              <a:t>και όχι με το </a:t>
            </a:r>
            <a:r>
              <a:rPr lang="el-GR" dirty="0" smtClean="0">
                <a:solidFill>
                  <a:srgbClr val="0070C0"/>
                </a:solidFill>
              </a:rPr>
              <a:t>==</a:t>
            </a:r>
          </a:p>
          <a:p>
            <a:r>
              <a:rPr lang="el-GR" dirty="0" smtClean="0"/>
              <a:t>Η συζήτηση με τις αναφορές εξηγεί γιατί η σύγκριση με</a:t>
            </a:r>
            <a:r>
              <a:rPr lang="el-GR" dirty="0" smtClean="0">
                <a:solidFill>
                  <a:srgbClr val="0070C0"/>
                </a:solidFill>
              </a:rPr>
              <a:t> == </a:t>
            </a:r>
            <a:r>
              <a:rPr lang="el-GR" dirty="0" smtClean="0"/>
              <a:t>δε δουλεύει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σύγκριση με </a:t>
            </a:r>
            <a:r>
              <a:rPr lang="el-GR" dirty="0">
                <a:solidFill>
                  <a:srgbClr val="0070C0"/>
                </a:solidFill>
              </a:rPr>
              <a:t>==</a:t>
            </a:r>
            <a:r>
              <a:rPr lang="el-GR" dirty="0"/>
              <a:t> </a:t>
            </a:r>
            <a:r>
              <a:rPr lang="el-GR" dirty="0" smtClean="0"/>
              <a:t>συγκρίνει αν δύο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είναι ίδιες και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 περιεχόμενα </a:t>
            </a:r>
            <a:r>
              <a:rPr lang="el-GR" dirty="0" smtClean="0"/>
              <a:t>των θέσεων μνήμης στις οποίες δείχνουν οι αναφορές είναι ίδια.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6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3400303"/>
            <a:ext cx="7704856" cy="67676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θα τυπώσει ο παρακάτω κώδικας?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36912"/>
            <a:ext cx="7189789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 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7653" y="3751726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81322" y="4138198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77653" y="4538308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90924" y="487923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690924" y="5257374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706682" y="558585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413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68912" y="4941168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two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9"/>
            <a:ext cx="1224136" cy="57606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2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>
          <a:xfrm flipV="1">
            <a:off x="4651715" y="5497009"/>
            <a:ext cx="1208722" cy="112455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ular Callout 2"/>
          <p:cNvSpPr/>
          <p:nvPr/>
        </p:nvSpPr>
        <p:spPr>
          <a:xfrm>
            <a:off x="1219173" y="2924944"/>
            <a:ext cx="3456384" cy="936104"/>
          </a:xfrm>
          <a:prstGeom prst="wedgeRectCallout">
            <a:avLst>
              <a:gd name="adj1" fmla="val 21693"/>
              <a:gd name="adj2" fmla="val 1537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έλεγ</a:t>
            </a:r>
            <a:r>
              <a:rPr lang="el-GR" dirty="0">
                <a:solidFill>
                  <a:schemeClr val="tx1"/>
                </a:solidFill>
              </a:rPr>
              <a:t>χ</a:t>
            </a:r>
            <a:r>
              <a:rPr lang="el-GR" dirty="0" smtClean="0">
                <a:solidFill>
                  <a:schemeClr val="tx1"/>
                </a:solidFill>
              </a:rPr>
              <a:t>ος με </a:t>
            </a:r>
            <a:r>
              <a:rPr lang="el-GR" dirty="0" smtClean="0">
                <a:solidFill>
                  <a:srgbClr val="FF0000"/>
                </a:solidFill>
              </a:rPr>
              <a:t>==</a:t>
            </a:r>
            <a:r>
              <a:rPr lang="el-GR" dirty="0" smtClean="0">
                <a:solidFill>
                  <a:schemeClr val="tx1"/>
                </a:solidFill>
              </a:rPr>
              <a:t> κοιτάει αν οι τιμές των διευθύνσεων είναι ίδιες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5148064" y="1988840"/>
            <a:ext cx="3348372" cy="864096"/>
          </a:xfrm>
          <a:prstGeom prst="wedgeRectCallout">
            <a:avLst>
              <a:gd name="adj1" fmla="val 23320"/>
              <a:gd name="adj2" fmla="val 20194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έλεγ</a:t>
            </a:r>
            <a:r>
              <a:rPr lang="el-GR" dirty="0">
                <a:solidFill>
                  <a:schemeClr val="tx1"/>
                </a:solidFill>
              </a:rPr>
              <a:t>χ</a:t>
            </a:r>
            <a:r>
              <a:rPr lang="el-GR" dirty="0" smtClean="0">
                <a:solidFill>
                  <a:schemeClr val="tx1"/>
                </a:solidFill>
              </a:rPr>
              <a:t>ος με την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κοιτάει αν οι τα περιεχόμενα των αντικειμένων είναι ίδια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9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4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για κάθε </a:t>
            </a:r>
            <a:r>
              <a:rPr lang="en-US" dirty="0">
                <a:solidFill>
                  <a:srgbClr val="FF0000"/>
                </a:solidFill>
              </a:rPr>
              <a:t>string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l-GR" dirty="0" smtClean="0">
                <a:solidFill>
                  <a:srgbClr val="FF0000"/>
                </a:solidFill>
              </a:rPr>
              <a:t> (σταθερά)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που εμφανίζεται δημιουργείται ένα</a:t>
            </a:r>
            <a:r>
              <a:rPr lang="en-US" dirty="0"/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/>
              <a:t>, το οποίο ονομάζεται </a:t>
            </a:r>
            <a:r>
              <a:rPr lang="en-US" dirty="0">
                <a:solidFill>
                  <a:srgbClr val="FF0000"/>
                </a:solidFill>
              </a:rPr>
              <a:t>intern string</a:t>
            </a:r>
            <a:r>
              <a:rPr lang="en-US" dirty="0"/>
              <a:t>, </a:t>
            </a:r>
            <a:r>
              <a:rPr lang="el-GR" dirty="0"/>
              <a:t>και το οποίο κρατάει αυτή την τιμή.</a:t>
            </a:r>
            <a:endParaRPr lang="en-US" dirty="0"/>
          </a:p>
          <a:p>
            <a:r>
              <a:rPr lang="el-GR" dirty="0" smtClean="0"/>
              <a:t>Για αυτό και οι αλφαριθμητικές σταθερές μπορούν να χρησιμοποιηθούν και σαν αντικείμενα. Π.χ. μπορούμε να καλέσουμε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l-GR" dirty="0" smtClean="0"/>
              <a:t>Καλούμε μια μέθοδο του </a:t>
            </a:r>
            <a:r>
              <a:rPr lang="en-US" dirty="0" smtClean="0"/>
              <a:t>intern String</a:t>
            </a:r>
          </a:p>
          <a:p>
            <a:r>
              <a:rPr lang="el-GR" dirty="0" smtClean="0"/>
              <a:t>Αυτό μπορεί να προκαλέσει μπερδέματα με </a:t>
            </a:r>
            <a:r>
              <a:rPr lang="el-GR" dirty="0"/>
              <a:t>ε</a:t>
            </a:r>
            <a:r>
              <a:rPr lang="el-GR" dirty="0" smtClean="0"/>
              <a:t>λέγχους ισότητας.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59832" y="4437112"/>
            <a:ext cx="2949846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java”.length</a:t>
            </a:r>
            <a:r>
              <a:rPr lang="el-GR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38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Ισότητα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229600" cy="50783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StringEquality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("1. "+ (x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(y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("3. "+ (z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("4.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("5.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("6.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9637" y="1339334"/>
            <a:ext cx="424087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εκτυπωθεί?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3541" y="3581400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1.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53541" y="3975334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53541" y="4426873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53541" y="4872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37817" y="5253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69" y="5660871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08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10093</TotalTime>
  <Words>1511</Words>
  <Application>Microsoft Office PowerPoint</Application>
  <PresentationFormat>On-screen Show (4:3)</PresentationFormat>
  <Paragraphs>503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ΕΛΕΓΧΟΣ ΙΣΟΤΗΤΑΣ</vt:lpstr>
      <vt:lpstr>Έλεγχος ισότητας</vt:lpstr>
      <vt:lpstr>PowerPoint Presentation</vt:lpstr>
      <vt:lpstr>Παράδειγμα</vt:lpstr>
      <vt:lpstr>Εξήγηση</vt:lpstr>
      <vt:lpstr>STRING INTERNING</vt:lpstr>
      <vt:lpstr>String Interning</vt:lpstr>
      <vt:lpstr>Ισότητα String</vt:lpstr>
      <vt:lpstr>String Interning</vt:lpstr>
      <vt:lpstr>String Interning</vt:lpstr>
      <vt:lpstr>PowerPoint Presentation</vt:lpstr>
      <vt:lpstr>Εξέλιξη του προγράμματος</vt:lpstr>
      <vt:lpstr>Εξέλιξη του προγράμματος</vt:lpstr>
      <vt:lpstr>Εξέλιξη του προγράμματος</vt:lpstr>
      <vt:lpstr>ΑΠΟ-ΑΝΑΦΟΡΟΠΟΙΗΣΗ (DEREFERENCING)</vt:lpstr>
      <vt:lpstr>PowerPoint Presentation</vt:lpstr>
      <vt:lpstr>Dereferencing</vt:lpstr>
      <vt:lpstr>Dereferencing</vt:lpstr>
      <vt:lpstr>Dereferencing</vt:lpstr>
      <vt:lpstr>Dereferencing</vt:lpstr>
      <vt:lpstr>PowerPoint Presentation</vt:lpstr>
      <vt:lpstr>Dereferencing</vt:lpstr>
      <vt:lpstr>Dereferencing</vt:lpstr>
      <vt:lpstr>Dereferencing</vt:lpstr>
      <vt:lpstr>PowerPoint Presentation</vt:lpstr>
      <vt:lpstr>Αντικείμενα μέσα σε αντικείμενα</vt:lpstr>
      <vt:lpstr>Σχέσεις μεταξύ κλάσεων</vt:lpstr>
      <vt:lpstr>Σχέσεις κλάσεων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460</cp:revision>
  <dcterms:created xsi:type="dcterms:W3CDTF">2013-02-10T16:19:38Z</dcterms:created>
  <dcterms:modified xsi:type="dcterms:W3CDTF">2018-04-19T08:23:27Z</dcterms:modified>
</cp:coreProperties>
</file>