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371602"/>
            <a:ext cx="8712968" cy="1927225"/>
          </a:xfrm>
        </p:spPr>
        <p:txBody>
          <a:bodyPr>
            <a:noAutofit/>
          </a:bodyPr>
          <a:lstStyle/>
          <a:p>
            <a:r>
              <a:rPr lang="el-GR" sz="4400" dirty="0"/>
              <a:t>ΤΕΧΝΙΚΕΣ </a:t>
            </a:r>
            <a:r>
              <a:rPr lang="el-GR" sz="4400" dirty="0" err="1"/>
              <a:t>Αντικειμενοστραφουσ</a:t>
            </a:r>
            <a:r>
              <a:rPr lang="el-GR" sz="4400" dirty="0"/>
              <a:t> </a:t>
            </a:r>
            <a:r>
              <a:rPr lang="el-GR" sz="4400" dirty="0" err="1"/>
              <a:t>προγραμματισμου</a:t>
            </a:r>
            <a:endParaRPr lang="el-G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dirty="0" smtClean="0"/>
              <a:t>Αναφορές 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Στοίβα και Σωρός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Αναφορές-Παράμετροι</a:t>
            </a:r>
            <a:r>
              <a:rPr lang="el-GR" dirty="0"/>
              <a:t/>
            </a:r>
            <a:br>
              <a:rPr lang="el-GR" dirty="0"/>
            </a:b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δεσμεύουμε </a:t>
            </a:r>
            <a:r>
              <a:rPr lang="el-GR" sz="2400" dirty="0" smtClean="0"/>
              <a:t>δύο θέσεις ακεραίων και η αναφορά του Α δείχνει σε αυτό το χώρο που δεσμεύσαμε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738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τελεστής [] για τον πίνακα μας πάει στην αντίστοιχη θέση του χώρου που κρατήσαμε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250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915" y="2245661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0101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6833593" y="3955143"/>
            <a:ext cx="1675348" cy="100226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5910" y="4077072"/>
            <a:ext cx="5112569" cy="267765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νέα κλήση της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/>
              <a:t>δεσμεύουμε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νέο χώρο για το Α, και αν δεν έχουμε κρατήσει την προηγούμενη αναφορά σε κάποια άλλη μεταβλητή τότε χάνεται (</a:t>
            </a:r>
            <a:r>
              <a:rPr lang="en-US" sz="2400" dirty="0" smtClean="0"/>
              <a:t>garbage collection)</a:t>
            </a:r>
            <a:r>
              <a:rPr lang="el-GR" sz="2400" dirty="0" smtClean="0"/>
              <a:t>, όπως και οι τιμές που είχαμε αποθηκεύσει στον πίνακα.</a:t>
            </a:r>
          </a:p>
        </p:txBody>
      </p:sp>
    </p:spTree>
    <p:extLst>
      <p:ext uri="{BB962C8B-B14F-4D97-AF65-F5344CB8AC3E}">
        <p14:creationId xmlns:p14="http://schemas.microsoft.com/office/powerpoint/2010/main" val="420789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με τα αντικείμενα κλάσεων που ορίσαμε εμείς?</a:t>
            </a:r>
          </a:p>
          <a:p>
            <a:r>
              <a:rPr lang="el-GR" dirty="0" smtClean="0"/>
              <a:t>Παράδειγμα: Η κλάση </a:t>
            </a:r>
            <a:r>
              <a:rPr lang="en-US" dirty="0" smtClean="0"/>
              <a:t>Person (</a:t>
            </a:r>
            <a:r>
              <a:rPr lang="en-US" dirty="0" err="1" smtClean="0"/>
              <a:t>ToyClass</a:t>
            </a:r>
            <a:r>
              <a:rPr lang="en-US" dirty="0" smtClean="0"/>
              <a:t> </a:t>
            </a:r>
            <a:r>
              <a:rPr lang="el-GR" dirty="0" smtClean="0"/>
              <a:t>από το βιβλίο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71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Person(“Bob”, 1);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724128" y="2636912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7984" y="3212976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6912260" y="3609020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5536" y="3748390"/>
            <a:ext cx="4824536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δημιουργεί ένα χώρο μνήμης για την αποθήκευση του αντικειμένου τύπου </a:t>
            </a:r>
            <a:r>
              <a:rPr lang="en-US" dirty="0" smtClean="0"/>
              <a:t>Person </a:t>
            </a:r>
            <a:r>
              <a:rPr lang="el-GR" dirty="0" smtClean="0"/>
              <a:t>το οποίο κρατάει ένα </a:t>
            </a:r>
            <a:r>
              <a:rPr lang="en-US" dirty="0" smtClean="0"/>
              <a:t>string </a:t>
            </a:r>
            <a:r>
              <a:rPr lang="el-GR" dirty="0" smtClean="0"/>
              <a:t>και ένα ακέραιο (δεσμεύεται χώρος και γι αυτά).</a:t>
            </a:r>
          </a:p>
          <a:p>
            <a:endParaRPr lang="el-GR" dirty="0"/>
          </a:p>
          <a:p>
            <a:r>
              <a:rPr lang="el-GR" dirty="0" smtClean="0"/>
              <a:t>Η μεταβλητή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</a:t>
            </a:r>
            <a:r>
              <a:rPr lang="en-US" dirty="0" smtClean="0"/>
              <a:t> </a:t>
            </a:r>
            <a:r>
              <a:rPr lang="el-GR" dirty="0" smtClean="0"/>
              <a:t>κρατάει την διεύθυνση του χώρου στην μνήμη όπου αποθηκεύσαμε αυτό το αντικείμενο.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08304" y="4149080"/>
            <a:ext cx="1512168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2" y="3933056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868144" y="184482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2420888"/>
            <a:ext cx="44081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το παρακάτω πρόγραμμα?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4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varP1 = new Person(“Bob”, 1);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524328" y="3212976"/>
            <a:ext cx="1512168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1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7488324" y="3212976"/>
            <a:ext cx="1512168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2348880"/>
            <a:ext cx="44644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ανάθεση του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έχει αποτέλεσμα η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να δείχνει στην ίδια θέση μνήμης όπως και η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24328" y="3200617"/>
            <a:ext cx="1512168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είδαμε για να δημιουργήσουμε ένα αντικείμενο χρειάζεται να καλέσουμε τη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</a:t>
            </a:r>
            <a:r>
              <a:rPr lang="en-US" dirty="0" smtClean="0"/>
              <a:t>. </a:t>
            </a:r>
          </a:p>
          <a:p>
            <a:pPr lvl="1"/>
            <a:r>
              <a:rPr lang="el-GR" dirty="0" smtClean="0"/>
              <a:t>Για τον πίνακα είπαμε ότι έτσι δίνουμε χώρο στον πίνακα και δεσμεύουμε την απαιτούμενη μνήμη.</a:t>
            </a:r>
            <a:endParaRPr lang="en-US" dirty="0" smtClean="0"/>
          </a:p>
          <a:p>
            <a:pPr lvl="1"/>
            <a:r>
              <a:rPr lang="el-GR" dirty="0" smtClean="0"/>
              <a:t>Για τα αντικείμενα δεσμεύουμε τον απαραίτητο χώρο για το αντικείμενο.</a:t>
            </a:r>
          </a:p>
          <a:p>
            <a:pPr lvl="1"/>
            <a:endParaRPr lang="el-GR" dirty="0"/>
          </a:p>
          <a:p>
            <a:r>
              <a:rPr lang="el-GR" dirty="0" smtClean="0"/>
              <a:t>Τι ακριβώς συμβαίνει όταν καλούμε την </a:t>
            </a:r>
            <a:r>
              <a:rPr lang="en-US" dirty="0" smtClean="0"/>
              <a:t>new?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1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180112"/>
            <a:ext cx="396044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αλλαγή θα γίνει στο χώρο μνήμης που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</a:p>
          <a:p>
            <a:r>
              <a:rPr lang="el-GR" dirty="0" smtClean="0"/>
              <a:t>Αυτός είναι ο ίδιος όπως αυτός που δείχνει και ο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02334" y="3212976"/>
            <a:ext cx="1512168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4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3648" y="1844824"/>
            <a:ext cx="18623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“Ann 2”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2767843"/>
            <a:ext cx="432048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Αλλάζοντας </a:t>
            </a:r>
            <a:r>
              <a:rPr lang="el-GR" dirty="0" smtClean="0">
                <a:solidFill>
                  <a:srgbClr val="FF0000"/>
                </a:solidFill>
              </a:rPr>
              <a:t>τα περιεχόμενα </a:t>
            </a:r>
            <a:r>
              <a:rPr lang="el-GR" dirty="0" smtClean="0"/>
              <a:t>της θέσης μνήμης στην </a:t>
            </a:r>
            <a:r>
              <a:rPr lang="el-GR" dirty="0" err="1" smtClean="0"/>
              <a:t>οποια</a:t>
            </a:r>
            <a:r>
              <a:rPr lang="el-GR" dirty="0" smtClean="0"/>
              <a:t>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αλλάζουμε και το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98160" y="3193793"/>
            <a:ext cx="1512168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3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ΣΤΟΙΒΑ ΚΑΙ ΣΩΡΟΣ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7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μνήμης από το </a:t>
            </a:r>
            <a:r>
              <a:rPr lang="en-US" dirty="0" smtClean="0"/>
              <a:t>JVM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μνήμη χωρίζεται σε δύο τμήματα</a:t>
            </a:r>
          </a:p>
          <a:p>
            <a:pPr lvl="1"/>
            <a:r>
              <a:rPr lang="el-GR" dirty="0" smtClean="0"/>
              <a:t>Τη στοίβα (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κρατάει πληροφορία για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κάθε μεθόδου/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Το σωρό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δεσμεύουμε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 για τα αντικείμενα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5004048" y="4384171"/>
            <a:ext cx="3024336" cy="2160240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688" y="4240155"/>
            <a:ext cx="2160240" cy="2448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5877272"/>
            <a:ext cx="21602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62934" y="427595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461301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6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φορά που καλείται μία μέθοδος, δημιουργείται ένα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πλαίσιο</a:t>
            </a:r>
            <a:r>
              <a:rPr lang="el-GR" dirty="0" smtClean="0"/>
              <a:t>»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frame</a:t>
            </a:r>
            <a:r>
              <a:rPr lang="en-US" dirty="0" smtClean="0"/>
              <a:t>) </a:t>
            </a:r>
            <a:r>
              <a:rPr lang="el-GR" dirty="0" smtClean="0"/>
              <a:t>για την μέθοδο στη στοίβα </a:t>
            </a:r>
          </a:p>
          <a:p>
            <a:pPr lvl="1"/>
            <a:r>
              <a:rPr lang="el-GR" dirty="0" smtClean="0"/>
              <a:t>Δημιουργείται ένας </a:t>
            </a:r>
            <a:r>
              <a:rPr lang="el-GR" dirty="0" smtClean="0">
                <a:solidFill>
                  <a:srgbClr val="0070C0"/>
                </a:solidFill>
              </a:rPr>
              <a:t>χώρος μνήμης </a:t>
            </a:r>
            <a:r>
              <a:rPr lang="el-GR" dirty="0" smtClean="0"/>
              <a:t>που αποθηκεύει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της μεθόδου.</a:t>
            </a:r>
          </a:p>
          <a:p>
            <a:r>
              <a:rPr lang="el-GR" dirty="0" smtClean="0"/>
              <a:t>Αν η μέθοδος καλέσει μία άλλη μέθοδο θα δημιουργηθεί ένα νέο πλαίσιο και θα τοποθετηθεί</a:t>
            </a:r>
            <a:r>
              <a:rPr lang="en-US" dirty="0" smtClean="0"/>
              <a:t> (push)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Όταν βγούμε από την μέθοδο το πλαίσιο </a:t>
            </a:r>
            <a:r>
              <a:rPr lang="el-GR" dirty="0" smtClean="0">
                <a:solidFill>
                  <a:srgbClr val="0070C0"/>
                </a:solidFill>
              </a:rPr>
              <a:t>αφαιρείται</a:t>
            </a:r>
            <a:r>
              <a:rPr lang="el-GR" dirty="0" smtClean="0"/>
              <a:t> </a:t>
            </a:r>
            <a:r>
              <a:rPr lang="en-US" dirty="0" smtClean="0"/>
              <a:t>(pop) </a:t>
            </a:r>
            <a:r>
              <a:rPr lang="el-GR" dirty="0" smtClean="0"/>
              <a:t>από την κορυφή της στοίβας και επιστρέφουμε στην προηγούμενη μέθοδο</a:t>
            </a:r>
          </a:p>
          <a:p>
            <a:r>
              <a:rPr lang="el-GR" dirty="0" smtClean="0"/>
              <a:t>Στη βάση της στοίβας είναι 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96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462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64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9068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8104" y="1772816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2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method3();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820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method3()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(b==10);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637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δεδομένα</a:t>
            </a:r>
            <a:r>
              <a:rPr lang="el-GR" dirty="0" smtClean="0"/>
              <a:t> (και τις εντολές)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 smtClean="0"/>
              <a:t>Η μνήμη είναι χωρισμένη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bytes</a:t>
            </a:r>
            <a:r>
              <a:rPr lang="en-US" dirty="0" smtClean="0"/>
              <a:t> (8 bits)</a:t>
            </a:r>
          </a:p>
          <a:p>
            <a:pPr lvl="1"/>
            <a:r>
              <a:rPr lang="el-GR" dirty="0" smtClean="0"/>
              <a:t>Ο χώρος που χρειάζεται για ένα </a:t>
            </a:r>
            <a:r>
              <a:rPr lang="el-GR" dirty="0" smtClean="0">
                <a:solidFill>
                  <a:srgbClr val="0070C0"/>
                </a:solidFill>
              </a:rPr>
              <a:t>χαρακτήρα</a:t>
            </a:r>
            <a:r>
              <a:rPr lang="el-GR" dirty="0" smtClean="0"/>
              <a:t> </a:t>
            </a:r>
            <a:r>
              <a:rPr lang="en-US" dirty="0" smtClean="0"/>
              <a:t>ASCII.</a:t>
            </a:r>
            <a:endParaRPr lang="el-GR" dirty="0" smtClean="0"/>
          </a:p>
          <a:p>
            <a:r>
              <a:rPr lang="el-GR" dirty="0" smtClean="0"/>
              <a:t>Το κάθε </a:t>
            </a:r>
            <a:r>
              <a:rPr lang="en-US" dirty="0" smtClean="0"/>
              <a:t>byte </a:t>
            </a:r>
            <a:r>
              <a:rPr lang="el-GR" dirty="0" smtClean="0"/>
              <a:t>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 smtClean="0"/>
              <a:t>Σε 32-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32 </a:t>
            </a:r>
            <a:r>
              <a:rPr lang="en-US" dirty="0" smtClean="0"/>
              <a:t>bits, </a:t>
            </a:r>
            <a:r>
              <a:rPr lang="el-GR" dirty="0" smtClean="0"/>
              <a:t>σε 64-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64 </a:t>
            </a:r>
            <a:r>
              <a:rPr lang="en-US" dirty="0" smtClean="0"/>
              <a:t>bits.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‘b’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‘c’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‘d’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‘f’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‘g’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‘</a:t>
                      </a:r>
                      <a:r>
                        <a:rPr lang="en-US" dirty="0" smtClean="0"/>
                        <a:t>h’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28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3033" y="3140968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7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μέσα σε μία μέθοδο δημιουργούμε ένα αντικείμενο με την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l-GR" dirty="0" smtClean="0"/>
              <a:t>γίνονται τα εξής</a:t>
            </a:r>
          </a:p>
          <a:p>
            <a:pPr lvl="1"/>
            <a:r>
              <a:rPr lang="el-GR" dirty="0" smtClean="0"/>
              <a:t>στο πλαίσιο (</a:t>
            </a:r>
            <a:r>
              <a:rPr lang="en-US" dirty="0" smtClean="0"/>
              <a:t>frame)</a:t>
            </a:r>
            <a:r>
              <a:rPr lang="el-GR" dirty="0" smtClean="0"/>
              <a:t> της μεθόδου (στη στοίβα) υπάρχει μια </a:t>
            </a:r>
            <a:r>
              <a:rPr lang="el-GR" dirty="0" smtClean="0">
                <a:solidFill>
                  <a:srgbClr val="0070C0"/>
                </a:solidFill>
              </a:rPr>
              <a:t>τοπική μεταβλητή</a:t>
            </a:r>
            <a:r>
              <a:rPr lang="el-GR" dirty="0" smtClean="0"/>
              <a:t> που κρατάει την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στο αντικείμενο</a:t>
            </a:r>
          </a:p>
          <a:p>
            <a:pPr lvl="1"/>
            <a:r>
              <a:rPr lang="el-GR" dirty="0" smtClean="0"/>
              <a:t>Η 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χώρο μνήμης </a:t>
            </a:r>
            <a:r>
              <a:rPr lang="el-GR" dirty="0" smtClean="0"/>
              <a:t>στο σωρό</a:t>
            </a:r>
            <a:r>
              <a:rPr lang="en-US" dirty="0" smtClean="0"/>
              <a:t> (heap)</a:t>
            </a:r>
            <a:r>
              <a:rPr lang="el-GR" dirty="0" smtClean="0"/>
              <a:t> για να κρατήσει τα πεδία του αντικειμένου.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δείχνει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που δεσμεύτηκε.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5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number;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33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7339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Person(“bob”,1);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93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34137" y="1268760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επιστρέφουμε από την μέθοδο </a:t>
            </a:r>
            <a:r>
              <a:rPr lang="en-US" dirty="0" err="1" smtClean="0"/>
              <a:t>method3</a:t>
            </a:r>
            <a:r>
              <a:rPr lang="en-US" dirty="0" smtClean="0"/>
              <a:t> </a:t>
            </a:r>
            <a:r>
              <a:rPr lang="el-GR" dirty="0" smtClean="0"/>
              <a:t>η αναφορά προς το αντικείμενο </a:t>
            </a:r>
            <a:r>
              <a:rPr lang="en-US" dirty="0" smtClean="0"/>
              <a:t>Person </a:t>
            </a:r>
            <a:r>
              <a:rPr lang="el-GR" dirty="0" smtClean="0"/>
              <a:t>παύει να υπάρχει.</a:t>
            </a:r>
          </a:p>
          <a:p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υπάρχουν άλλες αναφορές στο αντικείμενο τότε ο </a:t>
            </a:r>
            <a:r>
              <a:rPr lang="en-US" dirty="0" smtClean="0"/>
              <a:t>garbage collector</a:t>
            </a:r>
            <a:r>
              <a:rPr lang="el-GR" dirty="0" smtClean="0"/>
              <a:t> αποδεσμεύει τη μνήμη του αντικειμένου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84168" y="3212976"/>
            <a:ext cx="1512168" cy="1590409"/>
            <a:chOff x="6084168" y="3212976"/>
            <a:chExt cx="1512168" cy="1590409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6084168" y="3212976"/>
              <a:ext cx="1512168" cy="159040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848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733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Person method3()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Person(“bob”,1);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return x;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null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40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0x0010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93606" y="1649186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η αναφορά στο αντικείμενο επιστρέφεται και αποθηκεύεται στην μεταβλητή </a:t>
            </a:r>
            <a:r>
              <a:rPr lang="en-US" dirty="0" smtClean="0"/>
              <a:t>x </a:t>
            </a:r>
            <a:r>
              <a:rPr lang="el-GR" dirty="0" smtClean="0"/>
              <a:t>μέθοδο </a:t>
            </a:r>
            <a:r>
              <a:rPr lang="en-US" dirty="0" smtClean="0"/>
              <a:t>method2</a:t>
            </a:r>
            <a:endParaRPr lang="el-GR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αναφορά δεν χάνεται και το αντικείμενο διατηρείται όσο υπάρχει αναφορά σε αυτό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951160" y="404664"/>
            <a:ext cx="3217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method2()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Person x = method3()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Elbow Connector 23"/>
          <p:cNvCxnSpPr/>
          <p:nvPr/>
        </p:nvCxnSpPr>
        <p:spPr>
          <a:xfrm flipV="1">
            <a:off x="3531459" y="3992866"/>
            <a:ext cx="1781455" cy="55106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2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</a:t>
            </a:r>
            <a:r>
              <a:rPr lang="el-GR" dirty="0" smtClean="0"/>
              <a:t>λήση μεθόδου από 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ObjectMethodCallDemo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13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5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6183" y="3356992"/>
            <a:ext cx="2592288" cy="1872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548191" y="3789040"/>
          <a:ext cx="2448272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number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Elbow Connector 9"/>
          <p:cNvCxnSpPr>
            <a:endCxn id="13" idx="1"/>
          </p:cNvCxnSpPr>
          <p:nvPr/>
        </p:nvCxnSpPr>
        <p:spPr>
          <a:xfrm>
            <a:off x="3995936" y="4797152"/>
            <a:ext cx="1944216" cy="79780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16016" y="1772816"/>
            <a:ext cx="4175956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καλείται μια μέθοδος ενός αντικειμένου αυτόματα δημιουργείται στο </a:t>
            </a:r>
            <a:r>
              <a:rPr lang="en-US" dirty="0" smtClean="0"/>
              <a:t>frame </a:t>
            </a:r>
            <a:r>
              <a:rPr lang="el-GR" dirty="0" smtClean="0"/>
              <a:t>της μεθόδου και η μεταβλητή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η οποία κρατάει μια αναφορά στο αρχικό αντικείμενο που κάλεσε την μέθοδο.</a:t>
            </a:r>
          </a:p>
          <a:p>
            <a:endParaRPr lang="el-GR" dirty="0"/>
          </a:p>
          <a:p>
            <a:r>
              <a:rPr lang="el-GR" dirty="0" smtClean="0"/>
              <a:t>Την μεταβλητή αυτή μπορούμε να την χρησιμοποιήσουμε σαν οποιαδήποτε άλλη μεταβλητή.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07672" y="2060848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88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ενός προγράμματος</a:t>
            </a:r>
            <a:endParaRPr lang="en-US" dirty="0" smtClean="0"/>
          </a:p>
          <a:p>
            <a:r>
              <a:rPr lang="el-GR" dirty="0" smtClean="0"/>
              <a:t>Μια μεταβλητή μπορεί να απαιτεί χώρο περισσότερο από 1 </a:t>
            </a:r>
            <a:r>
              <a:rPr lang="en-US" dirty="0" smtClean="0"/>
              <a:t>byte.</a:t>
            </a:r>
          </a:p>
          <a:p>
            <a:pPr lvl="1"/>
            <a:r>
              <a:rPr lang="el-GR" dirty="0" smtClean="0"/>
              <a:t>Π.χ., οι μεταβλητές τύπου </a:t>
            </a:r>
            <a:r>
              <a:rPr lang="en-US" dirty="0" smtClean="0"/>
              <a:t>double </a:t>
            </a:r>
            <a:r>
              <a:rPr lang="el-GR" dirty="0" smtClean="0"/>
              <a:t>χρειάζονται 8 </a:t>
            </a:r>
            <a:r>
              <a:rPr lang="en-US" dirty="0" smtClean="0"/>
              <a:t>bytes.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μεταβλητή τότε αποθηκεύεται σε συνεχόμενα </a:t>
            </a:r>
            <a:r>
              <a:rPr lang="en-US" dirty="0" smtClean="0"/>
              <a:t>bytes </a:t>
            </a:r>
            <a:r>
              <a:rPr lang="el-GR" dirty="0" smtClean="0"/>
              <a:t>στη μνήμη.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(διεύθυνση) της μεταβλητής θεωρείται το </a:t>
            </a:r>
            <a:r>
              <a:rPr lang="el-GR" dirty="0" smtClean="0">
                <a:solidFill>
                  <a:srgbClr val="0070C0"/>
                </a:solidFill>
              </a:rPr>
              <a:t>πρώτο </a:t>
            </a:r>
            <a:r>
              <a:rPr lang="en-US" dirty="0" smtClean="0">
                <a:solidFill>
                  <a:srgbClr val="0070C0"/>
                </a:solidFill>
              </a:rPr>
              <a:t>byte</a:t>
            </a:r>
            <a:r>
              <a:rPr lang="en-US" dirty="0" smtClean="0"/>
              <a:t> </a:t>
            </a:r>
            <a:r>
              <a:rPr lang="el-GR" dirty="0" smtClean="0"/>
              <a:t>από το οποίο ξεκινάει η αποθήκευση του της μεταβλητής.</a:t>
            </a:r>
          </a:p>
          <a:p>
            <a:pPr lvl="1"/>
            <a:r>
              <a:rPr lang="el-GR" dirty="0" smtClean="0"/>
              <a:t>Στο παράδειγμα μας η μεταβλητή βρίσκεται στη θέση 0000</a:t>
            </a:r>
          </a:p>
          <a:p>
            <a:pPr lvl="1"/>
            <a:r>
              <a:rPr lang="el-GR" dirty="0" smtClean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 smtClean="0"/>
              <a:t>Άρα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αποτελείται από μία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και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8.5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2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“Alice”</a:t>
                      </a: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6183" y="3356992"/>
            <a:ext cx="2592288" cy="1872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548191" y="3789040"/>
          <a:ext cx="2448272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number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Elbow Connector 9"/>
          <p:cNvCxnSpPr>
            <a:endCxn id="13" idx="1"/>
          </p:cNvCxnSpPr>
          <p:nvPr/>
        </p:nvCxnSpPr>
        <p:spPr>
          <a:xfrm>
            <a:off x="3995936" y="4797152"/>
            <a:ext cx="1944216" cy="79780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17788" y="2939535"/>
            <a:ext cx="41759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this.name</a:t>
            </a:r>
            <a:r>
              <a:rPr lang="el-GR" dirty="0" smtClean="0"/>
              <a:t>, </a:t>
            </a:r>
            <a:r>
              <a:rPr lang="en-US" dirty="0" err="1" smtClean="0"/>
              <a:t>this.number</a:t>
            </a:r>
            <a:r>
              <a:rPr lang="en-US" dirty="0" smtClean="0"/>
              <a:t> </a:t>
            </a:r>
            <a:r>
              <a:rPr lang="el-GR" dirty="0" smtClean="0"/>
              <a:t>αναφέρονται στα πεδία του αντικειμένου ενώ τα </a:t>
            </a:r>
            <a:r>
              <a:rPr lang="en-US" dirty="0" smtClean="0"/>
              <a:t>name, number </a:t>
            </a:r>
            <a:r>
              <a:rPr lang="el-GR" dirty="0" smtClean="0"/>
              <a:t>στις τοπικές μεταβλητές.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7781" y="1860808"/>
            <a:ext cx="3217547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07672" y="2060848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8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“Alice”</a:t>
                      </a: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17788" y="2939535"/>
            <a:ext cx="417595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Επιστρέφοντας οι αλλαγές που κάναμε στα πεδία του αντικειμένου </a:t>
            </a:r>
            <a:r>
              <a:rPr lang="en-US" dirty="0" smtClean="0"/>
              <a:t>this </a:t>
            </a:r>
            <a:r>
              <a:rPr lang="el-GR" dirty="0" smtClean="0"/>
              <a:t>διατηρούνται στο χώρο μνήμης του </a:t>
            </a:r>
            <a:r>
              <a:rPr lang="en-US" dirty="0" smtClean="0"/>
              <a:t>p.</a:t>
            </a:r>
          </a:p>
          <a:p>
            <a:endParaRPr lang="en-US" dirty="0"/>
          </a:p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l-GR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321723" y="2041790"/>
            <a:ext cx="290015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6472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ANTIKEIMENA </a:t>
            </a:r>
            <a:r>
              <a:rPr lang="el-GR" dirty="0" smtClean="0"/>
              <a:t>ΩΣ ΠΑΡΑΜΕΤΡΟΙ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0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τύπου, αλλαγές στην τιμή της παραμέτρου </a:t>
            </a:r>
            <a:r>
              <a:rPr lang="el-GR" dirty="0" smtClean="0">
                <a:solidFill>
                  <a:srgbClr val="0070C0"/>
                </a:solidFill>
              </a:rPr>
              <a:t>δεν αλλάζουν </a:t>
            </a:r>
            <a:r>
              <a:rPr lang="el-GR" dirty="0" smtClean="0"/>
              <a:t>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</a:t>
            </a:r>
            <a:r>
              <a:rPr lang="el-GR" dirty="0" smtClean="0">
                <a:solidFill>
                  <a:srgbClr val="FF0000"/>
                </a:solidFill>
              </a:rPr>
              <a:t>περιεχόμενα</a:t>
            </a:r>
            <a:r>
              <a:rPr lang="el-GR" dirty="0" smtClean="0">
                <a:solidFill>
                  <a:srgbClr val="0070C0"/>
                </a:solidFill>
              </a:rPr>
              <a:t>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7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3933056"/>
            <a:ext cx="4680520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2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ClassParameterDemo</a:t>
            </a:r>
            <a:r>
              <a:rPr lang="el-GR" b="1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1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8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3377" y="5937718"/>
            <a:ext cx="457667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0070C0"/>
                </a:solidFill>
              </a:rPr>
              <a:t>this </a:t>
            </a:r>
            <a:r>
              <a:rPr lang="el-GR" dirty="0" smtClean="0"/>
              <a:t>περνιέται αυτόματα σε κάθε κλήση μεθόδου του αντικειμένου</a:t>
            </a:r>
            <a:r>
              <a:rPr lang="en-US" dirty="0" smtClean="0"/>
              <a:t>.</a:t>
            </a:r>
          </a:p>
          <a:p>
            <a:r>
              <a:rPr lang="en-US" dirty="0" smtClean="0"/>
              <a:t>H </a:t>
            </a:r>
            <a:r>
              <a:rPr lang="en-US" dirty="0" smtClean="0">
                <a:solidFill>
                  <a:srgbClr val="FF0000"/>
                </a:solidFill>
              </a:rPr>
              <a:t>other</a:t>
            </a:r>
            <a:r>
              <a:rPr lang="en-US" dirty="0" smtClean="0"/>
              <a:t> </a:t>
            </a:r>
            <a:r>
              <a:rPr lang="el-GR" dirty="0" smtClean="0"/>
              <a:t>κρατάει την αναφορά του </a:t>
            </a:r>
            <a:r>
              <a:rPr lang="en-US" dirty="0" smtClean="0">
                <a:solidFill>
                  <a:srgbClr val="FF0000"/>
                </a:solidFill>
              </a:rPr>
              <a:t>p1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7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1780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this.name;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16" y="5860601"/>
            <a:ext cx="44279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other </a:t>
            </a:r>
            <a:r>
              <a:rPr lang="el-GR" dirty="0"/>
              <a:t>έχει την αναφορά </a:t>
            </a:r>
            <a:r>
              <a:rPr lang="en-US" dirty="0" smtClean="0">
                <a:solidFill>
                  <a:srgbClr val="FF0000"/>
                </a:solidFill>
              </a:rPr>
              <a:t>p1. </a:t>
            </a:r>
            <a:r>
              <a:rPr lang="el-GR" dirty="0" smtClean="0"/>
              <a:t>Οι αλλαγές στα περιεχόμενα της </a:t>
            </a:r>
            <a:r>
              <a:rPr lang="en-US" dirty="0" smtClean="0"/>
              <a:t>other </a:t>
            </a:r>
            <a:r>
              <a:rPr lang="el-GR" dirty="0" smtClean="0"/>
              <a:t>αλλάζουν και τα περιεχόμενα της </a:t>
            </a:r>
            <a:r>
              <a:rPr lang="en-US" dirty="0" smtClean="0"/>
              <a:t>p1.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15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88024" y="227687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0070C0"/>
                </a:solidFill>
              </a:rPr>
              <a:t>Ann 2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827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μεταβλητών</a:t>
            </a:r>
            <a:r>
              <a:rPr lang="en-US" dirty="0" smtClean="0"/>
              <a:t> </a:t>
            </a:r>
            <a:r>
              <a:rPr lang="el-GR" dirty="0" smtClean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τις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 (</a:t>
            </a:r>
            <a:r>
              <a:rPr lang="en-US" dirty="0" smtClean="0"/>
              <a:t>char, </a:t>
            </a:r>
            <a:r>
              <a:rPr lang="en-US" dirty="0" err="1" smtClean="0"/>
              <a:t>int</a:t>
            </a:r>
            <a:r>
              <a:rPr lang="en-US" dirty="0" smtClean="0"/>
              <a:t>, double,…) </a:t>
            </a:r>
            <a:r>
              <a:rPr lang="el-GR" dirty="0" smtClean="0"/>
              <a:t>ξέρουμε εκ των προτέρων το μέγεθος της μνήμης που χρειαζόμαστε.</a:t>
            </a:r>
          </a:p>
          <a:p>
            <a:r>
              <a:rPr lang="el-GR" dirty="0" smtClean="0"/>
              <a:t>Όταν ο μεταγλωττιστής δει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δήλωση</a:t>
            </a:r>
            <a:r>
              <a:rPr lang="el-GR" dirty="0" smtClean="0"/>
              <a:t> μιας μεταβλητής πρωταρχικού τύπου </a:t>
            </a:r>
            <a:r>
              <a:rPr lang="el-GR" dirty="0" smtClean="0">
                <a:solidFill>
                  <a:srgbClr val="0070C0"/>
                </a:solidFill>
              </a:rPr>
              <a:t>δεσμεύει </a:t>
            </a:r>
            <a:r>
              <a:rPr lang="el-GR" dirty="0" smtClean="0"/>
              <a:t>μια θέση μνήμης αντίστοιχου μεγέθους</a:t>
            </a:r>
          </a:p>
          <a:p>
            <a:pPr lvl="1"/>
            <a:r>
              <a:rPr lang="el-GR" dirty="0" smtClean="0"/>
              <a:t>Η δήλωση μιας μεταβλητής ουσιαστικά </a:t>
            </a:r>
            <a:r>
              <a:rPr lang="el-GR" dirty="0" smtClean="0">
                <a:solidFill>
                  <a:srgbClr val="0070C0"/>
                </a:solidFill>
              </a:rPr>
              <a:t>δίνει ένα όνομα </a:t>
            </a:r>
            <a:r>
              <a:rPr lang="el-GR" dirty="0" smtClean="0"/>
              <a:t>σε μία θέση μνήμης</a:t>
            </a:r>
          </a:p>
          <a:p>
            <a:pPr lvl="1"/>
            <a:r>
              <a:rPr lang="el-GR" dirty="0" smtClean="0"/>
              <a:t>Συχνά λέμε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l-GR" dirty="0" smtClean="0"/>
              <a:t>για τη μεταβλητή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άλλη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452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34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98798" y="2276329"/>
            <a:ext cx="500970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16429" cy="101458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52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307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ακόμη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298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388287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5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574" y="1844824"/>
            <a:ext cx="6250429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</a:t>
                      </a:r>
                      <a:r>
                        <a:rPr lang="el-GR" dirty="0" smtClean="0"/>
                        <a:t>3</a:t>
                      </a:r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 flipV="1">
            <a:off x="3851920" y="3416054"/>
            <a:ext cx="1216429" cy="7265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388287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other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108646" y="305029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0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584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Αλλαγή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Στο πρόγραμμα που είδαμε η νέα τιμή του </a:t>
            </a:r>
            <a:r>
              <a:rPr lang="en-US" dirty="0" smtClean="0">
                <a:solidFill>
                  <a:srgbClr val="0070C0"/>
                </a:solidFill>
              </a:rPr>
              <a:t>other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χάνεται</a:t>
            </a:r>
            <a:r>
              <a:rPr lang="el-GR" dirty="0" smtClean="0"/>
              <a:t> όταν επιστρέφουμε από την συνάρτηση και η </a:t>
            </a:r>
            <a:r>
              <a:rPr lang="en-US" dirty="0" err="1" smtClean="0">
                <a:solidFill>
                  <a:srgbClr val="0070C0"/>
                </a:solidFill>
              </a:rPr>
              <a:t>p1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παραμένει αμετάβλητη.</a:t>
            </a:r>
          </a:p>
          <a:p>
            <a:r>
              <a:rPr lang="el-GR" dirty="0" smtClean="0"/>
              <a:t>Αυτό γιατί το πέρασμα των παραμέτρων γίνεται κατά τιμή, και η μεταβλητή </a:t>
            </a:r>
            <a:r>
              <a:rPr lang="en-US" dirty="0" smtClean="0">
                <a:solidFill>
                  <a:srgbClr val="0070C0"/>
                </a:solidFill>
              </a:rPr>
              <a:t>other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τοπική</a:t>
            </a:r>
            <a:r>
              <a:rPr lang="el-GR" dirty="0" smtClean="0"/>
              <a:t>. Ότι αλλαγή κάνουμε στην τιμή της θα έχει εμβέλεια μόνο μέσα στην </a:t>
            </a:r>
            <a:r>
              <a:rPr lang="en-US" dirty="0" smtClean="0">
                <a:solidFill>
                  <a:srgbClr val="0070C0"/>
                </a:solidFill>
              </a:rPr>
              <a:t>copier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Το νέο αντικείμενο που δημιουργήσαμε στην περίπτωση αυτή θα χαθεί άμα φύγουμε από τη μέθοδο</a:t>
            </a:r>
            <a:r>
              <a:rPr lang="en-US" dirty="0" smtClean="0"/>
              <a:t> </a:t>
            </a:r>
            <a:r>
              <a:rPr lang="el-GR" dirty="0" smtClean="0"/>
              <a:t>εφόσον δεν υπάρχει κάποια αναφορά σε αυτό.</a:t>
            </a:r>
          </a:p>
          <a:p>
            <a:r>
              <a:rPr lang="el-GR" dirty="0" smtClean="0"/>
              <a:t>Η αλλαγή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τιμή</a:t>
            </a:r>
            <a:r>
              <a:rPr lang="el-GR" dirty="0" smtClean="0"/>
              <a:t> της </a:t>
            </a:r>
            <a:r>
              <a:rPr lang="en-US" dirty="0" smtClean="0"/>
              <a:t>other </a:t>
            </a:r>
            <a:r>
              <a:rPr lang="el-GR" dirty="0" smtClean="0"/>
              <a:t>είναι διαφορετική από την αλλαγή στα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της διεύθυνσης στην οποία δείχνει η </a:t>
            </a:r>
            <a:r>
              <a:rPr lang="en-US" dirty="0" smtClean="0"/>
              <a:t>other</a:t>
            </a:r>
          </a:p>
          <a:p>
            <a:pPr lvl="1"/>
            <a:r>
              <a:rPr lang="el-GR" dirty="0" smtClean="0"/>
              <a:t>Οι αλλαγές στα περιεχόμενα  αλλάζουν τον χώρο μνήμης στο σωρό (</a:t>
            </a:r>
            <a:r>
              <a:rPr lang="en-US" dirty="0" smtClean="0"/>
              <a:t>heap)</a:t>
            </a:r>
            <a:r>
              <a:rPr lang="el-GR" dirty="0" smtClean="0"/>
              <a:t>. Οι αλλαγές επηρεάζουν όλες τις αναφορές στο αντικείμενο.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86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352474"/>
            <a:ext cx="8229600" cy="6494402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ArrayVar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sz="13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 array = {1,2,3};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x = 5;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++){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(array[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");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("x: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" +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x);</a:t>
            </a:r>
          </a:p>
          <a:p>
            <a:pPr marL="0" indent="0">
              <a:buNone/>
            </a:pP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increment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(array[0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(“array[0] = " + array[0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]);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; i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  array[i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sz="13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x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41172" y="285293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47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8208912" cy="105137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τα αντικείμενα δεν </a:t>
            </a:r>
            <a:r>
              <a:rPr lang="el-GR" dirty="0"/>
              <a:t>ξέρουμε πάντα εκ των προτέρων το </a:t>
            </a:r>
            <a:r>
              <a:rPr lang="el-GR" dirty="0" smtClean="0"/>
              <a:t>μέγεθος της μνήμης που θα πρέπει να δεσμεύσουμε.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48342" y="4237632"/>
            <a:ext cx="8212090" cy="2143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Παρομοίως αν δηλώσουμε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μας λέει ότι έχουμε ένα πίνακα από ακέραιους αλλά δεν μας λέει πόσο μεγάλος θα είναι αυτός ο πίνακας.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l-GR" dirty="0" smtClean="0"/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= 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34007" y="2924944"/>
            <a:ext cx="6840760" cy="101566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δεν </a:t>
            </a:r>
            <a:r>
              <a:rPr lang="el-GR" sz="2000" dirty="0" err="1" smtClean="0"/>
              <a:t>ξερουμε</a:t>
            </a:r>
            <a:r>
              <a:rPr lang="el-GR" sz="2000" dirty="0" smtClean="0"/>
              <a:t> το μέγεθος του </a:t>
            </a:r>
            <a:r>
              <a:rPr lang="en-US" sz="2000" dirty="0" smtClean="0">
                <a:solidFill>
                  <a:srgbClr val="0070C0"/>
                </a:solidFill>
              </a:rPr>
              <a:t>s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 smtClean="0"/>
              <a:t>έχει μέγεθος 2 χαρακτήρες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/>
              <a:t>έχει μέγεθος </a:t>
            </a:r>
            <a:r>
              <a:rPr lang="el-GR" sz="2000" dirty="0" smtClean="0"/>
              <a:t>3 </a:t>
            </a:r>
            <a:r>
              <a:rPr lang="el-GR" sz="2000" dirty="0"/>
              <a:t>χαρακτήρες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278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0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10709" y="1541110"/>
            <a:ext cx="5497796" cy="181588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966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10709" y="1507839"/>
            <a:ext cx="5497796" cy="181588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07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οι αλλαγές στον πίνακα παραμένουν.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0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419872" y="4690441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80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419872" y="467983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17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δεν υπάρχουν αλλαγές στη μεταβλητή </a:t>
            </a:r>
            <a:r>
              <a:rPr lang="en-US" dirty="0" smtClean="0"/>
              <a:t>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3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621532" y="1988840"/>
            <a:ext cx="28039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increment(array[0])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419872" y="4690441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12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05717" y="1986989"/>
            <a:ext cx="28039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increment(array[0])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419872" y="467983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57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δεν υπάρχουν αλλαγές στη στον πίνακα </a:t>
            </a:r>
            <a:r>
              <a:rPr lang="en-US" dirty="0" smtClean="0"/>
              <a:t>array.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των 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αποθηκεύεται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αναφορές είναι παρόμοιες 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δείκτες</a:t>
            </a:r>
            <a:r>
              <a:rPr lang="el-GR" dirty="0" smtClean="0"/>
              <a:t> σε άλλες γλώσσες προγραμματισμού με τη διαφορά ότι η </a:t>
            </a:r>
            <a:r>
              <a:rPr lang="en-US" dirty="0" smtClean="0"/>
              <a:t>Java </a:t>
            </a:r>
            <a:r>
              <a:rPr lang="el-GR" dirty="0" smtClean="0"/>
              <a:t>δεν μας αφήνει να πειράξουμε τις διευθύνσεις.</a:t>
            </a:r>
          </a:p>
          <a:p>
            <a:pPr lvl="1"/>
            <a:r>
              <a:rPr lang="el-GR" dirty="0" smtClean="0"/>
              <a:t>Εμείς χρησιμοποιούμε μόνο τη μεταβλητή του αντικειμένου, όχι το την διεύθυνση που περιέχει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dereferencing </a:t>
            </a:r>
            <a:r>
              <a:rPr lang="el-GR" dirty="0" smtClean="0"/>
              <a:t>το κάνει η  </a:t>
            </a:r>
            <a:r>
              <a:rPr lang="en-US" dirty="0" smtClean="0"/>
              <a:t>Java </a:t>
            </a:r>
            <a:r>
              <a:rPr lang="el-GR" dirty="0" smtClean="0"/>
              <a:t>αυτόματα.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4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 ένα παράδειγμα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628800"/>
            <a:ext cx="8208912" cy="496855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StringParameterDemo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“Bob“;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24337" y="5877272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64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49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9" name="Elbow Connector 18"/>
          <p:cNvCxnSpPr>
            <a:stCxn id="17" idx="3"/>
          </p:cNvCxnSpPr>
          <p:nvPr/>
        </p:nvCxnSpPr>
        <p:spPr>
          <a:xfrm>
            <a:off x="3887924" y="4829641"/>
            <a:ext cx="1116124" cy="1047631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13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67944" y="2636912"/>
            <a:ext cx="504056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65859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5870799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589240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3115" y="4698773"/>
            <a:ext cx="1872208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 + Ann”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00061" y="4911215"/>
            <a:ext cx="1152128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976" y="3972830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μη </a:t>
            </a:r>
            <a:r>
              <a:rPr lang="el-GR" dirty="0" err="1" smtClean="0">
                <a:solidFill>
                  <a:srgbClr val="FF0000"/>
                </a:solidFill>
              </a:rPr>
              <a:t>μεταλλάξιμα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αντικείμενα</a:t>
            </a:r>
            <a:r>
              <a:rPr lang="en-US" dirty="0" smtClean="0"/>
              <a:t> </a:t>
            </a:r>
            <a:r>
              <a:rPr lang="el-GR" dirty="0"/>
              <a:t>(</a:t>
            </a:r>
            <a:r>
              <a:rPr lang="en-US" dirty="0" smtClean="0">
                <a:solidFill>
                  <a:srgbClr val="FF0000"/>
                </a:solidFill>
              </a:rPr>
              <a:t>immutable objects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24161" y="6201394"/>
            <a:ext cx="498434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αλλαγή</a:t>
            </a:r>
            <a:r>
              <a:rPr lang="el-GR" dirty="0" smtClean="0"/>
              <a:t> σε ένα </a:t>
            </a:r>
            <a:r>
              <a:rPr lang="en-US" dirty="0" smtClean="0"/>
              <a:t>String </a:t>
            </a:r>
            <a:r>
              <a:rPr lang="el-GR" dirty="0" smtClean="0"/>
              <a:t>έχει ως αποτέλεσμα τη </a:t>
            </a:r>
            <a:r>
              <a:rPr lang="el-GR" dirty="0" smtClean="0">
                <a:solidFill>
                  <a:srgbClr val="FF0000"/>
                </a:solidFill>
              </a:rPr>
              <a:t>δημιουργία ενός καινούριου αντικειμένου </a:t>
            </a:r>
            <a:r>
              <a:rPr lang="en-US" dirty="0" smtClean="0">
                <a:solidFill>
                  <a:srgbClr val="FF0000"/>
                </a:solidFill>
              </a:rPr>
              <a:t>String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22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</a:t>
            </a:r>
            <a:r>
              <a:rPr lang="el-GR" dirty="0" smtClean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1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9552" y="4293096"/>
            <a:ext cx="4536504" cy="1728192"/>
          </a:xfrm>
          <a:prstGeom prst="wedgeRoundRectCallout">
            <a:avLst>
              <a:gd name="adj1" fmla="val 108689"/>
              <a:gd name="adj2" fmla="val -9076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 </a:t>
            </a:r>
            <a:r>
              <a:rPr lang="el-GR" sz="2400" dirty="0" smtClean="0">
                <a:solidFill>
                  <a:schemeClr val="tx1"/>
                </a:solidFill>
              </a:rPr>
              <a:t>δεσμευμένη λέξη </a:t>
            </a:r>
            <a:r>
              <a:rPr lang="en-US" sz="2400" dirty="0" smtClean="0">
                <a:solidFill>
                  <a:srgbClr val="FF0000"/>
                </a:solidFill>
              </a:rPr>
              <a:t>null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σημαίνει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κενή αναφορά </a:t>
            </a:r>
            <a:r>
              <a:rPr lang="el-GR" sz="2400" dirty="0" smtClean="0">
                <a:solidFill>
                  <a:schemeClr val="tx1"/>
                </a:solidFill>
              </a:rPr>
              <a:t>(μια διεύθυνση που δεν </a:t>
            </a:r>
            <a:r>
              <a:rPr lang="el-GR" sz="2400" dirty="0">
                <a:solidFill>
                  <a:schemeClr val="tx1"/>
                </a:solidFill>
              </a:rPr>
              <a:t>δείχνει πουθενά)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97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10098</TotalTime>
  <Words>3573</Words>
  <Application>Microsoft Office PowerPoint</Application>
  <PresentationFormat>On-screen Show (4:3)</PresentationFormat>
  <Paragraphs>1242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7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new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αντικειμένων</vt:lpstr>
      <vt:lpstr>Αποθήκευση αντικειμένων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Αντικείμενα κλάσεων</vt:lpstr>
      <vt:lpstr>PowerPoint Presentation</vt:lpstr>
      <vt:lpstr>Παράδειγμα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ΣΤΟΙΒΑ ΚΑΙ ΣΩΡΟΣ</vt:lpstr>
      <vt:lpstr>Διαχείριση μνήμης από το JVM</vt:lpstr>
      <vt:lpstr>Stack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Heap</vt:lpstr>
      <vt:lpstr>PowerPoint Presentation</vt:lpstr>
      <vt:lpstr>Παράδειγμα</vt:lpstr>
      <vt:lpstr>Παράδειγμα</vt:lpstr>
      <vt:lpstr>Παράδειγμα</vt:lpstr>
      <vt:lpstr>Παράδειγμα</vt:lpstr>
      <vt:lpstr>Κλήση μεθόδου από αντικείμενο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ANTIKEIMENA ΩΣ ΠΑΡΑΜΕΤΡΟΙ</vt:lpstr>
      <vt:lpstr>Αντικείμενα ως παράμετροι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Μια άλλη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Μια ακόμη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Αλλαγή παραμέτρων</vt:lpstr>
      <vt:lpstr>PowerPoint Presentation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Άλλο ένα παράδειγμα</vt:lpstr>
      <vt:lpstr>Εξέλιξη του προγράμματος</vt:lpstr>
      <vt:lpstr>Εξέλιξη του προγράμματος</vt:lpstr>
      <vt:lpstr>Εξέλιξη του προγράμματος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460</cp:revision>
  <dcterms:created xsi:type="dcterms:W3CDTF">2013-02-10T16:19:38Z</dcterms:created>
  <dcterms:modified xsi:type="dcterms:W3CDTF">2018-04-20T14:04:20Z</dcterms:modified>
</cp:coreProperties>
</file>