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511" r:id="rId3"/>
    <p:sldId id="512" r:id="rId4"/>
    <p:sldId id="513" r:id="rId5"/>
    <p:sldId id="514" r:id="rId6"/>
    <p:sldId id="515" r:id="rId7"/>
    <p:sldId id="516" r:id="rId8"/>
    <p:sldId id="517" r:id="rId9"/>
    <p:sldId id="518" r:id="rId10"/>
    <p:sldId id="524" r:id="rId11"/>
    <p:sldId id="519" r:id="rId12"/>
    <p:sldId id="520" r:id="rId13"/>
    <p:sldId id="521" r:id="rId14"/>
    <p:sldId id="522" r:id="rId15"/>
    <p:sldId id="535" r:id="rId16"/>
    <p:sldId id="523" r:id="rId17"/>
    <p:sldId id="525" r:id="rId18"/>
    <p:sldId id="526" r:id="rId19"/>
    <p:sldId id="536" r:id="rId20"/>
    <p:sldId id="537" r:id="rId21"/>
    <p:sldId id="527" r:id="rId22"/>
    <p:sldId id="538" r:id="rId23"/>
    <p:sldId id="539" r:id="rId24"/>
    <p:sldId id="528" r:id="rId25"/>
    <p:sldId id="529" r:id="rId26"/>
    <p:sldId id="530" r:id="rId27"/>
    <p:sldId id="533" r:id="rId28"/>
    <p:sldId id="53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Αντικειμενοστραφουσ 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Αντικείμενα </a:t>
            </a:r>
            <a:r>
              <a:rPr lang="el-GR" dirty="0" smtClean="0"/>
              <a:t>μέσα σε </a:t>
            </a:r>
            <a:r>
              <a:rPr lang="el-GR" dirty="0" smtClean="0"/>
              <a:t>αντικείμενα</a:t>
            </a:r>
          </a:p>
          <a:p>
            <a:pPr algn="ctr"/>
            <a:r>
              <a:rPr lang="el-GR" dirty="0" smtClean="0"/>
              <a:t>Αντικείμενα ως επιστρεφόμενες τιμές</a:t>
            </a:r>
            <a:endParaRPr lang="en-US" dirty="0" smtClean="0"/>
          </a:p>
          <a:p>
            <a:pPr algn="ctr"/>
            <a:r>
              <a:rPr lang="el-GR" dirty="0" smtClean="0"/>
              <a:t>Αντικείμενα με πίνακες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Φωλιασμένες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199"/>
            <a:ext cx="8382000" cy="2971801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αντικείμενο μπορεί να περιέχει μέσα άλλα αντικείμενα.</a:t>
            </a:r>
          </a:p>
          <a:p>
            <a:r>
              <a:rPr lang="el-GR" dirty="0" smtClean="0"/>
              <a:t>Είναι συνηθισμένο σε αυτή την περίπτωση η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να ορίζονται κάνοντας </a:t>
            </a:r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κλήση της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της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 </a:t>
            </a:r>
            <a:r>
              <a:rPr lang="el-GR" dirty="0" smtClean="0"/>
              <a:t>των αντικειμένων που περιέχει.</a:t>
            </a:r>
            <a:endParaRPr lang="en-US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κλήση της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driver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</a:t>
            </a:r>
            <a:r>
              <a:rPr lang="el-GR" dirty="0"/>
              <a:t>κλήση της </a:t>
            </a:r>
            <a:r>
              <a:rPr lang="en-US" dirty="0" err="1">
                <a:solidFill>
                  <a:srgbClr val="0070C0"/>
                </a:solidFill>
              </a:rPr>
              <a:t>toString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/>
              <a:t>της κλάσης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driver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3200400"/>
            <a:ext cx="5556738" cy="86177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869" y="4600546"/>
            <a:ext cx="6324600" cy="212365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(Car other){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this.driver.equals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true;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}else{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false;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8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Κώδικας σε πολλά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έχουμε πολλές κλάσεις βολεύει να τις βάζουμε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αρχεία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κάθε αρχείο έχει το όνομα της κλάσης</a:t>
            </a:r>
            <a:endParaRPr lang="en-US" dirty="0" smtClean="0"/>
          </a:p>
          <a:p>
            <a:pPr lvl="1"/>
            <a:r>
              <a:rPr lang="el-GR" dirty="0" smtClean="0"/>
              <a:t>Σημείωση: μια κλάση μόνη της σε ένα αρχείο είναι </a:t>
            </a:r>
            <a:r>
              <a:rPr lang="en-US" dirty="0" smtClean="0"/>
              <a:t>by default public, </a:t>
            </a:r>
            <a:r>
              <a:rPr lang="el-GR" dirty="0" smtClean="0"/>
              <a:t>μαζί με άλλη είναι </a:t>
            </a:r>
            <a:r>
              <a:rPr lang="en-US" dirty="0" smtClean="0"/>
              <a:t>by default private.</a:t>
            </a:r>
            <a:endParaRPr lang="el-GR" dirty="0" smtClean="0"/>
          </a:p>
          <a:p>
            <a:r>
              <a:rPr lang="el-GR" dirty="0" smtClean="0"/>
              <a:t>Ένα επιπλέον πλεονέκτημα είναι ότι μπορούμε να ορίσουμε μια </a:t>
            </a:r>
            <a:r>
              <a:rPr lang="en-US" dirty="0" smtClean="0">
                <a:solidFill>
                  <a:srgbClr val="0070C0"/>
                </a:solidFill>
              </a:rPr>
              <a:t>main </a:t>
            </a:r>
            <a:r>
              <a:rPr lang="el-GR" dirty="0" smtClean="0"/>
              <a:t>συνάρτηση για κάθε κλάση ξεχωριστά</a:t>
            </a:r>
          </a:p>
          <a:p>
            <a:pPr lvl="1"/>
            <a:r>
              <a:rPr lang="el-GR" dirty="0" smtClean="0"/>
              <a:t>Βοηθάει για το </a:t>
            </a:r>
            <a:r>
              <a:rPr lang="en-US" dirty="0" smtClean="0"/>
              <a:t>testing </a:t>
            </a:r>
            <a:r>
              <a:rPr lang="el-GR" dirty="0" smtClean="0"/>
              <a:t>του κώδικα.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Για να κάνουμε </a:t>
            </a:r>
            <a:r>
              <a:rPr lang="en-US" dirty="0" smtClean="0"/>
              <a:t>compile </a:t>
            </a:r>
            <a:r>
              <a:rPr lang="el-GR" dirty="0" smtClean="0"/>
              <a:t>πολλά αρχεία </a:t>
            </a:r>
            <a:r>
              <a:rPr lang="el-GR" dirty="0" err="1" smtClean="0"/>
              <a:t>μαζι</a:t>
            </a:r>
            <a:r>
              <a:rPr lang="el-GR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file1.java file2.java file3.java  </a:t>
            </a:r>
            <a:r>
              <a:rPr lang="en-US" dirty="0" smtClean="0"/>
              <a:t>	</a:t>
            </a:r>
            <a:endParaRPr lang="el-GR" dirty="0" smtClean="0"/>
          </a:p>
          <a:p>
            <a:pPr lvl="1"/>
            <a:r>
              <a:rPr lang="el-GR" dirty="0" smtClean="0"/>
              <a:t>ή μπορούμε να κάνουμε </a:t>
            </a:r>
            <a:r>
              <a:rPr lang="en-US" dirty="0" smtClean="0"/>
              <a:t>compile </a:t>
            </a:r>
            <a:r>
              <a:rPr lang="el-GR" dirty="0" smtClean="0"/>
              <a:t>το </a:t>
            </a:r>
            <a:r>
              <a:rPr lang="en-US" dirty="0" smtClean="0"/>
              <a:t>“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</a:t>
            </a:r>
            <a:r>
              <a:rPr lang="en-US" dirty="0" smtClean="0"/>
              <a:t>”</a:t>
            </a:r>
            <a:r>
              <a:rPr lang="el-GR" dirty="0" smtClean="0"/>
              <a:t> αρχείο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ΩΣ ΕΠΙΣΤΡΕΦΟΜΕΝΕΣ ΤΙΜΕΣ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55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επιστρεφόμενες τιμές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μέθοδος μπορεί να επιστρέφει αντικείμενα όπως οποιαδήποτε άλλη τιμή.</a:t>
            </a:r>
          </a:p>
          <a:p>
            <a:endParaRPr lang="el-GR" dirty="0"/>
          </a:p>
          <a:p>
            <a:r>
              <a:rPr lang="el-GR" dirty="0" smtClean="0"/>
              <a:t>Είναι δυνατόν επίσης μέσα σε μία μέθοδο να δημιουργούμε ένα αντικείμενο και να το επιστρέφουμε για να χρησιμοποιηθεί μετά.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0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620688"/>
            <a:ext cx="7560840" cy="547260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class Car</a:t>
            </a:r>
            <a:endParaRPr lang="el-GR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String name){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new Person(name);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driver.getName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Font typeface="Arial" pitchFamily="34" charset="0"/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+ " " + position;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752824" y="4293096"/>
            <a:ext cx="3419872" cy="1080120"/>
          </a:xfrm>
          <a:prstGeom prst="wedgeRectCallout">
            <a:avLst>
              <a:gd name="adj1" fmla="val -109039"/>
              <a:gd name="adj2" fmla="val 3098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Επιστρέφει το αντικείμενο </a:t>
            </a:r>
            <a:r>
              <a:rPr lang="en-US" dirty="0" smtClean="0">
                <a:solidFill>
                  <a:schemeClr val="tx1"/>
                </a:solidFill>
              </a:rPr>
              <a:t>Person </a:t>
            </a:r>
            <a:r>
              <a:rPr lang="el-GR" dirty="0" smtClean="0">
                <a:solidFill>
                  <a:schemeClr val="tx1"/>
                </a:solidFill>
              </a:rPr>
              <a:t>το οποίο είναι ο οδηγός του οχήματος.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κλάση </a:t>
            </a:r>
            <a:r>
              <a:rPr lang="en-US" dirty="0" err="1" smtClean="0"/>
              <a:t>BankAccount</a:t>
            </a:r>
            <a:r>
              <a:rPr lang="en-US" dirty="0" smtClean="0"/>
              <a:t> </a:t>
            </a:r>
            <a:r>
              <a:rPr lang="el-GR" dirty="0" smtClean="0"/>
              <a:t>που κάναμε στο προηγούμενο μάθημα, κάνετε την μέθοδο </a:t>
            </a:r>
            <a:r>
              <a:rPr lang="en-US" dirty="0" smtClean="0"/>
              <a:t>merge </a:t>
            </a:r>
            <a:r>
              <a:rPr lang="el-GR" dirty="0" smtClean="0"/>
              <a:t>να επιστρέφει ένα καινούριο λογαριασμό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57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4869160"/>
            <a:ext cx="712879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450729"/>
            <a:ext cx="8755923" cy="624786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name,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this.name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name;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amount;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merge(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mergeIntoNewAccount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l-G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name,this.amount+other.amount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9504" y="620006"/>
            <a:ext cx="446449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Μια άλλη επιλογή είναι να δημιουργήσουμε ένα νέο λογαριασμό μετά την συγχώνευση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26617" y="3645024"/>
            <a:ext cx="381738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ένα νέο αντικείμενο </a:t>
            </a:r>
            <a:r>
              <a:rPr lang="en-US" dirty="0" err="1" smtClean="0"/>
              <a:t>BankAccount</a:t>
            </a:r>
            <a:r>
              <a:rPr lang="en-US" dirty="0" smtClean="0"/>
              <a:t> </a:t>
            </a:r>
            <a:r>
              <a:rPr lang="el-GR" dirty="0" smtClean="0"/>
              <a:t>και το επιστρέφουμε.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840" y="5886785"/>
            <a:ext cx="60121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Αν δεν μπορούμε να </a:t>
            </a:r>
            <a:r>
              <a:rPr lang="el-GR" dirty="0" smtClean="0"/>
              <a:t>δημιουργήσουμε το νέο λογαριασμό επιστρέφουμε </a:t>
            </a:r>
            <a:r>
              <a:rPr lang="en-US" dirty="0">
                <a:solidFill>
                  <a:srgbClr val="FF0000"/>
                </a:solidFill>
              </a:rPr>
              <a:t>null</a:t>
            </a:r>
            <a:r>
              <a:rPr lang="en-US" dirty="0"/>
              <a:t>. </a:t>
            </a:r>
            <a:r>
              <a:rPr lang="el-GR" dirty="0"/>
              <a:t>Το </a:t>
            </a:r>
            <a:r>
              <a:rPr lang="en-US" dirty="0"/>
              <a:t>null </a:t>
            </a:r>
            <a:r>
              <a:rPr lang="el-GR" dirty="0"/>
              <a:t>είναι το κενό 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Κάνετε μια μέθοδο για την κλάση </a:t>
            </a:r>
            <a:r>
              <a:rPr lang="en-US" dirty="0" smtClean="0"/>
              <a:t>Car </a:t>
            </a:r>
            <a:r>
              <a:rPr lang="el-GR" dirty="0" smtClean="0"/>
              <a:t>η οποία να παίρνει σαν όρισμα ένα αριθμό Κ και να κάνει Κ κινήσεις με τυχαίο αριθμό από βήματα στο διάστημα μεταξύ 0 έως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76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304800"/>
            <a:ext cx="8825754" cy="63246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 move(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K){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 moves 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[K];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Random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K;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delta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rnd.nextInt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position += delta 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moves[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delta;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return moves;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MovingCar14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 moves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(4);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("moves: 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4;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++){ 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(moves[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]+" 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71395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κλάση </a:t>
            </a:r>
            <a:r>
              <a:rPr lang="en-US" dirty="0" err="1" smtClean="0"/>
              <a:t>DynamicArray</a:t>
            </a:r>
            <a:r>
              <a:rPr lang="en-US" dirty="0" smtClean="0"/>
              <a:t> </a:t>
            </a:r>
            <a:r>
              <a:rPr lang="el-GR" dirty="0" smtClean="0"/>
              <a:t>φτιάξετε δύο μεθόδους, μία που να χειρίζεται την περίπτωση που χρειάζεται να διπλασιάσουμε τον πίνακα και μία που πρέπει να τον υποδιπλασιάσουμε. Οι μέθοδοι θα επιστρέφουν ένα νέο πίνακα.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4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ANTIKEIMENA ME</a:t>
            </a:r>
            <a:r>
              <a:rPr lang="el-GR" dirty="0" smtClean="0"/>
              <a:t>ΣΑ ΣΕ ΑΝΤΙΚΕΙΜΕΝΑ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52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" y="451338"/>
            <a:ext cx="5029200" cy="6400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DynamicArray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doubleCapacity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capacity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2*capacity;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tempArray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[capacity];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tempArray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= array[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tempArray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halfCapacity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capacity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capacity/2;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tempArray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[capacity];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tempArray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= array[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tempArray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105400" y="457200"/>
            <a:ext cx="4038600" cy="6400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DynamicArray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add(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(size == capacity){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array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doubleCapacity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array[size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= x;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size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remove()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(size == 0){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-1;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size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-- 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retValue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array[size];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(size == capacity/4){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array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halfCapacity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retValue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98383"/>
            <a:ext cx="5105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μέθοδος επιστρέφει τον πίνακα και άρα ο χώρος διατηρείται και μετά το τέλος της μεθόδου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1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ΜΕ ΠΙΝΑΚΕΣ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26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Δημιουργήστε μια κλάση </a:t>
            </a:r>
            <a:r>
              <a:rPr lang="en-US" dirty="0" err="1" smtClean="0"/>
              <a:t>CarWithPassengers</a:t>
            </a:r>
            <a:r>
              <a:rPr lang="en-US" dirty="0" smtClean="0"/>
              <a:t> </a:t>
            </a:r>
            <a:r>
              <a:rPr lang="el-GR" dirty="0" smtClean="0"/>
              <a:t>η οποία μπορεί να κρατάει στο όχημα πολλαπλούς επιβάτες, αντικείμενα </a:t>
            </a:r>
            <a:r>
              <a:rPr lang="en-US" dirty="0" smtClean="0"/>
              <a:t>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52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524000"/>
            <a:ext cx="54864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990600"/>
            <a:ext cx="28194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468923"/>
            <a:ext cx="9144000" cy="6400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CarWithPassengers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CAR_SIZE = 4;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position = 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Person[] passengers = new Person[CAR_SIZE];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numOfPassengers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addPassenger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(Person passenger)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numOfPassengers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CAR_SIZE){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passengers[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numOfPassengers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= passenger;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numOfPassengers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retValue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"Car at "+position +" with passengers: ";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numOfPassengers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retValue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passengers[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 " ";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retValue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24600" y="1447800"/>
            <a:ext cx="2819400" cy="2438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Person(String name){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this.name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= name;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895600" y="99646"/>
            <a:ext cx="2743200" cy="685800"/>
          </a:xfrm>
          <a:prstGeom prst="wedgeRectCallout">
            <a:avLst>
              <a:gd name="adj1" fmla="val -44871"/>
              <a:gd name="adj2" fmla="val 7275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CAR_SIZE </a:t>
            </a:r>
            <a:r>
              <a:rPr lang="el-GR" dirty="0" smtClean="0">
                <a:solidFill>
                  <a:schemeClr val="tx1"/>
                </a:solidFill>
              </a:rPr>
              <a:t>είναι σταθερά για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867400" y="521677"/>
            <a:ext cx="2743200" cy="685800"/>
          </a:xfrm>
          <a:prstGeom prst="wedgeRectCallout">
            <a:avLst>
              <a:gd name="adj1" fmla="val -56837"/>
              <a:gd name="adj2" fmla="val 847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Δημιουργία πίνακα από αντικείμενα </a:t>
            </a:r>
            <a:r>
              <a:rPr lang="en-US" dirty="0" smtClean="0">
                <a:solidFill>
                  <a:schemeClr val="tx1"/>
                </a:solidFill>
              </a:rPr>
              <a:t>Person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048000" y="3543300"/>
            <a:ext cx="2514600" cy="647700"/>
          </a:xfrm>
          <a:prstGeom prst="wedgeRectCallout">
            <a:avLst>
              <a:gd name="adj1" fmla="val -44871"/>
              <a:gd name="adj2" fmla="val 7275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με φωλιασμένες κλήσεις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76800" y="5228492"/>
            <a:ext cx="4724400" cy="161778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CarWithPassengers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CarWithPassengers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= new Person("Alice");</a:t>
            </a:r>
          </a:p>
          <a:p>
            <a:pPr marL="0" indent="0">
              <a:buNone/>
            </a:pPr>
            <a:r>
              <a:rPr lang="el-GR" sz="1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myCar.addPassenger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1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bob = new Person("Bob");</a:t>
            </a:r>
          </a:p>
          <a:p>
            <a:pPr marL="0" indent="0">
              <a:buNone/>
            </a:pPr>
            <a:r>
              <a:rPr lang="el-GR" sz="1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myCar.addPassenger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(bob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1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162050" y="5953858"/>
            <a:ext cx="3467100" cy="921727"/>
          </a:xfrm>
          <a:prstGeom prst="wedgeRectCallout">
            <a:avLst>
              <a:gd name="adj1" fmla="val 51156"/>
              <a:gd name="adj2" fmla="val -7859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Μπορούμε να τεστάρουμε το πρόγραμμα με μία </a:t>
            </a:r>
            <a:r>
              <a:rPr lang="en-US" dirty="0" smtClean="0">
                <a:solidFill>
                  <a:schemeClr val="tx1"/>
                </a:solidFill>
              </a:rPr>
              <a:t>main </a:t>
            </a:r>
            <a:r>
              <a:rPr lang="el-GR" dirty="0" smtClean="0">
                <a:solidFill>
                  <a:schemeClr val="tx1"/>
                </a:solidFill>
              </a:rPr>
              <a:t>στην </a:t>
            </a:r>
            <a:r>
              <a:rPr lang="en-US" dirty="0" err="1" smtClean="0">
                <a:solidFill>
                  <a:schemeClr val="tx1"/>
                </a:solidFill>
              </a:rPr>
              <a:t>CarWithPassengers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30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ADT</a:t>
            </a:r>
            <a:r>
              <a:rPr lang="el-GR" dirty="0" smtClean="0"/>
              <a:t>: Στοίβα (</a:t>
            </a:r>
            <a:r>
              <a:rPr lang="en-US" dirty="0" smtClean="0"/>
              <a:t>Stack)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Στοίβα</a:t>
            </a:r>
            <a:r>
              <a:rPr lang="el-GR" dirty="0" smtClean="0"/>
              <a:t> είναι μια συλλογή δεδομένων η οποία επιτρέπει τις εξής λειτουργίες: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push(element)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προσθέτει</a:t>
            </a:r>
            <a:r>
              <a:rPr lang="el-GR" dirty="0" smtClean="0"/>
              <a:t> ένα νέο στοιχείο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pop(): </a:t>
            </a:r>
            <a:r>
              <a:rPr lang="el-GR" dirty="0" smtClean="0">
                <a:solidFill>
                  <a:srgbClr val="0070C0"/>
                </a:solidFill>
              </a:rPr>
              <a:t>αφαιρεί και επιστρέφει </a:t>
            </a:r>
            <a:r>
              <a:rPr lang="el-GR" dirty="0" smtClean="0"/>
              <a:t>το στοιχείο το οποίο βρίσκεται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isEmpty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(): </a:t>
            </a:r>
            <a:r>
              <a:rPr lang="el-GR" dirty="0" smtClean="0">
                <a:solidFill>
                  <a:srgbClr val="0070C0"/>
                </a:solidFill>
              </a:rPr>
              <a:t>ελέγχει</a:t>
            </a:r>
            <a:r>
              <a:rPr lang="el-GR" dirty="0" smtClean="0"/>
              <a:t> αν η στοίβα είναι </a:t>
            </a:r>
            <a:r>
              <a:rPr lang="el-GR" dirty="0" smtClean="0">
                <a:solidFill>
                  <a:srgbClr val="0070C0"/>
                </a:solidFill>
              </a:rPr>
              <a:t>άδεια</a:t>
            </a:r>
            <a:r>
              <a:rPr lang="el-GR" dirty="0" smtClean="0"/>
              <a:t> και επιστρέφει </a:t>
            </a:r>
            <a:r>
              <a:rPr lang="en-US" dirty="0" smtClean="0"/>
              <a:t>true </a:t>
            </a:r>
            <a:r>
              <a:rPr lang="el-GR" dirty="0" smtClean="0"/>
              <a:t>ή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H </a:t>
            </a:r>
            <a:r>
              <a:rPr lang="el-GR" dirty="0" smtClean="0"/>
              <a:t>Στοίβα υλοποιεί την πολιτική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Last-In-First-Out (LIFO)</a:t>
            </a:r>
            <a:r>
              <a:rPr lang="en-US" dirty="0" smtClean="0"/>
              <a:t> </a:t>
            </a:r>
            <a:r>
              <a:rPr lang="el-GR" dirty="0" smtClean="0"/>
              <a:t>στη σειρά που μας δίνει τα στοιχεία</a:t>
            </a:r>
          </a:p>
          <a:p>
            <a:pPr lvl="1"/>
            <a:r>
              <a:rPr lang="el-GR" dirty="0" smtClean="0"/>
              <a:t>Χρήσιμο σε διάφορες εφαρμογές, π.χ., για τη δέσμευση μνήμης στην κλήση συναρτήσεων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730" y="2209800"/>
            <a:ext cx="37242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υλοποιήσουμε μια Στοίβα ακεραίων χρησιμοποιώντας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(</a:t>
            </a:r>
            <a:r>
              <a:rPr lang="el-GR" dirty="0" err="1" smtClean="0"/>
              <a:t>Στοιβα</a:t>
            </a:r>
            <a:r>
              <a:rPr lang="el-GR" dirty="0" smtClean="0"/>
              <a:t> συγκεκριμένης χωρητικότητας)</a:t>
            </a:r>
          </a:p>
          <a:p>
            <a:pPr lvl="1"/>
            <a:r>
              <a:rPr lang="el-GR" dirty="0" smtClean="0"/>
              <a:t>Τι πεδία πρέπει να ορίσουμε?</a:t>
            </a:r>
          </a:p>
          <a:p>
            <a:pPr lvl="1"/>
            <a:r>
              <a:rPr lang="el-GR" dirty="0" smtClean="0"/>
              <a:t>Τι μεθόδους?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7666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int[] elements;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Stack(int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this.capacity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 = new int[capacity];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push(int element){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("Cannot enter any more elements");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elements[size] = element;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pop(){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("No elements to pop");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--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elements[size];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(size == 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Επεκτάσεις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την μέθοδο </a:t>
            </a:r>
            <a:r>
              <a:rPr lang="en-US" dirty="0" smtClean="0"/>
              <a:t>equals?</a:t>
            </a:r>
          </a:p>
          <a:p>
            <a:r>
              <a:rPr lang="el-GR" dirty="0" smtClean="0"/>
              <a:t>Πως θα ορίσουμε τη μέθοδο </a:t>
            </a:r>
            <a:r>
              <a:rPr lang="en-US" dirty="0" err="1" smtClean="0"/>
              <a:t>toString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2567"/>
            <a:ext cx="8640960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"":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elements[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" 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equals(Stack other){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this.elements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other.elements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true;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ορίσματα σε μεθόδους αντικείμενα οποιαδήποτε κλάσης μπορούν να εμφανιστούν και ως πεδία μιας κλάσης</a:t>
            </a:r>
          </a:p>
          <a:p>
            <a:pPr lvl="1"/>
            <a:r>
              <a:rPr lang="el-GR" dirty="0" smtClean="0"/>
              <a:t>Ένα αντικείμενο μπορεί να έχει μέσα του άλλα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132856"/>
            <a:ext cx="367240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MovingCarDriver1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“Alice”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016352" y="4627240"/>
            <a:ext cx="3127648" cy="1826096"/>
          </a:xfrm>
          <a:prstGeom prst="wedgeRectCallout">
            <a:avLst>
              <a:gd name="adj1" fmla="val 3963"/>
              <a:gd name="adj2" fmla="val -170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δημιουργείται μέσα στον </a:t>
            </a:r>
            <a:r>
              <a:rPr lang="en-US" dirty="0" smtClean="0"/>
              <a:t>constructor</a:t>
            </a:r>
          </a:p>
          <a:p>
            <a:pPr algn="ctr"/>
            <a:r>
              <a:rPr lang="el-GR" dirty="0" smtClean="0"/>
              <a:t>Αυτό έχει νόημα αν το </a:t>
            </a:r>
            <a:r>
              <a:rPr lang="en-US" dirty="0" smtClean="0"/>
              <a:t>Person </a:t>
            </a:r>
            <a:r>
              <a:rPr lang="el-GR" dirty="0" smtClean="0"/>
              <a:t>χρησιμοποιείται μόνο</a:t>
            </a:r>
            <a:r>
              <a:rPr lang="en-US" dirty="0" smtClean="0"/>
              <a:t> </a:t>
            </a:r>
            <a:r>
              <a:rPr lang="el-GR" dirty="0" smtClean="0"/>
              <a:t>μέσα στην κλάση </a:t>
            </a:r>
            <a:r>
              <a:rPr lang="en-US" dirty="0" smtClean="0"/>
              <a:t>Car</a:t>
            </a:r>
            <a:r>
              <a:rPr lang="el-G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MovingCarDriver2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56176" y="5013176"/>
            <a:ext cx="23848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Καλύτερη υλοποίηση!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9992" y="2060848"/>
            <a:ext cx="2952328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23928" y="4495800"/>
            <a:ext cx="5155717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MovingCarDriver3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44077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</a:t>
            </a:r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  <a:endParaRPr lang="en-US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</a:t>
            </a:r>
            <a:r>
              <a:rPr lang="en-US" dirty="0" smtClean="0"/>
              <a:t>name, 		</a:t>
            </a:r>
            <a:r>
              <a:rPr lang="en-US" dirty="0" err="1" smtClean="0"/>
              <a:t>int</a:t>
            </a:r>
            <a:r>
              <a:rPr lang="en-US" dirty="0" smtClean="0"/>
              <a:t> age){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this.name = name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this.age</a:t>
            </a:r>
            <a:r>
              <a:rPr lang="en-US" dirty="0" smtClean="0"/>
              <a:t> = age;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getAge</a:t>
            </a:r>
            <a:r>
              <a:rPr lang="en-US" dirty="0" smtClean="0"/>
              <a:t>(){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return </a:t>
            </a:r>
            <a:r>
              <a:rPr lang="en-US" dirty="0" smtClean="0"/>
              <a:t>age;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49562" y="404664"/>
            <a:ext cx="5032147" cy="401648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5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driver.getAge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&gt;= 18){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driver;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1500" b="1" dirty="0">
              <a:latin typeface="Courier New" pitchFamily="49" charset="0"/>
              <a:cs typeface="Courier New" pitchFamily="49" charset="0"/>
            </a:endParaRP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+ " " + position;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011" y="5445224"/>
            <a:ext cx="367506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Person </a:t>
            </a:r>
            <a:r>
              <a:rPr lang="el-GR" dirty="0" smtClean="0"/>
              <a:t>είναι διαφορετική κλάση άρα δεν μπορούμε να διαβάσουμε το πεδίο </a:t>
            </a:r>
            <a:r>
              <a:rPr lang="en-US" dirty="0" smtClean="0"/>
              <a:t>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2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7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632" y="5085184"/>
            <a:ext cx="302433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3629" y="1052736"/>
            <a:ext cx="8280920" cy="563231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Car</a:t>
            </a:r>
            <a:endParaRPr lang="el-GR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 Person driver;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position, Person driver){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driver.getAge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&gt;= 18){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57" y="191136"/>
            <a:ext cx="8229600" cy="990600"/>
          </a:xfrm>
        </p:spPr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FF0000"/>
                </a:solidFill>
              </a:rPr>
              <a:t>exit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6792" y="836712"/>
            <a:ext cx="383720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Χρησιμοποιείται για σοβαρά λάθη για να σταματάει την εκτέλεση του προγράμματος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357410" y="4365104"/>
            <a:ext cx="3816424" cy="2092024"/>
          </a:xfrm>
          <a:prstGeom prst="wedgeRoundRectCallout">
            <a:avLst>
              <a:gd name="adj1" fmla="val -77859"/>
              <a:gd name="adj2" fmla="val -5122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 δώσουμε μη αποδεκτή ηλικία το πρόγραμμα μας θα σταματήσει.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 -1 εξυπηρετεί σαν κωδικός λάθους, μπορείτε να βάλετε όποια τιμή θέλετε.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2008" y="764704"/>
            <a:ext cx="4067944" cy="288032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400" dirty="0">
                <a:solidFill>
                  <a:srgbClr val="FF0000"/>
                </a:solidFill>
              </a:rPr>
              <a:t>class Person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l-GR" sz="1400" dirty="0"/>
              <a:t>  </a:t>
            </a:r>
            <a:r>
              <a:rPr lang="en-US" sz="1400" dirty="0"/>
              <a:t>private String name</a:t>
            </a:r>
            <a:r>
              <a:rPr lang="en-US" sz="1400" dirty="0" smtClean="0"/>
              <a:t>;</a:t>
            </a:r>
            <a:endParaRPr lang="el-GR" sz="1400" dirty="0" smtClean="0"/>
          </a:p>
          <a:p>
            <a:r>
              <a:rPr lang="el-GR" sz="1400" dirty="0"/>
              <a:t> </a:t>
            </a:r>
            <a:r>
              <a:rPr lang="el-GR" sz="1400" dirty="0" smtClean="0"/>
              <a:t> </a:t>
            </a:r>
            <a:r>
              <a:rPr lang="en-US" sz="1400" dirty="0" smtClean="0"/>
              <a:t>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/>
              <a:t>public Person(String </a:t>
            </a:r>
            <a:r>
              <a:rPr lang="en-US" sz="1400" dirty="0" smtClean="0"/>
              <a:t>name,	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l-GR" sz="1400" dirty="0" smtClean="0"/>
              <a:t>  </a:t>
            </a:r>
            <a:r>
              <a:rPr lang="en-US" sz="1400" dirty="0" smtClean="0"/>
              <a:t>this.name </a:t>
            </a:r>
            <a:r>
              <a:rPr lang="en-US" sz="1400" dirty="0"/>
              <a:t>= name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l-GR" sz="1400" dirty="0" smtClean="0"/>
              <a:t>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r>
              <a:rPr lang="el-GR" sz="1400" dirty="0"/>
              <a:t>  </a:t>
            </a:r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 smtClean="0"/>
              <a:t>}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764704"/>
            <a:ext cx="4716016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1984" y="4869160"/>
            <a:ext cx="561662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θα υλοποιήσουμε την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την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l-GR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0112" y="2892718"/>
            <a:ext cx="2664296" cy="2482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292080" y="3933056"/>
            <a:ext cx="345638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76672"/>
            <a:ext cx="4283968" cy="626469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400" dirty="0">
                <a:solidFill>
                  <a:srgbClr val="FF0000"/>
                </a:solidFill>
              </a:rPr>
              <a:t>class Person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l-GR" sz="1400" dirty="0"/>
              <a:t>  </a:t>
            </a:r>
            <a:r>
              <a:rPr lang="en-US" sz="1400" dirty="0"/>
              <a:t>private String name</a:t>
            </a:r>
            <a:r>
              <a:rPr lang="en-US" sz="1400" dirty="0" smtClean="0"/>
              <a:t>;</a:t>
            </a:r>
            <a:endParaRPr lang="el-GR" sz="1400" dirty="0" smtClean="0"/>
          </a:p>
          <a:p>
            <a:r>
              <a:rPr lang="el-GR" sz="1400" dirty="0"/>
              <a:t> </a:t>
            </a:r>
            <a:r>
              <a:rPr lang="el-GR" sz="1400" dirty="0" smtClean="0"/>
              <a:t> </a:t>
            </a:r>
            <a:r>
              <a:rPr lang="en-US" sz="1400" dirty="0" smtClean="0"/>
              <a:t>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n-US" sz="1400" dirty="0"/>
              <a:t>	</a:t>
            </a:r>
          </a:p>
          <a:p>
            <a:r>
              <a:rPr lang="el-GR" sz="1400" dirty="0"/>
              <a:t>  </a:t>
            </a:r>
            <a:r>
              <a:rPr lang="en-US" sz="1400" dirty="0"/>
              <a:t>public Person(String </a:t>
            </a:r>
            <a:r>
              <a:rPr lang="en-US" sz="1400" dirty="0" smtClean="0"/>
              <a:t>name,	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/>
              <a:t>this.name = name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r>
              <a:rPr lang="el-GR" sz="1400" dirty="0"/>
              <a:t>  </a:t>
            </a:r>
            <a:r>
              <a:rPr lang="en-US" sz="1400" dirty="0"/>
              <a:t>}</a:t>
            </a:r>
            <a:endParaRPr lang="el-GR" sz="1400" dirty="0"/>
          </a:p>
          <a:p>
            <a:r>
              <a:rPr lang="en-US" sz="1400" dirty="0"/>
              <a:t>	</a:t>
            </a:r>
          </a:p>
          <a:p>
            <a:r>
              <a:rPr lang="el-GR" sz="1400" dirty="0"/>
              <a:t>  </a:t>
            </a:r>
            <a:r>
              <a:rPr lang="en-US" sz="1400" dirty="0" smtClean="0"/>
              <a:t>public String </a:t>
            </a:r>
            <a:r>
              <a:rPr lang="en-US" sz="1400" dirty="0" err="1" smtClean="0">
                <a:solidFill>
                  <a:srgbClr val="FF0000"/>
                </a:solidFill>
              </a:rPr>
              <a:t>toString</a:t>
            </a:r>
            <a:r>
              <a:rPr lang="en-US" sz="1400" dirty="0" smtClean="0"/>
              <a:t>(){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/>
              <a:t>return </a:t>
            </a:r>
            <a:r>
              <a:rPr lang="en-US" sz="1400" dirty="0" smtClean="0"/>
              <a:t>name + “ “ +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 smtClean="0"/>
              <a:t>}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public </a:t>
            </a:r>
            <a:r>
              <a:rPr lang="en-US" sz="1400" dirty="0" err="1" smtClean="0"/>
              <a:t>boolean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equals</a:t>
            </a:r>
            <a:r>
              <a:rPr lang="en-US" sz="1400" dirty="0" smtClean="0"/>
              <a:t>(Person other){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 smtClean="0"/>
              <a:t>if (</a:t>
            </a:r>
            <a:r>
              <a:rPr lang="en-US" sz="1400" dirty="0" err="1" smtClean="0"/>
              <a:t>this.name.equals</a:t>
            </a:r>
            <a:r>
              <a:rPr lang="en-US" sz="1400" dirty="0" smtClean="0"/>
              <a:t>(other.name)&amp;&amp;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== </a:t>
            </a:r>
            <a:r>
              <a:rPr lang="en-US" sz="1400" dirty="0" err="1" smtClean="0"/>
              <a:t>other.licence</a:t>
            </a:r>
            <a:r>
              <a:rPr lang="en-US" sz="1400" dirty="0" smtClean="0"/>
              <a:t>)){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return true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}else{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return false;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}</a:t>
            </a:r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476672"/>
            <a:ext cx="4788024" cy="483209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(Car other){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this.driver.equals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}else{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8084" y="5733256"/>
            <a:ext cx="338437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κλήση της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της </a:t>
            </a:r>
            <a:r>
              <a:rPr lang="en-US" dirty="0" smtClean="0"/>
              <a:t>equals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7850</TotalTime>
  <Words>1111</Words>
  <Application>Microsoft Office PowerPoint</Application>
  <PresentationFormat>On-screen Show (4:3)</PresentationFormat>
  <Paragraphs>505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ANTIKEIMENA MEΣΑ ΣΕ ΑΝΤΙΚΕΙΜΕΝΑ</vt:lpstr>
      <vt:lpstr>Αντικείμενα μέσα σε αντικείμενα</vt:lpstr>
      <vt:lpstr>PowerPoint Presentation</vt:lpstr>
      <vt:lpstr>PowerPoint Presentation</vt:lpstr>
      <vt:lpstr>PowerPoint Presentation</vt:lpstr>
      <vt:lpstr>Η εντολή exit</vt:lpstr>
      <vt:lpstr>PowerPoint Presentation</vt:lpstr>
      <vt:lpstr>PowerPoint Presentation</vt:lpstr>
      <vt:lpstr>Φωλιασμένες toString και equals</vt:lpstr>
      <vt:lpstr>Κώδικας σε πολλά αρχεία</vt:lpstr>
      <vt:lpstr>ΑΝΤΙΚΕΙΜΕΝΑ ΩΣ ΕΠΙΣΤΡΕΦΟΜΕΝΕΣ ΤΙΜΕΣ</vt:lpstr>
      <vt:lpstr>Αντικείμενα ως επιστρεφόμενες τιμές</vt:lpstr>
      <vt:lpstr>PowerPoint Presentation</vt:lpstr>
      <vt:lpstr>Παράδειγμα</vt:lpstr>
      <vt:lpstr>PowerPoint Presentation</vt:lpstr>
      <vt:lpstr>Παράδειγμα</vt:lpstr>
      <vt:lpstr>PowerPoint Presentation</vt:lpstr>
      <vt:lpstr>Παράδειγμα</vt:lpstr>
      <vt:lpstr>PowerPoint Presentation</vt:lpstr>
      <vt:lpstr>ΑΝΤΙΚΕΙΜΕΝΑ ΜΕ ΠΙΝΑΚΕΣ II</vt:lpstr>
      <vt:lpstr>Παράδειγμα </vt:lpstr>
      <vt:lpstr>PowerPoint Presentation</vt:lpstr>
      <vt:lpstr>Παράδειγμα ADT: Στοίβα (Stack)</vt:lpstr>
      <vt:lpstr>Υλοποίηση</vt:lpstr>
      <vt:lpstr>PowerPoint Presentation</vt:lpstr>
      <vt:lpstr>Επεκτάσεις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312</cp:revision>
  <dcterms:created xsi:type="dcterms:W3CDTF">2013-02-10T16:19:38Z</dcterms:created>
  <dcterms:modified xsi:type="dcterms:W3CDTF">2018-03-29T08:41:41Z</dcterms:modified>
</cp:coreProperties>
</file>