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7" r:id="rId2"/>
    <p:sldId id="511" r:id="rId3"/>
    <p:sldId id="512" r:id="rId4"/>
    <p:sldId id="513" r:id="rId5"/>
    <p:sldId id="514" r:id="rId6"/>
    <p:sldId id="515" r:id="rId7"/>
    <p:sldId id="516" r:id="rId8"/>
    <p:sldId id="517" r:id="rId9"/>
    <p:sldId id="518" r:id="rId10"/>
    <p:sldId id="524" r:id="rId11"/>
    <p:sldId id="519" r:id="rId12"/>
    <p:sldId id="520" r:id="rId13"/>
    <p:sldId id="521" r:id="rId14"/>
    <p:sldId id="522" r:id="rId15"/>
    <p:sldId id="535" r:id="rId16"/>
    <p:sldId id="523" r:id="rId17"/>
    <p:sldId id="525" r:id="rId18"/>
    <p:sldId id="526" r:id="rId19"/>
    <p:sldId id="536" r:id="rId20"/>
    <p:sldId id="537" r:id="rId21"/>
    <p:sldId id="527" r:id="rId22"/>
    <p:sldId id="538" r:id="rId23"/>
    <p:sldId id="539" r:id="rId24"/>
    <p:sldId id="528" r:id="rId25"/>
    <p:sldId id="529" r:id="rId26"/>
    <p:sldId id="530" r:id="rId27"/>
    <p:sldId id="533" r:id="rId28"/>
    <p:sldId id="53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Αντικειμενοστραφουσ 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Αντικείμενα </a:t>
            </a:r>
            <a:r>
              <a:rPr lang="el-GR" dirty="0" smtClean="0"/>
              <a:t>μέσα σε </a:t>
            </a:r>
            <a:r>
              <a:rPr lang="el-GR" dirty="0" smtClean="0"/>
              <a:t>αντικείμενα</a:t>
            </a:r>
          </a:p>
          <a:p>
            <a:pPr algn="ctr"/>
            <a:r>
              <a:rPr lang="el-GR" dirty="0" smtClean="0"/>
              <a:t>Αντικείμενα ως επιστρεφόμενες τιμές</a:t>
            </a:r>
            <a:endParaRPr lang="en-US" dirty="0" smtClean="0"/>
          </a:p>
          <a:p>
            <a:pPr algn="ctr"/>
            <a:r>
              <a:rPr lang="el-GR" dirty="0" smtClean="0"/>
              <a:t>Αντικείμενα με πίνακες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Φωλιασμένες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199"/>
            <a:ext cx="8382000" cy="2971801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Ένα αντικείμενο μπορεί να περιέχει μέσα άλλα αντικείμενα.</a:t>
            </a:r>
          </a:p>
          <a:p>
            <a:r>
              <a:rPr lang="el-GR" dirty="0" smtClean="0"/>
              <a:t>Είναι συνηθισμένο σε αυτή την περίπτωση η </a:t>
            </a:r>
            <a:r>
              <a:rPr lang="en-US" dirty="0" err="1" smtClean="0">
                <a:solidFill>
                  <a:srgbClr val="0070C0"/>
                </a:solidFill>
              </a:rPr>
              <a:t>toString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0070C0"/>
                </a:solidFill>
              </a:rPr>
              <a:t>equals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να ορίζονται κάνοντας </a:t>
            </a:r>
            <a:r>
              <a:rPr lang="el-GR" dirty="0" smtClean="0">
                <a:solidFill>
                  <a:srgbClr val="FF0000"/>
                </a:solidFill>
              </a:rPr>
              <a:t>φωλιασμένη</a:t>
            </a:r>
            <a:r>
              <a:rPr lang="el-GR" dirty="0" smtClean="0"/>
              <a:t> κλήση της </a:t>
            </a:r>
            <a:r>
              <a:rPr lang="en-US" dirty="0" err="1" smtClean="0">
                <a:solidFill>
                  <a:srgbClr val="0070C0"/>
                </a:solidFill>
              </a:rPr>
              <a:t>toString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της </a:t>
            </a:r>
            <a:r>
              <a:rPr lang="en-US" dirty="0" smtClean="0">
                <a:solidFill>
                  <a:srgbClr val="0070C0"/>
                </a:solidFill>
              </a:rPr>
              <a:t>equals</a:t>
            </a:r>
            <a:r>
              <a:rPr lang="en-US" dirty="0" smtClean="0"/>
              <a:t> </a:t>
            </a:r>
            <a:r>
              <a:rPr lang="el-GR" dirty="0" smtClean="0"/>
              <a:t>των αντικειμένων που περιέχει.</a:t>
            </a:r>
            <a:endParaRPr lang="en-US" dirty="0" smtClean="0"/>
          </a:p>
          <a:p>
            <a:r>
              <a:rPr lang="el-GR" dirty="0" smtClean="0">
                <a:solidFill>
                  <a:srgbClr val="FF0000"/>
                </a:solidFill>
              </a:rPr>
              <a:t>Φωλιασμένη</a:t>
            </a:r>
            <a:r>
              <a:rPr lang="el-GR" dirty="0" smtClean="0"/>
              <a:t> κλήση της </a:t>
            </a:r>
            <a:r>
              <a:rPr lang="en-US" dirty="0" err="1" smtClean="0">
                <a:solidFill>
                  <a:srgbClr val="0070C0"/>
                </a:solidFill>
              </a:rPr>
              <a:t>toString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driver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l-GR" dirty="0" smtClean="0">
                <a:solidFill>
                  <a:srgbClr val="FF0000"/>
                </a:solidFill>
              </a:rPr>
              <a:t>Φωλιασμένη</a:t>
            </a:r>
            <a:r>
              <a:rPr lang="el-GR" dirty="0" smtClean="0"/>
              <a:t> </a:t>
            </a:r>
            <a:r>
              <a:rPr lang="el-GR" dirty="0"/>
              <a:t>κλήση της </a:t>
            </a:r>
            <a:r>
              <a:rPr lang="en-US" dirty="0" err="1">
                <a:solidFill>
                  <a:srgbClr val="0070C0"/>
                </a:solidFill>
              </a:rPr>
              <a:t>toString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/>
              <a:t>της κλάσης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driver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447800" y="3200400"/>
            <a:ext cx="5556738" cy="861774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l-GR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driver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 " + position;</a:t>
            </a:r>
          </a:p>
          <a:p>
            <a:r>
              <a:rPr lang="el-GR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869" y="4600546"/>
            <a:ext cx="6324600" cy="2123658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(Car other){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&amp;&amp;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this.driver.equals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return true;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}else{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return false;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886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Κώδικας σε πολλά αρχεία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Όταν έχουμε πολλές κλάσεις βολεύει να τις βάζουμε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διαφορετικά αρχεία</a:t>
            </a:r>
            <a:r>
              <a:rPr lang="el-GR" dirty="0" smtClean="0"/>
              <a:t>.</a:t>
            </a:r>
          </a:p>
          <a:p>
            <a:pPr lvl="1"/>
            <a:r>
              <a:rPr lang="en-US" dirty="0" smtClean="0"/>
              <a:t>To </a:t>
            </a:r>
            <a:r>
              <a:rPr lang="el-GR" dirty="0" smtClean="0"/>
              <a:t>κάθε αρχείο έχει το όνομα της κλάσης</a:t>
            </a:r>
            <a:endParaRPr lang="en-US" dirty="0" smtClean="0"/>
          </a:p>
          <a:p>
            <a:pPr lvl="1"/>
            <a:r>
              <a:rPr lang="el-GR" dirty="0" smtClean="0"/>
              <a:t>Σημείωση: μια κλάση μόνη της σε ένα αρχείο είναι </a:t>
            </a:r>
            <a:r>
              <a:rPr lang="en-US" dirty="0" smtClean="0"/>
              <a:t>by default public, </a:t>
            </a:r>
            <a:r>
              <a:rPr lang="el-GR" dirty="0" smtClean="0"/>
              <a:t>μαζί με άλλη είναι </a:t>
            </a:r>
            <a:r>
              <a:rPr lang="en-US" dirty="0" smtClean="0"/>
              <a:t>by default private.</a:t>
            </a:r>
            <a:endParaRPr lang="el-GR" dirty="0" smtClean="0"/>
          </a:p>
          <a:p>
            <a:r>
              <a:rPr lang="el-GR" dirty="0" smtClean="0"/>
              <a:t>Ένα επιπλέον πλεονέκτημα είναι ότι μπορούμε να ορίσουμε μια </a:t>
            </a:r>
            <a:r>
              <a:rPr lang="en-US" dirty="0" smtClean="0">
                <a:solidFill>
                  <a:srgbClr val="0070C0"/>
                </a:solidFill>
              </a:rPr>
              <a:t>main </a:t>
            </a:r>
            <a:r>
              <a:rPr lang="el-GR" dirty="0" smtClean="0"/>
              <a:t>συνάρτηση για κάθε κλάση ξεχωριστά</a:t>
            </a:r>
          </a:p>
          <a:p>
            <a:pPr lvl="1"/>
            <a:r>
              <a:rPr lang="el-GR" dirty="0" smtClean="0"/>
              <a:t>Βοηθάει για το </a:t>
            </a:r>
            <a:r>
              <a:rPr lang="en-US" dirty="0" smtClean="0"/>
              <a:t>testing </a:t>
            </a:r>
            <a:r>
              <a:rPr lang="el-GR" dirty="0" smtClean="0"/>
              <a:t>του κώδικα.</a:t>
            </a:r>
            <a:endParaRPr lang="en-US" dirty="0" smtClean="0"/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Για να κάνουμε </a:t>
            </a:r>
            <a:r>
              <a:rPr lang="en-US" dirty="0" smtClean="0"/>
              <a:t>compile </a:t>
            </a:r>
            <a:r>
              <a:rPr lang="el-GR" dirty="0" smtClean="0"/>
              <a:t>πολλά αρχεία </a:t>
            </a:r>
            <a:r>
              <a:rPr lang="el-GR" dirty="0" err="1" smtClean="0"/>
              <a:t>μαζι</a:t>
            </a:r>
            <a:r>
              <a:rPr lang="el-GR" dirty="0" smtClean="0"/>
              <a:t>: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javac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file1.java file2.java file3.java  </a:t>
            </a:r>
            <a:r>
              <a:rPr lang="en-US" dirty="0" smtClean="0"/>
              <a:t>	</a:t>
            </a:r>
            <a:endParaRPr lang="el-GR" dirty="0" smtClean="0"/>
          </a:p>
          <a:p>
            <a:pPr lvl="1"/>
            <a:r>
              <a:rPr lang="el-GR" dirty="0" smtClean="0"/>
              <a:t>ή μπορούμε να κάνουμε </a:t>
            </a:r>
            <a:r>
              <a:rPr lang="en-US" dirty="0" smtClean="0"/>
              <a:t>compile </a:t>
            </a:r>
            <a:r>
              <a:rPr lang="el-GR" dirty="0" smtClean="0"/>
              <a:t>το </a:t>
            </a:r>
            <a:r>
              <a:rPr lang="en-US" dirty="0" smtClean="0"/>
              <a:t>“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βασικό</a:t>
            </a:r>
            <a:r>
              <a:rPr lang="en-US" dirty="0" smtClean="0"/>
              <a:t>”</a:t>
            </a:r>
            <a:r>
              <a:rPr lang="el-GR" dirty="0" smtClean="0"/>
              <a:t> αρχείο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00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ΑΝΤΙΚΕΙΜΕΝΑ ΩΣ ΕΠΙΣΤΡΕΦΟΜΕΝΕΣ ΤΙΜΕΣ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55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ως επιστρεφόμενες τιμές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Μία μέθοδος μπορεί να επιστρέφει αντικείμενα όπως οποιαδήποτε άλλη τιμή.</a:t>
            </a:r>
          </a:p>
          <a:p>
            <a:endParaRPr lang="el-GR" dirty="0"/>
          </a:p>
          <a:p>
            <a:r>
              <a:rPr lang="el-GR" dirty="0" smtClean="0"/>
              <a:t>Είναι δυνατόν επίσης μέσα σε μία μέθοδο να δημιουργούμε ένα αντικείμενο και να το επιστρέφουμε για να χρησιμοποιηθεί μετά.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0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611560" y="620688"/>
            <a:ext cx="7560840" cy="5472608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class Car</a:t>
            </a:r>
            <a:endParaRPr lang="el-GR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position,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String name){</a:t>
            </a:r>
          </a:p>
          <a:p>
            <a:pPr marL="0" indent="0">
              <a:buFont typeface="Arial" pitchFamily="34" charset="0"/>
              <a:buNone/>
            </a:pPr>
            <a:r>
              <a:rPr lang="el-GR" sz="2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Font typeface="Arial" pitchFamily="34" charset="0"/>
              <a:buNone/>
            </a:pPr>
            <a:r>
              <a:rPr lang="el-GR" sz="2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= new Person(name);</a:t>
            </a:r>
          </a:p>
          <a:p>
            <a:pPr marL="0" indent="0">
              <a:buFont typeface="Arial" pitchFamily="34" charset="0"/>
              <a:buNone/>
            </a:pPr>
            <a:r>
              <a:rPr lang="el-GR" sz="29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}</a:t>
            </a:r>
            <a:endParaRPr lang="el-GR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29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l-GR" sz="2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driver.getName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pPr marL="0" indent="0">
              <a:buFont typeface="Arial" pitchFamily="34" charset="0"/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	+ " " + position;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752824" y="4293096"/>
            <a:ext cx="3419872" cy="1080120"/>
          </a:xfrm>
          <a:prstGeom prst="wedgeRectCallout">
            <a:avLst>
              <a:gd name="adj1" fmla="val -109039"/>
              <a:gd name="adj2" fmla="val 3098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Επιστρέφει το αντικείμενο </a:t>
            </a:r>
            <a:r>
              <a:rPr lang="en-US" dirty="0" smtClean="0">
                <a:solidFill>
                  <a:schemeClr val="tx1"/>
                </a:solidFill>
              </a:rPr>
              <a:t>Person </a:t>
            </a:r>
            <a:r>
              <a:rPr lang="el-GR" dirty="0" smtClean="0">
                <a:solidFill>
                  <a:schemeClr val="tx1"/>
                </a:solidFill>
              </a:rPr>
              <a:t>το οποίο είναι ο οδηγός του οχήματος.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27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Στην κλάση </a:t>
            </a:r>
            <a:r>
              <a:rPr lang="en-US" dirty="0" err="1" smtClean="0"/>
              <a:t>BankAccount</a:t>
            </a:r>
            <a:r>
              <a:rPr lang="en-US" dirty="0" smtClean="0"/>
              <a:t> </a:t>
            </a:r>
            <a:r>
              <a:rPr lang="el-GR" dirty="0" smtClean="0"/>
              <a:t>που κάναμε στο προηγούμενο μάθημα, κάνετε την μέθοδο </a:t>
            </a:r>
            <a:r>
              <a:rPr lang="en-US" dirty="0" smtClean="0"/>
              <a:t>merge </a:t>
            </a:r>
            <a:r>
              <a:rPr lang="el-GR" dirty="0" smtClean="0"/>
              <a:t>να επιστρέφει ένα καινούριο λογαριασμό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2573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7664" y="4869160"/>
            <a:ext cx="7128792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7504" y="450729"/>
            <a:ext cx="8755923" cy="6247864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name;</a:t>
            </a: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amount;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name,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amount){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this.name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name;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this.amount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amount;</a:t>
            </a: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merge(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this.name.equals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(other.name)){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this.amount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other.amount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l-GR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l-GR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mergeIntoNewAccount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this.name.equals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(other.name)){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endParaRPr lang="el-GR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name,this.amount+other.amount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9504" y="620006"/>
            <a:ext cx="446449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Μια άλλη επιλογή είναι να δημιουργήσουμε ένα νέο λογαριασμό μετά την συγχώνευση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26617" y="3645024"/>
            <a:ext cx="3817381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Δημιουργούμε ένα νέο αντικείμενο </a:t>
            </a:r>
            <a:r>
              <a:rPr lang="en-US" dirty="0" err="1" smtClean="0"/>
              <a:t>BankAccount</a:t>
            </a:r>
            <a:r>
              <a:rPr lang="en-US" dirty="0" smtClean="0"/>
              <a:t> </a:t>
            </a:r>
            <a:r>
              <a:rPr lang="el-GR" dirty="0" smtClean="0"/>
              <a:t>και το επιστρέφουμε.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31840" y="5886785"/>
            <a:ext cx="601216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Αν δεν μπορούμε να </a:t>
            </a:r>
            <a:r>
              <a:rPr lang="el-GR" dirty="0" smtClean="0"/>
              <a:t>δημιουργήσουμε το νέο λογαριασμό επιστρέφουμε </a:t>
            </a:r>
            <a:r>
              <a:rPr lang="en-US" dirty="0">
                <a:solidFill>
                  <a:srgbClr val="FF0000"/>
                </a:solidFill>
              </a:rPr>
              <a:t>null</a:t>
            </a:r>
            <a:r>
              <a:rPr lang="en-US" dirty="0"/>
              <a:t>. </a:t>
            </a:r>
            <a:r>
              <a:rPr lang="el-GR" dirty="0"/>
              <a:t>Το </a:t>
            </a:r>
            <a:r>
              <a:rPr lang="en-US" dirty="0"/>
              <a:t>null </a:t>
            </a:r>
            <a:r>
              <a:rPr lang="el-GR" dirty="0"/>
              <a:t>είναι το κενό αντικείμενο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4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Κάνετε μια μέθοδο για την κλάση </a:t>
            </a:r>
            <a:r>
              <a:rPr lang="en-US" dirty="0" smtClean="0"/>
              <a:t>Car </a:t>
            </a:r>
            <a:r>
              <a:rPr lang="el-GR" dirty="0" smtClean="0"/>
              <a:t>η οποία να παίρνει σαν όρισμα ένα αριθμό Κ και να κάνει Κ κινήσεις με τυχαίο αριθμό από βήματα στο διάστημα μεταξύ 0 έως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576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52400" y="304800"/>
            <a:ext cx="8825754" cy="632460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java.util.Random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[] move(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K){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[] moves = new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[K];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Random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rnd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Random();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for 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 K;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delta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rnd.nextInt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(10);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	position += delta 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	moves[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] = delta;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return moves;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("Car is at position "+position);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}	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MovingCar14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Car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Car(); 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[] moves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(4);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("moves: ");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for 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 4;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++){ 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(moves[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]+" ");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71395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Στην κλάση </a:t>
            </a:r>
            <a:r>
              <a:rPr lang="en-US" dirty="0" err="1" smtClean="0"/>
              <a:t>DynamicArray</a:t>
            </a:r>
            <a:r>
              <a:rPr lang="en-US" dirty="0" smtClean="0"/>
              <a:t> </a:t>
            </a:r>
            <a:r>
              <a:rPr lang="el-GR" dirty="0" smtClean="0"/>
              <a:t>φτιάξετε δύο μεθόδους, μία που να χειρίζεται την περίπτωση που χρειάζεται να διπλασιάσουμε τον πίνακα και μία που πρέπει να τον υποδιπλασιάσουμε. Οι μέθοδοι θα επιστρέφουν ένα νέο πίνακα.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245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ANTIKEIMENA ME</a:t>
            </a:r>
            <a:r>
              <a:rPr lang="el-GR" dirty="0" smtClean="0"/>
              <a:t>ΣΑ ΣΕ ΑΝΤΙΚΕΙΜΕΝΑ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652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76200" y="451338"/>
            <a:ext cx="5029200" cy="640080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DynamicArray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doubleCapacity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capacity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2*capacity;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tempArray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[capacity];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tempArray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 = array[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tempArray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halfCapacity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capacity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capacity/2;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tempArray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[capacity];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tempArray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 = array[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tempArray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5105400" y="457200"/>
            <a:ext cx="4038600" cy="640080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DynamicArray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void add(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(size == capacity){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array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doubleCapacity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array[size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 = x;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size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remove()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(size == 0){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-1;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size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-- ;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retValue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array[size];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(size == capacity/4){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array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halfCapacity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retValue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198383"/>
            <a:ext cx="51054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μέθοδος επιστρέφει τον πίνακα και άρα ο χώρος διατηρείται και μετά το τέλος της μεθόδου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218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ΑΝΤΙΚΕΙΜΕΝΑ ΜΕ ΠΙΝΑΚΕΣ</a:t>
            </a:r>
            <a:r>
              <a:rPr lang="en-US" dirty="0" smtClean="0"/>
              <a:t> II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4265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Δημιουργήστε μια κλάση </a:t>
            </a:r>
            <a:r>
              <a:rPr lang="en-US" dirty="0" err="1" smtClean="0"/>
              <a:t>CarWithPassengers</a:t>
            </a:r>
            <a:r>
              <a:rPr lang="en-US" dirty="0" smtClean="0"/>
              <a:t> </a:t>
            </a:r>
            <a:r>
              <a:rPr lang="el-GR" dirty="0" smtClean="0"/>
              <a:t>η οποία μπορεί να κρατάει στο όχημα πολλαπλούς επιβάτες, αντικείμενα </a:t>
            </a:r>
            <a:r>
              <a:rPr lang="en-US" dirty="0" smtClean="0"/>
              <a:t>Person.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1520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" y="1524000"/>
            <a:ext cx="54864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1000" y="990600"/>
            <a:ext cx="28194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468923"/>
            <a:ext cx="9144000" cy="640080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CarWithPassengers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CAR_SIZE = 4;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position = 0;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Person[] passengers = new Person[CAR_SIZE];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numOfPassengers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addPassenger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(Person passenger)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if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numOfPassengers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&lt; CAR_SIZE){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passengers[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numOfPassengers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 = passenger;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numOfPassengers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String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retValue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"Car at "+position +" with passengers: ";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for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numOfPassengers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retValue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passengers[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 " ";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retValue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324600" y="1447800"/>
            <a:ext cx="2819400" cy="24384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b="1" dirty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pPr marL="0" indent="0">
              <a:buNone/>
            </a:pPr>
            <a:r>
              <a:rPr lang="en-US" sz="11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String name;</a:t>
            </a:r>
          </a:p>
          <a:p>
            <a:pPr marL="0" indent="0">
              <a:buNone/>
            </a:pPr>
            <a:endParaRPr lang="en-US" sz="1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Person(String name){</a:t>
            </a:r>
          </a:p>
          <a:p>
            <a:pPr marL="0" indent="0">
              <a:buNone/>
            </a:pP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     this.name 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= name;</a:t>
            </a:r>
          </a:p>
          <a:p>
            <a:pPr marL="0" indent="0">
              <a:buNone/>
            </a:pP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1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100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     return 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name;</a:t>
            </a:r>
          </a:p>
          <a:p>
            <a:pPr marL="0" indent="0">
              <a:buNone/>
            </a:pP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1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2895600" y="99646"/>
            <a:ext cx="2743200" cy="685800"/>
          </a:xfrm>
          <a:prstGeom prst="wedgeRectCallout">
            <a:avLst>
              <a:gd name="adj1" fmla="val -44871"/>
              <a:gd name="adj2" fmla="val 7275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 CAR_SIZE </a:t>
            </a:r>
            <a:r>
              <a:rPr lang="el-GR" dirty="0" smtClean="0">
                <a:solidFill>
                  <a:schemeClr val="tx1"/>
                </a:solidFill>
              </a:rPr>
              <a:t>είναι σταθερά για την κλάση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5867400" y="521677"/>
            <a:ext cx="2743200" cy="685800"/>
          </a:xfrm>
          <a:prstGeom prst="wedgeRectCallout">
            <a:avLst>
              <a:gd name="adj1" fmla="val -56837"/>
              <a:gd name="adj2" fmla="val 8472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Δημιουργία πίνακα από αντικείμενα </a:t>
            </a:r>
            <a:r>
              <a:rPr lang="en-US" dirty="0" smtClean="0">
                <a:solidFill>
                  <a:schemeClr val="tx1"/>
                </a:solidFill>
              </a:rPr>
              <a:t>Person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3048000" y="3543300"/>
            <a:ext cx="2514600" cy="647700"/>
          </a:xfrm>
          <a:prstGeom prst="wedgeRectCallout">
            <a:avLst>
              <a:gd name="adj1" fmla="val -44871"/>
              <a:gd name="adj2" fmla="val 7275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toString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με φωλιασμένες κλήσεις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876800" y="5228492"/>
            <a:ext cx="4724400" cy="1617785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sz="11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sz="11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100" b="1" dirty="0" err="1" smtClean="0">
                <a:latin typeface="Courier New" pitchFamily="49" charset="0"/>
                <a:cs typeface="Courier New" pitchFamily="49" charset="0"/>
              </a:rPr>
              <a:t>CarWithPassengers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1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100" b="1" dirty="0" err="1">
                <a:latin typeface="Courier New" pitchFamily="49" charset="0"/>
                <a:cs typeface="Courier New" pitchFamily="49" charset="0"/>
              </a:rPr>
              <a:t>CarWithPassengers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sz="11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100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 = new Person("Alice");</a:t>
            </a:r>
          </a:p>
          <a:p>
            <a:pPr marL="0" indent="0">
              <a:buNone/>
            </a:pPr>
            <a:r>
              <a:rPr lang="el-GR" sz="11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100" b="1" dirty="0" err="1" smtClean="0">
                <a:latin typeface="Courier New" pitchFamily="49" charset="0"/>
                <a:cs typeface="Courier New" pitchFamily="49" charset="0"/>
              </a:rPr>
              <a:t>myCar.addPassenger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100" b="1" dirty="0" err="1" smtClean="0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sz="11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bob = new Person("Bob");</a:t>
            </a:r>
          </a:p>
          <a:p>
            <a:pPr marL="0" indent="0">
              <a:buNone/>
            </a:pPr>
            <a:r>
              <a:rPr lang="el-GR" sz="11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100" b="1" dirty="0" err="1" smtClean="0">
                <a:latin typeface="Courier New" pitchFamily="49" charset="0"/>
                <a:cs typeface="Courier New" pitchFamily="49" charset="0"/>
              </a:rPr>
              <a:t>myCar.addPassenger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(bob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sz="11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1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100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1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1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1162050" y="5953858"/>
            <a:ext cx="3467100" cy="921727"/>
          </a:xfrm>
          <a:prstGeom prst="wedgeRectCallout">
            <a:avLst>
              <a:gd name="adj1" fmla="val 51156"/>
              <a:gd name="adj2" fmla="val -7859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Μπορούμε να τεστάρουμε το πρόγραμμα με μία </a:t>
            </a:r>
            <a:r>
              <a:rPr lang="en-US" dirty="0" smtClean="0">
                <a:solidFill>
                  <a:schemeClr val="tx1"/>
                </a:solidFill>
              </a:rPr>
              <a:t>main </a:t>
            </a:r>
            <a:r>
              <a:rPr lang="el-GR" dirty="0" smtClean="0">
                <a:solidFill>
                  <a:schemeClr val="tx1"/>
                </a:solidFill>
              </a:rPr>
              <a:t>στην </a:t>
            </a:r>
            <a:r>
              <a:rPr lang="en-US" dirty="0" err="1" smtClean="0">
                <a:solidFill>
                  <a:schemeClr val="tx1"/>
                </a:solidFill>
              </a:rPr>
              <a:t>CarWithPassengers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6300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r>
              <a:rPr lang="en-US" dirty="0" smtClean="0"/>
              <a:t>ADT</a:t>
            </a:r>
            <a:r>
              <a:rPr lang="el-GR" dirty="0" smtClean="0"/>
              <a:t>: Στοίβα (</a:t>
            </a:r>
            <a:r>
              <a:rPr lang="en-US" dirty="0" smtClean="0"/>
              <a:t>Stack)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52578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 </a:t>
            </a:r>
            <a:r>
              <a:rPr lang="el-GR" dirty="0" smtClean="0">
                <a:solidFill>
                  <a:srgbClr val="FF0000"/>
                </a:solidFill>
              </a:rPr>
              <a:t>Στοίβα</a:t>
            </a:r>
            <a:r>
              <a:rPr lang="el-GR" dirty="0" smtClean="0"/>
              <a:t> είναι μια συλλογή δεδομένων η οποία επιτρέπει τις εξής λειτουργίες: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push(element)</a:t>
            </a:r>
            <a:r>
              <a:rPr lang="en-US" dirty="0" smtClean="0"/>
              <a:t>: </a:t>
            </a:r>
            <a:r>
              <a:rPr lang="el-GR" dirty="0" smtClean="0">
                <a:solidFill>
                  <a:srgbClr val="0070C0"/>
                </a:solidFill>
              </a:rPr>
              <a:t>προσθέτει</a:t>
            </a:r>
            <a:r>
              <a:rPr lang="el-GR" dirty="0" smtClean="0"/>
              <a:t> ένα νέο στοιχείο στην </a:t>
            </a:r>
            <a:r>
              <a:rPr lang="el-GR" dirty="0" smtClean="0">
                <a:solidFill>
                  <a:srgbClr val="0070C0"/>
                </a:solidFill>
              </a:rPr>
              <a:t>κορυφή της στοίβας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pop(): </a:t>
            </a:r>
            <a:r>
              <a:rPr lang="el-GR" dirty="0" smtClean="0">
                <a:solidFill>
                  <a:srgbClr val="0070C0"/>
                </a:solidFill>
              </a:rPr>
              <a:t>αφαιρεί και επιστρέφει </a:t>
            </a:r>
            <a:r>
              <a:rPr lang="el-GR" dirty="0" smtClean="0"/>
              <a:t>το στοιχείο το οποίο βρίσκεται στην </a:t>
            </a:r>
            <a:r>
              <a:rPr lang="el-GR" dirty="0" smtClean="0">
                <a:solidFill>
                  <a:srgbClr val="0070C0"/>
                </a:solidFill>
              </a:rPr>
              <a:t>κορυφή της στοίβας</a:t>
            </a:r>
            <a:r>
              <a:rPr lang="el-GR" dirty="0" smtClean="0"/>
              <a:t>.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isEmpty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(): </a:t>
            </a:r>
            <a:r>
              <a:rPr lang="el-GR" dirty="0" smtClean="0">
                <a:solidFill>
                  <a:srgbClr val="0070C0"/>
                </a:solidFill>
              </a:rPr>
              <a:t>ελέγχει</a:t>
            </a:r>
            <a:r>
              <a:rPr lang="el-GR" dirty="0" smtClean="0"/>
              <a:t> αν η στοίβα είναι </a:t>
            </a:r>
            <a:r>
              <a:rPr lang="el-GR" dirty="0" smtClean="0">
                <a:solidFill>
                  <a:srgbClr val="0070C0"/>
                </a:solidFill>
              </a:rPr>
              <a:t>άδεια</a:t>
            </a:r>
            <a:r>
              <a:rPr lang="el-GR" dirty="0" smtClean="0"/>
              <a:t> και επιστρέφει </a:t>
            </a:r>
            <a:r>
              <a:rPr lang="en-US" dirty="0" smtClean="0"/>
              <a:t>true </a:t>
            </a:r>
            <a:r>
              <a:rPr lang="el-GR" dirty="0" smtClean="0"/>
              <a:t>ή </a:t>
            </a:r>
            <a:r>
              <a:rPr lang="en-US" dirty="0" smtClean="0"/>
              <a:t>false</a:t>
            </a:r>
          </a:p>
          <a:p>
            <a:r>
              <a:rPr lang="en-US" dirty="0" smtClean="0"/>
              <a:t>H </a:t>
            </a:r>
            <a:r>
              <a:rPr lang="el-GR" dirty="0" smtClean="0"/>
              <a:t>Στοίβα υλοποιεί την πολιτική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Last-In-First-Out (LIFO)</a:t>
            </a:r>
            <a:r>
              <a:rPr lang="en-US" dirty="0" smtClean="0"/>
              <a:t> </a:t>
            </a:r>
            <a:r>
              <a:rPr lang="el-GR" dirty="0" smtClean="0"/>
              <a:t>στη σειρά που μας δίνει τα στοιχεία</a:t>
            </a:r>
          </a:p>
          <a:p>
            <a:pPr lvl="1"/>
            <a:r>
              <a:rPr lang="el-GR" dirty="0" smtClean="0"/>
              <a:t>Χρήσιμο σε διάφορες εφαρμογές, π.χ., για τη δέσμευση μνήμης στην κλήση συναρτήσεων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730" y="2209800"/>
            <a:ext cx="3724275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41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υλοποιήσουμε μια Στοίβα ακεραίων χρησιμοποιώντας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πίνακα</a:t>
            </a:r>
            <a:r>
              <a:rPr lang="el-GR" dirty="0" smtClean="0"/>
              <a:t> (</a:t>
            </a:r>
            <a:r>
              <a:rPr lang="el-GR" dirty="0" err="1" smtClean="0"/>
              <a:t>Στοιβα</a:t>
            </a:r>
            <a:r>
              <a:rPr lang="el-GR" dirty="0" smtClean="0"/>
              <a:t> συγκεκριμένης χωρητικότητας)</a:t>
            </a:r>
          </a:p>
          <a:p>
            <a:pPr lvl="1"/>
            <a:r>
              <a:rPr lang="el-GR" dirty="0" smtClean="0"/>
              <a:t>Τι πεδία πρέπει να ορίσουμε?</a:t>
            </a:r>
          </a:p>
          <a:p>
            <a:pPr lvl="1"/>
            <a:r>
              <a:rPr lang="el-GR" dirty="0" smtClean="0"/>
              <a:t>Τι μεθόδους?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00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976664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Stack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capacity;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int[] elements;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Stack(int capacity){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this.capacity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capacity;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elements = new int[capacity];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push(int element){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(size == capacity){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("Cannot enter any more elements");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return;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elements[size] = element;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size ++;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int pop(){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(size == 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("No elements to pop");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return -1;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size --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elements[size];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(size == 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1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Επεκτάσεις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Πως θα ορίσουμε την μέθοδο </a:t>
            </a:r>
            <a:r>
              <a:rPr lang="en-US" dirty="0" smtClean="0"/>
              <a:t>equals?</a:t>
            </a:r>
          </a:p>
          <a:p>
            <a:r>
              <a:rPr lang="el-GR" dirty="0" smtClean="0"/>
              <a:t>Πως θα ορίσουμε τη μέθοδο </a:t>
            </a:r>
            <a:r>
              <a:rPr lang="en-US" dirty="0" err="1" smtClean="0"/>
              <a:t>toString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39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042567"/>
            <a:ext cx="8640960" cy="535531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"":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elements[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+ " 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equals(Stack other){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this.size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other.size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return false;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this.elements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other.elements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return false;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return true;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7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μέσα σε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Εκτός από ορίσματα σε μεθόδους αντικείμενα οποιαδήποτε κλάσης μπορούν να εμφανιστούν και ως πεδία μιας κλάσης</a:t>
            </a:r>
          </a:p>
          <a:p>
            <a:pPr lvl="1"/>
            <a:r>
              <a:rPr lang="el-GR" dirty="0" smtClean="0"/>
              <a:t>Ένα αντικείμενο μπορεί να έχει μέσα του άλλα αντικείμενα.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65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55976" y="2132856"/>
            <a:ext cx="367240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22514"/>
            <a:ext cx="5181600" cy="351608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Person(name);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driver.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" +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4953000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smtClean="0">
                <a:solidFill>
                  <a:srgbClr val="00B050"/>
                </a:solidFill>
              </a:rPr>
              <a:t>MovingCarDriver1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 smtClean="0">
                <a:solidFill>
                  <a:srgbClr val="0070C0"/>
                </a:solidFill>
              </a:rPr>
              <a:t>Car</a:t>
            </a:r>
            <a:r>
              <a:rPr lang="en-US" dirty="0" smtClean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smtClean="0">
                <a:solidFill>
                  <a:srgbClr val="FF0000"/>
                </a:solidFill>
              </a:rPr>
              <a:t>“Alice”</a:t>
            </a:r>
            <a:r>
              <a:rPr lang="en-US" dirty="0" smtClean="0"/>
              <a:t>);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</a:t>
            </a:r>
            <a:r>
              <a:rPr lang="en-US" dirty="0"/>
              <a:t>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6016352" y="4627240"/>
            <a:ext cx="3127648" cy="1826096"/>
          </a:xfrm>
          <a:prstGeom prst="wedgeRectCallout">
            <a:avLst>
              <a:gd name="adj1" fmla="val 3963"/>
              <a:gd name="adj2" fmla="val -1700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 αντικείμενο δημιουργείται μέσα στον </a:t>
            </a:r>
            <a:r>
              <a:rPr lang="en-US" dirty="0" smtClean="0"/>
              <a:t>constructor</a:t>
            </a:r>
          </a:p>
          <a:p>
            <a:pPr algn="ctr"/>
            <a:r>
              <a:rPr lang="el-GR" dirty="0" smtClean="0"/>
              <a:t>Αυτό έχει νόημα αν το </a:t>
            </a:r>
            <a:r>
              <a:rPr lang="en-US" dirty="0" smtClean="0"/>
              <a:t>Person </a:t>
            </a:r>
            <a:r>
              <a:rPr lang="el-GR" dirty="0" smtClean="0"/>
              <a:t>χρησιμοποιείται μόνο</a:t>
            </a:r>
            <a:r>
              <a:rPr lang="en-US" dirty="0" smtClean="0"/>
              <a:t> </a:t>
            </a:r>
            <a:r>
              <a:rPr lang="el-GR" dirty="0" smtClean="0"/>
              <a:t>μέσα στην κλάση </a:t>
            </a:r>
            <a:r>
              <a:rPr lang="en-US" dirty="0" smtClean="0"/>
              <a:t>Car</a:t>
            </a:r>
            <a:r>
              <a:rPr lang="el-G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06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22514"/>
            <a:ext cx="5181600" cy="351608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driver;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driver.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" +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4953000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smtClean="0">
                <a:solidFill>
                  <a:srgbClr val="00B050"/>
                </a:solidFill>
              </a:rPr>
              <a:t>MovingCarDriver2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 </a:t>
            </a:r>
            <a:r>
              <a:rPr lang="en-US" dirty="0" err="1"/>
              <a:t>alice</a:t>
            </a:r>
            <a:r>
              <a:rPr lang="en-US" dirty="0"/>
              <a:t> = new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("Alice");</a:t>
            </a:r>
          </a:p>
          <a:p>
            <a:r>
              <a:rPr lang="el-GR" dirty="0"/>
              <a:t>   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err="1">
                <a:solidFill>
                  <a:srgbClr val="FF0000"/>
                </a:solidFill>
              </a:rPr>
              <a:t>alice</a:t>
            </a:r>
            <a:r>
              <a:rPr lang="en-US" dirty="0"/>
              <a:t>);</a:t>
            </a:r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</a:t>
            </a:r>
            <a:r>
              <a:rPr lang="en-US" dirty="0"/>
              <a:t>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56176" y="5013176"/>
            <a:ext cx="238488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Καλύτερη υλοποίηση!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90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499992" y="2060848"/>
            <a:ext cx="2952328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23928" y="4495800"/>
            <a:ext cx="5155717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smtClean="0">
                <a:solidFill>
                  <a:srgbClr val="00B050"/>
                </a:solidFill>
              </a:rPr>
              <a:t>MovingCarDriver3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 </a:t>
            </a:r>
            <a:r>
              <a:rPr lang="en-US" dirty="0" err="1"/>
              <a:t>alice</a:t>
            </a:r>
            <a:r>
              <a:rPr lang="en-US" dirty="0"/>
              <a:t> = new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("Alice");</a:t>
            </a:r>
          </a:p>
          <a:p>
            <a:r>
              <a:rPr lang="el-GR" dirty="0"/>
              <a:t>   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err="1">
                <a:solidFill>
                  <a:srgbClr val="FF0000"/>
                </a:solidFill>
              </a:rPr>
              <a:t>alice</a:t>
            </a:r>
            <a:r>
              <a:rPr lang="en-US" dirty="0"/>
              <a:t>);</a:t>
            </a:r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</a:t>
            </a:r>
            <a:r>
              <a:rPr lang="en-US" dirty="0"/>
              <a:t>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440776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 </a:t>
            </a:r>
            <a:r>
              <a:rPr lang="en-US" dirty="0" smtClean="0"/>
              <a:t>private </a:t>
            </a:r>
            <a:r>
              <a:rPr lang="en-US" dirty="0" err="1" smtClean="0"/>
              <a:t>int</a:t>
            </a:r>
            <a:r>
              <a:rPr lang="en-US" dirty="0" smtClean="0"/>
              <a:t> age;</a:t>
            </a:r>
            <a:endParaRPr lang="en-US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</a:t>
            </a:r>
            <a:r>
              <a:rPr lang="en-US" dirty="0" smtClean="0"/>
              <a:t>name, 		</a:t>
            </a:r>
            <a:r>
              <a:rPr lang="en-US" dirty="0" err="1" smtClean="0"/>
              <a:t>int</a:t>
            </a:r>
            <a:r>
              <a:rPr lang="en-US" dirty="0" smtClean="0"/>
              <a:t> age){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this.name = name</a:t>
            </a:r>
            <a:r>
              <a:rPr lang="en-US" dirty="0" smtClean="0"/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this.age</a:t>
            </a:r>
            <a:r>
              <a:rPr lang="en-US" dirty="0" smtClean="0"/>
              <a:t> = age;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 smtClean="0"/>
              <a:t>}</a:t>
            </a:r>
          </a:p>
          <a:p>
            <a:endParaRPr lang="en-US" dirty="0"/>
          </a:p>
          <a:p>
            <a:r>
              <a:rPr lang="en-US" dirty="0" smtClean="0"/>
              <a:t>  public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getAge</a:t>
            </a:r>
            <a:r>
              <a:rPr lang="en-US" dirty="0" smtClean="0"/>
              <a:t>(){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return </a:t>
            </a:r>
            <a:r>
              <a:rPr lang="en-US" dirty="0" smtClean="0"/>
              <a:t>age;</a:t>
            </a:r>
            <a:endParaRPr lang="en-US" dirty="0"/>
          </a:p>
          <a:p>
            <a:r>
              <a:rPr lang="el-GR" dirty="0"/>
              <a:t>  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 smtClean="0"/>
              <a:t>}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49562" y="404664"/>
            <a:ext cx="5032147" cy="4016484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sz="15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position,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driver.getAge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&gt;= 18){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= driver;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  <a:endParaRPr lang="el-GR" sz="1500" b="1" dirty="0">
              <a:latin typeface="Courier New" pitchFamily="49" charset="0"/>
              <a:cs typeface="Courier New" pitchFamily="49" charset="0"/>
            </a:endParaRP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driver.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+ " " + position;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011" y="5445224"/>
            <a:ext cx="367506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Person </a:t>
            </a:r>
            <a:r>
              <a:rPr lang="el-GR" dirty="0" smtClean="0"/>
              <a:t>είναι διαφορετική κλάση άρα δεν μπορούμε να διαβάσουμε το πεδίο </a:t>
            </a:r>
            <a:r>
              <a:rPr lang="en-US" dirty="0" smtClean="0"/>
              <a:t>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02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  <p:bldP spid="7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59632" y="5085184"/>
            <a:ext cx="3024336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3629" y="1052736"/>
            <a:ext cx="8280920" cy="563231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class Car</a:t>
            </a:r>
            <a:endParaRPr lang="el-GR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r>
              <a:rPr lang="el-GR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private Person driver;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l-GR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position, Person driver){</a:t>
            </a:r>
          </a:p>
          <a:p>
            <a:r>
              <a:rPr lang="el-GR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l-GR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driver.getAge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() &gt;= 18){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driver;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else{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57" y="191136"/>
            <a:ext cx="8229600" cy="990600"/>
          </a:xfrm>
        </p:spPr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>
                <a:solidFill>
                  <a:srgbClr val="FF0000"/>
                </a:solidFill>
              </a:rPr>
              <a:t>exit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06792" y="836712"/>
            <a:ext cx="383720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Χρησιμοποιείται για σοβαρά λάθη για να σταματάει την εκτέλεση του προγράμματος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5357410" y="4365104"/>
            <a:ext cx="3816424" cy="2092024"/>
          </a:xfrm>
          <a:prstGeom prst="wedgeRoundRectCallout">
            <a:avLst>
              <a:gd name="adj1" fmla="val -77859"/>
              <a:gd name="adj2" fmla="val -5122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Αν δώσουμε μη αποδεκτή ηλικία το πρόγραμμα μας θα σταματήσει.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Το -1 εξυπηρετεί σαν κωδικός λάθους, μπορείτε να βάλετε όποια τιμή θέλετε.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93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72008" y="764704"/>
            <a:ext cx="4067944" cy="288032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400" dirty="0">
                <a:solidFill>
                  <a:srgbClr val="FF0000"/>
                </a:solidFill>
              </a:rPr>
              <a:t>class Person</a:t>
            </a:r>
            <a:endParaRPr lang="el-GR" sz="1400" dirty="0">
              <a:solidFill>
                <a:srgbClr val="FF0000"/>
              </a:solidFill>
            </a:endParaRPr>
          </a:p>
          <a:p>
            <a:r>
              <a:rPr lang="en-US" sz="1400" dirty="0"/>
              <a:t>{</a:t>
            </a:r>
          </a:p>
          <a:p>
            <a:r>
              <a:rPr lang="el-GR" sz="1400" dirty="0"/>
              <a:t>  </a:t>
            </a:r>
            <a:r>
              <a:rPr lang="en-US" sz="1400" dirty="0"/>
              <a:t>private String name</a:t>
            </a:r>
            <a:r>
              <a:rPr lang="en-US" sz="1400" dirty="0" smtClean="0"/>
              <a:t>;</a:t>
            </a:r>
            <a:endParaRPr lang="el-GR" sz="1400" dirty="0" smtClean="0"/>
          </a:p>
          <a:p>
            <a:r>
              <a:rPr lang="el-GR" sz="1400" dirty="0"/>
              <a:t> </a:t>
            </a:r>
            <a:r>
              <a:rPr lang="el-GR" sz="1400" dirty="0" smtClean="0"/>
              <a:t> </a:t>
            </a:r>
            <a:r>
              <a:rPr lang="en-US" sz="1400" dirty="0" smtClean="0"/>
              <a:t>private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;</a:t>
            </a:r>
            <a:endParaRPr lang="el-GR" sz="1400" dirty="0"/>
          </a:p>
          <a:p>
            <a:endParaRPr lang="en-US" sz="1400" dirty="0"/>
          </a:p>
          <a:p>
            <a:r>
              <a:rPr lang="el-GR" sz="1400" dirty="0"/>
              <a:t>  </a:t>
            </a:r>
            <a:r>
              <a:rPr lang="en-US" sz="1400" dirty="0"/>
              <a:t>public Person(String </a:t>
            </a:r>
            <a:r>
              <a:rPr lang="en-US" sz="1400" dirty="0" smtClean="0"/>
              <a:t>name,			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){</a:t>
            </a:r>
            <a:endParaRPr lang="en-US" sz="1400" dirty="0"/>
          </a:p>
          <a:p>
            <a:r>
              <a:rPr lang="el-GR" sz="1400" dirty="0"/>
              <a:t>    </a:t>
            </a:r>
            <a:r>
              <a:rPr lang="el-GR" sz="1400" dirty="0" smtClean="0"/>
              <a:t>  </a:t>
            </a:r>
            <a:r>
              <a:rPr lang="en-US" sz="1400" dirty="0" smtClean="0"/>
              <a:t>this.name </a:t>
            </a:r>
            <a:r>
              <a:rPr lang="en-US" sz="1400" dirty="0"/>
              <a:t>= name</a:t>
            </a:r>
            <a:r>
              <a:rPr lang="en-US" sz="1400" dirty="0" smtClean="0"/>
              <a:t>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</a:t>
            </a:r>
            <a:r>
              <a:rPr lang="el-GR" sz="1400" dirty="0" smtClean="0"/>
              <a:t>  </a:t>
            </a:r>
            <a:r>
              <a:rPr lang="en-US" sz="1400" dirty="0" err="1" smtClean="0"/>
              <a:t>this.licence</a:t>
            </a:r>
            <a:r>
              <a:rPr lang="en-US" sz="1400" dirty="0" smtClean="0"/>
              <a:t> =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;</a:t>
            </a:r>
            <a:endParaRPr lang="el-GR" sz="1400" dirty="0"/>
          </a:p>
          <a:p>
            <a:r>
              <a:rPr lang="el-GR" sz="1400" dirty="0"/>
              <a:t>  </a:t>
            </a:r>
            <a:r>
              <a:rPr lang="en-US" sz="1400" dirty="0" smtClean="0"/>
              <a:t>}</a:t>
            </a:r>
            <a:endParaRPr lang="en-US" sz="1400" dirty="0"/>
          </a:p>
          <a:p>
            <a:r>
              <a:rPr lang="en-US" sz="1400" dirty="0" smtClean="0"/>
              <a:t>}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427984" y="764704"/>
            <a:ext cx="4716016" cy="224676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position,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driver;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1984" y="4869160"/>
            <a:ext cx="561662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Πως θα υλοποιήσουμε την </a:t>
            </a:r>
            <a:r>
              <a:rPr lang="en-US" dirty="0" err="1" smtClean="0">
                <a:solidFill>
                  <a:srgbClr val="FF0000"/>
                </a:solidFill>
              </a:rPr>
              <a:t>toString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την </a:t>
            </a:r>
            <a:r>
              <a:rPr lang="en-US" dirty="0" smtClean="0">
                <a:solidFill>
                  <a:srgbClr val="FF0000"/>
                </a:solidFill>
              </a:rPr>
              <a:t>equals</a:t>
            </a:r>
            <a:r>
              <a:rPr lang="el-GR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64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80112" y="2892718"/>
            <a:ext cx="2664296" cy="2482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5292080" y="3933056"/>
            <a:ext cx="345638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476672"/>
            <a:ext cx="4283968" cy="6264696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400" dirty="0">
                <a:solidFill>
                  <a:srgbClr val="FF0000"/>
                </a:solidFill>
              </a:rPr>
              <a:t>class Person</a:t>
            </a:r>
            <a:endParaRPr lang="el-GR" sz="1400" dirty="0">
              <a:solidFill>
                <a:srgbClr val="FF0000"/>
              </a:solidFill>
            </a:endParaRPr>
          </a:p>
          <a:p>
            <a:r>
              <a:rPr lang="en-US" sz="1400" dirty="0"/>
              <a:t>{</a:t>
            </a:r>
          </a:p>
          <a:p>
            <a:r>
              <a:rPr lang="el-GR" sz="1400" dirty="0"/>
              <a:t>  </a:t>
            </a:r>
            <a:r>
              <a:rPr lang="en-US" sz="1400" dirty="0"/>
              <a:t>private String name</a:t>
            </a:r>
            <a:r>
              <a:rPr lang="en-US" sz="1400" dirty="0" smtClean="0"/>
              <a:t>;</a:t>
            </a:r>
            <a:endParaRPr lang="el-GR" sz="1400" dirty="0" smtClean="0"/>
          </a:p>
          <a:p>
            <a:r>
              <a:rPr lang="el-GR" sz="1400" dirty="0"/>
              <a:t> </a:t>
            </a:r>
            <a:r>
              <a:rPr lang="el-GR" sz="1400" dirty="0" smtClean="0"/>
              <a:t> </a:t>
            </a:r>
            <a:r>
              <a:rPr lang="en-US" sz="1400" dirty="0" smtClean="0"/>
              <a:t>private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;</a:t>
            </a:r>
            <a:endParaRPr lang="en-US" sz="1400" dirty="0"/>
          </a:p>
          <a:p>
            <a:r>
              <a:rPr lang="en-US" sz="1400" dirty="0"/>
              <a:t>	</a:t>
            </a:r>
          </a:p>
          <a:p>
            <a:r>
              <a:rPr lang="el-GR" sz="1400" dirty="0"/>
              <a:t>  </a:t>
            </a:r>
            <a:r>
              <a:rPr lang="en-US" sz="1400" dirty="0"/>
              <a:t>public Person(String </a:t>
            </a:r>
            <a:r>
              <a:rPr lang="en-US" sz="1400" dirty="0" smtClean="0"/>
              <a:t>name,			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){</a:t>
            </a:r>
            <a:endParaRPr lang="en-US" sz="1400" dirty="0"/>
          </a:p>
          <a:p>
            <a:r>
              <a:rPr lang="el-GR" sz="1400" dirty="0"/>
              <a:t>    </a:t>
            </a:r>
            <a:r>
              <a:rPr lang="en-US" sz="1400" dirty="0"/>
              <a:t>this.name = name</a:t>
            </a:r>
            <a:r>
              <a:rPr lang="en-US" sz="1400" dirty="0" smtClean="0"/>
              <a:t>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</a:t>
            </a:r>
            <a:r>
              <a:rPr lang="en-US" sz="1400" dirty="0" err="1" smtClean="0"/>
              <a:t>this.licence</a:t>
            </a:r>
            <a:r>
              <a:rPr lang="en-US" sz="1400" dirty="0" smtClean="0"/>
              <a:t> =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;</a:t>
            </a:r>
            <a:endParaRPr lang="el-GR" sz="1400" dirty="0"/>
          </a:p>
          <a:p>
            <a:r>
              <a:rPr lang="el-GR" sz="1400" dirty="0"/>
              <a:t>  </a:t>
            </a:r>
            <a:r>
              <a:rPr lang="en-US" sz="1400" dirty="0"/>
              <a:t>}</a:t>
            </a:r>
            <a:endParaRPr lang="el-GR" sz="1400" dirty="0"/>
          </a:p>
          <a:p>
            <a:r>
              <a:rPr lang="en-US" sz="1400" dirty="0"/>
              <a:t>	</a:t>
            </a:r>
          </a:p>
          <a:p>
            <a:r>
              <a:rPr lang="el-GR" sz="1400" dirty="0"/>
              <a:t>  </a:t>
            </a:r>
            <a:r>
              <a:rPr lang="en-US" sz="1400" dirty="0" smtClean="0"/>
              <a:t>public String </a:t>
            </a:r>
            <a:r>
              <a:rPr lang="en-US" sz="1400" dirty="0" err="1" smtClean="0">
                <a:solidFill>
                  <a:srgbClr val="FF0000"/>
                </a:solidFill>
              </a:rPr>
              <a:t>toString</a:t>
            </a:r>
            <a:r>
              <a:rPr lang="en-US" sz="1400" dirty="0" smtClean="0"/>
              <a:t>(){</a:t>
            </a:r>
            <a:endParaRPr lang="en-US" sz="1400" dirty="0"/>
          </a:p>
          <a:p>
            <a:r>
              <a:rPr lang="el-GR" sz="1400" dirty="0"/>
              <a:t>    </a:t>
            </a:r>
            <a:r>
              <a:rPr lang="en-US" sz="1400" dirty="0"/>
              <a:t>return </a:t>
            </a:r>
            <a:r>
              <a:rPr lang="en-US" sz="1400" dirty="0" smtClean="0"/>
              <a:t>name + “ “ +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;</a:t>
            </a:r>
            <a:endParaRPr lang="en-US" sz="1400" dirty="0"/>
          </a:p>
          <a:p>
            <a:r>
              <a:rPr lang="el-GR" sz="1400" dirty="0"/>
              <a:t>  </a:t>
            </a:r>
            <a:r>
              <a:rPr lang="en-US" sz="1400" dirty="0" smtClean="0"/>
              <a:t>}</a:t>
            </a:r>
          </a:p>
          <a:p>
            <a:endParaRPr lang="en-US" sz="1400" dirty="0"/>
          </a:p>
          <a:p>
            <a:r>
              <a:rPr lang="en-US" sz="1400" dirty="0"/>
              <a:t> </a:t>
            </a:r>
            <a:r>
              <a:rPr lang="en-US" sz="1400" dirty="0" smtClean="0"/>
              <a:t> public </a:t>
            </a:r>
            <a:r>
              <a:rPr lang="en-US" sz="1400" dirty="0" err="1" smtClean="0"/>
              <a:t>boolean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equals</a:t>
            </a:r>
            <a:r>
              <a:rPr lang="en-US" sz="1400" dirty="0" smtClean="0"/>
              <a:t>(Person other){</a:t>
            </a:r>
            <a:endParaRPr lang="en-US" sz="1400" dirty="0"/>
          </a:p>
          <a:p>
            <a:r>
              <a:rPr lang="el-GR" sz="1400" dirty="0"/>
              <a:t>    </a:t>
            </a:r>
            <a:r>
              <a:rPr lang="en-US" sz="1400" dirty="0" smtClean="0"/>
              <a:t>if (</a:t>
            </a:r>
            <a:r>
              <a:rPr lang="en-US" sz="1400" dirty="0" err="1" smtClean="0"/>
              <a:t>this.name.equals</a:t>
            </a:r>
            <a:r>
              <a:rPr lang="en-US" sz="1400" dirty="0" smtClean="0"/>
              <a:t>(other.name)&amp;&amp;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</a:t>
            </a:r>
            <a:r>
              <a:rPr lang="en-US" sz="1400" dirty="0" err="1" smtClean="0"/>
              <a:t>this.licence</a:t>
            </a:r>
            <a:r>
              <a:rPr lang="en-US" sz="1400" dirty="0" smtClean="0"/>
              <a:t> == </a:t>
            </a:r>
            <a:r>
              <a:rPr lang="en-US" sz="1400" dirty="0" err="1" smtClean="0"/>
              <a:t>other.licence</a:t>
            </a:r>
            <a:r>
              <a:rPr lang="en-US" sz="1400" dirty="0" smtClean="0"/>
              <a:t>)){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return true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}else{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return false;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}</a:t>
            </a:r>
            <a:endParaRPr lang="en-US" sz="1400" dirty="0"/>
          </a:p>
          <a:p>
            <a:r>
              <a:rPr lang="el-GR" sz="1400" dirty="0"/>
              <a:t>  </a:t>
            </a:r>
            <a:r>
              <a:rPr lang="en-US" sz="1400" dirty="0"/>
              <a:t>}</a:t>
            </a:r>
          </a:p>
          <a:p>
            <a:r>
              <a:rPr lang="en-US" sz="1400" dirty="0" smtClean="0"/>
              <a:t>}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355976" y="476672"/>
            <a:ext cx="4788024" cy="483209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position,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driver;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400" b="1" dirty="0">
              <a:latin typeface="Courier New" pitchFamily="49" charset="0"/>
              <a:cs typeface="Courier New" pitchFamily="49" charset="0"/>
            </a:endParaRP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driver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" " + position;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(Car other){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&amp;&amp;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this.driver.equals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return true;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}else{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return false;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28084" y="5733256"/>
            <a:ext cx="338437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Φωλιασμένη</a:t>
            </a:r>
            <a:r>
              <a:rPr lang="el-GR" dirty="0" smtClean="0"/>
              <a:t> κλήση της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και της </a:t>
            </a:r>
            <a:r>
              <a:rPr lang="en-US" dirty="0" smtClean="0"/>
              <a:t>equals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7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7850</TotalTime>
  <Words>1111</Words>
  <Application>Microsoft Office PowerPoint</Application>
  <PresentationFormat>On-screen Show (4:3)</PresentationFormat>
  <Paragraphs>505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Courier New</vt:lpstr>
      <vt:lpstr>Clarity</vt:lpstr>
      <vt:lpstr>ΤΕΧΝΙΚΕΣ Αντικειμενοστραφουσ προγραμματισμου</vt:lpstr>
      <vt:lpstr>ANTIKEIMENA MEΣΑ ΣΕ ΑΝΤΙΚΕΙΜΕΝΑ</vt:lpstr>
      <vt:lpstr>Αντικείμενα μέσα σε αντικείμενα</vt:lpstr>
      <vt:lpstr>PowerPoint Presentation</vt:lpstr>
      <vt:lpstr>PowerPoint Presentation</vt:lpstr>
      <vt:lpstr>PowerPoint Presentation</vt:lpstr>
      <vt:lpstr>Η εντολή exit</vt:lpstr>
      <vt:lpstr>PowerPoint Presentation</vt:lpstr>
      <vt:lpstr>PowerPoint Presentation</vt:lpstr>
      <vt:lpstr>Φωλιασμένες toString και equals</vt:lpstr>
      <vt:lpstr>Κώδικας σε πολλά αρχεία</vt:lpstr>
      <vt:lpstr>ΑΝΤΙΚΕΙΜΕΝΑ ΩΣ ΕΠΙΣΤΡΕΦΟΜΕΝΕΣ ΤΙΜΕΣ</vt:lpstr>
      <vt:lpstr>Αντικείμενα ως επιστρεφόμενες τιμές</vt:lpstr>
      <vt:lpstr>PowerPoint Presentation</vt:lpstr>
      <vt:lpstr>Παράδειγμα</vt:lpstr>
      <vt:lpstr>PowerPoint Presentation</vt:lpstr>
      <vt:lpstr>Παράδειγμα</vt:lpstr>
      <vt:lpstr>PowerPoint Presentation</vt:lpstr>
      <vt:lpstr>Παράδειγμα</vt:lpstr>
      <vt:lpstr>PowerPoint Presentation</vt:lpstr>
      <vt:lpstr>ΑΝΤΙΚΕΙΜΕΝΑ ΜΕ ΠΙΝΑΚΕΣ II</vt:lpstr>
      <vt:lpstr>Παράδειγμα </vt:lpstr>
      <vt:lpstr>PowerPoint Presentation</vt:lpstr>
      <vt:lpstr>Παράδειγμα ADT: Στοίβα (Stack)</vt:lpstr>
      <vt:lpstr>Υλοποίηση</vt:lpstr>
      <vt:lpstr>PowerPoint Presentation</vt:lpstr>
      <vt:lpstr>Επεκτάσεις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312</cp:revision>
  <dcterms:created xsi:type="dcterms:W3CDTF">2013-02-10T16:19:38Z</dcterms:created>
  <dcterms:modified xsi:type="dcterms:W3CDTF">2018-03-29T08:41:41Z</dcterms:modified>
</cp:coreProperties>
</file>