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7" r:id="rId2"/>
    <p:sldId id="527" r:id="rId3"/>
    <p:sldId id="528" r:id="rId4"/>
    <p:sldId id="529" r:id="rId5"/>
    <p:sldId id="530" r:id="rId6"/>
    <p:sldId id="531" r:id="rId7"/>
    <p:sldId id="532" r:id="rId8"/>
    <p:sldId id="533" r:id="rId9"/>
    <p:sldId id="534" r:id="rId10"/>
    <p:sldId id="535" r:id="rId11"/>
    <p:sldId id="536" r:id="rId12"/>
    <p:sldId id="537" r:id="rId13"/>
    <p:sldId id="538" r:id="rId14"/>
    <p:sldId id="539" r:id="rId15"/>
    <p:sldId id="540" r:id="rId16"/>
    <p:sldId id="541" r:id="rId17"/>
    <p:sldId id="542" r:id="rId18"/>
    <p:sldId id="543" r:id="rId19"/>
    <p:sldId id="544" r:id="rId20"/>
    <p:sldId id="545" r:id="rId21"/>
    <p:sldId id="546" r:id="rId22"/>
    <p:sldId id="547" r:id="rId23"/>
    <p:sldId id="495" r:id="rId24"/>
    <p:sldId id="496" r:id="rId25"/>
    <p:sldId id="497" r:id="rId26"/>
    <p:sldId id="498" r:id="rId27"/>
    <p:sldId id="499" r:id="rId28"/>
    <p:sldId id="500" r:id="rId29"/>
    <p:sldId id="501" r:id="rId30"/>
    <p:sldId id="502" r:id="rId31"/>
    <p:sldId id="503" r:id="rId32"/>
    <p:sldId id="504" r:id="rId33"/>
    <p:sldId id="511" r:id="rId34"/>
    <p:sldId id="512" r:id="rId35"/>
    <p:sldId id="513" r:id="rId36"/>
    <p:sldId id="514" r:id="rId37"/>
    <p:sldId id="515" r:id="rId38"/>
    <p:sldId id="516" r:id="rId39"/>
    <p:sldId id="517" r:id="rId40"/>
    <p:sldId id="518" r:id="rId41"/>
    <p:sldId id="524" r:id="rId42"/>
    <p:sldId id="519" r:id="rId43"/>
    <p:sldId id="520" r:id="rId44"/>
    <p:sldId id="521" r:id="rId45"/>
    <p:sldId id="522" r:id="rId46"/>
    <p:sldId id="523" r:id="rId47"/>
    <p:sldId id="525" r:id="rId48"/>
    <p:sldId id="52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Αντικείμενα </a:t>
            </a:r>
            <a:r>
              <a:rPr lang="el-GR" smtClean="0"/>
              <a:t>με πίνακες</a:t>
            </a:r>
          </a:p>
          <a:p>
            <a:pPr algn="ctr"/>
            <a:r>
              <a:rPr lang="el-GR" dirty="0" smtClean="0"/>
              <a:t>Μέθοδοι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l-GR" dirty="0" smtClean="0"/>
          </a:p>
          <a:p>
            <a:pPr algn="ctr"/>
            <a:r>
              <a:rPr lang="el-GR" dirty="0"/>
              <a:t> </a:t>
            </a:r>
            <a:r>
              <a:rPr lang="el-GR" dirty="0" smtClean="0"/>
              <a:t>Αντικείμενα μέσα σε αντικείμενα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43000" y="3276600"/>
            <a:ext cx="46482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7600" y="1148189"/>
            <a:ext cx="3949046" cy="107025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86719" y="5418413"/>
            <a:ext cx="303531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ΣΩΣΤΟ!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24744"/>
            <a:ext cx="3059831" cy="3744416"/>
          </a:xfrm>
          <a:prstGeom prst="wedgeRoundRectCallout">
            <a:avLst>
              <a:gd name="adj1" fmla="val -78544"/>
              <a:gd name="adj2" fmla="val -410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Πρώτα δηλώνουμε τα πεδία μέσα στην κλάση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δίνουμε τιμή στη διάσταση και αφού πλέον ξέρουμε τη διάσταση δίνουμε χώρο στον πίνακα που θα κρατάει τις τιμές.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Τώρα μπορούμε και να κάνουμε και την αρχικοποίηση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381000"/>
            <a:ext cx="6781800" cy="64770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[capacity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8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μέθοδος </a:t>
            </a:r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μέθοδος </a:t>
            </a:r>
            <a:r>
              <a:rPr lang="en-US" dirty="0" smtClean="0"/>
              <a:t>add </a:t>
            </a:r>
            <a:r>
              <a:rPr lang="el-GR" dirty="0" smtClean="0"/>
              <a:t>προσθέτει ένα ακέραιο στον πίνακα </a:t>
            </a:r>
            <a:r>
              <a:rPr lang="el-GR" dirty="0"/>
              <a:t>και</a:t>
            </a:r>
            <a:r>
              <a:rPr lang="el-GR" dirty="0" smtClean="0">
                <a:solidFill>
                  <a:srgbClr val="0070C0"/>
                </a:solidFill>
              </a:rPr>
              <a:t> αν γεμίσει ο πίνακας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διπλασιάζει το μέγεθος</a:t>
            </a:r>
            <a:r>
              <a:rPr lang="el-GR" dirty="0" smtClean="0"/>
              <a:t> του πίνακα</a:t>
            </a:r>
          </a:p>
          <a:p>
            <a:r>
              <a:rPr lang="el-GR" dirty="0" smtClean="0"/>
              <a:t>Τι σημαίνει </a:t>
            </a:r>
            <a:r>
              <a:rPr lang="el-GR" dirty="0" smtClean="0">
                <a:solidFill>
                  <a:srgbClr val="0070C0"/>
                </a:solidFill>
              </a:rPr>
              <a:t>αν γεμίσει ο πίνακας</a:t>
            </a:r>
            <a:r>
              <a:rPr lang="el-GR" dirty="0" smtClean="0"/>
              <a:t>?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>
                <a:solidFill>
                  <a:srgbClr val="0070C0"/>
                </a:solidFill>
              </a:rPr>
              <a:t>size</a:t>
            </a:r>
            <a:r>
              <a:rPr lang="en-US" dirty="0" smtClean="0"/>
              <a:t> </a:t>
            </a:r>
            <a:r>
              <a:rPr lang="el-GR" dirty="0" smtClean="0"/>
              <a:t>(αριθμός στοιχείων) είναι ίδιο με το </a:t>
            </a:r>
            <a:r>
              <a:rPr lang="en-US" dirty="0" smtClean="0">
                <a:solidFill>
                  <a:srgbClr val="0070C0"/>
                </a:solidFill>
              </a:rPr>
              <a:t>capacity</a:t>
            </a:r>
            <a:r>
              <a:rPr lang="en-US" dirty="0" smtClean="0"/>
              <a:t> </a:t>
            </a:r>
            <a:r>
              <a:rPr lang="el-GR" dirty="0" smtClean="0"/>
              <a:t>(χωρητικότητα/μέγεθος) του πίνακα</a:t>
            </a:r>
          </a:p>
          <a:p>
            <a:r>
              <a:rPr lang="el-GR" dirty="0" smtClean="0"/>
              <a:t>Τι σημαίνει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διπλασιάζει το μέγεθος</a:t>
            </a:r>
            <a:r>
              <a:rPr lang="el-GR" dirty="0" smtClean="0"/>
              <a:t> του πίνακα? </a:t>
            </a:r>
          </a:p>
          <a:p>
            <a:pPr lvl="1"/>
            <a:r>
              <a:rPr lang="el-GR" dirty="0" smtClean="0"/>
              <a:t>Οι πίνακες έχουν σταθερό μέγεθος</a:t>
            </a:r>
          </a:p>
          <a:p>
            <a:pPr lvl="1"/>
            <a:r>
              <a:rPr lang="el-GR" dirty="0" smtClean="0"/>
              <a:t>Πρέπει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καινούριο πίνακα </a:t>
            </a:r>
            <a:r>
              <a:rPr lang="el-GR" dirty="0" smtClean="0"/>
              <a:t>με διπλάσια χωρητικότητα</a:t>
            </a:r>
          </a:p>
          <a:p>
            <a:pPr lvl="1"/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αντιγράψουμε τα στοιχεία </a:t>
            </a:r>
            <a:r>
              <a:rPr lang="el-GR" dirty="0" smtClean="0"/>
              <a:t>που έχουμε σε αυτό τον πίνακα</a:t>
            </a:r>
          </a:p>
          <a:p>
            <a:pPr lvl="1"/>
            <a:r>
              <a:rPr lang="el-GR" dirty="0" smtClean="0"/>
              <a:t>Να κάνουμε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πεδίο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values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της κλάσης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να δείχνει </a:t>
            </a:r>
            <a:r>
              <a:rPr lang="el-GR" dirty="0" smtClean="0"/>
              <a:t>στον νέο πίνακα.</a:t>
            </a:r>
          </a:p>
          <a:p>
            <a:pPr lvl="1"/>
            <a:r>
              <a:rPr lang="el-GR" dirty="0" smtClean="0"/>
              <a:t>Να ενημερώσουμε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capacity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8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828800"/>
            <a:ext cx="8839200" cy="4876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	public void add(</a:t>
            </a:r>
            <a:r>
              <a:rPr lang="en-US" sz="2000" dirty="0" err="1"/>
              <a:t>int</a:t>
            </a:r>
            <a:r>
              <a:rPr lang="en-US" sz="2000" dirty="0"/>
              <a:t> x)</a:t>
            </a:r>
          </a:p>
          <a:p>
            <a:r>
              <a:rPr lang="en-US" sz="2000" dirty="0"/>
              <a:t>	{</a:t>
            </a:r>
          </a:p>
          <a:p>
            <a:r>
              <a:rPr lang="en-US" sz="2000" dirty="0"/>
              <a:t>		if (size == capacity){</a:t>
            </a:r>
          </a:p>
          <a:p>
            <a:r>
              <a:rPr lang="en-US" sz="2000" dirty="0"/>
              <a:t>			capacity = 2*capacity;</a:t>
            </a:r>
          </a:p>
          <a:p>
            <a:r>
              <a:rPr lang="en-US" sz="2000" dirty="0"/>
              <a:t>			</a:t>
            </a:r>
            <a:r>
              <a:rPr lang="en-US" sz="2000" dirty="0" err="1"/>
              <a:t>int</a:t>
            </a:r>
            <a:r>
              <a:rPr lang="en-US" sz="2000" dirty="0"/>
              <a:t>[] </a:t>
            </a:r>
            <a:r>
              <a:rPr lang="en-US" sz="2000" dirty="0" smtClean="0"/>
              <a:t>temp </a:t>
            </a:r>
            <a:r>
              <a:rPr lang="en-US" sz="2000" dirty="0"/>
              <a:t>= new </a:t>
            </a:r>
            <a:r>
              <a:rPr lang="en-US" sz="2000" dirty="0" err="1"/>
              <a:t>int</a:t>
            </a:r>
            <a:r>
              <a:rPr lang="en-US" sz="2000" dirty="0"/>
              <a:t>[capacity];</a:t>
            </a:r>
          </a:p>
          <a:p>
            <a:r>
              <a:rPr lang="en-US" sz="2000" dirty="0"/>
              <a:t>			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size; </a:t>
            </a:r>
            <a:r>
              <a:rPr lang="en-US" sz="2000" dirty="0" err="1"/>
              <a:t>i</a:t>
            </a:r>
            <a:r>
              <a:rPr lang="en-US" sz="2000" dirty="0"/>
              <a:t> ++){</a:t>
            </a:r>
          </a:p>
          <a:p>
            <a:r>
              <a:rPr lang="en-US" sz="2000" dirty="0"/>
              <a:t>				</a:t>
            </a:r>
            <a:r>
              <a:rPr lang="en-US" sz="2000" dirty="0" smtClean="0"/>
              <a:t>temp[</a:t>
            </a:r>
            <a:r>
              <a:rPr lang="en-US" sz="2000" dirty="0" err="1" smtClean="0"/>
              <a:t>i</a:t>
            </a:r>
            <a:r>
              <a:rPr lang="en-US" sz="2000" dirty="0"/>
              <a:t>] = </a:t>
            </a:r>
            <a:r>
              <a:rPr lang="en-US" sz="2000" dirty="0" smtClean="0"/>
              <a:t>values[</a:t>
            </a:r>
            <a:r>
              <a:rPr lang="en-US" sz="2000" dirty="0" err="1" smtClean="0"/>
              <a:t>i</a:t>
            </a:r>
            <a:r>
              <a:rPr lang="en-US" sz="2000" dirty="0"/>
              <a:t>];</a:t>
            </a:r>
          </a:p>
          <a:p>
            <a:r>
              <a:rPr lang="en-US" sz="2000" dirty="0"/>
              <a:t>			}</a:t>
            </a:r>
          </a:p>
          <a:p>
            <a:r>
              <a:rPr lang="en-US" sz="2000" dirty="0"/>
              <a:t>			</a:t>
            </a:r>
            <a:r>
              <a:rPr lang="en-US" sz="2000" dirty="0" smtClean="0"/>
              <a:t>values = temp;</a:t>
            </a:r>
            <a:endParaRPr lang="en-US" sz="2000" dirty="0"/>
          </a:p>
          <a:p>
            <a:r>
              <a:rPr lang="en-US" sz="2000" dirty="0"/>
              <a:t>		}</a:t>
            </a:r>
          </a:p>
          <a:p>
            <a:r>
              <a:rPr lang="en-US" sz="2000" dirty="0"/>
              <a:t>		</a:t>
            </a:r>
            <a:r>
              <a:rPr lang="en-US" sz="2000" dirty="0" smtClean="0"/>
              <a:t>values[size</a:t>
            </a:r>
            <a:r>
              <a:rPr lang="en-US" sz="2000" dirty="0"/>
              <a:t>] = x;</a:t>
            </a:r>
          </a:p>
          <a:p>
            <a:r>
              <a:rPr lang="en-US" sz="2000" dirty="0"/>
              <a:t>		size ++;</a:t>
            </a:r>
          </a:p>
          <a:p>
            <a:r>
              <a:rPr lang="en-US" sz="2000" dirty="0"/>
              <a:t>	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93784" y="2743200"/>
            <a:ext cx="1828800" cy="609600"/>
          </a:xfrm>
          <a:prstGeom prst="wedgeRoundRectCallout">
            <a:avLst>
              <a:gd name="adj1" fmla="val 101283"/>
              <a:gd name="adj2" fmla="val 1977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Ενημερώνει το πεδίο</a:t>
            </a:r>
            <a:r>
              <a:rPr lang="en-US" dirty="0" smtClean="0">
                <a:solidFill>
                  <a:schemeClr val="tx1"/>
                </a:solidFill>
              </a:rPr>
              <a:t> capacity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93784" y="3411416"/>
            <a:ext cx="1828800" cy="609600"/>
          </a:xfrm>
          <a:prstGeom prst="wedgeRoundRectCallout">
            <a:avLst>
              <a:gd name="adj1" fmla="val 107693"/>
              <a:gd name="adj2" fmla="val 4477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Αντιγράφει τα στοιχεία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6892" y="4572000"/>
            <a:ext cx="1828800" cy="609600"/>
          </a:xfrm>
          <a:prstGeom prst="wedgeRoundRectCallout">
            <a:avLst>
              <a:gd name="adj1" fmla="val 100642"/>
              <a:gd name="adj2" fmla="val 631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Ενημερώνει το πεδίο</a:t>
            </a:r>
            <a:r>
              <a:rPr lang="en-US" dirty="0" smtClean="0">
                <a:solidFill>
                  <a:schemeClr val="tx1"/>
                </a:solidFill>
              </a:rPr>
              <a:t> values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0" y="5673969"/>
            <a:ext cx="1828800" cy="609600"/>
          </a:xfrm>
          <a:prstGeom prst="wedgeRoundRectCallout">
            <a:avLst>
              <a:gd name="adj1" fmla="val 59616"/>
              <a:gd name="adj2" fmla="val 17851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Ενημερώνει το πεδίο</a:t>
            </a:r>
            <a:r>
              <a:rPr lang="en-US" dirty="0" smtClean="0">
                <a:solidFill>
                  <a:schemeClr val="tx1"/>
                </a:solidFill>
              </a:rPr>
              <a:t> size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5562600" y="4419601"/>
            <a:ext cx="3089031" cy="1899138"/>
          </a:xfrm>
          <a:prstGeom prst="wedgeRoundRectCallout">
            <a:avLst>
              <a:gd name="adj1" fmla="val -76961"/>
              <a:gd name="adj2" fmla="val 1611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Προσθέτει το νέο στοιχείο στον πίνακα. Το πεδίο</a:t>
            </a:r>
            <a:r>
              <a:rPr lang="en-US" dirty="0" smtClean="0">
                <a:solidFill>
                  <a:schemeClr val="tx1"/>
                </a:solidFill>
              </a:rPr>
              <a:t> size</a:t>
            </a:r>
            <a:r>
              <a:rPr lang="el-GR" dirty="0" smtClean="0">
                <a:solidFill>
                  <a:schemeClr val="tx1"/>
                </a:solidFill>
              </a:rPr>
              <a:t> μας δίνει και τον αριθμό των στοιχείων στον πίνακα αλλά και την επόμενη αδειανή θέση.</a:t>
            </a:r>
          </a:p>
        </p:txBody>
      </p:sp>
    </p:spTree>
    <p:extLst>
      <p:ext uri="{BB962C8B-B14F-4D97-AF65-F5344CB8AC3E}">
        <p14:creationId xmlns:p14="http://schemas.microsoft.com/office/powerpoint/2010/main" val="326684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νέου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Τι ακριβώς γίνεται όταν δημιουργούμε το νέο πίνακα?</a:t>
            </a:r>
          </a:p>
          <a:p>
            <a:r>
              <a:rPr lang="el-GR" dirty="0" smtClean="0"/>
              <a:t>Η εντολή στον </a:t>
            </a:r>
            <a:r>
              <a:rPr lang="en-US" dirty="0" smtClean="0"/>
              <a:t>constructor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[capacity]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dirty="0" smtClean="0"/>
              <a:t>δημιουργεί χώρο στη μνήμη και βάζει το </a:t>
            </a:r>
            <a:r>
              <a:rPr lang="el-GR" dirty="0" smtClean="0">
                <a:solidFill>
                  <a:srgbClr val="FF0000"/>
                </a:solidFill>
              </a:rPr>
              <a:t>πεδίο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values</a:t>
            </a:r>
            <a:r>
              <a:rPr lang="en-US" dirty="0" smtClean="0"/>
              <a:t> </a:t>
            </a:r>
            <a:r>
              <a:rPr lang="el-GR" dirty="0" smtClean="0"/>
              <a:t>να δείχνει σε αυτόν.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7855356" y="4675219"/>
            <a:ext cx="1122659" cy="484023"/>
            <a:chOff x="7868941" y="2590800"/>
            <a:chExt cx="1122659" cy="484023"/>
          </a:xfrm>
        </p:grpSpPr>
        <p:sp>
          <p:nvSpPr>
            <p:cNvPr id="7" name="Rectangle 6"/>
            <p:cNvSpPr/>
            <p:nvPr/>
          </p:nvSpPr>
          <p:spPr>
            <a:xfrm>
              <a:off x="7868941" y="2590800"/>
              <a:ext cx="1122659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8462488" y="2590800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989830" y="26891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0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570739" y="2669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>
            <a:off x="7454015" y="4909066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400800" y="4724400"/>
            <a:ext cx="101181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νέου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Τι ακριβώς γίνεται όταν δημιουργούμε το νέο πίνακα?</a:t>
            </a:r>
          </a:p>
          <a:p>
            <a:r>
              <a:rPr lang="el-GR" dirty="0" smtClean="0"/>
              <a:t>Η εντολή στον </a:t>
            </a:r>
            <a:r>
              <a:rPr lang="en-US" dirty="0" smtClean="0"/>
              <a:t>constructor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[capacity]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dirty="0" smtClean="0"/>
              <a:t>δημιουργεί χώρο στη μνήμη και βάζει το </a:t>
            </a:r>
            <a:r>
              <a:rPr lang="el-GR" dirty="0" smtClean="0">
                <a:solidFill>
                  <a:srgbClr val="FF0000"/>
                </a:solidFill>
              </a:rPr>
              <a:t>πεδίο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values</a:t>
            </a:r>
            <a:r>
              <a:rPr lang="en-US" dirty="0" smtClean="0"/>
              <a:t> </a:t>
            </a:r>
            <a:r>
              <a:rPr lang="el-GR" dirty="0" smtClean="0"/>
              <a:t>να δείχνει σε αυτόν.</a:t>
            </a:r>
            <a:endParaRPr lang="en-US" dirty="0" smtClean="0"/>
          </a:p>
          <a:p>
            <a:r>
              <a:rPr lang="el-GR" dirty="0" smtClean="0"/>
              <a:t>Μετά από δύο </a:t>
            </a:r>
            <a:r>
              <a:rPr lang="en-US" dirty="0" smtClean="0"/>
              <a:t>add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377815" y="5061466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24600" y="4876800"/>
            <a:ext cx="101181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804666" y="4827618"/>
            <a:ext cx="1122659" cy="484023"/>
            <a:chOff x="7868941" y="2590800"/>
            <a:chExt cx="1122659" cy="484023"/>
          </a:xfrm>
        </p:grpSpPr>
        <p:sp>
          <p:nvSpPr>
            <p:cNvPr id="41" name="Rectangle 40"/>
            <p:cNvSpPr/>
            <p:nvPr/>
          </p:nvSpPr>
          <p:spPr>
            <a:xfrm>
              <a:off x="7868941" y="2590800"/>
              <a:ext cx="1122659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8462488" y="2590800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989830" y="26891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570739" y="2669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080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νέου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75" y="1469251"/>
            <a:ext cx="7234894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Η εντολή στην </a:t>
            </a:r>
            <a:r>
              <a:rPr lang="en-US" dirty="0" smtClean="0"/>
              <a:t>add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[2*capacity];</a:t>
            </a:r>
          </a:p>
          <a:p>
            <a:pPr marL="0" indent="0">
              <a:buNone/>
            </a:pPr>
            <a:r>
              <a:rPr lang="el-GR" dirty="0"/>
              <a:t>δημιουργεί </a:t>
            </a:r>
            <a:r>
              <a:rPr lang="el-GR" dirty="0" smtClean="0"/>
              <a:t>νέο χώρο </a:t>
            </a:r>
            <a:r>
              <a:rPr lang="el-GR" dirty="0"/>
              <a:t>στη μνήμη και βάζει </a:t>
            </a:r>
            <a:r>
              <a:rPr lang="el-GR" dirty="0" smtClean="0"/>
              <a:t>την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να </a:t>
            </a:r>
            <a:r>
              <a:rPr lang="el-GR" dirty="0"/>
              <a:t>δείχνει σε αυτόν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919475" y="5105400"/>
            <a:ext cx="2183556" cy="484023"/>
            <a:chOff x="6485230" y="3294494"/>
            <a:chExt cx="2183556" cy="484023"/>
          </a:xfrm>
        </p:grpSpPr>
        <p:sp>
          <p:nvSpPr>
            <p:cNvPr id="29" name="Rectangle 28"/>
            <p:cNvSpPr/>
            <p:nvPr/>
          </p:nvSpPr>
          <p:spPr>
            <a:xfrm>
              <a:off x="6886571" y="3294494"/>
              <a:ext cx="1782215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7373386" y="3294494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007460" y="339285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0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450201" y="33734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485230" y="3528341"/>
              <a:ext cx="426851" cy="81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135686" y="5169263"/>
            <a:ext cx="73609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8705616" y="51054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257714" y="51054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18157" y="51709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705081" y="51709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7188901" y="4703090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135686" y="4518424"/>
            <a:ext cx="101181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15752" y="4469242"/>
            <a:ext cx="1122659" cy="484023"/>
            <a:chOff x="7868941" y="2590800"/>
            <a:chExt cx="1122659" cy="484023"/>
          </a:xfrm>
        </p:grpSpPr>
        <p:sp>
          <p:nvSpPr>
            <p:cNvPr id="55" name="Rectangle 54"/>
            <p:cNvSpPr/>
            <p:nvPr/>
          </p:nvSpPr>
          <p:spPr>
            <a:xfrm>
              <a:off x="7868941" y="2590800"/>
              <a:ext cx="1122659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8462488" y="2590800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989830" y="26891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570739" y="2669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40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νέου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75" y="1469251"/>
            <a:ext cx="7234894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Η εντολή στην </a:t>
            </a:r>
            <a:r>
              <a:rPr lang="en-US" dirty="0" smtClean="0"/>
              <a:t>add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[2*capacity];</a:t>
            </a:r>
          </a:p>
          <a:p>
            <a:pPr marL="0" indent="0">
              <a:buNone/>
            </a:pPr>
            <a:r>
              <a:rPr lang="el-GR" dirty="0"/>
              <a:t>δημιουργεί </a:t>
            </a:r>
            <a:r>
              <a:rPr lang="el-GR" dirty="0" smtClean="0"/>
              <a:t>νέο χώρο </a:t>
            </a:r>
            <a:r>
              <a:rPr lang="el-GR" dirty="0"/>
              <a:t>στη μνήμη και βάζει </a:t>
            </a:r>
            <a:r>
              <a:rPr lang="el-GR" dirty="0" smtClean="0"/>
              <a:t>την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να </a:t>
            </a:r>
            <a:r>
              <a:rPr lang="el-GR" dirty="0"/>
              <a:t>δείχνει σε αυτόν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Με το </a:t>
            </a:r>
            <a:r>
              <a:rPr lang="en-US" dirty="0" smtClean="0"/>
              <a:t>for loop </a:t>
            </a:r>
            <a:r>
              <a:rPr lang="el-GR" dirty="0" smtClean="0"/>
              <a:t>αντιγράφουμε τα στοιχεία από το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values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  <a:endParaRPr lang="el-GR" dirty="0" smtClean="0">
              <a:solidFill>
                <a:srgbClr val="00B050"/>
              </a:solidFill>
            </a:endParaRPr>
          </a:p>
          <a:p>
            <a:endParaRPr lang="el-GR" dirty="0"/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919475" y="5105400"/>
            <a:ext cx="2183556" cy="484023"/>
            <a:chOff x="6485230" y="3294494"/>
            <a:chExt cx="2183556" cy="484023"/>
          </a:xfrm>
        </p:grpSpPr>
        <p:sp>
          <p:nvSpPr>
            <p:cNvPr id="29" name="Rectangle 28"/>
            <p:cNvSpPr/>
            <p:nvPr/>
          </p:nvSpPr>
          <p:spPr>
            <a:xfrm>
              <a:off x="6886571" y="3294494"/>
              <a:ext cx="1782215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7373386" y="3294494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007460" y="339285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450201" y="33734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485230" y="3528341"/>
              <a:ext cx="426851" cy="81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135686" y="5169263"/>
            <a:ext cx="73609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8705616" y="51054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257714" y="51054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18157" y="51709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705081" y="51709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7188901" y="4703090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135686" y="4518424"/>
            <a:ext cx="101181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15752" y="4469242"/>
            <a:ext cx="1122659" cy="484023"/>
            <a:chOff x="7868941" y="2590800"/>
            <a:chExt cx="1122659" cy="484023"/>
          </a:xfrm>
        </p:grpSpPr>
        <p:sp>
          <p:nvSpPr>
            <p:cNvPr id="55" name="Rectangle 54"/>
            <p:cNvSpPr/>
            <p:nvPr/>
          </p:nvSpPr>
          <p:spPr>
            <a:xfrm>
              <a:off x="7868941" y="2590800"/>
              <a:ext cx="1122659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8462488" y="2590800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989830" y="26891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570739" y="2669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8096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νέου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75" y="1469250"/>
            <a:ext cx="7234894" cy="5312549"/>
          </a:xfrm>
        </p:spPr>
        <p:txBody>
          <a:bodyPr>
            <a:normAutofit/>
          </a:bodyPr>
          <a:lstStyle/>
          <a:p>
            <a:r>
              <a:rPr lang="el-GR" dirty="0" smtClean="0"/>
              <a:t>Η εντολή στην </a:t>
            </a:r>
            <a:r>
              <a:rPr lang="en-US" dirty="0" smtClean="0"/>
              <a:t>add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[2*capacity];</a:t>
            </a:r>
          </a:p>
          <a:p>
            <a:pPr marL="0" indent="0">
              <a:buNone/>
            </a:pPr>
            <a:r>
              <a:rPr lang="el-GR" dirty="0"/>
              <a:t>δημιουργεί </a:t>
            </a:r>
            <a:r>
              <a:rPr lang="el-GR" dirty="0" smtClean="0"/>
              <a:t>νέο χώρο </a:t>
            </a:r>
            <a:r>
              <a:rPr lang="el-GR" dirty="0"/>
              <a:t>στη μνήμη και βάζει </a:t>
            </a:r>
            <a:r>
              <a:rPr lang="el-GR" dirty="0" smtClean="0"/>
              <a:t>την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να </a:t>
            </a:r>
            <a:r>
              <a:rPr lang="el-GR" dirty="0"/>
              <a:t>δείχνει σε αυτόν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Με το </a:t>
            </a:r>
            <a:r>
              <a:rPr lang="en-US" dirty="0" smtClean="0"/>
              <a:t>for loop </a:t>
            </a:r>
            <a:r>
              <a:rPr lang="el-GR" dirty="0" smtClean="0"/>
              <a:t>αντιγράφουμε τα στοιχεία από το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values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</a:p>
          <a:p>
            <a:r>
              <a:rPr lang="el-GR" dirty="0"/>
              <a:t>Με την εντολή 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</a:p>
          <a:p>
            <a:pPr marL="0" indent="0">
              <a:buNone/>
            </a:pPr>
            <a:r>
              <a:rPr lang="el-GR" dirty="0"/>
              <a:t>Βάζουμε το πεδίο </a:t>
            </a:r>
            <a:r>
              <a:rPr lang="en-US" dirty="0">
                <a:solidFill>
                  <a:srgbClr val="0070C0"/>
                </a:solidFill>
              </a:rPr>
              <a:t>values</a:t>
            </a:r>
            <a:r>
              <a:rPr lang="en-US" dirty="0"/>
              <a:t> </a:t>
            </a:r>
            <a:r>
              <a:rPr lang="el-GR" dirty="0"/>
              <a:t>να δείχνει στον χώρο που δείχνει η μεταβλητή </a:t>
            </a:r>
            <a:r>
              <a:rPr lang="en-US" dirty="0">
                <a:solidFill>
                  <a:srgbClr val="00B050"/>
                </a:solidFill>
              </a:rPr>
              <a:t>temp</a:t>
            </a:r>
            <a:endParaRPr lang="el-GR" dirty="0">
              <a:solidFill>
                <a:srgbClr val="00B050"/>
              </a:solidFill>
            </a:endParaRPr>
          </a:p>
          <a:p>
            <a:endParaRPr lang="el-GR" dirty="0"/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919475" y="5105400"/>
            <a:ext cx="2183556" cy="484023"/>
            <a:chOff x="6485230" y="3294494"/>
            <a:chExt cx="2183556" cy="484023"/>
          </a:xfrm>
        </p:grpSpPr>
        <p:sp>
          <p:nvSpPr>
            <p:cNvPr id="29" name="Rectangle 28"/>
            <p:cNvSpPr/>
            <p:nvPr/>
          </p:nvSpPr>
          <p:spPr>
            <a:xfrm>
              <a:off x="6886571" y="3294494"/>
              <a:ext cx="1782215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7373386" y="3294494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007460" y="339285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450201" y="33734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485230" y="3528341"/>
              <a:ext cx="426851" cy="81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135686" y="5169263"/>
            <a:ext cx="73609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8705616" y="51054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257714" y="5105400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318157" y="51709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705081" y="51709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135686" y="4518424"/>
            <a:ext cx="101181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15752" y="4469242"/>
            <a:ext cx="1122659" cy="484023"/>
            <a:chOff x="7868941" y="2590800"/>
            <a:chExt cx="1122659" cy="484023"/>
          </a:xfrm>
        </p:grpSpPr>
        <p:sp>
          <p:nvSpPr>
            <p:cNvPr id="55" name="Rectangle 54"/>
            <p:cNvSpPr/>
            <p:nvPr/>
          </p:nvSpPr>
          <p:spPr>
            <a:xfrm>
              <a:off x="7868941" y="2590800"/>
              <a:ext cx="1122659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8462488" y="2590800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989830" y="26891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570739" y="2669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  <p:cxnSp>
        <p:nvCxnSpPr>
          <p:cNvPr id="5" name="Elbow Connector 4"/>
          <p:cNvCxnSpPr>
            <a:stCxn id="53" idx="2"/>
          </p:cNvCxnSpPr>
          <p:nvPr/>
        </p:nvCxnSpPr>
        <p:spPr>
          <a:xfrm rot="16200000" flipH="1">
            <a:off x="6872383" y="4656967"/>
            <a:ext cx="217644" cy="67922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0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νέου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75" y="1469250"/>
            <a:ext cx="7234894" cy="5312549"/>
          </a:xfrm>
        </p:spPr>
        <p:txBody>
          <a:bodyPr>
            <a:normAutofit/>
          </a:bodyPr>
          <a:lstStyle/>
          <a:p>
            <a:r>
              <a:rPr lang="el-GR" dirty="0" smtClean="0"/>
              <a:t>Με </a:t>
            </a:r>
            <a:r>
              <a:rPr lang="el-GR" dirty="0"/>
              <a:t>την εντολή 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</a:p>
          <a:p>
            <a:pPr marL="0" indent="0">
              <a:buNone/>
            </a:pPr>
            <a:r>
              <a:rPr lang="el-GR" dirty="0"/>
              <a:t>Βάζουμε το πεδίο </a:t>
            </a:r>
            <a:r>
              <a:rPr lang="en-US" dirty="0">
                <a:solidFill>
                  <a:srgbClr val="0070C0"/>
                </a:solidFill>
              </a:rPr>
              <a:t>values</a:t>
            </a:r>
            <a:r>
              <a:rPr lang="en-US" dirty="0"/>
              <a:t> </a:t>
            </a:r>
            <a:r>
              <a:rPr lang="el-GR" dirty="0"/>
              <a:t>να δείχνει στον χώρο που δείχνει η μεταβλητή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</a:p>
          <a:p>
            <a:r>
              <a:rPr lang="en-US" dirty="0"/>
              <a:t>O </a:t>
            </a:r>
            <a:r>
              <a:rPr lang="el-GR" dirty="0"/>
              <a:t>προηγούμενος χώρος χάνεται.</a:t>
            </a:r>
          </a:p>
          <a:p>
            <a:r>
              <a:rPr lang="el-GR" dirty="0"/>
              <a:t>Το </a:t>
            </a:r>
            <a:r>
              <a:rPr lang="en-US" dirty="0"/>
              <a:t>values </a:t>
            </a:r>
            <a:r>
              <a:rPr lang="el-GR" dirty="0"/>
              <a:t>είναι πεδίο και άρα ο νέος χώρος διατηρείται και </a:t>
            </a:r>
            <a:r>
              <a:rPr lang="el-GR" dirty="0" smtClean="0"/>
              <a:t>μετά </a:t>
            </a:r>
            <a:r>
              <a:rPr lang="el-GR" dirty="0"/>
              <a:t>το τέλος της </a:t>
            </a:r>
            <a:r>
              <a:rPr lang="en-US" dirty="0" smtClean="0"/>
              <a:t>add </a:t>
            </a:r>
            <a:r>
              <a:rPr lang="el-GR" dirty="0" smtClean="0"/>
              <a:t>αφού εξαφανιστεί η </a:t>
            </a:r>
            <a:r>
              <a:rPr lang="en-US" dirty="0" smtClean="0"/>
              <a:t>temp.</a:t>
            </a:r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526690" y="5955937"/>
            <a:ext cx="2183556" cy="484023"/>
            <a:chOff x="6485230" y="3294494"/>
            <a:chExt cx="2183556" cy="484023"/>
          </a:xfrm>
        </p:grpSpPr>
        <p:sp>
          <p:nvSpPr>
            <p:cNvPr id="29" name="Rectangle 28"/>
            <p:cNvSpPr/>
            <p:nvPr/>
          </p:nvSpPr>
          <p:spPr>
            <a:xfrm>
              <a:off x="6886571" y="3294494"/>
              <a:ext cx="1782215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7373386" y="3294494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007460" y="339285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450201" y="33734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485230" y="3528341"/>
              <a:ext cx="426851" cy="81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5742901" y="6019800"/>
            <a:ext cx="736099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8312831" y="5955937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864929" y="5955937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925372" y="60214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12296" y="60214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742901" y="5368961"/>
            <a:ext cx="101181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222967" y="5319779"/>
            <a:ext cx="1122659" cy="484023"/>
            <a:chOff x="7868941" y="2590800"/>
            <a:chExt cx="1122659" cy="484023"/>
          </a:xfrm>
        </p:grpSpPr>
        <p:sp>
          <p:nvSpPr>
            <p:cNvPr id="55" name="Rectangle 54"/>
            <p:cNvSpPr/>
            <p:nvPr/>
          </p:nvSpPr>
          <p:spPr>
            <a:xfrm>
              <a:off x="7868941" y="2590800"/>
              <a:ext cx="1122659" cy="4840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8462488" y="2590800"/>
              <a:ext cx="0" cy="48402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989830" y="268916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570739" y="266921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</p:grpSp>
      <p:cxnSp>
        <p:nvCxnSpPr>
          <p:cNvPr id="5" name="Elbow Connector 4"/>
          <p:cNvCxnSpPr>
            <a:stCxn id="53" idx="2"/>
          </p:cNvCxnSpPr>
          <p:nvPr/>
        </p:nvCxnSpPr>
        <p:spPr>
          <a:xfrm rot="16200000" flipH="1">
            <a:off x="6479598" y="5507504"/>
            <a:ext cx="217644" cy="67922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7048921" y="5247039"/>
            <a:ext cx="1576281" cy="5404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953541" y="5247039"/>
            <a:ext cx="1653450" cy="556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377260" y="5972265"/>
            <a:ext cx="1576281" cy="5404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81880" y="5972265"/>
            <a:ext cx="1653450" cy="556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μ</a:t>
            </a:r>
            <a:r>
              <a:rPr lang="el-GR" dirty="0"/>
              <a:t>έ</a:t>
            </a:r>
            <a:r>
              <a:rPr lang="el-GR" dirty="0" smtClean="0"/>
              <a:t>θοδος </a:t>
            </a:r>
            <a:r>
              <a:rPr lang="en-US" dirty="0" smtClean="0"/>
              <a:t>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remove </a:t>
            </a:r>
            <a:r>
              <a:rPr lang="el-GR" dirty="0" smtClean="0"/>
              <a:t>αφαιρεί το τελευταίο στοιχείο και το επιστρέφει. Αν ο αριθμός των στοιχείων πέσει στο ¼ υποδιπλασιάζει το μέγεθος του πίνακα</a:t>
            </a:r>
          </a:p>
          <a:p>
            <a:r>
              <a:rPr lang="el-GR" dirty="0" smtClean="0"/>
              <a:t>Τι σημαίνει αφαιρεί?</a:t>
            </a:r>
          </a:p>
          <a:p>
            <a:pPr lvl="1"/>
            <a:r>
              <a:rPr lang="el-GR" dirty="0" smtClean="0"/>
              <a:t>Ο αριθμός των στοιχείων μας λέει πόσα στοιχεία «βλέπουμε». Αν μειώσουμε τον αριθμό κατά 1, ουσιαστικά αφαιρούμε το τελευταίο στοιχείο. Δεν χρειάζεται να το «σβήσουμε».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4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ΜΕ ΠΙΝΑΚΕΣ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81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5847"/>
            <a:ext cx="8229600" cy="990600"/>
          </a:xfrm>
        </p:spPr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/>
              <a:t>remove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166448"/>
            <a:ext cx="8839200" cy="561535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	public </a:t>
            </a:r>
            <a:r>
              <a:rPr lang="en-US" dirty="0" err="1"/>
              <a:t>int</a:t>
            </a:r>
            <a:r>
              <a:rPr lang="en-US" dirty="0"/>
              <a:t> remove()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if (size == 0){</a:t>
            </a:r>
          </a:p>
          <a:p>
            <a:r>
              <a:rPr lang="en-US" dirty="0"/>
              <a:t>			return -1;</a:t>
            </a:r>
          </a:p>
          <a:p>
            <a:r>
              <a:rPr lang="en-US" dirty="0"/>
              <a:t>		}</a:t>
            </a:r>
          </a:p>
          <a:p>
            <a:r>
              <a:rPr lang="en-US" dirty="0"/>
              <a:t>		size -- ;</a:t>
            </a:r>
          </a:p>
          <a:p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retValue</a:t>
            </a:r>
            <a:r>
              <a:rPr lang="en-US" dirty="0"/>
              <a:t> = </a:t>
            </a:r>
            <a:r>
              <a:rPr lang="en-US" dirty="0" smtClean="0"/>
              <a:t>values[size</a:t>
            </a:r>
            <a:r>
              <a:rPr lang="en-US" dirty="0"/>
              <a:t>];</a:t>
            </a:r>
          </a:p>
          <a:p>
            <a:r>
              <a:rPr lang="en-US" dirty="0"/>
              <a:t>		if (size == capacity/4){</a:t>
            </a:r>
          </a:p>
          <a:p>
            <a:r>
              <a:rPr lang="en-US" dirty="0"/>
              <a:t>			capacity = capacity/2;</a:t>
            </a:r>
          </a:p>
          <a:p>
            <a:r>
              <a:rPr lang="en-US" dirty="0"/>
              <a:t>			</a:t>
            </a:r>
            <a:r>
              <a:rPr lang="en-US" dirty="0" err="1"/>
              <a:t>int</a:t>
            </a:r>
            <a:r>
              <a:rPr lang="en-US" dirty="0"/>
              <a:t>[] </a:t>
            </a:r>
            <a:r>
              <a:rPr lang="en-US" dirty="0" smtClean="0"/>
              <a:t>temp </a:t>
            </a:r>
            <a:r>
              <a:rPr lang="en-US" dirty="0"/>
              <a:t>= new </a:t>
            </a:r>
            <a:r>
              <a:rPr lang="en-US" dirty="0" err="1"/>
              <a:t>int</a:t>
            </a:r>
            <a:r>
              <a:rPr lang="en-US" dirty="0"/>
              <a:t>[capacity];</a:t>
            </a:r>
          </a:p>
          <a:p>
            <a:r>
              <a:rPr lang="en-US" dirty="0"/>
              <a:t>			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size; </a:t>
            </a:r>
            <a:r>
              <a:rPr lang="en-US" dirty="0" err="1"/>
              <a:t>i</a:t>
            </a:r>
            <a:r>
              <a:rPr lang="en-US" dirty="0"/>
              <a:t> ++){</a:t>
            </a:r>
          </a:p>
          <a:p>
            <a:r>
              <a:rPr lang="en-US" dirty="0"/>
              <a:t>				</a:t>
            </a:r>
            <a:r>
              <a:rPr lang="en-US" dirty="0" smtClean="0"/>
              <a:t>temp[</a:t>
            </a:r>
            <a:r>
              <a:rPr lang="en-US" dirty="0" err="1" smtClean="0"/>
              <a:t>i</a:t>
            </a:r>
            <a:r>
              <a:rPr lang="en-US" dirty="0"/>
              <a:t>] = array[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r>
              <a:rPr lang="en-US" dirty="0"/>
              <a:t>			}</a:t>
            </a:r>
          </a:p>
          <a:p>
            <a:r>
              <a:rPr lang="en-US" dirty="0"/>
              <a:t>			</a:t>
            </a:r>
            <a:r>
              <a:rPr lang="en-US" dirty="0" smtClean="0"/>
              <a:t>values </a:t>
            </a:r>
            <a:r>
              <a:rPr lang="en-US"/>
              <a:t>= </a:t>
            </a:r>
            <a:r>
              <a:rPr lang="en-US" smtClean="0"/>
              <a:t>temp;</a:t>
            </a:r>
            <a:endParaRPr lang="en-US" dirty="0"/>
          </a:p>
          <a:p>
            <a:r>
              <a:rPr lang="en-US" dirty="0"/>
              <a:t>		}</a:t>
            </a:r>
          </a:p>
          <a:p>
            <a:r>
              <a:rPr lang="en-US" dirty="0"/>
              <a:t>		return </a:t>
            </a:r>
            <a:r>
              <a:rPr lang="en-US" dirty="0" err="1"/>
              <a:t>retValue</a:t>
            </a:r>
            <a:r>
              <a:rPr lang="en-US" dirty="0"/>
              <a:t>;</a:t>
            </a:r>
          </a:p>
          <a:p>
            <a:r>
              <a:rPr lang="en-US" dirty="0"/>
              <a:t>	}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105400" y="1447800"/>
            <a:ext cx="2001715" cy="838200"/>
          </a:xfrm>
          <a:prstGeom prst="wedgeRoundRectCallout">
            <a:avLst>
              <a:gd name="adj1" fmla="val -83197"/>
              <a:gd name="adj2" fmla="val 28166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</a:t>
            </a:r>
            <a:r>
              <a:rPr lang="el-GR" dirty="0" smtClean="0">
                <a:solidFill>
                  <a:schemeClr val="tx1"/>
                </a:solidFill>
              </a:rPr>
              <a:t>λέγχει την περίπτωση του άδειου πίνακα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096000" y="2438399"/>
            <a:ext cx="3059722" cy="975947"/>
          </a:xfrm>
          <a:prstGeom prst="wedgeRoundRectCallout">
            <a:avLst>
              <a:gd name="adj1" fmla="val -56711"/>
              <a:gd name="adj2" fmla="val 4164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Κρατάει το στοιχείο που θέλουμε να επιστρέψουμε. Είναι στην θέση </a:t>
            </a:r>
            <a:r>
              <a:rPr lang="en-US" dirty="0" smtClean="0">
                <a:solidFill>
                  <a:schemeClr val="tx1"/>
                </a:solidFill>
              </a:rPr>
              <a:t>size-1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2754" y="5464412"/>
            <a:ext cx="1828800" cy="609600"/>
          </a:xfrm>
          <a:prstGeom prst="wedgeRoundRectCallout">
            <a:avLst>
              <a:gd name="adj1" fmla="val 106411"/>
              <a:gd name="adj2" fmla="val -18686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Ενημερώνει το πεδίο</a:t>
            </a:r>
            <a:r>
              <a:rPr lang="en-US" dirty="0" smtClean="0">
                <a:solidFill>
                  <a:schemeClr val="tx1"/>
                </a:solidFill>
              </a:rPr>
              <a:t> values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1723" y="2621572"/>
            <a:ext cx="1828800" cy="609600"/>
          </a:xfrm>
          <a:prstGeom prst="wedgeRoundRectCallout">
            <a:avLst>
              <a:gd name="adj1" fmla="val 59616"/>
              <a:gd name="adj2" fmla="val 17851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Ενημερώνει το πεδίο</a:t>
            </a:r>
            <a:r>
              <a:rPr lang="en-US" dirty="0" smtClean="0">
                <a:solidFill>
                  <a:schemeClr val="tx1"/>
                </a:solidFill>
              </a:rPr>
              <a:t> size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2754" y="4082559"/>
            <a:ext cx="2297722" cy="1225059"/>
          </a:xfrm>
          <a:prstGeom prst="wedgeRoundRectCallout">
            <a:avLst>
              <a:gd name="adj1" fmla="val 72529"/>
              <a:gd name="adj2" fmla="val 10376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Δημιουργεί πίνακα μισού μεγέθους και αντιγράφει τα στοιχεία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2754" y="3387966"/>
            <a:ext cx="1828800" cy="609600"/>
          </a:xfrm>
          <a:prstGeom prst="wedgeRoundRectCallout">
            <a:avLst>
              <a:gd name="adj1" fmla="val 103206"/>
              <a:gd name="adj2" fmla="val 4669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Ενημερώνει το πεδίο</a:t>
            </a:r>
            <a:r>
              <a:rPr lang="en-US" dirty="0" smtClean="0">
                <a:solidFill>
                  <a:schemeClr val="tx1"/>
                </a:solidFill>
              </a:rPr>
              <a:t> capacity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715000" y="5904024"/>
            <a:ext cx="1828800" cy="609600"/>
          </a:xfrm>
          <a:prstGeom prst="wedgeRoundRectCallout">
            <a:avLst>
              <a:gd name="adj1" fmla="val -119871"/>
              <a:gd name="adj2" fmla="val 8236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Επιστρέφει την τιμή</a:t>
            </a:r>
          </a:p>
        </p:txBody>
      </p:sp>
    </p:spTree>
    <p:extLst>
      <p:ext uri="{BB962C8B-B14F-4D97-AF65-F5344CB8AC3E}">
        <p14:creationId xmlns:p14="http://schemas.microsoft.com/office/powerpoint/2010/main" val="9293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Accessor </a:t>
            </a:r>
            <a:r>
              <a:rPr lang="el-GR" dirty="0" smtClean="0"/>
              <a:t>για το </a:t>
            </a:r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n-US" dirty="0" smtClean="0"/>
              <a:t>accessor </a:t>
            </a:r>
            <a:r>
              <a:rPr lang="el-GR" dirty="0" smtClean="0"/>
              <a:t>μέθοδοι (όπως και οι </a:t>
            </a:r>
            <a:r>
              <a:rPr lang="en-US" dirty="0" err="1" smtClean="0"/>
              <a:t>mutator</a:t>
            </a:r>
            <a:r>
              <a:rPr lang="en-US" dirty="0" smtClean="0"/>
              <a:t>) </a:t>
            </a:r>
            <a:r>
              <a:rPr lang="el-GR" dirty="0" smtClean="0"/>
              <a:t>έχουν ένα πολύ </a:t>
            </a:r>
            <a:r>
              <a:rPr lang="el-GR" dirty="0" smtClean="0">
                <a:solidFill>
                  <a:srgbClr val="0070C0"/>
                </a:solidFill>
              </a:rPr>
              <a:t>συγκεκριμένο όνομα</a:t>
            </a:r>
            <a:r>
              <a:rPr lang="el-GR" dirty="0" smtClean="0"/>
              <a:t>, και </a:t>
            </a:r>
            <a:r>
              <a:rPr lang="el-GR" dirty="0" smtClean="0">
                <a:solidFill>
                  <a:srgbClr val="FF0000"/>
                </a:solidFill>
              </a:rPr>
              <a:t>συγκεκριμένη λειτουργία</a:t>
            </a:r>
          </a:p>
          <a:p>
            <a:r>
              <a:rPr lang="el-GR" dirty="0" smtClean="0"/>
              <a:t>Όνομα: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Πεδιου</a:t>
            </a:r>
            <a:r>
              <a:rPr lang="el-GR" dirty="0" smtClean="0">
                <a:solidFill>
                  <a:srgbClr val="0070C0"/>
                </a:solidFill>
              </a:rPr>
              <a:t>&gt;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</a:p>
          <a:p>
            <a:pPr lvl="1"/>
            <a:r>
              <a:rPr lang="el-GR" dirty="0" smtClean="0"/>
              <a:t>Στην περίπτωση μας </a:t>
            </a:r>
            <a:r>
              <a:rPr lang="en-US" dirty="0" err="1" smtClean="0">
                <a:solidFill>
                  <a:srgbClr val="0070C0"/>
                </a:solidFill>
              </a:rPr>
              <a:t>getCapacity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</a:p>
          <a:p>
            <a:r>
              <a:rPr lang="el-GR" dirty="0" smtClean="0"/>
              <a:t>Λειτουργία: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Επιστρέφουν</a:t>
            </a:r>
            <a:r>
              <a:rPr lang="el-GR" dirty="0" smtClean="0"/>
              <a:t> την τιμή του πεδίου. </a:t>
            </a:r>
            <a:r>
              <a:rPr lang="el-GR" dirty="0" smtClean="0">
                <a:solidFill>
                  <a:srgbClr val="FF0000"/>
                </a:solidFill>
              </a:rPr>
              <a:t>Δεν εκτυπώνουν</a:t>
            </a:r>
            <a:r>
              <a:rPr lang="el-GR" dirty="0" smtClean="0"/>
              <a:t>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410200"/>
            <a:ext cx="6019800" cy="134815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	public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getCapacity</a:t>
            </a:r>
            <a:r>
              <a:rPr lang="en-US" dirty="0"/>
              <a:t>()</a:t>
            </a:r>
          </a:p>
          <a:p>
            <a:r>
              <a:rPr lang="en-US" dirty="0"/>
              <a:t>	{</a:t>
            </a:r>
          </a:p>
          <a:p>
            <a:r>
              <a:rPr lang="en-US" dirty="0"/>
              <a:t>		return capacity;</a:t>
            </a:r>
          </a:p>
          <a:p>
            <a:r>
              <a:rPr lang="en-US" dirty="0"/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55398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990600"/>
          </a:xfrm>
        </p:spPr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err="1" smtClean="0"/>
              <a:t>DynamicArrayTest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166448"/>
            <a:ext cx="8839200" cy="561535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class </a:t>
            </a:r>
            <a:r>
              <a:rPr lang="en-US" dirty="0" err="1"/>
              <a:t>DynamicArrayTest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 smtClean="0"/>
              <a:t>   public </a:t>
            </a:r>
            <a:r>
              <a:rPr lang="en-US" dirty="0"/>
              <a:t>static void main(String[] </a:t>
            </a:r>
            <a:r>
              <a:rPr lang="en-US" dirty="0" err="1"/>
              <a:t>args</a:t>
            </a:r>
            <a:r>
              <a:rPr lang="en-US" dirty="0"/>
              <a:t>){</a:t>
            </a:r>
          </a:p>
          <a:p>
            <a:r>
              <a:rPr lang="en-US" dirty="0"/>
              <a:t>	//</a:t>
            </a:r>
            <a:r>
              <a:rPr lang="en-US" dirty="0" err="1"/>
              <a:t>DynamicArray</a:t>
            </a:r>
            <a:r>
              <a:rPr lang="en-US" dirty="0"/>
              <a:t> array = new </a:t>
            </a:r>
            <a:r>
              <a:rPr lang="en-US" dirty="0" err="1"/>
              <a:t>DynamicArray</a:t>
            </a:r>
            <a:r>
              <a:rPr lang="en-US" dirty="0"/>
              <a:t>(2);</a:t>
            </a:r>
          </a:p>
          <a:p>
            <a:r>
              <a:rPr lang="en-US" dirty="0"/>
              <a:t>	//</a:t>
            </a:r>
            <a:r>
              <a:rPr lang="en-US" dirty="0" err="1"/>
              <a:t>System.out.println</a:t>
            </a:r>
            <a:r>
              <a:rPr lang="en-US" dirty="0"/>
              <a:t>("Removed:"+</a:t>
            </a:r>
            <a:r>
              <a:rPr lang="en-US" dirty="0" err="1"/>
              <a:t>array.remove</a:t>
            </a:r>
            <a:r>
              <a:rPr lang="en-US" dirty="0"/>
              <a:t>());</a:t>
            </a:r>
          </a:p>
          <a:p>
            <a:r>
              <a:rPr lang="en-US" dirty="0"/>
              <a:t>	//</a:t>
            </a:r>
            <a:r>
              <a:rPr lang="en-US" dirty="0" err="1"/>
              <a:t>array.add</a:t>
            </a:r>
            <a:r>
              <a:rPr lang="en-US" dirty="0"/>
              <a:t>(2);</a:t>
            </a:r>
          </a:p>
          <a:p>
            <a:r>
              <a:rPr lang="en-US" dirty="0"/>
              <a:t>	//</a:t>
            </a:r>
            <a:r>
              <a:rPr lang="en-US" dirty="0" err="1"/>
              <a:t>array.add</a:t>
            </a:r>
            <a:r>
              <a:rPr lang="en-US" dirty="0"/>
              <a:t>(4);</a:t>
            </a:r>
          </a:p>
          <a:p>
            <a:r>
              <a:rPr lang="en-US" dirty="0"/>
              <a:t>	//</a:t>
            </a:r>
            <a:r>
              <a:rPr lang="en-US" dirty="0" err="1"/>
              <a:t>array.add</a:t>
            </a:r>
            <a:r>
              <a:rPr lang="en-US" dirty="0"/>
              <a:t>(9);</a:t>
            </a:r>
          </a:p>
          <a:p>
            <a:r>
              <a:rPr lang="en-US" dirty="0"/>
              <a:t>	// </a:t>
            </a:r>
            <a:r>
              <a:rPr lang="el-GR" dirty="0"/>
              <a:t>Εκτυπώστε το </a:t>
            </a:r>
            <a:r>
              <a:rPr lang="en-US" dirty="0" err="1"/>
              <a:t>capcity</a:t>
            </a:r>
            <a:r>
              <a:rPr lang="en-US" dirty="0"/>
              <a:t> </a:t>
            </a:r>
            <a:r>
              <a:rPr lang="el-GR" dirty="0"/>
              <a:t>του </a:t>
            </a:r>
            <a:r>
              <a:rPr lang="en-US" dirty="0"/>
              <a:t>array</a:t>
            </a:r>
          </a:p>
          <a:p>
            <a:r>
              <a:rPr lang="en-US" dirty="0"/>
              <a:t>	//</a:t>
            </a:r>
            <a:r>
              <a:rPr lang="en-US" dirty="0" err="1"/>
              <a:t>array.print</a:t>
            </a:r>
            <a:r>
              <a:rPr lang="en-US" dirty="0"/>
              <a:t>();</a:t>
            </a:r>
          </a:p>
          <a:p>
            <a:r>
              <a:rPr lang="en-US" dirty="0"/>
              <a:t>	//</a:t>
            </a:r>
            <a:r>
              <a:rPr lang="en-US" dirty="0" err="1"/>
              <a:t>System.out.println</a:t>
            </a:r>
            <a:r>
              <a:rPr lang="en-US" dirty="0"/>
              <a:t>("Removed:"+</a:t>
            </a:r>
            <a:r>
              <a:rPr lang="en-US" dirty="0" err="1"/>
              <a:t>array.remove</a:t>
            </a:r>
            <a:r>
              <a:rPr lang="en-US" dirty="0"/>
              <a:t>());</a:t>
            </a:r>
          </a:p>
          <a:p>
            <a:r>
              <a:rPr lang="en-US" dirty="0"/>
              <a:t>	//</a:t>
            </a:r>
            <a:r>
              <a:rPr lang="en-US" dirty="0" err="1"/>
              <a:t>System.out.println</a:t>
            </a:r>
            <a:r>
              <a:rPr lang="en-US" dirty="0"/>
              <a:t>("Removed:"+</a:t>
            </a:r>
            <a:r>
              <a:rPr lang="en-US" dirty="0" err="1"/>
              <a:t>array.remove</a:t>
            </a:r>
            <a:r>
              <a:rPr lang="en-US" dirty="0"/>
              <a:t>());</a:t>
            </a:r>
          </a:p>
          <a:p>
            <a:r>
              <a:rPr lang="en-US" dirty="0"/>
              <a:t>	// </a:t>
            </a:r>
            <a:r>
              <a:rPr lang="el-GR" dirty="0"/>
              <a:t>Εκτυπώστε το </a:t>
            </a:r>
            <a:r>
              <a:rPr lang="en-US" dirty="0" err="1"/>
              <a:t>capcity</a:t>
            </a:r>
            <a:r>
              <a:rPr lang="en-US" dirty="0"/>
              <a:t> </a:t>
            </a:r>
            <a:r>
              <a:rPr lang="el-GR" dirty="0"/>
              <a:t>του </a:t>
            </a:r>
            <a:r>
              <a:rPr lang="en-US" dirty="0"/>
              <a:t>array</a:t>
            </a:r>
          </a:p>
          <a:p>
            <a:r>
              <a:rPr lang="en-US" dirty="0"/>
              <a:t>	//</a:t>
            </a:r>
            <a:r>
              <a:rPr lang="en-US" dirty="0" err="1"/>
              <a:t>array.print</a:t>
            </a:r>
            <a:r>
              <a:rPr lang="en-US" dirty="0"/>
              <a:t>();</a:t>
            </a:r>
          </a:p>
          <a:p>
            <a:r>
              <a:rPr lang="en-US" dirty="0" smtClean="0"/>
              <a:t>   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34334" y="5867400"/>
            <a:ext cx="7209666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l-GR" dirty="0" smtClean="0"/>
              <a:t>α προγράμματα </a:t>
            </a:r>
            <a:r>
              <a:rPr lang="el-GR" smtClean="0"/>
              <a:t>σας πρέπει </a:t>
            </a:r>
            <a:r>
              <a:rPr lang="el-GR" dirty="0" smtClean="0"/>
              <a:t>να τα δημιουργείτε κομμάτι-κομμάτι.</a:t>
            </a:r>
          </a:p>
          <a:p>
            <a:r>
              <a:rPr lang="el-GR" dirty="0" smtClean="0"/>
              <a:t>Κάθε φορά που ολοκληρώνετε μια μέθοδο πρέπει να την τεστάρετε.</a:t>
            </a:r>
          </a:p>
          <a:p>
            <a:r>
              <a:rPr lang="el-GR" dirty="0" smtClean="0"/>
              <a:t>Αυτός ήταν ο στόχος της </a:t>
            </a:r>
            <a:r>
              <a:rPr lang="en-US" dirty="0" err="1" smtClean="0"/>
              <a:t>DynamicArrayTest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4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 </a:t>
            </a:r>
            <a:r>
              <a:rPr lang="el-GR" dirty="0" smtClean="0"/>
              <a:t>ΜΕΘΟΔΟΙ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6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Δυο ειδικές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«</a:t>
            </a:r>
            <a:r>
              <a:rPr lang="el-GR" dirty="0" smtClean="0">
                <a:solidFill>
                  <a:srgbClr val="0070C0"/>
                </a:solidFill>
              </a:rPr>
              <a:t>περιμένει</a:t>
            </a:r>
            <a:r>
              <a:rPr lang="el-GR" dirty="0" smtClean="0"/>
              <a:t>» να δει τις εξής δύο μεθόδους για κάθε αντικείμενο</a:t>
            </a:r>
          </a:p>
          <a:p>
            <a:pPr lvl="1"/>
            <a:r>
              <a:rPr lang="el-GR" dirty="0" smtClean="0"/>
              <a:t>Τη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η οποία για ένα αντικείμενο επιστρέφει μία </a:t>
            </a:r>
            <a:r>
              <a:rPr lang="en-US" dirty="0" smtClean="0"/>
              <a:t>string </a:t>
            </a:r>
            <a:r>
              <a:rPr lang="el-GR" dirty="0" smtClean="0"/>
              <a:t>αναπαράσταση του αντικειμένου.</a:t>
            </a:r>
          </a:p>
          <a:p>
            <a:pPr lvl="1"/>
            <a:r>
              <a:rPr lang="el-GR" dirty="0"/>
              <a:t>Τη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n-US" dirty="0"/>
              <a:t> </a:t>
            </a:r>
            <a:r>
              <a:rPr lang="el-GR" dirty="0"/>
              <a:t>η οποία ελέγχει για ισότητα δύο </a:t>
            </a:r>
            <a:r>
              <a:rPr lang="el-GR" dirty="0" smtClean="0"/>
              <a:t>αντικειμένων</a:t>
            </a:r>
          </a:p>
          <a:p>
            <a:pPr lvl="1"/>
            <a:endParaRPr lang="el-GR" dirty="0"/>
          </a:p>
          <a:p>
            <a:r>
              <a:rPr lang="el-GR" dirty="0" smtClean="0"/>
              <a:t>Και οι δύο συναρτήσεις ορίζονται από τον προγραμματιστή</a:t>
            </a:r>
          </a:p>
          <a:p>
            <a:pPr lvl="1"/>
            <a:r>
              <a:rPr lang="el-GR" dirty="0" smtClean="0"/>
              <a:t>Το </a:t>
            </a:r>
            <a:r>
              <a:rPr lang="el-GR" dirty="0"/>
              <a:t>τι </a:t>
            </a:r>
            <a:r>
              <a:rPr lang="en-US" dirty="0"/>
              <a:t>String </a:t>
            </a:r>
            <a:r>
              <a:rPr lang="el-GR" dirty="0"/>
              <a:t>θα επιστραφεί </a:t>
            </a:r>
            <a:r>
              <a:rPr lang="el-GR" dirty="0" smtClean="0"/>
              <a:t>και τι σημαίνει δύο αντικείμενα να είναι ίσα μπορούν να οριστούν όπως μας βολεύει.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H </a:t>
            </a:r>
            <a:r>
              <a:rPr lang="el-GR" sz="2400" dirty="0" smtClean="0"/>
              <a:t>μέθοδος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 </a:t>
            </a:r>
            <a:r>
              <a:rPr lang="el-GR" sz="2400" dirty="0" smtClean="0"/>
              <a:t>ορίζεται </a:t>
            </a:r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ως:</a:t>
            </a: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r>
              <a:rPr lang="el-GR" sz="2400" dirty="0" smtClean="0"/>
              <a:t>Αν έχουμε ορίσει την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 </a:t>
            </a:r>
            <a:r>
              <a:rPr lang="el-GR" sz="2400" dirty="0" smtClean="0"/>
              <a:t>μπορούμε να χρησιμοποιήσουμε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τα αντικείμενα της κλάσης σαν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Strings </a:t>
            </a:r>
          </a:p>
          <a:p>
            <a:pPr lvl="1"/>
            <a:r>
              <a:rPr lang="el-GR" sz="2000" dirty="0" smtClean="0"/>
              <a:t>Καλείται αυτόματα η </a:t>
            </a:r>
            <a:r>
              <a:rPr lang="en-US" sz="2000" dirty="0" err="1" smtClean="0"/>
              <a:t>toString</a:t>
            </a:r>
            <a:endParaRPr lang="en-US" sz="2000" dirty="0" smtClean="0"/>
          </a:p>
          <a:p>
            <a:endParaRPr lang="en-US" sz="2400" dirty="0"/>
          </a:p>
          <a:p>
            <a:r>
              <a:rPr lang="en-US" sz="2400" dirty="0" smtClean="0"/>
              <a:t>H </a:t>
            </a:r>
            <a:r>
              <a:rPr lang="el-GR" sz="2400" dirty="0" smtClean="0"/>
              <a:t>μέθοδος </a:t>
            </a:r>
            <a:r>
              <a:rPr lang="en-US" sz="2400" dirty="0" smtClean="0"/>
              <a:t>equals </a:t>
            </a:r>
            <a:r>
              <a:rPr lang="el-GR" sz="2400" dirty="0" smtClean="0"/>
              <a:t>ορίζεται </a:t>
            </a:r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ως: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68" y="2276872"/>
            <a:ext cx="3631122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1972" y="5553670"/>
            <a:ext cx="5974713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(&lt;Class name&gt; other)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813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κλάση </a:t>
            </a:r>
            <a:r>
              <a:rPr lang="en-US" dirty="0" smtClean="0"/>
              <a:t>Car </a:t>
            </a:r>
            <a:r>
              <a:rPr lang="el-GR" dirty="0" smtClean="0"/>
              <a:t>θέλουμε να προσθέσουμε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επιστρέφει ένα </a:t>
            </a:r>
            <a:r>
              <a:rPr lang="en-US" dirty="0" smtClean="0"/>
              <a:t>String </a:t>
            </a:r>
            <a:r>
              <a:rPr lang="el-GR" dirty="0" smtClean="0"/>
              <a:t>με τη θέση του αυτοκινήτου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equals </a:t>
            </a:r>
            <a:r>
              <a:rPr lang="el-GR" dirty="0" smtClean="0"/>
              <a:t>θα ελέγχει αν δύο οχήματα έχουν την ίδια θέση.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4348" y="3571876"/>
            <a:ext cx="2340429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3810000"/>
            <a:ext cx="1905000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5551714"/>
            <a:ext cx="7543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8602"/>
            <a:ext cx="8229600" cy="5105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position.toString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2667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3907972" y="3984063"/>
            <a:ext cx="5257800" cy="765048"/>
          </a:xfrm>
          <a:prstGeom prst="wedgeRoundRectCallout">
            <a:avLst>
              <a:gd name="adj1" fmla="val -22545"/>
              <a:gd name="adj2" fmla="val 14723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Χρησιμοποιούμε τις </a:t>
            </a:r>
            <a:r>
              <a:rPr lang="en-US" dirty="0" err="1" smtClean="0">
                <a:solidFill>
                  <a:schemeClr val="tx1"/>
                </a:solidFill>
              </a:rPr>
              <a:t>myCar1,myCar2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σαν </a:t>
            </a:r>
            <a:r>
              <a:rPr lang="en-US" dirty="0" smtClean="0">
                <a:solidFill>
                  <a:schemeClr val="tx1"/>
                </a:solidFill>
              </a:rPr>
              <a:t>String.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Καλείται η μέθοδος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αυτόματα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862" y="6172200"/>
            <a:ext cx="9296400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Ισοδύναμο με το: 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1 is at “ + myCar1</a:t>
            </a:r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+ “ and car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at “ + myCar2.toString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endParaRPr lang="en-US" sz="12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407228" y="555171"/>
            <a:ext cx="5715001" cy="990717"/>
          </a:xfrm>
          <a:prstGeom prst="wedgeRoundRectCallout">
            <a:avLst>
              <a:gd name="adj1" fmla="val -57685"/>
              <a:gd name="adj2" fmla="val 4910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μπορούμε να μετατρέψουμε τον ακέραιο σε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ορίζουμε το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ως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>
                <a:solidFill>
                  <a:schemeClr val="tx1"/>
                </a:solidFill>
              </a:rPr>
              <a:t> (wrapper class)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577443" y="2645220"/>
            <a:ext cx="3657599" cy="990717"/>
          </a:xfrm>
          <a:prstGeom prst="wedgeRoundRectCallout">
            <a:avLst>
              <a:gd name="adj1" fmla="val -76455"/>
              <a:gd name="adj2" fmla="val 7302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καλούμε τη συνάρτηση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της κλάσης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657600" y="1589546"/>
            <a:ext cx="4241344" cy="685800"/>
          </a:xfrm>
          <a:prstGeom prst="wedgeRoundRectCallout">
            <a:avLst>
              <a:gd name="adj1" fmla="val -76380"/>
              <a:gd name="adj2" fmla="val 24764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0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2442" y="4016829"/>
            <a:ext cx="2652757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229600" cy="51054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“”+position;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076700" y="2362200"/>
            <a:ext cx="3657599" cy="990717"/>
          </a:xfrm>
          <a:prstGeom prst="wedgeRoundRectCallout">
            <a:avLst>
              <a:gd name="adj1" fmla="val -68717"/>
              <a:gd name="adj2" fmla="val 10598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Ένας άλλος τρόπος να μετατρέψουμε ένα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σε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5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193344" y="5562600"/>
            <a:ext cx="1956712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7054" y="3412669"/>
            <a:ext cx="1224646" cy="2476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178628"/>
            <a:ext cx="1295400" cy="2340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1" y="2950029"/>
            <a:ext cx="2286000" cy="2122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60960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MovingCarEquals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Car(2);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myCar1.equals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("Collision!");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495800" y="1676390"/>
            <a:ext cx="3505200" cy="778329"/>
          </a:xfrm>
          <a:prstGeom prst="wedgeRoundRectCallout">
            <a:avLst>
              <a:gd name="adj1" fmla="val -81015"/>
              <a:gd name="adj2" fmla="val 1100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Ένα παράδειγμα αντικειμένου ως παράμετρος συνάρτησης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61895"/>
              <a:gd name="adj2" fmla="val -3235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905000" y="4038600"/>
            <a:ext cx="2362200" cy="533400"/>
          </a:xfrm>
          <a:prstGeom prst="wedgeRoundRectCallout">
            <a:avLst>
              <a:gd name="adj1" fmla="val -32353"/>
              <a:gd name="adj2" fmla="val -1209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l-GR" dirty="0" smtClean="0"/>
              <a:t>για έλεγχο ροής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910661" y="5779477"/>
            <a:ext cx="2813957" cy="685800"/>
          </a:xfrm>
          <a:prstGeom prst="wedgeRoundRectCallout">
            <a:avLst>
              <a:gd name="adj1" fmla="val -83583"/>
              <a:gd name="adj2" fmla="val -6187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στο πρόγραμμα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150056" y="598714"/>
            <a:ext cx="4241344" cy="685800"/>
          </a:xfrm>
          <a:prstGeom prst="wedgeRoundRectCallout">
            <a:avLst>
              <a:gd name="adj1" fmla="val -52511"/>
              <a:gd name="adj2" fmla="val 28891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5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8" grpId="0" animBg="1"/>
      <p:bldP spid="6" grpId="0" animBg="1"/>
      <p:bldP spid="7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609600"/>
            <a:ext cx="8458200" cy="5867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Θα υλοποιήσετε την κλάση </a:t>
            </a:r>
            <a:r>
              <a:rPr lang="en-US" b="1" dirty="0" err="1"/>
              <a:t>DynamicArray</a:t>
            </a:r>
            <a:r>
              <a:rPr lang="el-GR" dirty="0"/>
              <a:t>. Η κλάση θα κρατάει ένα πίνακα </a:t>
            </a:r>
            <a:r>
              <a:rPr lang="el-GR" u="sng" dirty="0"/>
              <a:t>θετικών ακεραίων</a:t>
            </a:r>
            <a:r>
              <a:rPr lang="el-GR" dirty="0"/>
              <a:t> με τα στοιχεία του πίνακα, την χωρητικότητα (</a:t>
            </a:r>
            <a:r>
              <a:rPr lang="en-US" b="1" dirty="0"/>
              <a:t>capacity</a:t>
            </a:r>
            <a:r>
              <a:rPr lang="el-GR" dirty="0"/>
              <a:t>) του πίνακα, και τον αριθμό των στοιχείων. O </a:t>
            </a:r>
            <a:r>
              <a:rPr lang="en-US" dirty="0" err="1"/>
              <a:t>constuctor</a:t>
            </a:r>
            <a:r>
              <a:rPr lang="en-US" dirty="0"/>
              <a:t> </a:t>
            </a:r>
            <a:r>
              <a:rPr lang="el-GR" dirty="0"/>
              <a:t>παίρνει σαν όρισμα την αρχική χωρητικότητα και </a:t>
            </a:r>
            <a:r>
              <a:rPr lang="el-GR" dirty="0" err="1"/>
              <a:t>αρχικοποιεί</a:t>
            </a:r>
            <a:r>
              <a:rPr lang="el-GR" dirty="0"/>
              <a:t> τον πίνακα. Η κλάση θα πρέπει να έχει επίσης τις μεθόδους:</a:t>
            </a:r>
            <a:endParaRPr lang="en-US" dirty="0"/>
          </a:p>
          <a:p>
            <a:pPr lvl="0"/>
            <a:r>
              <a:rPr lang="en-US" b="1" dirty="0"/>
              <a:t>add</a:t>
            </a:r>
            <a:r>
              <a:rPr lang="el-GR" dirty="0"/>
              <a:t>: Προσθέτει ένα νέο ακέραιο στο τέλος του πίνακα (υποθέστε ότι ο αριθμός είναι θετικός, δεν χρειάζεται να κάνετε τον έλεγχο). Αν ο πίνακας είναι γεμάτος, τότε αντικαθιστά τον πίνακα με έναν διπλάσιας χωρητικότητας, αντιγράφει τα στοιχεία και μετά κάνει την προσθήκη του νέου στοιχείου</a:t>
            </a:r>
            <a:endParaRPr lang="en-US" dirty="0"/>
          </a:p>
          <a:p>
            <a:pPr lvl="0"/>
            <a:r>
              <a:rPr lang="en-US" b="1" dirty="0"/>
              <a:t>remove</a:t>
            </a:r>
            <a:r>
              <a:rPr lang="el-GR" dirty="0"/>
              <a:t>: Αφαιρεί το τελευταίο στοιχείο στον πίνακα και το επιστρέφει (αν δεν υπάρχουν στοιχεία, επιστρέφει -1). Αν μετά την αφαίρεση ο αριθμός των στοιχείων είναι το ένα τέταρτο της χωρητικότητας του πίνακα, τότε αντικαθιστά τον πίνακα με έναν της μισής χωρητικότητας και αντιγράφει τα στοιχεία.</a:t>
            </a:r>
            <a:endParaRPr lang="en-US" dirty="0"/>
          </a:p>
          <a:p>
            <a:pPr lvl="0"/>
            <a:r>
              <a:rPr lang="el-GR" dirty="0"/>
              <a:t>Την μέθοδο </a:t>
            </a:r>
            <a:r>
              <a:rPr lang="el-GR" b="1" dirty="0"/>
              <a:t>πρόσβασης</a:t>
            </a:r>
            <a:r>
              <a:rPr lang="el-GR" dirty="0"/>
              <a:t> (</a:t>
            </a:r>
            <a:r>
              <a:rPr lang="en-US" b="1" dirty="0"/>
              <a:t>accessor</a:t>
            </a:r>
            <a:r>
              <a:rPr lang="el-GR" dirty="0"/>
              <a:t>) για τη χωρητικότητα του πίνακα.</a:t>
            </a:r>
            <a:endParaRPr lang="en-US" dirty="0"/>
          </a:p>
          <a:p>
            <a:pPr lvl="0"/>
            <a:r>
              <a:rPr lang="en-US" b="1" dirty="0"/>
              <a:t>print</a:t>
            </a:r>
            <a:r>
              <a:rPr lang="el-GR" dirty="0"/>
              <a:t>: Τυπώνει τα στοιχεία του πίνακα.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3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 </a:t>
            </a:r>
            <a:r>
              <a:rPr lang="el-GR" dirty="0" smtClean="0"/>
              <a:t>για την κλάση </a:t>
            </a:r>
            <a:r>
              <a:rPr lang="en-US" dirty="0" smtClean="0"/>
              <a:t>Person</a:t>
            </a:r>
            <a:r>
              <a:rPr lang="el-G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91565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97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“ “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&amp;&amp;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Alice”, “Wonderland");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Person(“Bob”, “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Sfougkarakis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895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ANTIKEIMENA ME</a:t>
            </a:r>
            <a:r>
              <a:rPr lang="el-GR" dirty="0" smtClean="0"/>
              <a:t>ΣΑ ΣΕ ΑΝΤΙΚΕΙΜΕΝΑ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52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ορίσματα σε μεθόδους αντικείμενα οποιαδήποτε κλάσης μπορούν να εμφανιστούν και ως πεδία μιας κλάσης</a:t>
            </a:r>
          </a:p>
          <a:p>
            <a:pPr lvl="1"/>
            <a:r>
              <a:rPr lang="el-GR" dirty="0" smtClean="0"/>
              <a:t>Ένα αντικείμενο μπορεί να έχει μέσα του άλλα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6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132856"/>
            <a:ext cx="367240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MovingCarDriver1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“Alice”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016352" y="4627240"/>
            <a:ext cx="3127648" cy="1826096"/>
          </a:xfrm>
          <a:prstGeom prst="wedgeRectCallout">
            <a:avLst>
              <a:gd name="adj1" fmla="val 3963"/>
              <a:gd name="adj2" fmla="val -1700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δημιουργείται μέσα στον </a:t>
            </a:r>
            <a:r>
              <a:rPr lang="en-US" dirty="0" smtClean="0"/>
              <a:t>constructor</a:t>
            </a:r>
          </a:p>
          <a:p>
            <a:pPr algn="ctr"/>
            <a:r>
              <a:rPr lang="el-GR" dirty="0" smtClean="0"/>
              <a:t>Αυτό έχει νόημα αν το </a:t>
            </a:r>
            <a:r>
              <a:rPr lang="en-US" dirty="0" smtClean="0"/>
              <a:t>Person </a:t>
            </a:r>
            <a:r>
              <a:rPr lang="el-GR" dirty="0" smtClean="0"/>
              <a:t>χρησιμοποιείται μόνο</a:t>
            </a:r>
            <a:r>
              <a:rPr lang="en-US" dirty="0" smtClean="0"/>
              <a:t> </a:t>
            </a:r>
            <a:r>
              <a:rPr lang="el-GR" dirty="0" smtClean="0"/>
              <a:t>μέσα στην κλάση </a:t>
            </a:r>
            <a:r>
              <a:rPr lang="en-US" dirty="0" smtClean="0"/>
              <a:t>Car</a:t>
            </a:r>
            <a:r>
              <a:rPr lang="el-G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6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MovingCarDriver2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56176" y="5013176"/>
            <a:ext cx="238488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Καλύτερη υλοποίηση!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499992" y="2060848"/>
            <a:ext cx="2952328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23928" y="4495800"/>
            <a:ext cx="5155717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smtClean="0">
                <a:solidFill>
                  <a:srgbClr val="00B050"/>
                </a:solidFill>
              </a:rPr>
              <a:t>MovingCarDriver3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44077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</a:t>
            </a:r>
            <a:r>
              <a:rPr lang="en-US" dirty="0" smtClean="0"/>
              <a:t>;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</a:t>
            </a:r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  <a:endParaRPr lang="en-US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</a:t>
            </a:r>
            <a:r>
              <a:rPr lang="en-US" dirty="0" smtClean="0"/>
              <a:t>name, 		</a:t>
            </a:r>
            <a:r>
              <a:rPr lang="en-US" dirty="0" err="1" smtClean="0"/>
              <a:t>int</a:t>
            </a:r>
            <a:r>
              <a:rPr lang="en-US" dirty="0" smtClean="0"/>
              <a:t> age){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this.name = name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this.age</a:t>
            </a:r>
            <a:r>
              <a:rPr lang="en-US" dirty="0" smtClean="0"/>
              <a:t> = age;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getAge</a:t>
            </a:r>
            <a:r>
              <a:rPr lang="en-US" dirty="0" smtClean="0"/>
              <a:t>(){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return </a:t>
            </a:r>
            <a:r>
              <a:rPr lang="en-US" dirty="0" smtClean="0"/>
              <a:t>age;</a:t>
            </a:r>
            <a:endParaRPr lang="en-US" dirty="0"/>
          </a:p>
          <a:p>
            <a:r>
              <a:rPr lang="el-GR" dirty="0"/>
              <a:t> 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49562" y="404664"/>
            <a:ext cx="5032147" cy="401648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5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&gt;= 18){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driver;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1500" b="1" dirty="0">
              <a:latin typeface="Courier New" pitchFamily="49" charset="0"/>
              <a:cs typeface="Courier New" pitchFamily="49" charset="0"/>
            </a:endParaRP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+ " " + position;</a:t>
            </a: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011" y="5445224"/>
            <a:ext cx="367506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Person </a:t>
            </a:r>
            <a:r>
              <a:rPr lang="el-GR" dirty="0" smtClean="0"/>
              <a:t>είναι διαφορετική κλάση άρα δεν μπορούμε να διαβάσουμε το πεδίο </a:t>
            </a:r>
            <a:r>
              <a:rPr lang="en-US" dirty="0" smtClean="0"/>
              <a:t>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2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7" grpId="0" animBg="1"/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5085184"/>
            <a:ext cx="302433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3629" y="1052736"/>
            <a:ext cx="8280920" cy="563231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class Car</a:t>
            </a:r>
            <a:endParaRPr lang="el-GR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 Person driver;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position, Person driver){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driver.getAge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 &gt;= 18){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57" y="191136"/>
            <a:ext cx="8229600" cy="990600"/>
          </a:xfrm>
        </p:spPr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FF0000"/>
                </a:solidFill>
              </a:rPr>
              <a:t>exit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6792" y="836712"/>
            <a:ext cx="383720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Χρησιμοποιείται για σοβαρά λάθη για να σταματάει την εκτέλεση του προγράμματος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357410" y="4365104"/>
            <a:ext cx="3816424" cy="2092024"/>
          </a:xfrm>
          <a:prstGeom prst="wedgeRoundRectCallout">
            <a:avLst>
              <a:gd name="adj1" fmla="val -77859"/>
              <a:gd name="adj2" fmla="val -5122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 δώσουμε μη αποδεκτή ηλικία το πρόγραμμα μας θα σταματήσει.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 -1 εξυπηρετεί σαν κωδικός λάθους, μπορείτε να βάλετε όποια τιμή θέλετε.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3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2008" y="764704"/>
            <a:ext cx="4067944" cy="288032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l-GR" sz="1400" dirty="0" smtClean="0"/>
              <a:t>  </a:t>
            </a:r>
            <a:r>
              <a:rPr lang="en-US" sz="1400" dirty="0" smtClean="0"/>
              <a:t>this.name </a:t>
            </a:r>
            <a:r>
              <a:rPr lang="en-US" sz="1400" dirty="0"/>
              <a:t>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l-GR" sz="1400" dirty="0" smtClean="0"/>
              <a:t>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  <a:endParaRPr lang="en-US" sz="1400" dirty="0"/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764704"/>
            <a:ext cx="4716016" cy="224676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1984" y="4869160"/>
            <a:ext cx="561662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θα υλοποιήσουμε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την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l-GR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4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Πεδία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πεδία χρειάζεται να κρατήσουμε?</a:t>
            </a:r>
          </a:p>
          <a:p>
            <a:pPr lvl="1"/>
            <a:r>
              <a:rPr lang="el-GR" dirty="0" smtClean="0"/>
              <a:t>Την χωρητικότητα </a:t>
            </a:r>
            <a:r>
              <a:rPr lang="en-US" dirty="0" smtClean="0"/>
              <a:t>capacity </a:t>
            </a:r>
            <a:r>
              <a:rPr lang="el-GR" dirty="0" smtClean="0"/>
              <a:t>του πίνακα</a:t>
            </a:r>
          </a:p>
          <a:p>
            <a:pPr lvl="1"/>
            <a:r>
              <a:rPr lang="el-GR" dirty="0" smtClean="0"/>
              <a:t>Τον πίνακα από ακεραίους</a:t>
            </a:r>
          </a:p>
          <a:p>
            <a:pPr lvl="1"/>
            <a:r>
              <a:rPr lang="el-GR" dirty="0" smtClean="0"/>
              <a:t>Τον αριθμό από ακεραίους που έχουν αποθηκευτεί (</a:t>
            </a:r>
            <a:r>
              <a:rPr lang="en-US" dirty="0" smtClean="0"/>
              <a:t>size)</a:t>
            </a:r>
          </a:p>
          <a:p>
            <a:pPr lvl="1"/>
            <a:endParaRPr lang="en-US" dirty="0"/>
          </a:p>
          <a:p>
            <a:r>
              <a:rPr lang="el-GR" dirty="0" smtClean="0"/>
              <a:t>Τι πρέπει να κάνει ο </a:t>
            </a:r>
            <a:r>
              <a:rPr lang="en-US" dirty="0" smtClean="0"/>
              <a:t>constructor?</a:t>
            </a:r>
          </a:p>
          <a:p>
            <a:pPr lvl="1"/>
            <a:r>
              <a:rPr lang="el-GR" dirty="0" smtClean="0"/>
              <a:t>Να δώσει τιμή στο </a:t>
            </a:r>
            <a:r>
              <a:rPr lang="en-US" dirty="0" smtClean="0"/>
              <a:t>capacity</a:t>
            </a:r>
          </a:p>
          <a:p>
            <a:pPr lvl="1"/>
            <a:r>
              <a:rPr lang="el-GR" dirty="0" smtClean="0"/>
              <a:t>Να δώσει</a:t>
            </a:r>
            <a:r>
              <a:rPr lang="el-GR" dirty="0"/>
              <a:t> </a:t>
            </a:r>
            <a:r>
              <a:rPr lang="el-GR" dirty="0" smtClean="0"/>
              <a:t>χώρο στον πίνακα (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18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0112" y="2892718"/>
            <a:ext cx="2664296" cy="2482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292080" y="3933056"/>
            <a:ext cx="345638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476672"/>
            <a:ext cx="4283968" cy="626469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400" dirty="0">
                <a:solidFill>
                  <a:srgbClr val="FF0000"/>
                </a:solidFill>
              </a:rPr>
              <a:t>class Person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l-GR" sz="1400" dirty="0"/>
              <a:t>  </a:t>
            </a:r>
            <a:r>
              <a:rPr lang="en-US" sz="1400" dirty="0"/>
              <a:t>private String name</a:t>
            </a:r>
            <a:r>
              <a:rPr lang="en-US" sz="1400" dirty="0" smtClean="0"/>
              <a:t>;</a:t>
            </a:r>
            <a:endParaRPr lang="el-GR" sz="1400" dirty="0" smtClean="0"/>
          </a:p>
          <a:p>
            <a:r>
              <a:rPr lang="el-GR" sz="1400" dirty="0"/>
              <a:t> </a:t>
            </a:r>
            <a:r>
              <a:rPr lang="el-GR" sz="1400" dirty="0" smtClean="0"/>
              <a:t> </a:t>
            </a:r>
            <a:r>
              <a:rPr lang="en-US" sz="1400" dirty="0" smtClean="0"/>
              <a:t>private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/>
              <a:t>public Person(String </a:t>
            </a:r>
            <a:r>
              <a:rPr lang="en-US" sz="1400" dirty="0" smtClean="0"/>
              <a:t>name,			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this.name = name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l-GR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  <a:endParaRPr lang="el-GR" sz="1400" dirty="0"/>
          </a:p>
          <a:p>
            <a:r>
              <a:rPr lang="en-US" sz="1400" dirty="0"/>
              <a:t>	</a:t>
            </a:r>
          </a:p>
          <a:p>
            <a:r>
              <a:rPr lang="el-GR" sz="1400" dirty="0"/>
              <a:t>  </a:t>
            </a:r>
            <a:r>
              <a:rPr lang="en-US" sz="1400" dirty="0" smtClean="0"/>
              <a:t>public String </a:t>
            </a:r>
            <a:r>
              <a:rPr lang="en-US" sz="1400" dirty="0" err="1" smtClean="0">
                <a:solidFill>
                  <a:srgbClr val="FF0000"/>
                </a:solidFill>
              </a:rPr>
              <a:t>toString</a:t>
            </a:r>
            <a:r>
              <a:rPr lang="en-US" sz="1400" dirty="0" smtClean="0"/>
              <a:t>(){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/>
              <a:t>return </a:t>
            </a:r>
            <a:r>
              <a:rPr lang="en-US" sz="1400" dirty="0" smtClean="0"/>
              <a:t>name + “ “ + </a:t>
            </a:r>
            <a:r>
              <a:rPr lang="en-US" sz="1400" dirty="0" err="1" smtClean="0"/>
              <a:t>licence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 smtClean="0"/>
              <a:t>}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public </a:t>
            </a:r>
            <a:r>
              <a:rPr lang="en-US" sz="1400" dirty="0" err="1" smtClean="0"/>
              <a:t>boolean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equals</a:t>
            </a:r>
            <a:r>
              <a:rPr lang="en-US" sz="1400" dirty="0" smtClean="0"/>
              <a:t>(Person other){</a:t>
            </a:r>
            <a:endParaRPr lang="en-US" sz="1400" dirty="0"/>
          </a:p>
          <a:p>
            <a:r>
              <a:rPr lang="el-GR" sz="1400" dirty="0"/>
              <a:t>    </a:t>
            </a:r>
            <a:r>
              <a:rPr lang="en-US" sz="1400" dirty="0" smtClean="0"/>
              <a:t>if (</a:t>
            </a:r>
            <a:r>
              <a:rPr lang="en-US" sz="1400" dirty="0" err="1" smtClean="0"/>
              <a:t>this.name.equals</a:t>
            </a:r>
            <a:r>
              <a:rPr lang="en-US" sz="1400" dirty="0" smtClean="0"/>
              <a:t>(other.name)&amp;&amp;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</a:t>
            </a:r>
            <a:r>
              <a:rPr lang="en-US" sz="1400" dirty="0" err="1" smtClean="0"/>
              <a:t>this.licence</a:t>
            </a:r>
            <a:r>
              <a:rPr lang="en-US" sz="1400" dirty="0" smtClean="0"/>
              <a:t> == </a:t>
            </a:r>
            <a:r>
              <a:rPr lang="en-US" sz="1400" dirty="0" err="1" smtClean="0"/>
              <a:t>other.licence</a:t>
            </a:r>
            <a:r>
              <a:rPr lang="en-US" sz="1400" dirty="0" smtClean="0"/>
              <a:t>)){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true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}else{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return false;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}</a:t>
            </a:r>
            <a:endParaRPr lang="en-US" sz="1400" dirty="0"/>
          </a:p>
          <a:p>
            <a:r>
              <a:rPr lang="el-GR" sz="1400" dirty="0"/>
              <a:t>  </a:t>
            </a:r>
            <a:r>
              <a:rPr lang="en-US" sz="1400" dirty="0"/>
              <a:t>}</a:t>
            </a:r>
          </a:p>
          <a:p>
            <a:r>
              <a:rPr lang="en-US" sz="1400" dirty="0" smtClean="0"/>
              <a:t>}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355976" y="476672"/>
            <a:ext cx="4788024" cy="483209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driver;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this.driver.equals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}else{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return false;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8084" y="5733256"/>
            <a:ext cx="338437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της </a:t>
            </a:r>
            <a:r>
              <a:rPr lang="en-US" dirty="0" smtClean="0"/>
              <a:t>equals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Φωλιασμένες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199"/>
            <a:ext cx="8382000" cy="2971801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αντικείμενο μπορεί να περιέχει μέσα άλλα αντικείμενα.</a:t>
            </a:r>
          </a:p>
          <a:p>
            <a:r>
              <a:rPr lang="el-GR" dirty="0" smtClean="0"/>
              <a:t>Είναι συνηθισμένο σε αυτή την περίπτωση η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να ορίζονται κάνοντας </a:t>
            </a:r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της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 </a:t>
            </a:r>
            <a:r>
              <a:rPr lang="el-GR" dirty="0" smtClean="0"/>
              <a:t>των αντικειμένων που περιέχει.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κλήση της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driver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Φωλιασμένη</a:t>
            </a:r>
            <a:r>
              <a:rPr lang="el-GR" dirty="0" smtClean="0"/>
              <a:t> </a:t>
            </a:r>
            <a:r>
              <a:rPr lang="el-GR" dirty="0"/>
              <a:t>κλήση της </a:t>
            </a:r>
            <a:r>
              <a:rPr lang="en-US" dirty="0" err="1">
                <a:solidFill>
                  <a:srgbClr val="0070C0"/>
                </a:solidFill>
              </a:rPr>
              <a:t>toString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της κλάσης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driver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47800" y="3200400"/>
            <a:ext cx="5556738" cy="86177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r>
              <a:rPr lang="el-GR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869" y="4600546"/>
            <a:ext cx="6324600" cy="21236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this.driver.equals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return true;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}else{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return false;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863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σε πολλά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έχουμε πολλές κλάσεις βολεύει να τις βάζουμε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αρχεία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κάθε αρχείο έχει το όνομα της κλάσης</a:t>
            </a:r>
            <a:endParaRPr lang="en-US" dirty="0" smtClean="0"/>
          </a:p>
          <a:p>
            <a:pPr lvl="1"/>
            <a:r>
              <a:rPr lang="el-GR" dirty="0" smtClean="0"/>
              <a:t>Σημείωση: μια κλάση μόνη της σε ένα αρχείο είναι </a:t>
            </a:r>
            <a:r>
              <a:rPr lang="en-US" dirty="0" smtClean="0"/>
              <a:t>by default public, </a:t>
            </a:r>
            <a:r>
              <a:rPr lang="el-GR" dirty="0" smtClean="0"/>
              <a:t>μαζί με άλλη είναι </a:t>
            </a:r>
            <a:r>
              <a:rPr lang="en-US" dirty="0" smtClean="0"/>
              <a:t>by default private.</a:t>
            </a:r>
            <a:endParaRPr lang="el-GR" dirty="0" smtClean="0"/>
          </a:p>
          <a:p>
            <a:r>
              <a:rPr lang="el-GR" dirty="0" smtClean="0"/>
              <a:t>Ένα επιπλέον πλεονέκτημα είναι ότι μπορούμε να ορίσουμε μια </a:t>
            </a:r>
            <a:r>
              <a:rPr lang="en-US" dirty="0" smtClean="0">
                <a:solidFill>
                  <a:srgbClr val="0070C0"/>
                </a:solidFill>
              </a:rPr>
              <a:t>main </a:t>
            </a:r>
            <a:r>
              <a:rPr lang="el-GR" dirty="0" smtClean="0"/>
              <a:t>συνάρτηση για κάθε κλάση ξεχωριστά</a:t>
            </a:r>
          </a:p>
          <a:p>
            <a:pPr lvl="1"/>
            <a:r>
              <a:rPr lang="el-GR" dirty="0" smtClean="0"/>
              <a:t>Βοηθάει για το </a:t>
            </a:r>
            <a:r>
              <a:rPr lang="en-US" dirty="0" smtClean="0"/>
              <a:t>testing </a:t>
            </a:r>
            <a:r>
              <a:rPr lang="el-GR" dirty="0" smtClean="0"/>
              <a:t>του κώδικα.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Για να κάνουμε </a:t>
            </a:r>
            <a:r>
              <a:rPr lang="en-US" dirty="0" smtClean="0"/>
              <a:t>compile </a:t>
            </a:r>
            <a:r>
              <a:rPr lang="el-GR" dirty="0" smtClean="0"/>
              <a:t>πολλά αρχεία </a:t>
            </a:r>
            <a:r>
              <a:rPr lang="el-GR" dirty="0" err="1" smtClean="0"/>
              <a:t>μαζι</a:t>
            </a:r>
            <a:r>
              <a:rPr lang="el-GR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file1.java file2.java file3.java  </a:t>
            </a:r>
            <a:r>
              <a:rPr lang="en-US" dirty="0" smtClean="0"/>
              <a:t>	</a:t>
            </a:r>
            <a:endParaRPr lang="el-GR" dirty="0" smtClean="0"/>
          </a:p>
          <a:p>
            <a:pPr lvl="1"/>
            <a:r>
              <a:rPr lang="el-GR" dirty="0" smtClean="0"/>
              <a:t>ή μπορούμε να κάνουμε </a:t>
            </a:r>
            <a:r>
              <a:rPr lang="en-US" dirty="0" smtClean="0"/>
              <a:t>compile </a:t>
            </a:r>
            <a:r>
              <a:rPr lang="el-GR" dirty="0" smtClean="0"/>
              <a:t>το </a:t>
            </a:r>
            <a:r>
              <a:rPr lang="en-US" dirty="0" smtClean="0"/>
              <a:t>“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</a:t>
            </a:r>
            <a:r>
              <a:rPr lang="en-US" dirty="0" smtClean="0"/>
              <a:t>”</a:t>
            </a:r>
            <a:r>
              <a:rPr lang="el-GR" dirty="0" smtClean="0"/>
              <a:t> αρχείο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ΩΣ ΕΠΙΣΤΡΕΦΟΜΕΝΕΣ ΤΙΜΕΣ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557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επιστρεφόμενες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μέθοδος μπορεί να επιστρέφει αντικείμενα όπως οποιαδήποτε άλλη τιμή.</a:t>
            </a:r>
          </a:p>
          <a:p>
            <a:endParaRPr lang="el-GR" dirty="0"/>
          </a:p>
          <a:p>
            <a:r>
              <a:rPr lang="el-GR" dirty="0" smtClean="0"/>
              <a:t>Είναι δυνατόν επίσης μέσα σε μία μέθοδο να δημιουργούμε ένα αντικείμενο και να το επιστρέφουμε για να χρησιμοποιηθεί μετά.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0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620688"/>
            <a:ext cx="7560840" cy="5472608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class Car</a:t>
            </a: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position,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String name){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 = new Person(name);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}</a:t>
            </a:r>
            <a:endParaRPr lang="el-GR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l-GR" sz="2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900" b="1" dirty="0" err="1">
                <a:latin typeface="Courier New" pitchFamily="49" charset="0"/>
                <a:cs typeface="Courier New" pitchFamily="49" charset="0"/>
              </a:rPr>
              <a:t>driver.getName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Font typeface="Arial" pitchFamily="34" charset="0"/>
              <a:buNone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		+ " " + position;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752824" y="4293096"/>
            <a:ext cx="3419872" cy="1080120"/>
          </a:xfrm>
          <a:prstGeom prst="wedgeRectCallout">
            <a:avLst>
              <a:gd name="adj1" fmla="val -109039"/>
              <a:gd name="adj2" fmla="val 309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Επιστρέφει το αντικείμενο </a:t>
            </a:r>
            <a:r>
              <a:rPr lang="en-US" dirty="0" smtClean="0">
                <a:solidFill>
                  <a:schemeClr val="tx1"/>
                </a:solidFill>
              </a:rPr>
              <a:t>Person </a:t>
            </a:r>
            <a:r>
              <a:rPr lang="el-GR" dirty="0" smtClean="0">
                <a:solidFill>
                  <a:schemeClr val="tx1"/>
                </a:solidFill>
              </a:rPr>
              <a:t>το οποίο είναι ο οδηγός του οχήματος.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4869160"/>
            <a:ext cx="7128792" cy="5040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450729"/>
            <a:ext cx="8755923" cy="624786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this.name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name;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amount;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merge(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mergeIntoNewAccount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l-GR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name,this.amount+other.amount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newAccount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9504" y="620006"/>
            <a:ext cx="446449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άλλη επιλογή είναι να δημιουργήσουμε ένα νέο λογαριασμό μετά την συγχώνευση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26617" y="3645024"/>
            <a:ext cx="381738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ένα νέο αντικείμενο </a:t>
            </a:r>
            <a:r>
              <a:rPr lang="en-US" dirty="0" err="1" smtClean="0"/>
              <a:t>BankAccount</a:t>
            </a:r>
            <a:r>
              <a:rPr lang="en-US" dirty="0" smtClean="0"/>
              <a:t> </a:t>
            </a:r>
            <a:r>
              <a:rPr lang="el-GR" dirty="0" smtClean="0"/>
              <a:t>και το επιστρέφουμε.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840" y="5886785"/>
            <a:ext cx="60121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Αν δεν μπορούμε να </a:t>
            </a:r>
            <a:r>
              <a:rPr lang="el-GR" dirty="0" smtClean="0"/>
              <a:t>δημιουργήσουμε το νέο λογαριασμό επιστρέφουμε </a:t>
            </a:r>
            <a:r>
              <a:rPr lang="en-US" dirty="0">
                <a:solidFill>
                  <a:srgbClr val="FF0000"/>
                </a:solidFill>
              </a:rPr>
              <a:t>null</a:t>
            </a:r>
            <a:r>
              <a:rPr lang="en-US" dirty="0"/>
              <a:t>. </a:t>
            </a:r>
            <a:r>
              <a:rPr lang="el-GR" dirty="0"/>
              <a:t>Το </a:t>
            </a:r>
            <a:r>
              <a:rPr lang="en-US" dirty="0"/>
              <a:t>null </a:t>
            </a:r>
            <a:r>
              <a:rPr lang="el-GR" dirty="0"/>
              <a:t>είναι το κενό 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Κάνετε μια μέθοδο για την κλάση </a:t>
            </a:r>
            <a:r>
              <a:rPr lang="en-US" dirty="0" smtClean="0"/>
              <a:t>Car </a:t>
            </a:r>
            <a:r>
              <a:rPr lang="el-GR" dirty="0" smtClean="0"/>
              <a:t>η οποία να παίρνει σαν όρισμα ένα αριθμό Κ και να κάνει Κ κινήσεις με τυχαίο αριθμό από βήματα στο διάστημα μεταξύ 0 έως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762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2400" y="304800"/>
            <a:ext cx="8825754" cy="63246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 move(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K){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 moves = new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[K];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Random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rnd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K;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delta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rnd.nextInt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position += delta 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	moves[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 = delta;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return moves;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MovingCar14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 moves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(4);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("moves: 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4;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++){ 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(moves[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]+" 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7139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1641" y="3573017"/>
            <a:ext cx="4536504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6934200" cy="626469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DynamicArray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[capacity];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void print()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size;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 ++){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“);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186596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 ή λάθος?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52876"/>
            <a:ext cx="3059831" cy="2812060"/>
          </a:xfrm>
          <a:prstGeom prst="wedgeRoundRectCallout">
            <a:avLst>
              <a:gd name="adj1" fmla="val -56459"/>
              <a:gd name="adj2" fmla="val 3535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chemeClr val="tx1"/>
                </a:solidFill>
              </a:rPr>
              <a:t>capacity, size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values </a:t>
            </a:r>
            <a:r>
              <a:rPr lang="el-GR" dirty="0" smtClean="0">
                <a:solidFill>
                  <a:schemeClr val="tx1"/>
                </a:solidFill>
              </a:rPr>
              <a:t>δεν είναι ορισμένες.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 μπορεί να τις βλέπει 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μέθοδος </a:t>
            </a:r>
            <a:r>
              <a:rPr lang="en-US" dirty="0" smtClean="0">
                <a:solidFill>
                  <a:schemeClr val="tx1"/>
                </a:solidFill>
              </a:rPr>
              <a:t>print </a:t>
            </a:r>
            <a:r>
              <a:rPr lang="el-GR" dirty="0" smtClean="0">
                <a:solidFill>
                  <a:schemeClr val="tx1"/>
                </a:solidFill>
              </a:rPr>
              <a:t>(ή οποιαδήποτε άλλη μέθοδος) θα πρέπει να είναι ορισμένες ως πεδία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97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94955" y="2362200"/>
            <a:ext cx="5143846" cy="1524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6781800" cy="64770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[capacity];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697060"/>
            <a:ext cx="3059831" cy="2812060"/>
          </a:xfrm>
          <a:prstGeom prst="wedgeRoundRectCallout">
            <a:avLst>
              <a:gd name="adj1" fmla="val -61877"/>
              <a:gd name="adj2" fmla="val -848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δεν αρχικοποιεί τα πεδία της κλάσης .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Οι μεταβλητές </a:t>
            </a:r>
            <a:r>
              <a:rPr lang="en-US" dirty="0" smtClean="0">
                <a:solidFill>
                  <a:srgbClr val="FF0000"/>
                </a:solidFill>
              </a:rPr>
              <a:t>capacity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rgbClr val="FF0000"/>
                </a:solidFill>
              </a:rPr>
              <a:t>values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ορίζονται μέσα στον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τοπικές μεταβλητές </a:t>
            </a:r>
            <a:r>
              <a:rPr lang="el-GR" dirty="0" smtClean="0">
                <a:solidFill>
                  <a:schemeClr val="tx1"/>
                </a:solidFill>
              </a:rPr>
              <a:t>και δεν αλλάζουν την τιμή των πεδίων.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1368410"/>
            <a:ext cx="3352800" cy="3828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3048000"/>
            <a:ext cx="4048364" cy="3684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20057630">
            <a:off x="4874899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381000"/>
            <a:ext cx="6781800" cy="64770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capacity;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void print()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86233"/>
              <a:gd name="adj2" fmla="val 896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n-US" dirty="0" smtClean="0">
                <a:solidFill>
                  <a:schemeClr val="tx1"/>
                </a:solidFill>
              </a:rPr>
              <a:t>capacity </a:t>
            </a:r>
            <a:r>
              <a:rPr lang="el-GR" dirty="0" err="1" smtClean="0">
                <a:solidFill>
                  <a:schemeClr val="tx1"/>
                </a:solidFill>
              </a:rPr>
              <a:t>αρχικοποιείται</a:t>
            </a:r>
            <a:r>
              <a:rPr lang="el-GR" dirty="0" smtClean="0">
                <a:solidFill>
                  <a:schemeClr val="tx1"/>
                </a:solidFill>
              </a:rPr>
              <a:t> σωστά.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Ο πίνακας </a:t>
            </a:r>
            <a:r>
              <a:rPr lang="en-US" dirty="0" smtClean="0">
                <a:solidFill>
                  <a:schemeClr val="tx1"/>
                </a:solidFill>
              </a:rPr>
              <a:t>values </a:t>
            </a:r>
            <a:r>
              <a:rPr lang="el-GR" dirty="0" smtClean="0">
                <a:solidFill>
                  <a:schemeClr val="tx1"/>
                </a:solidFill>
              </a:rPr>
              <a:t>όμως όχι. </a:t>
            </a:r>
          </a:p>
          <a:p>
            <a:pPr algn="ctr"/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Τον έχουμε ορίσει σωστά αλλά δεν του έχουμε δώσει χώρο! Δεν έχουμε προσδιορίσει το μέγεθος του</a:t>
            </a:r>
          </a:p>
        </p:txBody>
      </p:sp>
    </p:spTree>
    <p:extLst>
      <p:ext uri="{BB962C8B-B14F-4D97-AF65-F5344CB8AC3E}">
        <p14:creationId xmlns:p14="http://schemas.microsoft.com/office/powerpoint/2010/main" val="230685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22506" y="3048000"/>
            <a:ext cx="453064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9785" y="1022730"/>
            <a:ext cx="5624383" cy="61467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20057630">
            <a:off x="4453477" y="5345448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381000"/>
            <a:ext cx="6781800" cy="64770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[capacity];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capacity;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void print()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(values[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+ " “);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308600"/>
            <a:ext cx="3059831" cy="3200520"/>
          </a:xfrm>
          <a:prstGeom prst="wedgeRoundRectCallout">
            <a:avLst>
              <a:gd name="adj1" fmla="val -62425"/>
              <a:gd name="adj2" fmla="val -3705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Θυμηθείτε ότι οι εντολές αυτές θα εκτελεστούν πριν από τις εντολές του </a:t>
            </a:r>
            <a:r>
              <a:rPr lang="en-US" dirty="0" smtClean="0">
                <a:solidFill>
                  <a:schemeClr val="tx1"/>
                </a:solidFill>
              </a:rPr>
              <a:t>constructor. </a:t>
            </a:r>
            <a:r>
              <a:rPr lang="el-GR" dirty="0" smtClean="0">
                <a:solidFill>
                  <a:schemeClr val="tx1"/>
                </a:solidFill>
              </a:rPr>
              <a:t>Εκείνη τη στιγμή δεν ξέρουμε το </a:t>
            </a:r>
            <a:r>
              <a:rPr lang="en-US" dirty="0" smtClean="0">
                <a:solidFill>
                  <a:schemeClr val="tx1"/>
                </a:solidFill>
              </a:rPr>
              <a:t>capacity </a:t>
            </a:r>
            <a:r>
              <a:rPr lang="el-GR" dirty="0" smtClean="0">
                <a:solidFill>
                  <a:schemeClr val="tx1"/>
                </a:solidFill>
              </a:rPr>
              <a:t>είναι μηδέν και άρα δημιουργούμε ένα πίνακα μηδενικού μεγέθους!</a:t>
            </a:r>
          </a:p>
        </p:txBody>
      </p:sp>
    </p:spTree>
    <p:extLst>
      <p:ext uri="{BB962C8B-B14F-4D97-AF65-F5344CB8AC3E}">
        <p14:creationId xmlns:p14="http://schemas.microsoft.com/office/powerpoint/2010/main" val="402260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8200" y="2971800"/>
            <a:ext cx="4724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581128"/>
            <a:ext cx="3429000" cy="4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381000"/>
            <a:ext cx="6781800" cy="64770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[];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DynamicArray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[capacity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public void add(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if (size == capacity){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……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084169" y="1174259"/>
            <a:ext cx="3059831" cy="2192408"/>
          </a:xfrm>
          <a:prstGeom prst="wedgeRoundRectCallout">
            <a:avLst>
              <a:gd name="adj1" fmla="val -63958"/>
              <a:gd name="adj2" fmla="val 3469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 Constructor </a:t>
            </a:r>
            <a:r>
              <a:rPr lang="el-GR" dirty="0" smtClean="0">
                <a:solidFill>
                  <a:schemeClr val="tx1"/>
                </a:solidFill>
              </a:rPr>
              <a:t>θα </a:t>
            </a:r>
            <a:r>
              <a:rPr lang="el-GR" dirty="0" err="1" smtClean="0">
                <a:solidFill>
                  <a:schemeClr val="tx1"/>
                </a:solidFill>
              </a:rPr>
              <a:t>αρχικοποιήσει</a:t>
            </a:r>
            <a:r>
              <a:rPr lang="el-GR" dirty="0" smtClean="0">
                <a:solidFill>
                  <a:schemeClr val="tx1"/>
                </a:solidFill>
              </a:rPr>
              <a:t> σωστά τον πίνακα </a:t>
            </a:r>
            <a:r>
              <a:rPr lang="en-US" dirty="0" smtClean="0">
                <a:solidFill>
                  <a:schemeClr val="tx1"/>
                </a:solidFill>
              </a:rPr>
              <a:t>values, </a:t>
            </a:r>
            <a:r>
              <a:rPr lang="el-GR" dirty="0" smtClean="0">
                <a:solidFill>
                  <a:schemeClr val="tx1"/>
                </a:solidFill>
              </a:rPr>
              <a:t>αλλά δεν θα αλλάξει το πεδίο</a:t>
            </a:r>
            <a:r>
              <a:rPr lang="en-US" dirty="0" smtClean="0">
                <a:solidFill>
                  <a:schemeClr val="tx1"/>
                </a:solidFill>
              </a:rPr>
              <a:t> capacity </a:t>
            </a:r>
            <a:r>
              <a:rPr lang="el-GR" dirty="0" smtClean="0">
                <a:solidFill>
                  <a:schemeClr val="tx1"/>
                </a:solidFill>
              </a:rPr>
              <a:t>μιας και χρησιμοποιεί την τοπική μεταβλητή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2240" y="620688"/>
            <a:ext cx="9973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Σωστό?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791201" y="3687130"/>
            <a:ext cx="3237256" cy="1189670"/>
          </a:xfrm>
          <a:prstGeom prst="wedgeRoundRectCallout">
            <a:avLst>
              <a:gd name="adj1" fmla="val -88461"/>
              <a:gd name="adj2" fmla="val 3708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capacity </a:t>
            </a:r>
            <a:r>
              <a:rPr lang="el-GR" dirty="0" smtClean="0">
                <a:solidFill>
                  <a:schemeClr val="tx1"/>
                </a:solidFill>
              </a:rPr>
              <a:t>εδώ αναφέρεται στο πεδίο και έχει τιμή μηδέν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l-GR" dirty="0" smtClean="0">
                <a:solidFill>
                  <a:schemeClr val="tx1"/>
                </a:solidFill>
              </a:rPr>
              <a:t>άρα ο έλεγχος θα βγαίνει αληθής</a:t>
            </a:r>
          </a:p>
        </p:txBody>
      </p:sp>
      <p:sp>
        <p:nvSpPr>
          <p:cNvPr id="6" name="TextBox 5"/>
          <p:cNvSpPr txBox="1"/>
          <p:nvPr/>
        </p:nvSpPr>
        <p:spPr>
          <a:xfrm rot="20057630">
            <a:off x="4116147" y="5411985"/>
            <a:ext cx="3147208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ΛΑΘΟΣ!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44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10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6981</TotalTime>
  <Words>2314</Words>
  <Application>Microsoft Office PowerPoint</Application>
  <PresentationFormat>On-screen Show (4:3)</PresentationFormat>
  <Paragraphs>833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ΑΝΤΙΚΕΙΜΕΝΑ ΜΕ ΠΙΝΑΚΕΣ</vt:lpstr>
      <vt:lpstr>PowerPoint Presentation</vt:lpstr>
      <vt:lpstr>Πεδία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 μέθοδος add</vt:lpstr>
      <vt:lpstr>Η μέθοδος add</vt:lpstr>
      <vt:lpstr>Δημιουργία νέου πίνακα</vt:lpstr>
      <vt:lpstr>Δημιουργία νέου πίνακα</vt:lpstr>
      <vt:lpstr>Δημιουργία νέου πίνακα</vt:lpstr>
      <vt:lpstr>Δημιουργία νέου πίνακα</vt:lpstr>
      <vt:lpstr>Δημιουργία νέου πίνακα</vt:lpstr>
      <vt:lpstr>Δημιουργία νέου πίνακα</vt:lpstr>
      <vt:lpstr>H μέθοδος remove</vt:lpstr>
      <vt:lpstr>Η μέθοδος remove</vt:lpstr>
      <vt:lpstr>Accessor για το capacity</vt:lpstr>
      <vt:lpstr>Η κλάση DynamicArrayTest</vt:lpstr>
      <vt:lpstr>OI ΜΕΘΟΔΟΙ toSTRING και EQUALS</vt:lpstr>
      <vt:lpstr>Δυο ειδικές μέθοδοι</vt:lpstr>
      <vt:lpstr>toString και equals</vt:lpstr>
      <vt:lpstr>Παράδειγμα</vt:lpstr>
      <vt:lpstr>toString()</vt:lpstr>
      <vt:lpstr>toString()</vt:lpstr>
      <vt:lpstr>PowerPoint Presentation</vt:lpstr>
      <vt:lpstr>Παράδειγμα</vt:lpstr>
      <vt:lpstr>PowerPoint Presentation</vt:lpstr>
      <vt:lpstr>PowerPoint Presentation</vt:lpstr>
      <vt:lpstr>ANTIKEIMENA MEΣΑ ΣΕ ΑΝΤΙΚΕΙΜΕΝΑ</vt:lpstr>
      <vt:lpstr>Αντικείμενα μέσα σε αντικείμενα</vt:lpstr>
      <vt:lpstr>PowerPoint Presentation</vt:lpstr>
      <vt:lpstr>PowerPoint Presentation</vt:lpstr>
      <vt:lpstr>PowerPoint Presentation</vt:lpstr>
      <vt:lpstr>Η εντολή exit</vt:lpstr>
      <vt:lpstr>PowerPoint Presentation</vt:lpstr>
      <vt:lpstr>PowerPoint Presentation</vt:lpstr>
      <vt:lpstr>Φωλιασμένες toString και equals</vt:lpstr>
      <vt:lpstr>Κώδικας σε πολλά αρχεία</vt:lpstr>
      <vt:lpstr>ΑΝΤΙΚΕΙΜΕΝΑ ΩΣ ΕΠΙΣΤΡΕΦΟΜΕΝΕΣ ΤΙΜΕΣ</vt:lpstr>
      <vt:lpstr>Αντικείμενα ως επιστρεφόμενες τιμές</vt:lpstr>
      <vt:lpstr>PowerPoint Presentation</vt:lpstr>
      <vt:lpstr>PowerPoint Presentation</vt:lpstr>
      <vt:lpstr>Παράδειγμα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304</cp:revision>
  <dcterms:created xsi:type="dcterms:W3CDTF">2013-02-10T16:19:38Z</dcterms:created>
  <dcterms:modified xsi:type="dcterms:W3CDTF">2018-03-27T21:23:38Z</dcterms:modified>
</cp:coreProperties>
</file>