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7" r:id="rId2"/>
    <p:sldId id="467" r:id="rId3"/>
    <p:sldId id="468" r:id="rId4"/>
    <p:sldId id="469" r:id="rId5"/>
    <p:sldId id="470" r:id="rId6"/>
    <p:sldId id="471" r:id="rId7"/>
    <p:sldId id="472" r:id="rId8"/>
    <p:sldId id="473" r:id="rId9"/>
    <p:sldId id="474" r:id="rId10"/>
    <p:sldId id="475" r:id="rId11"/>
    <p:sldId id="476" r:id="rId12"/>
    <p:sldId id="477" r:id="rId13"/>
    <p:sldId id="478" r:id="rId14"/>
    <p:sldId id="479" r:id="rId15"/>
    <p:sldId id="480" r:id="rId16"/>
    <p:sldId id="481" r:id="rId17"/>
    <p:sldId id="482" r:id="rId18"/>
    <p:sldId id="483" r:id="rId19"/>
    <p:sldId id="484" r:id="rId20"/>
    <p:sldId id="485" r:id="rId21"/>
    <p:sldId id="507" r:id="rId22"/>
    <p:sldId id="486" r:id="rId23"/>
    <p:sldId id="487" r:id="rId24"/>
    <p:sldId id="488" r:id="rId25"/>
    <p:sldId id="489" r:id="rId26"/>
    <p:sldId id="490" r:id="rId27"/>
    <p:sldId id="491" r:id="rId28"/>
    <p:sldId id="492" r:id="rId29"/>
    <p:sldId id="508" r:id="rId30"/>
    <p:sldId id="509" r:id="rId31"/>
    <p:sldId id="493" r:id="rId32"/>
    <p:sldId id="510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Αντικειμενοστραφουσ 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Υπερφόρτωση</a:t>
            </a:r>
            <a:endParaRPr lang="el-GR" dirty="0" smtClean="0"/>
          </a:p>
          <a:p>
            <a:pPr algn="ctr"/>
            <a:r>
              <a:rPr lang="el-GR" dirty="0"/>
              <a:t> </a:t>
            </a:r>
            <a:r>
              <a:rPr lang="el-GR" dirty="0" smtClean="0"/>
              <a:t>Αντικείμενα σαν ορίσματα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71600" y="1447800"/>
            <a:ext cx="3810000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449286" y="5486400"/>
            <a:ext cx="2362200" cy="2286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533400"/>
            <a:ext cx="7696200" cy="590931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private int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position = 0;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move(int delta){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MovingCar12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Car(); </a:t>
            </a:r>
            <a:endParaRPr lang="el-GR" sz="14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Rectangular Callout 2"/>
          <p:cNvSpPr/>
          <p:nvPr/>
        </p:nvSpPr>
        <p:spPr>
          <a:xfrm>
            <a:off x="6400800" y="4876800"/>
            <a:ext cx="2743200" cy="1219200"/>
          </a:xfrm>
          <a:prstGeom prst="wedgeRectCallout">
            <a:avLst>
              <a:gd name="adj1" fmla="val -100595"/>
              <a:gd name="adj2" fmla="val 1071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Θα χτυπήσει </a:t>
            </a:r>
            <a:r>
              <a:rPr lang="el-GR" dirty="0" smtClean="0">
                <a:solidFill>
                  <a:srgbClr val="FF0000"/>
                </a:solidFill>
              </a:rPr>
              <a:t>λάθος</a:t>
            </a:r>
            <a:r>
              <a:rPr lang="el-GR" dirty="0" smtClean="0">
                <a:solidFill>
                  <a:schemeClr val="tx1"/>
                </a:solidFill>
              </a:rPr>
              <a:t> ότι δεν υπάρχει </a:t>
            </a:r>
            <a:r>
              <a:rPr lang="en-US" dirty="0" smtClean="0">
                <a:solidFill>
                  <a:schemeClr val="tx1"/>
                </a:solidFill>
              </a:rPr>
              <a:t>constructor </a:t>
            </a:r>
            <a:r>
              <a:rPr lang="el-GR" dirty="0" smtClean="0">
                <a:solidFill>
                  <a:schemeClr val="tx1"/>
                </a:solidFill>
              </a:rPr>
              <a:t>χωρίς ορίσματα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28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 – Προσοχή ΙΙ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υπερφόρτωση</a:t>
            </a:r>
            <a:r>
              <a:rPr lang="el-GR" dirty="0" smtClean="0"/>
              <a:t> γίνεται μόνο </a:t>
            </a:r>
            <a:r>
              <a:rPr lang="el-GR" dirty="0" smtClean="0">
                <a:solidFill>
                  <a:srgbClr val="0070C0"/>
                </a:solidFill>
              </a:rPr>
              <a:t>ως προς τα ορίσματα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FF0000"/>
                </a:solidFill>
              </a:rPr>
              <a:t>ΌΧΙ</a:t>
            </a:r>
            <a:r>
              <a:rPr lang="el-GR" dirty="0" smtClean="0"/>
              <a:t> ως προς </a:t>
            </a:r>
            <a:r>
              <a:rPr lang="el-GR" dirty="0" smtClean="0">
                <a:solidFill>
                  <a:srgbClr val="0070C0"/>
                </a:solidFill>
              </a:rPr>
              <a:t>την επιστρεφόμενη τιμή</a:t>
            </a:r>
            <a:r>
              <a:rPr lang="el-GR" dirty="0" smtClean="0"/>
              <a:t>.</a:t>
            </a:r>
          </a:p>
          <a:p>
            <a:r>
              <a:rPr lang="el-GR" dirty="0"/>
              <a:t>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υπογραφή</a:t>
            </a:r>
            <a:r>
              <a:rPr lang="el-GR" dirty="0"/>
              <a:t> μίας μεθόδου είναι το </a:t>
            </a:r>
            <a:r>
              <a:rPr lang="el-GR" dirty="0">
                <a:solidFill>
                  <a:srgbClr val="0070C0"/>
                </a:solidFill>
              </a:rPr>
              <a:t>όνομα</a:t>
            </a:r>
            <a:r>
              <a:rPr lang="el-GR" dirty="0"/>
              <a:t> της και η </a:t>
            </a:r>
            <a:r>
              <a:rPr lang="el-GR" dirty="0">
                <a:solidFill>
                  <a:srgbClr val="0070C0"/>
                </a:solidFill>
              </a:rPr>
              <a:t>λίστα με τους τύπους των ορισμάτων</a:t>
            </a:r>
            <a:r>
              <a:rPr lang="el-GR" dirty="0"/>
              <a:t> της μεθόδου</a:t>
            </a:r>
          </a:p>
          <a:p>
            <a:pPr lvl="1"/>
            <a:r>
              <a:rPr lang="en-US" dirty="0"/>
              <a:t>H Java </a:t>
            </a:r>
            <a:r>
              <a:rPr lang="el-GR" dirty="0"/>
              <a:t>μπορεί να ξεχωρίσει μεθόδους με διαφορετική υπογραφή.</a:t>
            </a:r>
          </a:p>
          <a:p>
            <a:pPr lvl="1"/>
            <a:r>
              <a:rPr lang="el-GR" dirty="0"/>
              <a:t>Π.χ.,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move()</a:t>
            </a:r>
            <a:r>
              <a:rPr lang="en-US" dirty="0"/>
              <a:t>,</a:t>
            </a:r>
            <a:r>
              <a:rPr lang="el-GR" dirty="0"/>
              <a:t> </a:t>
            </a:r>
            <a:r>
              <a:rPr lang="en-US" dirty="0">
                <a:solidFill>
                  <a:srgbClr val="0070C0"/>
                </a:solidFill>
              </a:rPr>
              <a:t>move(int)</a:t>
            </a:r>
            <a:r>
              <a:rPr lang="en-US" dirty="0"/>
              <a:t> </a:t>
            </a:r>
            <a:r>
              <a:rPr lang="el-GR" dirty="0"/>
              <a:t>έχουν διαφορετική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υπογραφή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dirty="0" smtClean="0"/>
              <a:t>Όταν δημιουργούμε μια μέθοδο θα πρέπει να δημιουργούμε μία </a:t>
            </a:r>
            <a:r>
              <a:rPr lang="el-GR" dirty="0" smtClean="0">
                <a:solidFill>
                  <a:srgbClr val="FF0000"/>
                </a:solidFill>
              </a:rPr>
              <a:t>διαφορετική υπογραφή</a:t>
            </a:r>
            <a:r>
              <a:rPr lang="el-G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73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150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double");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double");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57800" y="762000"/>
            <a:ext cx="374320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Ποιοι συνδυασμοί είναι αποδεκτοί?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415534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4768334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1237" y="3648482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2558534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886628" y="1430435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40376" y="2743200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53200" y="2069068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46788" y="1415534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886628" y="2063371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886628" y="2743200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886628" y="3472934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553200" y="3469593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86628" y="4114800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553200" y="4114800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886628" y="4768334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553200" y="4768334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pic>
        <p:nvPicPr>
          <p:cNvPr id="1026" name="Picture 2" descr="C:\Users\tsap\AppData\Local\Microsoft\Windows\Temporary Internet Files\Content.IE5\S7NIQV8V\MC900432619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3585" y="1409926"/>
            <a:ext cx="410349" cy="410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sap\AppData\Local\Microsoft\Windows\Temporary Internet Files\Content.IE5\KA8J2G2P\MC90043260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760" y="2051817"/>
            <a:ext cx="380886" cy="38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 descr="C:\Users\tsap\AppData\Local\Microsoft\Windows\Temporary Internet Files\Content.IE5\KA8J2G2P\MC90043260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316" y="2743200"/>
            <a:ext cx="380886" cy="38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C:\Users\tsap\AppData\Local\Microsoft\Windows\Temporary Internet Files\Content.IE5\KA8J2G2P\MC90043260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760" y="3458039"/>
            <a:ext cx="380886" cy="38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" descr="C:\Users\tsap\AppData\Local\Microsoft\Windows\Temporary Internet Files\Content.IE5\KA8J2G2P\MC90043260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316" y="4103246"/>
            <a:ext cx="380886" cy="38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Users\tsap\AppData\Local\Microsoft\Windows\Temporary Internet Files\Content.IE5\S7NIQV8V\MC900432619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9028" y="4727317"/>
            <a:ext cx="410349" cy="410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790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 – Προσοχή ΙΙΙ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Λόγω της συμβατότητας μεταξύ τύπων μια κλήση μπορεί να ταιριάζει με διάφορες μεθόδους. </a:t>
            </a:r>
          </a:p>
          <a:p>
            <a:r>
              <a:rPr lang="el-GR" dirty="0" smtClean="0"/>
              <a:t>Καλείται αυτή που ταιριάζει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ακριβώς</a:t>
            </a:r>
            <a:r>
              <a:rPr lang="el-GR" dirty="0" smtClean="0"/>
              <a:t>, ή αυτή που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πιο κοντά</a:t>
            </a:r>
            <a:r>
              <a:rPr lang="el-GR" dirty="0" smtClean="0"/>
              <a:t>.</a:t>
            </a:r>
          </a:p>
          <a:p>
            <a:r>
              <a:rPr lang="el-GR" dirty="0" smtClean="0"/>
              <a:t> Αν υπάρχει </a:t>
            </a:r>
            <a:r>
              <a:rPr lang="el-GR" dirty="0" smtClean="0">
                <a:solidFill>
                  <a:srgbClr val="0070C0"/>
                </a:solidFill>
              </a:rPr>
              <a:t>ασάφεια</a:t>
            </a:r>
            <a:r>
              <a:rPr lang="el-GR" dirty="0" smtClean="0"/>
              <a:t> θα χτυπήσει ο </a:t>
            </a:r>
            <a:r>
              <a:rPr lang="en-US" dirty="0" smtClean="0"/>
              <a:t>compiler.</a:t>
            </a: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91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  <a:ln w="19050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float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x,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OverloadingExample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anObject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anObject.aMethod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1,1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3884064"/>
            <a:ext cx="39558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η κλήση της μεθόδου?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239284" y="5257800"/>
            <a:ext cx="3574891" cy="914400"/>
          </a:xfrm>
          <a:prstGeom prst="wedgeRoundRectCallout">
            <a:avLst>
              <a:gd name="adj1" fmla="val -108662"/>
              <a:gd name="adj2" fmla="val -23940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Τυπώνει </a:t>
            </a:r>
            <a:r>
              <a:rPr lang="en-US" dirty="0" smtClean="0">
                <a:solidFill>
                  <a:schemeClr val="tx1"/>
                </a:solidFill>
              </a:rPr>
              <a:t>“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” </a:t>
            </a:r>
            <a:endParaRPr lang="el-GR" dirty="0" smtClean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γιατί </a:t>
            </a:r>
            <a:r>
              <a:rPr lang="el-GR" dirty="0" smtClean="0">
                <a:solidFill>
                  <a:srgbClr val="FF0000"/>
                </a:solidFill>
              </a:rPr>
              <a:t>ταιριάζει</a:t>
            </a:r>
            <a:r>
              <a:rPr lang="el-GR" dirty="0" smtClean="0">
                <a:solidFill>
                  <a:schemeClr val="tx1"/>
                </a:solidFill>
              </a:rPr>
              <a:t> ακριβώς με τις παραμέτρους που δώσαμε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083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  <a:ln w="19050">
            <a:solidFill>
              <a:srgbClr val="0070C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/*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y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){</a:t>
            </a:r>
            <a:endParaRPr lang="el-GR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*/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float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x,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OverloadingExample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anObject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anObject.aMethod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1,1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4068730"/>
            <a:ext cx="39558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η κλήση της μεθόδου?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239284" y="5257800"/>
            <a:ext cx="3574891" cy="914400"/>
          </a:xfrm>
          <a:prstGeom prst="wedgeRoundRectCallout">
            <a:avLst>
              <a:gd name="adj1" fmla="val -106032"/>
              <a:gd name="adj2" fmla="val 35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Τυπώνει </a:t>
            </a:r>
            <a:r>
              <a:rPr lang="en-US" dirty="0" smtClean="0">
                <a:solidFill>
                  <a:schemeClr val="tx1"/>
                </a:solidFill>
              </a:rPr>
              <a:t>“</a:t>
            </a:r>
            <a:r>
              <a:rPr lang="en-US" dirty="0" smtClean="0">
                <a:solidFill>
                  <a:srgbClr val="FF0000"/>
                </a:solidFill>
              </a:rPr>
              <a:t>float </a:t>
            </a:r>
            <a:r>
              <a:rPr lang="en-US" dirty="0" err="1" smtClean="0">
                <a:solidFill>
                  <a:srgbClr val="FF0000"/>
                </a:solidFill>
              </a:rPr>
              <a:t>float</a:t>
            </a:r>
            <a:r>
              <a:rPr lang="en-US" dirty="0" smtClean="0">
                <a:solidFill>
                  <a:schemeClr val="tx1"/>
                </a:solidFill>
              </a:rPr>
              <a:t>” </a:t>
            </a:r>
            <a:endParaRPr lang="el-GR" dirty="0" smtClean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γιατί είναι </a:t>
            </a:r>
            <a:r>
              <a:rPr lang="el-GR" dirty="0" smtClean="0">
                <a:solidFill>
                  <a:srgbClr val="FF0000"/>
                </a:solidFill>
              </a:rPr>
              <a:t>πιο κοντά </a:t>
            </a:r>
            <a:r>
              <a:rPr lang="el-GR" dirty="0" smtClean="0">
                <a:solidFill>
                  <a:schemeClr val="tx1"/>
                </a:solidFill>
              </a:rPr>
              <a:t>ακριβώς με τις παραμέτρους που δώσαμε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6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l-GR" dirty="0" smtClean="0"/>
              <a:t>Ασάφεια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double");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OverloadingExample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anObject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anObject.aMethod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(1.0,1);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anObject.aMethod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(1,1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32739" y="3810000"/>
            <a:ext cx="601126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η κλήση της μεθόδου σε κάθε περίπτωση?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6019800" y="5334000"/>
            <a:ext cx="2743200" cy="612648"/>
          </a:xfrm>
          <a:prstGeom prst="wedgeRoundRectCallout">
            <a:avLst>
              <a:gd name="adj1" fmla="val -131627"/>
              <a:gd name="adj2" fmla="val 1083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Τυπώνει </a:t>
            </a:r>
            <a:r>
              <a:rPr lang="en-US" dirty="0" smtClean="0"/>
              <a:t>“</a:t>
            </a:r>
            <a:r>
              <a:rPr lang="en-US" dirty="0" smtClean="0">
                <a:solidFill>
                  <a:srgbClr val="FF0000"/>
                </a:solidFill>
              </a:rPr>
              <a:t>double 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3810000" y="6096000"/>
            <a:ext cx="3886200" cy="609600"/>
          </a:xfrm>
          <a:prstGeom prst="wedgeRoundRectCallout">
            <a:avLst>
              <a:gd name="adj1" fmla="val -56334"/>
              <a:gd name="adj2" fmla="val -70192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 </a:t>
            </a:r>
            <a:r>
              <a:rPr lang="en-US" dirty="0"/>
              <a:t>c</a:t>
            </a:r>
            <a:r>
              <a:rPr lang="en-US" dirty="0" smtClean="0"/>
              <a:t>ompiler </a:t>
            </a:r>
            <a:r>
              <a:rPr lang="el-GR" dirty="0" smtClean="0"/>
              <a:t>μας πετάει λάθος γιατί η κλήση είναι ασαφής (</a:t>
            </a:r>
            <a:r>
              <a:rPr lang="en-US" dirty="0" smtClean="0"/>
              <a:t>ambiguous)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471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ΑΝΤΙΚΕΙΜΕΝΑ ΣΑΝ ΟΡΙΣΜΑΤΑ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9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ως ορίσματα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Οποιαδήποτε κλάση μπορεί να χρησιμοποιηθεί ως </a:t>
            </a:r>
            <a:r>
              <a:rPr lang="el-GR" dirty="0" smtClean="0"/>
              <a:t>παράμετρος και μπορούμε να περνάμε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 ως ορίσματα </a:t>
            </a:r>
            <a:r>
              <a:rPr lang="el-GR" dirty="0" smtClean="0"/>
              <a:t>σε μία μέθοδο όπως οποιαδήποτε άλλη μεταβλητή</a:t>
            </a:r>
          </a:p>
        </p:txBody>
      </p:sp>
    </p:spTree>
    <p:extLst>
      <p:ext uri="{BB962C8B-B14F-4D97-AF65-F5344CB8AC3E}">
        <p14:creationId xmlns:p14="http://schemas.microsoft.com/office/powerpoint/2010/main" val="408949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Ορίστε μια </a:t>
            </a:r>
            <a:r>
              <a:rPr lang="en-US" dirty="0" smtClean="0"/>
              <a:t>(</a:t>
            </a:r>
            <a:r>
              <a:rPr lang="el-GR" dirty="0" smtClean="0"/>
              <a:t>στατική) μέθοδο που να παίρνει σαν όρισμα δύο οχήματα και να μας επιστρέφει την απόσταση τους.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80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ΥΠΕΡΦΟΡΤΩΣΗ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02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7554" y="5410200"/>
            <a:ext cx="5576046" cy="838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67554" y="609600"/>
            <a:ext cx="8610600" cy="601980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private int position = 0;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 { return position;}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void move(int delta){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position += delta ;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		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MovingCarDistance1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void main(String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 myCar1 = new Car(1);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Car myCar2 = new Car(0);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myCar2.move(2);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("Distance of Car 1 from Car 2: " + 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computeDistance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(myCar1,myCar2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("Distance of Car 2 from Car 1: " + 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computeDistance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(myCar2,myCar1)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endParaRPr lang="el-GR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computeDistance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car1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car2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car1.getPosition() – car2.getPosition()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}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29200" y="3810000"/>
            <a:ext cx="4114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Μια μέθοδος ή ένα πεδίο που χρησιμοποιείται σε μία </a:t>
            </a:r>
            <a:r>
              <a:rPr lang="en-US" dirty="0" smtClean="0"/>
              <a:t>static </a:t>
            </a:r>
            <a:r>
              <a:rPr lang="el-GR" dirty="0" smtClean="0"/>
              <a:t>μέθοδο πρέπει να είναι επίσης </a:t>
            </a:r>
            <a:r>
              <a:rPr lang="en-US" dirty="0" smtClean="0"/>
              <a:t>stati</a:t>
            </a:r>
            <a:r>
              <a:rPr lang="en-US" dirty="0"/>
              <a:t>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55398" y="5786735"/>
            <a:ext cx="3188602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μέθοδος </a:t>
            </a:r>
            <a:r>
              <a:rPr lang="en-US" dirty="0" err="1" smtClean="0"/>
              <a:t>computeDistance</a:t>
            </a:r>
            <a:r>
              <a:rPr lang="en-US" dirty="0" smtClean="0"/>
              <a:t> </a:t>
            </a:r>
            <a:r>
              <a:rPr lang="el-GR" dirty="0" smtClean="0"/>
              <a:t>παίρνει σαν όρισμα δύο </a:t>
            </a:r>
            <a:r>
              <a:rPr lang="el-GR" dirty="0" smtClean="0">
                <a:solidFill>
                  <a:srgbClr val="FF0000"/>
                </a:solidFill>
              </a:rPr>
              <a:t>αντικείμενα</a:t>
            </a:r>
            <a:r>
              <a:rPr lang="el-GR" dirty="0" smtClean="0"/>
              <a:t> τύπου </a:t>
            </a:r>
            <a:r>
              <a:rPr lang="en-US" dirty="0" smtClean="0"/>
              <a:t>Car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70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σαν ορίσματα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Στον αντικειμενοστραφή προγραμματισμό συνήθως δεν ορίζουμε τέτοιου είδους μεθόδους. Η </a:t>
            </a:r>
            <a:r>
              <a:rPr lang="el-GR" dirty="0" smtClean="0">
                <a:solidFill>
                  <a:srgbClr val="0070C0"/>
                </a:solidFill>
              </a:rPr>
              <a:t>κλάση</a:t>
            </a:r>
            <a:r>
              <a:rPr lang="el-GR" dirty="0" smtClean="0"/>
              <a:t> αναλαμβάνει να υλοποιεί μεθόδους που αφορούν τα αντικείμενα της</a:t>
            </a:r>
          </a:p>
          <a:p>
            <a:r>
              <a:rPr lang="el-GR" dirty="0" smtClean="0"/>
              <a:t>Οπότε μέσα στην κλάση θα πρέπει να ορίσουμε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</a:t>
            </a:r>
            <a:r>
              <a:rPr lang="el-GR" dirty="0" smtClean="0"/>
              <a:t> που να μας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δίνει την απόσταση</a:t>
            </a:r>
            <a:r>
              <a:rPr lang="el-GR" dirty="0" smtClean="0"/>
              <a:t>. Πως θα το κάνουμε?</a:t>
            </a:r>
          </a:p>
          <a:p>
            <a:r>
              <a:rPr lang="el-GR" dirty="0" smtClean="0"/>
              <a:t>Θα ορίσουμε μια </a:t>
            </a:r>
            <a:r>
              <a:rPr lang="en-US" dirty="0" smtClean="0"/>
              <a:t>public </a:t>
            </a:r>
            <a:r>
              <a:rPr lang="el-GR" dirty="0" smtClean="0"/>
              <a:t>μέθοδο στην </a:t>
            </a:r>
            <a:r>
              <a:rPr lang="en-US" dirty="0" smtClean="0"/>
              <a:t>Car </a:t>
            </a:r>
            <a:r>
              <a:rPr lang="el-GR" dirty="0" smtClean="0"/>
              <a:t>που θα παίρνει σαν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όρισμα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ένα άλλο αντικείμενο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Car </a:t>
            </a:r>
            <a:r>
              <a:rPr lang="el-GR" dirty="0" smtClean="0"/>
              <a:t>και θα μας επιστρέφει την απόσταση του από το αντικείμενο που κάλεσε την μέθοδο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859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ως ορίσματα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Όταν τα </a:t>
            </a:r>
            <a:r>
              <a:rPr lang="el-GR" dirty="0" smtClean="0">
                <a:solidFill>
                  <a:srgbClr val="00B0F0"/>
                </a:solidFill>
              </a:rPr>
              <a:t>ορίσματα</a:t>
            </a:r>
            <a:r>
              <a:rPr lang="el-GR" dirty="0" smtClean="0"/>
              <a:t> είναι της ίδιας </a:t>
            </a:r>
            <a:r>
              <a:rPr lang="el-GR" dirty="0" smtClean="0">
                <a:solidFill>
                  <a:srgbClr val="00B0F0"/>
                </a:solidFill>
              </a:rPr>
              <a:t>κλάσης</a:t>
            </a:r>
            <a:r>
              <a:rPr lang="el-GR" dirty="0" smtClean="0"/>
              <a:t> με αυτή στην οποία ορίζεται η </a:t>
            </a:r>
            <a:r>
              <a:rPr lang="el-GR" dirty="0" smtClean="0">
                <a:solidFill>
                  <a:srgbClr val="00B0F0"/>
                </a:solidFill>
              </a:rPr>
              <a:t>μέθοδος</a:t>
            </a:r>
            <a:r>
              <a:rPr lang="el-GR" dirty="0" smtClean="0"/>
              <a:t> τότε η μέθοδος μπορεί να δει (έχει πρόσβαση)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και</a:t>
            </a:r>
            <a:r>
              <a:rPr lang="el-GR" dirty="0" smtClean="0"/>
              <a:t> στα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ιδιωτικά</a:t>
            </a:r>
            <a:r>
              <a:rPr lang="el-GR" dirty="0" smtClean="0"/>
              <a:t> (</a:t>
            </a:r>
            <a:r>
              <a:rPr lang="en-US" dirty="0" smtClean="0"/>
              <a:t>private)</a:t>
            </a:r>
            <a:r>
              <a:rPr lang="el-GR" dirty="0" smtClean="0"/>
              <a:t> πεδία των αντικειμένων</a:t>
            </a:r>
          </a:p>
          <a:p>
            <a:r>
              <a:rPr lang="el-GR" dirty="0" smtClean="0"/>
              <a:t>Αν τα ορίσματα είναι διαφορετικού τύπου τότε η μέθοδος μπορεί να καλέσει </a:t>
            </a:r>
            <a:r>
              <a:rPr lang="el-GR" dirty="0"/>
              <a:t>μόνο τις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/>
              <a:t>μεθόδους.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5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Διάβασμα πεδίων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προσπέλαση των πεδίων (για διάβασμα ή γράψιμο) γίνεται με τον ίδιο τρόπο όπως και η προσπέλαση των μεθόδων</a:t>
            </a:r>
          </a:p>
          <a:p>
            <a:endParaRPr lang="el-GR" dirty="0"/>
          </a:p>
          <a:p>
            <a:endParaRPr lang="el-G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835696" y="3295386"/>
            <a:ext cx="5570756" cy="40011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&lt;όνομα </a:t>
            </a:r>
            <a:r>
              <a:rPr lang="el-GR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αντικειμένου&gt;</a:t>
            </a:r>
            <a:r>
              <a:rPr 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&lt;όνομα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πεδίου&gt;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13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Ορίστε μια μέθοδο </a:t>
            </a:r>
            <a:r>
              <a:rPr lang="el-GR" dirty="0" smtClean="0">
                <a:solidFill>
                  <a:srgbClr val="FF0000"/>
                </a:solidFill>
              </a:rPr>
              <a:t>της κλάσης </a:t>
            </a:r>
            <a:r>
              <a:rPr lang="en-US" dirty="0" smtClean="0">
                <a:solidFill>
                  <a:srgbClr val="FF0000"/>
                </a:solidFill>
              </a:rPr>
              <a:t>Car </a:t>
            </a:r>
            <a:r>
              <a:rPr lang="el-GR" dirty="0" smtClean="0"/>
              <a:t>που να παίρνει σαν όρισμα ένα άλλο αντικείμενο </a:t>
            </a:r>
            <a:r>
              <a:rPr lang="en-US" dirty="0" smtClean="0"/>
              <a:t>Car </a:t>
            </a:r>
            <a:r>
              <a:rPr lang="el-GR" dirty="0" smtClean="0"/>
              <a:t>και να μας επιστρέφει την απόσταση μεταξύ δύο οχημάτων.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98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3124200"/>
            <a:ext cx="4191000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571500"/>
            <a:ext cx="8229600" cy="601980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private int position = 0;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void move(int delta){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position += delta ;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distanceFrom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 other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		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MovingCarDistance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public static void main(String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Car myCar1 = new Car(1);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Car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new Car(0);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(2);</a:t>
            </a:r>
          </a:p>
          <a:p>
            <a:pPr marL="0" indent="0"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("Distance of Car 1 from Car 2: " +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myCar1.distanceFrom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("Distance of Car 2 from Car 1: " +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myCar2.distanceFrom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);</a:t>
            </a: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4572000" y="2307771"/>
            <a:ext cx="4528456" cy="2645229"/>
          </a:xfrm>
          <a:prstGeom prst="wedgeRoundRectCallout">
            <a:avLst>
              <a:gd name="adj1" fmla="val -53271"/>
              <a:gd name="adj2" fmla="val 3558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Στο σημείο αυτό διαβάζουμε τα πεδία </a:t>
            </a:r>
            <a:r>
              <a:rPr lang="en-US" dirty="0">
                <a:solidFill>
                  <a:schemeClr val="tx1"/>
                </a:solidFill>
              </a:rPr>
              <a:t>position </a:t>
            </a:r>
            <a:r>
              <a:rPr lang="el-GR" dirty="0">
                <a:solidFill>
                  <a:schemeClr val="tx1"/>
                </a:solidFill>
              </a:rPr>
              <a:t>για το αντικείμενο </a:t>
            </a:r>
            <a:r>
              <a:rPr lang="en-US" dirty="0">
                <a:solidFill>
                  <a:schemeClr val="tx1"/>
                </a:solidFill>
              </a:rPr>
              <a:t>this </a:t>
            </a:r>
            <a:r>
              <a:rPr lang="el-GR" dirty="0" smtClean="0">
                <a:solidFill>
                  <a:schemeClr val="tx1"/>
                </a:solidFill>
              </a:rPr>
              <a:t>και </a:t>
            </a:r>
            <a:r>
              <a:rPr lang="en-US" dirty="0" smtClean="0">
                <a:solidFill>
                  <a:schemeClr val="tx1"/>
                </a:solidFill>
              </a:rPr>
              <a:t>other.</a:t>
            </a:r>
            <a:endParaRPr lang="el-GR" dirty="0" smtClean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tx1"/>
                </a:solidFill>
              </a:rPr>
              <a:t>Αν και το πεδίο </a:t>
            </a:r>
            <a:r>
              <a:rPr lang="en-US" dirty="0" smtClean="0">
                <a:solidFill>
                  <a:schemeClr val="tx1"/>
                </a:solidFill>
              </a:rPr>
              <a:t>position </a:t>
            </a:r>
            <a:r>
              <a:rPr lang="el-GR" dirty="0" smtClean="0">
                <a:solidFill>
                  <a:schemeClr val="tx1"/>
                </a:solidFill>
              </a:rPr>
              <a:t>είναι </a:t>
            </a:r>
            <a:r>
              <a:rPr lang="en-US" dirty="0" smtClean="0">
                <a:solidFill>
                  <a:schemeClr val="tx1"/>
                </a:solidFill>
              </a:rPr>
              <a:t>private</a:t>
            </a:r>
            <a:r>
              <a:rPr lang="el-GR" dirty="0" smtClean="0">
                <a:solidFill>
                  <a:schemeClr val="tx1"/>
                </a:solidFill>
              </a:rPr>
              <a:t> μπορούμε να το προσπελάσουμε γιατί είμαστε μέσα στην κλάση </a:t>
            </a:r>
            <a:r>
              <a:rPr lang="en-US" dirty="0" smtClean="0">
                <a:solidFill>
                  <a:schemeClr val="tx1"/>
                </a:solidFill>
              </a:rPr>
              <a:t>Car. </a:t>
            </a:r>
            <a:endParaRPr lang="el-GR" dirty="0" smtClean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rgbClr val="FF0000"/>
                </a:solidFill>
              </a:rPr>
              <a:t>Μία κλάση μπορεί να προσπελάσει τα ιδιωτικά μέλη όλων των αντικειμένων της κλάσης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0" y="571500"/>
            <a:ext cx="4572000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Συνήθως προτιμούμε όποια μέθοδος έχει σχέση με την κλάση να την ορίζουμε ως </a:t>
            </a:r>
            <a:r>
              <a:rPr lang="en-US" dirty="0" smtClean="0"/>
              <a:t>public </a:t>
            </a:r>
            <a:r>
              <a:rPr lang="el-GR" dirty="0" smtClean="0"/>
              <a:t>μέθοδο της κλάσης. Έχουμε επιπλέον ευελιξία γιατί έχουμε πρόσβαση σε όλα τα πεδία της κλάσης</a:t>
            </a:r>
          </a:p>
        </p:txBody>
      </p:sp>
    </p:spTree>
    <p:extLst>
      <p:ext uri="{BB962C8B-B14F-4D97-AF65-F5344CB8AC3E}">
        <p14:creationId xmlns:p14="http://schemas.microsoft.com/office/powerpoint/2010/main" val="115180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Διάβασμα πεδίων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προσπέλαση των πεδίων (για διάβασμα ή γράψιμο) γίνεται με τον ίδιο τρόπο όπως και η προσπέλαση των μεθόδων</a:t>
            </a:r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Και το αντικείμενο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είναι μια τέτοια</a:t>
            </a:r>
            <a:r>
              <a:rPr lang="en-US" dirty="0" smtClean="0"/>
              <a:t> </a:t>
            </a:r>
            <a:r>
              <a:rPr lang="el-GR" dirty="0" smtClean="0"/>
              <a:t>περίπτωση.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35696" y="3295386"/>
            <a:ext cx="5570756" cy="40011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l-GR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&lt;όνομα </a:t>
            </a:r>
            <a:r>
              <a:rPr lang="el-GR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αντικειμένου&gt;</a:t>
            </a:r>
            <a:r>
              <a:rPr 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l-GR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&lt;όνομα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πεδίου&gt;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4725144"/>
            <a:ext cx="6647974" cy="1015663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distanceFrom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 other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l-G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position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- 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other</a:t>
            </a:r>
            <a:r>
              <a:rPr 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position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1403648" y="6021288"/>
            <a:ext cx="1778496" cy="612648"/>
          </a:xfrm>
          <a:prstGeom prst="wedgeRectCallout">
            <a:avLst>
              <a:gd name="adj1" fmla="val 67017"/>
              <a:gd name="adj2" fmla="val -149524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Όνομα αντικειμένου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5076056" y="6021288"/>
            <a:ext cx="1778496" cy="612648"/>
          </a:xfrm>
          <a:prstGeom prst="wedgeRectCallout">
            <a:avLst>
              <a:gd name="adj1" fmla="val 13200"/>
              <a:gd name="adj2" fmla="val -164868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Όνομα αντικειμένου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3187048" y="6021288"/>
            <a:ext cx="1778496" cy="612648"/>
          </a:xfrm>
          <a:prstGeom prst="wedgeRectCallout">
            <a:avLst>
              <a:gd name="adj1" fmla="val 27615"/>
              <a:gd name="adj2" fmla="val -159288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Όνομα </a:t>
            </a:r>
            <a:r>
              <a:rPr lang="el-GR" dirty="0" smtClean="0">
                <a:solidFill>
                  <a:schemeClr val="tx1"/>
                </a:solidFill>
              </a:rPr>
              <a:t>πεδίου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6854552" y="6021288"/>
            <a:ext cx="1778496" cy="612648"/>
          </a:xfrm>
          <a:prstGeom prst="wedgeRectCallout">
            <a:avLst>
              <a:gd name="adj1" fmla="val -33409"/>
              <a:gd name="adj2" fmla="val -153708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Όνομα </a:t>
            </a:r>
            <a:r>
              <a:rPr lang="el-GR" dirty="0" smtClean="0">
                <a:solidFill>
                  <a:schemeClr val="tx1"/>
                </a:solidFill>
              </a:rPr>
              <a:t>πεδίου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01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Ορίστε μια μέθοδο που θα παίρνει όρισμα ένα άλλο όχημα και θα βάζει το όχημα που είναι πιο πίσω στην ίδια θέση με το όχημα που είναι πιο μπροστά.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13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2132856"/>
            <a:ext cx="4392488" cy="13681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741368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Car(){}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delta){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delta 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catchUp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(Car other){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else{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("Car is at position "+position);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MovingCar13{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Car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myCar1 = new Car(); myCar1.move(10);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Car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myCar2= new Car(); myCar2.move(20);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myCar1.printPosition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 myCar2.printPosition();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myCar1.catchUp(myCar2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myCar1.printPosition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 myCar2.printPosition();	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4932040" y="1412776"/>
            <a:ext cx="4343400" cy="1275752"/>
          </a:xfrm>
          <a:prstGeom prst="wedgeRoundRectCallout">
            <a:avLst>
              <a:gd name="adj1" fmla="val -58454"/>
              <a:gd name="adj2" fmla="val 72315"/>
              <a:gd name="adj3" fmla="val 1666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Μπορούμε όχι μόνο να διαβάσουμε αλλά και να αλλάξουμε την τιμή του πεδίου </a:t>
            </a:r>
            <a:r>
              <a:rPr lang="en-US" dirty="0" smtClean="0">
                <a:solidFill>
                  <a:schemeClr val="tx1"/>
                </a:solidFill>
              </a:rPr>
              <a:t>position </a:t>
            </a:r>
            <a:r>
              <a:rPr lang="el-GR" dirty="0" smtClean="0">
                <a:solidFill>
                  <a:schemeClr val="tx1"/>
                </a:solidFill>
              </a:rPr>
              <a:t>στο αντικείμενο </a:t>
            </a:r>
            <a:r>
              <a:rPr lang="en-US" dirty="0" smtClean="0">
                <a:solidFill>
                  <a:schemeClr val="tx1"/>
                </a:solidFill>
              </a:rPr>
              <a:t>other.</a:t>
            </a:r>
            <a:endParaRPr lang="el-G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53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Φτιάξετε μια κλάση που να χειρίζεται ένα λογαριασμό τράπεζας. Κρατάει το όνομα του ιδιοκτήτη και το ποσό.</a:t>
            </a:r>
          </a:p>
          <a:p>
            <a:r>
              <a:rPr lang="el-GR" dirty="0" smtClean="0"/>
              <a:t>Δημιουργείστε και μία μέθοδο που συγχωνεύει δύο λογαριασμούς του ίδιου ατόμου.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56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κλάση </a:t>
            </a:r>
            <a:r>
              <a:rPr lang="en-US" dirty="0" smtClean="0"/>
              <a:t>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Μια κλάση που κρατάει την θέση ενός αυτοκινήτου.</a:t>
            </a:r>
          </a:p>
          <a:p>
            <a:pPr lvl="1"/>
            <a:r>
              <a:rPr lang="el-GR" dirty="0" smtClean="0"/>
              <a:t>Μέθοδος </a:t>
            </a:r>
            <a:r>
              <a:rPr lang="en-US" dirty="0" smtClean="0"/>
              <a:t>move(): </a:t>
            </a:r>
            <a:r>
              <a:rPr lang="el-GR" dirty="0" smtClean="0"/>
              <a:t>μετακινεί το αυτοκίνητο κατά μία θέση προς τα δεξιά</a:t>
            </a:r>
          </a:p>
          <a:p>
            <a:pPr lvl="1"/>
            <a:r>
              <a:rPr lang="el-GR" dirty="0" smtClean="0"/>
              <a:t>Μέθοδος </a:t>
            </a:r>
            <a:r>
              <a:rPr lang="en-US" dirty="0" err="1" smtClean="0"/>
              <a:t>moveManySteps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delta): </a:t>
            </a:r>
            <a:r>
              <a:rPr lang="el-GR" dirty="0" smtClean="0"/>
              <a:t>μετακινεί </a:t>
            </a:r>
            <a:r>
              <a:rPr lang="en-US" dirty="0" smtClean="0"/>
              <a:t>delta </a:t>
            </a:r>
            <a:r>
              <a:rPr lang="el-GR" dirty="0" smtClean="0"/>
              <a:t>θέσεις (αρνητικά ή θετικά).</a:t>
            </a:r>
          </a:p>
          <a:p>
            <a:r>
              <a:rPr lang="el-GR" dirty="0" smtClean="0"/>
              <a:t>Και οι δύο μέθοδοι ουσιαστικά υλοποιούν το </a:t>
            </a:r>
            <a:r>
              <a:rPr lang="en-US" dirty="0" smtClean="0"/>
              <a:t>move </a:t>
            </a:r>
            <a:r>
              <a:rPr lang="el-GR" dirty="0" smtClean="0"/>
              <a:t>απλά η μία παίρνει όρισμα και η άλλη όχι.</a:t>
            </a:r>
          </a:p>
          <a:p>
            <a:pPr lvl="1"/>
            <a:r>
              <a:rPr lang="el-GR" dirty="0" smtClean="0"/>
              <a:t>Θα ήταν καλύτερα να μπορούσαμε να χρησιμοποιήσουμε το ίδιο όνομα και για τις δύο συναρτήσεις.</a:t>
            </a:r>
            <a:endParaRPr lang="en-US" dirty="0" smtClean="0"/>
          </a:p>
          <a:p>
            <a:r>
              <a:rPr lang="en-US" dirty="0" smtClean="0"/>
              <a:t>H Java </a:t>
            </a:r>
            <a:r>
              <a:rPr lang="el-GR" dirty="0" smtClean="0"/>
              <a:t>μας δίνει αυτή τη δυνατότητα μέσω της διαδικασίας της </a:t>
            </a:r>
            <a:r>
              <a:rPr lang="el-GR" dirty="0" smtClean="0">
                <a:solidFill>
                  <a:srgbClr val="FF0000"/>
                </a:solidFill>
              </a:rPr>
              <a:t>υπερφόρτωσης</a:t>
            </a:r>
            <a:r>
              <a:rPr lang="en-US" dirty="0" smtClean="0">
                <a:solidFill>
                  <a:srgbClr val="FF0000"/>
                </a:solidFill>
              </a:rPr>
              <a:t> (overloading)</a:t>
            </a:r>
            <a:endParaRPr lang="el-G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16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476672"/>
            <a:ext cx="7173759" cy="4524315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private String name;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private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amount;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(String name,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amount){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this.name = name;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this.amount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amount;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void merge(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other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if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this.name.equals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(other.name)){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this.amount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other.amount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0871" y="5043801"/>
            <a:ext cx="6480720" cy="175432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Είναι σύνηθες το αποτέλεσμα μιας μεθόδου να αποθηκεύει το αποτέλεσμα της στο ίδιο αντικείμενο το οποίο κάλεσε την μέθοδο.</a:t>
            </a:r>
          </a:p>
          <a:p>
            <a:endParaRPr lang="el-GR" dirty="0"/>
          </a:p>
          <a:p>
            <a:r>
              <a:rPr lang="el-GR" dirty="0" smtClean="0"/>
              <a:t>Π.χ. εδώ το αποτέλεσμα της συγχώνευσης αποθηκεύεται στον λογαριασμό που έκανε την κλήση.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63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Αντικείμενα σαν ορίσματα – Παράδειγμα 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Θέλουμε να προσομοιώσουμε την κυκλοφορία σε ένα δρόμο. </a:t>
            </a:r>
          </a:p>
          <a:p>
            <a:pPr lvl="1"/>
            <a:r>
              <a:rPr lang="el-GR" dirty="0" smtClean="0"/>
              <a:t>Έχουμε ένα φανάρι που μπορεί να είναι πράσινο, ή κόκκινο. Αλλάζει σε κάθε βήμα</a:t>
            </a:r>
          </a:p>
          <a:p>
            <a:pPr lvl="1"/>
            <a:r>
              <a:rPr lang="el-GR" dirty="0" smtClean="0"/>
              <a:t>Έχουμε ένα όχημα που σε κάθε βήμα κινείται μία θέση, αν το φανάρι δεν είναι κόκκινο.</a:t>
            </a:r>
          </a:p>
          <a:p>
            <a:pPr lvl="1"/>
            <a:endParaRPr lang="el-GR" dirty="0"/>
          </a:p>
          <a:p>
            <a:r>
              <a:rPr lang="el-GR" dirty="0" smtClean="0"/>
              <a:t>Κλάσεις: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TrafficLight</a:t>
            </a:r>
            <a:r>
              <a:rPr lang="en-US" dirty="0" smtClean="0"/>
              <a:t>: </a:t>
            </a:r>
            <a:r>
              <a:rPr lang="el-GR" dirty="0" smtClean="0"/>
              <a:t>κρατάει την κατάσταση του φαναριού και αλλάζει την κατάσταση του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Car</a:t>
            </a:r>
            <a:r>
              <a:rPr lang="en-US" dirty="0" smtClean="0"/>
              <a:t>: </a:t>
            </a:r>
            <a:r>
              <a:rPr lang="el-GR" dirty="0" smtClean="0"/>
              <a:t>Τροποποίηση της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move</a:t>
            </a:r>
            <a:r>
              <a:rPr lang="en-US" dirty="0" smtClean="0"/>
              <a:t> </a:t>
            </a:r>
            <a:r>
              <a:rPr lang="el-GR" dirty="0" smtClean="0"/>
              <a:t>ώστε παίρνει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όρισμα το φανάρι </a:t>
            </a:r>
            <a:r>
              <a:rPr lang="el-GR" dirty="0" smtClean="0"/>
              <a:t>και να κινείται μόνο αν το φανάρι δεν είναι κόκκινο.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Τ</a:t>
            </a:r>
            <a:r>
              <a:rPr lang="en-US" dirty="0" err="1" smtClean="0">
                <a:solidFill>
                  <a:srgbClr val="0070C0"/>
                </a:solidFill>
              </a:rPr>
              <a:t>rafficSimulation</a:t>
            </a:r>
            <a:r>
              <a:rPr lang="en-US" dirty="0" smtClean="0"/>
              <a:t>: </a:t>
            </a:r>
            <a:r>
              <a:rPr lang="el-GR" dirty="0" smtClean="0"/>
              <a:t>κάνει την προσομοίωση.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599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648200" y="5670176"/>
            <a:ext cx="45720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48200" y="2286000"/>
            <a:ext cx="45720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8200" y="533400"/>
            <a:ext cx="4433046" cy="3352800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private int position = 0;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printPosition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(“Car at “+ position);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public void move(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TrafficLight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light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if (!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light.isRed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 position ++;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Font typeface="Arial" pitchFamily="34" charset="0"/>
              <a:buNone/>
            </a:pPr>
            <a:r>
              <a:rPr lang="el-GR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}		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200" y="533400"/>
            <a:ext cx="4433046" cy="4953000"/>
          </a:xfrm>
          <a:prstGeom prst="rect">
            <a:avLst/>
          </a:prstGeom>
          <a:ln w="28575">
            <a:solidFill>
              <a:srgbClr val="C00000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TrafficLight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isLightRed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= false;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change(){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isLightRed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= !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isLightRed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isRed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isLightRed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printStatus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isLightRed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Traffic light is red");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}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else{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Traffic light is green");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48200" y="4061012"/>
            <a:ext cx="4433046" cy="2720788"/>
          </a:xfrm>
          <a:prstGeom prst="rect">
            <a:avLst/>
          </a:prstGeom>
          <a:ln w="28575">
            <a:solidFill>
              <a:srgbClr val="00B050"/>
            </a:solidFill>
            <a:prstDash val="dash"/>
          </a:ln>
        </p:spPr>
        <p:txBody>
          <a:bodyPr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TrafficSimulation</a:t>
            </a: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public static void main(String[]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TrafficLight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light = new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TrafficLight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Car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for (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light.printStatus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myCar.printPosition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(light);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light.change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}		</a:t>
            </a:r>
          </a:p>
          <a:p>
            <a:pPr marL="0" indent="0">
              <a:buFont typeface="Arial" pitchFamily="34" charset="0"/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ectangular Callout 1"/>
          <p:cNvSpPr/>
          <p:nvPr/>
        </p:nvSpPr>
        <p:spPr>
          <a:xfrm>
            <a:off x="838200" y="5257800"/>
            <a:ext cx="3429000" cy="1371600"/>
          </a:xfrm>
          <a:prstGeom prst="wedgeRectCallout">
            <a:avLst>
              <a:gd name="adj1" fmla="val 62244"/>
              <a:gd name="adj2" fmla="val -18194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Το όρισμα στην περίπτωση αυτή είναι από άλλη κλάση, άρα δεν μπορούμε να δούμε τα πεδία του, πρέπει να καλέσουμε τη μέθοδο </a:t>
            </a:r>
            <a:r>
              <a:rPr lang="en-US" dirty="0" err="1" smtClean="0">
                <a:solidFill>
                  <a:schemeClr val="tx1"/>
                </a:solidFill>
              </a:rPr>
              <a:t>isRed</a:t>
            </a:r>
            <a:r>
              <a:rPr lang="en-US" dirty="0" smtClean="0">
                <a:solidFill>
                  <a:schemeClr val="tx1"/>
                </a:solidFill>
              </a:rPr>
              <a:t>()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27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</a:t>
            </a:r>
            <a:r>
              <a:rPr lang="en-US" dirty="0" smtClean="0"/>
              <a:t> (Overloading)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 Java </a:t>
            </a:r>
            <a:r>
              <a:rPr lang="el-GR" dirty="0" smtClean="0"/>
              <a:t>μας δίνει τη δυνατότητα να ορίσουμε την πολλές μεθόδους με το ίδιο όνομα μέσω της διαδικασίας της </a:t>
            </a:r>
            <a:r>
              <a:rPr lang="el-GR" dirty="0" smtClean="0">
                <a:solidFill>
                  <a:srgbClr val="FF0000"/>
                </a:solidFill>
              </a:rPr>
              <a:t>υπερφόρτωσης</a:t>
            </a:r>
            <a:r>
              <a:rPr lang="en-US" dirty="0" smtClean="0">
                <a:solidFill>
                  <a:srgbClr val="FF0000"/>
                </a:solidFill>
              </a:rPr>
              <a:t> (overloading)</a:t>
            </a:r>
            <a:endParaRPr lang="el-GR" dirty="0" smtClean="0">
              <a:solidFill>
                <a:srgbClr val="FF0000"/>
              </a:solidFill>
            </a:endParaRPr>
          </a:p>
          <a:p>
            <a:pPr lvl="1"/>
            <a:r>
              <a:rPr lang="el-GR" dirty="0" smtClean="0"/>
              <a:t>Ορισμός πολλών μεθόδων με το </a:t>
            </a:r>
            <a:r>
              <a:rPr lang="el-GR" dirty="0" smtClean="0">
                <a:solidFill>
                  <a:srgbClr val="0070C0"/>
                </a:solidFill>
              </a:rPr>
              <a:t>ίδιο όνομα </a:t>
            </a:r>
            <a:r>
              <a:rPr lang="el-GR" dirty="0" smtClean="0"/>
              <a:t>αλλά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διαφορετικά ορίσματα</a:t>
            </a:r>
            <a:r>
              <a:rPr lang="el-GR" dirty="0" smtClean="0"/>
              <a:t>, μέσα στην ίδια κλάση.</a:t>
            </a:r>
          </a:p>
          <a:p>
            <a:r>
              <a:rPr lang="el-GR" dirty="0"/>
              <a:t>Για να μπορεί να γίνει σωστά η υπερφόρτωση θα πρέπει οι μέθοδοι να έχουν διαφορετική </a:t>
            </a:r>
            <a:r>
              <a:rPr lang="el-GR" dirty="0">
                <a:solidFill>
                  <a:srgbClr val="FF0000"/>
                </a:solidFill>
              </a:rPr>
              <a:t>υπογραφή</a:t>
            </a:r>
          </a:p>
          <a:p>
            <a:r>
              <a:rPr lang="el-GR" dirty="0"/>
              <a:t>Η </a:t>
            </a:r>
            <a:r>
              <a:rPr lang="el-GR" dirty="0">
                <a:solidFill>
                  <a:srgbClr val="FF0000"/>
                </a:solidFill>
              </a:rPr>
              <a:t>υπογραφή </a:t>
            </a:r>
            <a:r>
              <a:rPr lang="el-GR" dirty="0"/>
              <a:t>μίας μεθόδου είναι το </a:t>
            </a:r>
            <a:r>
              <a:rPr lang="el-GR" dirty="0">
                <a:solidFill>
                  <a:srgbClr val="0070C0"/>
                </a:solidFill>
              </a:rPr>
              <a:t>όνομα</a:t>
            </a:r>
            <a:r>
              <a:rPr lang="el-GR" dirty="0"/>
              <a:t> της και η </a:t>
            </a:r>
            <a:r>
              <a:rPr lang="el-GR" dirty="0">
                <a:solidFill>
                  <a:srgbClr val="0070C0"/>
                </a:solidFill>
              </a:rPr>
              <a:t>λίστα με τους τύπους των ορισμάτων</a:t>
            </a:r>
            <a:r>
              <a:rPr lang="el-GR" dirty="0"/>
              <a:t> της μεθόδου</a:t>
            </a:r>
          </a:p>
          <a:p>
            <a:pPr lvl="1"/>
            <a:r>
              <a:rPr lang="en-US" dirty="0"/>
              <a:t>H Java </a:t>
            </a:r>
            <a:r>
              <a:rPr lang="el-GR" dirty="0"/>
              <a:t>μπορεί να ξεχωρίσει μεθόδους με διαφορετική υπογραφή.</a:t>
            </a:r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8842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209800"/>
            <a:ext cx="4876800" cy="990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76400" y="5577468"/>
            <a:ext cx="25908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3200400"/>
            <a:ext cx="4876800" cy="914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76400" y="5806068"/>
            <a:ext cx="259080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724400" y="5436736"/>
            <a:ext cx="4046301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Μετακινεί το όχημα μια θέση μπροστά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24399" y="5806068"/>
            <a:ext cx="404630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Μετακινεί το όχημα μια θέση πίσω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1722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Car(int position){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move(int delta)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MovingCar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11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24128" y="2509956"/>
            <a:ext cx="3296278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Οι μέθοδοι </a:t>
            </a:r>
            <a:r>
              <a:rPr lang="en-US" sz="2000" dirty="0" smtClean="0">
                <a:solidFill>
                  <a:srgbClr val="0070C0"/>
                </a:solidFill>
              </a:rPr>
              <a:t>move()</a:t>
            </a:r>
            <a:r>
              <a:rPr lang="el-GR" sz="2000" dirty="0" smtClean="0"/>
              <a:t> και </a:t>
            </a:r>
            <a:r>
              <a:rPr lang="en-US" sz="2000" dirty="0">
                <a:solidFill>
                  <a:srgbClr val="0070C0"/>
                </a:solidFill>
              </a:rPr>
              <a:t>move(</a:t>
            </a:r>
            <a:r>
              <a:rPr lang="en-US" sz="2000" dirty="0" err="1">
                <a:solidFill>
                  <a:srgbClr val="0070C0"/>
                </a:solidFill>
              </a:rPr>
              <a:t>int</a:t>
            </a:r>
            <a:r>
              <a:rPr lang="en-US" sz="2000" dirty="0">
                <a:solidFill>
                  <a:srgbClr val="0070C0"/>
                </a:solidFill>
              </a:rPr>
              <a:t>)</a:t>
            </a:r>
            <a:r>
              <a:rPr lang="en-US" sz="2000" dirty="0"/>
              <a:t> </a:t>
            </a:r>
            <a:r>
              <a:rPr lang="el-GR" sz="2000" dirty="0"/>
              <a:t>έχουν διαφορετική </a:t>
            </a:r>
            <a:r>
              <a:rPr lang="el-GR" sz="2000" dirty="0">
                <a:solidFill>
                  <a:srgbClr val="FF0000"/>
                </a:solidFill>
              </a:rPr>
              <a:t>υπογραφή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55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 Δημιουργών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Είναι αρκετά συνηθισμένο να υπερφορτώνουμε τους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δημιουργούς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constructors)</a:t>
            </a:r>
            <a:r>
              <a:rPr lang="el-GR" dirty="0" smtClean="0"/>
              <a:t> των κλάσεων.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78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71600" y="2133600"/>
            <a:ext cx="3886200" cy="762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1295400"/>
            <a:ext cx="3810000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381000"/>
            <a:ext cx="7696200" cy="655564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private int position;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move(int delta){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MovingCar12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Car();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95800" y="457200"/>
            <a:ext cx="45331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rgbClr val="0070C0"/>
                </a:solidFill>
              </a:rPr>
              <a:t>Υπερφόρτωση δημιουργών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10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71600" y="1633818"/>
            <a:ext cx="3886200" cy="762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1219200"/>
            <a:ext cx="3810000" cy="381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381000"/>
            <a:ext cx="7696200" cy="6124754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position = 0;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Car(){}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move(int delta){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MovingCar12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Car();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62600" y="896034"/>
            <a:ext cx="3581400" cy="147732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Κενός κώδικας, χρειάζεται για να οριστεί ο </a:t>
            </a:r>
            <a:r>
              <a:rPr lang="en-US" dirty="0" smtClean="0"/>
              <a:t>“default” constructor</a:t>
            </a:r>
          </a:p>
          <a:p>
            <a:endParaRPr lang="en-US" dirty="0"/>
          </a:p>
          <a:p>
            <a:r>
              <a:rPr lang="el-GR" dirty="0" smtClean="0"/>
              <a:t>Γενικά είναι καλό να ορίζετε και ένα </a:t>
            </a:r>
            <a:r>
              <a:rPr lang="en-US" dirty="0" smtClean="0"/>
              <a:t>constructor </a:t>
            </a:r>
            <a:r>
              <a:rPr lang="el-GR" dirty="0" smtClean="0"/>
              <a:t>χωρίς ορίσματα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39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 – Προσοχή 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ορίζουμε ένα </a:t>
            </a:r>
            <a:r>
              <a:rPr lang="en-US" dirty="0" smtClean="0"/>
              <a:t>constructor</a:t>
            </a:r>
            <a:r>
              <a:rPr lang="el-GR" dirty="0" smtClean="0"/>
              <a:t>, </a:t>
            </a:r>
            <a:r>
              <a:rPr lang="en-US" dirty="0" smtClean="0"/>
              <a:t>o</a:t>
            </a:r>
            <a:r>
              <a:rPr lang="el-GR" dirty="0" smtClean="0"/>
              <a:t> </a:t>
            </a:r>
            <a:r>
              <a:rPr lang="en-US" dirty="0" smtClean="0"/>
              <a:t>default constructor </a:t>
            </a:r>
            <a:r>
              <a:rPr lang="el-GR" dirty="0" smtClean="0">
                <a:solidFill>
                  <a:srgbClr val="FF0000"/>
                </a:solidFill>
              </a:rPr>
              <a:t>παύει να υπάρχει</a:t>
            </a:r>
            <a:r>
              <a:rPr lang="el-GR" dirty="0" smtClean="0"/>
              <a:t>. Πρέπει να τον ορίσουμε μόνοι μας.</a:t>
            </a:r>
          </a:p>
        </p:txBody>
      </p:sp>
    </p:spTree>
    <p:extLst>
      <p:ext uri="{BB962C8B-B14F-4D97-AF65-F5344CB8AC3E}">
        <p14:creationId xmlns:p14="http://schemas.microsoft.com/office/powerpoint/2010/main" val="58856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6938</TotalTime>
  <Words>1291</Words>
  <Application>Microsoft Office PowerPoint</Application>
  <PresentationFormat>On-screen Show (4:3)</PresentationFormat>
  <Paragraphs>480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Courier New</vt:lpstr>
      <vt:lpstr>Clarity</vt:lpstr>
      <vt:lpstr>ΤΕΧΝΙΚΕΣ Αντικειμενοστραφουσ προγραμματισμου</vt:lpstr>
      <vt:lpstr>ΥΠΕΡΦΟΡΤΩΣΗ</vt:lpstr>
      <vt:lpstr>H κλάση Car</vt:lpstr>
      <vt:lpstr>Υπερφόρτωση (Overloading)</vt:lpstr>
      <vt:lpstr>PowerPoint Presentation</vt:lpstr>
      <vt:lpstr>Υπερφόρτωση Δημιουργών</vt:lpstr>
      <vt:lpstr>PowerPoint Presentation</vt:lpstr>
      <vt:lpstr>PowerPoint Presentation</vt:lpstr>
      <vt:lpstr>Υπερφόρτωση – Προσοχή Ι</vt:lpstr>
      <vt:lpstr>PowerPoint Presentation</vt:lpstr>
      <vt:lpstr>Υπερφόρτωση – Προσοχή ΙΙ</vt:lpstr>
      <vt:lpstr>PowerPoint Presentation</vt:lpstr>
      <vt:lpstr>Υπερφόρτωση – Προσοχή ΙΙΙ</vt:lpstr>
      <vt:lpstr>PowerPoint Presentation</vt:lpstr>
      <vt:lpstr>PowerPoint Presentation</vt:lpstr>
      <vt:lpstr>Ασάφεια</vt:lpstr>
      <vt:lpstr>ΑΝΤΙΚΕΙΜΕΝΑ ΣΑΝ ΟΡΙΣΜΑΤΑ</vt:lpstr>
      <vt:lpstr>Αντικείμενα ως ορίσματα</vt:lpstr>
      <vt:lpstr>Παράδειγμα</vt:lpstr>
      <vt:lpstr>PowerPoint Presentation</vt:lpstr>
      <vt:lpstr>Αντικείμενα σαν ορίσματα</vt:lpstr>
      <vt:lpstr>Αντικείμενα ως ορίσματα</vt:lpstr>
      <vt:lpstr>Διάβασμα πεδίων</vt:lpstr>
      <vt:lpstr>Παράδειγμα</vt:lpstr>
      <vt:lpstr>PowerPoint Presentation</vt:lpstr>
      <vt:lpstr>Διάβασμα πεδίων</vt:lpstr>
      <vt:lpstr>Παράδειγμα</vt:lpstr>
      <vt:lpstr>PowerPoint Presentation</vt:lpstr>
      <vt:lpstr>Παράδειγμα</vt:lpstr>
      <vt:lpstr>PowerPoint Presentation</vt:lpstr>
      <vt:lpstr>Αντικείμενα σαν ορίσματα – Παράδειγμα Ι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300</cp:revision>
  <dcterms:created xsi:type="dcterms:W3CDTF">2013-02-10T16:19:38Z</dcterms:created>
  <dcterms:modified xsi:type="dcterms:W3CDTF">2018-03-27T21:12:05Z</dcterms:modified>
</cp:coreProperties>
</file>