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467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507" r:id="rId22"/>
    <p:sldId id="486" r:id="rId23"/>
    <p:sldId id="487" r:id="rId24"/>
    <p:sldId id="488" r:id="rId25"/>
    <p:sldId id="489" r:id="rId26"/>
    <p:sldId id="490" r:id="rId27"/>
    <p:sldId id="491" r:id="rId28"/>
    <p:sldId id="492" r:id="rId29"/>
    <p:sldId id="508" r:id="rId30"/>
    <p:sldId id="509" r:id="rId31"/>
    <p:sldId id="493" r:id="rId32"/>
    <p:sldId id="51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Υπερφόρτωση</a:t>
            </a:r>
            <a:endParaRPr lang="el-GR" dirty="0" smtClean="0"/>
          </a:p>
          <a:p>
            <a:pPr algn="ctr"/>
            <a:r>
              <a:rPr lang="el-GR" dirty="0"/>
              <a:t> </a:t>
            </a:r>
            <a:r>
              <a:rPr lang="el-GR" dirty="0" smtClean="0"/>
              <a:t>Αντικείμενα σαν ορίσματα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4478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49286" y="5486400"/>
            <a:ext cx="23622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7696200" cy="59093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endParaRPr lang="el-GR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400800" y="4876800"/>
            <a:ext cx="2743200" cy="1219200"/>
          </a:xfrm>
          <a:prstGeom prst="wedgeRectCallout">
            <a:avLst>
              <a:gd name="adj1" fmla="val -100595"/>
              <a:gd name="adj2" fmla="val 107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χτυπήσει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>
                <a:solidFill>
                  <a:schemeClr val="tx1"/>
                </a:solidFill>
              </a:rPr>
              <a:t> ότι δεν υπάρχει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χωρίς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Όταν δημιουργούμε μια μέθοδο θα πρέπει να δημιουργούμε μία </a:t>
            </a:r>
            <a:r>
              <a:rPr lang="el-GR" dirty="0" smtClean="0">
                <a:solidFill>
                  <a:srgbClr val="FF0000"/>
                </a:solidFill>
              </a:rPr>
              <a:t>διαφορετική υπογραφή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73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762000"/>
            <a:ext cx="37432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Ποιοι συνδυασμοί είναι αποδεκτοί?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237" y="3648482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58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6628" y="1430435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0376" y="27432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069068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6788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86628" y="2063371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86628" y="27432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86628" y="34729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3469593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6628" y="41148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1148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6628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0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85" y="1409926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2051817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2743200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3458039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4103246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028" y="4727317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9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Λόγω της συμβατότητας μεταξύ τύπων μια κλήση μπορεί να ταιριάζει με διάφορες μεθόδους. </a:t>
            </a:r>
          </a:p>
          <a:p>
            <a:r>
              <a:rPr lang="el-GR" dirty="0" smtClean="0"/>
              <a:t>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  <a:ln w="19050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84064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8662"/>
              <a:gd name="adj2" fmla="val -239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</a:t>
            </a:r>
            <a:r>
              <a:rPr lang="el-GR" dirty="0" smtClean="0">
                <a:solidFill>
                  <a:srgbClr val="FF0000"/>
                </a:solidFill>
              </a:rPr>
              <a:t>ταιριάζει</a:t>
            </a:r>
            <a:r>
              <a:rPr lang="el-GR" dirty="0" smtClean="0">
                <a:solidFill>
                  <a:schemeClr val="tx1"/>
                </a:solidFill>
              </a:rPr>
              <a:t> 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8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  <a:ln w="19050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/*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068730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6032"/>
              <a:gd name="adj2" fmla="val 35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 err="1" smtClean="0">
                <a:solidFill>
                  <a:srgbClr val="FF000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πιο κοντά </a:t>
            </a:r>
            <a:r>
              <a:rPr lang="el-GR" dirty="0" smtClean="0">
                <a:solidFill>
                  <a:schemeClr val="tx1"/>
                </a:solidFill>
              </a:rPr>
              <a:t>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Ασάφεια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(1.0,1);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2739" y="3810000"/>
            <a:ext cx="60112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 σε κάθε περίπτωση?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5334000"/>
            <a:ext cx="2743200" cy="612648"/>
          </a:xfrm>
          <a:prstGeom prst="wedgeRoundRectCallout">
            <a:avLst>
              <a:gd name="adj1" fmla="val -131627"/>
              <a:gd name="adj2" fmla="val 10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0" y="6096000"/>
            <a:ext cx="3886200" cy="609600"/>
          </a:xfrm>
          <a:prstGeom prst="wedgeRoundRectCallout">
            <a:avLst>
              <a:gd name="adj1" fmla="val -56334"/>
              <a:gd name="adj2" fmla="val -7019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</a:t>
            </a:r>
            <a:r>
              <a:rPr lang="en-US" dirty="0"/>
              <a:t>c</a:t>
            </a:r>
            <a:r>
              <a:rPr lang="en-US" dirty="0" smtClean="0"/>
              <a:t>ompiler </a:t>
            </a:r>
            <a:r>
              <a:rPr lang="el-GR" dirty="0" smtClean="0"/>
              <a:t>μας πετάει λάθος γιατί η κλήση είναι ασαφής (</a:t>
            </a:r>
            <a:r>
              <a:rPr lang="en-US" dirty="0" smtClean="0"/>
              <a:t>ambiguous)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7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ΣΑΝ ΟΡΙΣΜΑΤΑ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Οποιαδήποτε κλάση μπορεί να χρησιμοποιηθεί ως </a:t>
            </a:r>
            <a:r>
              <a:rPr lang="el-GR" dirty="0" smtClean="0"/>
              <a:t>παράμετρος και 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</p:txBody>
      </p:sp>
    </p:spTree>
    <p:extLst>
      <p:ext uri="{BB962C8B-B14F-4D97-AF65-F5344CB8AC3E}">
        <p14:creationId xmlns:p14="http://schemas.microsoft.com/office/powerpoint/2010/main" val="40894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</a:t>
            </a:r>
            <a:r>
              <a:rPr lang="en-US" dirty="0" smtClean="0"/>
              <a:t>(</a:t>
            </a:r>
            <a:r>
              <a:rPr lang="el-GR" dirty="0" smtClean="0"/>
              <a:t>στατική) μέθοδο που να παίρνει σαν όρισμα δύο οχήματα και να μας επιστρέφει την απόσταση τους.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ΥΠΕΡΦΟΡΤΩΣΗ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554" y="5410200"/>
            <a:ext cx="5576046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7554" y="609600"/>
            <a:ext cx="8610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 return position;}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MovingCarDistance1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myCar2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myCar2.move(2);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(myCar1,myCar2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(myCar2,myCar1)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car1.getPosition() – car2.getPosition()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3810000"/>
            <a:ext cx="4114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μέθοδος ή ένα πεδίο που χρησιμοποιείται σε μία </a:t>
            </a:r>
            <a:r>
              <a:rPr lang="en-US" dirty="0" smtClean="0"/>
              <a:t>static </a:t>
            </a:r>
            <a:r>
              <a:rPr lang="el-GR" dirty="0" smtClean="0"/>
              <a:t>μέθοδο πρέπει να είναι επίσης </a:t>
            </a:r>
            <a:r>
              <a:rPr lang="en-US" dirty="0" smtClean="0"/>
              <a:t>stati</a:t>
            </a:r>
            <a:r>
              <a:rPr lang="en-US" dirty="0"/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55398" y="5786735"/>
            <a:ext cx="318860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</a:t>
            </a:r>
            <a:r>
              <a:rPr lang="en-US" dirty="0" err="1" smtClean="0"/>
              <a:t>computeDistance</a:t>
            </a:r>
            <a:r>
              <a:rPr lang="en-US" dirty="0" smtClean="0"/>
              <a:t> </a:t>
            </a:r>
            <a:r>
              <a:rPr lang="el-GR" dirty="0" smtClean="0"/>
              <a:t>παίρνει σαν όρισμα δύο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τύπου </a:t>
            </a:r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σαν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Στον αντικειμενοστραφή προγραμματισμό συνήθως δεν ορίζουμε τέτοιου είδους μεθόδους. Η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αναλαμβάνει να υλοποιεί μεθόδους που αφορούν τα αντικείμενα της</a:t>
            </a:r>
          </a:p>
          <a:p>
            <a:r>
              <a:rPr lang="el-GR" dirty="0" smtClean="0"/>
              <a:t>Οπότε μέσα στην κλάση θα πρέπει να ορίσουμε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 smtClean="0"/>
              <a:t> που να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δίνει την απόσταση</a:t>
            </a:r>
            <a:r>
              <a:rPr lang="el-GR" dirty="0" smtClean="0"/>
              <a:t>. Πως θα το κάνουμε?</a:t>
            </a:r>
          </a:p>
          <a:p>
            <a:r>
              <a:rPr lang="el-GR" dirty="0" smtClean="0"/>
              <a:t>Θα ορίσουμε μια </a:t>
            </a:r>
            <a:r>
              <a:rPr lang="en-US" dirty="0" smtClean="0"/>
              <a:t>public </a:t>
            </a:r>
            <a:r>
              <a:rPr lang="el-GR" dirty="0" smtClean="0"/>
              <a:t>μέθοδο στην </a:t>
            </a:r>
            <a:r>
              <a:rPr lang="en-US" dirty="0" smtClean="0"/>
              <a:t>Car </a:t>
            </a:r>
            <a:r>
              <a:rPr lang="el-GR" dirty="0" smtClean="0"/>
              <a:t>που θα παίρνει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άλλο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 </a:t>
            </a:r>
            <a:r>
              <a:rPr lang="el-GR" dirty="0" smtClean="0"/>
              <a:t>και θα μας επιστρέφει την απόσταση του από το αντικείμενο που κάλεσε την μέθοδο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5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Όταν τα </a:t>
            </a:r>
            <a:r>
              <a:rPr lang="el-GR" dirty="0" smtClean="0">
                <a:solidFill>
                  <a:srgbClr val="00B0F0"/>
                </a:solidFill>
              </a:rPr>
              <a:t>ορίσματα</a:t>
            </a:r>
            <a:r>
              <a:rPr lang="el-GR" dirty="0" smtClean="0"/>
              <a:t> είναι της ίδιας </a:t>
            </a:r>
            <a:r>
              <a:rPr lang="el-GR" dirty="0" smtClean="0">
                <a:solidFill>
                  <a:srgbClr val="00B0F0"/>
                </a:solidFill>
              </a:rPr>
              <a:t>κλάσης</a:t>
            </a:r>
            <a:r>
              <a:rPr lang="el-GR" dirty="0" smtClean="0"/>
              <a:t> με αυτή στην οποία ορίζεται η </a:t>
            </a:r>
            <a:r>
              <a:rPr lang="el-GR" dirty="0" smtClean="0">
                <a:solidFill>
                  <a:srgbClr val="00B0F0"/>
                </a:solidFill>
              </a:rPr>
              <a:t>μέθοδος</a:t>
            </a:r>
            <a:r>
              <a:rPr lang="el-GR" dirty="0" smtClean="0"/>
              <a:t> τότε η μέθοδος μπορεί να δει (έχει πρόσβαση)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</a:t>
            </a:r>
            <a:r>
              <a:rPr lang="el-GR" dirty="0" smtClean="0"/>
              <a:t>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ιδιωτικά</a:t>
            </a:r>
            <a:r>
              <a:rPr lang="el-GR" dirty="0" smtClean="0"/>
              <a:t> (</a:t>
            </a:r>
            <a:r>
              <a:rPr lang="en-US" dirty="0" smtClean="0"/>
              <a:t>private)</a:t>
            </a:r>
            <a:r>
              <a:rPr lang="el-GR" dirty="0" smtClean="0"/>
              <a:t> 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να καλέσει </a:t>
            </a:r>
            <a:r>
              <a:rPr lang="el-GR" dirty="0"/>
              <a:t>μόνο τις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πεδίων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προσπέλαση των πεδίων (για διάβασμα ή γράψιμο) γίνεται με τον ίδιο τρόπο όπως και η προσπέλαση των μεθόδων</a:t>
            </a:r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35696" y="3295386"/>
            <a:ext cx="5570756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αντικειμένου&gt;</a:t>
            </a:r>
            <a:r>
              <a:rPr 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πεδίου&gt;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</a:t>
            </a:r>
            <a:r>
              <a:rPr lang="el-GR" dirty="0" smtClean="0">
                <a:solidFill>
                  <a:srgbClr val="FF0000"/>
                </a:solidFill>
              </a:rPr>
              <a:t>της κλάσης </a:t>
            </a:r>
            <a:r>
              <a:rPr lang="en-US" dirty="0" smtClean="0">
                <a:solidFill>
                  <a:srgbClr val="FF0000"/>
                </a:solidFill>
              </a:rPr>
              <a:t>Car </a:t>
            </a:r>
            <a:r>
              <a:rPr lang="el-GR" dirty="0" smtClean="0"/>
              <a:t>που να παίρνει σαν όρισμα ένα άλλο αντικείμενο </a:t>
            </a:r>
            <a:r>
              <a:rPr lang="en-US" dirty="0" smtClean="0"/>
              <a:t>Car </a:t>
            </a:r>
            <a:r>
              <a:rPr lang="el-GR" dirty="0" smtClean="0"/>
              <a:t>και να μας επιστρέφει την απόσταση μεταξύ δύο οχημάτων.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124200"/>
            <a:ext cx="4191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"/>
            <a:ext cx="8229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MovingCarDistance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572000" y="2307771"/>
            <a:ext cx="4528456" cy="2645229"/>
          </a:xfrm>
          <a:prstGeom prst="wedgeRoundRectCallout">
            <a:avLst>
              <a:gd name="adj1" fmla="val -53271"/>
              <a:gd name="adj2" fmla="val 355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Στο σημείο αυτό διαβάζουμε τα πεδία </a:t>
            </a:r>
            <a:r>
              <a:rPr lang="en-US" dirty="0">
                <a:solidFill>
                  <a:schemeClr val="tx1"/>
                </a:solidFill>
              </a:rPr>
              <a:t>position </a:t>
            </a:r>
            <a:r>
              <a:rPr lang="el-GR" dirty="0">
                <a:solidFill>
                  <a:schemeClr val="tx1"/>
                </a:solidFill>
              </a:rPr>
              <a:t>για το αντικείμενο </a:t>
            </a:r>
            <a:r>
              <a:rPr lang="en-US" dirty="0">
                <a:solidFill>
                  <a:schemeClr val="tx1"/>
                </a:solidFill>
              </a:rPr>
              <a:t>this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other.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571500"/>
            <a:ext cx="45720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 προτιμούμε όποια μέθοδος έχει σχέση με την κλάση να την ορίζουμε ως </a:t>
            </a:r>
            <a:r>
              <a:rPr lang="en-US" dirty="0" smtClean="0"/>
              <a:t>public </a:t>
            </a:r>
            <a:r>
              <a:rPr lang="el-GR" dirty="0" smtClean="0"/>
              <a:t>μέθοδο της κλάσης. Έχουμε επιπλέον ευελιξία γιατί έχουμε πρόσβαση σε όλα τα πεδία της κλάσης</a:t>
            </a:r>
          </a:p>
        </p:txBody>
      </p:sp>
    </p:spTree>
    <p:extLst>
      <p:ext uri="{BB962C8B-B14F-4D97-AF65-F5344CB8AC3E}">
        <p14:creationId xmlns:p14="http://schemas.microsoft.com/office/powerpoint/2010/main" val="11518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πεδίων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προσπέλαση των πεδίων (για διάβασμα ή γράψιμο) γίνεται με τον ίδιο τρόπο όπως και η προσπέλαση των μεθόδων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Και το αντικείμενο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είναι μια τέτοια</a:t>
            </a:r>
            <a:r>
              <a:rPr lang="en-US" dirty="0" smtClean="0"/>
              <a:t> </a:t>
            </a:r>
            <a:r>
              <a:rPr lang="el-GR" dirty="0" smtClean="0"/>
              <a:t>περίπτωση.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295386"/>
            <a:ext cx="5570756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αντικειμένου&gt;</a:t>
            </a:r>
            <a:r>
              <a:rPr 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πεδίου&gt;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725144"/>
            <a:ext cx="6647974" cy="101566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403648" y="6021288"/>
            <a:ext cx="1778496" cy="612648"/>
          </a:xfrm>
          <a:prstGeom prst="wedgeRectCallout">
            <a:avLst>
              <a:gd name="adj1" fmla="val 67017"/>
              <a:gd name="adj2" fmla="val -14952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76056" y="6021288"/>
            <a:ext cx="1778496" cy="612648"/>
          </a:xfrm>
          <a:prstGeom prst="wedgeRectCallout">
            <a:avLst>
              <a:gd name="adj1" fmla="val 13200"/>
              <a:gd name="adj2" fmla="val -16486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187048" y="6021288"/>
            <a:ext cx="1778496" cy="612648"/>
          </a:xfrm>
          <a:prstGeom prst="wedgeRectCallout">
            <a:avLst>
              <a:gd name="adj1" fmla="val 27615"/>
              <a:gd name="adj2" fmla="val -15928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</a:t>
            </a:r>
            <a:r>
              <a:rPr lang="el-GR" dirty="0" smtClean="0">
                <a:solidFill>
                  <a:schemeClr val="tx1"/>
                </a:solidFill>
              </a:rPr>
              <a:t>πεδίου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854552" y="6021288"/>
            <a:ext cx="1778496" cy="612648"/>
          </a:xfrm>
          <a:prstGeom prst="wedgeRectCallout">
            <a:avLst>
              <a:gd name="adj1" fmla="val -33409"/>
              <a:gd name="adj2" fmla="val -15370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</a:t>
            </a:r>
            <a:r>
              <a:rPr lang="el-GR" dirty="0" smtClean="0">
                <a:solidFill>
                  <a:schemeClr val="tx1"/>
                </a:solidFill>
              </a:rPr>
              <a:t>πεδίου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που θα παίρνει όρισμα ένα άλλο όχημα και θα βάζει το όχημα που είναι πιο πίσω στην ίδια θέση με το όχημα που είναι πιο μπροστά.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132856"/>
            <a:ext cx="439248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Car(){}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delta){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catchUp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MovingCar13{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myCar1 = new Car(); myCar1.move(10);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myCar2= new Car(); myCar2.move(20);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myCar1.printPosition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myCar2.printPosition();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myCar1.catchUp(myCar2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myCar1.printPosition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myCar2.printPosition();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932040" y="1412776"/>
            <a:ext cx="4343400" cy="1275752"/>
          </a:xfrm>
          <a:prstGeom prst="wedgeRoundRectCallout">
            <a:avLst>
              <a:gd name="adj1" fmla="val -58454"/>
              <a:gd name="adj2" fmla="val 7231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όχι μόνο να διαβάσουμε αλλά και να αλλάξουμε την τιμή του πεδίου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στο αντικείμενο </a:t>
            </a:r>
            <a:r>
              <a:rPr lang="en-US" dirty="0" smtClean="0">
                <a:solidFill>
                  <a:schemeClr val="tx1"/>
                </a:solidFill>
              </a:rPr>
              <a:t>other.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Φτιάξετε μια κλάση που να χειρίζεται ένα λογαριασμό τράπεζας. Κρατάει το όνομα του ιδιοκτήτη και το ποσό.</a:t>
            </a:r>
          </a:p>
          <a:p>
            <a:r>
              <a:rPr lang="el-GR" dirty="0" smtClean="0"/>
              <a:t>Δημιουργείστε και μία μέθοδο που συγχωνεύει δύο λογαριασμούς του ίδιου ατόμου.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Μια κλάση που κρατάει την θέση ενός αυτοκινήτου.</a:t>
            </a:r>
          </a:p>
          <a:p>
            <a:pPr lvl="1"/>
            <a:r>
              <a:rPr lang="el-GR" dirty="0" smtClean="0"/>
              <a:t>Μέθοδος </a:t>
            </a:r>
            <a:r>
              <a:rPr lang="en-US" dirty="0" smtClean="0"/>
              <a:t>move(): </a:t>
            </a:r>
            <a:r>
              <a:rPr lang="el-GR" dirty="0" smtClean="0"/>
              <a:t>μετακινεί το αυτοκίνητο κατά μία θέση προς τα δεξιά</a:t>
            </a:r>
          </a:p>
          <a:p>
            <a:pPr lvl="1"/>
            <a:r>
              <a:rPr lang="el-GR" dirty="0" smtClean="0"/>
              <a:t>Μέθοδος </a:t>
            </a:r>
            <a:r>
              <a:rPr lang="en-US" dirty="0" err="1" smtClean="0"/>
              <a:t>moveManySteps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delta): </a:t>
            </a:r>
            <a:r>
              <a:rPr lang="el-GR" dirty="0" smtClean="0"/>
              <a:t>μετακινεί </a:t>
            </a:r>
            <a:r>
              <a:rPr lang="en-US" dirty="0" smtClean="0"/>
              <a:t>delta </a:t>
            </a:r>
            <a:r>
              <a:rPr lang="el-GR" dirty="0" smtClean="0"/>
              <a:t>θέσεις (αρνητικά ή θετικά).</a:t>
            </a:r>
          </a:p>
          <a:p>
            <a:r>
              <a:rPr lang="el-GR" dirty="0" smtClean="0"/>
              <a:t>Και οι δύο μέθοδοι ουσιαστικά υλοποιούν το </a:t>
            </a:r>
            <a:r>
              <a:rPr lang="en-US" dirty="0" smtClean="0"/>
              <a:t>move </a:t>
            </a:r>
            <a:r>
              <a:rPr lang="el-GR" dirty="0" smtClean="0"/>
              <a:t>απλά η μία παίρνει όρισμα και η άλλη όχι.</a:t>
            </a:r>
          </a:p>
          <a:p>
            <a:pPr lvl="1"/>
            <a:r>
              <a:rPr lang="el-GR" dirty="0" smtClean="0"/>
              <a:t>Θα ήταν καλύτερα να μπορούσαμε να χρησιμοποιήσουμε το ίδιο όνομα και για τις δύο συναρτήσεις.</a:t>
            </a:r>
            <a:endParaRPr lang="en-US" dirty="0" smtClean="0"/>
          </a:p>
          <a:p>
            <a:r>
              <a:rPr lang="en-US" dirty="0" smtClean="0"/>
              <a:t>H Java </a:t>
            </a:r>
            <a:r>
              <a:rPr lang="el-GR" dirty="0" smtClean="0"/>
              <a:t>μας δίνει αυτή τη δυνατότητα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173759" cy="452431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merge(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other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0871" y="5043801"/>
            <a:ext cx="648072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σύνηθες το αποτέλεσμα μιας μεθόδου να αποθηκεύει το αποτέλεσμα της στο ίδιο αντικείμενο το οποίο κάλεσε την μέθοδο.</a:t>
            </a:r>
          </a:p>
          <a:p>
            <a:endParaRPr lang="el-GR" dirty="0"/>
          </a:p>
          <a:p>
            <a:r>
              <a:rPr lang="el-GR" dirty="0" smtClean="0"/>
              <a:t>Π.χ. εδώ το αποτέλεσμα της συγχώνευσης αποθηκεύεται στον λογαριασμό που έκανε την κλήση.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Αντικείμενα σαν ορίσματα – Παράδειγμα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Θέλουμε να προσομοιώσουμε την κυκλοφορία σε ένα δρόμο. </a:t>
            </a:r>
          </a:p>
          <a:p>
            <a:pPr lvl="1"/>
            <a:r>
              <a:rPr lang="el-GR" dirty="0" smtClean="0"/>
              <a:t>Έχουμε ένα φανάρι που μπορεί να είναι πράσινο, ή κόκκινο. Αλλάζει σε κάθε βήμα</a:t>
            </a:r>
          </a:p>
          <a:p>
            <a:pPr lvl="1"/>
            <a:r>
              <a:rPr lang="el-GR" dirty="0" smtClean="0"/>
              <a:t>Έχουμε ένα όχημα που σε κάθε βήμα κινείται μία θέση, αν το φανάρι δεν είναι κόκκινο.</a:t>
            </a:r>
          </a:p>
          <a:p>
            <a:pPr lvl="1"/>
            <a:endParaRPr lang="el-GR" dirty="0"/>
          </a:p>
          <a:p>
            <a:r>
              <a:rPr lang="el-GR" dirty="0" smtClean="0"/>
              <a:t>Κλάσεις: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TrafficLight</a:t>
            </a:r>
            <a:r>
              <a:rPr lang="en-US" dirty="0" smtClean="0"/>
              <a:t>: </a:t>
            </a:r>
            <a:r>
              <a:rPr lang="el-GR" dirty="0" smtClean="0"/>
              <a:t>κρατάει την κατάσταση του φαναριού και αλλάζει την κατάσταση του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: </a:t>
            </a:r>
            <a:r>
              <a:rPr lang="el-GR" dirty="0" smtClean="0"/>
              <a:t>Τροποποίηση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 </a:t>
            </a:r>
            <a:r>
              <a:rPr lang="el-GR" dirty="0" smtClean="0"/>
              <a:t>ώστε παίρνει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 το φανάρι </a:t>
            </a:r>
            <a:r>
              <a:rPr lang="el-GR" dirty="0" smtClean="0"/>
              <a:t>και να κινείται μόνο αν το φανάρι δεν είναι κόκκινο.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n-US" dirty="0" err="1" smtClean="0">
                <a:solidFill>
                  <a:srgbClr val="0070C0"/>
                </a:solidFill>
              </a:rPr>
              <a:t>rafficSimulation</a:t>
            </a:r>
            <a:r>
              <a:rPr lang="en-US" dirty="0" smtClean="0"/>
              <a:t>: </a:t>
            </a:r>
            <a:r>
              <a:rPr lang="el-GR" dirty="0" smtClean="0"/>
              <a:t>κάνει την προσομοίωση.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9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48200" y="5670176"/>
            <a:ext cx="45720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572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533400"/>
            <a:ext cx="4433046" cy="3352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(“Car at “+ position);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move(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light.isRed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position ++;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33400"/>
            <a:ext cx="4433046" cy="49530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TrafficLight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change(){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printStatus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Traffic light is red");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Traffic light is green");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4061012"/>
            <a:ext cx="4433046" cy="2720788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TrafficSimulation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light = new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light.printStatus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(light);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light.change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838200" y="5257800"/>
            <a:ext cx="3429000" cy="1371600"/>
          </a:xfrm>
          <a:prstGeom prst="wedgeRectCallout">
            <a:avLst>
              <a:gd name="adj1" fmla="val 62244"/>
              <a:gd name="adj2" fmla="val -18194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όρισμα στην περίπτωση αυτή είναι από άλλη κλάση, άρα δεν μπορούμε να δούμε τα πεδία του, πρέπει να καλέσουμε τη μέθοδο </a:t>
            </a:r>
            <a:r>
              <a:rPr lang="en-US" dirty="0" err="1" smtClean="0">
                <a:solidFill>
                  <a:schemeClr val="tx1"/>
                </a:solidFill>
              </a:rPr>
              <a:t>isRed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r>
              <a:rPr lang="en-US" dirty="0" smtClean="0"/>
              <a:t> (Overloading)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 Java </a:t>
            </a:r>
            <a:r>
              <a:rPr lang="el-GR" dirty="0" smtClean="0"/>
              <a:t>μας δίνει τη δυνατότητα να ορίσουμε την πολλές μεθόδους με το ίδιο όνομα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κλάση.</a:t>
            </a:r>
          </a:p>
          <a:p>
            <a:r>
              <a:rPr lang="el-GR" dirty="0"/>
              <a:t>Για να μπορεί να γίνει σωστά η υπερφόρτωση θα πρέπει οι μέθοδοι να έχουν διαφορετική </a:t>
            </a:r>
            <a:r>
              <a:rPr lang="el-GR" dirty="0">
                <a:solidFill>
                  <a:srgbClr val="FF0000"/>
                </a:solidFill>
              </a:rPr>
              <a:t>υπογραφή</a:t>
            </a:r>
          </a:p>
          <a:p>
            <a:r>
              <a:rPr lang="el-GR" dirty="0"/>
              <a:t>Η </a:t>
            </a:r>
            <a:r>
              <a:rPr lang="el-GR" dirty="0">
                <a:solidFill>
                  <a:srgbClr val="FF0000"/>
                </a:solidFill>
              </a:rPr>
              <a:t>υπογραφή </a:t>
            </a:r>
            <a:r>
              <a:rPr lang="el-GR" dirty="0"/>
              <a:t>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884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577468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5806068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24400" y="5436736"/>
            <a:ext cx="404630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 το όχημα μια θέση μπροστά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399" y="5806068"/>
            <a:ext cx="404630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Μετακινεί το όχημα μια θέση πίσω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4128" y="2509956"/>
            <a:ext cx="3296278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μέθοδοι </a:t>
            </a:r>
            <a:r>
              <a:rPr lang="en-US" sz="2000" dirty="0" smtClean="0">
                <a:solidFill>
                  <a:srgbClr val="0070C0"/>
                </a:solidFill>
              </a:rPr>
              <a:t>move()</a:t>
            </a:r>
            <a:r>
              <a:rPr lang="el-GR" sz="2000" dirty="0" smtClean="0"/>
              <a:t> και </a:t>
            </a:r>
            <a:r>
              <a:rPr lang="en-US" sz="2000" dirty="0">
                <a:solidFill>
                  <a:srgbClr val="0070C0"/>
                </a:solidFill>
              </a:rPr>
              <a:t>move(</a:t>
            </a:r>
            <a:r>
              <a:rPr lang="en-US" sz="2000" dirty="0" err="1">
                <a:solidFill>
                  <a:srgbClr val="0070C0"/>
                </a:solidFill>
              </a:rPr>
              <a:t>int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r>
              <a:rPr lang="en-US" sz="2000" dirty="0"/>
              <a:t> </a:t>
            </a:r>
            <a:r>
              <a:rPr lang="el-GR" sz="2000" dirty="0"/>
              <a:t>έχουν διαφορετική </a:t>
            </a:r>
            <a:r>
              <a:rPr lang="el-GR" sz="2000" dirty="0">
                <a:solidFill>
                  <a:srgbClr val="FF0000"/>
                </a:solidFill>
              </a:rPr>
              <a:t>υπογραφή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Δημιουργών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αρκετά συνηθισμένο να υπερφορτώνουμε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constructors)</a:t>
            </a:r>
            <a:r>
              <a:rPr lang="el-GR" dirty="0" smtClean="0"/>
              <a:t> των κλάσεων.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7696200" cy="655564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457200"/>
            <a:ext cx="453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Υπερφόρτωση δημιουργών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633818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19200"/>
            <a:ext cx="3810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7696200" cy="612475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896034"/>
            <a:ext cx="35814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Κενός κώδικας, χρειάζεται για να οριστεί ο </a:t>
            </a:r>
            <a:r>
              <a:rPr lang="en-US" dirty="0" smtClean="0"/>
              <a:t>“default” constructor</a:t>
            </a:r>
          </a:p>
          <a:p>
            <a:endParaRPr lang="en-US" dirty="0"/>
          </a:p>
          <a:p>
            <a:r>
              <a:rPr lang="el-GR" dirty="0" smtClean="0"/>
              <a:t>Γενικά είναι καλό να ορίζετε και ένα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</p:txBody>
      </p:sp>
    </p:spTree>
    <p:extLst>
      <p:ext uri="{BB962C8B-B14F-4D97-AF65-F5344CB8AC3E}">
        <p14:creationId xmlns:p14="http://schemas.microsoft.com/office/powerpoint/2010/main" val="5885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6938</TotalTime>
  <Words>1291</Words>
  <Application>Microsoft Office PowerPoint</Application>
  <PresentationFormat>On-screen Show (4:3)</PresentationFormat>
  <Paragraphs>480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ΥΠΕΡΦΟΡΤΩΣΗ</vt:lpstr>
      <vt:lpstr>H κλάση Car</vt:lpstr>
      <vt:lpstr>Υπερφόρτωση (Overloading)</vt:lpstr>
      <vt:lpstr>PowerPoint Presentation</vt:lpstr>
      <vt:lpstr>Υπερφόρτωση Δημιουργών</vt:lpstr>
      <vt:lpstr>PowerPoint Presentation</vt:lpstr>
      <vt:lpstr>PowerPoint Presentation</vt:lpstr>
      <vt:lpstr>Υπερφόρτωση – Προσοχή Ι</vt:lpstr>
      <vt:lpstr>PowerPoint Presentation</vt:lpstr>
      <vt:lpstr>Υπερφόρτωση – Προσοχή ΙΙ</vt:lpstr>
      <vt:lpstr>PowerPoint Presentation</vt:lpstr>
      <vt:lpstr>Υπερφόρτωση – Προσοχή ΙΙΙ</vt:lpstr>
      <vt:lpstr>PowerPoint Presentation</vt:lpstr>
      <vt:lpstr>PowerPoint Presentation</vt:lpstr>
      <vt:lpstr>Ασάφεια</vt:lpstr>
      <vt:lpstr>ΑΝΤΙΚΕΙΜΕΝΑ ΣΑΝ ΟΡΙΣΜΑΤΑ</vt:lpstr>
      <vt:lpstr>Αντικείμενα ως ορίσματα</vt:lpstr>
      <vt:lpstr>Παράδειγμα</vt:lpstr>
      <vt:lpstr>PowerPoint Presentation</vt:lpstr>
      <vt:lpstr>Αντικείμενα σαν ορίσματα</vt:lpstr>
      <vt:lpstr>Αντικείμενα ως ορίσματα</vt:lpstr>
      <vt:lpstr>Διάβασμα πεδίων</vt:lpstr>
      <vt:lpstr>Παράδειγμα</vt:lpstr>
      <vt:lpstr>PowerPoint Presentation</vt:lpstr>
      <vt:lpstr>Διάβασμα πεδίων</vt:lpstr>
      <vt:lpstr>Παράδειγμα</vt:lpstr>
      <vt:lpstr>PowerPoint Presentation</vt:lpstr>
      <vt:lpstr>Παράδειγμα</vt:lpstr>
      <vt:lpstr>PowerPoint Presentation</vt:lpstr>
      <vt:lpstr>Αντικείμενα σαν ορίσματα – Παράδειγμα Ι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300</cp:revision>
  <dcterms:created xsi:type="dcterms:W3CDTF">2013-02-10T16:19:38Z</dcterms:created>
  <dcterms:modified xsi:type="dcterms:W3CDTF">2018-03-27T21:12:05Z</dcterms:modified>
</cp:coreProperties>
</file>