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9"/>
  </p:notesMasterIdLst>
  <p:sldIdLst>
    <p:sldId id="369" r:id="rId2"/>
    <p:sldId id="896" r:id="rId3"/>
    <p:sldId id="897" r:id="rId4"/>
    <p:sldId id="958" r:id="rId5"/>
    <p:sldId id="898" r:id="rId6"/>
    <p:sldId id="900" r:id="rId7"/>
    <p:sldId id="901" r:id="rId8"/>
    <p:sldId id="902" r:id="rId9"/>
    <p:sldId id="903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967" r:id="rId18"/>
    <p:sldId id="911" r:id="rId19"/>
    <p:sldId id="912" r:id="rId20"/>
    <p:sldId id="913" r:id="rId21"/>
    <p:sldId id="914" r:id="rId22"/>
    <p:sldId id="916" r:id="rId23"/>
    <p:sldId id="917" r:id="rId24"/>
    <p:sldId id="918" r:id="rId25"/>
    <p:sldId id="919" r:id="rId26"/>
    <p:sldId id="920" r:id="rId27"/>
    <p:sldId id="921" r:id="rId28"/>
    <p:sldId id="960" r:id="rId29"/>
    <p:sldId id="961" r:id="rId30"/>
    <p:sldId id="963" r:id="rId31"/>
    <p:sldId id="959" r:id="rId32"/>
    <p:sldId id="926" r:id="rId33"/>
    <p:sldId id="927" r:id="rId34"/>
    <p:sldId id="925" r:id="rId35"/>
    <p:sldId id="928" r:id="rId36"/>
    <p:sldId id="929" r:id="rId37"/>
    <p:sldId id="930" r:id="rId38"/>
    <p:sldId id="931" r:id="rId39"/>
    <p:sldId id="933" r:id="rId40"/>
    <p:sldId id="934" r:id="rId41"/>
    <p:sldId id="939" r:id="rId42"/>
    <p:sldId id="940" r:id="rId43"/>
    <p:sldId id="941" r:id="rId44"/>
    <p:sldId id="942" r:id="rId45"/>
    <p:sldId id="943" r:id="rId46"/>
    <p:sldId id="944" r:id="rId47"/>
    <p:sldId id="947" r:id="rId48"/>
    <p:sldId id="946" r:id="rId49"/>
    <p:sldId id="949" r:id="rId50"/>
    <p:sldId id="950" r:id="rId51"/>
    <p:sldId id="964" r:id="rId52"/>
    <p:sldId id="966" r:id="rId53"/>
    <p:sldId id="965" r:id="rId54"/>
    <p:sldId id="968" r:id="rId55"/>
    <p:sldId id="956" r:id="rId56"/>
    <p:sldId id="957" r:id="rId57"/>
    <p:sldId id="487" r:id="rId58"/>
    <p:sldId id="488" r:id="rId59"/>
    <p:sldId id="504" r:id="rId60"/>
    <p:sldId id="508" r:id="rId61"/>
    <p:sldId id="50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497" r:id="rId70"/>
    <p:sldId id="505" r:id="rId71"/>
    <p:sldId id="506" r:id="rId72"/>
    <p:sldId id="498" r:id="rId73"/>
    <p:sldId id="499" r:id="rId74"/>
    <p:sldId id="775" r:id="rId75"/>
    <p:sldId id="776" r:id="rId76"/>
    <p:sldId id="777" r:id="rId77"/>
    <p:sldId id="763" r:id="rId78"/>
    <p:sldId id="765" r:id="rId79"/>
    <p:sldId id="779" r:id="rId80"/>
    <p:sldId id="780" r:id="rId81"/>
    <p:sldId id="783" r:id="rId82"/>
    <p:sldId id="895" r:id="rId83"/>
    <p:sldId id="784" r:id="rId84"/>
    <p:sldId id="785" r:id="rId85"/>
    <p:sldId id="786" r:id="rId86"/>
    <p:sldId id="787" r:id="rId87"/>
    <p:sldId id="788" r:id="rId88"/>
    <p:sldId id="789" r:id="rId89"/>
    <p:sldId id="790" r:id="rId90"/>
    <p:sldId id="791" r:id="rId91"/>
    <p:sldId id="792" r:id="rId92"/>
    <p:sldId id="793" r:id="rId93"/>
    <p:sldId id="794" r:id="rId94"/>
    <p:sldId id="795" r:id="rId95"/>
    <p:sldId id="796" r:id="rId96"/>
    <p:sldId id="797" r:id="rId97"/>
    <p:sldId id="798" r:id="rId98"/>
    <p:sldId id="799" r:id="rId99"/>
    <p:sldId id="801" r:id="rId100"/>
    <p:sldId id="802" r:id="rId101"/>
    <p:sldId id="803" r:id="rId102"/>
    <p:sldId id="804" r:id="rId103"/>
    <p:sldId id="805" r:id="rId104"/>
    <p:sldId id="806" r:id="rId105"/>
    <p:sldId id="807" r:id="rId106"/>
    <p:sldId id="888" r:id="rId107"/>
    <p:sldId id="889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18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31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33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35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21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23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24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5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25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Since we did not generate this</a:t>
            </a:r>
            <a:r>
              <a:rPr lang="en-US" baseline="0" dirty="0" smtClean="0"/>
              <a:t> candidate it means that the </a:t>
            </a:r>
            <a:r>
              <a:rPr lang="en-US" baseline="0" dirty="0" err="1" smtClean="0"/>
              <a:t>itemsets</a:t>
            </a:r>
            <a:r>
              <a:rPr lang="en-US" baseline="0" dirty="0" smtClean="0"/>
              <a:t> 1,2,4 and 1,2,5 are not frequent. Therefore, the </a:t>
            </a:r>
            <a:r>
              <a:rPr lang="en-US" baseline="0" dirty="0" err="1" smtClean="0"/>
              <a:t>itemset</a:t>
            </a:r>
            <a:r>
              <a:rPr lang="en-US" baseline="0" dirty="0" smtClean="0"/>
              <a:t> 1,2,4,5 cannot be frequent.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5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27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28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30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vldb/vldb94.html" TargetMode="External"/><Relationship Id="rId2" Type="http://schemas.openxmlformats.org/officeDocument/2006/relationships/hyperlink" Target="http://www.informatik.uni-trier.de/~ley/db/conf/sigmod/sigmod9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6.doc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Document5.doc"/><Relationship Id="rId5" Type="http://schemas.openxmlformats.org/officeDocument/2006/relationships/image" Target="../media/image11.wmf"/><Relationship Id="rId15" Type="http://schemas.openxmlformats.org/officeDocument/2006/relationships/image" Target="../media/image3.emf"/><Relationship Id="rId4" Type="http://schemas.openxmlformats.org/officeDocument/2006/relationships/oleObject" Target="../embeddings/Microsoft_Word_97_-_2003_Document4.doc"/><Relationship Id="rId9" Type="http://schemas.openxmlformats.org/officeDocument/2006/relationships/image" Target="../media/image13.emf"/><Relationship Id="rId14" Type="http://schemas.openxmlformats.org/officeDocument/2006/relationships/oleObject" Target="../embeddings/Microsoft_Word_97_-_2003_Document7.doc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Microsoft_Word_97_-_2003_Document8.doc"/><Relationship Id="rId7" Type="http://schemas.openxmlformats.org/officeDocument/2006/relationships/oleObject" Target="../embeddings/Microsoft_Word_97_-_2003_Document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9.doc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emf"/><Relationship Id="rId4" Type="http://schemas.openxmlformats.org/officeDocument/2006/relationships/image" Target="../media/image19.wmf"/><Relationship Id="rId9" Type="http://schemas.openxmlformats.org/officeDocument/2006/relationships/oleObject" Target="../embeddings/Microsoft_Word_97_-_2003_Document12.doc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Microsoft_Excel_97-2003_Worksheet13.xls"/><Relationship Id="rId7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14.xls"/><Relationship Id="rId4" Type="http://schemas.openxmlformats.org/officeDocument/2006/relationships/image" Target="../media/image3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3.doc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43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and Association Rules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</a:t>
            </a:r>
            <a:r>
              <a:rPr lang="en-US" dirty="0" smtClean="0"/>
              <a:t>Market basket data, threshold </a:t>
            </a:r>
            <a:r>
              <a:rPr lang="en-US" i="1" dirty="0" err="1">
                <a:solidFill>
                  <a:srgbClr val="FF000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</a:t>
            </a:r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 smtClean="0">
                <a:solidFill>
                  <a:srgbClr val="FF0000"/>
                </a:solidFill>
                <a:cs typeface="Arial" pitchFamily="34" charset="0"/>
              </a:rPr>
              <a:t>minsup</a:t>
            </a:r>
            <a:endParaRPr lang="en-US" i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Problem parameters: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 (size): </a:t>
            </a:r>
            <a:r>
              <a:rPr lang="en-US" dirty="0" smtClean="0">
                <a:cs typeface="Arial" pitchFamily="34" charset="0"/>
              </a:rPr>
              <a:t>number of transactions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: billions of baskets per year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pages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(dimension): </a:t>
            </a:r>
            <a:r>
              <a:rPr lang="en-US" dirty="0" smtClean="0">
                <a:cs typeface="Arial" pitchFamily="34" charset="0"/>
              </a:rPr>
              <a:t>number of (distinct) items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 sells more than 100,000 items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words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dirty="0" smtClean="0">
                <a:cs typeface="Arial" pitchFamily="34" charset="0"/>
              </a:rPr>
              <a:t>: max size of a basket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M:</a:t>
            </a:r>
            <a:r>
              <a:rPr lang="en-US" dirty="0" smtClean="0">
                <a:cs typeface="Arial" pitchFamily="34" charset="0"/>
              </a:rPr>
              <a:t> Number of possible </a:t>
            </a:r>
            <a:r>
              <a:rPr lang="en-US" dirty="0" err="1" smtClean="0">
                <a:cs typeface="Arial" pitchFamily="34" charset="0"/>
              </a:rPr>
              <a:t>itemsets</a:t>
            </a:r>
            <a:r>
              <a:rPr lang="en-US" dirty="0">
                <a:cs typeface="Arial" pitchFamily="34" charset="0"/>
              </a:rPr>
              <a:t>.</a:t>
            </a:r>
            <a:endParaRPr lang="en-US" baseline="30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M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100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</a:t>
            </a:r>
            <a:r>
              <a:rPr lang="en-US" dirty="0" smtClean="0"/>
              <a:t>compute the support for all </a:t>
            </a:r>
            <a:r>
              <a:rPr lang="en-US" dirty="0"/>
              <a:t>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</a:t>
            </a:r>
            <a:r>
              <a:rPr lang="en-US" dirty="0" smtClean="0"/>
              <a:t>for their </a:t>
            </a:r>
            <a:r>
              <a:rPr lang="en-US" dirty="0"/>
              <a:t>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101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102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1959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103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104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  that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frequent</a:t>
            </a:r>
            <a:r>
              <a:rPr lang="en-US" dirty="0"/>
              <a:t> in the sample.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frequent in the whole (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is frequent + </a:t>
            </a:r>
            <a:r>
              <a:rPr lang="en-US" dirty="0">
                <a:solidFill>
                  <a:srgbClr val="FF0000"/>
                </a:solidFill>
              </a:rPr>
              <a:t>monotonicity</a:t>
            </a:r>
            <a:r>
              <a:rPr lang="en-US" dirty="0"/>
              <a:t>).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4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r:id="rId3" imgW="9811512" imgH="7395972" progId="">
                  <p:embed/>
                </p:oleObj>
              </mc:Choice>
              <mc:Fallback>
                <p:oleObj r:id="rId3" imgW="9811512" imgH="739597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3599" y="5943600"/>
            <a:ext cx="30262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233491"/>
            <a:ext cx="340722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all possible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their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A Naïve Algorithm</a:t>
            </a:r>
            <a:endParaRPr lang="en-US" dirty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3322"/>
            <a:ext cx="8839200" cy="326487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Brute-force</a:t>
            </a:r>
            <a:r>
              <a:rPr lang="en-US" dirty="0"/>
              <a:t> </a:t>
            </a:r>
            <a:r>
              <a:rPr lang="en-US" dirty="0" smtClean="0"/>
              <a:t>approach: Every </a:t>
            </a:r>
            <a:r>
              <a:rPr lang="en-US" dirty="0" err="1" smtClean="0"/>
              <a:t>itemset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candidate 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lattice, and scan the data for each candidate to compute the </a:t>
            </a:r>
            <a:r>
              <a:rPr lang="en-US" dirty="0"/>
              <a:t>support </a:t>
            </a:r>
            <a:endParaRPr lang="en-US" dirty="0" smtClean="0"/>
          </a:p>
          <a:p>
            <a:pPr lvl="1"/>
            <a:r>
              <a:rPr lang="en-US" dirty="0" smtClean="0"/>
              <a:t>Time Complexity </a:t>
            </a:r>
            <a:r>
              <a:rPr lang="en-US" dirty="0"/>
              <a:t>~ O(</a:t>
            </a:r>
            <a:r>
              <a:rPr lang="en-US" dirty="0" err="1"/>
              <a:t>NMw</a:t>
            </a:r>
            <a:r>
              <a:rPr lang="en-US" dirty="0"/>
              <a:t>) </a:t>
            </a:r>
            <a:r>
              <a:rPr lang="en-US" dirty="0" smtClean="0"/>
              <a:t>, Space Complexity ~ O(d)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Scan the data, and for each transaction generate all possible </a:t>
            </a:r>
            <a:r>
              <a:rPr lang="en-US" dirty="0" err="1" smtClean="0"/>
              <a:t>itemsets</a:t>
            </a:r>
            <a:r>
              <a:rPr lang="en-US" dirty="0" smtClean="0"/>
              <a:t>. Keep a count for each </a:t>
            </a:r>
            <a:r>
              <a:rPr lang="en-US" dirty="0" err="1" smtClean="0"/>
              <a:t>itemset</a:t>
            </a:r>
            <a:r>
              <a:rPr lang="en-US" dirty="0" smtClean="0"/>
              <a:t> in the data.</a:t>
            </a:r>
          </a:p>
          <a:p>
            <a:pPr lvl="1"/>
            <a:r>
              <a:rPr lang="en-US" dirty="0"/>
              <a:t>Time Complexity ~ </a:t>
            </a:r>
            <a:r>
              <a:rPr lang="en-US" dirty="0" smtClean="0"/>
              <a:t>O(</a:t>
            </a:r>
            <a:r>
              <a:rPr lang="en-US" dirty="0" err="1" smtClean="0"/>
              <a:t>N2</a:t>
            </a:r>
            <a:r>
              <a:rPr lang="en-US" baseline="30000" dirty="0" err="1" smtClean="0"/>
              <a:t>w</a:t>
            </a:r>
            <a:r>
              <a:rPr lang="en-US" dirty="0"/>
              <a:t>) , Space Complexity ~ O(M)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Expensive </a:t>
            </a:r>
            <a:r>
              <a:rPr lang="en-US" dirty="0">
                <a:solidFill>
                  <a:srgbClr val="FF0000"/>
                </a:solidFill>
              </a:rPr>
              <a:t>since M = 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No solution that considers all candidates is acceptable!</a:t>
            </a:r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59454"/>
              </p:ext>
            </p:extLst>
          </p:nvPr>
        </p:nvGraphicFramePr>
        <p:xfrm>
          <a:off x="2743200" y="4732496"/>
          <a:ext cx="5867400" cy="214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Visio" r:id="rId3" imgW="7643978" imgH="2744343" progId="">
                  <p:embed/>
                </p:oleObj>
              </mc:Choice>
              <mc:Fallback>
                <p:oleObj name="Visio" r:id="rId3" imgW="7643978" imgH="274434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32496"/>
                        <a:ext cx="5867400" cy="214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9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00E3-F3D2-4395-A097-E00BDFEA346C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09928"/>
            <a:ext cx="8839200" cy="4614672"/>
          </a:xfrm>
        </p:spPr>
        <p:txBody>
          <a:bodyPr/>
          <a:lstStyle/>
          <a:p>
            <a:r>
              <a:rPr lang="en-US" dirty="0"/>
              <a:t>Typically, data is kept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flat files </a:t>
            </a:r>
            <a:r>
              <a:rPr lang="en-US" dirty="0"/>
              <a:t>rather than in a database system.</a:t>
            </a:r>
          </a:p>
          <a:p>
            <a:pPr lvl="1"/>
            <a:r>
              <a:rPr lang="en-US" dirty="0"/>
              <a:t>Stored </a:t>
            </a:r>
            <a:r>
              <a:rPr lang="en-US" dirty="0">
                <a:solidFill>
                  <a:srgbClr val="FF0000"/>
                </a:solidFill>
              </a:rPr>
              <a:t>on disk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Stored basket-by-basket.</a:t>
            </a:r>
          </a:p>
          <a:p>
            <a:pPr lvl="1"/>
            <a:r>
              <a:rPr lang="en-US" dirty="0" smtClean="0"/>
              <a:t>We can expand a basket </a:t>
            </a:r>
            <a:r>
              <a:rPr lang="en-US" dirty="0"/>
              <a:t>into pairs, triples, etc. as </a:t>
            </a:r>
            <a:r>
              <a:rPr lang="en-US" dirty="0" smtClean="0"/>
              <a:t>we read the data.</a:t>
            </a:r>
            <a:endParaRPr lang="en-US" dirty="0"/>
          </a:p>
          <a:p>
            <a:pPr lvl="2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 nested </a:t>
            </a:r>
            <a:r>
              <a:rPr lang="en-US" dirty="0" smtClean="0"/>
              <a:t>loops, or recursion </a:t>
            </a:r>
            <a:r>
              <a:rPr lang="en-US" dirty="0"/>
              <a:t>to generate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of size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/>
              <a:t>Data is </a:t>
            </a:r>
            <a:r>
              <a:rPr lang="en-US" dirty="0" smtClean="0">
                <a:solidFill>
                  <a:srgbClr val="0070C0"/>
                </a:solidFill>
              </a:rPr>
              <a:t>too large</a:t>
            </a:r>
            <a:r>
              <a:rPr lang="en-US" dirty="0" smtClean="0"/>
              <a:t> to be loaded in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file: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0 1 2 3 4 5 6 7 8 9 10 11 12 13 14 15 16 17 18 19 20 21 22 23 24 25 26 27 28 29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30 31 32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33 34 35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36 37 38 39 40 41 42 43 44 45 46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38 39 47 48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38 39 48 49 50 51 52 53 54 55 56 57 58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32 41 59 60 61 62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3 39 48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63 64 65 66 67 68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32 69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48 70 71 72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39 73 74 75 76 77 78 79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36 38 39 41 48 79 80 81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82 83 84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41 85 86 87 88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39 48 89 90 91 92 93 94 95 96 97 98 99 100 101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36 38 39 48 89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39 41 102 103 104 105 106 107 108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38 39 41 109 110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39 111 112 113 114 115 116 117 118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119 120 121 122 123 124 125 126 127 128 129 130 131 132 133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48 134 135 136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39 48 137 138 139 140 141 142 143 144 145 146 147 148 149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39 150 151 152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38 39 56 153 154 155 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800601" y="2471738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items </a:t>
            </a:r>
            <a:r>
              <a:rPr lang="en-US" dirty="0" smtClean="0"/>
              <a:t>are positive integers, and each basket corresponds to a line in the file of space-separated integers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30F4-8C1C-4F43-AD57-032FFA1567E2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– (2)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true cost of mining disk-resident data is usually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disk I/O’s</a:t>
            </a:r>
            <a:r>
              <a:rPr lang="en-US" dirty="0"/>
              <a:t>.</a:t>
            </a:r>
          </a:p>
          <a:p>
            <a:r>
              <a:rPr lang="en-US" dirty="0"/>
              <a:t>In practice, association-rule algorithms read the data in </a:t>
            </a:r>
            <a:r>
              <a:rPr lang="en-US" dirty="0">
                <a:solidFill>
                  <a:srgbClr val="0070C0"/>
                </a:solidFill>
              </a:rPr>
              <a:t>passes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 all baskets read in turn.</a:t>
            </a:r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we measure the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passes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 algorithm takes.</a:t>
            </a:r>
          </a:p>
        </p:txBody>
      </p:sp>
    </p:spTree>
    <p:extLst>
      <p:ext uri="{BB962C8B-B14F-4D97-AF65-F5344CB8AC3E}">
        <p14:creationId xmlns:p14="http://schemas.microsoft.com/office/powerpoint/2010/main" val="1914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20D-405B-40FD-9AD0-9E04A7866E06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Bottleneck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many frequent-</a:t>
            </a:r>
            <a:r>
              <a:rPr lang="en-US" dirty="0" err="1"/>
              <a:t>itemset</a:t>
            </a:r>
            <a:r>
              <a:rPr lang="en-US" dirty="0"/>
              <a:t> algorithms,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 memory</a:t>
            </a:r>
            <a:r>
              <a:rPr lang="en-US" dirty="0"/>
              <a:t> is the critical resource.</a:t>
            </a:r>
          </a:p>
          <a:p>
            <a:pPr lvl="1"/>
            <a:r>
              <a:rPr lang="en-US" dirty="0"/>
              <a:t>As we read baskets, we need to count something, e.g., occurrences of pairs.</a:t>
            </a:r>
          </a:p>
          <a:p>
            <a:pPr lvl="1"/>
            <a:r>
              <a:rPr lang="en-US" dirty="0"/>
              <a:t>The number of different things we can count is limited by main memory.</a:t>
            </a:r>
          </a:p>
          <a:p>
            <a:pPr lvl="1"/>
            <a:r>
              <a:rPr lang="en-US" dirty="0"/>
              <a:t>Swapping counts in/out is </a:t>
            </a:r>
            <a:r>
              <a:rPr lang="en-US" dirty="0" smtClean="0"/>
              <a:t>too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two quantities </a:t>
            </a:r>
            <a:r>
              <a:rPr lang="en-US" dirty="0" smtClean="0"/>
              <a:t>that capture the cost of our algorithm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] The number of </a:t>
            </a:r>
            <a:r>
              <a:rPr lang="en-US" dirty="0" smtClean="0">
                <a:solidFill>
                  <a:srgbClr val="0070C0"/>
                </a:solidFill>
              </a:rPr>
              <a:t>passes</a:t>
            </a:r>
            <a:r>
              <a:rPr lang="en-US" dirty="0" smtClean="0"/>
              <a:t> we make over the data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FF3300"/>
                </a:solidFill>
              </a:rPr>
              <a:t>Space</a:t>
            </a:r>
            <a:r>
              <a:rPr lang="en-US" dirty="0" smtClean="0"/>
              <a:t>] The amount of </a:t>
            </a:r>
            <a:r>
              <a:rPr lang="en-US" dirty="0" smtClean="0">
                <a:solidFill>
                  <a:srgbClr val="FF3300"/>
                </a:solidFill>
              </a:rPr>
              <a:t>memory</a:t>
            </a:r>
            <a:r>
              <a:rPr lang="en-US" dirty="0" smtClean="0"/>
              <a:t> that we use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As it is usually the case, there is a trade-off between the two.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it all started…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Agrawal, Tomasz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Imielinski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Arun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N. Swami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Mining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Association Rules </a:t>
            </a:r>
            <a:r>
              <a:rPr lang="en-US" dirty="0"/>
              <a:t>between Sets of Items in Large Databases. </a:t>
            </a:r>
            <a:r>
              <a:rPr lang="en-US" dirty="0">
                <a:hlinkClick r:id="rId2" action="ppaction://hlinkfile"/>
              </a:rPr>
              <a:t>SIGMOD Conference 1993</a:t>
            </a:r>
            <a:r>
              <a:rPr lang="en-US" dirty="0"/>
              <a:t>: 207-216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Agrawal</a:t>
            </a:r>
            <a:r>
              <a:rPr lang="en-US" dirty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Ramakrishnan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Srikant</a:t>
            </a:r>
            <a:r>
              <a:rPr lang="en-US" dirty="0" smtClean="0"/>
              <a:t>: </a:t>
            </a:r>
            <a:r>
              <a:rPr lang="en-US" dirty="0"/>
              <a:t>Fast Algorithms for </a:t>
            </a:r>
            <a:r>
              <a:rPr lang="en-US" dirty="0">
                <a:solidFill>
                  <a:srgbClr val="FF0000"/>
                </a:solidFill>
              </a:rPr>
              <a:t>Mining Association Rules </a:t>
            </a:r>
            <a:r>
              <a:rPr lang="en-US" dirty="0"/>
              <a:t>in Large Databases. </a:t>
            </a:r>
            <a:r>
              <a:rPr lang="en-US" dirty="0">
                <a:hlinkClick r:id="rId3" action="ppaction://hlinkfile"/>
              </a:rPr>
              <a:t>VLDB 1994</a:t>
            </a:r>
            <a:r>
              <a:rPr lang="en-US" dirty="0"/>
              <a:t>: </a:t>
            </a:r>
            <a:r>
              <a:rPr lang="en-US" dirty="0" smtClean="0"/>
              <a:t>487-499</a:t>
            </a:r>
          </a:p>
          <a:p>
            <a:endParaRPr lang="en-US" dirty="0"/>
          </a:p>
          <a:p>
            <a:r>
              <a:rPr lang="en-US" dirty="0" smtClean="0"/>
              <a:t>These two papers are credited with the birth of Data Mining</a:t>
            </a:r>
          </a:p>
          <a:p>
            <a:r>
              <a:rPr lang="en-US" dirty="0" smtClean="0"/>
              <a:t>For a long time people were fascinated with </a:t>
            </a:r>
            <a:r>
              <a:rPr lang="en-US" dirty="0" smtClean="0">
                <a:solidFill>
                  <a:srgbClr val="FF0000"/>
                </a:solidFill>
              </a:rPr>
              <a:t>Association Rules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Frequent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Some people (in industry and academia) still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72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73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Generate the 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b="1" i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 using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5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Apriori</a:t>
            </a:r>
            <a:r>
              <a:rPr lang="en-US" dirty="0"/>
              <a:t> </a:t>
            </a:r>
            <a:r>
              <a:rPr lang="en-US" dirty="0" smtClean="0"/>
              <a:t>principle: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of size </a:t>
            </a:r>
            <a:r>
              <a:rPr lang="en-US" dirty="0">
                <a:solidFill>
                  <a:srgbClr val="00B050"/>
                </a:solidFill>
              </a:rPr>
              <a:t>k+1</a:t>
            </a:r>
            <a:r>
              <a:rPr lang="en-US" dirty="0"/>
              <a:t> is candidate to be frequent only if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of its subsets of size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dirty="0"/>
              <a:t> are known to be </a:t>
            </a:r>
            <a:r>
              <a:rPr lang="en-US" dirty="0" smtClean="0"/>
              <a:t>frequent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Candidate generation:</a:t>
            </a:r>
          </a:p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= 1</a:t>
            </a:r>
            <a:r>
              <a:rPr lang="en-US" dirty="0" smtClean="0"/>
              <a:t>, take the all pairs of frequent items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&gt; 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join</a:t>
            </a:r>
            <a:r>
              <a:rPr lang="en-US" dirty="0" smtClean="0"/>
              <a:t> pairs of </a:t>
            </a:r>
            <a:r>
              <a:rPr lang="en-US" dirty="0" err="1" smtClean="0"/>
              <a:t>itemsets</a:t>
            </a:r>
            <a:r>
              <a:rPr lang="en-US" dirty="0" smtClean="0"/>
              <a:t> that differ by just one item</a:t>
            </a:r>
          </a:p>
          <a:p>
            <a:pPr lvl="1"/>
            <a:r>
              <a:rPr lang="en-US" dirty="0" smtClean="0"/>
              <a:t>For each generated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</a:t>
            </a:r>
            <a:r>
              <a:rPr lang="en-US" dirty="0" err="1" smtClean="0"/>
              <a:t>itemset</a:t>
            </a:r>
            <a:r>
              <a:rPr lang="en-US" dirty="0" smtClean="0"/>
              <a:t> ensure that </a:t>
            </a:r>
            <a:r>
              <a:rPr lang="en-US" dirty="0" smtClean="0">
                <a:solidFill>
                  <a:srgbClr val="FF0000"/>
                </a:solidFill>
              </a:rPr>
              <a:t>all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</a:t>
            </a:r>
            <a:r>
              <a:rPr lang="en-US" sz="2400" dirty="0" err="1" smtClean="0"/>
              <a:t>k+1</a:t>
            </a:r>
            <a:r>
              <a:rPr lang="en-US" sz="2400" dirty="0" smtClean="0"/>
              <a:t>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that </a:t>
            </a:r>
            <a:r>
              <a:rPr lang="en-US" sz="2400" dirty="0" smtClean="0">
                <a:solidFill>
                  <a:srgbClr val="FF0000"/>
                </a:solidFill>
              </a:rPr>
              <a:t>share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first k-1 items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38600" y="533400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19600" y="541528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41321" y="578612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22321" y="586740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5122139"/>
            <a:ext cx="30059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we missing something?</a:t>
            </a:r>
          </a:p>
          <a:p>
            <a:r>
              <a:rPr lang="en-US" dirty="0" smtClean="0"/>
              <a:t>What about this candidate?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0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r>
              <a:rPr lang="en-US" dirty="0" smtClean="0"/>
              <a:t> 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 smtClean="0">
                <a:solidFill>
                  <a:srgbClr val="008000"/>
                </a:solidFill>
                <a:ea typeface="DejaVu LGC Sans" charset="0"/>
                <a:cs typeface="DejaVu LGC Sans" charset="0"/>
              </a:rPr>
              <a:t>‏</a:t>
            </a:r>
            <a:endParaRPr lang="en-GB" sz="2400" i="1" dirty="0">
              <a:solidFill>
                <a:srgbClr val="008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q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24078"/>
              </p:ext>
            </p:extLst>
          </p:nvPr>
        </p:nvGraphicFramePr>
        <p:xfrm>
          <a:off x="591415" y="36576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2064"/>
              </p:ext>
            </p:extLst>
          </p:nvPr>
        </p:nvGraphicFramePr>
        <p:xfrm>
          <a:off x="3258415" y="3646714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3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46969"/>
              </p:ext>
            </p:extLst>
          </p:nvPr>
        </p:nvGraphicFramePr>
        <p:xfrm>
          <a:off x="457200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23432"/>
              </p:ext>
            </p:extLst>
          </p:nvPr>
        </p:nvGraphicFramePr>
        <p:xfrm>
          <a:off x="3120196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5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93165" y="4648200"/>
            <a:ext cx="2457450" cy="1071563"/>
            <a:chOff x="3908" y="1533"/>
            <a:chExt cx="1548" cy="67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01628"/>
              </p:ext>
            </p:extLst>
          </p:nvPr>
        </p:nvGraphicFramePr>
        <p:xfrm>
          <a:off x="304800" y="3657600"/>
          <a:ext cx="2590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8247"/>
              </p:ext>
            </p:extLst>
          </p:nvPr>
        </p:nvGraphicFramePr>
        <p:xfrm>
          <a:off x="3124200" y="3657600"/>
          <a:ext cx="2743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91755" y="2841159"/>
            <a:ext cx="190789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2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Market-Basket Data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large set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/>
              <a:t>, e.g., things sold in a supermarket.</a:t>
            </a:r>
          </a:p>
          <a:p>
            <a:r>
              <a:rPr lang="en-US" dirty="0"/>
              <a:t>A large set of </a:t>
            </a:r>
            <a:r>
              <a:rPr lang="en-US" dirty="0">
                <a:solidFill>
                  <a:srgbClr val="0070C0"/>
                </a:solidFill>
              </a:rPr>
              <a:t>baskets</a:t>
            </a:r>
            <a:r>
              <a:rPr lang="en-US" dirty="0"/>
              <a:t>, each of which is a small </a:t>
            </a:r>
            <a:r>
              <a:rPr lang="en-US" dirty="0" smtClean="0"/>
              <a:t>subset </a:t>
            </a:r>
            <a:r>
              <a:rPr lang="en-US" dirty="0"/>
              <a:t>of the items, e.g., the things one customer buys on one </a:t>
            </a:r>
            <a:r>
              <a:rPr lang="en-US" dirty="0" smtClean="0"/>
              <a:t>day.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37915"/>
              </p:ext>
            </p:extLst>
          </p:nvPr>
        </p:nvGraphicFramePr>
        <p:xfrm>
          <a:off x="2895600" y="4343400"/>
          <a:ext cx="43084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Document" r:id="rId3" imgW="3583344" imgH="2001419" progId="Word.Document.8">
                  <p:embed/>
                </p:oleObj>
              </mc:Choice>
              <mc:Fallback>
                <p:oleObj name="Document" r:id="rId3" imgW="3583344" imgH="2001419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430847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886200"/>
            <a:ext cx="490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: {Bread, Milk, Diaper, Beer, Eggs, Coke}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007" y="5175011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: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755" y="2841159"/>
            <a:ext cx="188064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</a:t>
            </a:r>
            <a:r>
              <a:rPr lang="en-US" sz="2800" dirty="0" err="1" smtClean="0">
                <a:solidFill>
                  <a:srgbClr val="0070C0"/>
                </a:solidFill>
              </a:rPr>
              <a:t>acde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6277315" y="4495006"/>
            <a:ext cx="2527300" cy="1071563"/>
            <a:chOff x="3908" y="1533"/>
            <a:chExt cx="1592" cy="67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14292"/>
              </p:ext>
            </p:extLst>
          </p:nvPr>
        </p:nvGraphicFramePr>
        <p:xfrm>
          <a:off x="304800" y="367792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73820"/>
              </p:ext>
            </p:extLst>
          </p:nvPr>
        </p:nvGraphicFramePr>
        <p:xfrm>
          <a:off x="3048000" y="365760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43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4800" y="1900238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4" r:id="rId4" imgW="2289048" imgH="2494788" progId="Word.Document.8">
                  <p:embed/>
                </p:oleObj>
              </mc:Choice>
              <mc:Fallback>
                <p:oleObj r:id="rId4" imgW="2289048" imgH="249478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0238"/>
                        <a:ext cx="2289175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8338" y="269875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5" r:id="rId6" imgW="3328416" imgH="2008632" progId="Word.Document.8">
                  <p:embed/>
                </p:oleObj>
              </mc:Choice>
              <mc:Fallback>
                <p:oleObj r:id="rId6" imgW="3328416" imgH="2008632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8750"/>
                        <a:ext cx="3327400" cy="212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/>
          </p:nvPr>
        </p:nvGraphicFramePr>
        <p:xfrm>
          <a:off x="4876800" y="5100638"/>
          <a:ext cx="38004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6" name="Document" r:id="rId8" imgW="3130620" imgH="841113" progId="Word.Document.8">
                  <p:embed/>
                </p:oleObj>
              </mc:Choice>
              <mc:Fallback>
                <p:oleObj name="Document" r:id="rId8" imgW="3130620" imgH="841113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00638"/>
                        <a:ext cx="380047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824038"/>
            <a:ext cx="2244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 (1-itemsets)‏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2551113"/>
            <a:ext cx="3127375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Pairs (2-itemsets)‏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(No need to generate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candidates involving Coke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or Eggs)‏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4567238"/>
            <a:ext cx="2457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Triplets (3-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45672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25098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32621" y="1524000"/>
            <a:ext cx="1355156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= 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If every subset is considered, 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= 6 + 15 + 20 =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41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With support-based pruning,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= 6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+ 6 + 1 = 13</a:t>
                </a:r>
              </a:p>
            </p:txBody>
          </p:sp>
        </mc:Choice>
        <mc:Fallback xmlns="">
          <p:sp>
            <p:nvSpPr>
              <p:cNvPr id="2049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blipFill rotWithShape="1">
                <a:blip r:embed="rId13"/>
                <a:stretch>
                  <a:fillRect l="-1220" t="-380" r="-457"/>
                </a:stretch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156868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4331" y="5867400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this triplet has all subsets to be frequent</a:t>
            </a:r>
          </a:p>
          <a:p>
            <a:r>
              <a:rPr lang="en-US" dirty="0" smtClean="0"/>
              <a:t>But it is below the </a:t>
            </a:r>
            <a:r>
              <a:rPr lang="en-US" dirty="0" err="1" smtClean="0"/>
              <a:t>minsup</a:t>
            </a:r>
            <a:r>
              <a:rPr lang="en-US" dirty="0" smtClean="0"/>
              <a:t> threshold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593637" y="1095149"/>
          <a:ext cx="24447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7" name="Document" r:id="rId14" imgW="3359338" imgH="2015504" progId="Word.Document.8">
                  <p:embed/>
                </p:oleObj>
              </mc:Choice>
              <mc:Fallback>
                <p:oleObj name="Document" r:id="rId14" imgW="3359338" imgH="201550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37" y="1095149"/>
                        <a:ext cx="24447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32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 we done? Are all the candidates valid?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Pruning step: </a:t>
            </a:r>
          </a:p>
          <a:p>
            <a:pPr lvl="1"/>
            <a:r>
              <a:rPr lang="en-US" dirty="0" smtClean="0"/>
              <a:t>For each candidate (</a:t>
            </a:r>
            <a:r>
              <a:rPr lang="en-US" dirty="0" err="1" smtClean="0"/>
              <a:t>k+1</a:t>
            </a:r>
            <a:r>
              <a:rPr lang="en-US" dirty="0" smtClean="0"/>
              <a:t>)-</a:t>
            </a:r>
            <a:r>
              <a:rPr lang="en-US" dirty="0" err="1" smtClean="0"/>
              <a:t>itemset</a:t>
            </a:r>
            <a:r>
              <a:rPr lang="en-US" dirty="0" smtClean="0"/>
              <a:t> create all subset k-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Remove a candidate if it contains a subset k-</a:t>
            </a:r>
            <a:r>
              <a:rPr lang="en-US" dirty="0" err="1" smtClean="0"/>
              <a:t>itemset</a:t>
            </a:r>
            <a:r>
              <a:rPr lang="en-US" dirty="0" smtClean="0"/>
              <a:t> that is not frequent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7800" y="2286000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91000" y="2718415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0" y="2799695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3576935"/>
            <a:ext cx="29915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this a valid candidate?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267200"/>
            <a:ext cx="643317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No. Subsets (1,3,5) and (2,3,5) should also be frequent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69155" y="5040868"/>
            <a:ext cx="17748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Apriori</a:t>
            </a:r>
            <a:r>
              <a:rPr lang="en-US" dirty="0" smtClean="0">
                <a:solidFill>
                  <a:srgbClr val="0070C0"/>
                </a:solidFill>
              </a:rPr>
              <a:t> principle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5772" y="1445236"/>
            <a:ext cx="5756727" cy="5114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endParaRPr lang="en-GB" sz="2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2900" indent="-342900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  <a:endParaRPr lang="en-GB" sz="2000" b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Pruning: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kept since all subset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in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i="1" dirty="0" smtClean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removed because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76169" y="4115707"/>
            <a:ext cx="2527300" cy="1071563"/>
            <a:chOff x="3908" y="1533"/>
            <a:chExt cx="1592" cy="675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6007" y="5226956"/>
            <a:ext cx="2814637" cy="825500"/>
            <a:chOff x="6146007" y="5226956"/>
            <a:chExt cx="2814637" cy="825500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6469857" y="5226956"/>
              <a:ext cx="584200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7050882" y="5231718"/>
              <a:ext cx="204787" cy="44767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7655719" y="5231718"/>
              <a:ext cx="669925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146007" y="5684156"/>
              <a:ext cx="6794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6833394" y="5684156"/>
              <a:ext cx="638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7508082" y="5684156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8143082" y="5679393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20782" y="5231718"/>
              <a:ext cx="166687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61907" y="5933393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292057" y="1371600"/>
            <a:ext cx="2457450" cy="1071563"/>
            <a:chOff x="3908" y="1533"/>
            <a:chExt cx="1548" cy="6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298407" y="2501898"/>
            <a:ext cx="2814637" cy="828674"/>
            <a:chOff x="3889" y="2233"/>
            <a:chExt cx="1773" cy="522"/>
          </a:xfrm>
        </p:grpSpPr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abc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</a:t>
              </a: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bcd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5732" y="3311749"/>
            <a:ext cx="2250963" cy="380767"/>
            <a:chOff x="6485732" y="3311749"/>
            <a:chExt cx="2250963" cy="380767"/>
          </a:xfrm>
        </p:grpSpPr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485732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7150100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7782719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8411257" y="3324216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5105" y="4747191"/>
            <a:ext cx="647700" cy="505507"/>
            <a:chOff x="3619500" y="6047693"/>
            <a:chExt cx="647700" cy="50550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19500" y="6047693"/>
              <a:ext cx="647700" cy="4710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6052456"/>
              <a:ext cx="609600" cy="500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63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7" name="Document" r:id="rId3" imgW="3335528" imgH="2007586" progId="Word.Document.8">
                  <p:embed/>
                </p:oleObj>
              </mc:Choice>
              <mc:Fallback>
                <p:oleObj name="Document" r:id="rId3" imgW="3335528" imgH="2007586" progId="Word.Documen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17875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9325" y="34290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8" name="Document" r:id="rId5" imgW="3335528" imgH="2007586" progId="Word.Document.8">
                  <p:embed/>
                </p:oleObj>
              </mc:Choice>
              <mc:Fallback>
                <p:oleObj name="Document" r:id="rId5" imgW="3335528" imgH="2007586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429000"/>
                        <a:ext cx="3317875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72100" y="3002272"/>
          <a:ext cx="331628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9" name="Document" r:id="rId7" imgW="3335528" imgH="2007586" progId="Word.Document.8">
                  <p:embed/>
                </p:oleObj>
              </mc:Choice>
              <mc:Fallback>
                <p:oleObj name="Document" r:id="rId7" imgW="3335528" imgH="2007586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002272"/>
                        <a:ext cx="3316288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462486" y="3539670"/>
            <a:ext cx="0" cy="685800"/>
          </a:xfrm>
          <a:prstGeom prst="line">
            <a:avLst/>
          </a:prstGeom>
          <a:noFill/>
          <a:ln w="9360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12646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Bread,Diaper</a:t>
            </a:r>
            <a:r>
              <a:rPr lang="en-US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650" y="449579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Bread,Milk</a:t>
            </a:r>
            <a:r>
              <a:rPr lang="en-US" dirty="0" smtClean="0"/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616" y="4864099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smtClean="0">
                <a:solidFill>
                  <a:srgbClr val="00B050"/>
                </a:solidFill>
              </a:rPr>
              <a:t>Diaper, Milk</a:t>
            </a:r>
            <a:r>
              <a:rPr lang="en-US" dirty="0" smtClean="0"/>
              <a:t>}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467600" y="41274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67600" y="44957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467600" y="4866163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</p:spTree>
    <p:extLst>
      <p:ext uri="{BB962C8B-B14F-4D97-AF65-F5344CB8AC3E}">
        <p14:creationId xmlns:p14="http://schemas.microsoft.com/office/powerpoint/2010/main" val="35082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3058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 have all frequent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1: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‏</a:t>
            </a:r>
            <a:endParaRPr lang="en-GB" sz="24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DejaVu LGC Sans" charset="0"/>
                <a:cs typeface="DejaVu LGC Sans" charset="0"/>
              </a:rPr>
              <a:t>Create set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by joining frequent k-</a:t>
            </a:r>
            <a:r>
              <a:rPr lang="en-GB" sz="24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that share the first k-1 items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2:</a:t>
            </a:r>
            <a:r>
              <a:rPr lang="en-GB" sz="24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prune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Remove from 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contain a subset 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is not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039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7" name="Visio" r:id="rId3" imgW="7643978" imgH="3191008" progId="">
                  <p:embed/>
                </p:oleObj>
              </mc:Choice>
              <mc:Fallback>
                <p:oleObj name="Visio" r:id="rId3" imgW="7643978" imgH="31910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baseline="-25000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= {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70C0"/>
                </a:solidFill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0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Goal: find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combinations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of items (</a:t>
            </a:r>
            <a:r>
              <a:rPr lang="en-GB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that occur 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frequently</a:t>
            </a:r>
          </a:p>
          <a:p>
            <a:pPr lvl="1"/>
            <a:r>
              <a:rPr lang="en-GB" dirty="0" smtClean="0">
                <a:ea typeface="DejaVu LGC Sans" charset="0"/>
                <a:cs typeface="DejaVu LGC Sans" charset="0"/>
              </a:rPr>
              <a:t>Called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19968"/>
              </p:ext>
            </p:extLst>
          </p:nvPr>
        </p:nvGraphicFramePr>
        <p:xfrm>
          <a:off x="439738" y="3685470"/>
          <a:ext cx="43084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Document" r:id="rId3" imgW="3583344" imgH="2001419" progId="Word.Document.8">
                  <p:embed/>
                </p:oleObj>
              </mc:Choice>
              <mc:Fallback>
                <p:oleObj name="Document" r:id="rId3" imgW="3583344" imgH="200141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3685470"/>
                        <a:ext cx="430847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Examples of frequent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itemsets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 ≥ 3</a:t>
                </a:r>
                <a:endParaRPr lang="en-GB" sz="2000" dirty="0"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blipFill rotWithShape="0">
                <a:blip r:embed="rId6"/>
                <a:stretch>
                  <a:fillRect l="-1484" t="-7692" r="-1080" b="-2923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27562" y="4784683"/>
            <a:ext cx="2438402" cy="1941173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{Bread}: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{Beer}: 3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 Beer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: 3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: 3</a:t>
            </a:r>
            <a:endParaRPr lang="en-GB" sz="2000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DejaVu LGC Sans" charset="0"/>
                    <a:cs typeface="DejaVu LGC Sans" charset="0"/>
                  </a:rPr>
                  <a:t>Support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mbria Math"/>
                  </a:rPr>
                  <a:t>: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 number of transactions that contain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itemset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  <a:t>I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095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737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737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873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All</a:t>
              </a:r>
            </a:p>
            <a:p>
              <a:r>
                <a:rPr lang="en-US" sz="1800" dirty="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612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720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689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670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746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frequent </a:t>
            </a:r>
            <a:r>
              <a:rPr lang="en-US" dirty="0" err="1" smtClean="0"/>
              <a:t>itemset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4201-68E8-4D97-8B94-A398402A87CF}" type="slidenum">
              <a:rPr lang="en-US"/>
              <a:pPr/>
              <a:t>42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A-Priori for All Frequent Itemsets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pass</a:t>
            </a:r>
            <a:r>
              <a:rPr lang="en-US" dirty="0"/>
              <a:t> for each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Needs room in main memory to count each candidate </a:t>
            </a:r>
            <a:r>
              <a:rPr lang="en-US" i="1" dirty="0"/>
              <a:t>k</a:t>
            </a:r>
            <a:r>
              <a:rPr lang="en-US" dirty="0"/>
              <a:t> -set.</a:t>
            </a:r>
          </a:p>
          <a:p>
            <a:r>
              <a:rPr lang="en-US" dirty="0"/>
              <a:t>For typical market-basket data and reasonable support (e.g., 1%),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= 2 </a:t>
            </a:r>
            <a:r>
              <a:rPr lang="en-US" dirty="0"/>
              <a:t>requires the most memory.</a:t>
            </a:r>
          </a:p>
        </p:txBody>
      </p:sp>
    </p:spTree>
    <p:extLst>
      <p:ext uri="{BB962C8B-B14F-4D97-AF65-F5344CB8AC3E}">
        <p14:creationId xmlns:p14="http://schemas.microsoft.com/office/powerpoint/2010/main" val="121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DFF2-FBE2-42A0-ABC8-61B3F07198E3}" type="slidenum">
              <a:rPr lang="en-US"/>
              <a:pPr/>
              <a:t>44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Details of Main-Memory Counting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458200" cy="44958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Two approaches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Count all pairs, using a </a:t>
            </a:r>
            <a:r>
              <a:rPr lang="en-US" dirty="0" smtClean="0"/>
              <a:t>“triangular matrix” = one dimensional array that stores the lower diagonal.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Keep a table of triples [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 j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] = “the count of the pair of items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is </a:t>
            </a:r>
            <a:r>
              <a:rPr lang="en-US" i="1" dirty="0"/>
              <a:t>c</a:t>
            </a:r>
            <a:r>
              <a:rPr lang="en-US" dirty="0"/>
              <a:t>.”</a:t>
            </a:r>
          </a:p>
          <a:p>
            <a:r>
              <a:rPr lang="en-US" dirty="0"/>
              <a:t>(1) requires only 4 bytes/pair.</a:t>
            </a:r>
          </a:p>
          <a:p>
            <a:pPr marL="990600" lvl="1" indent="-533400"/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always assume integers are 4 bytes.</a:t>
            </a:r>
          </a:p>
          <a:p>
            <a:r>
              <a:rPr lang="en-US" dirty="0"/>
              <a:t>(2) requires 12 </a:t>
            </a:r>
            <a:r>
              <a:rPr lang="en-US" dirty="0" smtClean="0"/>
              <a:t>bytes/pair, </a:t>
            </a:r>
            <a:r>
              <a:rPr lang="en-US" dirty="0"/>
              <a:t>but only for those pairs with count &gt; 0.</a:t>
            </a:r>
          </a:p>
        </p:txBody>
      </p:sp>
    </p:spTree>
    <p:extLst>
      <p:ext uri="{BB962C8B-B14F-4D97-AF65-F5344CB8AC3E}">
        <p14:creationId xmlns:p14="http://schemas.microsoft.com/office/powerpoint/2010/main" val="545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F9B-CF2F-4E57-82F0-747D44124326}" type="slidenum">
              <a:rPr lang="en-US"/>
              <a:pPr/>
              <a:t>45</a:t>
            </a:fld>
            <a:endParaRPr lang="en-US"/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12192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4 per pair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371600" y="5259388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(1)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(2)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51816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12 per</a:t>
            </a:r>
          </a:p>
          <a:p>
            <a:pPr algn="ctr"/>
            <a:r>
              <a:rPr lang="en-US" sz="1800"/>
              <a:t>occurring pair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7239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63246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400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5334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5334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7152-CE0B-4C4C-AF00-C0E56C7821A0}" type="slidenum">
              <a:rPr lang="en-US"/>
              <a:pPr/>
              <a:t>46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Triangular-Matrix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 items 1, 2,…</a:t>
            </a:r>
          </a:p>
          <a:p>
            <a:pPr lvl="1"/>
            <a:r>
              <a:rPr lang="en-US" dirty="0"/>
              <a:t>Requires table of size O(</a:t>
            </a:r>
            <a:r>
              <a:rPr lang="en-US" i="1" dirty="0"/>
              <a:t>n</a:t>
            </a:r>
            <a:r>
              <a:rPr lang="en-US" dirty="0"/>
              <a:t>) to convert item names to consecutive integers.</a:t>
            </a:r>
          </a:p>
          <a:p>
            <a:r>
              <a:rPr lang="en-US" dirty="0"/>
              <a:t>Count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only if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  <a:r>
              <a:rPr lang="en-US" dirty="0"/>
              <a:t>. </a:t>
            </a:r>
          </a:p>
          <a:p>
            <a:r>
              <a:rPr lang="en-US" dirty="0"/>
              <a:t>Keep pairs in the order </a:t>
            </a:r>
            <a:r>
              <a:rPr lang="en-US" dirty="0">
                <a:solidFill>
                  <a:srgbClr val="009900"/>
                </a:solidFill>
              </a:rPr>
              <a:t>{1,2}, {1,3},…, {1,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{2,3}, {2,4},…,{2,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{3,4},…, {3,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},…{</a:t>
            </a:r>
            <a:r>
              <a:rPr lang="en-US" i="1" dirty="0">
                <a:solidFill>
                  <a:srgbClr val="009900"/>
                </a:solidFill>
              </a:rPr>
              <a:t>n </a:t>
            </a:r>
            <a:r>
              <a:rPr lang="en-US" dirty="0">
                <a:solidFill>
                  <a:srgbClr val="009900"/>
                </a:solidFill>
              </a:rPr>
              <a:t>-1,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}</a:t>
            </a:r>
            <a:r>
              <a:rPr lang="en-US" dirty="0" smtClean="0"/>
              <a:t>.</a:t>
            </a:r>
          </a:p>
          <a:p>
            <a:r>
              <a:rPr lang="en-US" dirty="0"/>
              <a:t>Find pair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at the position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33CC33"/>
                </a:solidFill>
              </a:rPr>
              <a:t>	(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>
                <a:solidFill>
                  <a:srgbClr val="33CC33"/>
                </a:solidFill>
              </a:rPr>
              <a:t> –1)(</a:t>
            </a:r>
            <a:r>
              <a:rPr lang="en-US" i="1" dirty="0">
                <a:solidFill>
                  <a:srgbClr val="33CC33"/>
                </a:solidFill>
              </a:rPr>
              <a:t>n</a:t>
            </a:r>
            <a:r>
              <a:rPr lang="en-US" dirty="0">
                <a:solidFill>
                  <a:srgbClr val="33CC33"/>
                </a:solidFill>
              </a:rPr>
              <a:t> –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i="1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/2) + </a:t>
            </a:r>
            <a:r>
              <a:rPr lang="en-US" i="1" dirty="0">
                <a:solidFill>
                  <a:srgbClr val="33CC33"/>
                </a:solidFill>
              </a:rPr>
              <a:t>j</a:t>
            </a:r>
            <a:r>
              <a:rPr lang="en-US" dirty="0">
                <a:solidFill>
                  <a:srgbClr val="33CC33"/>
                </a:solidFill>
              </a:rPr>
              <a:t> – 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Total number of pairs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–1)/2; total bytes about 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071F-2B30-436A-AAC7-B5ED3DE97E79}" type="slidenum">
              <a:rPr lang="en-US"/>
              <a:pPr/>
              <a:t>47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A-Priori Using Triangular Matrix for Counts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357446" y="2438400"/>
            <a:ext cx="1019908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err="1" smtClean="0"/>
              <a:t>Freq</a:t>
            </a:r>
            <a:r>
              <a:rPr lang="el-GR" sz="2000" dirty="0" smtClean="0"/>
              <a:t>-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quent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items  </a:t>
            </a:r>
            <a:endParaRPr lang="en-US" sz="2000" dirty="0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191000" y="31242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562600" y="36576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4008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40366" y="2438400"/>
            <a:ext cx="732692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/>
              <a:t>Old  </a:t>
            </a:r>
          </a:p>
          <a:p>
            <a:pPr algn="ctr"/>
            <a:r>
              <a:rPr lang="en-US" sz="2000" dirty="0" smtClean="0"/>
              <a:t>  item  </a:t>
            </a:r>
            <a:endParaRPr lang="el-GR" sz="2000" dirty="0" smtClean="0"/>
          </a:p>
          <a:p>
            <a:pPr algn="ctr"/>
            <a:r>
              <a:rPr lang="en-US" sz="2000" dirty="0" smtClean="0"/>
              <a:t>#</a:t>
            </a:r>
            <a:r>
              <a:rPr lang="en-US" sz="2000" dirty="0"/>
              <a:t>’s  </a:t>
            </a:r>
          </a:p>
        </p:txBody>
      </p:sp>
    </p:spTree>
    <p:extLst>
      <p:ext uri="{BB962C8B-B14F-4D97-AF65-F5344CB8AC3E}">
        <p14:creationId xmlns:p14="http://schemas.microsoft.com/office/powerpoint/2010/main" val="2283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7C9B-A138-4B10-99B6-B592FE936291}" type="slidenum">
              <a:rPr lang="en-US"/>
              <a:pPr/>
              <a:t>48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of Approach #2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Total bytes used is about </a:t>
            </a:r>
            <a:r>
              <a:rPr lang="en-US" dirty="0" err="1">
                <a:solidFill>
                  <a:srgbClr val="00B050"/>
                </a:solidFill>
              </a:rPr>
              <a:t>12</a:t>
            </a:r>
            <a:r>
              <a:rPr lang="en-US" i="1" dirty="0" err="1">
                <a:solidFill>
                  <a:srgbClr val="00B050"/>
                </a:solidFill>
              </a:rPr>
              <a:t>p</a:t>
            </a:r>
            <a:r>
              <a:rPr lang="en-US" dirty="0"/>
              <a:t>, where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 is the number of pairs that actually occur.</a:t>
            </a:r>
          </a:p>
          <a:p>
            <a:pPr lvl="1"/>
            <a:r>
              <a:rPr lang="en-US" dirty="0"/>
              <a:t>Beats triangular matrix if </a:t>
            </a:r>
            <a:r>
              <a:rPr lang="en-US" dirty="0" smtClean="0">
                <a:solidFill>
                  <a:srgbClr val="FF0000"/>
                </a:solidFill>
              </a:rPr>
              <a:t>no more than1/3 </a:t>
            </a:r>
            <a:r>
              <a:rPr lang="en-US" dirty="0"/>
              <a:t>of possible pairs actually occur.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require extra space for retrieval structure, e.g., a hash table.</a:t>
            </a:r>
          </a:p>
        </p:txBody>
      </p:sp>
    </p:spTree>
    <p:extLst>
      <p:ext uri="{BB962C8B-B14F-4D97-AF65-F5344CB8AC3E}">
        <p14:creationId xmlns:p14="http://schemas.microsoft.com/office/powerpoint/2010/main" val="21835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BC83-6294-4095-8659-926C0C6EDDEB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Market-Baskets – (2)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876800"/>
          </a:xfrm>
        </p:spPr>
        <p:txBody>
          <a:bodyPr/>
          <a:lstStyle/>
          <a:p>
            <a:r>
              <a:rPr lang="en-US" dirty="0" smtClean="0"/>
              <a:t>Really, </a:t>
            </a:r>
            <a:r>
              <a:rPr lang="en-US" dirty="0"/>
              <a:t>a general </a:t>
            </a:r>
            <a:r>
              <a:rPr lang="en-US" dirty="0" smtClean="0"/>
              <a:t>many-to-many </a:t>
            </a:r>
            <a:r>
              <a:rPr lang="en-US" dirty="0"/>
              <a:t>mapping (association) between two kinds of </a:t>
            </a:r>
            <a:r>
              <a:rPr lang="en-US" dirty="0" smtClean="0"/>
              <a:t>things, where the one (the </a:t>
            </a:r>
            <a:r>
              <a:rPr lang="en-US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) is a set of the other (the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But we ask about connections among “items,” not “baskets.”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technology focuses on </a:t>
            </a:r>
            <a:r>
              <a:rPr lang="en-US" dirty="0" smtClean="0">
                <a:solidFill>
                  <a:srgbClr val="009900"/>
                </a:solidFill>
              </a:rPr>
              <a:t>common/frequent </a:t>
            </a:r>
            <a:r>
              <a:rPr lang="en-US" dirty="0">
                <a:solidFill>
                  <a:srgbClr val="009900"/>
                </a:solidFill>
              </a:rPr>
              <a:t>events</a:t>
            </a:r>
            <a:r>
              <a:rPr lang="en-US" dirty="0"/>
              <a:t>, not rare events (“long tail”).</a:t>
            </a:r>
          </a:p>
        </p:txBody>
      </p:sp>
    </p:spTree>
    <p:extLst>
      <p:ext uri="{BB962C8B-B14F-4D97-AF65-F5344CB8AC3E}">
        <p14:creationId xmlns:p14="http://schemas.microsoft.com/office/powerpoint/2010/main" val="4084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6002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Given a set of transactions, find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400" dirty="0"/>
              <a:t>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3032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>
            <p:extLst/>
          </p:nvPr>
        </p:nvGraphicFramePr>
        <p:xfrm>
          <a:off x="228600" y="36576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4343400" cy="253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2607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Example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87032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{Diaper} </a:t>
            </a:r>
            <a:r>
              <a:rPr lang="en-US" sz="1800" b="0" dirty="0">
                <a:sym typeface="Symbol" pitchFamily="18" charset="2"/>
              </a:rPr>
              <a:t> {Beer},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{Milk, Bread}  {</a:t>
            </a:r>
            <a:r>
              <a:rPr lang="en-US" sz="1800" b="0" dirty="0" err="1">
                <a:sym typeface="Symbol" pitchFamily="18" charset="2"/>
              </a:rPr>
              <a:t>Eggs,Coke</a:t>
            </a:r>
            <a:r>
              <a:rPr lang="en-US" sz="1800" b="0" dirty="0">
                <a:sym typeface="Symbol" pitchFamily="18" charset="2"/>
              </a:rPr>
              <a:t>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5165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Implication means </a:t>
            </a:r>
            <a:r>
              <a:rPr lang="en-US" sz="2000" b="0" dirty="0">
                <a:solidFill>
                  <a:srgbClr val="0070C0"/>
                </a:solidFill>
              </a:rPr>
              <a:t>co-occurrence, not causality</a:t>
            </a:r>
            <a:r>
              <a:rPr lang="en-US" sz="20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9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690054" y="3427086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2" name="Εξίσωση" r:id="rId3" imgW="1434960" imgH="203040" progId="Equation.3">
                    <p:embed/>
                  </p:oleObj>
                </mc:Choice>
                <mc:Fallback>
                  <p:oleObj name="Εξίσωση" r:id="rId3" imgW="14349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41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3" name="Equation" r:id="rId5" imgW="4318000" imgH="787400" progId="Equation.3">
                    <p:embed/>
                  </p:oleObj>
                </mc:Choice>
                <mc:Fallback>
                  <p:oleObj name="Equation" r:id="rId5" imgW="4318000" imgH="787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034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4" name="Equation" r:id="rId7" imgW="4470400" imgH="787400" progId="Equation.3">
                    <p:embed/>
                  </p:oleObj>
                </mc:Choice>
                <mc:Fallback>
                  <p:oleObj name="Equation" r:id="rId7" imgW="4470400" imgH="787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3595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>
                <a:solidFill>
                  <a:srgbClr val="FF0000"/>
                </a:solidFill>
              </a:rPr>
              <a:t>Fraction</a:t>
            </a:r>
            <a:r>
              <a:rPr lang="en-US" sz="1600" b="0" dirty="0"/>
              <a:t>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>
                <a:solidFill>
                  <a:srgbClr val="FF0000"/>
                </a:solidFill>
              </a:rPr>
              <a:t>Fraction</a:t>
            </a:r>
            <a:r>
              <a:rPr lang="en-US" sz="1600" b="0" dirty="0" smtClean="0"/>
              <a:t> of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X,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FF0000"/>
                </a:solidFill>
              </a:rPr>
              <a:t>also</a:t>
            </a:r>
            <a:r>
              <a:rPr lang="en-US" sz="1600" dirty="0"/>
              <a:t> contain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</a:t>
            </a:r>
            <a:r>
              <a:rPr lang="en-US" sz="1600" b="0" dirty="0" smtClean="0"/>
              <a:t>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5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9" y="1365703"/>
                        <a:ext cx="3587750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5" y="5517301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Input:</a:t>
            </a:r>
            <a:r>
              <a:rPr lang="en-US" dirty="0" smtClean="0"/>
              <a:t> Market-basket data,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</a:t>
            </a:r>
            <a:r>
              <a:rPr lang="en-US" dirty="0" err="1" smtClean="0"/>
              <a:t>itemsets</a:t>
            </a:r>
            <a:r>
              <a:rPr lang="en-US" dirty="0" smtClean="0"/>
              <a:t>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65385"/>
            <a:ext cx="8610600" cy="4876800"/>
          </a:xfrm>
        </p:spPr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552" y="4614400"/>
            <a:ext cx="4022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 smtClean="0"/>
              <a:t>E.g., Rule</a:t>
            </a:r>
            <a:r>
              <a:rPr lang="en-US" sz="2400" dirty="0"/>
              <a:t>:</a:t>
            </a:r>
            <a:r>
              <a:rPr lang="en-US" sz="2400" dirty="0" smtClean="0">
                <a:solidFill>
                  <a:srgbClr val="0070C0"/>
                </a:solidFill>
              </a:rPr>
              <a:t> 	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83863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BCD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ACD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 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endParaRPr lang="en-US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AD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AB 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AC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	 </a:t>
            </a: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ABC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B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ACD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BCD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732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Candidate rules: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In general, confidence does not have an anti-monotone </a:t>
            </a:r>
            <a:r>
              <a:rPr lang="en-US" dirty="0" smtClean="0">
                <a:sym typeface="Symbol" pitchFamily="18" charset="2"/>
              </a:rPr>
              <a:t>property with respect to the size of the </a:t>
            </a:r>
            <a:r>
              <a:rPr lang="en-US" dirty="0" err="1" smtClean="0">
                <a:sym typeface="Symbol" pitchFamily="18" charset="2"/>
              </a:rPr>
              <a:t>itemset</a:t>
            </a:r>
            <a:r>
              <a:rPr lang="en-US" dirty="0" smtClean="0">
                <a:sym typeface="Symbol" pitchFamily="18" charset="2"/>
              </a:rPr>
              <a:t>: 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c(ABC D) </a:t>
            </a:r>
            <a:r>
              <a:rPr lang="en-US" dirty="0">
                <a:sym typeface="Symbol" pitchFamily="18" charset="2"/>
              </a:rPr>
              <a:t>can be larger or smaller than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 D)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But confidence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anti-monotonicity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(frequent)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right-hand-side (RHS) </a:t>
                </a:r>
                <a:r>
                  <a:rPr lang="en-US" dirty="0" smtClean="0"/>
                  <a:t>of the association rule,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lower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confidence</a:t>
                </a:r>
                <a:r>
                  <a:rPr lang="en-US" dirty="0" smtClean="0"/>
                  <a:t> of the rule.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0" name="Visio" r:id="rId3" imgW="8671306" imgH="4782859" progId="">
                  <p:embed/>
                </p:oleObj>
              </mc:Choice>
              <mc:Fallback>
                <p:oleObj name="Visio" r:id="rId3" imgW="8671306" imgH="478285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185591" y="6203950"/>
            <a:ext cx="4958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latin typeface="+mj-lt"/>
              </a:rPr>
              <a:t>Lattice of </a:t>
            </a:r>
            <a:r>
              <a:rPr lang="en-US" sz="2400" b="0" dirty="0" smtClean="0">
                <a:solidFill>
                  <a:srgbClr val="CC3300"/>
                </a:solidFill>
                <a:latin typeface="+mj-lt"/>
              </a:rPr>
              <a:t>rules created by the </a:t>
            </a:r>
            <a:r>
              <a:rPr lang="en-US" sz="2400" b="0" dirty="0" smtClean="0">
                <a:solidFill>
                  <a:srgbClr val="FF0000"/>
                </a:solidFill>
                <a:latin typeface="+mj-lt"/>
              </a:rPr>
              <a:t>RHS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41" name="Visio" r:id="rId5" imgW="8778510" imgH="4949675" progId="">
                    <p:embed/>
                  </p:oleObj>
                </mc:Choice>
                <mc:Fallback>
                  <p:oleObj name="Visio" r:id="rId5" imgW="8778510" imgH="4949675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215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/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7" name="Visio" r:id="rId3" imgW="2777760" imgH="2320775" progId="">
                  <p:embed/>
                </p:oleObj>
              </mc:Choice>
              <mc:Fallback>
                <p:oleObj name="Visio" r:id="rId3" imgW="2777760" imgH="232077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4" imgW="1409700" imgH="838200" progId="Equation.3">
                  <p:embed/>
                </p:oleObj>
              </mc:Choice>
              <mc:Fallback>
                <p:oleObj name="Equation" r:id="rId4" imgW="1409700" imgH="838200" progId="Equation.3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: 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maximally</a:t>
            </a:r>
            <a:r>
              <a:rPr lang="en-US" sz="2000" dirty="0" smtClean="0"/>
              <a:t> </a:t>
            </a:r>
            <a:r>
              <a:rPr lang="en-US" sz="2000" dirty="0"/>
              <a:t>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7B6-3FC3-4005-AFD3-48C7D2D1007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–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Items </a:t>
            </a:r>
            <a:r>
              <a:rPr lang="en-US" dirty="0"/>
              <a:t>= products; </a:t>
            </a:r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sets of products someone bought in one trip to the store.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>
                <a:solidFill>
                  <a:srgbClr val="33CC33"/>
                </a:solidFill>
              </a:rPr>
              <a:t>application</a:t>
            </a:r>
            <a:r>
              <a:rPr lang="en-US" dirty="0"/>
              <a:t>: given that many people buy beer and diapers together:</a:t>
            </a:r>
          </a:p>
          <a:p>
            <a:pPr lvl="1"/>
            <a:r>
              <a:rPr lang="en-US" dirty="0"/>
              <a:t>Run a sale on diapers; raise price of beer.</a:t>
            </a:r>
          </a:p>
          <a:p>
            <a:r>
              <a:rPr lang="en-US" dirty="0"/>
              <a:t>Only useful if many buy diapers &amp; beer.</a:t>
            </a:r>
          </a:p>
        </p:txBody>
      </p:sp>
    </p:spTree>
    <p:extLst>
      <p:ext uri="{BB962C8B-B14F-4D97-AF65-F5344CB8AC3E}">
        <p14:creationId xmlns:p14="http://schemas.microsoft.com/office/powerpoint/2010/main" val="42386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Minimal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: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</a:t>
            </a:r>
            <a:r>
              <a:rPr lang="en-US" sz="2000" dirty="0" smtClean="0"/>
              <a:t>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6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Picture 2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" name="Worksheet" r:id="rId5" imgW="2152710" imgH="3257550" progId="Excel.Sheet.8">
                  <p:embed/>
                </p:oleObj>
              </mc:Choice>
              <mc:Fallback>
                <p:oleObj name="Worksheet" r:id="rId5" imgW="2152710" imgH="3257550" progId="Excel.Sheet.8">
                  <p:embed/>
                  <p:pic>
                    <p:nvPicPr>
                      <p:cNvPr id="0" name="Picture 2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2157413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8" name="Worksheet" r:id="rId7" imgW="2152710" imgH="1781085" progId="Excel.Sheet.8">
                  <p:embed/>
                </p:oleObj>
              </mc:Choice>
              <mc:Fallback>
                <p:oleObj name="Worksheet" r:id="rId7" imgW="2152710" imgH="1781085" progId="Excel.Sheet.8">
                  <p:embed/>
                  <p:pic>
                    <p:nvPicPr>
                      <p:cNvPr id="0" name="Picture 2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2" name="Worksheet" r:id="rId3" imgW="1638000" imgH="1974240" progId="Excel.Sheet.8">
                  <p:embed/>
                </p:oleObj>
              </mc:Choice>
              <mc:Fallback>
                <p:oleObj name="Worksheet" r:id="rId3" imgW="1638000" imgH="1974240" progId="Excel.Sheet.8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3" name="VISIO" r:id="rId5" imgW="10120884" imgH="7392924" progId="">
                  <p:embed/>
                </p:oleObj>
              </mc:Choice>
              <mc:Fallback>
                <p:oleObj name="VISIO" r:id="rId5" imgW="10120884" imgH="7392924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VISIO" r:id="rId3" imgW="10169652" imgH="7367016" progId="">
                  <p:embed/>
                </p:oleObj>
              </mc:Choice>
              <mc:Fallback>
                <p:oleObj name="VISIO" r:id="rId3" imgW="10169652" imgH="7367016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Visio" r:id="rId3" imgW="6603848" imgH="6157987" progId="">
                  <p:embed/>
                </p:oleObj>
              </mc:Choice>
              <mc:Fallback>
                <p:oleObj name="Visio" r:id="rId3" imgW="6603848" imgH="6157987" progId="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Redundant</a:t>
            </a:r>
            <a:r>
              <a:rPr lang="en-US" dirty="0"/>
              <a:t>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Uninteresting</a:t>
            </a:r>
            <a:r>
              <a:rPr lang="en-US" dirty="0" smtClean="0">
                <a:sym typeface="Symbol" pitchFamily="18" charset="2"/>
              </a:rPr>
              <a:t>, if the pattern that is revealed does not offer useful information.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Interestingness measures</a:t>
            </a:r>
            <a:r>
              <a:rPr lang="en-US" dirty="0" smtClean="0">
                <a:sym typeface="Symbol" pitchFamily="18" charset="2"/>
              </a:rPr>
              <a:t>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Subjective</a:t>
            </a:r>
            <a:r>
              <a:rPr lang="en-US" dirty="0" smtClean="0"/>
              <a:t> measures: require human analyst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dirty="0" smtClean="0"/>
              <a:t>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</a:t>
            </a:r>
            <a:r>
              <a:rPr lang="en-US" dirty="0" smtClean="0"/>
              <a:t>were the </a:t>
            </a:r>
            <a:r>
              <a:rPr lang="en-US" dirty="0"/>
              <a:t>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380999" y="3675966"/>
                <a:ext cx="7391400" cy="3036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Tea</m:t>
                    </m:r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ahoma" pitchFamily="34" charset="0"/>
                    <a:sym typeface="Symbol" pitchFamily="18" charset="2"/>
                  </a:rPr>
                  <a:t>Although confidence is high, rule is misleading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Coffee</m:t>
                    </m:r>
                    <m:r>
                      <a:rPr lang="en-US" sz="2000" b="0" i="1" dirty="0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</a:rPr>
                          <m:t>Tea</m:t>
                        </m:r>
                      </m:e>
                    </m:acc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0.9375</m:t>
                    </m:r>
                  </m:oMath>
                </a14:m>
                <a:endParaRPr lang="en-US" sz="2000" b="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99" y="3675966"/>
                <a:ext cx="7391400" cy="3036344"/>
              </a:xfrm>
              <a:prstGeom prst="rect">
                <a:avLst/>
              </a:prstGeom>
              <a:blipFill rotWithShape="0">
                <a:blip r:embed="rId2"/>
                <a:stretch>
                  <a:fillRect l="-1237" t="-1807" b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420/1000 = 0.42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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445E-1D70-4349-AF68-7380A2D078D8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Web pages;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words.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Unusual </a:t>
            </a:r>
            <a:r>
              <a:rPr lang="en-US" dirty="0"/>
              <a:t>words appearing together in a large number of documents, e.g., “Brad” and “Angelina,” may indicate an interesting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2661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&lt;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78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79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</a:t>
            </a:r>
            <a:r>
              <a:rPr lang="en-US" dirty="0" smtClean="0"/>
              <a:t>keep a hash table where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</a:t>
            </a:r>
            <a:r>
              <a:rPr lang="en-US" dirty="0" smtClean="0"/>
              <a:t>hashed. </a:t>
            </a:r>
          </a:p>
          <a:p>
            <a:r>
              <a:rPr lang="en-US" dirty="0"/>
              <a:t>The hash table keeps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just counts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number of pairs hashed in each bucket, not </a:t>
            </a:r>
            <a:r>
              <a:rPr lang="en-US" dirty="0"/>
              <a:t>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3F61-69A4-47D3-8542-76C6ECD146C0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sentences;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documents containing those sentences.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Items </a:t>
            </a:r>
            <a:r>
              <a:rPr lang="en-US" dirty="0"/>
              <a:t>that appear together too often could represent plagiarism.</a:t>
            </a:r>
          </a:p>
          <a:p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/>
              <a:t>items do not have to be “in” baskets.</a:t>
            </a:r>
          </a:p>
        </p:txBody>
      </p:sp>
    </p:spTree>
    <p:extLst>
      <p:ext uri="{BB962C8B-B14F-4D97-AF65-F5344CB8AC3E}">
        <p14:creationId xmlns:p14="http://schemas.microsoft.com/office/powerpoint/2010/main" val="1995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80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smtClean="0"/>
              <a:t>Memory organization:</a:t>
            </a:r>
          </a:p>
          <a:p>
            <a:pPr lvl="2"/>
            <a:r>
              <a:rPr lang="en-US" sz="2400" dirty="0"/>
              <a:t>Space to count each item.</a:t>
            </a:r>
          </a:p>
          <a:p>
            <a:pPr lvl="3"/>
            <a:r>
              <a:rPr lang="en-US" sz="2000" dirty="0"/>
              <a:t>One (typically) 4-byte integer per item.</a:t>
            </a:r>
          </a:p>
          <a:p>
            <a:pPr lvl="2"/>
            <a:r>
              <a:rPr lang="en-US" sz="2400" dirty="0"/>
              <a:t>Use the rest of the space for as many integers, representing buckets, as we can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8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81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17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221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>
            <a:off x="3238500" y="3238500"/>
            <a:ext cx="22412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6918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8412" y="35814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3930" y="39243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3930" y="42672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03930" y="45720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12895" y="48768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3930" y="5181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29000" y="3581400"/>
            <a:ext cx="2438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3396734"/>
            <a:ext cx="168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Bucket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83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84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 smtClean="0"/>
              <a:t>threshold.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cannot use the hash table to eliminate any member of this </a:t>
            </a:r>
            <a:r>
              <a:rPr lang="en-US" dirty="0" smtClean="0"/>
              <a:t>bucket.</a:t>
            </a:r>
          </a:p>
          <a:p>
            <a:r>
              <a:rPr lang="en-US" dirty="0" smtClean="0"/>
              <a:t>Even </a:t>
            </a:r>
            <a:r>
              <a:rPr lang="en-US" dirty="0"/>
              <a:t>without any frequent pair, a bucket can be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Again</a:t>
            </a:r>
            <a:r>
              <a:rPr lang="en-US" dirty="0"/>
              <a:t>, nothing in the bucket can be eliminated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</a:t>
            </a:r>
            <a:r>
              <a:rPr lang="en-US" dirty="0"/>
              <a:t>in the best case, the count for a  bucket </a:t>
            </a:r>
            <a:r>
              <a:rPr lang="en-US" dirty="0" smtClean="0"/>
              <a:t>is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</a:t>
            </a:r>
            <a:r>
              <a:rPr lang="en-US" dirty="0" smtClean="0"/>
              <a:t>items.</a:t>
            </a:r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Pass 2 (frequent pairs), we only count pairs that hash to frequent buckets.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85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87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88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89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2" y="175054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noFill/>
              <a:ln/>
            </p:spPr>
            <p:txBody>
              <a:bodyPr>
                <a:noAutofit/>
              </a:bodyPr>
              <a:lstStyle/>
              <a:p>
                <a:pPr marL="342900" indent="-342900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dirty="0"/>
                  <a:t>A collection of one or more items</a:t>
                </a:r>
              </a:p>
              <a:p>
                <a:pPr marL="1143000" lvl="2" indent="-228600"/>
                <a:r>
                  <a:rPr lang="en-US" dirty="0"/>
                  <a:t>Example: {Milk, Bread, Diaper}</a:t>
                </a:r>
              </a:p>
              <a:p>
                <a:pPr marL="742950" lvl="1" indent="-28575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/>
                  <a:t> that contains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US" dirty="0"/>
                  <a:t> items</a:t>
                </a:r>
                <a:endParaRPr lang="en-US" b="1" dirty="0"/>
              </a:p>
              <a:p>
                <a:pPr marL="342900" indent="-342900"/>
                <a:r>
                  <a:rPr lang="en-US" dirty="0">
                    <a:solidFill>
                      <a:srgbClr val="0070C0"/>
                    </a:solidFill>
                  </a:rPr>
                  <a:t>Support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smtClean="0">
                    <a:solidFill>
                      <a:srgbClr val="0070C0"/>
                    </a:solidFill>
                    <a:sym typeface="Symbol" pitchFamily="18" charset="2"/>
                  </a:rPr>
                  <a:t>s)</a:t>
                </a:r>
                <a:endParaRPr lang="en-US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pPr marL="742950" lvl="1" indent="-285750"/>
                <a:r>
                  <a:rPr lang="en-US" b="1" dirty="0" smtClean="0"/>
                  <a:t>Count</a:t>
                </a:r>
                <a:r>
                  <a:rPr lang="en-US" dirty="0" smtClean="0"/>
                  <a:t>: Frequency </a:t>
                </a:r>
                <a:r>
                  <a:rPr lang="en-US" dirty="0"/>
                  <a:t>of occurrence of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 smtClean="0">
                    <a:solidFill>
                      <a:srgbClr val="0070C0"/>
                    </a:solidFill>
                    <a:sym typeface="Symbol" pitchFamily="18" charset="2"/>
                  </a:rPr>
                  <a:t>s({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400" b="1" dirty="0"/>
              </a:p>
              <a:p>
                <a:pPr marL="742950" lvl="1" indent="-285750"/>
                <a:r>
                  <a:rPr lang="en-US" b="1" dirty="0" smtClean="0"/>
                  <a:t>Fraction</a:t>
                </a:r>
                <a:r>
                  <a:rPr lang="en-US" dirty="0" smtClean="0"/>
                  <a:t>: Fraction </a:t>
                </a:r>
                <a:r>
                  <a:rPr lang="en-US" dirty="0"/>
                  <a:t>of transactions that contain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dirty="0">
                    <a:solidFill>
                      <a:srgbClr val="FF0000"/>
                    </a:solidFill>
                  </a:rPr>
                  <a:t>Frequent </a:t>
                </a:r>
                <a:r>
                  <a:rPr lang="en-US" dirty="0" err="1">
                    <a:solidFill>
                      <a:srgbClr val="FF0000"/>
                    </a:solidFill>
                  </a:rPr>
                  <a:t>Itemset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whose support is </a:t>
                </a:r>
                <a:r>
                  <a:rPr lang="en-US" dirty="0" smtClean="0"/>
                  <a:t>greater </a:t>
                </a:r>
                <a:r>
                  <a:rPr lang="en-US" dirty="0"/>
                  <a:t>than or equal to a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minsup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minsup</a:t>
                </a:r>
              </a:p>
              <a:p>
                <a:pPr marL="742950" lvl="1" indent="-285750"/>
                <a:endParaRPr lang="en-US" dirty="0"/>
              </a:p>
            </p:txBody>
          </p:sp>
        </mc:Choice>
        <mc:Fallback xmlns=""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blipFill rotWithShape="0">
                <a:blip r:embed="rId3"/>
                <a:stretch>
                  <a:fillRect l="-867" t="-1222" b="-26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848570364"/>
              </p:ext>
            </p:extLst>
          </p:nvPr>
        </p:nvGraphicFramePr>
        <p:xfrm>
          <a:off x="5480222" y="14478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22" y="1447800"/>
                        <a:ext cx="3657600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90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91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92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93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94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95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96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97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98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dirty="0" err="1"/>
              <a:t>Itemset</a:t>
            </a:r>
            <a:r>
              <a:rPr lang="en-US" i="1" dirty="0" smtClean="0">
                <a:solidFill>
                  <a:srgbClr val="00B0F0"/>
                </a:solidFill>
              </a:rPr>
              <a:t> ABCD</a:t>
            </a:r>
            <a:r>
              <a:rPr lang="en-US" dirty="0" smtClean="0"/>
              <a:t>  </a:t>
            </a:r>
            <a:r>
              <a:rPr lang="en-US" dirty="0"/>
              <a:t>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dirty="0"/>
              <a:t>Item</a:t>
            </a:r>
            <a:r>
              <a:rPr lang="en-US" i="1" dirty="0" smtClean="0">
                <a:solidFill>
                  <a:srgbClr val="00B0F0"/>
                </a:solidFill>
              </a:rPr>
              <a:t> 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99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10311</TotalTime>
  <Words>6184</Words>
  <Application>Microsoft Office PowerPoint</Application>
  <PresentationFormat>On-screen Show (4:3)</PresentationFormat>
  <Paragraphs>1278</Paragraphs>
  <Slides>107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107</vt:i4>
      </vt:variant>
    </vt:vector>
  </HeadingPairs>
  <TitlesOfParts>
    <vt:vector size="115" baseType="lpstr">
      <vt:lpstr>Clarity</vt:lpstr>
      <vt:lpstr>Document</vt:lpstr>
      <vt:lpstr>Visio</vt:lpstr>
      <vt:lpstr>Microsoft Word 97 - 2003 Document</vt:lpstr>
      <vt:lpstr>Εξίσωση</vt:lpstr>
      <vt:lpstr>Equation</vt:lpstr>
      <vt:lpstr>Worksheet</vt:lpstr>
      <vt:lpstr>VISIO</vt:lpstr>
      <vt:lpstr>DATA MINING LECTURE 3</vt:lpstr>
      <vt:lpstr>This is how it all started…</vt:lpstr>
      <vt:lpstr>Market-Basket Data</vt:lpstr>
      <vt:lpstr>Frequent itemsets</vt:lpstr>
      <vt:lpstr>Market-Baskets – (2)</vt:lpstr>
      <vt:lpstr>Applications – (1)</vt:lpstr>
      <vt:lpstr>Applications – (2)</vt:lpstr>
      <vt:lpstr>Applications – (3)</vt:lpstr>
      <vt:lpstr>Definitions</vt:lpstr>
      <vt:lpstr>Mining Frequent Itemsets task</vt:lpstr>
      <vt:lpstr>The itemset lattice</vt:lpstr>
      <vt:lpstr>A Naïve Algorithm</vt:lpstr>
      <vt:lpstr>Computation Model</vt:lpstr>
      <vt:lpstr>Example file: retail</vt:lpstr>
      <vt:lpstr>Computation Model – (2)</vt:lpstr>
      <vt:lpstr>Main-Memory Bottleneck</vt:lpstr>
      <vt:lpstr>Computational Model - Summary</vt:lpstr>
      <vt:lpstr>PowerPoint Presentation</vt:lpstr>
      <vt:lpstr>Illustration of the Apriori principle</vt:lpstr>
      <vt:lpstr>Illustration of the Apriori principle</vt:lpstr>
      <vt:lpstr>PowerPoint Presentation</vt:lpstr>
      <vt:lpstr>Candidate Generation</vt:lpstr>
      <vt:lpstr>PowerPoint Presentation</vt:lpstr>
      <vt:lpstr>PowerPoint Presentation</vt:lpstr>
      <vt:lpstr>PowerPoint Presentation</vt:lpstr>
      <vt:lpstr>Generating Candidates Ck+1 in 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Generate Candidates Ck+1</vt:lpstr>
      <vt:lpstr>PowerPoint Presentation</vt:lpstr>
      <vt:lpstr>Example II</vt:lpstr>
      <vt:lpstr>PowerPoint Presentation</vt:lpstr>
      <vt:lpstr>Computing Frequent Itemsets</vt:lpstr>
      <vt:lpstr>A simple hash structure</vt:lpstr>
      <vt:lpstr>Example</vt:lpstr>
      <vt:lpstr>Example</vt:lpstr>
      <vt:lpstr>Example</vt:lpstr>
      <vt:lpstr>The frequent itemset algorithm</vt:lpstr>
      <vt:lpstr>A-Priori for All Frequent Itemsets</vt:lpstr>
      <vt:lpstr>Picture of A-Priori</vt:lpstr>
      <vt:lpstr>Details of Main-Memory Counting</vt:lpstr>
      <vt:lpstr>PowerPoint Presentation</vt:lpstr>
      <vt:lpstr>Triangular-Matrix Approach</vt:lpstr>
      <vt:lpstr>A-Priori Using Triangular Matrix for Counts</vt:lpstr>
      <vt:lpstr>Details of Approach #2</vt:lpstr>
      <vt:lpstr>ASSOCIATION RULES</vt:lpstr>
      <vt:lpstr>Association Rule Mining</vt:lpstr>
      <vt:lpstr>Mining Association Rules</vt:lpstr>
      <vt:lpstr>Mining Association Rules</vt:lpstr>
      <vt:lpstr>Association Rule anti-monotonicity</vt:lpstr>
      <vt:lpstr>Confidence anti-monotonicity</vt:lpstr>
      <vt:lpstr>Rule Generation for Apriori Algorithm</vt:lpstr>
      <vt:lpstr>Rule Generation for APriori Algorithm</vt:lpstr>
      <vt:lpstr>RESULT  POST-PROCESSING</vt:lpstr>
      <vt:lpstr>Compact Representation of Frequent Itemsets</vt:lpstr>
      <vt:lpstr>Maximal Frequent Itemsets</vt:lpstr>
      <vt:lpstr>Negative Border</vt:lpstr>
      <vt:lpstr>Border</vt:lpstr>
      <vt:lpstr>Closed Itemsets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PowerPoint Presentation</vt:lpstr>
      <vt:lpstr>Picture of A-Priori</vt:lpstr>
      <vt:lpstr>PCY Algorithm</vt:lpstr>
      <vt:lpstr>Needed Extensions</vt:lpstr>
      <vt:lpstr>Picture of PCY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327</cp:revision>
  <dcterms:created xsi:type="dcterms:W3CDTF">2011-10-17T19:46:53Z</dcterms:created>
  <dcterms:modified xsi:type="dcterms:W3CDTF">2017-10-17T11:18:42Z</dcterms:modified>
</cp:coreProperties>
</file>