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431" r:id="rId2"/>
    <p:sldId id="432" r:id="rId3"/>
    <p:sldId id="433" r:id="rId4"/>
    <p:sldId id="434" r:id="rId5"/>
    <p:sldId id="435" r:id="rId6"/>
    <p:sldId id="436" r:id="rId7"/>
    <p:sldId id="437" r:id="rId8"/>
    <p:sldId id="438" r:id="rId9"/>
    <p:sldId id="459" r:id="rId10"/>
    <p:sldId id="441" r:id="rId11"/>
    <p:sldId id="439" r:id="rId12"/>
    <p:sldId id="440" r:id="rId13"/>
    <p:sldId id="453" r:id="rId14"/>
    <p:sldId id="544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45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2" r:id="rId34"/>
    <p:sldId id="456" r:id="rId35"/>
    <p:sldId id="553" r:id="rId36"/>
    <p:sldId id="460" r:id="rId37"/>
    <p:sldId id="462" r:id="rId38"/>
    <p:sldId id="463" r:id="rId39"/>
    <p:sldId id="464" r:id="rId40"/>
    <p:sldId id="465" r:id="rId41"/>
    <p:sldId id="466" r:id="rId42"/>
    <p:sldId id="467" r:id="rId43"/>
    <p:sldId id="468" r:id="rId44"/>
    <p:sldId id="469" r:id="rId45"/>
    <p:sldId id="470" r:id="rId46"/>
    <p:sldId id="471" r:id="rId47"/>
    <p:sldId id="478" r:id="rId48"/>
    <p:sldId id="472" r:id="rId49"/>
    <p:sldId id="543" r:id="rId50"/>
    <p:sldId id="473" r:id="rId51"/>
    <p:sldId id="474" r:id="rId52"/>
    <p:sldId id="475" r:id="rId53"/>
    <p:sldId id="476" r:id="rId54"/>
    <p:sldId id="477" r:id="rId55"/>
    <p:sldId id="479" r:id="rId56"/>
    <p:sldId id="480" r:id="rId57"/>
    <p:sldId id="481" r:id="rId58"/>
    <p:sldId id="482" r:id="rId59"/>
    <p:sldId id="483" r:id="rId60"/>
    <p:sldId id="484" r:id="rId61"/>
    <p:sldId id="485" r:id="rId62"/>
    <p:sldId id="486" r:id="rId63"/>
    <p:sldId id="487" r:id="rId64"/>
    <p:sldId id="554" r:id="rId65"/>
    <p:sldId id="555" r:id="rId66"/>
    <p:sldId id="556" r:id="rId67"/>
    <p:sldId id="557" r:id="rId68"/>
    <p:sldId id="558" r:id="rId69"/>
    <p:sldId id="559" r:id="rId70"/>
    <p:sldId id="560" r:id="rId71"/>
    <p:sldId id="561" r:id="rId72"/>
    <p:sldId id="488" r:id="rId73"/>
    <p:sldId id="497" r:id="rId74"/>
    <p:sldId id="517" r:id="rId75"/>
    <p:sldId id="537" r:id="rId76"/>
    <p:sldId id="538" r:id="rId77"/>
    <p:sldId id="539" r:id="rId78"/>
    <p:sldId id="540" r:id="rId79"/>
    <p:sldId id="542" r:id="rId80"/>
    <p:sldId id="541" r:id="rId8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10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34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9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35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26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9727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1279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4118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336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7040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7344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1222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492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0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0813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2DDA0-CAC0-4EDF-B5EF-936F2B868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8830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23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EEC45A-8538-46C2-B7DE-07CB2A4460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3108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E5D4-9AA7-4051-B0E2-F429A178F125}" type="slidenum">
              <a:rPr lang="en-US"/>
              <a:pPr/>
              <a:t>53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10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57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35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58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39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59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78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60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63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61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6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04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2D35-BAD8-4BE0-9F1E-AC8F70FD5D93}" type="slidenum">
              <a:rPr lang="en-US"/>
              <a:pPr/>
              <a:t>63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50" y="4341522"/>
            <a:ext cx="5033901" cy="41160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00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6DD6-79B9-4337-9EA8-9E4AF13C7B92}" type="slidenum">
              <a:rPr lang="en-US"/>
              <a:pPr/>
              <a:t>72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610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43AAA-B2BF-4A9F-9BD3-066B8B252E24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0256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3788A-E41C-47DC-8761-F894B70BFA07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4527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0523E-8ABB-4B7F-A62D-D8FC062F5160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997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3ABC-A01D-445D-8111-DD04709E5E4A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2979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EC4CE-285F-46BA-BAEF-806BDCF3EE42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0385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F7D4E-11E9-47FD-ADD2-563C4C377322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69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98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1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1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394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6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1/11/2017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1/11/2017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1/11/2017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1/11/2017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7.png"/><Relationship Id="rId3" Type="http://schemas.openxmlformats.org/officeDocument/2006/relationships/image" Target="../../clipboard/media/image2.png"/><Relationship Id="rId7" Type="http://schemas.openxmlformats.org/officeDocument/2006/relationships/image" Target="../../clipboard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5.png"/><Relationship Id="rId5" Type="http://schemas.openxmlformats.org/officeDocument/2006/relationships/image" Target="../../clipboard/media/image4.png"/><Relationship Id="rId4" Type="http://schemas.openxmlformats.org/officeDocument/2006/relationships/image" Target="../../clipboard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../clipboard/media/image8.png"/><Relationship Id="rId7" Type="http://schemas.openxmlformats.org/officeDocument/2006/relationships/image" Target="../../clipboard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11.png"/><Relationship Id="rId11" Type="http://schemas.openxmlformats.org/officeDocument/2006/relationships/image" Target="../media/image18.png"/><Relationship Id="rId5" Type="http://schemas.openxmlformats.org/officeDocument/2006/relationships/image" Target="../../clipboard/media/image10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../clipboard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10.png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10" Type="http://schemas.openxmlformats.org/officeDocument/2006/relationships/image" Target="../media/image44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3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10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0.png"/><Relationship Id="rId11" Type="http://schemas.openxmlformats.org/officeDocument/2006/relationships/image" Target="../media/image32.png"/><Relationship Id="rId5" Type="http://schemas.openxmlformats.org/officeDocument/2006/relationships/image" Target="../media/image9.wmf"/><Relationship Id="rId15" Type="http://schemas.openxmlformats.org/officeDocument/2006/relationships/image" Target="../media/image36.png"/><Relationship Id="rId10" Type="http://schemas.openxmlformats.org/officeDocument/2006/relationships/image" Target="../media/image44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30.png"/><Relationship Id="rId1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0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3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2.png"/><Relationship Id="rId7" Type="http://schemas.openxmlformats.org/officeDocument/2006/relationships/image" Target="../../clipboard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5.png"/><Relationship Id="rId5" Type="http://schemas.openxmlformats.org/officeDocument/2006/relationships/image" Target="../../clipboard/media/image4.png"/><Relationship Id="rId4" Type="http://schemas.openxmlformats.org/officeDocument/2006/relationships/image" Target="../../clipboard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6.e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13650" y="4293096"/>
            <a:ext cx="6512768" cy="5509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Link Analysis and </a:t>
            </a:r>
            <a:r>
              <a:rPr lang="en-US" smtClean="0"/>
              <a:t>Web Search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255607"/>
                <a:ext cx="7560840" cy="532373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300" dirty="0" smtClean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</a:t>
                </a:r>
                <a:r>
                  <a:rPr lang="en-US" dirty="0" smtClean="0"/>
                  <a:t>node is </a:t>
                </a:r>
                <a:r>
                  <a:rPr lang="en-US" dirty="0"/>
                  <a:t>the value of the </a:t>
                </a:r>
                <a:r>
                  <a:rPr lang="en-US" dirty="0" smtClean="0"/>
                  <a:t>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 smtClean="0"/>
                  <a:t>Assume that we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 smtClean="0"/>
                  <a:t> to distribute to all nodes.</a:t>
                </a:r>
              </a:p>
              <a:p>
                <a:pPr lvl="2"/>
                <a:r>
                  <a:rPr lang="en-US" dirty="0" smtClean="0"/>
                  <a:t>Initially each node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amount of authority</a:t>
                </a:r>
              </a:p>
              <a:p>
                <a:pPr lvl="1"/>
                <a:r>
                  <a:rPr lang="en-US" dirty="0" smtClean="0"/>
                  <a:t>Each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 smtClean="0"/>
                  <a:t> the authority value they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 smtClean="0"/>
                  <a:t>The authority value of each node is the sum 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 smtClean="0"/>
                  <a:t>it collects from its neighbors.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255607"/>
                <a:ext cx="7560840" cy="5323730"/>
              </a:xfrm>
              <a:blipFill rotWithShape="1">
                <a:blip r:embed="rId2"/>
                <a:stretch>
                  <a:fillRect l="-1452" t="-2520" r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40742" y="5877272"/>
                <a:ext cx="3703258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 smtClean="0"/>
                  <a:t>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PageRank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value</a:t>
                </a:r>
                <a:r>
                  <a:rPr lang="en-US" sz="2000" dirty="0" smtClean="0"/>
                  <a:t> of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742" y="5877272"/>
                <a:ext cx="3703258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40742" y="6359934"/>
            <a:ext cx="203664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Recursive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01" y="4822380"/>
            <a:ext cx="8216199" cy="1785610"/>
          </a:xfrm>
        </p:spPr>
        <p:txBody>
          <a:bodyPr>
            <a:normAutofit/>
          </a:bodyPr>
          <a:lstStyle/>
          <a:p>
            <a:r>
              <a:rPr lang="en-US" dirty="0" smtClean="0"/>
              <a:t>Solving the system of equations we get the authority values for the nodes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½ 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w</a:t>
            </a:r>
            <a:r>
              <a:rPr lang="en-US" b="1" dirty="0" smtClean="0"/>
              <a:t> = ¼  </a:t>
            </a:r>
            <a:r>
              <a:rPr lang="en-US" b="1" dirty="0">
                <a:solidFill>
                  <a:srgbClr val="92D05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¼ 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611560" y="3619725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5822" y="3619725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1560" y="1817621"/>
            <a:ext cx="685800" cy="685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" idx="0"/>
            <a:endCxn id="6" idx="4"/>
          </p:cNvCxnSpPr>
          <p:nvPr/>
        </p:nvCxnSpPr>
        <p:spPr>
          <a:xfrm flipV="1">
            <a:off x="954460" y="2503421"/>
            <a:ext cx="0" cy="11163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6"/>
            <a:endCxn id="5" idx="2"/>
          </p:cNvCxnSpPr>
          <p:nvPr/>
        </p:nvCxnSpPr>
        <p:spPr>
          <a:xfrm>
            <a:off x="1297360" y="3962625"/>
            <a:ext cx="13684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2359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26621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w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2359" y="14456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80112" y="1817621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= 1 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580112" y="2708533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= 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580112" y="3170198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w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580112" y="3644805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w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71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complex 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23912" y="2447413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41375" y="28966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39787" y="3388801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42962" y="3812663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38200" y="4309551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5305919"/>
                <a:ext cx="3331532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305919"/>
                <a:ext cx="3331532" cy="11378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88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PageRank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simple way to compute the weights is by iteratively updating the weights</a:t>
            </a:r>
          </a:p>
          <a:p>
            <a:r>
              <a:rPr lang="en-US" dirty="0" smtClean="0"/>
              <a:t>PageRank Algorithm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process converges</a:t>
            </a:r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5656" y="2996952"/>
                <a:ext cx="5884431" cy="253422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Initialize all PageRank weights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b="0" dirty="0" smtClean="0"/>
              </a:p>
              <a:p>
                <a:r>
                  <a:rPr lang="en-US" sz="3200" dirty="0" smtClean="0"/>
                  <a:t>Repeat:</a:t>
                </a:r>
              </a:p>
              <a:p>
                <a:r>
                  <a:rPr lang="en-US" sz="3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𝑜𝑢𝑡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Until the weights do not change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996952"/>
                <a:ext cx="5884431" cy="2534220"/>
              </a:xfrm>
              <a:prstGeom prst="rect">
                <a:avLst/>
              </a:prstGeom>
              <a:blipFill rotWithShape="0">
                <a:blip r:embed="rId2"/>
                <a:stretch>
                  <a:fillRect l="-2371" b="-642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5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304800" y="1905000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322263" y="2354263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320675" y="2846388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323850" y="3270250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319088" y="3767138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5174465"/>
                  </p:ext>
                </p:extLst>
              </p:nvPr>
            </p:nvGraphicFramePr>
            <p:xfrm>
              <a:off x="904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3734606"/>
                  </p:ext>
                </p:extLst>
              </p:nvPr>
            </p:nvGraphicFramePr>
            <p:xfrm>
              <a:off x="904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917" t="-1818" r="-401835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99091" t="-1818" r="-298182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1835" t="-1818" r="-200917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98182" t="-1818" r="-99091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502752" t="-1818" b="-5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5143783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of the weight as a </a:t>
            </a:r>
            <a:r>
              <a:rPr lang="en-US" dirty="0" smtClean="0">
                <a:solidFill>
                  <a:srgbClr val="FF0000"/>
                </a:solidFill>
              </a:rPr>
              <a:t>fluid</a:t>
            </a:r>
            <a:r>
              <a:rPr lang="en-US" dirty="0" smtClean="0"/>
              <a:t>: there is constant amount of it in the graph, but it moves around until it stabilizes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8132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7250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4795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13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156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TextBox 69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Think of the nodes in the graph as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containers</a:t>
            </a:r>
            <a:r>
              <a:rPr lang="en-US" sz="2400" dirty="0" smtClean="0"/>
              <a:t> of capacity of 1 liter.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163390" y="3443100"/>
            <a:ext cx="3748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distribute a liter of liquid equally to all containers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22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8132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7250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4795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13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156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edges act like pipes that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 smtClean="0"/>
              <a:t> liquid between nodes.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390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8116296" y="2102529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354749" y="4802044"/>
            <a:ext cx="617558" cy="103857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4795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096512" y="2773558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2" y="2562697"/>
            <a:ext cx="935361" cy="38387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217714" y="3715188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contents of each node are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 smtClean="0"/>
              <a:t> to its neighbors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  <p:sp>
        <p:nvSpPr>
          <p:cNvPr id="33" name="TextBox 32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edges act like pipes that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 smtClean="0"/>
              <a:t> liquid between nodes.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39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4696700" y="4501796"/>
            <a:ext cx="935361" cy="407379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8116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354749" y="4807458"/>
            <a:ext cx="617558" cy="98443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096512" y="2773558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7714" y="3715188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contents of each node are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 smtClean="0"/>
              <a:t> to its neighbors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  <p:sp>
        <p:nvSpPr>
          <p:cNvPr id="39" name="TextBox 38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edges act like pipes that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 smtClean="0"/>
              <a:t> liquid between nodes.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94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4696700" y="4501796"/>
            <a:ext cx="935361" cy="407378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8116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205209" y="4593478"/>
            <a:ext cx="886073" cy="31242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05656" y="2677807"/>
            <a:ext cx="811517" cy="27669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7714" y="3715188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contents of each node are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 smtClean="0"/>
              <a:t> to its neighbors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  <p:sp>
        <p:nvSpPr>
          <p:cNvPr id="39" name="TextBox 38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edges act like pipes that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 smtClean="0"/>
              <a:t> liquid between nodes.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69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301103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First try</a:t>
            </a:r>
            <a:r>
              <a:rPr lang="en-US" sz="2400" dirty="0" smtClean="0"/>
              <a:t>: Human curated Web directories</a:t>
            </a:r>
          </a:p>
          <a:p>
            <a:pPr lvl="1"/>
            <a:r>
              <a:rPr lang="en-US" sz="2000" dirty="0" smtClean="0"/>
              <a:t>Yahoo, DMOZ, </a:t>
            </a:r>
            <a:r>
              <a:rPr lang="en-US" sz="2000" dirty="0" err="1" smtClean="0"/>
              <a:t>LookSmart</a:t>
            </a:r>
            <a:endParaRPr lang="en-US" sz="2000" dirty="0" smtClean="0"/>
          </a:p>
          <a:p>
            <a:pPr lvl="1"/>
            <a:endParaRPr lang="en-US" sz="2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223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29295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1432" y="2017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 to Organize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8104559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4715574" y="4515513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205209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05656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56532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8"/>
            <a:ext cx="3594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system will reach an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equilibrium</a:t>
            </a:r>
            <a:r>
              <a:rPr lang="en-US" sz="2400" dirty="0" smtClean="0"/>
              <a:t> state where the amount of liquid in each node remains constant.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5785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8104559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4715574" y="4515513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205209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05656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56532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8"/>
            <a:ext cx="3594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amount of liquid in each node determines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importance</a:t>
            </a:r>
            <a:r>
              <a:rPr lang="en-US" sz="2400" dirty="0" smtClean="0"/>
              <a:t> of the node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 smtClean="0"/>
              <a:t>means large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incoming flow </a:t>
            </a:r>
            <a:r>
              <a:rPr lang="en-US" sz="2400" dirty="0" smtClean="0"/>
              <a:t>from nodes with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 smtClean="0"/>
              <a:t>of liquid.</a:t>
            </a:r>
          </a:p>
          <a:p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6537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304800" y="1905000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322263" y="2354263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320675" y="2846388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323850" y="3270250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319088" y="3767138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0283326"/>
                  </p:ext>
                </p:extLst>
              </p:nvPr>
            </p:nvGraphicFramePr>
            <p:xfrm>
              <a:off x="762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128666"/>
                  </p:ext>
                </p:extLst>
              </p:nvPr>
            </p:nvGraphicFramePr>
            <p:xfrm>
              <a:off x="762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917" r="-401835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99091" r="-298182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1835" r="-200917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98182" r="-99091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502752" b="-1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5143783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of the weight as a </a:t>
            </a:r>
            <a:r>
              <a:rPr lang="en-US" dirty="0" smtClean="0">
                <a:solidFill>
                  <a:srgbClr val="FF0000"/>
                </a:solidFill>
              </a:rPr>
              <a:t>fluid</a:t>
            </a:r>
            <a:r>
              <a:rPr lang="en-US" dirty="0" smtClean="0"/>
              <a:t>: there is constant amount of it in the graph, but it moves around until it stabilizes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on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The algorithm defines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 smtClean="0"/>
                  <a:t> on the graph</a:t>
                </a:r>
              </a:p>
              <a:p>
                <a:endParaRPr lang="en-US" dirty="0"/>
              </a:p>
              <a:p>
                <a:r>
                  <a:rPr lang="en-US" dirty="0" smtClean="0"/>
                  <a:t>Random walk: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Start</a:t>
                </a:r>
                <a:r>
                  <a:rPr lang="en-US" dirty="0" smtClean="0"/>
                  <a:t> from a node chosen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Pick</a:t>
                </a:r>
                <a:r>
                  <a:rPr lang="en-US" dirty="0" smtClean="0"/>
                  <a:t> one 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outgoing edges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Move</a:t>
                </a:r>
                <a:r>
                  <a:rPr lang="en-US" dirty="0" smtClean="0"/>
                  <a:t> to the destination of the edge</a:t>
                </a:r>
              </a:p>
              <a:p>
                <a:pPr lvl="1"/>
                <a:r>
                  <a:rPr lang="en-US" dirty="0" smtClean="0"/>
                  <a:t>Repeat.</a:t>
                </a:r>
              </a:p>
              <a:p>
                <a:endParaRPr lang="en-US" dirty="0"/>
              </a:p>
              <a:p>
                <a:r>
                  <a:rPr lang="en-US" dirty="0" smtClean="0"/>
                  <a:t>The PageRank of node v is the probability that the random walk is at node v after a very large number of steps.</a:t>
                </a:r>
                <a:endParaRPr lang="el-GR" dirty="0"/>
              </a:p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Surfer </a:t>
                </a:r>
                <a:r>
                  <a:rPr lang="en-US" dirty="0" smtClean="0"/>
                  <a:t>model</a:t>
                </a:r>
              </a:p>
              <a:p>
                <a:pPr lvl="1"/>
                <a:r>
                  <a:rPr lang="en-US" dirty="0" smtClean="0"/>
                  <a:t>Users wander on the web, following links.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0">
                <a:blip r:embed="rId2"/>
                <a:stretch>
                  <a:fillRect l="-1037" t="-2423" b="-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9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8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08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36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96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32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5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Second try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Search</a:t>
            </a:r>
          </a:p>
          <a:p>
            <a:pPr lvl="1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Information Retrieval investigates: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Find relevant docs in a small and trusted set e.g., Newspaper articles, Patents, etc. (“needle-in-a-haystack”)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Limitation of keywords (synonyms, polysemy,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3000" dirty="0" smtClean="0"/>
              <a:t>   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But</a:t>
            </a:r>
            <a:r>
              <a:rPr lang="en-US" sz="3000" dirty="0"/>
              <a:t>: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Web is huge, full of untrusted documents, random 	things, web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spam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, etc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Everyone can create a web page of high production value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Rich diversity of people issuing queries</a:t>
            </a:r>
            <a:endParaRPr lang="en-US" sz="2600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Dynamic and constantly-changing nature of web content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823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09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58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steps?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704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blipFill rotWithShape="0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6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96752"/>
                <a:ext cx="8229600" cy="5400600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 Markov chain describes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discrete time stochastic process </a:t>
                </a:r>
                <a:r>
                  <a:rPr lang="en-US" dirty="0" smtClean="0"/>
                  <a:t>over a set of states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/>
                  <a:t>    according to a transition probability </a:t>
                </a:r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=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probability of moving to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when at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dirty="0"/>
              </a:p>
              <a:p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has the property that the entries of all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rows sum to 1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A </a:t>
                </a:r>
                <a:r>
                  <a:rPr lang="en-US" dirty="0"/>
                  <a:t>matrix with this property is called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</a:p>
              <a:p>
                <a:pPr marL="0" indent="0">
                  <a:buNone/>
                </a:pPr>
                <a:endParaRPr lang="en-US" sz="13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State probability distribution</a:t>
                </a:r>
                <a:r>
                  <a:rPr lang="en-US" dirty="0" smtClean="0"/>
                  <a:t>: The </a:t>
                </a:r>
                <a:r>
                  <a:rPr lang="en-US" dirty="0"/>
                  <a:t>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that stores the probability of being at </a:t>
                </a:r>
                <a:r>
                  <a:rPr lang="en-US" dirty="0" smtClean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dirty="0"/>
                  <a:t>steps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r>
                  <a:rPr lang="en-US" sz="31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Memorylessness</a:t>
                </a:r>
                <a:r>
                  <a:rPr lang="en-US" sz="3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property: </a:t>
                </a:r>
                <a:r>
                  <a:rPr lang="en-US" sz="3100" dirty="0" smtClean="0"/>
                  <a:t>The </a:t>
                </a:r>
                <a:r>
                  <a:rPr lang="en-US" sz="3100" dirty="0" smtClean="0">
                    <a:solidFill>
                      <a:srgbClr val="0070C0"/>
                    </a:solidFill>
                  </a:rPr>
                  <a:t>next state </a:t>
                </a:r>
                <a:r>
                  <a:rPr lang="en-US" sz="3100" dirty="0" smtClean="0"/>
                  <a:t>of the chain </a:t>
                </a:r>
                <a:r>
                  <a:rPr lang="en-US" sz="3100" dirty="0" smtClean="0">
                    <a:solidFill>
                      <a:srgbClr val="0070C0"/>
                    </a:solidFill>
                  </a:rPr>
                  <a:t>depends only at the current state</a:t>
                </a:r>
                <a:r>
                  <a:rPr lang="en-US" sz="3100" dirty="0" smtClean="0"/>
                  <a:t> and not on the past of the process (</a:t>
                </a:r>
                <a:r>
                  <a:rPr lang="en-US" sz="3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first order </a:t>
                </a:r>
                <a:r>
                  <a:rPr lang="en-US" sz="3100" dirty="0" smtClean="0"/>
                  <a:t>MC)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7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Higher order </a:t>
                </a:r>
                <a:r>
                  <a:rPr lang="en-US" sz="2700" dirty="0" smtClean="0"/>
                  <a:t>MCs are also possible</a:t>
                </a:r>
              </a:p>
              <a:p>
                <a:pPr>
                  <a:lnSpc>
                    <a:spcPct val="90000"/>
                  </a:lnSpc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r>
                  <a:rPr lang="en-US" sz="3100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sz="3100" dirty="0"/>
                  <a:t>: </a:t>
                </a:r>
                <a:r>
                  <a:rPr lang="en-US" sz="3100" dirty="0" smtClean="0"/>
                  <a:t>After infinite steps the </a:t>
                </a:r>
                <a:r>
                  <a:rPr lang="en-US" sz="3100" dirty="0" smtClean="0">
                    <a:solidFill>
                      <a:srgbClr val="0070C0"/>
                    </a:solidFill>
                  </a:rPr>
                  <a:t>state probability vector </a:t>
                </a:r>
                <a:r>
                  <a:rPr lang="en-US" sz="3100" dirty="0" smtClean="0">
                    <a:solidFill>
                      <a:srgbClr val="FF0000"/>
                    </a:solidFill>
                  </a:rPr>
                  <a:t>converges </a:t>
                </a:r>
                <a:r>
                  <a:rPr lang="en-US" sz="3000" dirty="0"/>
                  <a:t>to a </a:t>
                </a:r>
                <a:r>
                  <a:rPr lang="en-US" sz="3000" dirty="0">
                    <a:solidFill>
                      <a:srgbClr val="0070C0"/>
                    </a:solidFill>
                  </a:rPr>
                  <a:t>unique</a:t>
                </a:r>
                <a:r>
                  <a:rPr lang="en-US" sz="3000" dirty="0"/>
                  <a:t> distribution </a:t>
                </a:r>
                <a:r>
                  <a:rPr lang="en-US" sz="3100" dirty="0" smtClean="0"/>
                  <a:t>if </a:t>
                </a:r>
                <a:r>
                  <a:rPr lang="en-US" sz="3100" dirty="0"/>
                  <a:t>the chain is </a:t>
                </a:r>
                <a:r>
                  <a:rPr lang="en-US" sz="3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irreducible </a:t>
                </a:r>
                <a:r>
                  <a:rPr lang="en-US" sz="2700" dirty="0"/>
                  <a:t>(possible to get from any state to any other state) </a:t>
                </a:r>
                <a:r>
                  <a:rPr lang="en-US" sz="3100" dirty="0"/>
                  <a:t>and </a:t>
                </a:r>
                <a:r>
                  <a:rPr lang="en-US" sz="3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aperiodic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700" dirty="0" smtClean="0"/>
                  <a:t>These are the PageRank values</a:t>
                </a:r>
                <a:endParaRPr lang="en-US" sz="2700" dirty="0"/>
              </a:p>
            </p:txBody>
          </p:sp>
        </mc:Choice>
        <mc:Fallback xmlns=""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96752"/>
                <a:ext cx="8229600" cy="5400600"/>
              </a:xfrm>
              <a:blipFill rotWithShape="1">
                <a:blip r:embed="rId3"/>
                <a:stretch>
                  <a:fillRect l="-593" t="-2032" r="-667" b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3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5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Random walks on graphs correspond to Markov Chains</a:t>
                </a:r>
              </a:p>
              <a:p>
                <a:pPr lvl="1"/>
                <a:r>
                  <a:rPr lang="en-US" dirty="0"/>
                  <a:t>The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the set of nodes of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transition probability matrix </a:t>
                </a:r>
                <a:r>
                  <a:rPr lang="en-US" dirty="0"/>
                  <a:t>is the probability that we follow an edge from one node to </a:t>
                </a:r>
                <a:r>
                  <a:rPr lang="en-US" dirty="0" smtClean="0"/>
                  <a:t>another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C00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CC00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at step t using a vector-matrix </a:t>
                </a:r>
                <a:r>
                  <a:rPr lang="en-US" dirty="0" smtClean="0"/>
                  <a:t>multiplication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C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C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C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95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481" t="-2695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9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05145"/>
              </p:ext>
            </p:extLst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55286"/>
              </p:ext>
            </p:extLst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6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34123"/>
              </p:ext>
            </p:extLst>
          </p:nvPr>
        </p:nvGraphicFramePr>
        <p:xfrm>
          <a:off x="611560" y="1340768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40768"/>
                        <a:ext cx="3625850" cy="2313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1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0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6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70912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 smtClean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 smtClean="0"/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</a:t>
                </a:r>
                <a:r>
                  <a:rPr lang="en-US" dirty="0" smtClean="0"/>
                  <a:t>converges to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 smtClean="0"/>
                  <a:t> if </a:t>
                </a:r>
                <a:r>
                  <a:rPr lang="en-US" dirty="0"/>
                  <a:t>the graph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 smtClean="0"/>
                  <a:t>. 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 smtClean="0"/>
                  <a:t>In our case these are the PageRank values.</a:t>
                </a:r>
                <a:endParaRPr lang="en-US" dirty="0"/>
              </a:p>
              <a:p>
                <a:pPr>
                  <a:lnSpc>
                    <a:spcPct val="80000"/>
                  </a:lnSpc>
                </a:pPr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709120"/>
              </a:xfrm>
              <a:blipFill rotWithShape="1">
                <a:blip r:embed="rId3"/>
                <a:stretch>
                  <a:fillRect l="-1458" t="-4793" r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6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Computing 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After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 smtClean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regardless of </a:t>
                </a:r>
                <a:r>
                  <a:rPr lang="en-US" dirty="0"/>
                  <a:t>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Power method because it computes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Rate of </a:t>
                </a:r>
                <a:r>
                  <a:rPr lang="en-US" dirty="0" smtClean="0"/>
                  <a:t>convergence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determined by the second eigenvalue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l-GR" b="0" i="1" baseline="-2500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l-GR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l-GR" b="0" i="1" baseline="-2500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185" t="-3504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3688" y="2060848"/>
                <a:ext cx="4702954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</a:t>
                </a:r>
                <a:r>
                  <a:rPr lang="en-US" sz="2400" dirty="0" smtClean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60848"/>
                <a:ext cx="4702954" cy="1421928"/>
              </a:xfrm>
              <a:prstGeom prst="rect">
                <a:avLst/>
              </a:prstGeom>
              <a:blipFill rotWithShape="1">
                <a:blip r:embed="rId4"/>
                <a:stretch>
                  <a:fillRect t="-5508" r="-903" b="-8051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9"/>
            <a:ext cx="774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Size of the Search Index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420107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67944" y="6453336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http://www.worldwidewebsize.com/</a:t>
            </a:r>
            <a:endParaRPr lang="el-G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0"/>
            <a:ext cx="38127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861048"/>
            <a:ext cx="3960440" cy="27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8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stationary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What is the meaning of the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of a random walk?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 smtClean="0"/>
                  <a:t>the probability of being at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after very large </a:t>
                </a:r>
                <a:r>
                  <a:rPr lang="en-US" dirty="0"/>
                  <a:t>(</a:t>
                </a:r>
                <a:r>
                  <a:rPr lang="en-US" dirty="0" smtClean="0"/>
                  <a:t>infinite</a:t>
                </a:r>
                <a:r>
                  <a:rPr lang="en-US" dirty="0"/>
                  <a:t>) </a:t>
                </a:r>
                <a:r>
                  <a:rPr lang="en-US" dirty="0" smtClean="0"/>
                  <a:t>number of steps, or,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fi-FI" dirty="0"/>
                      <m:t> </m:t>
                    </m:r>
                    <m:r>
                      <m:rPr>
                        <m:nor/>
                      </m:rPr>
                      <a:rPr lang="en-US" dirty="0"/>
                      <m:t>fraction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times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we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visited</m:t>
                    </m:r>
                    <m:r>
                      <m:rPr>
                        <m:nor/>
                      </m:rPr>
                      <a:rPr lang="en-US" dirty="0"/>
                      <m:t>  </m:t>
                    </m:r>
                    <m:r>
                      <m:rPr>
                        <m:nor/>
                      </m:rPr>
                      <a:rPr lang="en-US" dirty="0"/>
                      <m:t>state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as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is the transition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: 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two steps (probability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infinite steps – starting point does not matter.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1">
                <a:blip r:embed="rId2"/>
                <a:stretch>
                  <a:fillRect l="-1185" t="-1859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3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Vanilla random walk</a:t>
            </a:r>
          </a:p>
          <a:p>
            <a:pPr lvl="1"/>
            <a:r>
              <a:rPr lang="en-US" smtClean="0"/>
              <a:t>make the adjacency matrix stochastic and run a random walk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5300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1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1573213" y="4141788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</a:t>
            </a:r>
            <a:r>
              <a:rPr lang="en-US" smtClean="0">
                <a:solidFill>
                  <a:srgbClr val="FF6600"/>
                </a:solidFill>
              </a:rPr>
              <a:t>sink </a:t>
            </a:r>
            <a:r>
              <a:rPr lang="en-US" smtClean="0"/>
              <a:t>nodes?</a:t>
            </a:r>
          </a:p>
          <a:p>
            <a:pPr lvl="1"/>
            <a:r>
              <a:rPr lang="en-US" smtClean="0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3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663950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03149"/>
              </p:ext>
            </p:extLst>
          </p:nvPr>
        </p:nvGraphicFramePr>
        <p:xfrm>
          <a:off x="950913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Equation" r:id="rId4" imgW="1981080" imgH="1143000" progId="Equation.3">
                  <p:embed/>
                </p:oleObj>
              </mc:Choice>
              <mc:Fallback>
                <p:oleObj name="Equation" r:id="rId4" imgW="19810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4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Replace these row vectors with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 smtClean="0"/>
                  <a:t>typically, the uniform vector</a:t>
                </a:r>
              </a:p>
            </p:txBody>
          </p:sp>
        </mc:Choice>
        <mc:Fallback xmlns="">
          <p:sp>
            <p:nvSpPr>
              <p:cNvPr id="819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6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5916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219825" y="4162425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170738" y="4165600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605713" y="3852863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507124" y="588883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P’ = P + </a:t>
            </a:r>
            <a:r>
              <a:rPr lang="en-US" sz="2400" dirty="0" err="1" smtClean="0">
                <a:latin typeface="Calibri" pitchFamily="34" charset="0"/>
              </a:rPr>
              <a:t>dv</a:t>
            </a:r>
            <a:r>
              <a:rPr lang="en-US" sz="2400" baseline="30000" dirty="0" err="1" smtClean="0">
                <a:latin typeface="Calibri" pitchFamily="34" charset="0"/>
              </a:rPr>
              <a:t>T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5450"/>
              </p:ext>
            </p:extLst>
          </p:nvPr>
        </p:nvGraphicFramePr>
        <p:xfrm>
          <a:off x="2514600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7" imgW="1231560" imgH="457200" progId="Equation.3">
                  <p:embed/>
                </p:oleObj>
              </mc:Choice>
              <mc:Fallback>
                <p:oleObj name="Equation" r:id="rId7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26906"/>
                        <a:ext cx="2468513" cy="915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1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loops?</a:t>
            </a:r>
          </a:p>
          <a:p>
            <a:pPr lvl="1"/>
            <a:r>
              <a:rPr lang="en-US" dirty="0" smtClean="0"/>
              <a:t>Spider traps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3184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3002" y="1605455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5075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5343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75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61938" y="3679825"/>
          <a:ext cx="81994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4" imgW="4343400" imgH="1143000" progId="Equation.3">
                  <p:embed/>
                </p:oleObj>
              </mc:Choice>
              <mc:Fallback>
                <p:oleObj name="Equation" r:id="rId4" imgW="4343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3679825"/>
                        <a:ext cx="81994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512" y="1412776"/>
                <a:ext cx="8507288" cy="4713387"/>
              </a:xfrm>
            </p:spPr>
            <p:txBody>
              <a:bodyPr/>
              <a:lstStyle/>
              <a:p>
                <a:r>
                  <a:rPr lang="en-US" dirty="0" smtClean="0"/>
                  <a:t>Add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random jump </a:t>
                </a:r>
                <a:r>
                  <a:rPr lang="en-US" dirty="0" smtClean="0"/>
                  <a:t>to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with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fi-FI" dirty="0" smtClean="0">
                  <a:solidFill>
                    <a:srgbClr val="0070C0"/>
                  </a:solidFill>
                  <a:cs typeface="Times New Roman" pitchFamily="18" charset="0"/>
                </a:endParaRPr>
              </a:p>
              <a:p>
                <a:pPr lvl="1"/>
                <a:r>
                  <a:rPr lang="en-US" dirty="0" smtClean="0">
                    <a:cs typeface="Times New Roman" pitchFamily="18" charset="0"/>
                  </a:rPr>
                  <a:t>typically, to a uniform vector</a:t>
                </a:r>
              </a:p>
              <a:p>
                <a:r>
                  <a:rPr lang="en-US" dirty="0" smtClean="0">
                    <a:cs typeface="Times New Roman" pitchFamily="18" charset="0"/>
                  </a:rPr>
                  <a:t>Restarts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1/(1−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steps in expectation</a:t>
                </a:r>
              </a:p>
              <a:p>
                <a:pPr lvl="1"/>
                <a:r>
                  <a:rPr lang="en-US" dirty="0" smtClean="0">
                    <a:cs typeface="Times New Roman" pitchFamily="18" charset="0"/>
                  </a:rPr>
                  <a:t>Guarantees irreducibility, convergence</a:t>
                </a:r>
                <a:r>
                  <a:rPr lang="en-US" dirty="0" smtClean="0">
                    <a:latin typeface="Tahoma" pitchFamily="34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22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512" y="1412776"/>
                <a:ext cx="8507288" cy="4713387"/>
              </a:xfrm>
              <a:blipFill rotWithShape="1">
                <a:blip r:embed="rId6"/>
                <a:stretch>
                  <a:fillRect l="-1576" t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467544" y="6111606"/>
            <a:ext cx="5348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P’’ = αP’ + (1-α)</a:t>
            </a:r>
            <a:r>
              <a:rPr lang="en-US" sz="2000" dirty="0" err="1">
                <a:solidFill>
                  <a:srgbClr val="0066FF"/>
                </a:solidFill>
                <a:latin typeface="Calibri" pitchFamily="34" charset="0"/>
              </a:rPr>
              <a:t>uv</a:t>
            </a:r>
            <a:r>
              <a:rPr lang="en-US" sz="2000" baseline="30000" dirty="0" err="1">
                <a:solidFill>
                  <a:srgbClr val="0066FF"/>
                </a:solidFill>
                <a:latin typeface="Calibri" pitchFamily="34" charset="0"/>
              </a:rPr>
              <a:t>T</a:t>
            </a:r>
            <a:r>
              <a:rPr lang="en-US" sz="2000" dirty="0">
                <a:latin typeface="Calibri" pitchFamily="34" charset="0"/>
              </a:rPr>
              <a:t>,  where u is the vector of all 1s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35310" y="6334977"/>
            <a:ext cx="319029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Random walk with restarts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PageRank algorithm [BP98]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5122912" cy="499715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The Random Surfer model</a:t>
                </a:r>
              </a:p>
              <a:p>
                <a:pPr lvl="1"/>
                <a:r>
                  <a:rPr lang="en-US" sz="2000" dirty="0" smtClean="0"/>
                  <a:t>pick a page at random</a:t>
                </a:r>
              </a:p>
              <a:p>
                <a:pPr lvl="1"/>
                <a:r>
                  <a:rPr lang="en-US" sz="2000" dirty="0" smtClean="0">
                    <a:cs typeface="Times New Roman" pitchFamily="18" charset="0"/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1− 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cs typeface="Times New Roman" pitchFamily="18" charset="0"/>
                  </a:rPr>
                  <a:t>jump to a random page</a:t>
                </a:r>
              </a:p>
              <a:p>
                <a:pPr lvl="1"/>
                <a:r>
                  <a:rPr lang="en-US" sz="2000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cs typeface="Times New Roman" pitchFamily="18" charset="0"/>
                  </a:rPr>
                  <a:t>follow a random outgoing link</a:t>
                </a:r>
              </a:p>
              <a:p>
                <a:r>
                  <a:rPr lang="en-US" sz="2400" dirty="0" smtClean="0">
                    <a:cs typeface="Times New Roman" pitchFamily="18" charset="0"/>
                  </a:rPr>
                  <a:t>Rank according to the stationary distribution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𝑜𝑢𝑡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+(1−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2400" dirty="0" smtClean="0">
                  <a:cs typeface="Times New Roman" pitchFamily="18" charset="0"/>
                </a:endParaRPr>
              </a:p>
              <a:p>
                <a:endParaRPr lang="en-US" sz="2400" dirty="0">
                  <a:cs typeface="Times New Roman" pitchFamily="18" charset="0"/>
                </a:endParaRPr>
              </a:p>
              <a:p>
                <a:r>
                  <a:rPr lang="en-US" sz="2400" dirty="0" smtClean="0">
                    <a:cs typeface="Times New Roman" pitchFamily="18" charset="0"/>
                  </a:rPr>
                  <a:t>We repeat this computation until </a:t>
                </a:r>
                <a:r>
                  <a:rPr lang="en-US" sz="2400" dirty="0" err="1" smtClean="0">
                    <a:cs typeface="Times New Roman" pitchFamily="18" charset="0"/>
                  </a:rPr>
                  <a:t>convergece</a:t>
                </a:r>
                <a:endParaRPr lang="el-GR" sz="2400" dirty="0" smtClean="0">
                  <a:cs typeface="Times New Roman" pitchFamily="18" charset="0"/>
                </a:endParaRPr>
              </a:p>
              <a:p>
                <a:pPr lvl="1"/>
                <a:endParaRPr lang="en-US" sz="2000" dirty="0" smtClean="0"/>
              </a:p>
            </p:txBody>
          </p:sp>
        </mc:Choice>
        <mc:Fallback xmlns="">
          <p:sp>
            <p:nvSpPr>
              <p:cNvPr id="30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5122912" cy="4997152"/>
              </a:xfrm>
              <a:blipFill rotWithShape="1">
                <a:blip r:embed="rId3"/>
                <a:stretch>
                  <a:fillRect l="-1548" t="-977" b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5776913" y="1557338"/>
            <a:ext cx="2755900" cy="2519362"/>
            <a:chOff x="3004" y="981"/>
            <a:chExt cx="2688" cy="2256"/>
          </a:xfrm>
        </p:grpSpPr>
        <p:sp>
          <p:nvSpPr>
            <p:cNvPr id="3079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1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4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8" name="Text Box 28"/>
          <p:cNvSpPr txBox="1">
            <a:spLocks noChangeArrowheads="1"/>
          </p:cNvSpPr>
          <p:nvPr/>
        </p:nvSpPr>
        <p:spPr bwMode="auto">
          <a:xfrm>
            <a:off x="6084888" y="4292600"/>
            <a:ext cx="226696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CC"/>
                </a:solidFill>
                <a:latin typeface="Tahoma" pitchFamily="34" charset="0"/>
              </a:rPr>
              <a:t>Purple Page</a:t>
            </a: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 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3366FF"/>
                </a:solidFill>
                <a:latin typeface="Tahoma" pitchFamily="34" charset="0"/>
              </a:rPr>
              <a:t>Blue Page</a:t>
            </a:r>
            <a:endParaRPr kumimoji="1" lang="en-US" sz="2000" b="1" dirty="0">
              <a:solidFill>
                <a:srgbClr val="FF33CC"/>
              </a:solidFill>
              <a:latin typeface="Tahoma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1600" y="5301208"/>
                <a:ext cx="25211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0.85  </m:t>
                    </m:r>
                  </m:oMath>
                </a14:m>
                <a:r>
                  <a:rPr lang="en-US" dirty="0" smtClean="0"/>
                  <a:t>in most cases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301208"/>
                <a:ext cx="2521139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144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7749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Example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1206835"/>
            <a:ext cx="7559947" cy="518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96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Stationary distribution with random jump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jump vector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′+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𝑣𝑃</m:t>
                      </m:r>
                      <m:r>
                        <a:rPr lang="en-US" b="0" i="1" smtClean="0">
                          <a:latin typeface="Cambria Math"/>
                        </a:rPr>
                        <m:t>′+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′+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′+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l-GR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b="0" dirty="0" smtClean="0"/>
              </a:p>
              <a:p>
                <a:r>
                  <a:rPr lang="en-US" b="0" dirty="0" smtClean="0"/>
                  <a:t>With the random jump the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shorter paths </a:t>
                </a:r>
                <a:r>
                  <a:rPr lang="en-US" b="0" dirty="0" smtClean="0"/>
                  <a:t>are more important, since the weight decreases </a:t>
                </a:r>
                <a:r>
                  <a:rPr lang="en-US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exponentially</a:t>
                </a:r>
              </a:p>
              <a:p>
                <a:pPr lvl="1"/>
                <a:r>
                  <a:rPr lang="en-US" b="0" dirty="0" smtClean="0"/>
                  <a:t>makes sense when thought of as a restart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7" t="-2561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1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with restarts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 uniform</a:t>
                </a:r>
                <a:r>
                  <a:rPr lang="en-US" dirty="0"/>
                  <a:t>, we can bias the random walk towards the nodes that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close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Personalized </a:t>
                </a:r>
                <a:r>
                  <a:rPr lang="en-US" dirty="0" smtClean="0"/>
                  <a:t>PageRank:</a:t>
                </a:r>
              </a:p>
              <a:p>
                <a:pPr lvl="1"/>
                <a:r>
                  <a:rPr lang="en-US" dirty="0" smtClean="0"/>
                  <a:t>Restart the random walk from a specific node x</a:t>
                </a:r>
              </a:p>
              <a:p>
                <a:pPr lvl="1"/>
                <a:r>
                  <a:rPr lang="en-US" dirty="0" smtClean="0"/>
                  <a:t>All nodes are ranked according to their closeness to x 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Topic-Specific </a:t>
                </a:r>
                <a:r>
                  <a:rPr lang="en-US" dirty="0" err="1"/>
                  <a:t>Pagerank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Restart the random walk from a specific set of nodes (e.g., nodes about a topic)</a:t>
                </a:r>
              </a:p>
              <a:p>
                <a:pPr lvl="1"/>
                <a:r>
                  <a:rPr lang="en-US" dirty="0" smtClean="0"/>
                  <a:t>All nodes are ranked according to their closeness to the topic.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Random Walks with restarts </a:t>
                </a:r>
                <a:r>
                  <a:rPr lang="en-US" dirty="0" smtClean="0"/>
                  <a:t>is a general technique for measuring closeness on graphs.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7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 try (the Google era): using the web graph</a:t>
            </a:r>
          </a:p>
          <a:p>
            <a:pPr lvl="1"/>
            <a:r>
              <a:rPr lang="en-US" dirty="0" smtClean="0"/>
              <a:t>Swift from relevance to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authoritativeness</a:t>
            </a:r>
          </a:p>
          <a:p>
            <a:pPr lvl="1"/>
            <a:r>
              <a:rPr lang="en-US" dirty="0" smtClean="0"/>
              <a:t>It is not only important that a page is relevant, but that it is also important on the web</a:t>
            </a:r>
          </a:p>
          <a:p>
            <a:r>
              <a:rPr lang="en-US" dirty="0" smtClean="0"/>
              <a:t>For example, what kind of results would we like to get for the query “</a:t>
            </a:r>
            <a:r>
              <a:rPr lang="en-US" dirty="0" err="1" smtClean="0"/>
              <a:t>greek</a:t>
            </a:r>
            <a:r>
              <a:rPr lang="en-US" dirty="0" smtClean="0"/>
              <a:t> newspapers”?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random jump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Guarantees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 </a:t>
                </a:r>
                <a:r>
                  <a:rPr lang="en-US" dirty="0" smtClean="0"/>
                  <a:t>to unique distribution</a:t>
                </a:r>
              </a:p>
              <a:p>
                <a:r>
                  <a:rPr lang="en-US" dirty="0" smtClean="0"/>
                  <a:t>Motivated by the concept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random surfer</a:t>
                </a:r>
              </a:p>
              <a:p>
                <a:r>
                  <a:rPr lang="en-US" dirty="0" smtClean="0"/>
                  <a:t>Offers additional flexibility </a:t>
                </a: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personalization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anti-spam</a:t>
                </a:r>
              </a:p>
              <a:p>
                <a:r>
                  <a:rPr lang="en-US" dirty="0" smtClean="0"/>
                  <a:t>Controls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rate of convergence</a:t>
                </a:r>
              </a:p>
              <a:p>
                <a:pPr lvl="1"/>
                <a:r>
                  <a:rPr lang="en-US" dirty="0" smtClean="0"/>
                  <a:t>the second eigenvalue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′′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  <a:latin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630" t="-1752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1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walks on undirected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0070C0"/>
                </a:solidFill>
              </a:rPr>
              <a:t>undirected</a:t>
            </a:r>
            <a:r>
              <a:rPr lang="en-US" dirty="0" smtClean="0"/>
              <a:t> graphs, the stationary distribution of a </a:t>
            </a:r>
            <a:r>
              <a:rPr lang="en-US" dirty="0" smtClean="0">
                <a:solidFill>
                  <a:srgbClr val="0070C0"/>
                </a:solidFill>
              </a:rPr>
              <a:t>random walk </a:t>
            </a:r>
            <a:r>
              <a:rPr lang="en-US" dirty="0" smtClean="0"/>
              <a:t>is proportional to the degrees of the nodes</a:t>
            </a:r>
          </a:p>
          <a:p>
            <a:pPr lvl="1"/>
            <a:r>
              <a:rPr lang="en-US" dirty="0" smtClean="0"/>
              <a:t>Thus in this case a random walk is the same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degree popularity</a:t>
            </a:r>
          </a:p>
          <a:p>
            <a:pPr lvl="1"/>
            <a:endParaRPr lang="en-US" dirty="0"/>
          </a:p>
          <a:p>
            <a:r>
              <a:rPr lang="en-US" dirty="0" smtClean="0"/>
              <a:t>This is </a:t>
            </a:r>
            <a:r>
              <a:rPr lang="en-US" dirty="0" smtClean="0">
                <a:solidFill>
                  <a:srgbClr val="FF0000"/>
                </a:solidFill>
              </a:rPr>
              <a:t>not longer true </a:t>
            </a:r>
            <a:r>
              <a:rPr lang="en-US" dirty="0" smtClean="0"/>
              <a:t>if we do </a:t>
            </a:r>
            <a:r>
              <a:rPr lang="en-US" dirty="0" smtClean="0">
                <a:solidFill>
                  <a:srgbClr val="0070C0"/>
                </a:solidFill>
              </a:rPr>
              <a:t>random jumps</a:t>
            </a:r>
          </a:p>
          <a:p>
            <a:pPr lvl="1"/>
            <a:r>
              <a:rPr lang="en-US" dirty="0" smtClean="0"/>
              <a:t>Now the short paths play a greater role, and the previous distribution does not hold.</a:t>
            </a:r>
          </a:p>
          <a:p>
            <a:pPr lvl="1"/>
            <a:r>
              <a:rPr lang="en-US" dirty="0" smtClean="0"/>
              <a:t>Random walks with restarts to a single node are commonly used on undirected graphs for measuring similarity between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</a:t>
            </a:r>
            <a:r>
              <a:rPr lang="en-US" dirty="0"/>
              <a:t>R</a:t>
            </a:r>
            <a:r>
              <a:rPr lang="en-US" dirty="0" smtClean="0"/>
              <a:t>ank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Store the graph as a list of edges</a:t>
                </a:r>
              </a:p>
              <a:p>
                <a:r>
                  <a:rPr lang="en-US" dirty="0" smtClean="0"/>
                  <a:t>Keep current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 and new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</a:t>
                </a:r>
              </a:p>
              <a:p>
                <a:r>
                  <a:rPr lang="en-US" dirty="0" smtClean="0"/>
                  <a:t>Go through edges and update the values of the destination nodes.</a:t>
                </a:r>
              </a:p>
              <a:p>
                <a:r>
                  <a:rPr lang="en-US" dirty="0" smtClean="0"/>
                  <a:t>Repeat until the difference between the pagerank vectors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/>
                  <a:t> difference) is below some small value </a:t>
                </a:r>
                <a:r>
                  <a:rPr lang="el-GR" dirty="0" smtClean="0"/>
                  <a:t>ε.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5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smtClean="0"/>
              <a:t>(</a:t>
            </a:r>
            <a:r>
              <a:rPr lang="en-US" dirty="0" err="1" smtClean="0"/>
              <a:t>Matlab</a:t>
            </a:r>
            <a:r>
              <a:rPr lang="en-US" dirty="0" smtClean="0"/>
              <a:t>-friendly) PageRank </a:t>
            </a:r>
            <a:r>
              <a:rPr lang="en-US" dirty="0"/>
              <a:t>algorithm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Performing vanilla power method is now too expensive – the matrix is not sparse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831850" y="2832100"/>
            <a:ext cx="20129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q</a:t>
            </a:r>
            <a:r>
              <a:rPr lang="en-US" sz="2800" baseline="30000"/>
              <a:t>0 </a:t>
            </a:r>
            <a:r>
              <a:rPr lang="en-US" sz="2800"/>
              <a:t>= v</a:t>
            </a:r>
          </a:p>
          <a:p>
            <a:r>
              <a:rPr lang="en-US" sz="2800"/>
              <a:t>t = 1</a:t>
            </a:r>
          </a:p>
          <a:p>
            <a:r>
              <a:rPr lang="en-US" sz="2800">
                <a:solidFill>
                  <a:schemeClr val="folHlink"/>
                </a:solidFill>
              </a:rPr>
              <a:t>repeat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     </a:t>
            </a:r>
            <a:r>
              <a:rPr lang="en-US" sz="2800">
                <a:latin typeface="Helvetica" pitchFamily="34" charset="0"/>
              </a:rPr>
              <a:t>t = t +1</a:t>
            </a:r>
            <a:r>
              <a:rPr lang="en-US" sz="2800"/>
              <a:t>	</a:t>
            </a:r>
          </a:p>
          <a:p>
            <a:r>
              <a:rPr lang="fi-FI" sz="2800">
                <a:solidFill>
                  <a:schemeClr val="folHlink"/>
                </a:solidFill>
              </a:rPr>
              <a:t>until</a:t>
            </a:r>
            <a:r>
              <a:rPr lang="fi-FI" sz="2800"/>
              <a:t> </a:t>
            </a:r>
            <a:r>
              <a:rPr lang="el-GR" sz="2800"/>
              <a:t>δ</a:t>
            </a:r>
            <a:r>
              <a:rPr lang="fi-FI" sz="2800"/>
              <a:t> &lt; </a:t>
            </a:r>
            <a:r>
              <a:rPr lang="el-GR" sz="2800"/>
              <a:t>ε</a:t>
            </a:r>
            <a:endParaRPr lang="en-US" sz="2800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1327150" y="4068763"/>
          <a:ext cx="1852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Equation" r:id="rId4" imgW="876240" imgH="241200" progId="Equation.3">
                  <p:embed/>
                </p:oleObj>
              </mc:Choice>
              <mc:Fallback>
                <p:oleObj name="Equation" r:id="rId4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068763"/>
                        <a:ext cx="1852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1330325" y="4522788"/>
          <a:ext cx="1806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Equation" r:id="rId6" imgW="863280" imgH="279360" progId="Equation.3">
                  <p:embed/>
                </p:oleObj>
              </mc:Choice>
              <mc:Fallback>
                <p:oleObj name="Equation" r:id="rId6" imgW="863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4522788"/>
                        <a:ext cx="1806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500063" y="2781300"/>
            <a:ext cx="2994025" cy="343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3778250" y="2806700"/>
            <a:ext cx="483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Efficient computation of </a:t>
            </a:r>
            <a:r>
              <a:rPr lang="en-US" sz="2400">
                <a:solidFill>
                  <a:srgbClr val="0066FF"/>
                </a:solidFill>
              </a:rPr>
              <a:t>y = (P’’)</a:t>
            </a:r>
            <a:r>
              <a:rPr lang="en-US" sz="2400" baseline="30000">
                <a:solidFill>
                  <a:srgbClr val="0066FF"/>
                </a:solidFill>
              </a:rPr>
              <a:t>T</a:t>
            </a:r>
            <a:r>
              <a:rPr lang="en-US" sz="2400">
                <a:solidFill>
                  <a:srgbClr val="0066FF"/>
                </a:solidFill>
              </a:rPr>
              <a:t> x</a:t>
            </a: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732537"/>
              </p:ext>
            </p:extLst>
          </p:nvPr>
        </p:nvGraphicFramePr>
        <p:xfrm>
          <a:off x="4532313" y="3586163"/>
          <a:ext cx="1808162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" name="Εξίσωση" r:id="rId8" imgW="863280" imgH="723600" progId="Equation.3">
                  <p:embed/>
                </p:oleObj>
              </mc:Choice>
              <mc:Fallback>
                <p:oleObj name="Εξίσωση" r:id="rId8" imgW="863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3586163"/>
                        <a:ext cx="1808162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4379913" y="3425825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3767138" y="5551488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 = normalized adjacency matrix</a:t>
            </a: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3741738" y="6370638"/>
            <a:ext cx="5265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P’’ = αP’ + (1-α)uv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 where </a:t>
            </a:r>
            <a:r>
              <a:rPr lang="en-US">
                <a:solidFill>
                  <a:srgbClr val="0066FF"/>
                </a:solidFill>
              </a:rPr>
              <a:t>u</a:t>
            </a:r>
            <a:r>
              <a:rPr lang="en-US"/>
              <a:t> is the vector of all 1s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3768725" y="5946775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 = P + dv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where </a:t>
            </a:r>
            <a:r>
              <a:rPr lang="en-US">
                <a:solidFill>
                  <a:srgbClr val="0066FF"/>
                </a:solidFill>
              </a:rPr>
              <a:t>d</a:t>
            </a:r>
            <a:r>
              <a:rPr lang="en-US" baseline="-25000">
                <a:solidFill>
                  <a:srgbClr val="0066FF"/>
                </a:solidFill>
              </a:rPr>
              <a:t>i</a:t>
            </a:r>
            <a:r>
              <a:rPr lang="en-US"/>
              <a:t> is 1 if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 is sink and 0 o.w.</a:t>
            </a:r>
            <a:endParaRPr lang="en-US">
              <a:solidFill>
                <a:srgbClr val="0066FF"/>
              </a:solidFill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3744913" y="5548313"/>
            <a:ext cx="5232400" cy="1177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V="1">
            <a:off x="3203575" y="3429000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20" name="Line 16"/>
          <p:cNvSpPr>
            <a:spLocks noChangeShapeType="1"/>
          </p:cNvSpPr>
          <p:nvPr/>
        </p:nvSpPr>
        <p:spPr bwMode="auto">
          <a:xfrm>
            <a:off x="3203575" y="4437063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Huge advantage for Google in the early days</a:t>
            </a:r>
          </a:p>
          <a:p>
            <a:pPr lvl="1"/>
            <a:r>
              <a:rPr lang="en-US" dirty="0" smtClean="0"/>
              <a:t>It gave a way to get an idea for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value of a page</a:t>
            </a:r>
            <a:r>
              <a:rPr lang="en-US" dirty="0" smtClean="0"/>
              <a:t>, which was useful in many different ways</a:t>
            </a:r>
          </a:p>
          <a:p>
            <a:pPr lvl="2"/>
            <a:r>
              <a:rPr lang="en-US" dirty="0" smtClean="0"/>
              <a:t>Put an </a:t>
            </a:r>
            <a:r>
              <a:rPr lang="en-US" dirty="0" smtClean="0">
                <a:solidFill>
                  <a:srgbClr val="0070C0"/>
                </a:solidFill>
              </a:rPr>
              <a:t>order to the web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After a while it became clear that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anchor text </a:t>
            </a:r>
            <a:r>
              <a:rPr lang="en-US" dirty="0" smtClean="0"/>
              <a:t>was probably more important for ranking</a:t>
            </a:r>
          </a:p>
          <a:p>
            <a:pPr lvl="1"/>
            <a:r>
              <a:rPr lang="en-US" dirty="0" smtClean="0"/>
              <a:t>Also,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link spam </a:t>
            </a:r>
            <a:r>
              <a:rPr lang="en-US" dirty="0" smtClean="0"/>
              <a:t>became a new (dark) art</a:t>
            </a:r>
          </a:p>
          <a:p>
            <a:r>
              <a:rPr lang="en-US" dirty="0" smtClean="0"/>
              <a:t>Flood of research</a:t>
            </a:r>
          </a:p>
          <a:p>
            <a:pPr lvl="1"/>
            <a:r>
              <a:rPr lang="en-US" dirty="0" smtClean="0"/>
              <a:t>Numerical analysis got rejuvenated</a:t>
            </a:r>
          </a:p>
          <a:p>
            <a:pPr lvl="1"/>
            <a:r>
              <a:rPr lang="en-US" dirty="0" smtClean="0"/>
              <a:t>Huge number of variations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dirty="0" smtClean="0"/>
              <a:t> became a great issue.</a:t>
            </a:r>
          </a:p>
          <a:p>
            <a:pPr lvl="1"/>
            <a:r>
              <a:rPr lang="en-US" dirty="0" smtClean="0"/>
              <a:t>Huge number of applications in different fields </a:t>
            </a:r>
          </a:p>
          <a:p>
            <a:pPr lvl="2"/>
            <a:r>
              <a:rPr lang="en-US" dirty="0" smtClean="0"/>
              <a:t>Random walk is often referred to as PageRank.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algorithm proposed around the same time as PageRank for using the hyperlinks to rank pages</a:t>
            </a:r>
          </a:p>
          <a:p>
            <a:pPr lvl="1"/>
            <a:r>
              <a:rPr lang="en-US" dirty="0" smtClean="0"/>
              <a:t>Kleinberg: then an intern at IBM </a:t>
            </a:r>
            <a:r>
              <a:rPr lang="en-US" dirty="0" err="1" smtClean="0"/>
              <a:t>Almaden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IBM never made anything out of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5906" y="2318266"/>
            <a:ext cx="6273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 set obtained from a text-only search engine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42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344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451884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Analysis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Not all web pages are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equal on the web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/>
              <a:t>The links act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endorsements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When page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links</a:t>
            </a:r>
            <a:r>
              <a:rPr lang="en-US" dirty="0" smtClean="0"/>
              <a:t> to </a:t>
            </a:r>
            <a:r>
              <a:rPr lang="en-US" i="1" dirty="0" smtClean="0"/>
              <a:t>q</a:t>
            </a:r>
            <a:r>
              <a:rPr lang="en-US" dirty="0" smtClean="0"/>
              <a:t> it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endorses</a:t>
            </a:r>
            <a:r>
              <a:rPr lang="en-US" dirty="0" smtClean="0"/>
              <a:t> the content of the content of </a:t>
            </a:r>
            <a:r>
              <a:rPr lang="en-US" i="1" dirty="0" smtClean="0"/>
              <a:t>q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221088"/>
            <a:ext cx="45365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simplest way to measure importance </a:t>
            </a:r>
            <a:r>
              <a:rPr lang="en-US" sz="2800" dirty="0" smtClean="0"/>
              <a:t>of a page on </a:t>
            </a:r>
            <a:r>
              <a:rPr lang="en-US" sz="2800" dirty="0"/>
              <a:t>the web?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8696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 and Authorities [K98]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460375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Authority is not necessarily transferred directly between authorities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Pages have double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66FF"/>
                </a:solidFill>
              </a:rPr>
              <a:t>hub</a:t>
            </a:r>
            <a:r>
              <a:rPr lang="en-US" sz="2400" dirty="0"/>
              <a:t>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authority </a:t>
            </a:r>
            <a:r>
              <a:rPr lang="en-US" sz="2400" dirty="0"/>
              <a:t>identity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hubs point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 are pointed by </a:t>
            </a: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/>
              <a:t>hubs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5632450" y="1557338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156325" y="60213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156325" y="55895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156325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156325" y="42926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156325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380288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380288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380288" y="60213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3802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380288" y="5589588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443663" y="44370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443663" y="4437063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443663" y="49418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443663" y="53736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443663" y="4941888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443663" y="4508500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443663" y="57340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443663" y="5373688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443663" y="61658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919788" y="63960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216775" y="6375400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18708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and Authorities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kind of weights: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Hub weight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</a:t>
            </a:r>
          </a:p>
          <a:p>
            <a:pPr lvl="1"/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hub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dirty="0" smtClean="0"/>
              <a:t> of the authorities pointed to by the hub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70C0"/>
                </a:solidFill>
              </a:rPr>
              <a:t>sum of the hub weights </a:t>
            </a:r>
            <a:r>
              <a:rPr lang="en-US" dirty="0" smtClean="0"/>
              <a:t>that point to this authority.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Algorithm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640763" cy="4432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Initialize all weights to 1.</a:t>
            </a:r>
          </a:p>
          <a:p>
            <a:pPr>
              <a:lnSpc>
                <a:spcPct val="90000"/>
              </a:lnSpc>
            </a:pPr>
            <a:r>
              <a:rPr lang="en-US" sz="2800"/>
              <a:t>Repeat until convergence</a:t>
            </a:r>
            <a:endParaRPr lang="en-US" sz="3600"/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O</a:t>
            </a:r>
            <a:r>
              <a:rPr lang="en-US" sz="2200"/>
              <a:t> operation : hubs collect the weight of the authorities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I</a:t>
            </a:r>
            <a:r>
              <a:rPr lang="en-US" sz="2200" b="1" i="1"/>
              <a:t> </a:t>
            </a:r>
            <a:r>
              <a:rPr lang="en-US" sz="2200"/>
              <a:t>operation: authorities collect the weight of the hubs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400" b="1" i="1"/>
          </a:p>
          <a:p>
            <a:pPr lvl="1">
              <a:lnSpc>
                <a:spcPct val="90000"/>
              </a:lnSpc>
            </a:pPr>
            <a:endParaRPr lang="en-US" sz="2200"/>
          </a:p>
          <a:p>
            <a:pPr lvl="1">
              <a:lnSpc>
                <a:spcPct val="90000"/>
              </a:lnSpc>
            </a:pPr>
            <a:r>
              <a:rPr lang="en-US" sz="2200"/>
              <a:t>Normalize weights under some norm</a:t>
            </a:r>
          </a:p>
          <a:p>
            <a:pPr lvl="1">
              <a:lnSpc>
                <a:spcPct val="90000"/>
              </a:lnSpc>
            </a:pPr>
            <a:endParaRPr lang="en-US" sz="2200"/>
          </a:p>
        </p:txBody>
      </p:sp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323850" y="1628775"/>
            <a:ext cx="8280400" cy="38877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1846" name="Object 6"/>
          <p:cNvGraphicFramePr>
            <a:graphicFrameLocks noChangeAspect="1"/>
          </p:cNvGraphicFramePr>
          <p:nvPr/>
        </p:nvGraphicFramePr>
        <p:xfrm>
          <a:off x="2916238" y="3141663"/>
          <a:ext cx="15843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" name="Equation" r:id="rId6" imgW="672840" imgH="355320" progId="Equation.3">
                  <p:embed/>
                </p:oleObj>
              </mc:Choice>
              <mc:Fallback>
                <p:oleObj name="Equation" r:id="rId6" imgW="672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141663"/>
                        <a:ext cx="15843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7" name="Object 7"/>
          <p:cNvGraphicFramePr>
            <a:graphicFrameLocks noChangeAspect="1"/>
          </p:cNvGraphicFramePr>
          <p:nvPr/>
        </p:nvGraphicFramePr>
        <p:xfrm>
          <a:off x="2903538" y="4267200"/>
          <a:ext cx="1524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" name="Equation" r:id="rId8" imgW="660240" imgH="355320" progId="Equation.3">
                  <p:embed/>
                </p:oleObj>
              </mc:Choice>
              <mc:Fallback>
                <p:oleObj name="Equation" r:id="rId8" imgW="660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4267200"/>
                        <a:ext cx="1524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719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O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I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Normalization (Max norm)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O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I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by Popularity</a:t>
            </a: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pages according to </a:t>
            </a:r>
            <a:r>
              <a:rPr lang="en-US" dirty="0" smtClean="0"/>
              <a:t>the number of incoming edges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degree centrality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6156325" y="3171825"/>
            <a:ext cx="25161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47800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435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27/33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23/33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7/33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7/16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68724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Normalization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eigenvectors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The HITS algorithm is a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power-method</a:t>
                </a:r>
                <a:r>
                  <a:rPr lang="en-US" sz="2800" dirty="0"/>
                  <a:t> eigenvector computation</a:t>
                </a:r>
              </a:p>
              <a:p>
                <a:r>
                  <a:rPr lang="en-US" sz="2800" dirty="0" smtClean="0"/>
                  <a:t>In </a:t>
                </a:r>
                <a:r>
                  <a:rPr lang="en-US" sz="2800" dirty="0"/>
                  <a:t>vector terms </a:t>
                </a:r>
                <a:endParaRPr lang="en-US" sz="2800" i="1" dirty="0" smtClean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</a:t>
                </a:r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sz="2400" dirty="0" smtClean="0"/>
                  <a:t>Repeated iterations will converge to the eigenvectors</a:t>
                </a:r>
              </a:p>
              <a:p>
                <a:r>
                  <a:rPr lang="en-US" sz="2800" dirty="0" smtClean="0"/>
                  <a:t>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authority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66FF"/>
                    </a:solidFill>
                  </a:rPr>
                  <a:t> </a:t>
                </a:r>
                <a:r>
                  <a:rPr lang="en-US" sz="2800" dirty="0"/>
                  <a:t>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hub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800" baseline="30000" dirty="0">
                  <a:solidFill>
                    <a:srgbClr val="0066FF"/>
                  </a:solidFill>
                </a:endParaRP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/>
                  <a:t>vectors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are called the </a:t>
                </a:r>
                <a:r>
                  <a:rPr lang="en-US" sz="2800" dirty="0">
                    <a:solidFill>
                      <a:srgbClr val="FF6600"/>
                    </a:solidFill>
                  </a:rPr>
                  <a:t>singular vectors</a:t>
                </a:r>
                <a:r>
                  <a:rPr lang="en-US" sz="2800" dirty="0"/>
                  <a:t> of the matrix </a:t>
                </a:r>
                <a:r>
                  <a:rPr lang="en-US" sz="2800" dirty="0">
                    <a:solidFill>
                      <a:srgbClr val="0066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111" t="-2695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4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b="1" dirty="0">
                <a:solidFill>
                  <a:srgbClr val="009900"/>
                </a:solidFill>
              </a:rPr>
              <a:t>r</a:t>
            </a:r>
            <a:r>
              <a:rPr lang="en-US" alt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altLang="en-US" sz="2200" dirty="0"/>
              <a:t>: rank of matrix </a:t>
            </a:r>
            <a:r>
              <a:rPr lang="en-US" alt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altLang="en-US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cs typeface="Times New Roman" pitchFamily="18" charset="0"/>
              </a:rPr>
              <a:t>: singular values (square roots of </a:t>
            </a:r>
            <a:r>
              <a:rPr lang="en-US" altLang="en-US" sz="2200" dirty="0" err="1">
                <a:cs typeface="Times New Roman" pitchFamily="18" charset="0"/>
              </a:rPr>
              <a:t>eig-vals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: left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alt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 : right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41375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2" name="Equation" r:id="rId4" imgW="3682800" imgH="939600" progId="Equation.3">
                    <p:embed/>
                  </p:oleObj>
                </mc:Choice>
                <mc:Fallback>
                  <p:oleObj name="Equation" r:id="rId4" imgW="368280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n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08536"/>
              </p:ext>
            </p:extLst>
          </p:nvPr>
        </p:nvGraphicFramePr>
        <p:xfrm>
          <a:off x="467544" y="4844832"/>
          <a:ext cx="1355253" cy="37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" name="Equation" r:id="rId6" imgW="774360" imgH="215640" progId="Equation.3">
                  <p:embed/>
                </p:oleObj>
              </mc:Choice>
              <mc:Fallback>
                <p:oleObj name="Equation" r:id="rId6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844832"/>
                        <a:ext cx="1355253" cy="378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488805"/>
              </p:ext>
            </p:extLst>
          </p:nvPr>
        </p:nvGraphicFramePr>
        <p:xfrm>
          <a:off x="467544" y="5405784"/>
          <a:ext cx="1479554" cy="39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" name="Equation" r:id="rId8" imgW="799920" imgH="215640" progId="Equation.3">
                  <p:embed/>
                </p:oleObj>
              </mc:Choice>
              <mc:Fallback>
                <p:oleObj name="Equation" r:id="rId8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405784"/>
                        <a:ext cx="1479554" cy="399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736831"/>
              </p:ext>
            </p:extLst>
          </p:nvPr>
        </p:nvGraphicFramePr>
        <p:xfrm>
          <a:off x="2273300" y="5877272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5" name="Equation" r:id="rId10" imgW="2145960" imgH="228600" progId="Equation.3">
                  <p:embed/>
                </p:oleObj>
              </mc:Choice>
              <mc:Fallback>
                <p:oleObj name="Equation" r:id="rId10" imgW="2145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5877272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3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the Power Method work?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If a matrix R is real and symmetric, it has real eigenvalues and eigenvectors: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…, (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 is the rank of the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≥⋯≥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For any matrix R,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of R define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basis</a:t>
                </a:r>
                <a:r>
                  <a:rPr lang="en-US" dirty="0" smtClean="0"/>
                  <a:t> of the vector space</a:t>
                </a:r>
              </a:p>
              <a:p>
                <a:pPr lvl="1"/>
                <a:r>
                  <a:rPr lang="en-US" dirty="0" smtClean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After t multiplications we have: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Normalizing (divide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l-GR" dirty="0" smtClean="0"/>
                  <a:t>) </a:t>
                </a:r>
                <a:r>
                  <a:rPr lang="en-US" dirty="0" smtClean="0"/>
                  <a:t>leaves only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9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The SALSA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algorithm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800" dirty="0"/>
              <a:t>Perform a random walk </a:t>
            </a:r>
            <a:r>
              <a:rPr lang="en-US" altLang="en-US" sz="2800" dirty="0" smtClean="0"/>
              <a:t>on the bipartite graph of hubs </a:t>
            </a:r>
            <a:r>
              <a:rPr lang="en-US" altLang="en-US" sz="2800" dirty="0"/>
              <a:t>and authorities alternating between </a:t>
            </a:r>
            <a:r>
              <a:rPr lang="en-US" altLang="en-US" sz="2800" dirty="0" smtClean="0"/>
              <a:t>the two</a:t>
            </a:r>
            <a:endParaRPr lang="en-US" altLang="en-US" sz="2800" dirty="0"/>
          </a:p>
          <a:p>
            <a:endParaRPr lang="en-US" altLang="en-US" sz="2800" dirty="0">
              <a:cs typeface="Tahoma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34475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The SALSA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algorithm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400"/>
              <a:t>Start from an authority chosen uniformly at random</a:t>
            </a:r>
          </a:p>
          <a:p>
            <a:pPr lvl="1"/>
            <a:r>
              <a:rPr lang="en-US" altLang="en-US" sz="2000"/>
              <a:t>e.g. the red authority</a:t>
            </a:r>
          </a:p>
          <a:p>
            <a:pPr lvl="1"/>
            <a:endParaRPr lang="en-US" altLang="en-US" sz="2000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8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9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0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1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2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3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4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5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8894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400"/>
              <a:t>Start from an authority chosen uniformly at random</a:t>
            </a:r>
          </a:p>
          <a:p>
            <a:pPr lvl="1"/>
            <a:r>
              <a:rPr lang="en-US" altLang="en-US" sz="2000"/>
              <a:t>e.g. the red authority</a:t>
            </a:r>
          </a:p>
          <a:p>
            <a:r>
              <a:rPr lang="en-US" altLang="en-US" sz="2400"/>
              <a:t>Choose one of the in-coming links uniformly at random and move to a hub</a:t>
            </a:r>
          </a:p>
          <a:p>
            <a:pPr lvl="1"/>
            <a:r>
              <a:rPr lang="en-US" altLang="en-US" sz="2000"/>
              <a:t>e.g. move to the yellow authority with probability 1/3</a:t>
            </a:r>
          </a:p>
          <a:p>
            <a:pPr lvl="1"/>
            <a:endParaRPr lang="en-US" altLang="en-US" sz="2400"/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1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2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3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609600" y="274638"/>
            <a:ext cx="7543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>
                <a:solidFill>
                  <a:schemeClr val="accent6">
                    <a:lumMod val="75000"/>
                  </a:schemeClr>
                </a:solidFill>
              </a:rPr>
              <a:t>The SALSA algorithm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400"/>
              <a:t>Start from an authority chosen uniformly at random</a:t>
            </a:r>
          </a:p>
          <a:p>
            <a:pPr lvl="1"/>
            <a:r>
              <a:rPr lang="en-US" altLang="en-US" sz="2000"/>
              <a:t>e.g. the red authority</a:t>
            </a:r>
          </a:p>
          <a:p>
            <a:r>
              <a:rPr lang="en-US" altLang="en-US" sz="2400"/>
              <a:t>Choose one of the in-coming links uniformly at random and move to a hub</a:t>
            </a:r>
          </a:p>
          <a:p>
            <a:pPr lvl="1"/>
            <a:r>
              <a:rPr lang="en-US" altLang="en-US" sz="2000"/>
              <a:t>e.g. move to the yellow authority with probability 1/3</a:t>
            </a:r>
          </a:p>
          <a:p>
            <a:r>
              <a:rPr lang="en-US" altLang="en-US" sz="2400"/>
              <a:t>Choose one of the out-going links uniformly at random and move to an authority</a:t>
            </a:r>
          </a:p>
          <a:p>
            <a:pPr lvl="1"/>
            <a:r>
              <a:rPr lang="en-US" altLang="en-US" sz="2000"/>
              <a:t>e.g. move to the blue authority with probability 1/2</a:t>
            </a:r>
          </a:p>
          <a:p>
            <a:pPr lvl="1"/>
            <a:endParaRPr lang="en-US" altLang="en-US" sz="200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5112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The SALSA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algorithm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SALSA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Formally we have probabilities: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probability of being at authority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: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probability of being at authority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is computed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is computed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Repeated </a:t>
                </a:r>
                <a:r>
                  <a:rPr lang="en-US" smtClean="0"/>
                  <a:t>computation converges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94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not important only </a:t>
            </a:r>
            <a:r>
              <a:rPr lang="en-US" dirty="0" smtClean="0">
                <a:solidFill>
                  <a:srgbClr val="0070C0"/>
                </a:solidFill>
              </a:rPr>
              <a:t>how many </a:t>
            </a:r>
            <a:r>
              <a:rPr lang="en-US" dirty="0" smtClean="0"/>
              <a:t>link to you, but also </a:t>
            </a:r>
            <a:r>
              <a:rPr lang="en-US" dirty="0" smtClean="0">
                <a:solidFill>
                  <a:srgbClr val="0070C0"/>
                </a:solidFill>
              </a:rPr>
              <a:t>how important </a:t>
            </a:r>
            <a:r>
              <a:rPr lang="en-US" dirty="0" smtClean="0"/>
              <a:t>are the people that link to you.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</a:t>
            </a:r>
            <a:r>
              <a:rPr lang="en-US" dirty="0" smtClean="0"/>
              <a:t>are pointed </a:t>
            </a:r>
            <a:r>
              <a:rPr lang="en-US" dirty="0"/>
              <a:t>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 lvl="1"/>
            <a:r>
              <a:rPr lang="en-US" dirty="0" smtClean="0"/>
              <a:t>Recursive definition of importance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732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39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SALSA algorithm [LM00]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850" y="1844675"/>
                <a:ext cx="5903913" cy="4752975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2400" dirty="0" smtClean="0">
                    <a:cs typeface="Tahoma" pitchFamily="34" charset="0"/>
                  </a:rPr>
                  <a:t>In matrix terms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where </a:t>
                </a:r>
                <a:r>
                  <a:rPr lang="en-US" altLang="en-US" sz="2000" dirty="0">
                    <a:solidFill>
                      <a:srgbClr val="FF9900"/>
                    </a:solidFill>
                    <a:cs typeface="Tahoma" pitchFamily="34" charset="0"/>
                  </a:rPr>
                  <a:t>columns</a:t>
                </a:r>
                <a:r>
                  <a:rPr lang="en-US" altLang="en-US" sz="2000" dirty="0">
                    <a:cs typeface="Tahoma" pitchFamily="34" charset="0"/>
                  </a:rPr>
                  <a:t> are normalized to sum to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where </a:t>
                </a:r>
                <a:r>
                  <a:rPr lang="en-US" altLang="en-US" sz="2000" dirty="0">
                    <a:solidFill>
                      <a:srgbClr val="FF9900"/>
                    </a:solidFill>
                    <a:cs typeface="Tahoma" pitchFamily="34" charset="0"/>
                  </a:rPr>
                  <a:t>rows</a:t>
                </a:r>
                <a:r>
                  <a:rPr lang="en-US" altLang="en-US" sz="2000" dirty="0">
                    <a:cs typeface="Tahoma" pitchFamily="34" charset="0"/>
                  </a:rPr>
                  <a:t> are normalized to sum to 1</a:t>
                </a:r>
              </a:p>
              <a:p>
                <a:r>
                  <a:rPr lang="en-US" altLang="en-US" sz="2400" dirty="0" smtClean="0">
                    <a:cs typeface="Tahoma" pitchFamily="34" charset="0"/>
                  </a:rPr>
                  <a:t>The hub computation</a:t>
                </a:r>
                <a:endParaRPr lang="en-US" altLang="en-US" sz="2400" dirty="0">
                  <a:cs typeface="Tahoma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= </m:t>
                    </m:r>
                    <m:sSub>
                      <m:sSubPr>
                        <m:ctrlPr>
                          <a:rPr lang="en-US" altLang="en-US" sz="2000" b="0" i="1" dirty="0" smtClean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000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𝑐</m:t>
                        </m:r>
                      </m:sub>
                    </m:sSub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400" dirty="0" smtClean="0">
                  <a:cs typeface="Tahoma" pitchFamily="34" charset="0"/>
                </a:endParaRPr>
              </a:p>
              <a:p>
                <a:r>
                  <a:rPr lang="en-US" altLang="en-US" sz="2400" dirty="0">
                    <a:cs typeface="Tahoma" pitchFamily="34" charset="0"/>
                  </a:rPr>
                  <a:t>The </a:t>
                </a:r>
                <a:r>
                  <a:rPr lang="en-US" altLang="en-US" sz="2400" dirty="0" smtClean="0">
                    <a:cs typeface="Tahoma" pitchFamily="34" charset="0"/>
                  </a:rPr>
                  <a:t>authority computation</a:t>
                </a:r>
                <a:endParaRPr lang="en-US" altLang="en-US" sz="2400" dirty="0">
                  <a:cs typeface="Tahoma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𝐴𝑐</m:t>
                    </m:r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000" b="0" dirty="0" smtClean="0">
                  <a:solidFill>
                    <a:srgbClr val="0066FF"/>
                  </a:solidFill>
                  <a:cs typeface="Tahoma" pitchFamily="34" charset="0"/>
                </a:endParaRPr>
              </a:p>
              <a:p>
                <a:r>
                  <a:rPr lang="en-US" altLang="en-US" sz="2400" dirty="0">
                    <a:cs typeface="Tahoma" pitchFamily="34" charset="0"/>
                  </a:rPr>
                  <a:t>In MC terms the transition matrix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𝑃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</m:oMath>
                </a14:m>
                <a:endParaRPr lang="en-US" altLang="en-US" sz="2000" baseline="-25000" dirty="0">
                  <a:solidFill>
                    <a:srgbClr val="0066FF"/>
                  </a:solidFill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850" y="1844675"/>
                <a:ext cx="5903913" cy="4752975"/>
              </a:xfrm>
              <a:blipFill rotWithShape="1">
                <a:blip r:embed="rId3"/>
                <a:stretch>
                  <a:fillRect l="-1342" t="-1027" r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61" name="Text Box 25"/>
              <p:cNvSpPr txBox="1">
                <a:spLocks noChangeArrowheads="1"/>
              </p:cNvSpPr>
              <p:nvPr/>
            </p:nvSpPr>
            <p:spPr bwMode="auto">
              <a:xfrm>
                <a:off x="5670550" y="5284788"/>
                <a:ext cx="35816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00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0099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altLang="en-US" sz="2000" dirty="0">
                  <a:solidFill>
                    <a:srgbClr val="0099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0550" y="5284788"/>
                <a:ext cx="3581622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162" name="Text Box 26"/>
              <p:cNvSpPr txBox="1">
                <a:spLocks noChangeArrowheads="1"/>
              </p:cNvSpPr>
              <p:nvPr/>
            </p:nvSpPr>
            <p:spPr bwMode="auto">
              <a:xfrm>
                <a:off x="6040438" y="4751388"/>
                <a:ext cx="289534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altLang="en-US" sz="2000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38" y="4751388"/>
                <a:ext cx="2895344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65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61" grpId="0"/>
      <p:bldP spid="3471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PageRank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4345</Words>
  <Application>Microsoft Office PowerPoint</Application>
  <PresentationFormat>On-screen Show (4:3)</PresentationFormat>
  <Paragraphs>738</Paragraphs>
  <Slides>80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3" baseType="lpstr">
      <vt:lpstr>Office Theme</vt:lpstr>
      <vt:lpstr>Εξίσωση</vt:lpstr>
      <vt:lpstr>Equation</vt:lpstr>
      <vt:lpstr>Online Social Networks and Media </vt:lpstr>
      <vt:lpstr>How to Organize the Web</vt:lpstr>
      <vt:lpstr>How to organize the web</vt:lpstr>
      <vt:lpstr>PowerPoint Presentation</vt:lpstr>
      <vt:lpstr>How to organize the web</vt:lpstr>
      <vt:lpstr>Link Analysis </vt:lpstr>
      <vt:lpstr>Rank by Popularity</vt:lpstr>
      <vt:lpstr>Popularity</vt:lpstr>
      <vt:lpstr>THE PageRank ALGORITHM</vt:lpstr>
      <vt:lpstr>PageRank</vt:lpstr>
      <vt:lpstr>A simple example</vt:lpstr>
      <vt:lpstr>A more complex example</vt:lpstr>
      <vt:lpstr>Computing PageRank weights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Random Walks on Graphs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Markov chains</vt:lpstr>
      <vt:lpstr>Random walks</vt:lpstr>
      <vt:lpstr>An example</vt:lpstr>
      <vt:lpstr>An example</vt:lpstr>
      <vt:lpstr>Stationary distribution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PageRank algorithm [BP98]</vt:lpstr>
      <vt:lpstr>PowerPoint Presentation</vt:lpstr>
      <vt:lpstr>Stationary distribution with random jump</vt:lpstr>
      <vt:lpstr>Random walks with restarts</vt:lpstr>
      <vt:lpstr>Effects of random jump</vt:lpstr>
      <vt:lpstr>Random walks on undirected graphs</vt:lpstr>
      <vt:lpstr>PageRank implementation</vt:lpstr>
      <vt:lpstr>A (Matlab-friendly) PageRank algorithm</vt:lpstr>
      <vt:lpstr>PageRank history</vt:lpstr>
      <vt:lpstr>THE HITS ALGORITHM</vt:lpstr>
      <vt:lpstr>The HITS algorithm </vt:lpstr>
      <vt:lpstr>Query dependent input</vt:lpstr>
      <vt:lpstr>Query dependent input</vt:lpstr>
      <vt:lpstr>Query dependent input</vt:lpstr>
      <vt:lpstr>Query dependent input</vt:lpstr>
      <vt:lpstr>Hubs and Authorities [K98]</vt:lpstr>
      <vt:lpstr>Hubs and Authorities</vt:lpstr>
      <vt:lpstr>HITS 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HITS and eigenvectors</vt:lpstr>
      <vt:lpstr>Singular Value Decomposition</vt:lpstr>
      <vt:lpstr>Why does the Power Method work?</vt:lpstr>
      <vt:lpstr>The SALSA algorithm</vt:lpstr>
      <vt:lpstr>The SALSA algorithm</vt:lpstr>
      <vt:lpstr>PowerPoint Presentation</vt:lpstr>
      <vt:lpstr>The SALSA algorithm</vt:lpstr>
      <vt:lpstr>The SALSA algorithm</vt:lpstr>
      <vt:lpstr>The SALSA algorithm [LM00]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tsap</cp:lastModifiedBy>
  <cp:revision>194</cp:revision>
  <dcterms:created xsi:type="dcterms:W3CDTF">2012-10-10T06:53:19Z</dcterms:created>
  <dcterms:modified xsi:type="dcterms:W3CDTF">2017-11-01T16:55:17Z</dcterms:modified>
</cp:coreProperties>
</file>