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431" r:id="rId2"/>
    <p:sldId id="478" r:id="rId3"/>
    <p:sldId id="482" r:id="rId4"/>
    <p:sldId id="483" r:id="rId5"/>
    <p:sldId id="484" r:id="rId6"/>
    <p:sldId id="485" r:id="rId7"/>
    <p:sldId id="494" r:id="rId8"/>
    <p:sldId id="486" r:id="rId9"/>
    <p:sldId id="487" r:id="rId10"/>
    <p:sldId id="749" r:id="rId11"/>
    <p:sldId id="481" r:id="rId12"/>
    <p:sldId id="491" r:id="rId13"/>
    <p:sldId id="488" r:id="rId14"/>
    <p:sldId id="489" r:id="rId15"/>
    <p:sldId id="490" r:id="rId16"/>
    <p:sldId id="480" r:id="rId17"/>
    <p:sldId id="495" r:id="rId18"/>
    <p:sldId id="753" r:id="rId19"/>
    <p:sldId id="497" r:id="rId20"/>
    <p:sldId id="499" r:id="rId21"/>
    <p:sldId id="500" r:id="rId22"/>
    <p:sldId id="501" r:id="rId23"/>
    <p:sldId id="503" r:id="rId24"/>
    <p:sldId id="506" r:id="rId25"/>
    <p:sldId id="504" r:id="rId26"/>
    <p:sldId id="507" r:id="rId27"/>
    <p:sldId id="508" r:id="rId28"/>
    <p:sldId id="717" r:id="rId29"/>
    <p:sldId id="510" r:id="rId30"/>
    <p:sldId id="616" r:id="rId31"/>
    <p:sldId id="511" r:id="rId32"/>
    <p:sldId id="618" r:id="rId33"/>
    <p:sldId id="619" r:id="rId34"/>
    <p:sldId id="620" r:id="rId35"/>
    <p:sldId id="621" r:id="rId36"/>
    <p:sldId id="622" r:id="rId37"/>
    <p:sldId id="750" r:id="rId38"/>
    <p:sldId id="513" r:id="rId39"/>
    <p:sldId id="516" r:id="rId40"/>
    <p:sldId id="517" r:id="rId41"/>
    <p:sldId id="518" r:id="rId42"/>
    <p:sldId id="557" r:id="rId43"/>
    <p:sldId id="520" r:id="rId44"/>
    <p:sldId id="527" r:id="rId45"/>
    <p:sldId id="530" r:id="rId46"/>
    <p:sldId id="531" r:id="rId47"/>
    <p:sldId id="534" r:id="rId48"/>
    <p:sldId id="532" r:id="rId49"/>
    <p:sldId id="535" r:id="rId50"/>
    <p:sldId id="533" r:id="rId51"/>
    <p:sldId id="536" r:id="rId52"/>
    <p:sldId id="550" r:id="rId53"/>
    <p:sldId id="547" r:id="rId54"/>
    <p:sldId id="559" r:id="rId55"/>
    <p:sldId id="558" r:id="rId56"/>
    <p:sldId id="725" r:id="rId57"/>
    <p:sldId id="730" r:id="rId58"/>
    <p:sldId id="731" r:id="rId59"/>
    <p:sldId id="732" r:id="rId60"/>
    <p:sldId id="733" r:id="rId61"/>
    <p:sldId id="734" r:id="rId62"/>
    <p:sldId id="746" r:id="rId63"/>
    <p:sldId id="617" r:id="rId64"/>
    <p:sldId id="365" r:id="rId65"/>
    <p:sldId id="701" r:id="rId66"/>
    <p:sldId id="413" r:id="rId67"/>
    <p:sldId id="376" r:id="rId68"/>
    <p:sldId id="705" r:id="rId69"/>
    <p:sldId id="415" r:id="rId70"/>
    <p:sldId id="706" r:id="rId71"/>
    <p:sldId id="440" r:id="rId72"/>
    <p:sldId id="707" r:id="rId73"/>
    <p:sldId id="441" r:id="rId74"/>
    <p:sldId id="442" r:id="rId75"/>
    <p:sldId id="443" r:id="rId76"/>
    <p:sldId id="688" r:id="rId77"/>
    <p:sldId id="444" r:id="rId78"/>
    <p:sldId id="445" r:id="rId79"/>
    <p:sldId id="446" r:id="rId80"/>
    <p:sldId id="690" r:id="rId81"/>
    <p:sldId id="689" r:id="rId82"/>
    <p:sldId id="708" r:id="rId83"/>
    <p:sldId id="419" r:id="rId84"/>
    <p:sldId id="420" r:id="rId85"/>
    <p:sldId id="421" r:id="rId86"/>
    <p:sldId id="422" r:id="rId87"/>
    <p:sldId id="423" r:id="rId88"/>
    <p:sldId id="694" r:id="rId89"/>
    <p:sldId id="424" r:id="rId90"/>
    <p:sldId id="425" r:id="rId91"/>
    <p:sldId id="426" r:id="rId92"/>
    <p:sldId id="427" r:id="rId93"/>
    <p:sldId id="428" r:id="rId94"/>
    <p:sldId id="751" r:id="rId95"/>
    <p:sldId id="697" r:id="rId96"/>
    <p:sldId id="698" r:id="rId97"/>
    <p:sldId id="711" r:id="rId98"/>
    <p:sldId id="699" r:id="rId99"/>
    <p:sldId id="712" r:id="rId100"/>
    <p:sldId id="700" r:id="rId101"/>
    <p:sldId id="713" r:id="rId102"/>
    <p:sldId id="492" r:id="rId103"/>
    <p:sldId id="493" r:id="rId104"/>
    <p:sldId id="716" r:id="rId105"/>
    <p:sldId id="715" r:id="rId106"/>
    <p:sldId id="721" r:id="rId107"/>
    <p:sldId id="723" r:id="rId108"/>
    <p:sldId id="722" r:id="rId109"/>
    <p:sldId id="720" r:id="rId110"/>
    <p:sldId id="714" r:id="rId111"/>
    <p:sldId id="496" r:id="rId112"/>
    <p:sldId id="752" r:id="rId113"/>
    <p:sldId id="477" r:id="rId114"/>
    <p:sldId id="724" r:id="rId1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866" autoAdjust="0"/>
  </p:normalViewPr>
  <p:slideViewPr>
    <p:cSldViewPr>
      <p:cViewPr varScale="1">
        <p:scale>
          <a:sx n="129" d="100"/>
          <a:sy n="129" d="100"/>
        </p:scale>
        <p:origin x="1026" y="1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98" d="100"/>
          <a:sy n="98" d="100"/>
        </p:scale>
        <p:origin x="351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1-01T23:32:17.932"/>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365 8 2,'-118'-4'3,"-4"1"-3,-3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10/23/2017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Medoids"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en.wikipedia.org/wiki/Norm_(mathematics)#Taxicab_norm_or_Manhattan_norm"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9554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The algorithm starts with an empty stack of cliques. This stack is Initialized with the node </a:t>
            </a:r>
            <a:r>
              <a:rPr lang="en-US" sz="1200" b="0" i="0" u="none" strike="noStrike" kern="1200" baseline="0" dirty="0" err="1" smtClean="0">
                <a:solidFill>
                  <a:schemeClr val="tx1"/>
                </a:solidFill>
                <a:latin typeface="+mn-lt"/>
                <a:ea typeface="+mn-ea"/>
                <a:cs typeface="+mn-cs"/>
              </a:rPr>
              <a:t>vx</a:t>
            </a:r>
            <a:r>
              <a:rPr lang="en-US" sz="1200" b="0" i="0" u="none" strike="noStrike" kern="1200" baseline="0" dirty="0" smtClean="0">
                <a:solidFill>
                  <a:schemeClr val="tx1"/>
                </a:solidFill>
                <a:latin typeface="+mn-lt"/>
                <a:ea typeface="+mn-ea"/>
                <a:cs typeface="+mn-cs"/>
              </a:rPr>
              <a:t> that is being analyzed (a clique of size 1). Then, from the stack, a clique is popped (C). The last node added to clique C is selected (</a:t>
            </a:r>
            <a:r>
              <a:rPr lang="en-US" sz="1200" b="0" i="0" u="none" strike="noStrike" kern="1200" baseline="0" dirty="0" err="1" smtClean="0">
                <a:solidFill>
                  <a:schemeClr val="tx1"/>
                </a:solidFill>
                <a:latin typeface="+mn-lt"/>
                <a:ea typeface="+mn-ea"/>
                <a:cs typeface="+mn-cs"/>
              </a:rPr>
              <a:t>vlast</a:t>
            </a:r>
            <a:r>
              <a:rPr lang="en-US" sz="1200" b="0" i="0" u="none" strike="noStrike" kern="1200" baseline="0" dirty="0" smtClean="0">
                <a:solidFill>
                  <a:schemeClr val="tx1"/>
                </a:solidFill>
                <a:latin typeface="+mn-lt"/>
                <a:ea typeface="+mn-ea"/>
                <a:cs typeface="+mn-cs"/>
              </a:rPr>
              <a:t>). All the neighbors of </a:t>
            </a:r>
            <a:r>
              <a:rPr lang="en-US" sz="1200" b="0" i="0" u="none" strike="noStrike" kern="1200" baseline="0" dirty="0" err="1" smtClean="0">
                <a:solidFill>
                  <a:schemeClr val="tx1"/>
                </a:solidFill>
                <a:latin typeface="+mn-lt"/>
                <a:ea typeface="+mn-ea"/>
                <a:cs typeface="+mn-cs"/>
              </a:rPr>
              <a:t>vlast</a:t>
            </a:r>
            <a:r>
              <a:rPr lang="en-US" sz="1200" b="0" i="0" u="none" strike="noStrike" kern="1200" baseline="0" dirty="0" smtClean="0">
                <a:solidFill>
                  <a:schemeClr val="tx1"/>
                </a:solidFill>
                <a:latin typeface="+mn-lt"/>
                <a:ea typeface="+mn-ea"/>
                <a:cs typeface="+mn-cs"/>
              </a:rPr>
              <a:t> are added to the popped clique C sequentially, and if the new set of nodes creates a larger clique (i.e., the newly added node is connected to all of the other members), then the new clique is pushed back into the stack. This procedure is followed until nodes can no longer be added.</a:t>
            </a:r>
            <a:endParaRPr lang="en-US" dirty="0"/>
          </a:p>
        </p:txBody>
      </p:sp>
    </p:spTree>
    <p:extLst>
      <p:ext uri="{BB962C8B-B14F-4D97-AF65-F5344CB8AC3E}">
        <p14:creationId xmlns:p14="http://schemas.microsoft.com/office/powerpoint/2010/main" val="7655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0456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a clique of size k is a 1-plex</a:t>
            </a:r>
            <a:endParaRPr lang="en-US" dirty="0"/>
          </a:p>
        </p:txBody>
      </p:sp>
    </p:spTree>
    <p:extLst>
      <p:ext uri="{BB962C8B-B14F-4D97-AF65-F5344CB8AC3E}">
        <p14:creationId xmlns:p14="http://schemas.microsoft.com/office/powerpoint/2010/main" val="3524284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8332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70821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8776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87410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28</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06828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29</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63789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lIns="91432" tIns="45716" rIns="91432" bIns="45716"/>
          <a:lstStyle/>
          <a:p>
            <a:fld id="{A76CC3C5-CBBF-408B-BDA1-19EDB5143399}" type="slidenum">
              <a:rPr lang="en-US"/>
              <a:pPr/>
              <a:t>30</a:t>
            </a:fld>
            <a:endParaRPr lang="en-US" dirty="0"/>
          </a:p>
        </p:txBody>
      </p:sp>
      <p:sp>
        <p:nvSpPr>
          <p:cNvPr id="10242" name="Rectangle 2"/>
          <p:cNvSpPr>
            <a:spLocks noGrp="1" noRot="1" noChangeAspect="1" noChangeArrowheads="1" noTextEdit="1"/>
          </p:cNvSpPr>
          <p:nvPr>
            <p:ph type="sldImg"/>
          </p:nvPr>
        </p:nvSpPr>
        <p:spPr>
          <a:xfrm>
            <a:off x="1144588" y="685800"/>
            <a:ext cx="4570412"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128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Examples of explicit communities in well-known social media </a:t>
            </a:r>
            <a:r>
              <a:rPr lang="en-GB" sz="1200" b="0" i="0" u="none" strike="noStrike" kern="1200" baseline="0" dirty="0" smtClean="0">
                <a:solidFill>
                  <a:schemeClr val="tx1"/>
                </a:solidFill>
                <a:latin typeface="+mn-lt"/>
                <a:ea typeface="+mn-ea"/>
                <a:cs typeface="+mn-cs"/>
              </a:rPr>
              <a:t>sites include the following:</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Facebook. </a:t>
            </a:r>
            <a:r>
              <a:rPr lang="en-US" sz="1200" b="0" i="0" u="none" strike="noStrike" kern="1200" baseline="0" dirty="0" smtClean="0">
                <a:solidFill>
                  <a:schemeClr val="tx1"/>
                </a:solidFill>
                <a:latin typeface="+mn-lt"/>
                <a:ea typeface="+mn-ea"/>
                <a:cs typeface="+mn-cs"/>
              </a:rPr>
              <a:t>In Facebook, there exist a variety of explicit communities, such as groups and communities. In these communities, users can post</a:t>
            </a:r>
          </a:p>
          <a:p>
            <a:r>
              <a:rPr lang="en-US" sz="1200" b="0" i="0" u="none" strike="noStrike" kern="1200" baseline="0" dirty="0" smtClean="0">
                <a:solidFill>
                  <a:schemeClr val="tx1"/>
                </a:solidFill>
                <a:latin typeface="+mn-lt"/>
                <a:ea typeface="+mn-ea"/>
                <a:cs typeface="+mn-cs"/>
              </a:rPr>
              <a:t>messages and images, comment on other messages, like posts, and</a:t>
            </a:r>
          </a:p>
          <a:p>
            <a:r>
              <a:rPr lang="en-GB" sz="1200" b="0" i="0" u="none" strike="noStrike" kern="1200" baseline="0" dirty="0" smtClean="0">
                <a:solidFill>
                  <a:schemeClr val="tx1"/>
                </a:solidFill>
                <a:latin typeface="+mn-lt"/>
                <a:ea typeface="+mn-ea"/>
                <a:cs typeface="+mn-cs"/>
              </a:rPr>
              <a:t>view activities of others.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Yahoo! Groups</a:t>
            </a:r>
            <a:r>
              <a:rPr lang="en-US" sz="1200" b="0" i="0" u="none" strike="noStrike" kern="1200" baseline="0" dirty="0" smtClean="0">
                <a:solidFill>
                  <a:schemeClr val="tx1"/>
                </a:solidFill>
                <a:latin typeface="+mn-lt"/>
                <a:ea typeface="+mn-ea"/>
                <a:cs typeface="+mn-cs"/>
              </a:rPr>
              <a:t>. In Yahoo! groups, individuals join a group mailing</a:t>
            </a:r>
          </a:p>
          <a:p>
            <a:r>
              <a:rPr lang="en-US" sz="1200" b="0" i="0" u="none" strike="noStrike" kern="1200" baseline="0" dirty="0" smtClean="0">
                <a:solidFill>
                  <a:schemeClr val="tx1"/>
                </a:solidFill>
                <a:latin typeface="+mn-lt"/>
                <a:ea typeface="+mn-ea"/>
                <a:cs typeface="+mn-cs"/>
              </a:rPr>
              <a:t>list where they can receive emails from all or a selection of group</a:t>
            </a:r>
          </a:p>
          <a:p>
            <a:r>
              <a:rPr lang="en-GB" sz="1200" b="0" i="0" u="none" strike="noStrike" kern="1200" baseline="0" dirty="0" smtClean="0">
                <a:solidFill>
                  <a:schemeClr val="tx1"/>
                </a:solidFill>
                <a:latin typeface="+mn-lt"/>
                <a:ea typeface="+mn-ea"/>
                <a:cs typeface="+mn-cs"/>
              </a:rPr>
              <a:t>members (administrators) directly.</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LinkedIn. </a:t>
            </a:r>
            <a:r>
              <a:rPr lang="en-US" sz="1200" b="0" i="0" u="none" strike="noStrike" kern="1200" baseline="0" dirty="0" smtClean="0">
                <a:solidFill>
                  <a:schemeClr val="tx1"/>
                </a:solidFill>
                <a:latin typeface="+mn-lt"/>
                <a:ea typeface="+mn-ea"/>
                <a:cs typeface="+mn-cs"/>
              </a:rPr>
              <a:t>LinkedIn provides its users with a feature called Groups</a:t>
            </a:r>
          </a:p>
          <a:p>
            <a:r>
              <a:rPr lang="en-US" sz="1200" b="0" i="0" u="none" strike="noStrike" kern="1200" baseline="0" dirty="0" smtClean="0">
                <a:solidFill>
                  <a:schemeClr val="tx1"/>
                </a:solidFill>
                <a:latin typeface="+mn-lt"/>
                <a:ea typeface="+mn-ea"/>
                <a:cs typeface="+mn-cs"/>
              </a:rPr>
              <a:t>and Associations. Users can join professional groups where they can</a:t>
            </a:r>
          </a:p>
          <a:p>
            <a:r>
              <a:rPr lang="en-US" sz="1200" b="0" i="0" u="none" strike="noStrike" kern="1200" baseline="0" dirty="0" smtClean="0">
                <a:solidFill>
                  <a:schemeClr val="tx1"/>
                </a:solidFill>
                <a:latin typeface="+mn-lt"/>
                <a:ea typeface="+mn-ea"/>
                <a:cs typeface="+mn-cs"/>
              </a:rPr>
              <a:t>post and share information related to the group.</a:t>
            </a:r>
            <a:endParaRPr lang="en-US" dirty="0"/>
          </a:p>
        </p:txBody>
      </p:sp>
    </p:spTree>
    <p:extLst>
      <p:ext uri="{BB962C8B-B14F-4D97-AF65-F5344CB8AC3E}">
        <p14:creationId xmlns:p14="http://schemas.microsoft.com/office/powerpoint/2010/main" val="2630567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8972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l-GR" dirty="0" smtClean="0"/>
              <a:t>Η διαίρεση για να αντιμετωπίσει</a:t>
            </a:r>
            <a:r>
              <a:rPr lang="el-GR" baseline="0" dirty="0" smtClean="0"/>
              <a:t> πχ πολύ δημοφιλείς</a:t>
            </a:r>
          </a:p>
          <a:p>
            <a:r>
              <a:rPr lang="el-GR" baseline="0" dirty="0" smtClean="0"/>
              <a:t>Διαφορετικό 3 κοινούς με κάποιον που έχει 1000 και με κάποιον που έχει μόνο 5</a:t>
            </a:r>
          </a:p>
        </p:txBody>
      </p:sp>
    </p:spTree>
    <p:extLst>
      <p:ext uri="{BB962C8B-B14F-4D97-AF65-F5344CB8AC3E}">
        <p14:creationId xmlns:p14="http://schemas.microsoft.com/office/powerpoint/2010/main" val="2842726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33</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0622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64199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35</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65478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6004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37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In contrast to the </a:t>
            </a:r>
            <a:r>
              <a:rPr lang="en-US" sz="1200" b="0" i="1" kern="12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-means algorithm, </a:t>
            </a:r>
            <a:r>
              <a:rPr lang="en-US" sz="1200" b="0" i="1" kern="1200" dirty="0" smtClean="0">
                <a:solidFill>
                  <a:schemeClr val="tx1"/>
                </a:solidFill>
                <a:effectLst/>
                <a:latin typeface="+mn-lt"/>
                <a:ea typeface="+mn-ea"/>
                <a:cs typeface="+mn-cs"/>
              </a:rPr>
              <a:t>k</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medoids</a:t>
            </a:r>
            <a:r>
              <a:rPr lang="en-US" sz="1200" b="0" i="0" kern="1200" dirty="0" smtClean="0">
                <a:solidFill>
                  <a:schemeClr val="tx1"/>
                </a:solidFill>
                <a:effectLst/>
                <a:latin typeface="+mn-lt"/>
                <a:ea typeface="+mn-ea"/>
                <a:cs typeface="+mn-cs"/>
              </a:rPr>
              <a:t> chooses </a:t>
            </a:r>
            <a:r>
              <a:rPr lang="en-US" sz="1200" b="0" i="0" kern="1200" dirty="0" err="1" smtClean="0">
                <a:solidFill>
                  <a:schemeClr val="tx1"/>
                </a:solidFill>
                <a:effectLst/>
                <a:latin typeface="+mn-lt"/>
                <a:ea typeface="+mn-ea"/>
                <a:cs typeface="+mn-cs"/>
              </a:rPr>
              <a:t>datapoints</a:t>
            </a:r>
            <a:r>
              <a:rPr lang="en-US" sz="1200" b="0" i="0" kern="1200" dirty="0" smtClean="0">
                <a:solidFill>
                  <a:schemeClr val="tx1"/>
                </a:solidFill>
                <a:effectLst/>
                <a:latin typeface="+mn-lt"/>
                <a:ea typeface="+mn-ea"/>
                <a:cs typeface="+mn-cs"/>
              </a:rPr>
              <a:t> as centers (</a:t>
            </a:r>
            <a:r>
              <a:rPr lang="en-US" sz="1200" b="0" i="0" u="none" strike="noStrike" kern="1200" dirty="0" err="1" smtClean="0">
                <a:solidFill>
                  <a:schemeClr val="tx1"/>
                </a:solidFill>
                <a:effectLst/>
                <a:latin typeface="+mn-lt"/>
                <a:ea typeface="+mn-ea"/>
                <a:cs typeface="+mn-cs"/>
                <a:hlinkClick r:id="rId3" tooltip="Medoids"/>
              </a:rPr>
              <a:t>medoids</a:t>
            </a:r>
            <a:r>
              <a:rPr lang="en-US" sz="1200" b="0" i="0" kern="1200" dirty="0" smtClean="0">
                <a:solidFill>
                  <a:schemeClr val="tx1"/>
                </a:solidFill>
                <a:effectLst/>
                <a:latin typeface="+mn-lt"/>
                <a:ea typeface="+mn-ea"/>
                <a:cs typeface="+mn-cs"/>
              </a:rPr>
              <a:t> or exemplars) and works with a generalization of the </a:t>
            </a:r>
            <a:r>
              <a:rPr lang="en-US" sz="1200" b="0" i="0" u="none" strike="noStrike" kern="1200" dirty="0" smtClean="0">
                <a:solidFill>
                  <a:schemeClr val="tx1"/>
                </a:solidFill>
                <a:effectLst/>
                <a:latin typeface="+mn-lt"/>
                <a:ea typeface="+mn-ea"/>
                <a:cs typeface="+mn-cs"/>
                <a:hlinkClick r:id="rId4" tooltip="Norm (mathematics)"/>
              </a:rPr>
              <a:t>Manhattan Norm</a:t>
            </a:r>
            <a:r>
              <a:rPr lang="en-US" sz="1200" b="0" i="0" kern="1200" dirty="0" smtClean="0">
                <a:solidFill>
                  <a:schemeClr val="tx1"/>
                </a:solidFill>
                <a:effectLst/>
                <a:latin typeface="+mn-lt"/>
                <a:ea typeface="+mn-ea"/>
                <a:cs typeface="+mn-cs"/>
              </a:rPr>
              <a:t> to define distance between </a:t>
            </a:r>
            <a:r>
              <a:rPr lang="en-US" sz="1200" b="0" i="0" kern="1200" dirty="0" err="1" smtClean="0">
                <a:solidFill>
                  <a:schemeClr val="tx1"/>
                </a:solidFill>
                <a:effectLst/>
                <a:latin typeface="+mn-lt"/>
                <a:ea typeface="+mn-ea"/>
                <a:cs typeface="+mn-cs"/>
              </a:rPr>
              <a:t>datapoints</a:t>
            </a:r>
            <a:r>
              <a:rPr lang="en-US" sz="1200" b="0" i="0" kern="1200" dirty="0" smtClean="0">
                <a:solidFill>
                  <a:schemeClr val="tx1"/>
                </a:solidFill>
                <a:effectLst/>
                <a:latin typeface="+mn-lt"/>
                <a:ea typeface="+mn-ea"/>
                <a:cs typeface="+mn-cs"/>
              </a:rPr>
              <a:t> instead of l2</a:t>
            </a:r>
          </a:p>
          <a:p>
            <a:r>
              <a:rPr lang="en-US" sz="1200" b="0" i="0" kern="1200" dirty="0" err="1" smtClean="0">
                <a:solidFill>
                  <a:schemeClr val="tx1"/>
                </a:solidFill>
                <a:effectLst/>
                <a:latin typeface="+mn-lt"/>
                <a:ea typeface="+mn-ea"/>
                <a:cs typeface="+mn-cs"/>
              </a:rPr>
              <a:t>Medoid</a:t>
            </a:r>
            <a:r>
              <a:rPr lang="en-US" sz="1200" b="0" i="0" kern="1200" dirty="0" smtClean="0">
                <a:solidFill>
                  <a:schemeClr val="tx1"/>
                </a:solidFill>
                <a:effectLst/>
                <a:latin typeface="+mn-lt"/>
                <a:ea typeface="+mn-ea"/>
                <a:cs typeface="+mn-cs"/>
              </a:rPr>
              <a:t> point with the minimal</a:t>
            </a:r>
            <a:r>
              <a:rPr lang="en-US" sz="1200" b="0" i="0" kern="1200" baseline="0" dirty="0" smtClean="0">
                <a:solidFill>
                  <a:schemeClr val="tx1"/>
                </a:solidFill>
                <a:effectLst/>
                <a:latin typeface="+mn-lt"/>
                <a:ea typeface="+mn-ea"/>
                <a:cs typeface="+mn-cs"/>
              </a:rPr>
              <a:t> average dissimilarity</a:t>
            </a:r>
            <a:endParaRPr lang="el-GR"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51</a:t>
            </a:fld>
            <a:endParaRPr lang="en-US"/>
          </a:p>
        </p:txBody>
      </p:sp>
    </p:spTree>
    <p:extLst>
      <p:ext uri="{BB962C8B-B14F-4D97-AF65-F5344CB8AC3E}">
        <p14:creationId xmlns:p14="http://schemas.microsoft.com/office/powerpoint/2010/main" val="257895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61</a:t>
            </a:fld>
            <a:endParaRPr lang="en-US"/>
          </a:p>
        </p:txBody>
      </p:sp>
    </p:spTree>
    <p:extLst>
      <p:ext uri="{BB962C8B-B14F-4D97-AF65-F5344CB8AC3E}">
        <p14:creationId xmlns:p14="http://schemas.microsoft.com/office/powerpoint/2010/main" val="531951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64</a:t>
            </a:fld>
            <a:endParaRPr lang="en-US"/>
          </a:p>
        </p:txBody>
      </p:sp>
    </p:spTree>
    <p:extLst>
      <p:ext uri="{BB962C8B-B14F-4D97-AF65-F5344CB8AC3E}">
        <p14:creationId xmlns:p14="http://schemas.microsoft.com/office/powerpoint/2010/main" val="386804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66</a:t>
            </a:fld>
            <a:endParaRPr lang="en-US"/>
          </a:p>
        </p:txBody>
      </p:sp>
    </p:spTree>
    <p:extLst>
      <p:ext uri="{BB962C8B-B14F-4D97-AF65-F5344CB8AC3E}">
        <p14:creationId xmlns:p14="http://schemas.microsoft.com/office/powerpoint/2010/main" val="4175840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67</a:t>
            </a:fld>
            <a:endParaRPr lang="en-US"/>
          </a:p>
        </p:txBody>
      </p:sp>
    </p:spTree>
    <p:extLst>
      <p:ext uri="{BB962C8B-B14F-4D97-AF65-F5344CB8AC3E}">
        <p14:creationId xmlns:p14="http://schemas.microsoft.com/office/powerpoint/2010/main" val="4265029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7.5 </a:t>
            </a:r>
            <a:r>
              <a:rPr lang="el-GR" dirty="0" smtClean="0"/>
              <a:t>είναι</a:t>
            </a:r>
            <a:r>
              <a:rPr lang="el-GR" baseline="0" dirty="0" smtClean="0"/>
              <a:t> </a:t>
            </a:r>
          </a:p>
          <a:p>
            <a:r>
              <a:rPr lang="el-GR" baseline="0" dirty="0" smtClean="0"/>
              <a:t>Για το δεξί άκρο</a:t>
            </a:r>
          </a:p>
          <a:p>
            <a:r>
              <a:rPr lang="el-GR" baseline="0" dirty="0" smtClean="0"/>
              <a:t>όλοι οι </a:t>
            </a:r>
            <a:r>
              <a:rPr lang="el-GR" baseline="0" dirty="0" err="1" smtClean="0"/>
              <a:t>αριστεροι</a:t>
            </a:r>
            <a:r>
              <a:rPr lang="el-GR" baseline="0" dirty="0" smtClean="0"/>
              <a:t> + το αριστερό άκρο = 5</a:t>
            </a:r>
          </a:p>
          <a:p>
            <a:r>
              <a:rPr lang="el-GR" baseline="0" dirty="0" smtClean="0"/>
              <a:t>+ ο πάνω δεξιά με αυτούς του 5 δια 2</a:t>
            </a:r>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69</a:t>
            </a:fld>
            <a:endParaRPr lang="en-US"/>
          </a:p>
        </p:txBody>
      </p:sp>
    </p:spTree>
    <p:extLst>
      <p:ext uri="{BB962C8B-B14F-4D97-AF65-F5344CB8AC3E}">
        <p14:creationId xmlns:p14="http://schemas.microsoft.com/office/powerpoint/2010/main" val="3786971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70</a:t>
            </a:fld>
            <a:endParaRPr lang="en-US"/>
          </a:p>
        </p:txBody>
      </p:sp>
    </p:spTree>
    <p:extLst>
      <p:ext uri="{BB962C8B-B14F-4D97-AF65-F5344CB8AC3E}">
        <p14:creationId xmlns:p14="http://schemas.microsoft.com/office/powerpoint/2010/main" val="2017816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83</a:t>
            </a:fld>
            <a:endParaRPr lang="en-US"/>
          </a:p>
        </p:txBody>
      </p:sp>
    </p:spTree>
    <p:extLst>
      <p:ext uri="{BB962C8B-B14F-4D97-AF65-F5344CB8AC3E}">
        <p14:creationId xmlns:p14="http://schemas.microsoft.com/office/powerpoint/2010/main" val="2765155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84</a:t>
            </a:fld>
            <a:endParaRPr lang="en-US"/>
          </a:p>
        </p:txBody>
      </p:sp>
    </p:spTree>
    <p:extLst>
      <p:ext uri="{BB962C8B-B14F-4D97-AF65-F5344CB8AC3E}">
        <p14:creationId xmlns:p14="http://schemas.microsoft.com/office/powerpoint/2010/main" val="1732043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85</a:t>
            </a:fld>
            <a:endParaRPr lang="en-US"/>
          </a:p>
        </p:txBody>
      </p:sp>
    </p:spTree>
    <p:extLst>
      <p:ext uri="{BB962C8B-B14F-4D97-AF65-F5344CB8AC3E}">
        <p14:creationId xmlns:p14="http://schemas.microsoft.com/office/powerpoint/2010/main" val="3361391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86</a:t>
            </a:fld>
            <a:endParaRPr lang="en-US"/>
          </a:p>
        </p:txBody>
      </p:sp>
    </p:spTree>
    <p:extLst>
      <p:ext uri="{BB962C8B-B14F-4D97-AF65-F5344CB8AC3E}">
        <p14:creationId xmlns:p14="http://schemas.microsoft.com/office/powerpoint/2010/main" val="3883522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87</a:t>
            </a:fld>
            <a:endParaRPr lang="en-US"/>
          </a:p>
        </p:txBody>
      </p:sp>
    </p:spTree>
    <p:extLst>
      <p:ext uri="{BB962C8B-B14F-4D97-AF65-F5344CB8AC3E}">
        <p14:creationId xmlns:p14="http://schemas.microsoft.com/office/powerpoint/2010/main" val="1642270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89</a:t>
            </a:fld>
            <a:endParaRPr lang="en-US"/>
          </a:p>
        </p:txBody>
      </p:sp>
    </p:spTree>
    <p:extLst>
      <p:ext uri="{BB962C8B-B14F-4D97-AF65-F5344CB8AC3E}">
        <p14:creationId xmlns:p14="http://schemas.microsoft.com/office/powerpoint/2010/main" val="32586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39339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90</a:t>
            </a:fld>
            <a:endParaRPr lang="en-US"/>
          </a:p>
        </p:txBody>
      </p:sp>
    </p:spTree>
    <p:extLst>
      <p:ext uri="{BB962C8B-B14F-4D97-AF65-F5344CB8AC3E}">
        <p14:creationId xmlns:p14="http://schemas.microsoft.com/office/powerpoint/2010/main" val="548104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91</a:t>
            </a:fld>
            <a:endParaRPr lang="en-US"/>
          </a:p>
        </p:txBody>
      </p:sp>
    </p:spTree>
    <p:extLst>
      <p:ext uri="{BB962C8B-B14F-4D97-AF65-F5344CB8AC3E}">
        <p14:creationId xmlns:p14="http://schemas.microsoft.com/office/powerpoint/2010/main" val="2399575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92</a:t>
            </a:fld>
            <a:endParaRPr lang="en-US"/>
          </a:p>
        </p:txBody>
      </p:sp>
    </p:spTree>
    <p:extLst>
      <p:ext uri="{BB962C8B-B14F-4D97-AF65-F5344CB8AC3E}">
        <p14:creationId xmlns:p14="http://schemas.microsoft.com/office/powerpoint/2010/main" val="1064754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93</a:t>
            </a:fld>
            <a:endParaRPr lang="en-US"/>
          </a:p>
        </p:txBody>
      </p:sp>
    </p:spTree>
    <p:extLst>
      <p:ext uri="{BB962C8B-B14F-4D97-AF65-F5344CB8AC3E}">
        <p14:creationId xmlns:p14="http://schemas.microsoft.com/office/powerpoint/2010/main" val="272896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94</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5458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dj</a:t>
            </a:r>
            <a:r>
              <a:rPr lang="en-US" baseline="0" dirty="0" smtClean="0"/>
              <a:t> / sum of all di</a:t>
            </a:r>
            <a:endParaRPr lang="el-GR" dirty="0"/>
          </a:p>
        </p:txBody>
      </p:sp>
      <p:sp>
        <p:nvSpPr>
          <p:cNvPr id="4" name="Slide Number Placeholder 3"/>
          <p:cNvSpPr>
            <a:spLocks noGrp="1"/>
          </p:cNvSpPr>
          <p:nvPr>
            <p:ph type="sldNum" sz="quarter" idx="10"/>
          </p:nvPr>
        </p:nvSpPr>
        <p:spPr/>
        <p:txBody>
          <a:bodyPr/>
          <a:lstStyle/>
          <a:p>
            <a:fld id="{26304180-1105-47D3-A5E8-12D0BE6D8163}" type="slidenum">
              <a:rPr lang="en-US" smtClean="0"/>
              <a:pPr/>
              <a:t>96</a:t>
            </a:fld>
            <a:endParaRPr lang="en-US"/>
          </a:p>
        </p:txBody>
      </p:sp>
    </p:spTree>
    <p:extLst>
      <p:ext uri="{BB962C8B-B14F-4D97-AF65-F5344CB8AC3E}">
        <p14:creationId xmlns:p14="http://schemas.microsoft.com/office/powerpoint/2010/main" val="4275249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a:t>
            </a:r>
            <a:r>
              <a:rPr lang="en-US" baseline="0" dirty="0" smtClean="0"/>
              <a:t> Question – come up with  a graph where GIRVAN-NEWMAN MODULARITY IS NOT UNIMODAL</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100</a:t>
            </a:fld>
            <a:endParaRPr lang="en-US"/>
          </a:p>
        </p:txBody>
      </p:sp>
    </p:spTree>
    <p:extLst>
      <p:ext uri="{BB962C8B-B14F-4D97-AF65-F5344CB8AC3E}">
        <p14:creationId xmlns:p14="http://schemas.microsoft.com/office/powerpoint/2010/main" val="3816360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HW:</a:t>
            </a:r>
            <a:r>
              <a:rPr lang="en-US" baseline="0" dirty="0" smtClean="0"/>
              <a:t> Question – come up with  a graph where GIRVAN-NEWMAN MODULARITY IS NOT UNIMODAL</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101</a:t>
            </a:fld>
            <a:endParaRPr lang="en-US"/>
          </a:p>
        </p:txBody>
      </p:sp>
    </p:spTree>
    <p:extLst>
      <p:ext uri="{BB962C8B-B14F-4D97-AF65-F5344CB8AC3E}">
        <p14:creationId xmlns:p14="http://schemas.microsoft.com/office/powerpoint/2010/main" val="3640904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102</a:t>
            </a:fld>
            <a:endParaRPr lang="en-US"/>
          </a:p>
        </p:txBody>
      </p:sp>
    </p:spTree>
    <p:extLst>
      <p:ext uri="{BB962C8B-B14F-4D97-AF65-F5344CB8AC3E}">
        <p14:creationId xmlns:p14="http://schemas.microsoft.com/office/powerpoint/2010/main" val="31607934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103</a:t>
            </a:fld>
            <a:endParaRPr lang="en-US"/>
          </a:p>
        </p:txBody>
      </p:sp>
    </p:spTree>
    <p:extLst>
      <p:ext uri="{BB962C8B-B14F-4D97-AF65-F5344CB8AC3E}">
        <p14:creationId xmlns:p14="http://schemas.microsoft.com/office/powerpoint/2010/main" val="404299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16</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676035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104</a:t>
            </a:fld>
            <a:endParaRPr lang="en-US"/>
          </a:p>
        </p:txBody>
      </p:sp>
    </p:spTree>
    <p:extLst>
      <p:ext uri="{BB962C8B-B14F-4D97-AF65-F5344CB8AC3E}">
        <p14:creationId xmlns:p14="http://schemas.microsoft.com/office/powerpoint/2010/main" val="35658263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105</a:t>
            </a:fld>
            <a:endParaRPr lang="en-US"/>
          </a:p>
        </p:txBody>
      </p:sp>
    </p:spTree>
    <p:extLst>
      <p:ext uri="{BB962C8B-B14F-4D97-AF65-F5344CB8AC3E}">
        <p14:creationId xmlns:p14="http://schemas.microsoft.com/office/powerpoint/2010/main" val="1792192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106</a:t>
            </a:fld>
            <a:endParaRPr lang="en-US"/>
          </a:p>
        </p:txBody>
      </p:sp>
    </p:spTree>
    <p:extLst>
      <p:ext uri="{BB962C8B-B14F-4D97-AF65-F5344CB8AC3E}">
        <p14:creationId xmlns:p14="http://schemas.microsoft.com/office/powerpoint/2010/main" val="1989499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107</a:t>
            </a:fld>
            <a:endParaRPr lang="en-US"/>
          </a:p>
        </p:txBody>
      </p:sp>
    </p:spTree>
    <p:extLst>
      <p:ext uri="{BB962C8B-B14F-4D97-AF65-F5344CB8AC3E}">
        <p14:creationId xmlns:p14="http://schemas.microsoft.com/office/powerpoint/2010/main" val="4244582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108</a:t>
            </a:fld>
            <a:endParaRPr lang="en-US"/>
          </a:p>
        </p:txBody>
      </p:sp>
    </p:spTree>
    <p:extLst>
      <p:ext uri="{BB962C8B-B14F-4D97-AF65-F5344CB8AC3E}">
        <p14:creationId xmlns:p14="http://schemas.microsoft.com/office/powerpoint/2010/main" val="2720601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109</a:t>
            </a:fld>
            <a:endParaRPr lang="en-US"/>
          </a:p>
        </p:txBody>
      </p:sp>
    </p:spTree>
    <p:extLst>
      <p:ext uri="{BB962C8B-B14F-4D97-AF65-F5344CB8AC3E}">
        <p14:creationId xmlns:p14="http://schemas.microsoft.com/office/powerpoint/2010/main" val="14866806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111</a:t>
            </a:fld>
            <a:endParaRPr lang="en-US"/>
          </a:p>
        </p:txBody>
      </p:sp>
    </p:spTree>
    <p:extLst>
      <p:ext uri="{BB962C8B-B14F-4D97-AF65-F5344CB8AC3E}">
        <p14:creationId xmlns:p14="http://schemas.microsoft.com/office/powerpoint/2010/main" val="9370618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112</a:t>
            </a:fld>
            <a:endParaRPr lang="en-US"/>
          </a:p>
        </p:txBody>
      </p:sp>
    </p:spTree>
    <p:extLst>
      <p:ext uri="{BB962C8B-B14F-4D97-AF65-F5344CB8AC3E}">
        <p14:creationId xmlns:p14="http://schemas.microsoft.com/office/powerpoint/2010/main" val="9370618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113</a:t>
            </a:fld>
            <a:endParaRPr lang="en-US"/>
          </a:p>
        </p:txBody>
      </p:sp>
    </p:spTree>
    <p:extLst>
      <p:ext uri="{BB962C8B-B14F-4D97-AF65-F5344CB8AC3E}">
        <p14:creationId xmlns:p14="http://schemas.microsoft.com/office/powerpoint/2010/main" val="42495323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114</a:t>
            </a:fld>
            <a:endParaRPr lang="en-US"/>
          </a:p>
        </p:txBody>
      </p:sp>
    </p:spTree>
    <p:extLst>
      <p:ext uri="{BB962C8B-B14F-4D97-AF65-F5344CB8AC3E}">
        <p14:creationId xmlns:p14="http://schemas.microsoft.com/office/powerpoint/2010/main" val="237658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17</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8711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18</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9492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19</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5610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20</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r>
              <a:rPr lang="el-GR" dirty="0" smtClean="0"/>
              <a:t>Φαίνεται ότι</a:t>
            </a:r>
            <a:r>
              <a:rPr lang="el-GR" baseline="0" dirty="0" smtClean="0"/>
              <a:t> στο δεξιά όλοι </a:t>
            </a:r>
            <a:r>
              <a:rPr lang="en-US" baseline="0" dirty="0" smtClean="0"/>
              <a:t>maximal – </a:t>
            </a:r>
            <a:r>
              <a:rPr lang="el-GR" baseline="0" dirty="0" smtClean="0"/>
              <a:t>καλό παράδειγμα για τον αλγόριθμο που θέλει </a:t>
            </a:r>
            <a:r>
              <a:rPr lang="en-US" baseline="0" dirty="0" smtClean="0"/>
              <a:t>enumeration</a:t>
            </a:r>
            <a:endParaRPr lang="en-US" dirty="0" smtClean="0"/>
          </a:p>
          <a:p>
            <a:endParaRPr lang="en-US" dirty="0"/>
          </a:p>
        </p:txBody>
      </p:sp>
    </p:spTree>
    <p:extLst>
      <p:ext uri="{BB962C8B-B14F-4D97-AF65-F5344CB8AC3E}">
        <p14:creationId xmlns:p14="http://schemas.microsoft.com/office/powerpoint/2010/main" val="336482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BCFAF46-5F13-4FA7-8D7F-5BE019ACC508}" type="datetime1">
              <a:rPr lang="el-GR" smtClean="0"/>
              <a:pPr/>
              <a:t>23/10/2017</a:t>
            </a:fld>
            <a:endParaRPr lang="el-G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EDAF76F-C91B-4DB4-9A2E-946356BF481F}" type="datetime1">
              <a:rPr lang="el-GR" smtClean="0"/>
              <a:pPr/>
              <a:t>23/10/2017</a:t>
            </a:fld>
            <a:endParaRPr lang="el-G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13916CF-C378-4382-B6F4-EE6E4F196E45}" type="datetime1">
              <a:rPr lang="el-GR" smtClean="0"/>
              <a:pPr/>
              <a:t>23/10/2017</a:t>
            </a:fld>
            <a:endParaRPr lang="el-G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590D5C4-C286-4976-84AE-5F3CEE477752}" type="datetime1">
              <a:rPr lang="el-GR" smtClean="0"/>
              <a:pPr/>
              <a:t>23/10/2017</a:t>
            </a:fld>
            <a:endParaRPr lang="el-G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22110-7191-45B7-A1D9-A73CA24F0E54}" type="datetime1">
              <a:rPr lang="el-GR" smtClean="0"/>
              <a:pPr/>
              <a:t>23/10/2017</a:t>
            </a:fld>
            <a:endParaRPr lang="el-G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2BEE004-93E2-45E3-AAF4-B8EBEA8D684D}" type="datetime1">
              <a:rPr lang="el-GR" smtClean="0"/>
              <a:pPr/>
              <a:t>23/10/2017</a:t>
            </a:fld>
            <a:endParaRPr lang="el-G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CAEAF6F-E8F6-4D39-8B53-3F26FD3379DC}" type="datetime1">
              <a:rPr lang="el-GR" smtClean="0"/>
              <a:pPr/>
              <a:t>23/10/2017</a:t>
            </a:fld>
            <a:endParaRPr lang="el-GR"/>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80A0D64-FC33-44C0-A45C-D6D0DD18F240}" type="datetime1">
              <a:rPr lang="el-GR" smtClean="0"/>
              <a:pPr/>
              <a:t>23/10/2017</a:t>
            </a:fld>
            <a:endParaRPr lang="el-GR"/>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D1DD6-A7E5-4D3F-9FF3-69D8F22926E3}" type="datetime1">
              <a:rPr lang="el-GR" smtClean="0"/>
              <a:pPr/>
              <a:t>23/10/2017</a:t>
            </a:fld>
            <a:endParaRPr lang="el-G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AB382-A905-43CD-945F-78A79883D167}" type="datetime1">
              <a:rPr lang="el-GR" smtClean="0"/>
              <a:pPr/>
              <a:t>23/10/2017</a:t>
            </a:fld>
            <a:endParaRPr lang="el-G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25ACB-E921-49CB-B949-9FFF0E636751}" type="datetime1">
              <a:rPr lang="el-GR" smtClean="0"/>
              <a:pPr/>
              <a:t>23/10/2017</a:t>
            </a:fld>
            <a:endParaRPr lang="el-G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203D5-999C-4BE9-A02B-09F921A261A1}" type="datetime1">
              <a:rPr lang="el-GR" smtClean="0"/>
              <a:pPr/>
              <a:t>23/10/2017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 Leskovec, A. Rajaraman, J. Ullman: Mining of Massive Datasets, http://www.mmds.org</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10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10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2.wmf"/><Relationship Id="rId5" Type="http://schemas.openxmlformats.org/officeDocument/2006/relationships/oleObject" Target="../embeddings/oleObject9.bin"/><Relationship Id="rId4" Type="http://schemas.openxmlformats.org/officeDocument/2006/relationships/image" Target="../media/image101.wmf"/></Relationships>
</file>

<file path=ppt/slides/_rels/slide11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11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hyperlink" Target="http://dmml.asu.edu/users/reza"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7.wmf"/><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6.wmf"/><Relationship Id="rId5" Type="http://schemas.openxmlformats.org/officeDocument/2006/relationships/oleObject" Target="../embeddings/oleObject5.bin"/><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customXml" Target="../ink/ink1.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77.wmf"/><Relationship Id="rId5" Type="http://schemas.openxmlformats.org/officeDocument/2006/relationships/oleObject" Target="../embeddings/oleObject6.bin"/><Relationship Id="rId4" Type="http://schemas.openxmlformats.org/officeDocument/2006/relationships/image" Target="../media/image75.png"/></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79.wmf"/><Relationship Id="rId5" Type="http://schemas.openxmlformats.org/officeDocument/2006/relationships/oleObject" Target="../embeddings/oleObject7.bin"/><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9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9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dirty="0" smtClean="0">
                <a:solidFill>
                  <a:schemeClr val="accent6">
                    <a:lumMod val="50000"/>
                  </a:schemeClr>
                </a:solidFill>
              </a:rPr>
              <a:t>Online Social Networks and Media </a:t>
            </a:r>
            <a:endParaRPr lang="en-US" dirty="0">
              <a:solidFill>
                <a:schemeClr val="accent6">
                  <a:lumMod val="50000"/>
                </a:schemeClr>
              </a:solidFill>
            </a:endParaRPr>
          </a:p>
        </p:txBody>
      </p:sp>
      <p:sp>
        <p:nvSpPr>
          <p:cNvPr id="4" name="Subtitle 3"/>
          <p:cNvSpPr>
            <a:spLocks noGrp="1"/>
          </p:cNvSpPr>
          <p:nvPr>
            <p:ph type="subTitle" idx="1"/>
          </p:nvPr>
        </p:nvSpPr>
        <p:spPr>
          <a:xfrm>
            <a:off x="1259632" y="4365104"/>
            <a:ext cx="6512768" cy="550912"/>
          </a:xfrm>
        </p:spPr>
        <p:txBody>
          <a:bodyPr>
            <a:normAutofit lnSpcReduction="10000"/>
          </a:bodyPr>
          <a:lstStyle/>
          <a:p>
            <a:r>
              <a:rPr lang="en-US" smtClean="0"/>
              <a:t>Community detection</a:t>
            </a:r>
            <a:endParaRPr lang="el-GR"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1</a:t>
            </a:fld>
            <a:endParaRPr lang="el-GR"/>
          </a:p>
        </p:txBody>
      </p:sp>
    </p:spTree>
    <p:extLst>
      <p:ext uri="{BB962C8B-B14F-4D97-AF65-F5344CB8AC3E}">
        <p14:creationId xmlns:p14="http://schemas.microsoft.com/office/powerpoint/2010/main" val="376536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42" y="0"/>
            <a:ext cx="8229600" cy="1143000"/>
          </a:xfrm>
        </p:spPr>
        <p:txBody>
          <a:bodyPr>
            <a:normAutofit/>
          </a:bodyPr>
          <a:lstStyle/>
          <a:p>
            <a:r>
              <a:rPr lang="en-US" sz="4000" dirty="0">
                <a:solidFill>
                  <a:schemeClr val="accent6">
                    <a:lumMod val="75000"/>
                  </a:schemeClr>
                </a:solidFill>
              </a:rPr>
              <a:t>Twitter &amp; Facebook</a:t>
            </a:r>
          </a:p>
        </p:txBody>
      </p:sp>
      <p:sp>
        <p:nvSpPr>
          <p:cNvPr id="3" name="Content Placeholder 2"/>
          <p:cNvSpPr>
            <a:spLocks noGrp="1"/>
          </p:cNvSpPr>
          <p:nvPr>
            <p:ph idx="1"/>
          </p:nvPr>
        </p:nvSpPr>
        <p:spPr>
          <a:xfrm>
            <a:off x="467544" y="5886092"/>
            <a:ext cx="7355160" cy="381000"/>
          </a:xfrm>
        </p:spPr>
        <p:txBody>
          <a:bodyPr>
            <a:normAutofit fontScale="70000" lnSpcReduction="20000"/>
          </a:bodyPr>
          <a:lstStyle/>
          <a:p>
            <a:pPr marL="0" indent="0">
              <a:buNone/>
            </a:pPr>
            <a:r>
              <a:rPr lang="en-US" dirty="0" smtClean="0">
                <a:solidFill>
                  <a:schemeClr val="tx1">
                    <a:lumMod val="95000"/>
                    <a:lumOff val="5000"/>
                  </a:schemeClr>
                </a:solidFill>
              </a:rPr>
              <a:t>social circles, circles of trust</a:t>
            </a:r>
            <a:endParaRPr lang="en-US" dirty="0">
              <a:solidFill>
                <a:schemeClr val="tx1">
                  <a:lumMod val="95000"/>
                  <a:lumOff val="5000"/>
                </a:scheme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7905750" cy="4473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19B12225-5612-419B-A8D5-4B8EEE4C217E}" type="slidenum">
              <a:rPr lang="en-US" smtClean="0"/>
              <a:pPr/>
              <a:t>10</a:t>
            </a:fld>
            <a:endParaRPr lang="en-US"/>
          </a:p>
        </p:txBody>
      </p:sp>
    </p:spTree>
    <p:extLst>
      <p:ext uri="{BB962C8B-B14F-4D97-AF65-F5344CB8AC3E}">
        <p14:creationId xmlns:p14="http://schemas.microsoft.com/office/powerpoint/2010/main" val="3708751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rot="5400000">
            <a:off x="2783590" y="-533795"/>
            <a:ext cx="3810000" cy="891082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solidFill>
                  <a:schemeClr val="accent6">
                    <a:lumMod val="75000"/>
                  </a:schemeClr>
                </a:solidFill>
              </a:rPr>
              <a:t>Modularity: Number of clusters</a:t>
            </a:r>
            <a:endParaRPr lang="en-US" dirty="0">
              <a:solidFill>
                <a:schemeClr val="accent6">
                  <a:lumMod val="75000"/>
                </a:schemeClr>
              </a:solidFill>
            </a:endParaRPr>
          </a:p>
        </p:txBody>
      </p:sp>
      <p:sp>
        <p:nvSpPr>
          <p:cNvPr id="3" name="Content Placeholder 2"/>
          <p:cNvSpPr>
            <a:spLocks noGrp="1"/>
          </p:cNvSpPr>
          <p:nvPr>
            <p:ph idx="1"/>
          </p:nvPr>
        </p:nvSpPr>
        <p:spPr>
          <a:xfrm>
            <a:off x="457200" y="1295401"/>
            <a:ext cx="8229600" cy="1447800"/>
          </a:xfrm>
        </p:spPr>
        <p:txBody>
          <a:bodyPr/>
          <a:lstStyle/>
          <a:p>
            <a:r>
              <a:rPr lang="en-US" dirty="0" smtClean="0"/>
              <a:t>Modularity is useful for selecting the </a:t>
            </a:r>
            <a:br>
              <a:rPr lang="en-US" dirty="0" smtClean="0"/>
            </a:br>
            <a:r>
              <a:rPr lang="en-US" dirty="0" smtClean="0"/>
              <a:t>number of clusters:</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100</a:t>
            </a:fld>
            <a:endParaRPr lang="en-US"/>
          </a:p>
        </p:txBody>
      </p:sp>
      <p:sp>
        <p:nvSpPr>
          <p:cNvPr id="7" name="TextBox 6"/>
          <p:cNvSpPr txBox="1"/>
          <p:nvPr/>
        </p:nvSpPr>
        <p:spPr>
          <a:xfrm>
            <a:off x="7696200" y="1905000"/>
            <a:ext cx="383438" cy="400110"/>
          </a:xfrm>
          <a:prstGeom prst="rect">
            <a:avLst/>
          </a:prstGeom>
          <a:noFill/>
        </p:spPr>
        <p:txBody>
          <a:bodyPr wrap="none" rtlCol="0">
            <a:spAutoFit/>
          </a:bodyPr>
          <a:lstStyle/>
          <a:p>
            <a:r>
              <a:rPr lang="en-US" sz="2000" b="1" dirty="0" smtClean="0">
                <a:latin typeface="Arial" pitchFamily="34" charset="0"/>
                <a:cs typeface="Arial" pitchFamily="34" charset="0"/>
              </a:rPr>
              <a:t>Q</a:t>
            </a:r>
          </a:p>
        </p:txBody>
      </p:sp>
    </p:spTree>
    <p:extLst>
      <p:ext uri="{BB962C8B-B14F-4D97-AF65-F5344CB8AC3E}">
        <p14:creationId xmlns:p14="http://schemas.microsoft.com/office/powerpoint/2010/main" val="40841469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75000"/>
                  </a:schemeClr>
                </a:solidFill>
              </a:rPr>
              <a:t>Modularity: Cluster quality</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101</a:t>
            </a:fld>
            <a:endParaRPr lang="en-US"/>
          </a:p>
        </p:txBody>
      </p:sp>
      <p:sp>
        <p:nvSpPr>
          <p:cNvPr id="5" name="TextBox 4"/>
          <p:cNvSpPr txBox="1"/>
          <p:nvPr/>
        </p:nvSpPr>
        <p:spPr>
          <a:xfrm>
            <a:off x="755576" y="2132856"/>
            <a:ext cx="7848872" cy="2062103"/>
          </a:xfrm>
          <a:prstGeom prst="rect">
            <a:avLst/>
          </a:prstGeom>
          <a:noFill/>
        </p:spPr>
        <p:txBody>
          <a:bodyPr wrap="square" rtlCol="0">
            <a:spAutoFit/>
          </a:bodyPr>
          <a:lstStyle/>
          <a:p>
            <a:r>
              <a:rPr lang="en-US" sz="3200" dirty="0" smtClean="0"/>
              <a:t>When a given clustering is “good”?</a:t>
            </a:r>
          </a:p>
          <a:p>
            <a:endParaRPr lang="en-US" sz="3200" dirty="0" smtClean="0"/>
          </a:p>
          <a:p>
            <a:r>
              <a:rPr lang="en-US" sz="3200" dirty="0" smtClean="0"/>
              <a:t>Also, it is both a local (per individual cluster) and global measure</a:t>
            </a:r>
            <a:endParaRPr lang="en-US" sz="3200" dirty="0"/>
          </a:p>
        </p:txBody>
      </p:sp>
    </p:spTree>
    <p:extLst>
      <p:ext uri="{BB962C8B-B14F-4D97-AF65-F5344CB8AC3E}">
        <p14:creationId xmlns:p14="http://schemas.microsoft.com/office/powerpoint/2010/main" val="32200410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23528" y="476672"/>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Community Evaluation</a:t>
            </a:r>
          </a:p>
        </p:txBody>
      </p:sp>
      <p:sp>
        <p:nvSpPr>
          <p:cNvPr id="2" name="TextBox 1"/>
          <p:cNvSpPr txBox="1"/>
          <p:nvPr/>
        </p:nvSpPr>
        <p:spPr>
          <a:xfrm>
            <a:off x="827584" y="2060848"/>
            <a:ext cx="7869560" cy="1569660"/>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With ground truth</a:t>
            </a:r>
          </a:p>
          <a:p>
            <a:pPr marL="457200" indent="-457200">
              <a:buFont typeface="Wingdings" panose="05000000000000000000" pitchFamily="2" charset="2"/>
              <a:buChar char="§"/>
            </a:pPr>
            <a:endParaRPr lang="en-US" sz="3200" dirty="0" smtClean="0"/>
          </a:p>
          <a:p>
            <a:pPr marL="457200" indent="-457200">
              <a:buFont typeface="Wingdings" panose="05000000000000000000" pitchFamily="2" charset="2"/>
              <a:buChar char="§"/>
            </a:pPr>
            <a:r>
              <a:rPr lang="en-US" sz="3200" dirty="0" smtClean="0"/>
              <a:t>Without ground truth</a:t>
            </a:r>
            <a:endParaRPr lang="en-US" sz="3200" dirty="0"/>
          </a:p>
        </p:txBody>
      </p:sp>
      <p:sp>
        <p:nvSpPr>
          <p:cNvPr id="3" name="Slide Number Placeholder 2"/>
          <p:cNvSpPr>
            <a:spLocks noGrp="1"/>
          </p:cNvSpPr>
          <p:nvPr>
            <p:ph type="sldNum" sz="quarter" idx="12"/>
          </p:nvPr>
        </p:nvSpPr>
        <p:spPr/>
        <p:txBody>
          <a:bodyPr/>
          <a:lstStyle/>
          <a:p>
            <a:fld id="{878E0B35-C73E-49DE-9EA0-4D9F6C87E107}" type="slidenum">
              <a:rPr lang="el-GR" smtClean="0"/>
              <a:pPr/>
              <a:t>102</a:t>
            </a:fld>
            <a:endParaRPr lang="el-GR"/>
          </a:p>
        </p:txBody>
      </p:sp>
    </p:spTree>
    <p:extLst>
      <p:ext uri="{BB962C8B-B14F-4D97-AF65-F5344CB8AC3E}">
        <p14:creationId xmlns:p14="http://schemas.microsoft.com/office/powerpoint/2010/main" val="5130429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850" y="1738313"/>
            <a:ext cx="46863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Evaluation with ground truth</a:t>
            </a:r>
          </a:p>
        </p:txBody>
      </p:sp>
      <p:sp>
        <p:nvSpPr>
          <p:cNvPr id="2" name="TextBox 1"/>
          <p:cNvSpPr txBox="1"/>
          <p:nvPr/>
        </p:nvSpPr>
        <p:spPr>
          <a:xfrm>
            <a:off x="323528" y="5301208"/>
            <a:ext cx="8568952" cy="1015663"/>
          </a:xfrm>
          <a:prstGeom prst="rect">
            <a:avLst/>
          </a:prstGeom>
          <a:noFill/>
        </p:spPr>
        <p:txBody>
          <a:bodyPr wrap="square" rtlCol="0">
            <a:spAutoFit/>
          </a:bodyPr>
          <a:lstStyle/>
          <a:p>
            <a:pPr algn="ctr"/>
            <a:r>
              <a:rPr lang="en-US" sz="3200" dirty="0" smtClean="0"/>
              <a:t>Zachary’s Karate Club</a:t>
            </a:r>
          </a:p>
          <a:p>
            <a:r>
              <a:rPr lang="en-US" sz="2800" dirty="0" smtClean="0"/>
              <a:t>Club president (34) (circles) and instructor (1) (rectangles)</a:t>
            </a:r>
            <a:endParaRPr lang="en-US" sz="2800" dirty="0"/>
          </a:p>
        </p:txBody>
      </p:sp>
      <p:sp>
        <p:nvSpPr>
          <p:cNvPr id="4" name="Slide Number Placeholder 3"/>
          <p:cNvSpPr>
            <a:spLocks noGrp="1"/>
          </p:cNvSpPr>
          <p:nvPr>
            <p:ph type="sldNum" sz="quarter" idx="12"/>
          </p:nvPr>
        </p:nvSpPr>
        <p:spPr/>
        <p:txBody>
          <a:bodyPr/>
          <a:lstStyle/>
          <a:p>
            <a:fld id="{878E0B35-C73E-49DE-9EA0-4D9F6C87E107}" type="slidenum">
              <a:rPr lang="el-GR" smtClean="0"/>
              <a:pPr/>
              <a:t>103</a:t>
            </a:fld>
            <a:endParaRPr lang="el-GR"/>
          </a:p>
        </p:txBody>
      </p:sp>
    </p:spTree>
    <p:extLst>
      <p:ext uri="{BB962C8B-B14F-4D97-AF65-F5344CB8AC3E}">
        <p14:creationId xmlns:p14="http://schemas.microsoft.com/office/powerpoint/2010/main" val="412638517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 purity</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104</a:t>
            </a:fld>
            <a:endParaRPr lang="el-GR"/>
          </a:p>
        </p:txBody>
      </p:sp>
      <p:pic>
        <p:nvPicPr>
          <p:cNvPr id="182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908" y="4005064"/>
            <a:ext cx="66198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048" y="2371884"/>
            <a:ext cx="4838159" cy="1409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1196752"/>
            <a:ext cx="8208912" cy="954107"/>
          </a:xfrm>
          <a:prstGeom prst="rect">
            <a:avLst/>
          </a:prstGeom>
          <a:noFill/>
        </p:spPr>
        <p:txBody>
          <a:bodyPr wrap="square" rtlCol="0">
            <a:spAutoFit/>
          </a:bodyPr>
          <a:lstStyle/>
          <a:p>
            <a:r>
              <a:rPr lang="en-US" sz="2800" dirty="0" smtClean="0"/>
              <a:t>the </a:t>
            </a:r>
            <a:r>
              <a:rPr lang="en-US" sz="2800" dirty="0"/>
              <a:t>fraction of instances that have labels equal to </a:t>
            </a:r>
            <a:r>
              <a:rPr lang="en-US" sz="2800" dirty="0" smtClean="0"/>
              <a:t>the label of the community’s majority </a:t>
            </a:r>
            <a:endParaRPr lang="en-US" sz="2800" dirty="0"/>
          </a:p>
        </p:txBody>
      </p:sp>
      <p:sp>
        <p:nvSpPr>
          <p:cNvPr id="5" name="TextBox 4"/>
          <p:cNvSpPr txBox="1"/>
          <p:nvPr/>
        </p:nvSpPr>
        <p:spPr>
          <a:xfrm>
            <a:off x="755576" y="6176764"/>
            <a:ext cx="3672408" cy="369332"/>
          </a:xfrm>
          <a:prstGeom prst="rect">
            <a:avLst/>
          </a:prstGeom>
          <a:noFill/>
        </p:spPr>
        <p:txBody>
          <a:bodyPr wrap="square" rtlCol="0">
            <a:spAutoFit/>
          </a:bodyPr>
          <a:lstStyle/>
          <a:p>
            <a:r>
              <a:rPr lang="en-US" dirty="0" smtClean="0"/>
              <a:t>(5+6+4)/20 </a:t>
            </a:r>
            <a:r>
              <a:rPr lang="en-US" dirty="0"/>
              <a:t>= </a:t>
            </a:r>
            <a:r>
              <a:rPr lang="en-US" dirty="0" smtClean="0"/>
              <a:t>0.75</a:t>
            </a:r>
            <a:endParaRPr lang="en-US" dirty="0"/>
          </a:p>
        </p:txBody>
      </p:sp>
    </p:spTree>
    <p:extLst>
      <p:ext uri="{BB962C8B-B14F-4D97-AF65-F5344CB8AC3E}">
        <p14:creationId xmlns:p14="http://schemas.microsoft.com/office/powerpoint/2010/main" val="7888777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105</a:t>
            </a:fld>
            <a:endParaRPr lang="el-GR"/>
          </a:p>
        </p:txBody>
      </p:sp>
      <p:sp>
        <p:nvSpPr>
          <p:cNvPr id="2" name="TextBox 1"/>
          <p:cNvSpPr txBox="1"/>
          <p:nvPr/>
        </p:nvSpPr>
        <p:spPr>
          <a:xfrm>
            <a:off x="467544" y="1052736"/>
            <a:ext cx="8136904" cy="1200329"/>
          </a:xfrm>
          <a:prstGeom prst="rect">
            <a:avLst/>
          </a:prstGeom>
          <a:noFill/>
        </p:spPr>
        <p:txBody>
          <a:bodyPr wrap="square" rtlCol="0">
            <a:spAutoFit/>
          </a:bodyPr>
          <a:lstStyle/>
          <a:p>
            <a:pPr algn="just"/>
            <a:r>
              <a:rPr lang="en-US" sz="2400" dirty="0">
                <a:solidFill>
                  <a:schemeClr val="accent6">
                    <a:lumMod val="75000"/>
                  </a:schemeClr>
                </a:solidFill>
              </a:rPr>
              <a:t>B</a:t>
            </a:r>
            <a:r>
              <a:rPr lang="en-US" sz="2400" dirty="0" smtClean="0">
                <a:solidFill>
                  <a:schemeClr val="accent6">
                    <a:lumMod val="75000"/>
                  </a:schemeClr>
                </a:solidFill>
              </a:rPr>
              <a:t>ased </a:t>
            </a:r>
            <a:r>
              <a:rPr lang="en-US" sz="2400" dirty="0">
                <a:solidFill>
                  <a:schemeClr val="accent6">
                    <a:lumMod val="75000"/>
                  </a:schemeClr>
                </a:solidFill>
              </a:rPr>
              <a:t>on pair </a:t>
            </a:r>
            <a:r>
              <a:rPr lang="en-US" sz="2400" dirty="0" smtClean="0">
                <a:solidFill>
                  <a:schemeClr val="accent6">
                    <a:lumMod val="75000"/>
                  </a:schemeClr>
                </a:solidFill>
              </a:rPr>
              <a:t>counting</a:t>
            </a:r>
            <a:r>
              <a:rPr lang="en-US" sz="2400" dirty="0" smtClean="0"/>
              <a:t>: the number of </a:t>
            </a:r>
            <a:r>
              <a:rPr lang="en-US" sz="2400" dirty="0"/>
              <a:t>pairs of vertices which are </a:t>
            </a:r>
            <a:r>
              <a:rPr lang="en-US" sz="2400" dirty="0" smtClean="0"/>
              <a:t>classified </a:t>
            </a:r>
            <a:r>
              <a:rPr lang="en-US" sz="2400" dirty="0"/>
              <a:t>in the </a:t>
            </a:r>
            <a:r>
              <a:rPr lang="en-US" sz="2400" dirty="0" smtClean="0"/>
              <a:t>same (different</a:t>
            </a:r>
            <a:r>
              <a:rPr lang="en-US" sz="2400" dirty="0"/>
              <a:t>) clusters in the two partitions.</a:t>
            </a:r>
          </a:p>
        </p:txBody>
      </p:sp>
      <p:sp>
        <p:nvSpPr>
          <p:cNvPr id="5" name="TextBox 4"/>
          <p:cNvSpPr txBox="1"/>
          <p:nvPr/>
        </p:nvSpPr>
        <p:spPr>
          <a:xfrm>
            <a:off x="683568" y="2420886"/>
            <a:ext cx="8013576" cy="4154984"/>
          </a:xfrm>
          <a:prstGeom prst="rect">
            <a:avLst/>
          </a:prstGeom>
          <a:noFill/>
        </p:spPr>
        <p:txBody>
          <a:bodyPr wrap="square" rtlCol="0">
            <a:spAutoFit/>
          </a:bodyPr>
          <a:lstStyle/>
          <a:p>
            <a:pPr marL="342900" indent="-342900" algn="just">
              <a:buFont typeface="Wingdings" panose="05000000000000000000" pitchFamily="2" charset="2"/>
              <a:buChar char="§"/>
            </a:pPr>
            <a:r>
              <a:rPr lang="en-US" sz="2400" dirty="0">
                <a:solidFill>
                  <a:schemeClr val="accent6">
                    <a:lumMod val="75000"/>
                  </a:schemeClr>
                </a:solidFill>
              </a:rPr>
              <a:t>True Positive (</a:t>
            </a:r>
            <a:r>
              <a:rPr lang="en-US" sz="2400" b="1" dirty="0">
                <a:solidFill>
                  <a:schemeClr val="accent6">
                    <a:lumMod val="75000"/>
                  </a:schemeClr>
                </a:solidFill>
              </a:rPr>
              <a:t>TP</a:t>
            </a:r>
            <a:r>
              <a:rPr lang="en-US" sz="2400" dirty="0">
                <a:solidFill>
                  <a:schemeClr val="accent6">
                    <a:lumMod val="75000"/>
                  </a:schemeClr>
                </a:solidFill>
              </a:rPr>
              <a:t>) Assignment</a:t>
            </a:r>
            <a:r>
              <a:rPr lang="en-US" sz="2400" dirty="0"/>
              <a:t>: when </a:t>
            </a:r>
            <a:r>
              <a:rPr lang="en-US" sz="2400" dirty="0">
                <a:solidFill>
                  <a:schemeClr val="tx2">
                    <a:lumMod val="60000"/>
                    <a:lumOff val="40000"/>
                  </a:schemeClr>
                </a:solidFill>
              </a:rPr>
              <a:t>similar members </a:t>
            </a:r>
            <a:r>
              <a:rPr lang="en-US" sz="2400" dirty="0"/>
              <a:t>are </a:t>
            </a:r>
            <a:r>
              <a:rPr lang="en-US" sz="2400" dirty="0" smtClean="0"/>
              <a:t>assigned to </a:t>
            </a:r>
            <a:r>
              <a:rPr lang="en-US" sz="2400" dirty="0"/>
              <a:t>the </a:t>
            </a:r>
            <a:r>
              <a:rPr lang="en-US" sz="2400" dirty="0">
                <a:solidFill>
                  <a:schemeClr val="tx2">
                    <a:lumMod val="60000"/>
                    <a:lumOff val="40000"/>
                  </a:schemeClr>
                </a:solidFill>
              </a:rPr>
              <a:t>same community</a:t>
            </a:r>
            <a:r>
              <a:rPr lang="en-US" sz="2400" dirty="0"/>
              <a:t>. This is a correct decision.</a:t>
            </a:r>
          </a:p>
          <a:p>
            <a:pPr marL="342900" indent="-342900" algn="just">
              <a:buFont typeface="Wingdings" panose="05000000000000000000" pitchFamily="2" charset="2"/>
              <a:buChar char="§"/>
            </a:pPr>
            <a:r>
              <a:rPr lang="en-US" sz="2400" dirty="0" smtClean="0">
                <a:solidFill>
                  <a:schemeClr val="accent6">
                    <a:lumMod val="75000"/>
                  </a:schemeClr>
                </a:solidFill>
              </a:rPr>
              <a:t>True </a:t>
            </a:r>
            <a:r>
              <a:rPr lang="en-US" sz="2400" dirty="0">
                <a:solidFill>
                  <a:schemeClr val="accent6">
                    <a:lumMod val="75000"/>
                  </a:schemeClr>
                </a:solidFill>
              </a:rPr>
              <a:t>Negative (</a:t>
            </a:r>
            <a:r>
              <a:rPr lang="en-US" sz="2400" b="1" dirty="0">
                <a:solidFill>
                  <a:schemeClr val="accent6">
                    <a:lumMod val="75000"/>
                  </a:schemeClr>
                </a:solidFill>
              </a:rPr>
              <a:t>TN</a:t>
            </a:r>
            <a:r>
              <a:rPr lang="en-US" sz="2400" dirty="0">
                <a:solidFill>
                  <a:schemeClr val="accent6">
                    <a:lumMod val="75000"/>
                  </a:schemeClr>
                </a:solidFill>
              </a:rPr>
              <a:t>) Assignment</a:t>
            </a:r>
            <a:r>
              <a:rPr lang="en-US" sz="2400" dirty="0"/>
              <a:t>: when </a:t>
            </a:r>
            <a:r>
              <a:rPr lang="en-US" sz="2400" dirty="0">
                <a:solidFill>
                  <a:schemeClr val="tx2">
                    <a:lumMod val="60000"/>
                    <a:lumOff val="40000"/>
                  </a:schemeClr>
                </a:solidFill>
              </a:rPr>
              <a:t>dissimilar members </a:t>
            </a:r>
            <a:r>
              <a:rPr lang="en-US" sz="2400" dirty="0"/>
              <a:t>are </a:t>
            </a:r>
            <a:r>
              <a:rPr lang="en-US" sz="2400" dirty="0" smtClean="0"/>
              <a:t>assigned to </a:t>
            </a:r>
            <a:r>
              <a:rPr lang="en-US" sz="2400" dirty="0" smtClean="0">
                <a:solidFill>
                  <a:schemeClr val="tx2">
                    <a:lumMod val="60000"/>
                    <a:lumOff val="40000"/>
                  </a:schemeClr>
                </a:solidFill>
              </a:rPr>
              <a:t>different </a:t>
            </a:r>
            <a:r>
              <a:rPr lang="en-US" sz="2400" dirty="0">
                <a:solidFill>
                  <a:schemeClr val="tx2">
                    <a:lumMod val="60000"/>
                    <a:lumOff val="40000"/>
                  </a:schemeClr>
                </a:solidFill>
              </a:rPr>
              <a:t>communities</a:t>
            </a:r>
            <a:r>
              <a:rPr lang="en-US" sz="2400" dirty="0"/>
              <a:t>. This is a correct decision</a:t>
            </a:r>
            <a:r>
              <a:rPr lang="en-US" sz="2400" dirty="0" smtClean="0"/>
              <a:t>.</a:t>
            </a:r>
            <a:endParaRPr lang="en-US" sz="2400" dirty="0">
              <a:solidFill>
                <a:schemeClr val="accent6">
                  <a:lumMod val="75000"/>
                </a:schemeClr>
              </a:solidFill>
            </a:endParaRPr>
          </a:p>
          <a:p>
            <a:pPr marL="342900" indent="-342900" algn="just">
              <a:buFont typeface="Wingdings" panose="05000000000000000000" pitchFamily="2" charset="2"/>
              <a:buChar char="§"/>
            </a:pPr>
            <a:r>
              <a:rPr lang="en-US" sz="2400" dirty="0" smtClean="0">
                <a:solidFill>
                  <a:schemeClr val="accent6">
                    <a:lumMod val="75000"/>
                  </a:schemeClr>
                </a:solidFill>
              </a:rPr>
              <a:t>False </a:t>
            </a:r>
            <a:r>
              <a:rPr lang="en-US" sz="2400" dirty="0">
                <a:solidFill>
                  <a:schemeClr val="accent6">
                    <a:lumMod val="75000"/>
                  </a:schemeClr>
                </a:solidFill>
              </a:rPr>
              <a:t>Negative (</a:t>
            </a:r>
            <a:r>
              <a:rPr lang="en-US" sz="2400" b="1" dirty="0">
                <a:solidFill>
                  <a:schemeClr val="accent6">
                    <a:lumMod val="75000"/>
                  </a:schemeClr>
                </a:solidFill>
              </a:rPr>
              <a:t>FN</a:t>
            </a:r>
            <a:r>
              <a:rPr lang="en-US" sz="2400" dirty="0">
                <a:solidFill>
                  <a:schemeClr val="accent6">
                    <a:lumMod val="75000"/>
                  </a:schemeClr>
                </a:solidFill>
              </a:rPr>
              <a:t>) Assignment</a:t>
            </a:r>
            <a:r>
              <a:rPr lang="en-US" sz="2400" dirty="0"/>
              <a:t>: when </a:t>
            </a:r>
            <a:r>
              <a:rPr lang="en-US" sz="2400" dirty="0">
                <a:solidFill>
                  <a:schemeClr val="tx2">
                    <a:lumMod val="60000"/>
                    <a:lumOff val="40000"/>
                  </a:schemeClr>
                </a:solidFill>
              </a:rPr>
              <a:t>similar members </a:t>
            </a:r>
            <a:r>
              <a:rPr lang="en-US" sz="2400" dirty="0"/>
              <a:t>are </a:t>
            </a:r>
            <a:r>
              <a:rPr lang="en-US" sz="2400" dirty="0" smtClean="0"/>
              <a:t>assigned to </a:t>
            </a:r>
            <a:r>
              <a:rPr lang="en-US" sz="2400" dirty="0" smtClean="0">
                <a:solidFill>
                  <a:schemeClr val="tx2">
                    <a:lumMod val="60000"/>
                    <a:lumOff val="40000"/>
                  </a:schemeClr>
                </a:solidFill>
              </a:rPr>
              <a:t>different </a:t>
            </a:r>
            <a:r>
              <a:rPr lang="en-US" sz="2400" dirty="0">
                <a:solidFill>
                  <a:schemeClr val="tx2">
                    <a:lumMod val="60000"/>
                    <a:lumOff val="40000"/>
                  </a:schemeClr>
                </a:solidFill>
              </a:rPr>
              <a:t>communities</a:t>
            </a:r>
            <a:r>
              <a:rPr lang="en-US" sz="2400" dirty="0"/>
              <a:t>. This is an incorrect decision.</a:t>
            </a:r>
          </a:p>
          <a:p>
            <a:pPr marL="342900" indent="-342900" algn="just">
              <a:buFont typeface="Wingdings" panose="05000000000000000000" pitchFamily="2" charset="2"/>
              <a:buChar char="§"/>
            </a:pPr>
            <a:r>
              <a:rPr lang="en-US" sz="2400" dirty="0" smtClean="0">
                <a:solidFill>
                  <a:schemeClr val="accent6">
                    <a:lumMod val="75000"/>
                  </a:schemeClr>
                </a:solidFill>
              </a:rPr>
              <a:t>False </a:t>
            </a:r>
            <a:r>
              <a:rPr lang="en-US" sz="2400" dirty="0">
                <a:solidFill>
                  <a:schemeClr val="accent6">
                    <a:lumMod val="75000"/>
                  </a:schemeClr>
                </a:solidFill>
              </a:rPr>
              <a:t>Positive (</a:t>
            </a:r>
            <a:r>
              <a:rPr lang="en-US" sz="2400" b="1" dirty="0">
                <a:solidFill>
                  <a:schemeClr val="accent6">
                    <a:lumMod val="75000"/>
                  </a:schemeClr>
                </a:solidFill>
              </a:rPr>
              <a:t>FP</a:t>
            </a:r>
            <a:r>
              <a:rPr lang="en-US" sz="2400" dirty="0">
                <a:solidFill>
                  <a:schemeClr val="accent6">
                    <a:lumMod val="75000"/>
                  </a:schemeClr>
                </a:solidFill>
              </a:rPr>
              <a:t>)</a:t>
            </a:r>
            <a:r>
              <a:rPr lang="en-US" sz="2400" dirty="0"/>
              <a:t> </a:t>
            </a:r>
            <a:r>
              <a:rPr lang="en-US" sz="2400" dirty="0">
                <a:solidFill>
                  <a:schemeClr val="accent6">
                    <a:lumMod val="75000"/>
                  </a:schemeClr>
                </a:solidFill>
              </a:rPr>
              <a:t>Assignment</a:t>
            </a:r>
            <a:r>
              <a:rPr lang="en-US" sz="2400" dirty="0"/>
              <a:t>: when </a:t>
            </a:r>
            <a:r>
              <a:rPr lang="en-US" sz="2400" dirty="0">
                <a:solidFill>
                  <a:schemeClr val="tx2">
                    <a:lumMod val="60000"/>
                    <a:lumOff val="40000"/>
                  </a:schemeClr>
                </a:solidFill>
              </a:rPr>
              <a:t>dissimilar members </a:t>
            </a:r>
            <a:r>
              <a:rPr lang="en-US" sz="2400" dirty="0"/>
              <a:t>are </a:t>
            </a:r>
            <a:r>
              <a:rPr lang="en-US" sz="2400" dirty="0" smtClean="0"/>
              <a:t>assigned to </a:t>
            </a:r>
            <a:r>
              <a:rPr lang="en-US" sz="2400" dirty="0"/>
              <a:t>the </a:t>
            </a:r>
            <a:r>
              <a:rPr lang="en-US" sz="2400" dirty="0">
                <a:solidFill>
                  <a:schemeClr val="tx2">
                    <a:lumMod val="60000"/>
                    <a:lumOff val="40000"/>
                  </a:schemeClr>
                </a:solidFill>
              </a:rPr>
              <a:t>same community</a:t>
            </a:r>
            <a:r>
              <a:rPr lang="en-US" sz="2400" dirty="0"/>
              <a:t>. This is an incorrect decision.</a:t>
            </a:r>
          </a:p>
        </p:txBody>
      </p:sp>
    </p:spTree>
    <p:extLst>
      <p:ext uri="{BB962C8B-B14F-4D97-AF65-F5344CB8AC3E}">
        <p14:creationId xmlns:p14="http://schemas.microsoft.com/office/powerpoint/2010/main" val="3503697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106</a:t>
            </a:fld>
            <a:endParaRPr lang="el-GR"/>
          </a:p>
        </p:txBody>
      </p:sp>
      <p:pic>
        <p:nvPicPr>
          <p:cNvPr id="182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340768"/>
            <a:ext cx="66198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8679" y="4653136"/>
            <a:ext cx="59817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43608" y="3717032"/>
            <a:ext cx="7344816" cy="830997"/>
          </a:xfrm>
          <a:prstGeom prst="rect">
            <a:avLst/>
          </a:prstGeom>
          <a:noFill/>
        </p:spPr>
        <p:txBody>
          <a:bodyPr wrap="square" rtlCol="0">
            <a:spAutoFit/>
          </a:bodyPr>
          <a:lstStyle/>
          <a:p>
            <a:r>
              <a:rPr lang="en-US" sz="2400" dirty="0">
                <a:solidFill>
                  <a:schemeClr val="accent6">
                    <a:lumMod val="75000"/>
                  </a:schemeClr>
                </a:solidFill>
              </a:rPr>
              <a:t>For TP</a:t>
            </a:r>
            <a:r>
              <a:rPr lang="en-US" sz="2400" dirty="0"/>
              <a:t>, we need </a:t>
            </a:r>
            <a:r>
              <a:rPr lang="en-US" sz="2400" dirty="0" smtClean="0"/>
              <a:t>to compute </a:t>
            </a:r>
            <a:r>
              <a:rPr lang="en-US" sz="2400" dirty="0"/>
              <a:t>the number of pairs with the same label that are in the same community</a:t>
            </a:r>
          </a:p>
        </p:txBody>
      </p:sp>
    </p:spTree>
    <p:extLst>
      <p:ext uri="{BB962C8B-B14F-4D97-AF65-F5344CB8AC3E}">
        <p14:creationId xmlns:p14="http://schemas.microsoft.com/office/powerpoint/2010/main" val="31422875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188640"/>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107</a:t>
            </a:fld>
            <a:endParaRPr lang="el-GR"/>
          </a:p>
        </p:txBody>
      </p:sp>
      <p:pic>
        <p:nvPicPr>
          <p:cNvPr id="1863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732628"/>
            <a:ext cx="519112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2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284536"/>
            <a:ext cx="4726111" cy="174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3501008"/>
            <a:ext cx="3898776" cy="1815882"/>
          </a:xfrm>
          <a:prstGeom prst="rect">
            <a:avLst/>
          </a:prstGeom>
          <a:noFill/>
        </p:spPr>
        <p:txBody>
          <a:bodyPr wrap="square" rtlCol="0">
            <a:spAutoFit/>
          </a:bodyPr>
          <a:lstStyle/>
          <a:p>
            <a:r>
              <a:rPr lang="en-US" sz="2800" dirty="0" smtClean="0">
                <a:solidFill>
                  <a:schemeClr val="accent6">
                    <a:lumMod val="75000"/>
                  </a:schemeClr>
                </a:solidFill>
              </a:rPr>
              <a:t>For TN</a:t>
            </a:r>
            <a:r>
              <a:rPr lang="en-US" sz="2800" dirty="0" smtClean="0"/>
              <a:t>: compute </a:t>
            </a:r>
            <a:r>
              <a:rPr lang="en-US" sz="2800" dirty="0"/>
              <a:t>the number of dissimilar pairs in dissimilar communities</a:t>
            </a:r>
          </a:p>
        </p:txBody>
      </p:sp>
    </p:spTree>
    <p:extLst>
      <p:ext uri="{BB962C8B-B14F-4D97-AF65-F5344CB8AC3E}">
        <p14:creationId xmlns:p14="http://schemas.microsoft.com/office/powerpoint/2010/main" val="336779032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116632"/>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108</a:t>
            </a:fld>
            <a:endParaRPr lang="el-GR"/>
          </a:p>
        </p:txBody>
      </p:sp>
      <p:pic>
        <p:nvPicPr>
          <p:cNvPr id="1822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980728"/>
            <a:ext cx="66198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3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25" y="3886266"/>
            <a:ext cx="67627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3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6816" y="5589240"/>
            <a:ext cx="53054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4" y="3200689"/>
            <a:ext cx="8856984" cy="461665"/>
          </a:xfrm>
          <a:prstGeom prst="rect">
            <a:avLst/>
          </a:prstGeom>
          <a:noFill/>
        </p:spPr>
        <p:txBody>
          <a:bodyPr wrap="square" rtlCol="0">
            <a:spAutoFit/>
          </a:bodyPr>
          <a:lstStyle/>
          <a:p>
            <a:r>
              <a:rPr lang="en-US" sz="2400" dirty="0">
                <a:solidFill>
                  <a:schemeClr val="accent6">
                    <a:lumMod val="75000"/>
                  </a:schemeClr>
                </a:solidFill>
              </a:rPr>
              <a:t>For FP</a:t>
            </a:r>
            <a:r>
              <a:rPr lang="en-US" sz="2400" dirty="0"/>
              <a:t>, </a:t>
            </a:r>
            <a:r>
              <a:rPr lang="en-US" sz="2400" dirty="0" smtClean="0"/>
              <a:t>compute </a:t>
            </a:r>
            <a:r>
              <a:rPr lang="en-US" sz="2400" dirty="0"/>
              <a:t>dissimilar pairs that are in the same community.</a:t>
            </a:r>
          </a:p>
        </p:txBody>
      </p:sp>
      <p:sp>
        <p:nvSpPr>
          <p:cNvPr id="5" name="TextBox 4"/>
          <p:cNvSpPr txBox="1"/>
          <p:nvPr/>
        </p:nvSpPr>
        <p:spPr>
          <a:xfrm>
            <a:off x="225860" y="4941168"/>
            <a:ext cx="8712968" cy="461665"/>
          </a:xfrm>
          <a:prstGeom prst="rect">
            <a:avLst/>
          </a:prstGeom>
          <a:noFill/>
        </p:spPr>
        <p:txBody>
          <a:bodyPr wrap="square" rtlCol="0">
            <a:spAutoFit/>
          </a:bodyPr>
          <a:lstStyle/>
          <a:p>
            <a:r>
              <a:rPr lang="en-US" sz="2400" dirty="0" smtClean="0">
                <a:solidFill>
                  <a:schemeClr val="accent6">
                    <a:lumMod val="75000"/>
                  </a:schemeClr>
                </a:solidFill>
              </a:rPr>
              <a:t>For FN</a:t>
            </a:r>
            <a:r>
              <a:rPr lang="en-US" sz="2400" dirty="0" smtClean="0"/>
              <a:t>, compute </a:t>
            </a:r>
            <a:r>
              <a:rPr lang="en-US" sz="2400" dirty="0"/>
              <a:t>similar members that are in </a:t>
            </a:r>
            <a:r>
              <a:rPr lang="en-US" sz="2400" dirty="0" smtClean="0"/>
              <a:t>different </a:t>
            </a:r>
            <a:r>
              <a:rPr lang="en-US" sz="2400" dirty="0"/>
              <a:t>communities.</a:t>
            </a:r>
          </a:p>
        </p:txBody>
      </p:sp>
    </p:spTree>
    <p:extLst>
      <p:ext uri="{BB962C8B-B14F-4D97-AF65-F5344CB8AC3E}">
        <p14:creationId xmlns:p14="http://schemas.microsoft.com/office/powerpoint/2010/main" val="311889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86409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Metrics: pairs</a:t>
            </a:r>
          </a:p>
        </p:txBody>
      </p:sp>
      <p:sp>
        <p:nvSpPr>
          <p:cNvPr id="4" name="Slide Number Placeholder 3"/>
          <p:cNvSpPr>
            <a:spLocks noGrp="1"/>
          </p:cNvSpPr>
          <p:nvPr>
            <p:ph type="sldNum" sz="quarter" idx="12"/>
          </p:nvPr>
        </p:nvSpPr>
        <p:spPr/>
        <p:txBody>
          <a:bodyPr/>
          <a:lstStyle/>
          <a:p>
            <a:fld id="{878E0B35-C73E-49DE-9EA0-4D9F6C87E107}" type="slidenum">
              <a:rPr lang="el-GR" smtClean="0"/>
              <a:pPr/>
              <a:t>109</a:t>
            </a:fld>
            <a:endParaRPr lang="el-GR"/>
          </a:p>
        </p:txBody>
      </p:sp>
      <p:sp>
        <p:nvSpPr>
          <p:cNvPr id="2" name="TextBox 1"/>
          <p:cNvSpPr txBox="1"/>
          <p:nvPr/>
        </p:nvSpPr>
        <p:spPr>
          <a:xfrm>
            <a:off x="403884" y="1196752"/>
            <a:ext cx="8275252" cy="5078313"/>
          </a:xfrm>
          <a:prstGeom prst="rect">
            <a:avLst/>
          </a:prstGeom>
          <a:noFill/>
        </p:spPr>
        <p:txBody>
          <a:bodyPr wrap="square" rtlCol="0">
            <a:spAutoFit/>
          </a:bodyPr>
          <a:lstStyle/>
          <a:p>
            <a:pPr algn="just"/>
            <a:r>
              <a:rPr lang="en-US" sz="2800" dirty="0" smtClean="0">
                <a:solidFill>
                  <a:schemeClr val="accent6">
                    <a:lumMod val="75000"/>
                  </a:schemeClr>
                </a:solidFill>
              </a:rPr>
              <a:t>Precision (P):</a:t>
            </a:r>
            <a:r>
              <a:rPr lang="en-US" sz="2800" dirty="0" smtClean="0"/>
              <a:t> the </a:t>
            </a:r>
            <a:r>
              <a:rPr lang="en-US" sz="2800" dirty="0"/>
              <a:t>fraction of pairs that have been correctly </a:t>
            </a:r>
            <a:r>
              <a:rPr lang="en-US" sz="2800" dirty="0" smtClean="0"/>
              <a:t>assigned to </a:t>
            </a:r>
            <a:r>
              <a:rPr lang="en-US" sz="2800" dirty="0"/>
              <a:t>the same community. </a:t>
            </a:r>
            <a:endParaRPr lang="en-US" sz="2800" dirty="0" smtClean="0"/>
          </a:p>
          <a:p>
            <a:pPr algn="just"/>
            <a:endParaRPr lang="en-US" sz="800" dirty="0"/>
          </a:p>
          <a:p>
            <a:pPr algn="ctr"/>
            <a:r>
              <a:rPr lang="en-US" sz="2800" dirty="0" smtClean="0"/>
              <a:t>TP/(TP+FP)</a:t>
            </a:r>
          </a:p>
          <a:p>
            <a:pPr algn="just"/>
            <a:endParaRPr lang="en-US" sz="2800" dirty="0"/>
          </a:p>
          <a:p>
            <a:pPr algn="just"/>
            <a:r>
              <a:rPr lang="en-US" sz="2800" dirty="0" smtClean="0">
                <a:solidFill>
                  <a:schemeClr val="accent6">
                    <a:lumMod val="75000"/>
                  </a:schemeClr>
                </a:solidFill>
              </a:rPr>
              <a:t>Recall (R):</a:t>
            </a:r>
            <a:r>
              <a:rPr lang="en-US" sz="2800" dirty="0" smtClean="0"/>
              <a:t> the </a:t>
            </a:r>
            <a:r>
              <a:rPr lang="en-US" sz="2800" dirty="0"/>
              <a:t>fraction of pairs </a:t>
            </a:r>
            <a:r>
              <a:rPr lang="en-US" sz="2800" dirty="0" smtClean="0"/>
              <a:t>assigned </a:t>
            </a:r>
            <a:r>
              <a:rPr lang="en-US" sz="2800" dirty="0"/>
              <a:t>to the same community of all </a:t>
            </a:r>
            <a:r>
              <a:rPr lang="en-US" sz="2800" dirty="0" smtClean="0"/>
              <a:t>the pairs </a:t>
            </a:r>
            <a:r>
              <a:rPr lang="en-US" sz="2800" dirty="0"/>
              <a:t>that should have been in the same community.</a:t>
            </a:r>
          </a:p>
          <a:p>
            <a:pPr algn="just"/>
            <a:endParaRPr lang="en-US" sz="800" dirty="0" smtClean="0"/>
          </a:p>
          <a:p>
            <a:pPr algn="ctr"/>
            <a:r>
              <a:rPr lang="en-US" sz="2800" dirty="0" smtClean="0"/>
              <a:t>TP/(TP+FN)</a:t>
            </a:r>
          </a:p>
          <a:p>
            <a:pPr algn="just"/>
            <a:endParaRPr lang="en-US" sz="2800" dirty="0"/>
          </a:p>
          <a:p>
            <a:pPr algn="just"/>
            <a:r>
              <a:rPr lang="en-US" sz="2800" dirty="0" smtClean="0">
                <a:solidFill>
                  <a:schemeClr val="accent6">
                    <a:lumMod val="75000"/>
                  </a:schemeClr>
                </a:solidFill>
              </a:rPr>
              <a:t>F-measure</a:t>
            </a:r>
          </a:p>
          <a:p>
            <a:pPr algn="ctr"/>
            <a:r>
              <a:rPr lang="en-US" sz="2800" dirty="0" smtClean="0"/>
              <a:t>2PR/(P+R)</a:t>
            </a:r>
            <a:endParaRPr lang="en-US" sz="2800" dirty="0"/>
          </a:p>
        </p:txBody>
      </p:sp>
    </p:spTree>
    <p:extLst>
      <p:ext uri="{BB962C8B-B14F-4D97-AF65-F5344CB8AC3E}">
        <p14:creationId xmlns:p14="http://schemas.microsoft.com/office/powerpoint/2010/main" val="283721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3431" y="908720"/>
            <a:ext cx="8438933" cy="5693866"/>
          </a:xfrm>
          <a:prstGeom prst="rect">
            <a:avLst/>
          </a:prstGeom>
          <a:noFill/>
        </p:spPr>
        <p:txBody>
          <a:bodyPr wrap="square" rtlCol="0">
            <a:spAutoFit/>
          </a:bodyPr>
          <a:lstStyle/>
          <a:p>
            <a:r>
              <a:rPr lang="en-US" sz="3600" dirty="0" smtClean="0">
                <a:solidFill>
                  <a:schemeClr val="accent6">
                    <a:lumMod val="75000"/>
                  </a:schemeClr>
                </a:solidFill>
              </a:rPr>
              <a:t>PART I</a:t>
            </a:r>
          </a:p>
          <a:p>
            <a:pPr marL="514350" indent="-514350">
              <a:buFont typeface="+mj-lt"/>
              <a:buAutoNum type="arabicPeriod"/>
            </a:pPr>
            <a:r>
              <a:rPr lang="en-US" sz="2800" dirty="0" smtClean="0"/>
              <a:t>Introduction: what, why, types?</a:t>
            </a:r>
          </a:p>
          <a:p>
            <a:pPr marL="514350" indent="-514350">
              <a:buFont typeface="+mj-lt"/>
              <a:buAutoNum type="arabicPeriod"/>
            </a:pPr>
            <a:endParaRPr lang="en-US" sz="800" dirty="0"/>
          </a:p>
          <a:p>
            <a:pPr marL="514350" indent="-514350">
              <a:buFont typeface="+mj-lt"/>
              <a:buAutoNum type="arabicPeriod"/>
            </a:pPr>
            <a:r>
              <a:rPr lang="en-US" sz="2800" dirty="0" smtClean="0"/>
              <a:t>Cliques and vertex similarity</a:t>
            </a:r>
          </a:p>
          <a:p>
            <a:pPr marL="514350" indent="-514350">
              <a:buFont typeface="+mj-lt"/>
              <a:buAutoNum type="arabicPeriod"/>
            </a:pPr>
            <a:endParaRPr lang="en-US" sz="800" dirty="0" smtClean="0"/>
          </a:p>
          <a:p>
            <a:pPr marL="514350" indent="-514350">
              <a:buFont typeface="+mj-lt"/>
              <a:buAutoNum type="arabicPeriod"/>
            </a:pPr>
            <a:r>
              <a:rPr lang="en-US" sz="2800" dirty="0" smtClean="0"/>
              <a:t>Background: How it relates to “cluster analysis” </a:t>
            </a:r>
          </a:p>
          <a:p>
            <a:pPr marL="514350" indent="-514350">
              <a:buFont typeface="+mj-lt"/>
              <a:buAutoNum type="arabicPeriod"/>
            </a:pPr>
            <a:endParaRPr lang="en-US" sz="800" dirty="0"/>
          </a:p>
          <a:p>
            <a:pPr marL="514350" indent="-514350">
              <a:buFont typeface="+mj-lt"/>
              <a:buAutoNum type="arabicPeriod"/>
            </a:pPr>
            <a:r>
              <a:rPr lang="en-US" sz="2800" dirty="0" smtClean="0"/>
              <a:t>Hierarchical clustering (</a:t>
            </a:r>
            <a:r>
              <a:rPr lang="en-US" sz="2800" dirty="0" err="1" smtClean="0"/>
              <a:t>betweenness</a:t>
            </a:r>
            <a:r>
              <a:rPr lang="en-US" sz="2800" dirty="0" smtClean="0"/>
              <a:t>)</a:t>
            </a:r>
          </a:p>
          <a:p>
            <a:pPr marL="514350" indent="-514350">
              <a:buFont typeface="+mj-lt"/>
              <a:buAutoNum type="arabicPeriod"/>
            </a:pPr>
            <a:endParaRPr lang="en-US" sz="800" dirty="0" smtClean="0"/>
          </a:p>
          <a:p>
            <a:pPr marL="514350" indent="-514350">
              <a:buFont typeface="+mj-lt"/>
              <a:buAutoNum type="arabicPeriod"/>
            </a:pPr>
            <a:r>
              <a:rPr lang="en-US" sz="2800" dirty="0" smtClean="0"/>
              <a:t>Modularity</a:t>
            </a:r>
          </a:p>
          <a:p>
            <a:pPr marL="514350" indent="-514350">
              <a:buFont typeface="+mj-lt"/>
              <a:buAutoNum type="arabicPeriod"/>
            </a:pPr>
            <a:endParaRPr lang="en-US" sz="800" dirty="0" smtClean="0"/>
          </a:p>
          <a:p>
            <a:pPr marL="514350" indent="-514350">
              <a:buFont typeface="+mj-lt"/>
              <a:buAutoNum type="arabicPeriod"/>
            </a:pPr>
            <a:r>
              <a:rPr lang="en-US" sz="2800" dirty="0"/>
              <a:t>How to evaluate </a:t>
            </a:r>
          </a:p>
          <a:p>
            <a:pPr marL="514350" indent="-514350">
              <a:buFont typeface="+mj-lt"/>
              <a:buAutoNum type="arabicPeriod"/>
            </a:pPr>
            <a:endParaRPr lang="en-US" sz="2800" dirty="0" smtClean="0"/>
          </a:p>
          <a:p>
            <a:r>
              <a:rPr lang="en-US" sz="3600" dirty="0">
                <a:solidFill>
                  <a:schemeClr val="accent6">
                    <a:lumMod val="75000"/>
                  </a:schemeClr>
                </a:solidFill>
              </a:rPr>
              <a:t>PART II</a:t>
            </a:r>
          </a:p>
          <a:p>
            <a:r>
              <a:rPr lang="en-US" sz="2800" dirty="0" smtClean="0"/>
              <a:t>Cuts, Spectral clustering, Denser subgraphs, community evolution</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Outline</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11</a:t>
            </a:fld>
            <a:endParaRPr lang="el-GR"/>
          </a:p>
        </p:txBody>
      </p:sp>
    </p:spTree>
    <p:extLst>
      <p:ext uri="{BB962C8B-B14F-4D97-AF65-F5344CB8AC3E}">
        <p14:creationId xmlns:p14="http://schemas.microsoft.com/office/powerpoint/2010/main" val="25741073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ChangeArrowheads="1"/>
          </p:cNvSpPr>
          <p:nvPr>
            <p:ph type="body" idx="1"/>
          </p:nvPr>
        </p:nvSpPr>
        <p:spPr>
          <a:xfrm>
            <a:off x="457200" y="990600"/>
            <a:ext cx="8458200" cy="5486400"/>
          </a:xfrm>
        </p:spPr>
        <p:txBody>
          <a:bodyPr/>
          <a:lstStyle/>
          <a:p>
            <a:pPr marL="342900" indent="-342900">
              <a:spcBef>
                <a:spcPct val="0"/>
              </a:spcBef>
            </a:pPr>
            <a:r>
              <a:rPr lang="en-US" altLang="en-US" dirty="0">
                <a:solidFill>
                  <a:schemeClr val="accent6">
                    <a:lumMod val="75000"/>
                  </a:schemeClr>
                </a:solidFill>
              </a:rPr>
              <a:t>Cluster Cohesion</a:t>
            </a:r>
            <a:r>
              <a:rPr lang="en-US" altLang="en-US" dirty="0">
                <a:solidFill>
                  <a:srgbClr val="FF9900"/>
                </a:solidFill>
              </a:rPr>
              <a:t>:</a:t>
            </a:r>
            <a:r>
              <a:rPr lang="en-US" altLang="en-US" dirty="0"/>
              <a:t> Measures how closely related are objects in a </a:t>
            </a:r>
            <a:r>
              <a:rPr lang="en-US" altLang="en-US" dirty="0" smtClean="0"/>
              <a:t>cluster</a:t>
            </a:r>
            <a:endParaRPr lang="en-US" altLang="en-US" dirty="0"/>
          </a:p>
          <a:p>
            <a:pPr marL="342900" indent="-342900">
              <a:spcBef>
                <a:spcPct val="0"/>
              </a:spcBef>
            </a:pPr>
            <a:r>
              <a:rPr lang="en-US" altLang="en-US" dirty="0" smtClean="0">
                <a:solidFill>
                  <a:schemeClr val="accent6">
                    <a:lumMod val="75000"/>
                  </a:schemeClr>
                </a:solidFill>
              </a:rPr>
              <a:t>Cluster </a:t>
            </a:r>
            <a:r>
              <a:rPr lang="en-US" altLang="en-US" dirty="0">
                <a:solidFill>
                  <a:schemeClr val="accent6">
                    <a:lumMod val="75000"/>
                  </a:schemeClr>
                </a:solidFill>
              </a:rPr>
              <a:t>Separation</a:t>
            </a:r>
            <a:r>
              <a:rPr lang="en-US" altLang="en-US" dirty="0"/>
              <a:t>: Measure how distinct or well-separated a cluster is from other clusters</a:t>
            </a:r>
          </a:p>
          <a:p>
            <a:pPr marL="342900" indent="-342900"/>
            <a:r>
              <a:rPr lang="en-US" altLang="en-US" sz="2400" dirty="0"/>
              <a:t>Example: Squared Error</a:t>
            </a:r>
          </a:p>
          <a:p>
            <a:pPr marL="742950" lvl="1" indent="-285750"/>
            <a:r>
              <a:rPr lang="en-US" altLang="en-US" sz="2000" dirty="0"/>
              <a:t>Cohesion is measured by the within cluster sum of squares (SSE)</a:t>
            </a:r>
          </a:p>
          <a:p>
            <a:pPr marL="742950" lvl="1" indent="-285750"/>
            <a:endParaRPr lang="en-US" altLang="en-US" sz="2000" dirty="0"/>
          </a:p>
          <a:p>
            <a:pPr marL="742950" lvl="1" indent="-285750"/>
            <a:endParaRPr lang="en-US" altLang="en-US" sz="2000" dirty="0"/>
          </a:p>
          <a:p>
            <a:pPr marL="742950" lvl="1" indent="-285750"/>
            <a:r>
              <a:rPr lang="en-US" altLang="en-US" sz="2000" dirty="0"/>
              <a:t>Separation is measured by the between cluster sum of </a:t>
            </a:r>
            <a:r>
              <a:rPr lang="en-US" altLang="en-US" sz="2000" dirty="0" smtClean="0"/>
              <a:t>squares</a:t>
            </a:r>
            <a:endParaRPr lang="en-US" altLang="en-US" sz="2000" dirty="0"/>
          </a:p>
          <a:p>
            <a:pPr marL="1143000" lvl="2" indent="-228600"/>
            <a:endParaRPr lang="en-US" altLang="en-US" sz="1800" dirty="0" smtClean="0"/>
          </a:p>
          <a:p>
            <a:pPr marL="1143000" lvl="2" indent="-228600"/>
            <a:endParaRPr lang="en-US" altLang="en-US" sz="1800" dirty="0"/>
          </a:p>
          <a:p>
            <a:pPr marL="1143000" lvl="2" indent="-228600"/>
            <a:endParaRPr lang="en-US" altLang="en-US" sz="1800" dirty="0"/>
          </a:p>
          <a:p>
            <a:pPr lvl="3"/>
            <a:r>
              <a:rPr lang="en-US" altLang="en-US" sz="1800" dirty="0"/>
              <a:t>Where |C</a:t>
            </a:r>
            <a:r>
              <a:rPr lang="en-US" altLang="en-US" sz="1800" baseline="-25000" dirty="0"/>
              <a:t>i</a:t>
            </a:r>
            <a:r>
              <a:rPr lang="en-US" altLang="en-US" sz="1800" dirty="0"/>
              <a:t>| is the size of cluster </a:t>
            </a:r>
            <a:r>
              <a:rPr lang="en-US" altLang="en-US" sz="1800" dirty="0" err="1"/>
              <a:t>i</a:t>
            </a:r>
            <a:r>
              <a:rPr lang="en-US" altLang="en-US" sz="1800" dirty="0"/>
              <a:t> </a:t>
            </a:r>
          </a:p>
          <a:p>
            <a:pPr marL="742950" lvl="1" indent="-285750">
              <a:buFont typeface="Arial" charset="0"/>
              <a:buNone/>
            </a:pPr>
            <a:endParaRPr lang="en-US" altLang="en-US" sz="2000" dirty="0"/>
          </a:p>
        </p:txBody>
      </p:sp>
      <p:graphicFrame>
        <p:nvGraphicFramePr>
          <p:cNvPr id="1673220" name="Object 4"/>
          <p:cNvGraphicFramePr>
            <a:graphicFrameLocks noChangeAspect="1"/>
          </p:cNvGraphicFramePr>
          <p:nvPr>
            <p:extLst>
              <p:ext uri="{D42A27DB-BD31-4B8C-83A1-F6EECF244321}">
                <p14:modId xmlns:p14="http://schemas.microsoft.com/office/powerpoint/2010/main" val="2628372001"/>
              </p:ext>
            </p:extLst>
          </p:nvPr>
        </p:nvGraphicFramePr>
        <p:xfrm>
          <a:off x="1763688" y="3861048"/>
          <a:ext cx="3294063" cy="906462"/>
        </p:xfrm>
        <a:graphic>
          <a:graphicData uri="http://schemas.openxmlformats.org/presentationml/2006/ole">
            <mc:AlternateContent xmlns:mc="http://schemas.openxmlformats.org/markup-compatibility/2006">
              <mc:Choice xmlns:v="urn:schemas-microsoft-com:vml" Requires="v">
                <p:oleObj spid="_x0000_s183418" name="Equation" r:id="rId3" imgW="1384300" imgH="381000" progId="Equation.3">
                  <p:embed/>
                </p:oleObj>
              </mc:Choice>
              <mc:Fallback>
                <p:oleObj name="Equation" r:id="rId3" imgW="1384300" imgH="3810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861048"/>
                        <a:ext cx="3294063"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3221" name="Object 5"/>
          <p:cNvGraphicFramePr>
            <a:graphicFrameLocks noChangeAspect="1"/>
          </p:cNvGraphicFramePr>
          <p:nvPr>
            <p:extLst>
              <p:ext uri="{D42A27DB-BD31-4B8C-83A1-F6EECF244321}">
                <p14:modId xmlns:p14="http://schemas.microsoft.com/office/powerpoint/2010/main" val="3957447821"/>
              </p:ext>
            </p:extLst>
          </p:nvPr>
        </p:nvGraphicFramePr>
        <p:xfrm>
          <a:off x="2123728" y="4941168"/>
          <a:ext cx="3322637" cy="815975"/>
        </p:xfrm>
        <a:graphic>
          <a:graphicData uri="http://schemas.openxmlformats.org/presentationml/2006/ole">
            <mc:AlternateContent xmlns:mc="http://schemas.openxmlformats.org/markup-compatibility/2006">
              <mc:Choice xmlns:v="urn:schemas-microsoft-com:vml" Requires="v">
                <p:oleObj spid="_x0000_s183419" name="Equation" r:id="rId5" imgW="1396394" imgH="342751" progId="Equation.3">
                  <p:embed/>
                </p:oleObj>
              </mc:Choice>
              <mc:Fallback>
                <p:oleObj name="Equation" r:id="rId5" imgW="1396394" imgH="342751" progId="Equation.3">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4941168"/>
                        <a:ext cx="3322637"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110</a:t>
            </a:fld>
            <a:endParaRPr lang="el-GR"/>
          </a:p>
        </p:txBody>
      </p:sp>
      <p:sp>
        <p:nvSpPr>
          <p:cNvPr id="7"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Evaluation without ground truth</a:t>
            </a:r>
          </a:p>
        </p:txBody>
      </p:sp>
    </p:spTree>
    <p:extLst>
      <p:ext uri="{BB962C8B-B14F-4D97-AF65-F5344CB8AC3E}">
        <p14:creationId xmlns:p14="http://schemas.microsoft.com/office/powerpoint/2010/main" val="16188902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Evaluation without ground truth</a:t>
            </a:r>
          </a:p>
        </p:txBody>
      </p:sp>
      <p:pic>
        <p:nvPicPr>
          <p:cNvPr id="146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705678"/>
            <a:ext cx="4861520" cy="170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606362"/>
            <a:ext cx="626137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878E0B35-C73E-49DE-9EA0-4D9F6C87E107}" type="slidenum">
              <a:rPr lang="el-GR" smtClean="0"/>
              <a:pPr/>
              <a:t>111</a:t>
            </a:fld>
            <a:endParaRPr lang="el-GR"/>
          </a:p>
        </p:txBody>
      </p:sp>
    </p:spTree>
    <p:extLst>
      <p:ext uri="{BB962C8B-B14F-4D97-AF65-F5344CB8AC3E}">
        <p14:creationId xmlns:p14="http://schemas.microsoft.com/office/powerpoint/2010/main" val="355230791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67544"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Evaluation without ground truth</a:t>
            </a:r>
          </a:p>
        </p:txBody>
      </p:sp>
      <p:sp>
        <p:nvSpPr>
          <p:cNvPr id="2" name="Slide Number Placeholder 1"/>
          <p:cNvSpPr>
            <a:spLocks noGrp="1"/>
          </p:cNvSpPr>
          <p:nvPr>
            <p:ph type="sldNum" sz="quarter" idx="12"/>
          </p:nvPr>
        </p:nvSpPr>
        <p:spPr/>
        <p:txBody>
          <a:bodyPr/>
          <a:lstStyle/>
          <a:p>
            <a:fld id="{878E0B35-C73E-49DE-9EA0-4D9F6C87E107}" type="slidenum">
              <a:rPr lang="el-GR" smtClean="0"/>
              <a:pPr/>
              <a:t>112</a:t>
            </a:fld>
            <a:endParaRPr lang="el-GR"/>
          </a:p>
        </p:txBody>
      </p:sp>
      <p:sp>
        <p:nvSpPr>
          <p:cNvPr id="4" name="TextBox 3"/>
          <p:cNvSpPr txBox="1"/>
          <p:nvPr/>
        </p:nvSpPr>
        <p:spPr>
          <a:xfrm>
            <a:off x="467544" y="1115235"/>
            <a:ext cx="7992888" cy="2800767"/>
          </a:xfrm>
          <a:prstGeom prst="rect">
            <a:avLst/>
          </a:prstGeom>
          <a:noFill/>
        </p:spPr>
        <p:txBody>
          <a:bodyPr wrap="square" rtlCol="0">
            <a:spAutoFit/>
          </a:bodyPr>
          <a:lstStyle/>
          <a:p>
            <a:r>
              <a:rPr lang="en-US" sz="2800" dirty="0" smtClean="0"/>
              <a:t>With semantics:</a:t>
            </a:r>
          </a:p>
          <a:p>
            <a:endParaRPr lang="en-US" sz="800" dirty="0"/>
          </a:p>
          <a:p>
            <a:pPr marL="457200" indent="-457200">
              <a:buFont typeface="Wingdings" panose="05000000000000000000" pitchFamily="2" charset="2"/>
              <a:buChar char="§"/>
            </a:pPr>
            <a:r>
              <a:rPr lang="en-US" sz="2800" dirty="0" smtClean="0"/>
              <a:t>(ad hoc) analyze other attributes (e.g., profile, content generated) for coherence</a:t>
            </a:r>
          </a:p>
          <a:p>
            <a:pPr marL="457200" indent="-457200">
              <a:buFont typeface="Wingdings" panose="05000000000000000000" pitchFamily="2" charset="2"/>
              <a:buChar char="§"/>
            </a:pPr>
            <a:r>
              <a:rPr lang="en-US" sz="2800" dirty="0" smtClean="0"/>
              <a:t>human subjects (user study) Mechanical Turk</a:t>
            </a:r>
          </a:p>
          <a:p>
            <a:r>
              <a:rPr lang="en-US" sz="2800" dirty="0" smtClean="0"/>
              <a:t>Visual representation (similarity/adjacency matric, word clouds, </a:t>
            </a:r>
            <a:r>
              <a:rPr lang="en-US" sz="2800" dirty="0" err="1" smtClean="0"/>
              <a:t>etc</a:t>
            </a:r>
            <a:r>
              <a:rPr lang="en-US" sz="2800" dirty="0" smtClean="0"/>
              <a:t>)</a:t>
            </a:r>
          </a:p>
        </p:txBody>
      </p:sp>
      <p:pic>
        <p:nvPicPr>
          <p:cNvPr id="184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55" y="4058231"/>
            <a:ext cx="78676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3359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113</a:t>
            </a:fld>
            <a:endParaRPr lang="el-GR"/>
          </a:p>
        </p:txBody>
      </p:sp>
      <p:sp>
        <p:nvSpPr>
          <p:cNvPr id="4" name="TextBox 3"/>
          <p:cNvSpPr txBox="1"/>
          <p:nvPr/>
        </p:nvSpPr>
        <p:spPr>
          <a:xfrm>
            <a:off x="432148" y="1844824"/>
            <a:ext cx="8064896"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solidFill>
                  <a:schemeClr val="tx1">
                    <a:lumMod val="95000"/>
                    <a:lumOff val="5000"/>
                  </a:schemeClr>
                </a:solidFill>
              </a:rPr>
              <a:t>Jure </a:t>
            </a:r>
            <a:r>
              <a:rPr lang="en-US" sz="2000" dirty="0" err="1" smtClean="0">
                <a:solidFill>
                  <a:schemeClr val="tx1">
                    <a:lumMod val="95000"/>
                    <a:lumOff val="5000"/>
                  </a:schemeClr>
                </a:solidFill>
              </a:rPr>
              <a:t>Leskovec</a:t>
            </a:r>
            <a:r>
              <a:rPr lang="en-US" sz="2000" dirty="0">
                <a:solidFill>
                  <a:schemeClr val="tx1">
                    <a:lumMod val="95000"/>
                    <a:lumOff val="5000"/>
                  </a:schemeClr>
                </a:solidFill>
              </a:rPr>
              <a:t>, </a:t>
            </a:r>
            <a:r>
              <a:rPr lang="en-US" sz="2000" dirty="0" err="1">
                <a:solidFill>
                  <a:schemeClr val="tx1">
                    <a:lumMod val="95000"/>
                    <a:lumOff val="5000"/>
                  </a:schemeClr>
                </a:solidFill>
              </a:rPr>
              <a:t>Anand</a:t>
            </a:r>
            <a:r>
              <a:rPr lang="en-US" sz="2000" dirty="0">
                <a:solidFill>
                  <a:schemeClr val="tx1">
                    <a:lumMod val="95000"/>
                    <a:lumOff val="5000"/>
                  </a:schemeClr>
                </a:solidFill>
              </a:rPr>
              <a:t> </a:t>
            </a:r>
            <a:r>
              <a:rPr lang="en-US" sz="2000" dirty="0" err="1">
                <a:solidFill>
                  <a:schemeClr val="tx1">
                    <a:lumMod val="95000"/>
                    <a:lumOff val="5000"/>
                  </a:schemeClr>
                </a:solidFill>
              </a:rPr>
              <a:t>Rajaraman</a:t>
            </a:r>
            <a:r>
              <a:rPr lang="en-US" sz="2000" dirty="0">
                <a:solidFill>
                  <a:schemeClr val="tx1">
                    <a:lumMod val="95000"/>
                    <a:lumOff val="5000"/>
                  </a:schemeClr>
                </a:solidFill>
              </a:rPr>
              <a:t>, Jeff </a:t>
            </a:r>
            <a:r>
              <a:rPr lang="en-US" sz="2000" dirty="0" smtClean="0">
                <a:solidFill>
                  <a:schemeClr val="tx1">
                    <a:lumMod val="95000"/>
                    <a:lumOff val="5000"/>
                  </a:schemeClr>
                </a:solidFill>
              </a:rPr>
              <a:t>Ullman, Mining </a:t>
            </a:r>
            <a:r>
              <a:rPr lang="en-US" sz="2000" dirty="0">
                <a:solidFill>
                  <a:schemeClr val="tx1">
                    <a:lumMod val="95000"/>
                    <a:lumOff val="5000"/>
                  </a:schemeClr>
                </a:solidFill>
              </a:rPr>
              <a:t>of Massive </a:t>
            </a:r>
            <a:r>
              <a:rPr lang="en-US" sz="2000" dirty="0" smtClean="0">
                <a:solidFill>
                  <a:schemeClr val="tx1">
                    <a:lumMod val="95000"/>
                    <a:lumOff val="5000"/>
                  </a:schemeClr>
                </a:solidFill>
              </a:rPr>
              <a:t>Datasets,  Chapter 10, http</a:t>
            </a:r>
            <a:r>
              <a:rPr lang="en-US" sz="2000" dirty="0">
                <a:solidFill>
                  <a:schemeClr val="tx1">
                    <a:lumMod val="95000"/>
                    <a:lumOff val="5000"/>
                  </a:schemeClr>
                </a:solidFill>
              </a:rPr>
              <a:t>://www.mmds.org/</a:t>
            </a:r>
          </a:p>
          <a:p>
            <a:pPr marL="342900" indent="-342900" fontAlgn="base">
              <a:buFont typeface="Wingdings" panose="05000000000000000000" pitchFamily="2" charset="2"/>
              <a:buChar char="§"/>
            </a:pPr>
            <a:endParaRPr lang="en-US" sz="2000" dirty="0" smtClean="0">
              <a:solidFill>
                <a:schemeClr val="tx1">
                  <a:lumMod val="95000"/>
                  <a:lumOff val="5000"/>
                </a:schemeClr>
              </a:solidFill>
              <a:hlinkClick r:id="rId3"/>
            </a:endParaRPr>
          </a:p>
          <a:p>
            <a:pPr marL="342900" indent="-342900" fontAlgn="base">
              <a:buFont typeface="Wingdings" panose="05000000000000000000" pitchFamily="2" charset="2"/>
              <a:buChar char="§"/>
            </a:pPr>
            <a:r>
              <a:rPr lang="en-US" sz="2000" dirty="0" smtClean="0">
                <a:solidFill>
                  <a:schemeClr val="tx1">
                    <a:lumMod val="95000"/>
                    <a:lumOff val="5000"/>
                  </a:schemeClr>
                </a:solidFill>
              </a:rPr>
              <a:t>Reza </a:t>
            </a:r>
            <a:r>
              <a:rPr lang="en-US" sz="2000" dirty="0" err="1" smtClean="0">
                <a:solidFill>
                  <a:schemeClr val="tx1">
                    <a:lumMod val="95000"/>
                    <a:lumOff val="5000"/>
                  </a:schemeClr>
                </a:solidFill>
              </a:rPr>
              <a:t>Zafarani</a:t>
            </a:r>
            <a:r>
              <a:rPr lang="en-US" sz="2000" dirty="0" smtClean="0">
                <a:solidFill>
                  <a:schemeClr val="tx1">
                    <a:lumMod val="95000"/>
                    <a:lumOff val="5000"/>
                  </a:schemeClr>
                </a:solidFill>
              </a:rPr>
              <a:t>, Mohammad </a:t>
            </a:r>
            <a:r>
              <a:rPr lang="en-US" sz="2000" dirty="0">
                <a:solidFill>
                  <a:schemeClr val="tx1">
                    <a:lumMod val="95000"/>
                    <a:lumOff val="5000"/>
                  </a:schemeClr>
                </a:solidFill>
              </a:rPr>
              <a:t>Ali </a:t>
            </a:r>
            <a:r>
              <a:rPr lang="en-US" sz="2000" dirty="0" err="1" smtClean="0">
                <a:solidFill>
                  <a:schemeClr val="tx1">
                    <a:lumMod val="95000"/>
                    <a:lumOff val="5000"/>
                  </a:schemeClr>
                </a:solidFill>
              </a:rPr>
              <a:t>Abbasi</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Huan</a:t>
            </a:r>
            <a:r>
              <a:rPr lang="en-US" sz="2000" dirty="0" smtClean="0">
                <a:solidFill>
                  <a:schemeClr val="tx1">
                    <a:lumMod val="95000"/>
                    <a:lumOff val="5000"/>
                  </a:schemeClr>
                </a:solidFill>
              </a:rPr>
              <a:t> Liu, Social </a:t>
            </a:r>
            <a:r>
              <a:rPr lang="en-US" sz="2000" dirty="0">
                <a:solidFill>
                  <a:schemeClr val="tx1">
                    <a:lumMod val="95000"/>
                    <a:lumOff val="5000"/>
                  </a:schemeClr>
                </a:solidFill>
              </a:rPr>
              <a:t>Media </a:t>
            </a:r>
            <a:r>
              <a:rPr lang="en-US" sz="2000" dirty="0" smtClean="0">
                <a:solidFill>
                  <a:schemeClr val="tx1">
                    <a:lumMod val="95000"/>
                    <a:lumOff val="5000"/>
                  </a:schemeClr>
                </a:solidFill>
              </a:rPr>
              <a:t>Mining: An Introduction</a:t>
            </a:r>
            <a:r>
              <a:rPr lang="en-US" sz="2000" dirty="0">
                <a:solidFill>
                  <a:schemeClr val="tx1">
                    <a:lumMod val="95000"/>
                    <a:lumOff val="5000"/>
                  </a:schemeClr>
                </a:solidFill>
              </a:rPr>
              <a:t>, Chapter 6, http://dmml.asu.edu/smm/</a:t>
            </a:r>
          </a:p>
          <a:p>
            <a:pPr marL="342900" indent="-342900">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smtClean="0">
                <a:solidFill>
                  <a:schemeClr val="tx1">
                    <a:lumMod val="95000"/>
                    <a:lumOff val="5000"/>
                  </a:schemeClr>
                </a:solidFill>
              </a:rPr>
              <a:t>Santo </a:t>
            </a:r>
            <a:r>
              <a:rPr lang="en-US" sz="2000" dirty="0">
                <a:solidFill>
                  <a:schemeClr val="tx1">
                    <a:lumMod val="95000"/>
                    <a:lumOff val="5000"/>
                  </a:schemeClr>
                </a:solidFill>
              </a:rPr>
              <a:t>Fortunato: Community detection in graphs. </a:t>
            </a:r>
            <a:r>
              <a:rPr lang="en-US" sz="2000" dirty="0" err="1">
                <a:solidFill>
                  <a:schemeClr val="tx1">
                    <a:lumMod val="95000"/>
                    <a:lumOff val="5000"/>
                  </a:schemeClr>
                </a:solidFill>
              </a:rPr>
              <a:t>CoRR</a:t>
            </a:r>
            <a:r>
              <a:rPr lang="en-US" sz="2000" dirty="0">
                <a:solidFill>
                  <a:schemeClr val="tx1">
                    <a:lumMod val="95000"/>
                    <a:lumOff val="5000"/>
                  </a:schemeClr>
                </a:solidFill>
              </a:rPr>
              <a:t> </a:t>
            </a:r>
            <a:r>
              <a:rPr lang="en-US" sz="2000" dirty="0" smtClean="0">
                <a:solidFill>
                  <a:schemeClr val="tx1">
                    <a:lumMod val="95000"/>
                    <a:lumOff val="5000"/>
                  </a:schemeClr>
                </a:solidFill>
              </a:rPr>
              <a:t>abs/0906.0612v2</a:t>
            </a:r>
            <a:r>
              <a:rPr lang="en-US" sz="2000" dirty="0">
                <a:solidFill>
                  <a:schemeClr val="tx1">
                    <a:lumMod val="95000"/>
                    <a:lumOff val="5000"/>
                  </a:schemeClr>
                </a:solidFill>
              </a:rPr>
              <a:t> (2010)</a:t>
            </a:r>
          </a:p>
          <a:p>
            <a:pPr marL="342900" indent="-342900">
              <a:buFont typeface="Wingdings" panose="05000000000000000000" pitchFamily="2" charset="2"/>
              <a:buChar char="§"/>
            </a:pPr>
            <a:endParaRPr lang="en-US" sz="2000" dirty="0">
              <a:solidFill>
                <a:schemeClr val="tx1">
                  <a:lumMod val="95000"/>
                  <a:lumOff val="5000"/>
                </a:schemeClr>
              </a:solidFill>
            </a:endParaRPr>
          </a:p>
          <a:p>
            <a:pPr marL="342900" indent="-342900">
              <a:buFont typeface="Wingdings" panose="05000000000000000000" pitchFamily="2" charset="2"/>
              <a:buChar char="§"/>
            </a:pPr>
            <a:r>
              <a:rPr lang="en-US" sz="2000" dirty="0">
                <a:solidFill>
                  <a:schemeClr val="tx1">
                    <a:lumMod val="95000"/>
                    <a:lumOff val="5000"/>
                  </a:schemeClr>
                </a:solidFill>
              </a:rPr>
              <a:t>Pang-</a:t>
            </a:r>
            <a:r>
              <a:rPr lang="en-US" sz="2000" dirty="0" err="1">
                <a:solidFill>
                  <a:schemeClr val="tx1">
                    <a:lumMod val="95000"/>
                    <a:lumOff val="5000"/>
                  </a:schemeClr>
                </a:solidFill>
              </a:rPr>
              <a:t>Ning</a:t>
            </a:r>
            <a:r>
              <a:rPr lang="en-US" sz="2000" dirty="0">
                <a:solidFill>
                  <a:schemeClr val="tx1">
                    <a:lumMod val="95000"/>
                    <a:lumOff val="5000"/>
                  </a:schemeClr>
                </a:solidFill>
              </a:rPr>
              <a:t> </a:t>
            </a:r>
            <a:r>
              <a:rPr lang="en-US" sz="2000" dirty="0" smtClean="0">
                <a:solidFill>
                  <a:schemeClr val="tx1">
                    <a:lumMod val="95000"/>
                    <a:lumOff val="5000"/>
                  </a:schemeClr>
                </a:solidFill>
              </a:rPr>
              <a:t>Tan, Michael Steinbach, </a:t>
            </a:r>
            <a:r>
              <a:rPr lang="en-US" sz="2000" dirty="0" err="1" smtClean="0">
                <a:solidFill>
                  <a:schemeClr val="tx1">
                    <a:lumMod val="95000"/>
                    <a:lumOff val="5000"/>
                  </a:schemeClr>
                </a:solidFill>
              </a:rPr>
              <a:t>Vipin</a:t>
            </a:r>
            <a:r>
              <a:rPr lang="en-US" sz="2000" dirty="0" smtClean="0">
                <a:solidFill>
                  <a:schemeClr val="tx1">
                    <a:lumMod val="95000"/>
                    <a:lumOff val="5000"/>
                  </a:schemeClr>
                </a:solidFill>
              </a:rPr>
              <a:t> Kumar,  Introduction to Data Mining</a:t>
            </a:r>
            <a:r>
              <a:rPr lang="en-US" sz="2000" dirty="0">
                <a:solidFill>
                  <a:schemeClr val="tx1">
                    <a:lumMod val="95000"/>
                    <a:lumOff val="5000"/>
                  </a:schemeClr>
                </a:solidFill>
              </a:rPr>
              <a:t>, Chapter 8, http://</a:t>
            </a:r>
            <a:r>
              <a:rPr lang="en-US" sz="2000" dirty="0" smtClean="0">
                <a:solidFill>
                  <a:schemeClr val="tx1">
                    <a:lumMod val="95000"/>
                    <a:lumOff val="5000"/>
                  </a:schemeClr>
                </a:solidFill>
              </a:rPr>
              <a:t>www.users.cs.umn.edu</a:t>
            </a:r>
            <a:r>
              <a:rPr lang="en-US" sz="2000" dirty="0">
                <a:solidFill>
                  <a:schemeClr val="tx1">
                    <a:lumMod val="95000"/>
                    <a:lumOff val="5000"/>
                  </a:schemeClr>
                </a:solidFill>
              </a:rPr>
              <a:t>/~</a:t>
            </a:r>
            <a:r>
              <a:rPr lang="en-US" sz="2000" dirty="0" smtClean="0">
                <a:solidFill>
                  <a:schemeClr val="tx1">
                    <a:lumMod val="95000"/>
                    <a:lumOff val="5000"/>
                  </a:schemeClr>
                </a:solidFill>
              </a:rPr>
              <a:t>kumar/dmbook/index.php</a:t>
            </a:r>
          </a:p>
        </p:txBody>
      </p:sp>
      <p:sp>
        <p:nvSpPr>
          <p:cNvPr id="3" name="TextBox 2"/>
          <p:cNvSpPr txBox="1"/>
          <p:nvPr/>
        </p:nvSpPr>
        <p:spPr>
          <a:xfrm>
            <a:off x="971600" y="548680"/>
            <a:ext cx="6552728" cy="707886"/>
          </a:xfrm>
          <a:prstGeom prst="rect">
            <a:avLst/>
          </a:prstGeom>
          <a:noFill/>
        </p:spPr>
        <p:txBody>
          <a:bodyPr wrap="square" rtlCol="0">
            <a:spAutoFit/>
          </a:bodyPr>
          <a:lstStyle/>
          <a:p>
            <a:r>
              <a:rPr lang="en-US" sz="4000" dirty="0" smtClean="0"/>
              <a:t>Basic References</a:t>
            </a:r>
            <a:endParaRPr lang="en-US" sz="4000" dirty="0"/>
          </a:p>
        </p:txBody>
      </p:sp>
    </p:spTree>
    <p:extLst>
      <p:ext uri="{BB962C8B-B14F-4D97-AF65-F5344CB8AC3E}">
        <p14:creationId xmlns:p14="http://schemas.microsoft.com/office/powerpoint/2010/main" val="13179101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114</a:t>
            </a:fld>
            <a:endParaRPr lang="el-GR"/>
          </a:p>
        </p:txBody>
      </p:sp>
      <p:sp>
        <p:nvSpPr>
          <p:cNvPr id="3" name="TextBox 2"/>
          <p:cNvSpPr txBox="1"/>
          <p:nvPr/>
        </p:nvSpPr>
        <p:spPr>
          <a:xfrm>
            <a:off x="1763688" y="2708920"/>
            <a:ext cx="5256584" cy="923330"/>
          </a:xfrm>
          <a:prstGeom prst="rect">
            <a:avLst/>
          </a:prstGeom>
          <a:noFill/>
        </p:spPr>
        <p:txBody>
          <a:bodyPr wrap="square" rtlCol="0">
            <a:spAutoFit/>
          </a:bodyPr>
          <a:lstStyle/>
          <a:p>
            <a:pPr algn="r"/>
            <a:r>
              <a:rPr lang="en-US" sz="5400" dirty="0" smtClean="0"/>
              <a:t>Questions?</a:t>
            </a:r>
            <a:endParaRPr lang="en-US" sz="5400" dirty="0"/>
          </a:p>
        </p:txBody>
      </p:sp>
    </p:spTree>
    <p:extLst>
      <p:ext uri="{BB962C8B-B14F-4D97-AF65-F5344CB8AC3E}">
        <p14:creationId xmlns:p14="http://schemas.microsoft.com/office/powerpoint/2010/main" val="1242327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Why? (some applications)</a:t>
            </a:r>
            <a:endParaRPr lang="en-US" dirty="0">
              <a:solidFill>
                <a:schemeClr val="accent6">
                  <a:lumMod val="75000"/>
                </a:schemeClr>
              </a:solidFill>
            </a:endParaRPr>
          </a:p>
        </p:txBody>
      </p:sp>
      <p:sp>
        <p:nvSpPr>
          <p:cNvPr id="2" name="TextBox 1"/>
          <p:cNvSpPr txBox="1"/>
          <p:nvPr/>
        </p:nvSpPr>
        <p:spPr>
          <a:xfrm>
            <a:off x="408108" y="1176653"/>
            <a:ext cx="7961110" cy="5278368"/>
          </a:xfrm>
          <a:prstGeom prst="rect">
            <a:avLst/>
          </a:prstGeom>
          <a:noFill/>
        </p:spPr>
        <p:txBody>
          <a:bodyPr wrap="square" rtlCol="0">
            <a:spAutoFit/>
          </a:bodyPr>
          <a:lstStyle/>
          <a:p>
            <a:pPr marL="457200" indent="-457200">
              <a:buFont typeface="Wingdings" panose="05000000000000000000" pitchFamily="2" charset="2"/>
              <a:buChar char="§"/>
            </a:pPr>
            <a:r>
              <a:rPr lang="en-US" sz="2800" i="1" dirty="0" smtClean="0">
                <a:solidFill>
                  <a:schemeClr val="accent6">
                    <a:lumMod val="75000"/>
                  </a:schemeClr>
                </a:solidFill>
              </a:rPr>
              <a:t>Knowledge discovery</a:t>
            </a:r>
          </a:p>
          <a:p>
            <a:pPr marL="457200" indent="-457200">
              <a:buFont typeface="Wingdings" panose="05000000000000000000" pitchFamily="2" charset="2"/>
              <a:buChar char="§"/>
            </a:pPr>
            <a:endParaRPr lang="en-US" sz="900" dirty="0" smtClean="0"/>
          </a:p>
          <a:p>
            <a:pPr marL="457200" indent="-457200">
              <a:buFont typeface="Wingdings" panose="05000000000000000000" pitchFamily="2" charset="2"/>
              <a:buChar char="§"/>
            </a:pPr>
            <a:r>
              <a:rPr lang="en-US" sz="2800" dirty="0" smtClean="0"/>
              <a:t>Groups based on common interests, behavior, </a:t>
            </a:r>
            <a:r>
              <a:rPr lang="en-US" sz="2800" dirty="0" err="1" smtClean="0"/>
              <a:t>etc</a:t>
            </a:r>
            <a:r>
              <a:rPr lang="en-US" sz="2800" dirty="0"/>
              <a:t> </a:t>
            </a:r>
            <a:r>
              <a:rPr lang="en-US" sz="2000" dirty="0" smtClean="0"/>
              <a:t>(e.g., Canadians who call USA, readings tastes, </a:t>
            </a:r>
            <a:r>
              <a:rPr lang="en-US" sz="2000" dirty="0" err="1" smtClean="0"/>
              <a:t>etc</a:t>
            </a:r>
            <a:r>
              <a:rPr lang="en-US" sz="2000" dirty="0" smtClean="0"/>
              <a:t>)</a:t>
            </a:r>
          </a:p>
          <a:p>
            <a:pPr marL="914400" lvl="1" indent="-457200">
              <a:buFont typeface="Wingdings" panose="05000000000000000000" pitchFamily="2" charset="2"/>
              <a:buChar char="§"/>
            </a:pPr>
            <a:r>
              <a:rPr lang="en-US" sz="2800" i="1" dirty="0" smtClean="0">
                <a:solidFill>
                  <a:schemeClr val="accent6">
                    <a:lumMod val="75000"/>
                  </a:schemeClr>
                </a:solidFill>
              </a:rPr>
              <a:t>Recommendations, marketing</a:t>
            </a:r>
          </a:p>
          <a:p>
            <a:pPr marL="914400" lvl="1" indent="-457200">
              <a:buFont typeface="Wingdings" panose="05000000000000000000" pitchFamily="2" charset="2"/>
              <a:buChar char="§"/>
            </a:pPr>
            <a:endParaRPr lang="en-US" sz="900" dirty="0" smtClean="0"/>
          </a:p>
          <a:p>
            <a:pPr marL="457200" indent="-457200">
              <a:buFont typeface="Wingdings" panose="05000000000000000000" pitchFamily="2" charset="2"/>
              <a:buChar char="§"/>
            </a:pPr>
            <a:r>
              <a:rPr lang="en-US" sz="2800" i="1" dirty="0" smtClean="0">
                <a:solidFill>
                  <a:schemeClr val="accent6">
                    <a:lumMod val="75000"/>
                  </a:schemeClr>
                </a:solidFill>
              </a:rPr>
              <a:t>Collective behavior </a:t>
            </a:r>
            <a:r>
              <a:rPr lang="en-US" sz="2800" dirty="0" smtClean="0"/>
              <a:t>(observable at the group, not the individual level, local view is noisy and ad hoc)</a:t>
            </a:r>
          </a:p>
          <a:p>
            <a:pPr marL="457200" indent="-457200">
              <a:buFont typeface="Wingdings" panose="05000000000000000000" pitchFamily="2" charset="2"/>
              <a:buChar char="§"/>
            </a:pPr>
            <a:endParaRPr lang="en-US" sz="900" dirty="0" smtClean="0"/>
          </a:p>
          <a:p>
            <a:pPr marL="457200" indent="-457200">
              <a:buFont typeface="Wingdings" panose="05000000000000000000" pitchFamily="2" charset="2"/>
              <a:buChar char="§"/>
            </a:pPr>
            <a:r>
              <a:rPr lang="en-US" sz="2800" i="1" dirty="0" smtClean="0">
                <a:solidFill>
                  <a:schemeClr val="accent6">
                    <a:lumMod val="75000"/>
                  </a:schemeClr>
                </a:solidFill>
              </a:rPr>
              <a:t>Performance-wise</a:t>
            </a:r>
            <a:r>
              <a:rPr lang="en-US" sz="2800" dirty="0" smtClean="0"/>
              <a:t> </a:t>
            </a:r>
            <a:r>
              <a:rPr lang="en-US" sz="2000" dirty="0" smtClean="0"/>
              <a:t>(partition a large graph into many machines, assigning web clients to web servers, routing in ad hoc networks, </a:t>
            </a:r>
            <a:r>
              <a:rPr lang="en-US" sz="2000" dirty="0" err="1" smtClean="0"/>
              <a:t>etc</a:t>
            </a:r>
            <a:r>
              <a:rPr lang="en-US" sz="2000" dirty="0" smtClean="0"/>
              <a:t>)</a:t>
            </a:r>
          </a:p>
          <a:p>
            <a:pPr marL="457200" indent="-457200">
              <a:buFont typeface="Wingdings" panose="05000000000000000000" pitchFamily="2" charset="2"/>
              <a:buChar char="§"/>
            </a:pPr>
            <a:endParaRPr lang="en-US" sz="900" dirty="0"/>
          </a:p>
          <a:p>
            <a:pPr marL="457200" indent="-457200">
              <a:buFont typeface="Wingdings" panose="05000000000000000000" pitchFamily="2" charset="2"/>
              <a:buChar char="§"/>
            </a:pPr>
            <a:r>
              <a:rPr lang="en-US" sz="2800" i="1" dirty="0" smtClean="0">
                <a:solidFill>
                  <a:schemeClr val="accent6">
                    <a:lumMod val="75000"/>
                  </a:schemeClr>
                </a:solidFill>
              </a:rPr>
              <a:t>Classification of the nodes </a:t>
            </a:r>
            <a:r>
              <a:rPr lang="en-US" sz="2800" dirty="0" smtClean="0"/>
              <a:t>(by identifying modules and their boundaries)</a:t>
            </a:r>
          </a:p>
          <a:p>
            <a:pPr marL="457200" indent="-457200">
              <a:buFont typeface="Wingdings" panose="05000000000000000000" pitchFamily="2" charset="2"/>
              <a:buChar char="§"/>
            </a:pPr>
            <a:endParaRPr lang="en-US" sz="900" dirty="0"/>
          </a:p>
          <a:p>
            <a:pPr marL="457200" indent="-457200">
              <a:buFont typeface="Wingdings" panose="05000000000000000000" pitchFamily="2" charset="2"/>
              <a:buChar char="§"/>
            </a:pPr>
            <a:r>
              <a:rPr lang="en-US" sz="2800" dirty="0" smtClean="0"/>
              <a:t>Summary, visual </a:t>
            </a:r>
            <a:r>
              <a:rPr lang="en-US" sz="2800" i="1" dirty="0" smtClean="0">
                <a:solidFill>
                  <a:schemeClr val="accent6">
                    <a:lumMod val="75000"/>
                  </a:schemeClr>
                </a:solidFill>
              </a:rPr>
              <a:t>representation</a:t>
            </a:r>
            <a:r>
              <a:rPr lang="en-US" sz="2800" dirty="0" smtClean="0"/>
              <a:t> of the graph</a:t>
            </a:r>
            <a:endParaRPr lang="en-US" sz="2800" dirty="0"/>
          </a:p>
        </p:txBody>
      </p:sp>
      <p:sp>
        <p:nvSpPr>
          <p:cNvPr id="4" name="Slide Number Placeholder 3"/>
          <p:cNvSpPr>
            <a:spLocks noGrp="1"/>
          </p:cNvSpPr>
          <p:nvPr>
            <p:ph type="sldNum" sz="quarter" idx="12"/>
          </p:nvPr>
        </p:nvSpPr>
        <p:spPr/>
        <p:txBody>
          <a:bodyPr/>
          <a:lstStyle/>
          <a:p>
            <a:fld id="{878E0B35-C73E-49DE-9EA0-4D9F6C87E107}" type="slidenum">
              <a:rPr lang="el-GR" smtClean="0"/>
              <a:pPr/>
              <a:t>12</a:t>
            </a:fld>
            <a:endParaRPr lang="el-GR"/>
          </a:p>
        </p:txBody>
      </p:sp>
    </p:spTree>
    <p:extLst>
      <p:ext uri="{BB962C8B-B14F-4D97-AF65-F5344CB8AC3E}">
        <p14:creationId xmlns:p14="http://schemas.microsoft.com/office/powerpoint/2010/main" val="666918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US" dirty="0" smtClean="0">
                <a:solidFill>
                  <a:schemeClr val="accent6">
                    <a:lumMod val="75000"/>
                  </a:schemeClr>
                </a:solidFill>
              </a:rPr>
              <a:t>Community Types</a:t>
            </a:r>
            <a:endParaRPr lang="en-US" dirty="0">
              <a:solidFill>
                <a:schemeClr val="accent6">
                  <a:lumMod val="75000"/>
                </a:schemeClr>
              </a:solidFill>
            </a:endParaRPr>
          </a:p>
        </p:txBody>
      </p:sp>
      <p:sp>
        <p:nvSpPr>
          <p:cNvPr id="3" name="Content Placeholder 2"/>
          <p:cNvSpPr>
            <a:spLocks noGrp="1"/>
          </p:cNvSpPr>
          <p:nvPr>
            <p:ph idx="1"/>
          </p:nvPr>
        </p:nvSpPr>
        <p:spPr>
          <a:xfrm>
            <a:off x="457200" y="1295400"/>
            <a:ext cx="8219256" cy="850129"/>
          </a:xfrm>
        </p:spPr>
        <p:txBody>
          <a:bodyPr>
            <a:normAutofit/>
          </a:bodyPr>
          <a:lstStyle/>
          <a:p>
            <a:pPr marL="0" indent="0">
              <a:buNone/>
            </a:pPr>
            <a:r>
              <a:rPr lang="en-US" dirty="0" smtClean="0">
                <a:solidFill>
                  <a:schemeClr val="accent6">
                    <a:lumMod val="75000"/>
                  </a:schemeClr>
                </a:solidFill>
              </a:rPr>
              <a:t>Non-overlapping vs. overlapping  communities</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13</a:t>
            </a:fld>
            <a:endParaRPr lang="en-US"/>
          </a:p>
        </p:txBody>
      </p:sp>
      <p:pic>
        <p:nvPicPr>
          <p:cNvPr id="8" name="Picture 3"/>
          <p:cNvPicPr>
            <a:picLocks noChangeAspect="1" noChangeArrowheads="1"/>
          </p:cNvPicPr>
          <p:nvPr/>
        </p:nvPicPr>
        <p:blipFill>
          <a:blip r:embed="rId2" cstate="print"/>
          <a:srcRect/>
          <a:stretch>
            <a:fillRect/>
          </a:stretch>
        </p:blipFill>
        <p:spPr bwMode="auto">
          <a:xfrm>
            <a:off x="609600" y="2145529"/>
            <a:ext cx="4132345" cy="3962400"/>
          </a:xfrm>
          <a:prstGeom prst="rect">
            <a:avLst/>
          </a:prstGeom>
          <a:noFill/>
          <a:ln w="9525">
            <a:noFill/>
            <a:miter lim="800000"/>
            <a:headEnd/>
            <a:tailEnd/>
          </a:ln>
          <a:effectLst/>
        </p:spPr>
      </p:pic>
      <p:pic>
        <p:nvPicPr>
          <p:cNvPr id="9" name="Picture 2" descr="File:Illustration of overlapping communities.jpg"/>
          <p:cNvPicPr>
            <a:picLocks noChangeAspect="1" noChangeArrowheads="1"/>
          </p:cNvPicPr>
          <p:nvPr/>
        </p:nvPicPr>
        <p:blipFill>
          <a:blip r:embed="rId3" cstate="print"/>
          <a:srcRect/>
          <a:stretch>
            <a:fillRect/>
          </a:stretch>
        </p:blipFill>
        <p:spPr bwMode="auto">
          <a:xfrm>
            <a:off x="5105400" y="2133600"/>
            <a:ext cx="3810000" cy="4202929"/>
          </a:xfrm>
          <a:prstGeom prst="rect">
            <a:avLst/>
          </a:prstGeom>
          <a:noFill/>
        </p:spPr>
      </p:pic>
    </p:spTree>
    <p:extLst>
      <p:ext uri="{BB962C8B-B14F-4D97-AF65-F5344CB8AC3E}">
        <p14:creationId xmlns:p14="http://schemas.microsoft.com/office/powerpoint/2010/main" val="2719911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76200"/>
            <a:ext cx="9144000" cy="987552"/>
          </a:xfrm>
        </p:spPr>
        <p:txBody>
          <a:bodyPr/>
          <a:lstStyle/>
          <a:p>
            <a:r>
              <a:rPr lang="en-US" altLang="ko-KR" sz="5200" dirty="0" smtClean="0">
                <a:solidFill>
                  <a:schemeClr val="accent6">
                    <a:lumMod val="75000"/>
                  </a:schemeClr>
                </a:solidFill>
              </a:rPr>
              <a:t>Non-overlapping Communities</a:t>
            </a:r>
            <a:endParaRPr lang="ko-KR" altLang="en-US" sz="5200" dirty="0">
              <a:solidFill>
                <a:schemeClr val="accent6">
                  <a:lumMod val="75000"/>
                </a:schemeClr>
              </a:solidFill>
            </a:endParaRPr>
          </a:p>
        </p:txBody>
      </p:sp>
      <p:pic>
        <p:nvPicPr>
          <p:cNvPr id="1027" name="Picture 3" descr="D:\research\paper\2012\jaewon-agmfit\FIG\non_overlapping.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611" y="2514600"/>
            <a:ext cx="4019827"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BEDD84E-25D4-4983-8AA1-2863C96F08D9}" type="slidenum">
              <a:rPr lang="ko-KR" altLang="en-US" smtClean="0"/>
              <a:pPr/>
              <a:t>14</a:t>
            </a:fld>
            <a:endParaRPr lang="ko-KR" altLang="en-US"/>
          </a:p>
        </p:txBody>
      </p:sp>
      <p:sp>
        <p:nvSpPr>
          <p:cNvPr id="7" name="TextBox 6"/>
          <p:cNvSpPr txBox="1"/>
          <p:nvPr/>
        </p:nvSpPr>
        <p:spPr>
          <a:xfrm>
            <a:off x="1923430" y="5067399"/>
            <a:ext cx="1350050" cy="461665"/>
          </a:xfrm>
          <a:prstGeom prst="rect">
            <a:avLst/>
          </a:prstGeom>
          <a:noFill/>
        </p:spPr>
        <p:txBody>
          <a:bodyPr wrap="none" rtlCol="0">
            <a:spAutoFit/>
          </a:bodyPr>
          <a:lstStyle/>
          <a:p>
            <a:r>
              <a:rPr lang="en-US" altLang="ko-KR" sz="2400" b="1" dirty="0"/>
              <a:t>Network</a:t>
            </a:r>
            <a:endParaRPr lang="ko-KR" altLang="en-US" sz="2400" b="1" dirty="0"/>
          </a:p>
        </p:txBody>
      </p:sp>
      <p:sp>
        <p:nvSpPr>
          <p:cNvPr id="8" name="TextBox 7"/>
          <p:cNvSpPr txBox="1"/>
          <p:nvPr/>
        </p:nvSpPr>
        <p:spPr>
          <a:xfrm>
            <a:off x="5334000" y="4948535"/>
            <a:ext cx="2529860" cy="461665"/>
          </a:xfrm>
          <a:prstGeom prst="rect">
            <a:avLst/>
          </a:prstGeom>
          <a:noFill/>
        </p:spPr>
        <p:txBody>
          <a:bodyPr wrap="none" rtlCol="0">
            <a:spAutoFit/>
          </a:bodyPr>
          <a:lstStyle/>
          <a:p>
            <a:r>
              <a:rPr lang="en-US" altLang="ko-KR" sz="2400" b="1" dirty="0" smtClean="0"/>
              <a:t>Adjacency matrix</a:t>
            </a:r>
            <a:endParaRPr lang="ko-KR" altLang="en-US" sz="2400" b="1" dirty="0"/>
          </a:p>
        </p:txBody>
      </p:sp>
      <p:pic>
        <p:nvPicPr>
          <p:cNvPr id="9" name="Picture 2" descr="D:\research\paper\2012\jaewon-agmfit\FIG\overlap_STB.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904" y="2540403"/>
            <a:ext cx="2364063" cy="240813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25"/>
          <p:cNvGrpSpPr/>
          <p:nvPr/>
        </p:nvGrpSpPr>
        <p:grpSpPr>
          <a:xfrm>
            <a:off x="5553740" y="2438400"/>
            <a:ext cx="2353227" cy="124324"/>
            <a:chOff x="5220073" y="3853428"/>
            <a:chExt cx="2898039" cy="157760"/>
          </a:xfrm>
        </p:grpSpPr>
        <p:sp>
          <p:nvSpPr>
            <p:cNvPr id="11" name="Rounded Rectangle 23"/>
            <p:cNvSpPr/>
            <p:nvPr/>
          </p:nvSpPr>
          <p:spPr>
            <a:xfrm>
              <a:off x="6156176" y="3853428"/>
              <a:ext cx="1944216" cy="144016"/>
            </a:xfrm>
            <a:prstGeom prst="roundRect">
              <a:avLst/>
            </a:prstGeom>
            <a:solidFill>
              <a:srgbClr val="CAFE76"/>
            </a:solidFill>
            <a:ln cmpd="sng">
              <a:solidFill>
                <a:srgbClr val="CAF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2"/>
            <p:cNvSpPr/>
            <p:nvPr/>
          </p:nvSpPr>
          <p:spPr>
            <a:xfrm>
              <a:off x="5220073" y="3853431"/>
              <a:ext cx="1428732" cy="157757"/>
            </a:xfrm>
            <a:prstGeom prst="roundRect">
              <a:avLst/>
            </a:prstGeom>
            <a:solidFill>
              <a:srgbClr val="FBB893"/>
            </a:solid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9"/>
            <p:cNvSpPr/>
            <p:nvPr/>
          </p:nvSpPr>
          <p:spPr>
            <a:xfrm>
              <a:off x="5258564"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0"/>
            <p:cNvSpPr/>
            <p:nvPr/>
          </p:nvSpPr>
          <p:spPr>
            <a:xfrm>
              <a:off x="5500773"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p:cNvSpPr/>
            <p:nvPr/>
          </p:nvSpPr>
          <p:spPr>
            <a:xfrm>
              <a:off x="5742982"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p:cNvSpPr/>
            <p:nvPr/>
          </p:nvSpPr>
          <p:spPr>
            <a:xfrm>
              <a:off x="5985191"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3"/>
            <p:cNvSpPr/>
            <p:nvPr/>
          </p:nvSpPr>
          <p:spPr>
            <a:xfrm>
              <a:off x="6227400"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4"/>
            <p:cNvSpPr/>
            <p:nvPr/>
          </p:nvSpPr>
          <p:spPr>
            <a:xfrm>
              <a:off x="6469609"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5"/>
            <p:cNvSpPr/>
            <p:nvPr/>
          </p:nvSpPr>
          <p:spPr>
            <a:xfrm>
              <a:off x="6711818"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p:cNvSpPr/>
            <p:nvPr/>
          </p:nvSpPr>
          <p:spPr>
            <a:xfrm>
              <a:off x="6954027"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7"/>
            <p:cNvSpPr/>
            <p:nvPr/>
          </p:nvSpPr>
          <p:spPr>
            <a:xfrm>
              <a:off x="7770382"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8"/>
            <p:cNvSpPr/>
            <p:nvPr/>
          </p:nvSpPr>
          <p:spPr>
            <a:xfrm>
              <a:off x="751402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9"/>
            <p:cNvSpPr/>
            <p:nvPr/>
          </p:nvSpPr>
          <p:spPr>
            <a:xfrm>
              <a:off x="7237634"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0"/>
            <p:cNvSpPr/>
            <p:nvPr/>
          </p:nvSpPr>
          <p:spPr>
            <a:xfrm>
              <a:off x="801258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6359383" y="2057400"/>
            <a:ext cx="1020694" cy="369332"/>
          </a:xfrm>
          <a:prstGeom prst="rect">
            <a:avLst/>
          </a:prstGeom>
          <a:noFill/>
        </p:spPr>
        <p:txBody>
          <a:bodyPr wrap="square" rtlCol="0">
            <a:spAutoFit/>
          </a:bodyPr>
          <a:lstStyle/>
          <a:p>
            <a:r>
              <a:rPr lang="en-US" dirty="0" smtClean="0"/>
              <a:t>Nodes</a:t>
            </a:r>
            <a:endParaRPr lang="en-US" dirty="0"/>
          </a:p>
        </p:txBody>
      </p:sp>
      <p:grpSp>
        <p:nvGrpSpPr>
          <p:cNvPr id="27" name="Group 25"/>
          <p:cNvGrpSpPr/>
          <p:nvPr/>
        </p:nvGrpSpPr>
        <p:grpSpPr>
          <a:xfrm rot="5400000">
            <a:off x="4272127" y="3686476"/>
            <a:ext cx="2385242" cy="122655"/>
            <a:chOff x="5220073" y="3853428"/>
            <a:chExt cx="2898039" cy="157760"/>
          </a:xfrm>
        </p:grpSpPr>
        <p:sp>
          <p:nvSpPr>
            <p:cNvPr id="28" name="Rounded Rectangle 23"/>
            <p:cNvSpPr/>
            <p:nvPr/>
          </p:nvSpPr>
          <p:spPr>
            <a:xfrm>
              <a:off x="6156176" y="3853428"/>
              <a:ext cx="1944216" cy="144016"/>
            </a:xfrm>
            <a:prstGeom prst="roundRect">
              <a:avLst/>
            </a:prstGeom>
            <a:solidFill>
              <a:srgbClr val="CAFE76"/>
            </a:solidFill>
            <a:ln cmpd="sng">
              <a:solidFill>
                <a:srgbClr val="CAF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2"/>
            <p:cNvSpPr/>
            <p:nvPr/>
          </p:nvSpPr>
          <p:spPr>
            <a:xfrm>
              <a:off x="5220073" y="3853431"/>
              <a:ext cx="1428732" cy="157757"/>
            </a:xfrm>
            <a:prstGeom prst="roundRect">
              <a:avLst/>
            </a:prstGeom>
            <a:solidFill>
              <a:srgbClr val="FBB893"/>
            </a:solid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9"/>
            <p:cNvSpPr/>
            <p:nvPr/>
          </p:nvSpPr>
          <p:spPr>
            <a:xfrm>
              <a:off x="5258564"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p:cNvSpPr/>
            <p:nvPr/>
          </p:nvSpPr>
          <p:spPr>
            <a:xfrm>
              <a:off x="5500773"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1"/>
            <p:cNvSpPr/>
            <p:nvPr/>
          </p:nvSpPr>
          <p:spPr>
            <a:xfrm>
              <a:off x="5742982"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2"/>
            <p:cNvSpPr/>
            <p:nvPr/>
          </p:nvSpPr>
          <p:spPr>
            <a:xfrm>
              <a:off x="5985191"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p:cNvSpPr/>
            <p:nvPr/>
          </p:nvSpPr>
          <p:spPr>
            <a:xfrm>
              <a:off x="6227400"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14"/>
            <p:cNvSpPr/>
            <p:nvPr/>
          </p:nvSpPr>
          <p:spPr>
            <a:xfrm>
              <a:off x="6469609"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15"/>
            <p:cNvSpPr/>
            <p:nvPr/>
          </p:nvSpPr>
          <p:spPr>
            <a:xfrm>
              <a:off x="6711818"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6"/>
            <p:cNvSpPr/>
            <p:nvPr/>
          </p:nvSpPr>
          <p:spPr>
            <a:xfrm>
              <a:off x="6954027" y="3861048"/>
              <a:ext cx="105524" cy="105524"/>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7"/>
            <p:cNvSpPr/>
            <p:nvPr/>
          </p:nvSpPr>
          <p:spPr>
            <a:xfrm>
              <a:off x="7770382"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8"/>
            <p:cNvSpPr/>
            <p:nvPr/>
          </p:nvSpPr>
          <p:spPr>
            <a:xfrm>
              <a:off x="751402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9"/>
            <p:cNvSpPr/>
            <p:nvPr/>
          </p:nvSpPr>
          <p:spPr>
            <a:xfrm>
              <a:off x="7237634"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0"/>
            <p:cNvSpPr/>
            <p:nvPr/>
          </p:nvSpPr>
          <p:spPr>
            <a:xfrm>
              <a:off x="8012588" y="3861047"/>
              <a:ext cx="105524" cy="105525"/>
            </a:xfrm>
            <a:prstGeom prst="ellipse">
              <a:avLst/>
            </a:prstGeom>
            <a:solidFill>
              <a:schemeClr val="tx1">
                <a:lumMod val="50000"/>
                <a:lumOff val="50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rot="16200000">
            <a:off x="4665773" y="3645104"/>
            <a:ext cx="1034581" cy="369332"/>
          </a:xfrm>
          <a:prstGeom prst="rect">
            <a:avLst/>
          </a:prstGeom>
          <a:noFill/>
        </p:spPr>
        <p:txBody>
          <a:bodyPr wrap="square" rtlCol="0">
            <a:spAutoFit/>
          </a:bodyPr>
          <a:lstStyle/>
          <a:p>
            <a:r>
              <a:rPr lang="en-US" dirty="0" smtClean="0"/>
              <a:t>Nodes</a:t>
            </a:r>
            <a:endParaRPr lang="en-US" dirty="0"/>
          </a:p>
        </p:txBody>
      </p:sp>
    </p:spTree>
    <p:extLst>
      <p:ext uri="{BB962C8B-B14F-4D97-AF65-F5344CB8AC3E}">
        <p14:creationId xmlns:p14="http://schemas.microsoft.com/office/powerpoint/2010/main" val="3339232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Overlapping Communities</a:t>
            </a:r>
            <a:endParaRPr lang="en-US" dirty="0">
              <a:solidFill>
                <a:schemeClr val="accent6">
                  <a:lumMod val="75000"/>
                </a:schemeClr>
              </a:solidFill>
            </a:endParaRPr>
          </a:p>
        </p:txBody>
      </p:sp>
      <p:sp>
        <p:nvSpPr>
          <p:cNvPr id="3" name="Content Placeholder 2"/>
          <p:cNvSpPr>
            <a:spLocks noGrp="1"/>
          </p:cNvSpPr>
          <p:nvPr>
            <p:ph idx="1"/>
          </p:nvPr>
        </p:nvSpPr>
        <p:spPr>
          <a:xfrm>
            <a:off x="457200" y="1295400"/>
            <a:ext cx="8610600" cy="5257801"/>
          </a:xfrm>
        </p:spPr>
        <p:txBody>
          <a:bodyPr/>
          <a:lstStyle/>
          <a:p>
            <a:pPr marL="0" indent="0">
              <a:buNone/>
            </a:pPr>
            <a:r>
              <a:rPr lang="en-US" dirty="0" smtClean="0">
                <a:solidFill>
                  <a:schemeClr val="tx1">
                    <a:lumMod val="95000"/>
                    <a:lumOff val="5000"/>
                  </a:schemeClr>
                </a:solidFill>
              </a:rPr>
              <a:t>What is the structure of community overlaps:</a:t>
            </a:r>
            <a:br>
              <a:rPr lang="en-US" dirty="0" smtClean="0">
                <a:solidFill>
                  <a:schemeClr val="tx1">
                    <a:lumMod val="95000"/>
                    <a:lumOff val="5000"/>
                  </a:schemeClr>
                </a:solidFill>
              </a:rPr>
            </a:br>
            <a:r>
              <a:rPr lang="en-US" i="1" dirty="0" smtClean="0">
                <a:solidFill>
                  <a:schemeClr val="tx1">
                    <a:lumMod val="95000"/>
                    <a:lumOff val="5000"/>
                  </a:schemeClr>
                </a:solidFill>
              </a:rPr>
              <a:t>Edge density in the overlaps is higher!</a:t>
            </a:r>
            <a:endParaRPr lang="en-US" i="1" dirty="0">
              <a:solidFill>
                <a:schemeClr val="tx1">
                  <a:lumMod val="95000"/>
                  <a:lumOff val="5000"/>
                </a:schemeClr>
              </a:solidFill>
            </a:endParaRPr>
          </a:p>
        </p:txBody>
      </p:sp>
      <p:sp>
        <p:nvSpPr>
          <p:cNvPr id="5" name="Slide Number Placeholder 4"/>
          <p:cNvSpPr>
            <a:spLocks noGrp="1"/>
          </p:cNvSpPr>
          <p:nvPr>
            <p:ph type="sldNum" sz="quarter" idx="12"/>
          </p:nvPr>
        </p:nvSpPr>
        <p:spPr/>
        <p:txBody>
          <a:bodyPr/>
          <a:lstStyle/>
          <a:p>
            <a:fld id="{19B12225-5612-419B-A8D5-4B8EEE4C217E}" type="slidenum">
              <a:rPr lang="en-US" smtClean="0"/>
              <a:pPr/>
              <a:t>15</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13406"/>
            <a:ext cx="4502679"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622906"/>
            <a:ext cx="3724275" cy="293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48686" y="5638800"/>
            <a:ext cx="4447051" cy="646331"/>
          </a:xfrm>
          <a:prstGeom prst="rect">
            <a:avLst/>
          </a:prstGeom>
        </p:spPr>
        <p:txBody>
          <a:bodyPr wrap="none">
            <a:spAutoFit/>
          </a:bodyPr>
          <a:lstStyle/>
          <a:p>
            <a:r>
              <a:rPr lang="en-US" sz="3600" dirty="0" smtClean="0">
                <a:solidFill>
                  <a:schemeClr val="tx2">
                    <a:lumMod val="60000"/>
                    <a:lumOff val="40000"/>
                  </a:schemeClr>
                </a:solidFill>
              </a:rPr>
              <a:t>Communities as </a:t>
            </a:r>
            <a:r>
              <a:rPr lang="en-US" sz="3600" dirty="0">
                <a:solidFill>
                  <a:schemeClr val="tx2">
                    <a:lumMod val="60000"/>
                    <a:lumOff val="40000"/>
                  </a:schemeClr>
                </a:solidFill>
              </a:rPr>
              <a:t>“tiles”</a:t>
            </a:r>
          </a:p>
        </p:txBody>
      </p:sp>
    </p:spTree>
    <p:extLst>
      <p:ext uri="{BB962C8B-B14F-4D97-AF65-F5344CB8AC3E}">
        <p14:creationId xmlns:p14="http://schemas.microsoft.com/office/powerpoint/2010/main" val="4502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914523"/>
            <a:ext cx="4968552" cy="3891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accent6">
                    <a:lumMod val="75000"/>
                  </a:schemeClr>
                </a:solidFill>
              </a:rPr>
              <a:t>Community Types</a:t>
            </a:r>
            <a:endParaRPr lang="en-US" dirty="0">
              <a:solidFill>
                <a:schemeClr val="accent6">
                  <a:lumMod val="75000"/>
                </a:schemeClr>
              </a:solidFill>
            </a:endParaRPr>
          </a:p>
        </p:txBody>
      </p:sp>
      <p:sp>
        <p:nvSpPr>
          <p:cNvPr id="4" name="Content Placeholder 2"/>
          <p:cNvSpPr txBox="1">
            <a:spLocks/>
          </p:cNvSpPr>
          <p:nvPr/>
        </p:nvSpPr>
        <p:spPr>
          <a:xfrm>
            <a:off x="457200" y="1295400"/>
            <a:ext cx="8219256" cy="8501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accent6">
                    <a:lumMod val="75000"/>
                  </a:schemeClr>
                </a:solidFill>
              </a:rPr>
              <a:t>Member-based (local) vs. group-based</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16</a:t>
            </a:fld>
            <a:endParaRPr lang="el-GR"/>
          </a:p>
        </p:txBody>
      </p:sp>
    </p:spTree>
    <p:extLst>
      <p:ext uri="{BB962C8B-B14F-4D97-AF65-F5344CB8AC3E}">
        <p14:creationId xmlns:p14="http://schemas.microsoft.com/office/powerpoint/2010/main" val="3830737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Community Detection</a:t>
            </a:r>
            <a:endParaRPr lang="en-US" dirty="0">
              <a:solidFill>
                <a:schemeClr val="accent6">
                  <a:lumMod val="75000"/>
                </a:schemeClr>
              </a:solidFill>
            </a:endParaRPr>
          </a:p>
        </p:txBody>
      </p:sp>
      <p:sp>
        <p:nvSpPr>
          <p:cNvPr id="2" name="TextBox 1"/>
          <p:cNvSpPr txBox="1"/>
          <p:nvPr/>
        </p:nvSpPr>
        <p:spPr>
          <a:xfrm>
            <a:off x="728485" y="1268760"/>
            <a:ext cx="7725544" cy="954107"/>
          </a:xfrm>
          <a:prstGeom prst="rect">
            <a:avLst/>
          </a:prstGeom>
          <a:noFill/>
        </p:spPr>
        <p:txBody>
          <a:bodyPr wrap="square" rtlCol="0">
            <a:spAutoFit/>
          </a:bodyPr>
          <a:lstStyle/>
          <a:p>
            <a:r>
              <a:rPr lang="en-US" sz="2400" dirty="0" smtClean="0"/>
              <a:t>Given a graph G(V, E), find subsets C</a:t>
            </a:r>
            <a:r>
              <a:rPr lang="en-US" sz="2400" baseline="-25000" dirty="0" smtClean="0"/>
              <a:t>i</a:t>
            </a:r>
            <a:r>
              <a:rPr lang="en-US" sz="2400" dirty="0" smtClean="0"/>
              <a:t> of V, </a:t>
            </a:r>
          </a:p>
          <a:p>
            <a:r>
              <a:rPr lang="en-US" sz="2400" dirty="0" smtClean="0"/>
              <a:t>such that </a:t>
            </a:r>
            <a:r>
              <a:rPr lang="en-US" sz="3200" dirty="0" smtClean="0">
                <a:sym typeface="Symbol"/>
              </a:rPr>
              <a:t></a:t>
            </a:r>
            <a:r>
              <a:rPr lang="en-US" sz="2400" baseline="-25000" dirty="0" err="1" smtClean="0">
                <a:sym typeface="Symbol"/>
              </a:rPr>
              <a:t>i</a:t>
            </a:r>
            <a:r>
              <a:rPr lang="en-US" sz="2400" dirty="0" smtClean="0">
                <a:sym typeface="Symbol"/>
              </a:rPr>
              <a:t> C</a:t>
            </a:r>
            <a:r>
              <a:rPr lang="en-US" sz="2400" baseline="-25000" dirty="0" smtClean="0">
                <a:sym typeface="Symbol"/>
              </a:rPr>
              <a:t>i</a:t>
            </a:r>
            <a:r>
              <a:rPr lang="en-US" sz="2400" dirty="0" smtClean="0">
                <a:sym typeface="Symbol"/>
              </a:rPr>
              <a:t>  V</a:t>
            </a:r>
            <a:endParaRPr lang="en-US" sz="2400" dirty="0"/>
          </a:p>
        </p:txBody>
      </p:sp>
      <p:sp>
        <p:nvSpPr>
          <p:cNvPr id="5" name="TextBox 4"/>
          <p:cNvSpPr txBox="1"/>
          <p:nvPr/>
        </p:nvSpPr>
        <p:spPr>
          <a:xfrm>
            <a:off x="728485" y="2417406"/>
            <a:ext cx="7303980" cy="2308324"/>
          </a:xfrm>
          <a:prstGeom prst="rect">
            <a:avLst/>
          </a:prstGeom>
          <a:noFill/>
        </p:spPr>
        <p:txBody>
          <a:bodyPr wrap="square" rtlCol="0">
            <a:spAutoFit/>
          </a:bodyPr>
          <a:lstStyle/>
          <a:p>
            <a:pPr marL="342900" indent="-342900">
              <a:buFont typeface="Wingdings" panose="05000000000000000000" pitchFamily="2" charset="2"/>
              <a:buChar char="§"/>
            </a:pPr>
            <a:r>
              <a:rPr lang="en-US" sz="2400" dirty="0" smtClean="0">
                <a:solidFill>
                  <a:schemeClr val="tx2">
                    <a:lumMod val="75000"/>
                  </a:schemeClr>
                </a:solidFill>
              </a:rPr>
              <a:t>Edges can also represent content or attributes shared by individuals (in the same location, of the same gender, </a:t>
            </a:r>
            <a:r>
              <a:rPr lang="en-US" sz="2400" dirty="0" err="1" smtClean="0">
                <a:solidFill>
                  <a:schemeClr val="tx2">
                    <a:lumMod val="75000"/>
                  </a:schemeClr>
                </a:solidFill>
              </a:rPr>
              <a:t>etc</a:t>
            </a:r>
            <a:r>
              <a:rPr lang="en-US" sz="2400" dirty="0" smtClean="0">
                <a:solidFill>
                  <a:schemeClr val="tx2">
                    <a:lumMod val="75000"/>
                  </a:schemeClr>
                </a:solidFill>
              </a:rPr>
              <a:t>)</a:t>
            </a:r>
          </a:p>
          <a:p>
            <a:pPr marL="342900" indent="-342900">
              <a:buFont typeface="Wingdings" panose="05000000000000000000" pitchFamily="2" charset="2"/>
              <a:buChar char="§"/>
            </a:pPr>
            <a:r>
              <a:rPr lang="en-US" sz="2400" dirty="0" smtClean="0">
                <a:solidFill>
                  <a:schemeClr val="tx2">
                    <a:lumMod val="75000"/>
                  </a:schemeClr>
                </a:solidFill>
              </a:rPr>
              <a:t>Undirected graphs</a:t>
            </a:r>
          </a:p>
          <a:p>
            <a:pPr marL="342900" indent="-342900">
              <a:buFont typeface="Wingdings" panose="05000000000000000000" pitchFamily="2" charset="2"/>
              <a:buChar char="§"/>
            </a:pPr>
            <a:r>
              <a:rPr lang="en-US" sz="2400" dirty="0" err="1" smtClean="0">
                <a:solidFill>
                  <a:schemeClr val="tx2">
                    <a:lumMod val="75000"/>
                  </a:schemeClr>
                </a:solidFill>
              </a:rPr>
              <a:t>Unweighted</a:t>
            </a:r>
            <a:r>
              <a:rPr lang="en-US" sz="2400" dirty="0" smtClean="0">
                <a:solidFill>
                  <a:schemeClr val="tx2">
                    <a:lumMod val="75000"/>
                  </a:schemeClr>
                </a:solidFill>
              </a:rPr>
              <a:t> (easily extended)</a:t>
            </a:r>
          </a:p>
          <a:p>
            <a:pPr marL="342900" indent="-342900">
              <a:buFont typeface="Wingdings" panose="05000000000000000000" pitchFamily="2" charset="2"/>
              <a:buChar char="§"/>
            </a:pPr>
            <a:r>
              <a:rPr lang="en-US" sz="2400" dirty="0" smtClean="0">
                <a:solidFill>
                  <a:schemeClr val="tx2">
                    <a:lumMod val="75000"/>
                  </a:schemeClr>
                </a:solidFill>
              </a:rPr>
              <a:t>Attributed, or labeled graphs</a:t>
            </a:r>
          </a:p>
        </p:txBody>
      </p:sp>
      <p:sp>
        <p:nvSpPr>
          <p:cNvPr id="6" name="TextBox 5"/>
          <p:cNvSpPr txBox="1"/>
          <p:nvPr/>
        </p:nvSpPr>
        <p:spPr>
          <a:xfrm>
            <a:off x="722846" y="5085184"/>
            <a:ext cx="7560840" cy="1200329"/>
          </a:xfrm>
          <a:prstGeom prst="rect">
            <a:avLst/>
          </a:prstGeom>
          <a:noFill/>
        </p:spPr>
        <p:txBody>
          <a:bodyPr wrap="square" rtlCol="0">
            <a:spAutoFit/>
          </a:bodyPr>
          <a:lstStyle/>
          <a:p>
            <a:r>
              <a:rPr lang="en-US" sz="2400" i="1" dirty="0" smtClean="0">
                <a:solidFill>
                  <a:schemeClr val="accent6">
                    <a:lumMod val="75000"/>
                  </a:schemeClr>
                </a:solidFill>
              </a:rPr>
              <a:t>Multipartite graphs </a:t>
            </a:r>
            <a:r>
              <a:rPr lang="en-US" sz="2400" dirty="0" smtClean="0"/>
              <a:t>– e.g., affiliation networks, citation networks, customers-products: reduced to </a:t>
            </a:r>
            <a:r>
              <a:rPr lang="en-US" sz="2400" dirty="0" err="1" smtClean="0"/>
              <a:t>unipartited</a:t>
            </a:r>
            <a:r>
              <a:rPr lang="en-US" sz="2400" dirty="0" smtClean="0"/>
              <a:t> projections of each vertex class </a:t>
            </a:r>
            <a:endParaRPr lang="en-US" sz="2400" dirty="0"/>
          </a:p>
        </p:txBody>
      </p:sp>
      <p:sp>
        <p:nvSpPr>
          <p:cNvPr id="4" name="Slide Number Placeholder 3"/>
          <p:cNvSpPr>
            <a:spLocks noGrp="1"/>
          </p:cNvSpPr>
          <p:nvPr>
            <p:ph type="sldNum" sz="quarter" idx="12"/>
          </p:nvPr>
        </p:nvSpPr>
        <p:spPr/>
        <p:txBody>
          <a:bodyPr/>
          <a:lstStyle/>
          <a:p>
            <a:fld id="{878E0B35-C73E-49DE-9EA0-4D9F6C87E107}" type="slidenum">
              <a:rPr lang="el-GR" smtClean="0"/>
              <a:pPr/>
              <a:t>17</a:t>
            </a:fld>
            <a:endParaRPr lang="el-GR"/>
          </a:p>
        </p:txBody>
      </p:sp>
    </p:spTree>
    <p:extLst>
      <p:ext uri="{BB962C8B-B14F-4D97-AF65-F5344CB8AC3E}">
        <p14:creationId xmlns:p14="http://schemas.microsoft.com/office/powerpoint/2010/main" val="1658225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39791"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Community Detection</a:t>
            </a:r>
            <a:endParaRPr lang="en-US" dirty="0">
              <a:solidFill>
                <a:schemeClr val="accent6">
                  <a:lumMod val="75000"/>
                </a:schemeClr>
              </a:solidFill>
            </a:endParaRPr>
          </a:p>
        </p:txBody>
      </p:sp>
      <p:sp>
        <p:nvSpPr>
          <p:cNvPr id="5" name="TextBox 4"/>
          <p:cNvSpPr txBox="1"/>
          <p:nvPr/>
        </p:nvSpPr>
        <p:spPr>
          <a:xfrm>
            <a:off x="899592" y="1988840"/>
            <a:ext cx="6408712" cy="2308324"/>
          </a:xfrm>
          <a:prstGeom prst="rect">
            <a:avLst/>
          </a:prstGeom>
          <a:noFill/>
        </p:spPr>
        <p:txBody>
          <a:bodyPr wrap="square" rtlCol="0">
            <a:spAutoFit/>
          </a:bodyPr>
          <a:lstStyle/>
          <a:p>
            <a:pPr marL="342900" indent="-342900">
              <a:buFont typeface="Wingdings" panose="05000000000000000000" pitchFamily="2" charset="2"/>
              <a:buChar char="§"/>
            </a:pPr>
            <a:r>
              <a:rPr lang="en-US" sz="2400" dirty="0" smtClean="0"/>
              <a:t>Node degree (familiarity)</a:t>
            </a:r>
          </a:p>
          <a:p>
            <a:pPr marL="800100" lvl="1" indent="-342900">
              <a:buFont typeface="Wingdings" panose="05000000000000000000" pitchFamily="2" charset="2"/>
              <a:buChar char="§"/>
            </a:pPr>
            <a:r>
              <a:rPr lang="en-US" sz="2400" dirty="0" smtClean="0"/>
              <a:t>cliques</a:t>
            </a:r>
          </a:p>
          <a:p>
            <a:pPr marL="342900" indent="-342900">
              <a:buFont typeface="Wingdings" panose="05000000000000000000" pitchFamily="2" charset="2"/>
              <a:buChar char="§"/>
            </a:pPr>
            <a:r>
              <a:rPr lang="en-US" sz="2400" dirty="0" smtClean="0"/>
              <a:t>Node similarity</a:t>
            </a:r>
          </a:p>
          <a:p>
            <a:pPr marL="800100" lvl="1" indent="-342900">
              <a:buFont typeface="Wingdings" panose="05000000000000000000" pitchFamily="2" charset="2"/>
              <a:buChar char="§"/>
            </a:pPr>
            <a:r>
              <a:rPr lang="en-US" sz="2400" dirty="0" smtClean="0"/>
              <a:t>cluster</a:t>
            </a:r>
          </a:p>
          <a:p>
            <a:pPr marL="342900" indent="-342900">
              <a:buFont typeface="Wingdings" panose="05000000000000000000" pitchFamily="2" charset="2"/>
              <a:buChar char="§"/>
            </a:pPr>
            <a:r>
              <a:rPr lang="en-US" sz="2400" dirty="0" smtClean="0"/>
              <a:t>Node reachability</a:t>
            </a:r>
          </a:p>
          <a:p>
            <a:pPr marL="800100" lvl="1" indent="-342900">
              <a:buFont typeface="Wingdings" panose="05000000000000000000" pitchFamily="2" charset="2"/>
              <a:buChar char="§"/>
            </a:pPr>
            <a:r>
              <a:rPr lang="en-US" sz="2400" dirty="0" err="1" smtClean="0"/>
              <a:t>betweeness</a:t>
            </a:r>
            <a:endParaRPr lang="en-US" sz="2400" dirty="0" smtClean="0"/>
          </a:p>
        </p:txBody>
      </p:sp>
      <p:sp>
        <p:nvSpPr>
          <p:cNvPr id="4" name="Slide Number Placeholder 3"/>
          <p:cNvSpPr>
            <a:spLocks noGrp="1"/>
          </p:cNvSpPr>
          <p:nvPr>
            <p:ph type="sldNum" sz="quarter" idx="12"/>
          </p:nvPr>
        </p:nvSpPr>
        <p:spPr/>
        <p:txBody>
          <a:bodyPr/>
          <a:lstStyle/>
          <a:p>
            <a:fld id="{878E0B35-C73E-49DE-9EA0-4D9F6C87E107}" type="slidenum">
              <a:rPr lang="el-GR" smtClean="0"/>
              <a:pPr/>
              <a:t>18</a:t>
            </a:fld>
            <a:endParaRPr lang="el-GR"/>
          </a:p>
        </p:txBody>
      </p:sp>
    </p:spTree>
    <p:extLst>
      <p:ext uri="{BB962C8B-B14F-4D97-AF65-F5344CB8AC3E}">
        <p14:creationId xmlns:p14="http://schemas.microsoft.com/office/powerpoint/2010/main" val="3397723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Cliques (degree similarity)</a:t>
            </a:r>
            <a:endParaRPr lang="en-US" dirty="0">
              <a:solidFill>
                <a:schemeClr val="accent6">
                  <a:lumMod val="75000"/>
                </a:schemeClr>
              </a:solidFill>
            </a:endParaRPr>
          </a:p>
        </p:txBody>
      </p:sp>
      <p:sp>
        <p:nvSpPr>
          <p:cNvPr id="2" name="TextBox 1"/>
          <p:cNvSpPr txBox="1"/>
          <p:nvPr/>
        </p:nvSpPr>
        <p:spPr>
          <a:xfrm>
            <a:off x="395536" y="1259632"/>
            <a:ext cx="7992888" cy="1938992"/>
          </a:xfrm>
          <a:prstGeom prst="rect">
            <a:avLst/>
          </a:prstGeom>
          <a:noFill/>
        </p:spPr>
        <p:txBody>
          <a:bodyPr wrap="square" rtlCol="0">
            <a:spAutoFit/>
          </a:bodyPr>
          <a:lstStyle/>
          <a:p>
            <a:r>
              <a:rPr lang="en-US" sz="2400" dirty="0" smtClean="0"/>
              <a:t>Clique: a </a:t>
            </a:r>
            <a:r>
              <a:rPr lang="en-US" sz="2400" dirty="0"/>
              <a:t>maximum </a:t>
            </a:r>
            <a:r>
              <a:rPr lang="en-US" sz="2400" i="1" dirty="0">
                <a:solidFill>
                  <a:schemeClr val="accent6">
                    <a:lumMod val="75000"/>
                  </a:schemeClr>
                </a:solidFill>
              </a:rPr>
              <a:t>complete </a:t>
            </a:r>
            <a:r>
              <a:rPr lang="en-US" sz="2400" i="1" dirty="0" err="1">
                <a:solidFill>
                  <a:schemeClr val="accent6">
                    <a:lumMod val="75000"/>
                  </a:schemeClr>
                </a:solidFill>
              </a:rPr>
              <a:t>subgraph</a:t>
            </a:r>
            <a:r>
              <a:rPr lang="en-US" sz="2400" i="1" dirty="0">
                <a:solidFill>
                  <a:schemeClr val="accent6">
                    <a:lumMod val="75000"/>
                  </a:schemeClr>
                </a:solidFill>
              </a:rPr>
              <a:t> </a:t>
            </a:r>
            <a:r>
              <a:rPr lang="en-US" sz="2400" dirty="0"/>
              <a:t>in which </a:t>
            </a:r>
            <a:r>
              <a:rPr lang="en-US" sz="2400" dirty="0" smtClean="0"/>
              <a:t>all pairs </a:t>
            </a:r>
            <a:r>
              <a:rPr lang="en-US" sz="2400" dirty="0"/>
              <a:t>of </a:t>
            </a:r>
            <a:r>
              <a:rPr lang="en-US" sz="2400" dirty="0" smtClean="0"/>
              <a:t>vertices are connected by an edge. </a:t>
            </a:r>
          </a:p>
          <a:p>
            <a:endParaRPr lang="en-US" sz="2400" dirty="0" smtClean="0"/>
          </a:p>
          <a:p>
            <a:r>
              <a:rPr lang="en-US" sz="2400" dirty="0" smtClean="0"/>
              <a:t>A </a:t>
            </a:r>
            <a:r>
              <a:rPr lang="en-US" sz="2400" i="1" dirty="0" smtClean="0">
                <a:solidFill>
                  <a:schemeClr val="accent6">
                    <a:lumMod val="75000"/>
                  </a:schemeClr>
                </a:solidFill>
              </a:rPr>
              <a:t>clique </a:t>
            </a:r>
            <a:r>
              <a:rPr lang="en-US" sz="2400" i="1" dirty="0">
                <a:solidFill>
                  <a:schemeClr val="accent6">
                    <a:lumMod val="75000"/>
                  </a:schemeClr>
                </a:solidFill>
              </a:rPr>
              <a:t>of size k </a:t>
            </a:r>
            <a:r>
              <a:rPr lang="en-US" sz="2400" dirty="0"/>
              <a:t>is a </a:t>
            </a:r>
            <a:r>
              <a:rPr lang="en-US" sz="2400" dirty="0" err="1"/>
              <a:t>subgraph</a:t>
            </a:r>
            <a:r>
              <a:rPr lang="en-US" sz="2400" dirty="0"/>
              <a:t> of </a:t>
            </a:r>
            <a:r>
              <a:rPr lang="en-US" sz="2400" i="1" dirty="0">
                <a:solidFill>
                  <a:schemeClr val="tx2">
                    <a:lumMod val="60000"/>
                    <a:lumOff val="40000"/>
                  </a:schemeClr>
                </a:solidFill>
              </a:rPr>
              <a:t>k</a:t>
            </a:r>
            <a:r>
              <a:rPr lang="en-US" sz="2400" dirty="0"/>
              <a:t> </a:t>
            </a:r>
            <a:r>
              <a:rPr lang="en-US" sz="2400" dirty="0" smtClean="0"/>
              <a:t>vertices </a:t>
            </a:r>
            <a:r>
              <a:rPr lang="en-US" sz="2400" dirty="0"/>
              <a:t>where </a:t>
            </a:r>
            <a:r>
              <a:rPr lang="en-US" sz="2400" dirty="0" smtClean="0"/>
              <a:t>the degree of all vertices in the induced </a:t>
            </a:r>
            <a:r>
              <a:rPr lang="en-US" sz="2400" dirty="0" err="1"/>
              <a:t>subgraph</a:t>
            </a:r>
            <a:r>
              <a:rPr lang="en-US" sz="2400" dirty="0"/>
              <a:t> </a:t>
            </a:r>
            <a:r>
              <a:rPr lang="en-US" sz="2400" dirty="0" smtClean="0"/>
              <a:t>is </a:t>
            </a:r>
            <a:r>
              <a:rPr lang="en-US" sz="2400" i="1" dirty="0" smtClean="0">
                <a:solidFill>
                  <a:schemeClr val="tx2">
                    <a:lumMod val="60000"/>
                    <a:lumOff val="40000"/>
                  </a:schemeClr>
                </a:solidFill>
              </a:rPr>
              <a:t>k -1</a:t>
            </a:r>
            <a:r>
              <a:rPr lang="en-US" sz="2400" dirty="0" smtClean="0"/>
              <a:t> .</a:t>
            </a:r>
            <a:endParaRPr lang="en-US" sz="2400" dirty="0"/>
          </a:p>
        </p:txBody>
      </p:sp>
      <p:pic>
        <p:nvPicPr>
          <p:cNvPr id="144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839" y="3429000"/>
            <a:ext cx="5636282"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5589240"/>
            <a:ext cx="6572386"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Cliques vs complete graphs</a:t>
            </a:r>
            <a:endParaRPr lang="en-US" sz="2400" dirty="0"/>
          </a:p>
        </p:txBody>
      </p:sp>
      <p:sp>
        <p:nvSpPr>
          <p:cNvPr id="5" name="Slide Number Placeholder 4"/>
          <p:cNvSpPr>
            <a:spLocks noGrp="1"/>
          </p:cNvSpPr>
          <p:nvPr>
            <p:ph type="sldNum" sz="quarter" idx="12"/>
          </p:nvPr>
        </p:nvSpPr>
        <p:spPr/>
        <p:txBody>
          <a:bodyPr/>
          <a:lstStyle/>
          <a:p>
            <a:fld id="{878E0B35-C73E-49DE-9EA0-4D9F6C87E107}" type="slidenum">
              <a:rPr lang="el-GR" smtClean="0"/>
              <a:pPr/>
              <a:t>19</a:t>
            </a:fld>
            <a:endParaRPr lang="el-GR"/>
          </a:p>
        </p:txBody>
      </p:sp>
    </p:spTree>
    <p:extLst>
      <p:ext uri="{BB962C8B-B14F-4D97-AF65-F5344CB8AC3E}">
        <p14:creationId xmlns:p14="http://schemas.microsoft.com/office/powerpoint/2010/main" val="1641794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095" y="1045699"/>
            <a:ext cx="8280920" cy="5262979"/>
          </a:xfrm>
          <a:prstGeom prst="rect">
            <a:avLst/>
          </a:prstGeom>
          <a:noFill/>
        </p:spPr>
        <p:txBody>
          <a:bodyPr wrap="square" rtlCol="0">
            <a:spAutoFit/>
          </a:bodyPr>
          <a:lstStyle/>
          <a:p>
            <a:pPr algn="just"/>
            <a:r>
              <a:rPr lang="en-US" sz="2800" dirty="0" smtClean="0"/>
              <a:t>Real networks are</a:t>
            </a:r>
            <a:r>
              <a:rPr lang="en-US" sz="2800" i="1" dirty="0" smtClean="0">
                <a:solidFill>
                  <a:schemeClr val="tx2">
                    <a:lumMod val="60000"/>
                    <a:lumOff val="40000"/>
                  </a:schemeClr>
                </a:solidFill>
              </a:rPr>
              <a:t> not random graphs</a:t>
            </a:r>
          </a:p>
          <a:p>
            <a:pPr algn="just"/>
            <a:endParaRPr lang="en-US" sz="2800" dirty="0"/>
          </a:p>
          <a:p>
            <a:pPr algn="just"/>
            <a:r>
              <a:rPr lang="en-US" sz="2800" dirty="0" smtClean="0"/>
              <a:t>Communities</a:t>
            </a:r>
          </a:p>
          <a:p>
            <a:pPr algn="just"/>
            <a:r>
              <a:rPr lang="en-US" sz="2800" dirty="0" smtClean="0"/>
              <a:t>aka: groups, clusters, cohesive subgroups, modules</a:t>
            </a:r>
          </a:p>
          <a:p>
            <a:pPr algn="just"/>
            <a:endParaRPr lang="en-US" sz="2800" dirty="0" smtClean="0"/>
          </a:p>
          <a:p>
            <a:pPr algn="just"/>
            <a:r>
              <a:rPr lang="en-US" sz="2800" i="1" dirty="0" smtClean="0"/>
              <a:t>(informal) Definition: </a:t>
            </a:r>
            <a:r>
              <a:rPr lang="en-US" sz="2800" i="1" dirty="0" smtClean="0">
                <a:solidFill>
                  <a:schemeClr val="tx2">
                    <a:lumMod val="60000"/>
                    <a:lumOff val="40000"/>
                  </a:schemeClr>
                </a:solidFill>
              </a:rPr>
              <a:t>groups </a:t>
            </a:r>
            <a:r>
              <a:rPr lang="en-US" sz="2800" i="1" dirty="0">
                <a:solidFill>
                  <a:schemeClr val="tx2">
                    <a:lumMod val="60000"/>
                    <a:lumOff val="40000"/>
                  </a:schemeClr>
                </a:solidFill>
              </a:rPr>
              <a:t>of vertices </a:t>
            </a:r>
            <a:r>
              <a:rPr lang="en-US" sz="2800" dirty="0"/>
              <a:t>which probably </a:t>
            </a:r>
            <a:r>
              <a:rPr lang="en-US" sz="2800" dirty="0" smtClean="0"/>
              <a:t>share </a:t>
            </a:r>
            <a:r>
              <a:rPr lang="en-US" sz="2800" i="1" dirty="0" smtClean="0">
                <a:solidFill>
                  <a:schemeClr val="accent6">
                    <a:lumMod val="75000"/>
                  </a:schemeClr>
                </a:solidFill>
              </a:rPr>
              <a:t>common </a:t>
            </a:r>
            <a:r>
              <a:rPr lang="en-US" sz="2800" i="1" dirty="0">
                <a:solidFill>
                  <a:schemeClr val="accent6">
                    <a:lumMod val="75000"/>
                  </a:schemeClr>
                </a:solidFill>
              </a:rPr>
              <a:t>properties</a:t>
            </a:r>
            <a:r>
              <a:rPr lang="en-US" sz="2800" dirty="0"/>
              <a:t> and/or play </a:t>
            </a:r>
            <a:r>
              <a:rPr lang="en-US" sz="2800" i="1" dirty="0" smtClean="0">
                <a:solidFill>
                  <a:schemeClr val="accent6">
                    <a:lumMod val="75000"/>
                  </a:schemeClr>
                </a:solidFill>
              </a:rPr>
              <a:t>similar roles </a:t>
            </a:r>
            <a:r>
              <a:rPr lang="en-US" sz="2800" dirty="0"/>
              <a:t>within </a:t>
            </a:r>
            <a:r>
              <a:rPr lang="en-US" sz="2800" dirty="0" smtClean="0"/>
              <a:t>the graph</a:t>
            </a:r>
            <a:endParaRPr lang="en-US" sz="2800" dirty="0"/>
          </a:p>
          <a:p>
            <a:pPr algn="just"/>
            <a:endParaRPr lang="en-US" sz="2800" dirty="0"/>
          </a:p>
          <a:p>
            <a:pPr algn="just"/>
            <a:r>
              <a:rPr lang="en-US" sz="2800" dirty="0" smtClean="0"/>
              <a:t>Some are </a:t>
            </a:r>
            <a:r>
              <a:rPr lang="en-US" sz="2800" i="1" dirty="0" smtClean="0">
                <a:solidFill>
                  <a:schemeClr val="accent6">
                    <a:lumMod val="75000"/>
                  </a:schemeClr>
                </a:solidFill>
              </a:rPr>
              <a:t>explicit (emic) </a:t>
            </a:r>
            <a:r>
              <a:rPr lang="en-US" sz="2800" dirty="0" smtClean="0"/>
              <a:t>(e.g., Facebook (groups), LinkedIn (groups, associations), </a:t>
            </a:r>
            <a:r>
              <a:rPr lang="en-US" sz="2800" dirty="0" err="1" smtClean="0"/>
              <a:t>etc</a:t>
            </a:r>
            <a:r>
              <a:rPr lang="en-US" sz="2800" dirty="0" smtClean="0"/>
              <a:t>), we are interested in </a:t>
            </a:r>
            <a:r>
              <a:rPr lang="en-US" sz="2800" i="1" dirty="0" smtClean="0">
                <a:solidFill>
                  <a:schemeClr val="accent6">
                    <a:lumMod val="75000"/>
                  </a:schemeClr>
                </a:solidFill>
              </a:rPr>
              <a:t>implicit</a:t>
            </a:r>
            <a:r>
              <a:rPr lang="en-US" sz="2800" dirty="0" smtClean="0"/>
              <a:t> </a:t>
            </a:r>
            <a:r>
              <a:rPr lang="en-US" sz="2800" i="1" dirty="0" smtClean="0">
                <a:solidFill>
                  <a:schemeClr val="accent6">
                    <a:lumMod val="75000"/>
                  </a:schemeClr>
                </a:solidFill>
              </a:rPr>
              <a:t>(etic) </a:t>
            </a:r>
            <a:r>
              <a:rPr lang="en-US" sz="2800" dirty="0" smtClean="0"/>
              <a:t>ones</a:t>
            </a:r>
            <a:endParaRPr lang="en-US" sz="2800" dirty="0"/>
          </a:p>
        </p:txBody>
      </p:sp>
      <p:sp>
        <p:nvSpPr>
          <p:cNvPr id="4" name="제목 1"/>
          <p:cNvSpPr txBox="1">
            <a:spLocks/>
          </p:cNvSpPr>
          <p:nvPr/>
        </p:nvSpPr>
        <p:spPr>
          <a:xfrm>
            <a:off x="395536" y="0"/>
            <a:ext cx="8686800" cy="9875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dirty="0" smtClean="0">
                <a:solidFill>
                  <a:schemeClr val="accent6">
                    <a:lumMod val="75000"/>
                  </a:schemeClr>
                </a:solidFill>
              </a:rPr>
              <a:t>Introduction</a:t>
            </a:r>
            <a:endParaRPr lang="ko-KR" alt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2</a:t>
            </a:fld>
            <a:endParaRPr lang="el-GR"/>
          </a:p>
        </p:txBody>
      </p:sp>
    </p:spTree>
    <p:extLst>
      <p:ext uri="{BB962C8B-B14F-4D97-AF65-F5344CB8AC3E}">
        <p14:creationId xmlns:p14="http://schemas.microsoft.com/office/powerpoint/2010/main" val="3658678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Cliques (degree similarity)</a:t>
            </a:r>
            <a:endParaRPr lang="en-US" dirty="0">
              <a:solidFill>
                <a:schemeClr val="accent6">
                  <a:lumMod val="75000"/>
                </a:schemeClr>
              </a:solidFill>
            </a:endParaRPr>
          </a:p>
        </p:txBody>
      </p:sp>
      <p:sp>
        <p:nvSpPr>
          <p:cNvPr id="2" name="TextBox 1"/>
          <p:cNvSpPr txBox="1"/>
          <p:nvPr/>
        </p:nvSpPr>
        <p:spPr>
          <a:xfrm>
            <a:off x="395536" y="1484784"/>
            <a:ext cx="8136904" cy="3046988"/>
          </a:xfrm>
          <a:prstGeom prst="rect">
            <a:avLst/>
          </a:prstGeom>
          <a:noFill/>
        </p:spPr>
        <p:txBody>
          <a:bodyPr wrap="square" rtlCol="0">
            <a:spAutoFit/>
          </a:bodyPr>
          <a:lstStyle/>
          <a:p>
            <a:r>
              <a:rPr lang="en-US" sz="2400" dirty="0"/>
              <a:t>S</a:t>
            </a:r>
            <a:r>
              <a:rPr lang="en-US" sz="2400" dirty="0" smtClean="0"/>
              <a:t>earch for: </a:t>
            </a:r>
          </a:p>
          <a:p>
            <a:pPr marL="342900" indent="-342900">
              <a:buFont typeface="Wingdings" panose="05000000000000000000" pitchFamily="2" charset="2"/>
              <a:buChar char="§"/>
            </a:pPr>
            <a:r>
              <a:rPr lang="en-US" sz="2400" dirty="0" smtClean="0"/>
              <a:t>the </a:t>
            </a:r>
            <a:r>
              <a:rPr lang="en-US" sz="2400" i="1" dirty="0" smtClean="0">
                <a:solidFill>
                  <a:schemeClr val="accent6">
                    <a:lumMod val="75000"/>
                  </a:schemeClr>
                </a:solidFill>
              </a:rPr>
              <a:t>maximum </a:t>
            </a:r>
            <a:r>
              <a:rPr lang="en-US" sz="2400" i="1" dirty="0">
                <a:solidFill>
                  <a:schemeClr val="accent6">
                    <a:lumMod val="75000"/>
                  </a:schemeClr>
                </a:solidFill>
              </a:rPr>
              <a:t>clique</a:t>
            </a:r>
            <a:r>
              <a:rPr lang="en-US" sz="2400" dirty="0">
                <a:solidFill>
                  <a:schemeClr val="accent6">
                    <a:lumMod val="75000"/>
                  </a:schemeClr>
                </a:solidFill>
              </a:rPr>
              <a:t> </a:t>
            </a:r>
            <a:r>
              <a:rPr lang="en-US" sz="2400" dirty="0"/>
              <a:t>(the </a:t>
            </a:r>
            <a:r>
              <a:rPr lang="en-US" sz="2400" dirty="0" smtClean="0"/>
              <a:t>one with </a:t>
            </a:r>
            <a:r>
              <a:rPr lang="en-US" sz="2400" dirty="0"/>
              <a:t>the largest number of vertices) or </a:t>
            </a:r>
            <a:endParaRPr lang="en-US" sz="2400" dirty="0" smtClean="0"/>
          </a:p>
          <a:p>
            <a:pPr marL="342900" indent="-342900">
              <a:buFont typeface="Wingdings" panose="05000000000000000000" pitchFamily="2" charset="2"/>
              <a:buChar char="§"/>
            </a:pPr>
            <a:r>
              <a:rPr lang="en-US" sz="2400" dirty="0" smtClean="0"/>
              <a:t>all </a:t>
            </a:r>
            <a:r>
              <a:rPr lang="en-US" sz="2400" i="1" dirty="0">
                <a:solidFill>
                  <a:schemeClr val="accent6">
                    <a:lumMod val="75000"/>
                  </a:schemeClr>
                </a:solidFill>
              </a:rPr>
              <a:t>maximal cliques </a:t>
            </a:r>
            <a:r>
              <a:rPr lang="en-US" sz="2400" dirty="0"/>
              <a:t>(</a:t>
            </a:r>
            <a:r>
              <a:rPr lang="en-US" sz="2400" dirty="0" smtClean="0"/>
              <a:t>cliques that </a:t>
            </a:r>
            <a:r>
              <a:rPr lang="en-US" sz="2400" dirty="0"/>
              <a:t>are not subgraphs of a larger </a:t>
            </a:r>
            <a:r>
              <a:rPr lang="en-US" sz="2400" dirty="0" smtClean="0"/>
              <a:t>clique; i.e</a:t>
            </a:r>
            <a:r>
              <a:rPr lang="en-US" sz="2400" dirty="0"/>
              <a:t>., cannot be expanded further).</a:t>
            </a:r>
          </a:p>
          <a:p>
            <a:endParaRPr lang="en-US" sz="2400" dirty="0" smtClean="0"/>
          </a:p>
          <a:p>
            <a:r>
              <a:rPr lang="en-US" sz="2400" dirty="0" smtClean="0"/>
              <a:t>Both </a:t>
            </a:r>
            <a:r>
              <a:rPr lang="en-US" sz="2400" dirty="0"/>
              <a:t>problems are </a:t>
            </a:r>
            <a:r>
              <a:rPr lang="en-US" sz="2400" dirty="0">
                <a:solidFill>
                  <a:schemeClr val="tx2">
                    <a:lumMod val="60000"/>
                    <a:lumOff val="40000"/>
                  </a:schemeClr>
                </a:solidFill>
              </a:rPr>
              <a:t>NP-hard</a:t>
            </a:r>
            <a:r>
              <a:rPr lang="en-US" sz="2400" dirty="0"/>
              <a:t>, as is verifying whether a graph</a:t>
            </a:r>
          </a:p>
          <a:p>
            <a:r>
              <a:rPr lang="en-US" sz="2400" dirty="0"/>
              <a:t>contains a clique larger than size </a:t>
            </a:r>
            <a:r>
              <a:rPr lang="en-US" sz="2400" i="1" dirty="0"/>
              <a:t>k</a:t>
            </a:r>
            <a:r>
              <a:rPr lang="en-US" sz="2400" dirty="0"/>
              <a:t>. </a:t>
            </a:r>
          </a:p>
        </p:txBody>
      </p:sp>
      <p:pic>
        <p:nvPicPr>
          <p:cNvPr id="146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450" y="4365104"/>
            <a:ext cx="325510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20</a:t>
            </a:fld>
            <a:endParaRPr lang="el-G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808025"/>
            <a:ext cx="3600400" cy="145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205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Cliques</a:t>
            </a:r>
            <a:endParaRPr lang="en-US" dirty="0">
              <a:solidFill>
                <a:schemeClr val="accent6">
                  <a:lumMod val="75000"/>
                </a:schemeClr>
              </a:solidFill>
            </a:endParaRPr>
          </a:p>
        </p:txBody>
      </p:sp>
      <p:pic>
        <p:nvPicPr>
          <p:cNvPr id="145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83" y="908720"/>
            <a:ext cx="7568905" cy="437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5883" y="5282124"/>
            <a:ext cx="6366397" cy="1200329"/>
          </a:xfrm>
          <a:prstGeom prst="rect">
            <a:avLst/>
          </a:prstGeom>
          <a:noFill/>
        </p:spPr>
        <p:txBody>
          <a:bodyPr wrap="square" rtlCol="0">
            <a:spAutoFit/>
          </a:bodyPr>
          <a:lstStyle/>
          <a:p>
            <a:r>
              <a:rPr lang="en-US" sz="2400" dirty="0" smtClean="0">
                <a:solidFill>
                  <a:schemeClr val="tx1">
                    <a:lumMod val="95000"/>
                    <a:lumOff val="5000"/>
                  </a:schemeClr>
                </a:solidFill>
              </a:rPr>
              <a:t>Enumerate all cliques.</a:t>
            </a:r>
          </a:p>
          <a:p>
            <a:r>
              <a:rPr lang="en-US" sz="2400" dirty="0" smtClean="0">
                <a:solidFill>
                  <a:schemeClr val="tx1">
                    <a:lumMod val="95000"/>
                    <a:lumOff val="5000"/>
                  </a:schemeClr>
                </a:solidFill>
              </a:rPr>
              <a:t>Checks all permutations!</a:t>
            </a:r>
          </a:p>
          <a:p>
            <a:r>
              <a:rPr lang="en-US" sz="2400" dirty="0" smtClean="0">
                <a:solidFill>
                  <a:schemeClr val="tx1">
                    <a:lumMod val="95000"/>
                    <a:lumOff val="5000"/>
                  </a:schemeClr>
                </a:solidFill>
              </a:rPr>
              <a:t>For 100 vertices, 2</a:t>
            </a:r>
            <a:r>
              <a:rPr lang="en-US" sz="2400" baseline="30000" dirty="0" smtClean="0">
                <a:solidFill>
                  <a:schemeClr val="tx1">
                    <a:lumMod val="95000"/>
                    <a:lumOff val="5000"/>
                  </a:schemeClr>
                </a:solidFill>
              </a:rPr>
              <a:t>99</a:t>
            </a:r>
            <a:r>
              <a:rPr lang="en-US" sz="2400" dirty="0" smtClean="0">
                <a:solidFill>
                  <a:schemeClr val="tx1">
                    <a:lumMod val="95000"/>
                    <a:lumOff val="5000"/>
                  </a:schemeClr>
                </a:solidFill>
              </a:rPr>
              <a:t>- 1 different cliques</a:t>
            </a:r>
            <a:endParaRPr lang="en-US" sz="2400" dirty="0">
              <a:solidFill>
                <a:schemeClr val="tx1">
                  <a:lumMod val="95000"/>
                  <a:lumOff val="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21</a:t>
            </a:fld>
            <a:endParaRPr lang="el-GR"/>
          </a:p>
        </p:txBody>
      </p:sp>
      <p:sp>
        <p:nvSpPr>
          <p:cNvPr id="5" name="TextBox 4"/>
          <p:cNvSpPr txBox="1"/>
          <p:nvPr/>
        </p:nvSpPr>
        <p:spPr>
          <a:xfrm>
            <a:off x="4731828" y="3012507"/>
            <a:ext cx="3528392" cy="646331"/>
          </a:xfrm>
          <a:prstGeom prst="rect">
            <a:avLst/>
          </a:prstGeom>
          <a:noFill/>
        </p:spPr>
        <p:txBody>
          <a:bodyPr wrap="square" rtlCol="0">
            <a:spAutoFit/>
          </a:bodyPr>
          <a:lstStyle/>
          <a:p>
            <a:r>
              <a:rPr lang="en-US" sz="1200" dirty="0" smtClean="0">
                <a:solidFill>
                  <a:srgbClr val="FF0000"/>
                </a:solidFill>
              </a:rPr>
              <a:t>Check all neighbors of last node sequentially </a:t>
            </a:r>
          </a:p>
          <a:p>
            <a:r>
              <a:rPr lang="en-US" sz="1200" dirty="0" smtClean="0">
                <a:solidFill>
                  <a:srgbClr val="FF0000"/>
                </a:solidFill>
              </a:rPr>
              <a:t> if connected with all members in the clique -&gt; new clique -&gt; push</a:t>
            </a:r>
            <a:endParaRPr lang="el-GR" sz="1200" dirty="0">
              <a:solidFill>
                <a:srgbClr val="FF0000"/>
              </a:solidFill>
            </a:endParaRPr>
          </a:p>
        </p:txBody>
      </p:sp>
    </p:spTree>
    <p:extLst>
      <p:ext uri="{BB962C8B-B14F-4D97-AF65-F5344CB8AC3E}">
        <p14:creationId xmlns:p14="http://schemas.microsoft.com/office/powerpoint/2010/main" val="3195239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Cliques</a:t>
            </a:r>
            <a:endParaRPr lang="en-US" dirty="0">
              <a:solidFill>
                <a:schemeClr val="accent6">
                  <a:lumMod val="75000"/>
                </a:schemeClr>
              </a:solidFill>
            </a:endParaRPr>
          </a:p>
        </p:txBody>
      </p:sp>
      <p:sp>
        <p:nvSpPr>
          <p:cNvPr id="2" name="TextBox 1"/>
          <p:cNvSpPr txBox="1"/>
          <p:nvPr/>
        </p:nvSpPr>
        <p:spPr>
          <a:xfrm>
            <a:off x="467544" y="1124744"/>
            <a:ext cx="8064896" cy="4909036"/>
          </a:xfrm>
          <a:prstGeom prst="rect">
            <a:avLst/>
          </a:prstGeom>
          <a:noFill/>
        </p:spPr>
        <p:txBody>
          <a:bodyPr wrap="square" rtlCol="0">
            <a:spAutoFit/>
          </a:bodyPr>
          <a:lstStyle/>
          <a:p>
            <a:r>
              <a:rPr lang="en-US" sz="2800" dirty="0" smtClean="0">
                <a:solidFill>
                  <a:schemeClr val="accent6">
                    <a:lumMod val="75000"/>
                  </a:schemeClr>
                </a:solidFill>
              </a:rPr>
              <a:t>Pruning</a:t>
            </a:r>
          </a:p>
          <a:p>
            <a:pPr marL="285750" indent="-285750">
              <a:buFont typeface="Wingdings" panose="05000000000000000000" pitchFamily="2" charset="2"/>
              <a:buChar char="§"/>
            </a:pPr>
            <a:r>
              <a:rPr lang="en-US" sz="2400" dirty="0" smtClean="0"/>
              <a:t>Prune all vertices </a:t>
            </a:r>
            <a:r>
              <a:rPr lang="en-US" sz="2400" dirty="0"/>
              <a:t>(and </a:t>
            </a:r>
            <a:r>
              <a:rPr lang="en-US" sz="2400" dirty="0" smtClean="0"/>
              <a:t>incident edges) </a:t>
            </a:r>
            <a:r>
              <a:rPr lang="en-US" sz="2400" dirty="0"/>
              <a:t>with degrees less than </a:t>
            </a:r>
            <a:r>
              <a:rPr lang="en-US" sz="2400" i="1" dirty="0"/>
              <a:t>k</a:t>
            </a:r>
            <a:r>
              <a:rPr lang="en-US" sz="2400" dirty="0"/>
              <a:t> </a:t>
            </a:r>
            <a:r>
              <a:rPr lang="en-US" sz="2400" dirty="0" smtClean="0"/>
              <a:t>- </a:t>
            </a:r>
            <a:r>
              <a:rPr lang="en-US" sz="2400" dirty="0"/>
              <a:t>1. </a:t>
            </a:r>
            <a:endParaRPr lang="en-US" sz="2400" dirty="0" smtClean="0"/>
          </a:p>
          <a:p>
            <a:pPr marL="285750" indent="-285750">
              <a:buFont typeface="Wingdings" panose="05000000000000000000" pitchFamily="2" charset="2"/>
              <a:buChar char="§"/>
            </a:pPr>
            <a:endParaRPr lang="en-US" sz="1200" dirty="0"/>
          </a:p>
          <a:p>
            <a:pPr marL="285750" indent="-285750">
              <a:buFont typeface="Wingdings" panose="05000000000000000000" pitchFamily="2" charset="2"/>
              <a:buChar char="§"/>
            </a:pPr>
            <a:r>
              <a:rPr lang="en-US" sz="2400" dirty="0" smtClean="0"/>
              <a:t>Effective due to the power-law </a:t>
            </a:r>
            <a:r>
              <a:rPr lang="en-US" sz="2400" dirty="0"/>
              <a:t>distribution of </a:t>
            </a:r>
            <a:r>
              <a:rPr lang="en-US" sz="2400" dirty="0" smtClean="0"/>
              <a:t>vertex degrees </a:t>
            </a:r>
          </a:p>
          <a:p>
            <a:endParaRPr lang="en-US" sz="2400" dirty="0" smtClean="0"/>
          </a:p>
          <a:p>
            <a:endParaRPr lang="en-US" sz="2400" dirty="0"/>
          </a:p>
          <a:p>
            <a:r>
              <a:rPr lang="en-US" sz="2400" dirty="0" smtClean="0"/>
              <a:t>“Exact cliques” </a:t>
            </a:r>
            <a:r>
              <a:rPr lang="en-US" sz="2400" dirty="0"/>
              <a:t>are </a:t>
            </a:r>
            <a:r>
              <a:rPr lang="en-US" sz="2400" i="1" dirty="0" smtClean="0">
                <a:solidFill>
                  <a:schemeClr val="accent6">
                    <a:lumMod val="75000"/>
                  </a:schemeClr>
                </a:solidFill>
              </a:rPr>
              <a:t>rarely observed </a:t>
            </a:r>
            <a:r>
              <a:rPr lang="en-US" sz="2400" dirty="0"/>
              <a:t>in </a:t>
            </a:r>
            <a:r>
              <a:rPr lang="en-US" sz="2400" dirty="0" smtClean="0"/>
              <a:t>real networks. </a:t>
            </a:r>
          </a:p>
          <a:p>
            <a:endParaRPr lang="en-US" sz="900" dirty="0"/>
          </a:p>
          <a:p>
            <a:r>
              <a:rPr lang="en-US" sz="2400" dirty="0" smtClean="0"/>
              <a:t>E.g., a </a:t>
            </a:r>
            <a:r>
              <a:rPr lang="en-US" sz="2400" dirty="0"/>
              <a:t>clique of 1,000 </a:t>
            </a:r>
            <a:r>
              <a:rPr lang="en-US" sz="2400" dirty="0" smtClean="0"/>
              <a:t>vertices has (999x1000)/2  </a:t>
            </a:r>
            <a:r>
              <a:rPr lang="en-US" sz="2400" dirty="0"/>
              <a:t>= 499,500 edges. </a:t>
            </a:r>
            <a:endParaRPr lang="en-US" sz="2400" dirty="0" smtClean="0"/>
          </a:p>
          <a:p>
            <a:pPr marL="342900" indent="-342900">
              <a:buFont typeface="Wingdings" panose="05000000000000000000" pitchFamily="2" charset="2"/>
              <a:buChar char="§"/>
            </a:pPr>
            <a:r>
              <a:rPr lang="en-US" sz="2400" dirty="0" smtClean="0"/>
              <a:t>A </a:t>
            </a:r>
            <a:r>
              <a:rPr lang="en-US" sz="2400" dirty="0"/>
              <a:t>single edge removal </a:t>
            </a:r>
            <a:r>
              <a:rPr lang="en-US" sz="2400" dirty="0" smtClean="0"/>
              <a:t>results </a:t>
            </a:r>
            <a:r>
              <a:rPr lang="en-US" sz="2400" dirty="0"/>
              <a:t>in a </a:t>
            </a:r>
            <a:r>
              <a:rPr lang="en-US" sz="2400" dirty="0" err="1"/>
              <a:t>subgraph</a:t>
            </a:r>
            <a:r>
              <a:rPr lang="en-US" sz="2400" dirty="0"/>
              <a:t> that is no longer a clique. </a:t>
            </a:r>
            <a:endParaRPr lang="en-US" sz="2400" dirty="0" smtClean="0"/>
          </a:p>
          <a:p>
            <a:pPr marL="342900" indent="-342900">
              <a:buFont typeface="Wingdings" panose="05000000000000000000" pitchFamily="2" charset="2"/>
              <a:buChar char="§"/>
            </a:pPr>
            <a:r>
              <a:rPr lang="en-US" sz="2400" dirty="0" smtClean="0"/>
              <a:t>That represents </a:t>
            </a:r>
            <a:r>
              <a:rPr lang="en-US" sz="2400" dirty="0"/>
              <a:t>less than 0.0002% of the </a:t>
            </a:r>
            <a:r>
              <a:rPr lang="en-US" sz="2400" dirty="0" smtClean="0"/>
              <a:t>edges</a:t>
            </a:r>
            <a:endParaRPr lang="en-US" sz="2400" dirty="0"/>
          </a:p>
        </p:txBody>
      </p:sp>
      <p:sp>
        <p:nvSpPr>
          <p:cNvPr id="4" name="Slide Number Placeholder 3"/>
          <p:cNvSpPr>
            <a:spLocks noGrp="1"/>
          </p:cNvSpPr>
          <p:nvPr>
            <p:ph type="sldNum" sz="quarter" idx="12"/>
          </p:nvPr>
        </p:nvSpPr>
        <p:spPr/>
        <p:txBody>
          <a:bodyPr/>
          <a:lstStyle/>
          <a:p>
            <a:fld id="{878E0B35-C73E-49DE-9EA0-4D9F6C87E107}" type="slidenum">
              <a:rPr lang="el-GR" smtClean="0"/>
              <a:pPr/>
              <a:t>22</a:t>
            </a:fld>
            <a:endParaRPr lang="el-GR"/>
          </a:p>
        </p:txBody>
      </p:sp>
    </p:spTree>
    <p:extLst>
      <p:ext uri="{BB962C8B-B14F-4D97-AF65-F5344CB8AC3E}">
        <p14:creationId xmlns:p14="http://schemas.microsoft.com/office/powerpoint/2010/main" val="322321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Relaxing Cliques</a:t>
            </a:r>
            <a:endParaRPr lang="en-US" dirty="0">
              <a:solidFill>
                <a:schemeClr val="accent6">
                  <a:lumMod val="75000"/>
                </a:schemeClr>
              </a:solidFill>
            </a:endParaRPr>
          </a:p>
        </p:txBody>
      </p:sp>
      <p:sp>
        <p:nvSpPr>
          <p:cNvPr id="2" name="TextBox 1"/>
          <p:cNvSpPr txBox="1"/>
          <p:nvPr/>
        </p:nvSpPr>
        <p:spPr>
          <a:xfrm>
            <a:off x="395536" y="1282701"/>
            <a:ext cx="8085584" cy="2062103"/>
          </a:xfrm>
          <a:prstGeom prst="rect">
            <a:avLst/>
          </a:prstGeom>
          <a:noFill/>
        </p:spPr>
        <p:txBody>
          <a:bodyPr wrap="square" rtlCol="0">
            <a:spAutoFit/>
          </a:bodyPr>
          <a:lstStyle/>
          <a:p>
            <a:r>
              <a:rPr lang="en-US" sz="2400" dirty="0"/>
              <a:t>A</a:t>
            </a:r>
            <a:r>
              <a:rPr lang="en-US" sz="2400" dirty="0" smtClean="0"/>
              <a:t>ll vertices </a:t>
            </a:r>
            <a:r>
              <a:rPr lang="en-US" sz="2400" dirty="0"/>
              <a:t>have </a:t>
            </a:r>
            <a:r>
              <a:rPr lang="en-US" sz="2400" i="1" dirty="0">
                <a:solidFill>
                  <a:schemeClr val="tx2">
                    <a:lumMod val="60000"/>
                    <a:lumOff val="40000"/>
                  </a:schemeClr>
                </a:solidFill>
              </a:rPr>
              <a:t>a minimum degree</a:t>
            </a:r>
            <a:r>
              <a:rPr lang="en-US" sz="2400" dirty="0"/>
              <a:t> </a:t>
            </a:r>
            <a:r>
              <a:rPr lang="en-US" sz="2400" dirty="0" smtClean="0"/>
              <a:t>but not</a:t>
            </a:r>
            <a:r>
              <a:rPr lang="en-US" sz="2400" dirty="0"/>
              <a:t> </a:t>
            </a:r>
            <a:r>
              <a:rPr lang="en-US" sz="2400" dirty="0" smtClean="0"/>
              <a:t>necessarily </a:t>
            </a:r>
            <a:r>
              <a:rPr lang="en-US" sz="2400" i="1" dirty="0"/>
              <a:t>k</a:t>
            </a:r>
            <a:r>
              <a:rPr lang="en-US" sz="2400" dirty="0"/>
              <a:t> </a:t>
            </a:r>
            <a:r>
              <a:rPr lang="en-US" sz="2400" dirty="0" smtClean="0"/>
              <a:t>-1 </a:t>
            </a:r>
          </a:p>
          <a:p>
            <a:endParaRPr lang="en-US" sz="2400" dirty="0" smtClean="0"/>
          </a:p>
          <a:p>
            <a:r>
              <a:rPr lang="en-US" sz="2800" i="1" dirty="0" smtClean="0">
                <a:solidFill>
                  <a:schemeClr val="accent6">
                    <a:lumMod val="75000"/>
                  </a:schemeClr>
                </a:solidFill>
              </a:rPr>
              <a:t>k-</a:t>
            </a:r>
            <a:r>
              <a:rPr lang="en-US" sz="2800" i="1" dirty="0" err="1" smtClean="0">
                <a:solidFill>
                  <a:schemeClr val="accent6">
                    <a:lumMod val="75000"/>
                  </a:schemeClr>
                </a:solidFill>
              </a:rPr>
              <a:t>plex</a:t>
            </a:r>
            <a:endParaRPr lang="en-US" sz="2800" i="1" dirty="0">
              <a:solidFill>
                <a:schemeClr val="accent6">
                  <a:lumMod val="75000"/>
                </a:schemeClr>
              </a:solidFill>
            </a:endParaRPr>
          </a:p>
          <a:p>
            <a:r>
              <a:rPr lang="en-US" sz="2400" dirty="0" smtClean="0"/>
              <a:t>For </a:t>
            </a:r>
            <a:r>
              <a:rPr lang="en-US" sz="2400" dirty="0"/>
              <a:t>a set of vertices </a:t>
            </a:r>
            <a:r>
              <a:rPr lang="en-US" sz="2400" dirty="0" smtClean="0"/>
              <a:t>V</a:t>
            </a:r>
            <a:r>
              <a:rPr lang="en-US" sz="2400" baseline="-25000" dirty="0" smtClean="0"/>
              <a:t>0</a:t>
            </a:r>
            <a:r>
              <a:rPr lang="en-US" sz="2400" dirty="0" smtClean="0"/>
              <a:t>, for all u, </a:t>
            </a:r>
            <a:r>
              <a:rPr lang="en-US" sz="2800" dirty="0" smtClean="0">
                <a:solidFill>
                  <a:schemeClr val="tx2">
                    <a:lumMod val="60000"/>
                    <a:lumOff val="40000"/>
                  </a:schemeClr>
                </a:solidFill>
              </a:rPr>
              <a:t>d</a:t>
            </a:r>
            <a:r>
              <a:rPr lang="en-US" sz="2800" baseline="-25000" dirty="0" smtClean="0">
                <a:solidFill>
                  <a:schemeClr val="tx2">
                    <a:lumMod val="60000"/>
                    <a:lumOff val="40000"/>
                  </a:schemeClr>
                </a:solidFill>
              </a:rPr>
              <a:t>u</a:t>
            </a:r>
            <a:r>
              <a:rPr lang="en-US" sz="2800" dirty="0" smtClean="0">
                <a:solidFill>
                  <a:schemeClr val="tx2">
                    <a:lumMod val="60000"/>
                    <a:lumOff val="40000"/>
                  </a:schemeClr>
                </a:solidFill>
              </a:rPr>
              <a:t> ≥  |V</a:t>
            </a:r>
            <a:r>
              <a:rPr lang="en-US" sz="2800" baseline="-25000" dirty="0" smtClean="0">
                <a:solidFill>
                  <a:schemeClr val="tx2">
                    <a:lumMod val="60000"/>
                    <a:lumOff val="40000"/>
                  </a:schemeClr>
                </a:solidFill>
              </a:rPr>
              <a:t>0</a:t>
            </a:r>
            <a:r>
              <a:rPr lang="en-US" sz="2800" dirty="0" smtClean="0">
                <a:solidFill>
                  <a:schemeClr val="tx2">
                    <a:lumMod val="60000"/>
                    <a:lumOff val="40000"/>
                  </a:schemeClr>
                </a:solidFill>
              </a:rPr>
              <a:t>| - </a:t>
            </a:r>
            <a:r>
              <a:rPr lang="en-US" sz="2800" i="1" dirty="0" smtClean="0">
                <a:solidFill>
                  <a:schemeClr val="accent6">
                    <a:lumMod val="75000"/>
                  </a:schemeClr>
                </a:solidFill>
              </a:rPr>
              <a:t>k</a:t>
            </a:r>
            <a:endParaRPr lang="en-US" sz="2800" i="1" dirty="0">
              <a:solidFill>
                <a:schemeClr val="accent6">
                  <a:lumMod val="75000"/>
                </a:schemeClr>
              </a:solidFill>
            </a:endParaRPr>
          </a:p>
          <a:p>
            <a:r>
              <a:rPr lang="en-US" sz="2400" dirty="0"/>
              <a:t>where </a:t>
            </a:r>
            <a:r>
              <a:rPr lang="en-US" sz="2400" dirty="0" smtClean="0"/>
              <a:t>d</a:t>
            </a:r>
            <a:r>
              <a:rPr lang="en-US" sz="2400" baseline="-25000" dirty="0" smtClean="0"/>
              <a:t>u</a:t>
            </a:r>
            <a:r>
              <a:rPr lang="en-US" sz="2400" dirty="0" smtClean="0"/>
              <a:t> </a:t>
            </a:r>
            <a:r>
              <a:rPr lang="en-US" sz="2400" dirty="0"/>
              <a:t>is the degree of v in the induced </a:t>
            </a:r>
            <a:r>
              <a:rPr lang="en-US" sz="2400" dirty="0" err="1"/>
              <a:t>subgraph</a:t>
            </a:r>
            <a:r>
              <a:rPr lang="en-US" sz="2400" dirty="0"/>
              <a:t> </a:t>
            </a:r>
            <a:endParaRPr lang="en-US" sz="240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05064"/>
            <a:ext cx="3255108"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7845" y="3429000"/>
            <a:ext cx="7416824" cy="461665"/>
          </a:xfrm>
          <a:prstGeom prst="rect">
            <a:avLst/>
          </a:prstGeom>
          <a:noFill/>
        </p:spPr>
        <p:txBody>
          <a:bodyPr wrap="square" rtlCol="0">
            <a:spAutoFit/>
          </a:bodyPr>
          <a:lstStyle/>
          <a:p>
            <a:r>
              <a:rPr lang="en-US" sz="2400" i="1" dirty="0" smtClean="0"/>
              <a:t>What is k for a clique?</a:t>
            </a:r>
            <a:endParaRPr lang="en-US" sz="2400" i="1" dirty="0"/>
          </a:p>
        </p:txBody>
      </p:sp>
      <p:pic>
        <p:nvPicPr>
          <p:cNvPr id="147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4274" y="4095621"/>
            <a:ext cx="4314190" cy="160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10336" y="3890665"/>
            <a:ext cx="2653952" cy="400110"/>
          </a:xfrm>
          <a:prstGeom prst="rect">
            <a:avLst/>
          </a:prstGeom>
          <a:noFill/>
        </p:spPr>
        <p:txBody>
          <a:bodyPr wrap="square" rtlCol="0">
            <a:spAutoFit/>
          </a:bodyPr>
          <a:lstStyle/>
          <a:p>
            <a:r>
              <a:rPr lang="en-US" sz="2000" dirty="0" smtClean="0"/>
              <a:t>Maximal</a:t>
            </a:r>
            <a:endParaRPr lang="en-US" sz="2000" dirty="0"/>
          </a:p>
        </p:txBody>
      </p:sp>
      <p:sp>
        <p:nvSpPr>
          <p:cNvPr id="4" name="Slide Number Placeholder 3"/>
          <p:cNvSpPr>
            <a:spLocks noGrp="1"/>
          </p:cNvSpPr>
          <p:nvPr>
            <p:ph type="sldNum" sz="quarter" idx="12"/>
          </p:nvPr>
        </p:nvSpPr>
        <p:spPr/>
        <p:txBody>
          <a:bodyPr/>
          <a:lstStyle/>
          <a:p>
            <a:fld id="{878E0B35-C73E-49DE-9EA0-4D9F6C87E107}" type="slidenum">
              <a:rPr lang="el-GR" smtClean="0"/>
              <a:pPr/>
              <a:t>23</a:t>
            </a:fld>
            <a:endParaRPr lang="el-GR"/>
          </a:p>
        </p:txBody>
      </p:sp>
    </p:spTree>
    <p:extLst>
      <p:ext uri="{BB962C8B-B14F-4D97-AF65-F5344CB8AC3E}">
        <p14:creationId xmlns:p14="http://schemas.microsoft.com/office/powerpoint/2010/main" val="2163753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sp>
        <p:nvSpPr>
          <p:cNvPr id="2" name="TextBox 1"/>
          <p:cNvSpPr txBox="1"/>
          <p:nvPr/>
        </p:nvSpPr>
        <p:spPr>
          <a:xfrm>
            <a:off x="316902" y="1412776"/>
            <a:ext cx="8085584" cy="1200329"/>
          </a:xfrm>
          <a:prstGeom prst="rect">
            <a:avLst/>
          </a:prstGeom>
          <a:noFill/>
        </p:spPr>
        <p:txBody>
          <a:bodyPr wrap="square" rtlCol="0">
            <a:spAutoFit/>
          </a:bodyPr>
          <a:lstStyle/>
          <a:p>
            <a:r>
              <a:rPr lang="en-US" sz="2400" dirty="0" smtClean="0"/>
              <a:t>Assumption: communities </a:t>
            </a:r>
            <a:r>
              <a:rPr lang="en-US" sz="2400" dirty="0"/>
              <a:t>are formed from a set </a:t>
            </a:r>
            <a:r>
              <a:rPr lang="en-US" sz="2400" dirty="0" smtClean="0"/>
              <a:t>of cliques and edges </a:t>
            </a:r>
            <a:r>
              <a:rPr lang="en-US" sz="2400" dirty="0"/>
              <a:t>that connect these cliques. </a:t>
            </a:r>
            <a:endParaRPr lang="en-US" sz="2400" dirty="0" smtClean="0"/>
          </a:p>
          <a:p>
            <a:endParaRPr lang="en-US" sz="2400" dirty="0"/>
          </a:p>
        </p:txBody>
      </p:sp>
      <p:pic>
        <p:nvPicPr>
          <p:cNvPr id="148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994" y="2426962"/>
            <a:ext cx="36957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8011" y="2399727"/>
            <a:ext cx="366712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24</a:t>
            </a:fld>
            <a:endParaRPr lang="el-GR"/>
          </a:p>
        </p:txBody>
      </p:sp>
    </p:spTree>
    <p:extLst>
      <p:ext uri="{BB962C8B-B14F-4D97-AF65-F5344CB8AC3E}">
        <p14:creationId xmlns:p14="http://schemas.microsoft.com/office/powerpoint/2010/main" val="38662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sp>
        <p:nvSpPr>
          <p:cNvPr id="2" name="TextBox 1"/>
          <p:cNvSpPr txBox="1"/>
          <p:nvPr/>
        </p:nvSpPr>
        <p:spPr>
          <a:xfrm>
            <a:off x="281676" y="1634024"/>
            <a:ext cx="8085584" cy="1938992"/>
          </a:xfrm>
          <a:prstGeom prst="rect">
            <a:avLst/>
          </a:prstGeom>
          <a:noFill/>
        </p:spPr>
        <p:txBody>
          <a:bodyPr wrap="square" rtlCol="0">
            <a:spAutoFit/>
          </a:bodyPr>
          <a:lstStyle/>
          <a:p>
            <a:pPr marL="457200" indent="-457200">
              <a:buFont typeface="+mj-lt"/>
              <a:buAutoNum type="arabicPeriod"/>
            </a:pPr>
            <a:r>
              <a:rPr lang="en-US" sz="2400" dirty="0" smtClean="0"/>
              <a:t>Given </a:t>
            </a:r>
            <a:r>
              <a:rPr lang="en-US" sz="2400" i="1" dirty="0" smtClean="0"/>
              <a:t>k</a:t>
            </a:r>
            <a:r>
              <a:rPr lang="en-US" sz="2400" dirty="0" smtClean="0"/>
              <a:t>,  find </a:t>
            </a:r>
            <a:r>
              <a:rPr lang="en-US" sz="2400" dirty="0"/>
              <a:t>all cliques of size </a:t>
            </a:r>
            <a:r>
              <a:rPr lang="en-US" sz="2400" i="1" dirty="0"/>
              <a:t>k</a:t>
            </a:r>
            <a:r>
              <a:rPr lang="en-US" sz="2400" dirty="0"/>
              <a:t>. </a:t>
            </a:r>
            <a:endParaRPr lang="en-US" sz="2400" dirty="0" smtClean="0"/>
          </a:p>
          <a:p>
            <a:pPr marL="457200" indent="-457200">
              <a:buFont typeface="+mj-lt"/>
              <a:buAutoNum type="arabicPeriod"/>
            </a:pPr>
            <a:r>
              <a:rPr lang="en-US" sz="2400" dirty="0" smtClean="0"/>
              <a:t>Create graph (clique </a:t>
            </a:r>
            <a:r>
              <a:rPr lang="en-US" sz="2400" dirty="0"/>
              <a:t>graph) where all cliques are </a:t>
            </a:r>
            <a:r>
              <a:rPr lang="en-US" sz="2400" dirty="0" smtClean="0"/>
              <a:t>vertices, </a:t>
            </a:r>
            <a:r>
              <a:rPr lang="en-US" sz="2400" dirty="0"/>
              <a:t>and </a:t>
            </a:r>
            <a:r>
              <a:rPr lang="en-US" sz="2400" dirty="0" smtClean="0"/>
              <a:t>two cliques that </a:t>
            </a:r>
            <a:r>
              <a:rPr lang="en-US" sz="2400" dirty="0" smtClean="0">
                <a:solidFill>
                  <a:schemeClr val="accent6">
                    <a:lumMod val="75000"/>
                  </a:schemeClr>
                </a:solidFill>
              </a:rPr>
              <a:t>share </a:t>
            </a:r>
            <a:r>
              <a:rPr lang="en-US" sz="2400" i="1" dirty="0">
                <a:solidFill>
                  <a:schemeClr val="accent6">
                    <a:lumMod val="75000"/>
                  </a:schemeClr>
                </a:solidFill>
              </a:rPr>
              <a:t>k</a:t>
            </a:r>
            <a:r>
              <a:rPr lang="en-US" sz="2400" dirty="0">
                <a:solidFill>
                  <a:schemeClr val="accent6">
                    <a:lumMod val="75000"/>
                  </a:schemeClr>
                </a:solidFill>
              </a:rPr>
              <a:t> </a:t>
            </a:r>
            <a:r>
              <a:rPr lang="en-US" sz="2400" dirty="0" smtClean="0">
                <a:solidFill>
                  <a:schemeClr val="accent6">
                    <a:lumMod val="75000"/>
                  </a:schemeClr>
                </a:solidFill>
              </a:rPr>
              <a:t>- </a:t>
            </a:r>
            <a:r>
              <a:rPr lang="en-US" sz="2400" dirty="0">
                <a:solidFill>
                  <a:schemeClr val="accent6">
                    <a:lumMod val="75000"/>
                  </a:schemeClr>
                </a:solidFill>
              </a:rPr>
              <a:t>1 vertices </a:t>
            </a:r>
            <a:r>
              <a:rPr lang="en-US" sz="2400" dirty="0"/>
              <a:t>are connected via </a:t>
            </a:r>
            <a:r>
              <a:rPr lang="en-US" sz="2400" dirty="0" smtClean="0"/>
              <a:t>an edge. </a:t>
            </a:r>
          </a:p>
          <a:p>
            <a:pPr marL="457200" indent="-457200">
              <a:buFont typeface="+mj-lt"/>
              <a:buAutoNum type="arabicPeriod"/>
            </a:pPr>
            <a:r>
              <a:rPr lang="en-US" sz="2400" dirty="0" smtClean="0"/>
              <a:t>Communities </a:t>
            </a:r>
            <a:r>
              <a:rPr lang="en-US" sz="2400" dirty="0"/>
              <a:t>are </a:t>
            </a:r>
            <a:r>
              <a:rPr lang="en-US" sz="2400" dirty="0" smtClean="0"/>
              <a:t>the </a:t>
            </a:r>
            <a:r>
              <a:rPr lang="en-US" sz="2400" dirty="0"/>
              <a:t>connected components of this graph. </a:t>
            </a:r>
          </a:p>
        </p:txBody>
      </p:sp>
      <p:pic>
        <p:nvPicPr>
          <p:cNvPr id="149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773" y="3573016"/>
            <a:ext cx="74771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8E0B35-C73E-49DE-9EA0-4D9F6C87E107}" type="slidenum">
              <a:rPr lang="el-GR" smtClean="0"/>
              <a:pPr/>
              <a:t>25</a:t>
            </a:fld>
            <a:endParaRPr lang="el-GR"/>
          </a:p>
        </p:txBody>
      </p:sp>
    </p:spTree>
    <p:extLst>
      <p:ext uri="{BB962C8B-B14F-4D97-AF65-F5344CB8AC3E}">
        <p14:creationId xmlns:p14="http://schemas.microsoft.com/office/powerpoint/2010/main" val="977350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pic>
        <p:nvPicPr>
          <p:cNvPr id="150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140968"/>
            <a:ext cx="54578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91680" y="1854116"/>
            <a:ext cx="5472608" cy="523220"/>
          </a:xfrm>
          <a:prstGeom prst="rect">
            <a:avLst/>
          </a:prstGeom>
          <a:noFill/>
        </p:spPr>
        <p:txBody>
          <a:bodyPr wrap="square" rtlCol="0">
            <a:spAutoFit/>
          </a:bodyPr>
          <a:lstStyle/>
          <a:p>
            <a:r>
              <a:rPr lang="en-US" sz="2800" dirty="0" smtClean="0"/>
              <a:t>Input graph, let </a:t>
            </a:r>
            <a:r>
              <a:rPr lang="en-US" sz="2800" i="1" dirty="0" smtClean="0"/>
              <a:t>k</a:t>
            </a:r>
            <a:r>
              <a:rPr lang="en-US" sz="2800" dirty="0" smtClean="0"/>
              <a:t> = 3</a:t>
            </a:r>
            <a:endParaRPr lang="en-US" sz="2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26</a:t>
            </a:fld>
            <a:endParaRPr lang="el-GR"/>
          </a:p>
        </p:txBody>
      </p:sp>
    </p:spTree>
    <p:extLst>
      <p:ext uri="{BB962C8B-B14F-4D97-AF65-F5344CB8AC3E}">
        <p14:creationId xmlns:p14="http://schemas.microsoft.com/office/powerpoint/2010/main" val="3319101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pic>
        <p:nvPicPr>
          <p:cNvPr id="151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244" y="2564904"/>
            <a:ext cx="49815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99592" y="1700808"/>
            <a:ext cx="5472608" cy="523220"/>
          </a:xfrm>
          <a:prstGeom prst="rect">
            <a:avLst/>
          </a:prstGeom>
          <a:noFill/>
        </p:spPr>
        <p:txBody>
          <a:bodyPr wrap="square" rtlCol="0">
            <a:spAutoFit/>
          </a:bodyPr>
          <a:lstStyle/>
          <a:p>
            <a:r>
              <a:rPr lang="en-US" sz="2800" dirty="0" smtClean="0"/>
              <a:t>Clique  graph for </a:t>
            </a:r>
            <a:r>
              <a:rPr lang="en-US" sz="2800" i="1" dirty="0" smtClean="0"/>
              <a:t>k</a:t>
            </a:r>
            <a:r>
              <a:rPr lang="en-US" sz="2800" dirty="0" smtClean="0"/>
              <a:t> = 3</a:t>
            </a:r>
            <a:endParaRPr lang="en-US" sz="2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27</a:t>
            </a:fld>
            <a:endParaRPr lang="el-GR"/>
          </a:p>
        </p:txBody>
      </p:sp>
      <p:sp>
        <p:nvSpPr>
          <p:cNvPr id="4" name="Rectangle 3"/>
          <p:cNvSpPr/>
          <p:nvPr/>
        </p:nvSpPr>
        <p:spPr>
          <a:xfrm>
            <a:off x="395536" y="5762312"/>
            <a:ext cx="7326523" cy="461665"/>
          </a:xfrm>
          <a:prstGeom prst="rect">
            <a:avLst/>
          </a:prstGeom>
        </p:spPr>
        <p:txBody>
          <a:bodyPr wrap="square">
            <a:spAutoFit/>
          </a:bodyPr>
          <a:lstStyle/>
          <a:p>
            <a:r>
              <a:rPr lang="en-US" sz="2400" dirty="0" smtClean="0"/>
              <a:t>(v1,  v2, ,v3), </a:t>
            </a:r>
            <a:r>
              <a:rPr lang="en-US" sz="2400" dirty="0"/>
              <a:t>(</a:t>
            </a:r>
            <a:r>
              <a:rPr lang="en-US" sz="2400" dirty="0" smtClean="0"/>
              <a:t>v8, v9, v10), </a:t>
            </a:r>
            <a:r>
              <a:rPr lang="en-US" sz="2400" dirty="0"/>
              <a:t>and </a:t>
            </a:r>
            <a:r>
              <a:rPr lang="en-US" sz="2400" dirty="0" smtClean="0"/>
              <a:t>(v3</a:t>
            </a:r>
            <a:r>
              <a:rPr lang="en-US" sz="2400" dirty="0"/>
              <a:t>,</a:t>
            </a:r>
            <a:r>
              <a:rPr lang="en-US" sz="2400" dirty="0" smtClean="0"/>
              <a:t> v4, v5</a:t>
            </a:r>
            <a:r>
              <a:rPr lang="en-US" sz="2400" dirty="0"/>
              <a:t>,</a:t>
            </a:r>
            <a:r>
              <a:rPr lang="en-US" sz="2400" dirty="0" smtClean="0"/>
              <a:t> v6, v7,  v8)</a:t>
            </a:r>
            <a:endParaRPr lang="en-US" sz="2400" dirty="0"/>
          </a:p>
        </p:txBody>
      </p:sp>
    </p:spTree>
    <p:extLst>
      <p:ext uri="{BB962C8B-B14F-4D97-AF65-F5344CB8AC3E}">
        <p14:creationId xmlns:p14="http://schemas.microsoft.com/office/powerpoint/2010/main" val="1956001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28</a:t>
            </a:fld>
            <a:endParaRPr lang="el-GR"/>
          </a:p>
        </p:txBody>
      </p:sp>
      <p:sp>
        <p:nvSpPr>
          <p:cNvPr id="4" name="Rectangle 3"/>
          <p:cNvSpPr/>
          <p:nvPr/>
        </p:nvSpPr>
        <p:spPr>
          <a:xfrm>
            <a:off x="613314" y="5293223"/>
            <a:ext cx="7326523" cy="461665"/>
          </a:xfrm>
          <a:prstGeom prst="rect">
            <a:avLst/>
          </a:prstGeom>
        </p:spPr>
        <p:txBody>
          <a:bodyPr wrap="square">
            <a:spAutoFit/>
          </a:bodyPr>
          <a:lstStyle/>
          <a:p>
            <a:r>
              <a:rPr lang="en-US" sz="2400" dirty="0" smtClean="0"/>
              <a:t>(v1,  v2, ,v3), </a:t>
            </a:r>
            <a:r>
              <a:rPr lang="en-US" sz="2400" dirty="0"/>
              <a:t>(</a:t>
            </a:r>
            <a:r>
              <a:rPr lang="en-US" sz="2400" dirty="0" smtClean="0"/>
              <a:t>v8, v9, v10), </a:t>
            </a:r>
            <a:r>
              <a:rPr lang="en-US" sz="2400" dirty="0"/>
              <a:t>and </a:t>
            </a:r>
            <a:r>
              <a:rPr lang="en-US" sz="2400" dirty="0" smtClean="0"/>
              <a:t>(v3</a:t>
            </a:r>
            <a:r>
              <a:rPr lang="en-US" sz="2400" dirty="0"/>
              <a:t>,</a:t>
            </a:r>
            <a:r>
              <a:rPr lang="en-US" sz="2400" dirty="0" smtClean="0"/>
              <a:t> v4, v5</a:t>
            </a:r>
            <a:r>
              <a:rPr lang="en-US" sz="2400" dirty="0"/>
              <a:t>,</a:t>
            </a:r>
            <a:r>
              <a:rPr lang="en-US" sz="2400" dirty="0" smtClean="0"/>
              <a:t> v6, v7,  v8)</a:t>
            </a:r>
            <a:endParaRPr lang="en-US" sz="24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636912"/>
            <a:ext cx="54578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99592" y="1700808"/>
            <a:ext cx="5472608" cy="523220"/>
          </a:xfrm>
          <a:prstGeom prst="rect">
            <a:avLst/>
          </a:prstGeom>
          <a:noFill/>
        </p:spPr>
        <p:txBody>
          <a:bodyPr wrap="square" rtlCol="0">
            <a:spAutoFit/>
          </a:bodyPr>
          <a:lstStyle/>
          <a:p>
            <a:r>
              <a:rPr lang="en-US" sz="2800" dirty="0" smtClean="0"/>
              <a:t>Result</a:t>
            </a:r>
            <a:endParaRPr lang="en-US" sz="2800" dirty="0"/>
          </a:p>
        </p:txBody>
      </p:sp>
      <p:sp>
        <p:nvSpPr>
          <p:cNvPr id="5" name="TextBox 4"/>
          <p:cNvSpPr txBox="1"/>
          <p:nvPr/>
        </p:nvSpPr>
        <p:spPr>
          <a:xfrm>
            <a:off x="251520" y="6124654"/>
            <a:ext cx="7056784" cy="369332"/>
          </a:xfrm>
          <a:prstGeom prst="rect">
            <a:avLst/>
          </a:prstGeom>
          <a:noFill/>
        </p:spPr>
        <p:txBody>
          <a:bodyPr wrap="square" rtlCol="0">
            <a:spAutoFit/>
          </a:bodyPr>
          <a:lstStyle/>
          <a:p>
            <a:r>
              <a:rPr lang="en-US" i="1" dirty="0" smtClean="0">
                <a:solidFill>
                  <a:schemeClr val="accent2">
                    <a:lumMod val="75000"/>
                  </a:schemeClr>
                </a:solidFill>
              </a:rPr>
              <a:t>Note: the example protein network was detected using a CPM algorithm</a:t>
            </a:r>
            <a:endParaRPr lang="en-US" i="1" dirty="0">
              <a:solidFill>
                <a:schemeClr val="accent2">
                  <a:lumMod val="75000"/>
                </a:schemeClr>
              </a:solidFill>
            </a:endParaRPr>
          </a:p>
        </p:txBody>
      </p:sp>
      <p:sp>
        <p:nvSpPr>
          <p:cNvPr id="13" name="Freeform 12"/>
          <p:cNvSpPr/>
          <p:nvPr/>
        </p:nvSpPr>
        <p:spPr>
          <a:xfrm>
            <a:off x="1374359" y="2544834"/>
            <a:ext cx="1975183" cy="2364671"/>
          </a:xfrm>
          <a:custGeom>
            <a:avLst/>
            <a:gdLst>
              <a:gd name="connsiteX0" fmla="*/ 531714 w 1975183"/>
              <a:gd name="connsiteY0" fmla="*/ 82456 h 2364671"/>
              <a:gd name="connsiteX1" fmla="*/ 158227 w 1975183"/>
              <a:gd name="connsiteY1" fmla="*/ 636248 h 2364671"/>
              <a:gd name="connsiteX2" fmla="*/ 42317 w 1975183"/>
              <a:gd name="connsiteY2" fmla="*/ 1988529 h 2364671"/>
              <a:gd name="connsiteX3" fmla="*/ 853686 w 1975183"/>
              <a:gd name="connsiteY3" fmla="*/ 2362017 h 2364671"/>
              <a:gd name="connsiteX4" fmla="*/ 1510509 w 1975183"/>
              <a:gd name="connsiteY4" fmla="*/ 1859741 h 2364671"/>
              <a:gd name="connsiteX5" fmla="*/ 1974148 w 1975183"/>
              <a:gd name="connsiteY5" fmla="*/ 1099887 h 2364671"/>
              <a:gd name="connsiteX6" fmla="*/ 1613540 w 1975183"/>
              <a:gd name="connsiteY6" fmla="*/ 494580 h 2364671"/>
              <a:gd name="connsiteX7" fmla="*/ 905202 w 1975183"/>
              <a:gd name="connsiteY7" fmla="*/ 43820 h 2364671"/>
              <a:gd name="connsiteX8" fmla="*/ 531714 w 1975183"/>
              <a:gd name="connsiteY8" fmla="*/ 82456 h 236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83" h="2364671">
                <a:moveTo>
                  <a:pt x="531714" y="82456"/>
                </a:moveTo>
                <a:cubicBezTo>
                  <a:pt x="407218" y="181194"/>
                  <a:pt x="239793" y="318569"/>
                  <a:pt x="158227" y="636248"/>
                </a:cubicBezTo>
                <a:cubicBezTo>
                  <a:pt x="76661" y="953927"/>
                  <a:pt x="-73593" y="1700901"/>
                  <a:pt x="42317" y="1988529"/>
                </a:cubicBezTo>
                <a:cubicBezTo>
                  <a:pt x="158227" y="2276157"/>
                  <a:pt x="608987" y="2383482"/>
                  <a:pt x="853686" y="2362017"/>
                </a:cubicBezTo>
                <a:cubicBezTo>
                  <a:pt x="1098385" y="2340552"/>
                  <a:pt x="1323765" y="2070096"/>
                  <a:pt x="1510509" y="1859741"/>
                </a:cubicBezTo>
                <a:cubicBezTo>
                  <a:pt x="1697253" y="1649386"/>
                  <a:pt x="1956976" y="1327414"/>
                  <a:pt x="1974148" y="1099887"/>
                </a:cubicBezTo>
                <a:cubicBezTo>
                  <a:pt x="1991320" y="872360"/>
                  <a:pt x="1791698" y="670591"/>
                  <a:pt x="1613540" y="494580"/>
                </a:cubicBezTo>
                <a:cubicBezTo>
                  <a:pt x="1435382" y="318569"/>
                  <a:pt x="1081213" y="110361"/>
                  <a:pt x="905202" y="43820"/>
                </a:cubicBezTo>
                <a:cubicBezTo>
                  <a:pt x="729191" y="-22721"/>
                  <a:pt x="656210" y="-16282"/>
                  <a:pt x="531714" y="8245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573164" y="2442735"/>
            <a:ext cx="3561310" cy="2663777"/>
          </a:xfrm>
          <a:custGeom>
            <a:avLst/>
            <a:gdLst>
              <a:gd name="connsiteX0" fmla="*/ 1045799 w 3561310"/>
              <a:gd name="connsiteY0" fmla="*/ 94403 h 2663777"/>
              <a:gd name="connsiteX1" fmla="*/ 556402 w 3561310"/>
              <a:gd name="connsiteY1" fmla="*/ 416375 h 2663777"/>
              <a:gd name="connsiteX2" fmla="*/ 182915 w 3561310"/>
              <a:gd name="connsiteY2" fmla="*/ 828499 h 2663777"/>
              <a:gd name="connsiteX3" fmla="*/ 15490 w 3561310"/>
              <a:gd name="connsiteY3" fmla="*/ 1433806 h 2663777"/>
              <a:gd name="connsiteX4" fmla="*/ 556402 w 3561310"/>
              <a:gd name="connsiteY4" fmla="*/ 2528510 h 2663777"/>
              <a:gd name="connsiteX5" fmla="*/ 2720053 w 3561310"/>
              <a:gd name="connsiteY5" fmla="*/ 2502752 h 2663777"/>
              <a:gd name="connsiteX6" fmla="*/ 3544301 w 3561310"/>
              <a:gd name="connsiteY6" fmla="*/ 1227744 h 2663777"/>
              <a:gd name="connsiteX7" fmla="*/ 2063230 w 3561310"/>
              <a:gd name="connsiteY7" fmla="*/ 145919 h 2663777"/>
              <a:gd name="connsiteX8" fmla="*/ 1419287 w 3561310"/>
              <a:gd name="connsiteY8" fmla="*/ 4251 h 2663777"/>
              <a:gd name="connsiteX9" fmla="*/ 1045799 w 3561310"/>
              <a:gd name="connsiteY9" fmla="*/ 94403 h 266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1310" h="2663777">
                <a:moveTo>
                  <a:pt x="1045799" y="94403"/>
                </a:moveTo>
                <a:cubicBezTo>
                  <a:pt x="901985" y="163090"/>
                  <a:pt x="700216" y="294026"/>
                  <a:pt x="556402" y="416375"/>
                </a:cubicBezTo>
                <a:cubicBezTo>
                  <a:pt x="412588" y="538724"/>
                  <a:pt x="273067" y="658927"/>
                  <a:pt x="182915" y="828499"/>
                </a:cubicBezTo>
                <a:cubicBezTo>
                  <a:pt x="92763" y="998071"/>
                  <a:pt x="-46758" y="1150471"/>
                  <a:pt x="15490" y="1433806"/>
                </a:cubicBezTo>
                <a:cubicBezTo>
                  <a:pt x="77738" y="1717141"/>
                  <a:pt x="105641" y="2350352"/>
                  <a:pt x="556402" y="2528510"/>
                </a:cubicBezTo>
                <a:cubicBezTo>
                  <a:pt x="1007163" y="2706668"/>
                  <a:pt x="2222070" y="2719546"/>
                  <a:pt x="2720053" y="2502752"/>
                </a:cubicBezTo>
                <a:cubicBezTo>
                  <a:pt x="3218036" y="2285958"/>
                  <a:pt x="3653771" y="1620549"/>
                  <a:pt x="3544301" y="1227744"/>
                </a:cubicBezTo>
                <a:cubicBezTo>
                  <a:pt x="3434831" y="834939"/>
                  <a:pt x="2417399" y="349835"/>
                  <a:pt x="2063230" y="145919"/>
                </a:cubicBezTo>
                <a:cubicBezTo>
                  <a:pt x="1709061" y="-57997"/>
                  <a:pt x="1586712" y="14983"/>
                  <a:pt x="1419287" y="4251"/>
                </a:cubicBezTo>
                <a:cubicBezTo>
                  <a:pt x="1251862" y="-6481"/>
                  <a:pt x="1189613" y="25716"/>
                  <a:pt x="1045799" y="94403"/>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294758" y="2555486"/>
            <a:ext cx="2008487" cy="2291504"/>
          </a:xfrm>
          <a:custGeom>
            <a:avLst/>
            <a:gdLst>
              <a:gd name="connsiteX0" fmla="*/ 964374 w 2008487"/>
              <a:gd name="connsiteY0" fmla="*/ 71804 h 2291504"/>
              <a:gd name="connsiteX1" fmla="*/ 165884 w 2008487"/>
              <a:gd name="connsiteY1" fmla="*/ 741506 h 2291504"/>
              <a:gd name="connsiteX2" fmla="*/ 75732 w 2008487"/>
              <a:gd name="connsiteY2" fmla="*/ 1449844 h 2291504"/>
              <a:gd name="connsiteX3" fmla="*/ 1054527 w 2008487"/>
              <a:gd name="connsiteY3" fmla="*/ 2286970 h 2291504"/>
              <a:gd name="connsiteX4" fmla="*/ 1981805 w 2008487"/>
              <a:gd name="connsiteY4" fmla="*/ 1720300 h 2291504"/>
              <a:gd name="connsiteX5" fmla="*/ 1724228 w 2008487"/>
              <a:gd name="connsiteY5" fmla="*/ 406655 h 2291504"/>
              <a:gd name="connsiteX6" fmla="*/ 1376498 w 2008487"/>
              <a:gd name="connsiteY6" fmla="*/ 97562 h 2291504"/>
              <a:gd name="connsiteX7" fmla="*/ 1144679 w 2008487"/>
              <a:gd name="connsiteY7" fmla="*/ 20289 h 2291504"/>
              <a:gd name="connsiteX8" fmla="*/ 964374 w 2008487"/>
              <a:gd name="connsiteY8" fmla="*/ 71804 h 229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8487" h="2291504">
                <a:moveTo>
                  <a:pt x="964374" y="71804"/>
                </a:moveTo>
                <a:cubicBezTo>
                  <a:pt x="801242" y="192007"/>
                  <a:pt x="313991" y="511833"/>
                  <a:pt x="165884" y="741506"/>
                </a:cubicBezTo>
                <a:cubicBezTo>
                  <a:pt x="17777" y="971179"/>
                  <a:pt x="-72375" y="1192267"/>
                  <a:pt x="75732" y="1449844"/>
                </a:cubicBezTo>
                <a:cubicBezTo>
                  <a:pt x="223839" y="1707421"/>
                  <a:pt x="736848" y="2241894"/>
                  <a:pt x="1054527" y="2286970"/>
                </a:cubicBezTo>
                <a:cubicBezTo>
                  <a:pt x="1372206" y="2332046"/>
                  <a:pt x="1870188" y="2033686"/>
                  <a:pt x="1981805" y="1720300"/>
                </a:cubicBezTo>
                <a:cubicBezTo>
                  <a:pt x="2093422" y="1406914"/>
                  <a:pt x="1825113" y="677111"/>
                  <a:pt x="1724228" y="406655"/>
                </a:cubicBezTo>
                <a:cubicBezTo>
                  <a:pt x="1623344" y="136199"/>
                  <a:pt x="1473090" y="161956"/>
                  <a:pt x="1376498" y="97562"/>
                </a:cubicBezTo>
                <a:cubicBezTo>
                  <a:pt x="1279906" y="33168"/>
                  <a:pt x="1211220" y="22435"/>
                  <a:pt x="1144679" y="20289"/>
                </a:cubicBezTo>
                <a:cubicBezTo>
                  <a:pt x="1078138" y="18143"/>
                  <a:pt x="1127506" y="-48399"/>
                  <a:pt x="964374" y="71804"/>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429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sp>
        <p:nvSpPr>
          <p:cNvPr id="4" name="Rectangle 3"/>
          <p:cNvSpPr/>
          <p:nvPr/>
        </p:nvSpPr>
        <p:spPr>
          <a:xfrm>
            <a:off x="418796" y="1844824"/>
            <a:ext cx="8206340" cy="4401205"/>
          </a:xfrm>
          <a:prstGeom prst="rect">
            <a:avLst/>
          </a:prstGeom>
        </p:spPr>
        <p:txBody>
          <a:bodyPr wrap="square">
            <a:spAutoFit/>
          </a:bodyPr>
          <a:lstStyle/>
          <a:p>
            <a:pPr algn="just"/>
            <a:r>
              <a:rPr lang="en-US" sz="2800" dirty="0"/>
              <a:t>Two </a:t>
            </a:r>
            <a:r>
              <a:rPr lang="en-US" sz="2800" i="1" dirty="0"/>
              <a:t>k</a:t>
            </a:r>
            <a:r>
              <a:rPr lang="en-US" sz="2800" dirty="0"/>
              <a:t>-cliques are </a:t>
            </a:r>
            <a:r>
              <a:rPr lang="en-US" sz="2800" dirty="0" smtClean="0">
                <a:solidFill>
                  <a:schemeClr val="accent6">
                    <a:lumMod val="75000"/>
                  </a:schemeClr>
                </a:solidFill>
              </a:rPr>
              <a:t>adjacent</a:t>
            </a:r>
            <a:r>
              <a:rPr lang="en-US" sz="2800" dirty="0" smtClean="0"/>
              <a:t>, </a:t>
            </a:r>
            <a:r>
              <a:rPr lang="en-US" sz="2800" dirty="0"/>
              <a:t>if they share </a:t>
            </a:r>
            <a:r>
              <a:rPr lang="en-US" sz="2800" i="1" dirty="0"/>
              <a:t>k</a:t>
            </a:r>
            <a:r>
              <a:rPr lang="en-US" sz="2800" dirty="0"/>
              <a:t> </a:t>
            </a:r>
            <a:r>
              <a:rPr lang="en-US" sz="2800" dirty="0" smtClean="0"/>
              <a:t>- 1 </a:t>
            </a:r>
            <a:r>
              <a:rPr lang="en-US" sz="2800" dirty="0"/>
              <a:t>vertices</a:t>
            </a:r>
            <a:r>
              <a:rPr lang="en-US" sz="2800" dirty="0" smtClean="0"/>
              <a:t>.</a:t>
            </a:r>
          </a:p>
          <a:p>
            <a:pPr algn="just"/>
            <a:endParaRPr lang="en-US" sz="2800" dirty="0"/>
          </a:p>
          <a:p>
            <a:pPr algn="just"/>
            <a:r>
              <a:rPr lang="en-US" sz="2800" dirty="0"/>
              <a:t>The union of adjacent </a:t>
            </a:r>
            <a:r>
              <a:rPr lang="en-US" sz="2800" i="1" dirty="0"/>
              <a:t>k</a:t>
            </a:r>
            <a:r>
              <a:rPr lang="en-US" sz="2800" dirty="0"/>
              <a:t>-cliques is called </a:t>
            </a:r>
            <a:r>
              <a:rPr lang="en-US" sz="2800" i="1" dirty="0" smtClean="0">
                <a:solidFill>
                  <a:schemeClr val="accent6">
                    <a:lumMod val="75000"/>
                  </a:schemeClr>
                </a:solidFill>
              </a:rPr>
              <a:t>k</a:t>
            </a:r>
            <a:r>
              <a:rPr lang="en-US" sz="2800" dirty="0" smtClean="0">
                <a:solidFill>
                  <a:schemeClr val="accent6">
                    <a:lumMod val="75000"/>
                  </a:schemeClr>
                </a:solidFill>
              </a:rPr>
              <a:t>-clique chain</a:t>
            </a:r>
            <a:r>
              <a:rPr lang="en-US" sz="2800" dirty="0"/>
              <a:t>. </a:t>
            </a:r>
            <a:endParaRPr lang="en-US" sz="2800" dirty="0" smtClean="0"/>
          </a:p>
          <a:p>
            <a:pPr algn="just"/>
            <a:endParaRPr lang="en-US" sz="2800" dirty="0" smtClean="0"/>
          </a:p>
          <a:p>
            <a:pPr algn="just"/>
            <a:r>
              <a:rPr lang="en-US" sz="2800" dirty="0" smtClean="0"/>
              <a:t>Two </a:t>
            </a:r>
            <a:r>
              <a:rPr lang="en-US" sz="2800" i="1" dirty="0"/>
              <a:t>k</a:t>
            </a:r>
            <a:r>
              <a:rPr lang="en-US" sz="2800" dirty="0"/>
              <a:t>-cliques are </a:t>
            </a:r>
            <a:r>
              <a:rPr lang="en-US" sz="2800" i="1" dirty="0">
                <a:solidFill>
                  <a:schemeClr val="accent6">
                    <a:lumMod val="75000"/>
                  </a:schemeClr>
                </a:solidFill>
              </a:rPr>
              <a:t>connected </a:t>
            </a:r>
            <a:r>
              <a:rPr lang="en-US" sz="2800" dirty="0"/>
              <a:t>if they are part </a:t>
            </a:r>
            <a:r>
              <a:rPr lang="en-US" sz="2800" dirty="0" smtClean="0"/>
              <a:t>of a </a:t>
            </a:r>
            <a:r>
              <a:rPr lang="en-US" sz="2800" i="1" dirty="0" smtClean="0"/>
              <a:t>k</a:t>
            </a:r>
            <a:r>
              <a:rPr lang="en-US" sz="2800" dirty="0" smtClean="0"/>
              <a:t>-clique chain</a:t>
            </a:r>
            <a:r>
              <a:rPr lang="en-US" sz="2800" dirty="0"/>
              <a:t>. </a:t>
            </a:r>
            <a:endParaRPr lang="en-US" sz="2800" dirty="0" smtClean="0"/>
          </a:p>
          <a:p>
            <a:pPr algn="just"/>
            <a:endParaRPr lang="en-US" sz="2800" dirty="0" smtClean="0"/>
          </a:p>
          <a:p>
            <a:pPr algn="just"/>
            <a:r>
              <a:rPr lang="en-US" sz="2800" dirty="0" smtClean="0"/>
              <a:t>A </a:t>
            </a:r>
            <a:r>
              <a:rPr lang="en-US" sz="2800" b="1" i="1" dirty="0" smtClean="0">
                <a:solidFill>
                  <a:schemeClr val="accent6">
                    <a:lumMod val="75000"/>
                  </a:schemeClr>
                </a:solidFill>
              </a:rPr>
              <a:t>k-clique </a:t>
            </a:r>
            <a:r>
              <a:rPr lang="en-US" sz="2800" b="1" i="1" dirty="0">
                <a:solidFill>
                  <a:schemeClr val="accent6">
                    <a:lumMod val="75000"/>
                  </a:schemeClr>
                </a:solidFill>
              </a:rPr>
              <a:t>community </a:t>
            </a:r>
            <a:r>
              <a:rPr lang="en-US" sz="2800" dirty="0"/>
              <a:t>is </a:t>
            </a:r>
            <a:r>
              <a:rPr lang="en-US" sz="2800" dirty="0" smtClean="0"/>
              <a:t>the largest </a:t>
            </a:r>
            <a:r>
              <a:rPr lang="en-US" sz="2800" dirty="0"/>
              <a:t>connected </a:t>
            </a:r>
            <a:r>
              <a:rPr lang="en-US" sz="2800" dirty="0" err="1" smtClean="0"/>
              <a:t>subgraph</a:t>
            </a:r>
            <a:r>
              <a:rPr lang="en-US" sz="2800" dirty="0"/>
              <a:t> </a:t>
            </a:r>
            <a:r>
              <a:rPr lang="en-US" sz="2800" dirty="0" smtClean="0"/>
              <a:t>obtained </a:t>
            </a:r>
            <a:r>
              <a:rPr lang="en-US" sz="2800" dirty="0"/>
              <a:t>by the union of </a:t>
            </a:r>
            <a:r>
              <a:rPr lang="en-US" sz="2800" dirty="0" smtClean="0"/>
              <a:t>a </a:t>
            </a:r>
            <a:r>
              <a:rPr lang="en-US" sz="2800" i="1" dirty="0" smtClean="0"/>
              <a:t>k</a:t>
            </a:r>
            <a:r>
              <a:rPr lang="en-US" sz="2800" dirty="0" smtClean="0"/>
              <a:t>-clique </a:t>
            </a:r>
            <a:r>
              <a:rPr lang="en-US" sz="2800" dirty="0"/>
              <a:t>and of all </a:t>
            </a:r>
            <a:r>
              <a:rPr lang="en-US" sz="2800" i="1" dirty="0"/>
              <a:t>k</a:t>
            </a:r>
            <a:r>
              <a:rPr lang="en-US" sz="2800" dirty="0"/>
              <a:t>-cliques which are connected to it</a:t>
            </a:r>
            <a:r>
              <a:rPr lang="en-US" sz="2800" dirty="0" smtClean="0"/>
              <a:t>.</a:t>
            </a:r>
            <a:endParaRPr lang="en-US" sz="2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29</a:t>
            </a:fld>
            <a:endParaRPr lang="el-GR"/>
          </a:p>
        </p:txBody>
      </p:sp>
    </p:spTree>
    <p:extLst>
      <p:ext uri="{BB962C8B-B14F-4D97-AF65-F5344CB8AC3E}">
        <p14:creationId xmlns:p14="http://schemas.microsoft.com/office/powerpoint/2010/main" val="2544045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34"/>
          <a:stretch/>
        </p:blipFill>
        <p:spPr bwMode="auto">
          <a:xfrm rot="20385511">
            <a:off x="478154" y="394395"/>
            <a:ext cx="6248586" cy="5554175"/>
          </a:xfrm>
          <a:prstGeom prst="snipRoundRect">
            <a:avLst>
              <a:gd name="adj1" fmla="val 16667"/>
              <a:gd name="adj2" fmla="val 2758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슬라이드 번호 개체 틀 3"/>
          <p:cNvSpPr>
            <a:spLocks noGrp="1"/>
          </p:cNvSpPr>
          <p:nvPr>
            <p:ph type="sldNum" sz="quarter" idx="12"/>
          </p:nvPr>
        </p:nvSpPr>
        <p:spPr/>
        <p:txBody>
          <a:bodyPr/>
          <a:lstStyle/>
          <a:p>
            <a:fld id="{4BEDD84E-25D4-4983-8AA1-2863C96F08D9}" type="slidenum">
              <a:rPr lang="ko-KR" altLang="en-US" smtClean="0"/>
              <a:pPr/>
              <a:t>3</a:t>
            </a:fld>
            <a:endParaRPr lang="ko-KR" altLang="en-US"/>
          </a:p>
        </p:txBody>
      </p:sp>
      <p:sp>
        <p:nvSpPr>
          <p:cNvPr id="5" name="TextBox 4"/>
          <p:cNvSpPr txBox="1"/>
          <p:nvPr/>
        </p:nvSpPr>
        <p:spPr>
          <a:xfrm>
            <a:off x="5620242" y="5221453"/>
            <a:ext cx="3276600" cy="830997"/>
          </a:xfrm>
          <a:prstGeom prst="rect">
            <a:avLst/>
          </a:prstGeom>
          <a:noFill/>
        </p:spPr>
        <p:txBody>
          <a:bodyPr wrap="square" rtlCol="0">
            <a:spAutoFit/>
          </a:bodyPr>
          <a:lstStyle/>
          <a:p>
            <a:r>
              <a:rPr lang="en-US" altLang="ko-KR" sz="2400" b="1" dirty="0" smtClean="0"/>
              <a:t>Nodes: Football Teams</a:t>
            </a:r>
          </a:p>
          <a:p>
            <a:r>
              <a:rPr lang="en-US" altLang="ko-KR" sz="2400" b="1" dirty="0" smtClean="0"/>
              <a:t>Edges: Games played</a:t>
            </a:r>
            <a:endParaRPr lang="ko-KR" altLang="en-US" sz="2400" b="1" dirty="0"/>
          </a:p>
        </p:txBody>
      </p:sp>
      <p:sp>
        <p:nvSpPr>
          <p:cNvPr id="6" name="모서리가 둥근 사각형 설명선 5"/>
          <p:cNvSpPr/>
          <p:nvPr/>
        </p:nvSpPr>
        <p:spPr>
          <a:xfrm>
            <a:off x="6137548" y="332656"/>
            <a:ext cx="2736304" cy="1271234"/>
          </a:xfrm>
          <a:prstGeom prst="wedgeRoundRectCallout">
            <a:avLst>
              <a:gd name="adj1" fmla="val -53369"/>
              <a:gd name="adj2" fmla="val 86916"/>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000" b="1" dirty="0" smtClean="0">
                <a:solidFill>
                  <a:schemeClr val="bg1"/>
                </a:solidFill>
              </a:rPr>
              <a:t>Can we identify node groups?</a:t>
            </a:r>
          </a:p>
          <a:p>
            <a:pPr algn="ctr"/>
            <a:r>
              <a:rPr lang="en-US" altLang="ko-KR" sz="2000" b="1" dirty="0" smtClean="0">
                <a:solidFill>
                  <a:schemeClr val="bg1"/>
                </a:solidFill>
              </a:rPr>
              <a:t>(communities, modules, clusters)</a:t>
            </a:r>
            <a:endParaRPr lang="ko-KR" altLang="en-US" sz="2000" b="1" dirty="0">
              <a:solidFill>
                <a:schemeClr val="bg1"/>
              </a:solidFill>
            </a:endParaRPr>
          </a:p>
        </p:txBody>
      </p:sp>
    </p:spTree>
    <p:extLst>
      <p:ext uri="{BB962C8B-B14F-4D97-AF65-F5344CB8AC3E}">
        <p14:creationId xmlns:p14="http://schemas.microsoft.com/office/powerpoint/2010/main" val="122000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Clique Percolation Method (CPM): Using cliques as seeds</a:t>
            </a:r>
            <a:endParaRPr lang="en-US" dirty="0">
              <a:solidFill>
                <a:schemeClr val="accent6">
                  <a:lumMod val="75000"/>
                </a:schemeClr>
              </a:solidFill>
            </a:endParaRPr>
          </a:p>
        </p:txBody>
      </p:sp>
      <p:sp>
        <p:nvSpPr>
          <p:cNvPr id="4" name="Rectangle 3"/>
          <p:cNvSpPr/>
          <p:nvPr/>
        </p:nvSpPr>
        <p:spPr>
          <a:xfrm>
            <a:off x="503548" y="1412776"/>
            <a:ext cx="8013576" cy="4401205"/>
          </a:xfrm>
          <a:prstGeom prst="rect">
            <a:avLst/>
          </a:prstGeom>
        </p:spPr>
        <p:txBody>
          <a:bodyPr wrap="square">
            <a:spAutoFit/>
          </a:bodyPr>
          <a:lstStyle/>
          <a:p>
            <a:pPr marL="342900" indent="-342900">
              <a:buFont typeface="Wingdings" panose="05000000000000000000" pitchFamily="2" charset="2"/>
              <a:buChar char="§"/>
            </a:pPr>
            <a:r>
              <a:rPr lang="en-US" sz="2000" dirty="0" smtClean="0"/>
              <a:t>A </a:t>
            </a:r>
            <a:r>
              <a:rPr lang="en-US" sz="2000" i="1" dirty="0" smtClean="0"/>
              <a:t>k</a:t>
            </a:r>
            <a:r>
              <a:rPr lang="en-US" sz="2000" dirty="0" smtClean="0"/>
              <a:t>-clique </a:t>
            </a:r>
            <a:r>
              <a:rPr lang="en-US" sz="2000" dirty="0"/>
              <a:t>community is </a:t>
            </a:r>
            <a:r>
              <a:rPr lang="en-US" sz="2000" dirty="0" smtClean="0"/>
              <a:t>identified by making </a:t>
            </a:r>
            <a:r>
              <a:rPr lang="en-US" sz="2000" dirty="0"/>
              <a:t>a </a:t>
            </a:r>
            <a:r>
              <a:rPr lang="en-US" sz="2000" i="1" dirty="0"/>
              <a:t>k</a:t>
            </a:r>
            <a:r>
              <a:rPr lang="en-US" sz="2000" dirty="0"/>
              <a:t>-clique </a:t>
            </a:r>
            <a:r>
              <a:rPr lang="en-US" sz="2000" dirty="0" smtClean="0">
                <a:solidFill>
                  <a:schemeClr val="tx2">
                    <a:lumMod val="60000"/>
                    <a:lumOff val="40000"/>
                  </a:schemeClr>
                </a:solidFill>
              </a:rPr>
              <a:t>“roll</a:t>
            </a:r>
            <a:r>
              <a:rPr lang="en-US" sz="2000" dirty="0">
                <a:solidFill>
                  <a:schemeClr val="tx2">
                    <a:lumMod val="60000"/>
                    <a:lumOff val="40000"/>
                  </a:schemeClr>
                </a:solidFill>
              </a:rPr>
              <a:t>" over </a:t>
            </a:r>
            <a:r>
              <a:rPr lang="en-US" sz="2000" dirty="0"/>
              <a:t>adjacent </a:t>
            </a:r>
            <a:r>
              <a:rPr lang="en-US" sz="2000" i="1" dirty="0"/>
              <a:t>k</a:t>
            </a:r>
            <a:r>
              <a:rPr lang="en-US" sz="2000" dirty="0"/>
              <a:t>-cliques, </a:t>
            </a:r>
            <a:r>
              <a:rPr lang="en-US" sz="2000" dirty="0" smtClean="0"/>
              <a:t>where rolling </a:t>
            </a:r>
            <a:r>
              <a:rPr lang="en-US" sz="2000" dirty="0"/>
              <a:t>means rotating a </a:t>
            </a:r>
            <a:r>
              <a:rPr lang="en-US" sz="2000" i="1" dirty="0"/>
              <a:t>k</a:t>
            </a:r>
            <a:r>
              <a:rPr lang="en-US" sz="2000" dirty="0"/>
              <a:t>-clique about the </a:t>
            </a:r>
            <a:r>
              <a:rPr lang="en-US" sz="2000" i="1" dirty="0" smtClean="0"/>
              <a:t>k</a:t>
            </a:r>
            <a:r>
              <a:rPr lang="en-US" sz="2000" dirty="0" smtClean="0"/>
              <a:t>-1 vertices it </a:t>
            </a:r>
            <a:r>
              <a:rPr lang="en-US" sz="2000" dirty="0"/>
              <a:t>shares with any adjacent </a:t>
            </a:r>
            <a:r>
              <a:rPr lang="en-US" sz="2000" i="1" dirty="0"/>
              <a:t>k</a:t>
            </a:r>
            <a:r>
              <a:rPr lang="en-US" sz="2000" dirty="0"/>
              <a:t>-clique. </a:t>
            </a:r>
            <a:endParaRPr lang="en-US" sz="2000" dirty="0" smtClean="0"/>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r>
              <a:rPr lang="en-US" sz="2000" dirty="0" smtClean="0"/>
              <a:t>By construction, </a:t>
            </a:r>
            <a:r>
              <a:rPr lang="en-US" sz="2000" i="1" dirty="0" smtClean="0">
                <a:solidFill>
                  <a:schemeClr val="tx2">
                    <a:lumMod val="60000"/>
                    <a:lumOff val="40000"/>
                  </a:schemeClr>
                </a:solidFill>
              </a:rPr>
              <a:t>overlapping</a:t>
            </a:r>
            <a:r>
              <a:rPr lang="en-US" sz="2000" dirty="0"/>
              <a:t> </a:t>
            </a:r>
            <a:r>
              <a:rPr lang="en-US" sz="2000" dirty="0" smtClean="0"/>
              <a:t>communities</a:t>
            </a:r>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r>
              <a:rPr lang="en-US" sz="2000" dirty="0" smtClean="0"/>
              <a:t>There </a:t>
            </a:r>
            <a:r>
              <a:rPr lang="en-US" sz="2000" dirty="0"/>
              <a:t>may be vertices belonging to </a:t>
            </a:r>
            <a:r>
              <a:rPr lang="en-US" sz="2000" dirty="0" smtClean="0"/>
              <a:t>nonadjacent </a:t>
            </a:r>
            <a:r>
              <a:rPr lang="en-US" sz="2000" i="1" dirty="0" smtClean="0"/>
              <a:t>k</a:t>
            </a:r>
            <a:r>
              <a:rPr lang="en-US" sz="2000" dirty="0" smtClean="0"/>
              <a:t>-cliques</a:t>
            </a:r>
            <a:r>
              <a:rPr lang="en-US" sz="2000" dirty="0"/>
              <a:t>, which could be reached by </a:t>
            </a:r>
            <a:r>
              <a:rPr lang="en-US" sz="2000" dirty="0" smtClean="0"/>
              <a:t>different</a:t>
            </a:r>
            <a:r>
              <a:rPr lang="en-US" sz="2000" dirty="0"/>
              <a:t> </a:t>
            </a:r>
            <a:r>
              <a:rPr lang="en-US" sz="2000" dirty="0" smtClean="0"/>
              <a:t> paths </a:t>
            </a:r>
            <a:r>
              <a:rPr lang="en-US" sz="2000" dirty="0"/>
              <a:t>and end up in </a:t>
            </a:r>
            <a:r>
              <a:rPr lang="en-US" sz="2000" dirty="0" smtClean="0"/>
              <a:t>different clusters</a:t>
            </a:r>
            <a:r>
              <a:rPr lang="en-US" sz="2000" dirty="0"/>
              <a:t>. </a:t>
            </a:r>
            <a:r>
              <a:rPr lang="en-US" sz="2000" dirty="0" smtClean="0"/>
              <a:t>There </a:t>
            </a:r>
            <a:r>
              <a:rPr lang="en-US" sz="2000" dirty="0"/>
              <a:t>are also vertices that cannot be reached by any </a:t>
            </a:r>
            <a:r>
              <a:rPr lang="en-US" sz="2000" i="1" dirty="0" smtClean="0"/>
              <a:t>k</a:t>
            </a:r>
            <a:r>
              <a:rPr lang="en-US" sz="2000" dirty="0" smtClean="0"/>
              <a:t>-clique</a:t>
            </a:r>
            <a:endParaRPr lang="en-US" sz="2000" dirty="0"/>
          </a:p>
          <a:p>
            <a:pPr marL="342900" indent="-342900">
              <a:buFont typeface="Wingdings" panose="05000000000000000000" pitchFamily="2" charset="2"/>
              <a:buChar char="§"/>
            </a:pPr>
            <a:endParaRPr lang="en-US" sz="2000" dirty="0" smtClean="0"/>
          </a:p>
          <a:p>
            <a:pPr marL="342900" indent="-342900">
              <a:buFont typeface="Wingdings" panose="05000000000000000000" pitchFamily="2" charset="2"/>
              <a:buChar char="§"/>
            </a:pPr>
            <a:r>
              <a:rPr lang="en-US" sz="2000" dirty="0" smtClean="0"/>
              <a:t>Instead of </a:t>
            </a:r>
            <a:r>
              <a:rPr lang="en-US" sz="2000" i="1" dirty="0" smtClean="0"/>
              <a:t>k</a:t>
            </a:r>
            <a:r>
              <a:rPr lang="en-US" sz="2000" dirty="0" smtClean="0"/>
              <a:t> = 3, maximal cliques? </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r>
              <a:rPr lang="en-US" sz="2000" dirty="0" smtClean="0"/>
              <a:t>Theoretical complexity grows exponential with size, but </a:t>
            </a:r>
            <a:r>
              <a:rPr lang="en-US" sz="2000" i="1" dirty="0" smtClean="0">
                <a:solidFill>
                  <a:schemeClr val="tx2">
                    <a:lumMod val="60000"/>
                    <a:lumOff val="40000"/>
                  </a:schemeClr>
                </a:solidFill>
              </a:rPr>
              <a:t>efficient on sparse graphs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30</a:t>
            </a:fld>
            <a:endParaRPr lang="el-GR"/>
          </a:p>
        </p:txBody>
      </p:sp>
    </p:spTree>
    <p:extLst>
      <p:ext uri="{BB962C8B-B14F-4D97-AF65-F5344CB8AC3E}">
        <p14:creationId xmlns:p14="http://schemas.microsoft.com/office/powerpoint/2010/main" val="144599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Vertex similarity</a:t>
            </a:r>
            <a:endParaRPr lang="en-US" dirty="0">
              <a:solidFill>
                <a:schemeClr val="accent6">
                  <a:lumMod val="75000"/>
                </a:schemeClr>
              </a:solidFill>
            </a:endParaRPr>
          </a:p>
        </p:txBody>
      </p:sp>
      <p:sp>
        <p:nvSpPr>
          <p:cNvPr id="2" name="TextBox 1"/>
          <p:cNvSpPr txBox="1"/>
          <p:nvPr/>
        </p:nvSpPr>
        <p:spPr>
          <a:xfrm>
            <a:off x="683568" y="1628800"/>
            <a:ext cx="7056784" cy="3046988"/>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Define similarity between two vertices</a:t>
            </a:r>
          </a:p>
          <a:p>
            <a:pPr marL="457200" indent="-457200">
              <a:buFont typeface="Wingdings" panose="05000000000000000000" pitchFamily="2" charset="2"/>
              <a:buChar char="§"/>
            </a:pPr>
            <a:r>
              <a:rPr lang="en-US" sz="3200" dirty="0" smtClean="0"/>
              <a:t>Place similar vertices in the same cluster</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endParaRPr lang="en-US" sz="3200" dirty="0" smtClean="0"/>
          </a:p>
          <a:p>
            <a:pPr marL="457200" indent="-457200">
              <a:buFont typeface="Wingdings" panose="05000000000000000000" pitchFamily="2" charset="2"/>
              <a:buChar char="§"/>
            </a:pPr>
            <a:r>
              <a:rPr lang="en-US" sz="3200" dirty="0" smtClean="0"/>
              <a:t>Use traditional </a:t>
            </a:r>
            <a:r>
              <a:rPr lang="en-US" sz="3200" i="1" dirty="0" smtClean="0">
                <a:solidFill>
                  <a:schemeClr val="accent6">
                    <a:lumMod val="75000"/>
                  </a:schemeClr>
                </a:solidFill>
              </a:rPr>
              <a:t>cluster analysis</a:t>
            </a:r>
            <a:endParaRPr lang="en-US" sz="3200" i="1"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pPr/>
              <a:t>31</a:t>
            </a:fld>
            <a:endParaRPr lang="el-GR"/>
          </a:p>
        </p:txBody>
      </p:sp>
    </p:spTree>
    <p:extLst>
      <p:ext uri="{BB962C8B-B14F-4D97-AF65-F5344CB8AC3E}">
        <p14:creationId xmlns:p14="http://schemas.microsoft.com/office/powerpoint/2010/main" val="3265825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Vertex similarity</a:t>
            </a:r>
            <a:endParaRPr lang="en-US" dirty="0">
              <a:solidFill>
                <a:schemeClr val="accent6">
                  <a:lumMod val="75000"/>
                </a:schemeClr>
              </a:solidFill>
            </a:endParaRPr>
          </a:p>
        </p:txBody>
      </p:sp>
      <p:sp>
        <p:nvSpPr>
          <p:cNvPr id="2" name="TextBox 1"/>
          <p:cNvSpPr txBox="1"/>
          <p:nvPr/>
        </p:nvSpPr>
        <p:spPr>
          <a:xfrm>
            <a:off x="649479" y="1412776"/>
            <a:ext cx="7056784" cy="1077218"/>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Structural equivalence: based on the overlap between  their neighborhoods</a:t>
            </a:r>
          </a:p>
        </p:txBody>
      </p:sp>
      <p:sp>
        <p:nvSpPr>
          <p:cNvPr id="5" name="Slide Number Placeholder 4"/>
          <p:cNvSpPr>
            <a:spLocks noGrp="1"/>
          </p:cNvSpPr>
          <p:nvPr>
            <p:ph type="sldNum" sz="quarter" idx="12"/>
          </p:nvPr>
        </p:nvSpPr>
        <p:spPr/>
        <p:txBody>
          <a:bodyPr/>
          <a:lstStyle/>
          <a:p>
            <a:fld id="{878E0B35-C73E-49DE-9EA0-4D9F6C87E107}" type="slidenum">
              <a:rPr lang="el-GR" smtClean="0"/>
              <a:pPr/>
              <a:t>32</a:t>
            </a:fld>
            <a:endParaRPr lang="el-GR"/>
          </a:p>
        </p:txBody>
      </p:sp>
      <p:pic>
        <p:nvPicPr>
          <p:cNvPr id="165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9651" y="2489994"/>
            <a:ext cx="5081240" cy="98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9479" y="3671767"/>
            <a:ext cx="7056784" cy="584775"/>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Normalized to [0, 1], e.g.,</a:t>
            </a:r>
          </a:p>
        </p:txBody>
      </p:sp>
      <p:pic>
        <p:nvPicPr>
          <p:cNvPr id="1658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3560" y="4256542"/>
            <a:ext cx="4878102" cy="111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271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Vertex similarity</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pPr/>
              <a:t>33</a:t>
            </a:fld>
            <a:endParaRPr lang="el-GR"/>
          </a:p>
        </p:txBody>
      </p:sp>
      <p:pic>
        <p:nvPicPr>
          <p:cNvPr id="166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405" y="1412776"/>
            <a:ext cx="4116660" cy="237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5890" y="4221088"/>
            <a:ext cx="549709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118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Other definitions of vertex similarity</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pPr/>
              <a:t>34</a:t>
            </a:fld>
            <a:endParaRPr lang="el-GR"/>
          </a:p>
        </p:txBody>
      </p:sp>
      <p:sp>
        <p:nvSpPr>
          <p:cNvPr id="2" name="TextBox 1"/>
          <p:cNvSpPr txBox="1"/>
          <p:nvPr/>
        </p:nvSpPr>
        <p:spPr>
          <a:xfrm>
            <a:off x="467544" y="1763498"/>
            <a:ext cx="7992888" cy="461665"/>
          </a:xfrm>
          <a:prstGeom prst="rect">
            <a:avLst/>
          </a:prstGeom>
          <a:noFill/>
        </p:spPr>
        <p:txBody>
          <a:bodyPr wrap="square" rtlCol="0">
            <a:spAutoFit/>
          </a:bodyPr>
          <a:lstStyle/>
          <a:p>
            <a:r>
              <a:rPr lang="en-US" sz="2400" dirty="0" smtClean="0"/>
              <a:t>Use the adjacency matrix A, </a:t>
            </a:r>
            <a:endParaRPr lang="en-US" sz="2400" dirty="0"/>
          </a:p>
        </p:txBody>
      </p:sp>
      <p:pic>
        <p:nvPicPr>
          <p:cNvPr id="1679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090862"/>
            <a:ext cx="4899399" cy="185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091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11663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Other definitions of vertex similarity</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pPr/>
              <a:t>35</a:t>
            </a:fld>
            <a:endParaRPr lang="el-GR"/>
          </a:p>
        </p:txBody>
      </p:sp>
      <p:sp>
        <p:nvSpPr>
          <p:cNvPr id="2" name="TextBox 1"/>
          <p:cNvSpPr txBox="1"/>
          <p:nvPr/>
        </p:nvSpPr>
        <p:spPr>
          <a:xfrm>
            <a:off x="467544" y="1304331"/>
            <a:ext cx="7992888" cy="830997"/>
          </a:xfrm>
          <a:prstGeom prst="rect">
            <a:avLst/>
          </a:prstGeom>
          <a:noFill/>
        </p:spPr>
        <p:txBody>
          <a:bodyPr wrap="square" rtlCol="0">
            <a:spAutoFit/>
          </a:bodyPr>
          <a:lstStyle/>
          <a:p>
            <a:r>
              <a:rPr lang="en-US" sz="2400" dirty="0" smtClean="0"/>
              <a:t>If we map vertices u, v to n-dimensional points  A, B in the Euclidean space, </a:t>
            </a:r>
            <a:endParaRPr lang="en-US" sz="2400" dirty="0"/>
          </a:p>
        </p:txBody>
      </p:sp>
      <p:pic>
        <p:nvPicPr>
          <p:cNvPr id="167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340" y="2121092"/>
            <a:ext cx="3397151" cy="114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7340" y="3140968"/>
            <a:ext cx="3042753" cy="124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4144" y="4508817"/>
            <a:ext cx="3215949" cy="87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794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7344" y="5439626"/>
            <a:ext cx="3814816" cy="91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64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5536" y="47667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Other definitions of vertex similarity</a:t>
            </a: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878E0B35-C73E-49DE-9EA0-4D9F6C87E107}" type="slidenum">
              <a:rPr lang="el-GR" smtClean="0"/>
              <a:pPr/>
              <a:t>36</a:t>
            </a:fld>
            <a:endParaRPr lang="el-GR"/>
          </a:p>
        </p:txBody>
      </p:sp>
      <p:sp>
        <p:nvSpPr>
          <p:cNvPr id="2" name="TextBox 1"/>
          <p:cNvSpPr txBox="1"/>
          <p:nvPr/>
        </p:nvSpPr>
        <p:spPr>
          <a:xfrm>
            <a:off x="622780" y="2780928"/>
            <a:ext cx="7992888" cy="1938992"/>
          </a:xfrm>
          <a:prstGeom prst="rect">
            <a:avLst/>
          </a:prstGeom>
          <a:noFill/>
        </p:spPr>
        <p:txBody>
          <a:bodyPr wrap="square" rtlCol="0">
            <a:spAutoFit/>
          </a:bodyPr>
          <a:lstStyle/>
          <a:p>
            <a:r>
              <a:rPr lang="en-US" sz="2400" dirty="0" smtClean="0"/>
              <a:t>Many more – we shall revisit this issue when we talk about </a:t>
            </a:r>
            <a:r>
              <a:rPr lang="en-US" sz="2400" i="1" dirty="0" smtClean="0">
                <a:solidFill>
                  <a:schemeClr val="accent6">
                    <a:lumMod val="75000"/>
                  </a:schemeClr>
                </a:solidFill>
              </a:rPr>
              <a:t>link prediction</a:t>
            </a:r>
          </a:p>
          <a:p>
            <a:endParaRPr lang="en-US" sz="2400" i="1" dirty="0">
              <a:solidFill>
                <a:schemeClr val="accent6">
                  <a:lumMod val="75000"/>
                </a:schemeClr>
              </a:solidFill>
            </a:endParaRPr>
          </a:p>
          <a:p>
            <a:r>
              <a:rPr lang="en-US" sz="2400" dirty="0" smtClean="0"/>
              <a:t>Also useful when there are </a:t>
            </a:r>
            <a:r>
              <a:rPr lang="en-US" sz="2400" i="1" dirty="0" smtClean="0">
                <a:solidFill>
                  <a:schemeClr val="accent6">
                    <a:lumMod val="75000"/>
                  </a:schemeClr>
                </a:solidFill>
              </a:rPr>
              <a:t>attributes</a:t>
            </a:r>
            <a:r>
              <a:rPr lang="en-US" sz="2400" dirty="0" smtClean="0"/>
              <a:t> associated with nodes or edges to combine distances</a:t>
            </a:r>
            <a:endParaRPr lang="en-US" sz="2400" dirty="0"/>
          </a:p>
        </p:txBody>
      </p:sp>
    </p:spTree>
    <p:extLst>
      <p:ext uri="{BB962C8B-B14F-4D97-AF65-F5344CB8AC3E}">
        <p14:creationId xmlns:p14="http://schemas.microsoft.com/office/powerpoint/2010/main" val="3663364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505" y="1700808"/>
            <a:ext cx="8438933" cy="3847207"/>
          </a:xfrm>
          <a:prstGeom prst="rect">
            <a:avLst/>
          </a:prstGeom>
          <a:noFill/>
        </p:spPr>
        <p:txBody>
          <a:bodyPr wrap="square" rtlCol="0">
            <a:spAutoFit/>
          </a:bodyPr>
          <a:lstStyle/>
          <a:p>
            <a:r>
              <a:rPr lang="en-US" sz="3600" dirty="0" smtClean="0">
                <a:solidFill>
                  <a:schemeClr val="accent6">
                    <a:lumMod val="75000"/>
                  </a:schemeClr>
                </a:solidFill>
              </a:rPr>
              <a:t>PART I</a:t>
            </a:r>
          </a:p>
          <a:p>
            <a:pPr marL="514350" indent="-514350">
              <a:buFont typeface="+mj-lt"/>
              <a:buAutoNum type="arabicPeriod"/>
            </a:pPr>
            <a:r>
              <a:rPr lang="en-US" sz="2800" dirty="0" smtClean="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Cliques and vertex similarity</a:t>
            </a:r>
          </a:p>
          <a:p>
            <a:pPr marL="514350" indent="-514350">
              <a:buFont typeface="+mj-lt"/>
              <a:buAutoNum type="arabicPeriod"/>
            </a:pPr>
            <a:endParaRPr lang="en-US" sz="800" dirty="0" smtClean="0"/>
          </a:p>
          <a:p>
            <a:pPr marL="514350" indent="-514350">
              <a:buFont typeface="+mj-lt"/>
              <a:buAutoNum type="arabicPeriod"/>
            </a:pPr>
            <a:r>
              <a:rPr lang="en-US" sz="2800" dirty="0" smtClean="0"/>
              <a:t>Background: cluster analysis</a:t>
            </a:r>
          </a:p>
          <a:p>
            <a:pPr marL="514350" indent="-514350">
              <a:buFont typeface="+mj-lt"/>
              <a:buAutoNum type="arabicPeriod"/>
            </a:pPr>
            <a:endParaRPr lang="en-US" sz="800" dirty="0"/>
          </a:p>
          <a:p>
            <a:pPr marL="514350" indent="-514350">
              <a:buFont typeface="+mj-lt"/>
              <a:buAutoNum type="arabicPeriod"/>
            </a:pPr>
            <a:r>
              <a:rPr lang="en-US" sz="2800" dirty="0" smtClean="0"/>
              <a:t>Hierarchical clustering (</a:t>
            </a:r>
            <a:r>
              <a:rPr lang="en-US" sz="2800" dirty="0" err="1" smtClean="0"/>
              <a:t>betweenness</a:t>
            </a:r>
            <a:r>
              <a:rPr lang="en-US" sz="2800" dirty="0" smtClean="0"/>
              <a:t>)</a:t>
            </a:r>
          </a:p>
          <a:p>
            <a:pPr marL="514350" indent="-514350">
              <a:buFont typeface="+mj-lt"/>
              <a:buAutoNum type="arabicPeriod"/>
            </a:pPr>
            <a:endParaRPr lang="en-US" sz="800" dirty="0" smtClean="0"/>
          </a:p>
          <a:p>
            <a:pPr marL="514350" indent="-514350">
              <a:buFont typeface="+mj-lt"/>
              <a:buAutoNum type="arabicPeriod"/>
            </a:pPr>
            <a:r>
              <a:rPr lang="en-US" sz="2800" dirty="0" smtClean="0"/>
              <a:t>Modularity</a:t>
            </a:r>
          </a:p>
          <a:p>
            <a:pPr marL="514350" indent="-514350">
              <a:buFont typeface="+mj-lt"/>
              <a:buAutoNum type="arabicPeriod"/>
            </a:pPr>
            <a:endParaRPr lang="en-US" sz="800" dirty="0" smtClean="0"/>
          </a:p>
          <a:p>
            <a:pPr marL="514350" indent="-514350">
              <a:buFont typeface="+mj-lt"/>
              <a:buAutoNum type="arabicPeriod"/>
            </a:pPr>
            <a:r>
              <a:rPr lang="en-US" sz="2800" dirty="0" smtClean="0"/>
              <a:t>How to evaluate</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Outline</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37</a:t>
            </a:fld>
            <a:endParaRPr lang="el-GR"/>
          </a:p>
        </p:txBody>
      </p:sp>
    </p:spTree>
    <p:extLst>
      <p:ext uri="{BB962C8B-B14F-4D97-AF65-F5344CB8AC3E}">
        <p14:creationId xmlns:p14="http://schemas.microsoft.com/office/powerpoint/2010/main" val="2586887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80" name="Rectangle 4"/>
          <p:cNvSpPr>
            <a:spLocks noGrp="1" noChangeArrowheads="1"/>
          </p:cNvSpPr>
          <p:nvPr>
            <p:ph type="title"/>
          </p:nvPr>
        </p:nvSpPr>
        <p:spPr>
          <a:xfrm>
            <a:off x="395536" y="0"/>
            <a:ext cx="8229600" cy="1143000"/>
          </a:xfrm>
        </p:spPr>
        <p:txBody>
          <a:bodyPr/>
          <a:lstStyle/>
          <a:p>
            <a:r>
              <a:rPr lang="en-US" altLang="en-US" dirty="0">
                <a:solidFill>
                  <a:schemeClr val="accent6">
                    <a:lumMod val="75000"/>
                  </a:schemeClr>
                </a:solidFill>
              </a:rPr>
              <a:t>What is Cluster Analysis?</a:t>
            </a:r>
          </a:p>
        </p:txBody>
      </p:sp>
      <p:sp>
        <p:nvSpPr>
          <p:cNvPr id="1534981" name="Rectangle 5"/>
          <p:cNvSpPr>
            <a:spLocks noGrp="1" noChangeArrowheads="1"/>
          </p:cNvSpPr>
          <p:nvPr>
            <p:ph type="body" idx="1"/>
          </p:nvPr>
        </p:nvSpPr>
        <p:spPr>
          <a:xfrm>
            <a:off x="327720" y="1052736"/>
            <a:ext cx="8640960" cy="1295400"/>
          </a:xfrm>
        </p:spPr>
        <p:txBody>
          <a:bodyPr>
            <a:noAutofit/>
          </a:bodyPr>
          <a:lstStyle/>
          <a:p>
            <a:pPr marL="0" indent="0">
              <a:buNone/>
            </a:pPr>
            <a:r>
              <a:rPr lang="en-US" altLang="en-US" sz="2800" dirty="0"/>
              <a:t>Finding groups of objects such that the objects in a group </a:t>
            </a:r>
            <a:r>
              <a:rPr lang="en-US" altLang="en-US" sz="2800" dirty="0" smtClean="0"/>
              <a:t>are similar </a:t>
            </a:r>
            <a:r>
              <a:rPr lang="en-US" altLang="en-US" sz="2800" dirty="0"/>
              <a:t>(or related) to one another and different from (or unrelated to) the objects in other groups</a:t>
            </a:r>
          </a:p>
        </p:txBody>
      </p:sp>
      <p:grpSp>
        <p:nvGrpSpPr>
          <p:cNvPr id="1534982" name="Group 6"/>
          <p:cNvGrpSpPr>
            <a:grpSpLocks/>
          </p:cNvGrpSpPr>
          <p:nvPr/>
        </p:nvGrpSpPr>
        <p:grpSpPr bwMode="auto">
          <a:xfrm>
            <a:off x="3276600" y="3570288"/>
            <a:ext cx="3048000" cy="2678112"/>
            <a:chOff x="2160" y="2544"/>
            <a:chExt cx="1920" cy="1687"/>
          </a:xfrm>
        </p:grpSpPr>
        <p:sp>
          <p:nvSpPr>
            <p:cNvPr id="1534983"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4"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5"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6"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7"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8"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89"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0"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1"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2"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3"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4"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5"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6"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7"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8"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4999"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0"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1"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2"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3"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4"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5"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6"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7"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08"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5009" name="Group 33"/>
          <p:cNvGrpSpPr>
            <a:grpSpLocks/>
          </p:cNvGrpSpPr>
          <p:nvPr/>
        </p:nvGrpSpPr>
        <p:grpSpPr bwMode="auto">
          <a:xfrm>
            <a:off x="5257800" y="2667000"/>
            <a:ext cx="3048000" cy="2514600"/>
            <a:chOff x="3312" y="1584"/>
            <a:chExt cx="1920" cy="1584"/>
          </a:xfrm>
        </p:grpSpPr>
        <p:sp>
          <p:nvSpPr>
            <p:cNvPr id="1535010" name="Line 34"/>
            <p:cNvSpPr>
              <a:spLocks noChangeShapeType="1"/>
            </p:cNvSpPr>
            <p:nvPr/>
          </p:nvSpPr>
          <p:spPr bwMode="auto">
            <a:xfrm flipH="1" flipV="1">
              <a:off x="3312" y="2736"/>
              <a:ext cx="144" cy="432"/>
            </a:xfrm>
            <a:prstGeom prst="line">
              <a:avLst/>
            </a:prstGeom>
            <a:noFill/>
            <a:ln w="254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5011" name="AutoShape 35"/>
            <p:cNvSpPr>
              <a:spLocks noChangeArrowheads="1"/>
            </p:cNvSpPr>
            <p:nvPr/>
          </p:nvSpPr>
          <p:spPr bwMode="auto">
            <a:xfrm>
              <a:off x="3984" y="1584"/>
              <a:ext cx="1248" cy="672"/>
            </a:xfrm>
            <a:prstGeom prst="wedgeRectCallout">
              <a:avLst>
                <a:gd name="adj1" fmla="val -93509"/>
                <a:gd name="adj2" fmla="val 150894"/>
              </a:avLst>
            </a:prstGeom>
            <a:solidFill>
              <a:schemeClr val="accent1">
                <a:lumMod val="20000"/>
                <a:lumOff val="80000"/>
              </a:schemeClr>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2000" b="0" dirty="0">
                  <a:latin typeface="Tahoma" pitchFamily="34" charset="0"/>
                </a:rPr>
                <a:t>Inter-cluster distances are maximized</a:t>
              </a:r>
            </a:p>
          </p:txBody>
        </p:sp>
      </p:grpSp>
      <p:grpSp>
        <p:nvGrpSpPr>
          <p:cNvPr id="1535012" name="Group 36"/>
          <p:cNvGrpSpPr>
            <a:grpSpLocks/>
          </p:cNvGrpSpPr>
          <p:nvPr/>
        </p:nvGrpSpPr>
        <p:grpSpPr bwMode="auto">
          <a:xfrm>
            <a:off x="2895600" y="3657600"/>
            <a:ext cx="3276600" cy="2286000"/>
            <a:chOff x="1824" y="2208"/>
            <a:chExt cx="2064" cy="1440"/>
          </a:xfrm>
        </p:grpSpPr>
        <p:sp>
          <p:nvSpPr>
            <p:cNvPr id="1535013" name="Oval 37"/>
            <p:cNvSpPr>
              <a:spLocks noChangeArrowheads="1"/>
            </p:cNvSpPr>
            <p:nvPr/>
          </p:nvSpPr>
          <p:spPr bwMode="auto">
            <a:xfrm>
              <a:off x="1824" y="2592"/>
              <a:ext cx="816" cy="72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14" name="Oval 38"/>
            <p:cNvSpPr>
              <a:spLocks noChangeArrowheads="1"/>
            </p:cNvSpPr>
            <p:nvPr/>
          </p:nvSpPr>
          <p:spPr bwMode="auto">
            <a:xfrm>
              <a:off x="2928" y="2208"/>
              <a:ext cx="720" cy="62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5015" name="Oval 39"/>
            <p:cNvSpPr>
              <a:spLocks noChangeArrowheads="1"/>
            </p:cNvSpPr>
            <p:nvPr/>
          </p:nvSpPr>
          <p:spPr bwMode="auto">
            <a:xfrm>
              <a:off x="3216" y="3024"/>
              <a:ext cx="672" cy="62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5016" name="Group 40"/>
          <p:cNvGrpSpPr>
            <a:grpSpLocks/>
          </p:cNvGrpSpPr>
          <p:nvPr/>
        </p:nvGrpSpPr>
        <p:grpSpPr bwMode="auto">
          <a:xfrm>
            <a:off x="1295400" y="2971800"/>
            <a:ext cx="2286000" cy="1676400"/>
            <a:chOff x="816" y="1776"/>
            <a:chExt cx="1440" cy="1056"/>
          </a:xfrm>
          <a:solidFill>
            <a:schemeClr val="accent2">
              <a:lumMod val="20000"/>
              <a:lumOff val="80000"/>
            </a:schemeClr>
          </a:solidFill>
        </p:grpSpPr>
        <p:sp>
          <p:nvSpPr>
            <p:cNvPr id="1535017" name="Line 41"/>
            <p:cNvSpPr>
              <a:spLocks noChangeShapeType="1"/>
            </p:cNvSpPr>
            <p:nvPr/>
          </p:nvSpPr>
          <p:spPr bwMode="auto">
            <a:xfrm flipV="1">
              <a:off x="2064" y="2736"/>
              <a:ext cx="192" cy="96"/>
            </a:xfrm>
            <a:prstGeom prst="line">
              <a:avLst/>
            </a:prstGeom>
            <a:grpFill/>
            <a:ln w="25400">
              <a:solidFill>
                <a:srgbClr val="CC6600"/>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5018" name="AutoShape 42"/>
            <p:cNvSpPr>
              <a:spLocks noChangeArrowheads="1"/>
            </p:cNvSpPr>
            <p:nvPr/>
          </p:nvSpPr>
          <p:spPr bwMode="auto">
            <a:xfrm>
              <a:off x="816" y="1776"/>
              <a:ext cx="1248" cy="672"/>
            </a:xfrm>
            <a:prstGeom prst="wedgeRectCallout">
              <a:avLst>
                <a:gd name="adj1" fmla="val 56250"/>
                <a:gd name="adj2" fmla="val 92856"/>
              </a:avLst>
            </a:prstGeom>
            <a:grp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altLang="en-US" sz="2000" b="0">
                  <a:latin typeface="Tahoma" pitchFamily="34" charset="0"/>
                </a:rPr>
                <a:t>Intra-cluster distances are minimized</a:t>
              </a:r>
            </a:p>
          </p:txBody>
        </p:sp>
      </p:grpSp>
      <p:sp>
        <p:nvSpPr>
          <p:cNvPr id="2" name="Slide Number Placeholder 1"/>
          <p:cNvSpPr>
            <a:spLocks noGrp="1"/>
          </p:cNvSpPr>
          <p:nvPr>
            <p:ph type="sldNum" sz="quarter" idx="12"/>
          </p:nvPr>
        </p:nvSpPr>
        <p:spPr/>
        <p:txBody>
          <a:bodyPr/>
          <a:lstStyle/>
          <a:p>
            <a:fld id="{878E0B35-C73E-49DE-9EA0-4D9F6C87E107}" type="slidenum">
              <a:rPr lang="el-GR" smtClean="0"/>
              <a:pPr/>
              <a:t>38</a:t>
            </a:fld>
            <a:endParaRPr lang="el-GR"/>
          </a:p>
        </p:txBody>
      </p:sp>
    </p:spTree>
    <p:extLst>
      <p:ext uri="{BB962C8B-B14F-4D97-AF65-F5344CB8AC3E}">
        <p14:creationId xmlns:p14="http://schemas.microsoft.com/office/powerpoint/2010/main" val="235218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5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50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5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Notion of a </a:t>
            </a:r>
            <a:r>
              <a:rPr lang="en-US" altLang="en-US" dirty="0" smtClean="0">
                <a:solidFill>
                  <a:schemeClr val="accent6">
                    <a:lumMod val="75000"/>
                  </a:schemeClr>
                </a:solidFill>
              </a:rPr>
              <a:t>cluster </a:t>
            </a:r>
            <a:r>
              <a:rPr lang="en-US" altLang="en-US" dirty="0">
                <a:solidFill>
                  <a:schemeClr val="accent6">
                    <a:lumMod val="75000"/>
                  </a:schemeClr>
                </a:solidFill>
              </a:rPr>
              <a:t>can be </a:t>
            </a:r>
            <a:r>
              <a:rPr lang="en-US" altLang="en-US" dirty="0" smtClean="0">
                <a:solidFill>
                  <a:schemeClr val="accent6">
                    <a:lumMod val="75000"/>
                  </a:schemeClr>
                </a:solidFill>
              </a:rPr>
              <a:t>ambiguous</a:t>
            </a:r>
            <a:endParaRPr lang="en-US" altLang="en-US" dirty="0">
              <a:solidFill>
                <a:schemeClr val="accent6">
                  <a:lumMod val="75000"/>
                </a:schemeClr>
              </a:solidFill>
            </a:endParaRPr>
          </a:p>
        </p:txBody>
      </p:sp>
      <p:grpSp>
        <p:nvGrpSpPr>
          <p:cNvPr id="1537115" name="Group 91"/>
          <p:cNvGrpSpPr>
            <a:grpSpLocks/>
          </p:cNvGrpSpPr>
          <p:nvPr/>
        </p:nvGrpSpPr>
        <p:grpSpPr bwMode="auto">
          <a:xfrm>
            <a:off x="685800" y="1905000"/>
            <a:ext cx="3344863" cy="1479550"/>
            <a:chOff x="432" y="1200"/>
            <a:chExt cx="2107" cy="932"/>
          </a:xfrm>
        </p:grpSpPr>
        <p:grpSp>
          <p:nvGrpSpPr>
            <p:cNvPr id="1537027" name="Group 3"/>
            <p:cNvGrpSpPr>
              <a:grpSpLocks noChangeAspect="1"/>
            </p:cNvGrpSpPr>
            <p:nvPr/>
          </p:nvGrpSpPr>
          <p:grpSpPr bwMode="auto">
            <a:xfrm>
              <a:off x="432" y="1200"/>
              <a:ext cx="2107" cy="516"/>
              <a:chOff x="2464" y="2296"/>
              <a:chExt cx="2634" cy="646"/>
            </a:xfrm>
          </p:grpSpPr>
          <p:sp>
            <p:nvSpPr>
              <p:cNvPr id="1537028" name="Oval 4"/>
              <p:cNvSpPr>
                <a:spLocks noChangeAspect="1" noChangeArrowheads="1"/>
              </p:cNvSpPr>
              <p:nvPr/>
            </p:nvSpPr>
            <p:spPr bwMode="auto">
              <a:xfrm>
                <a:off x="4564" y="2730"/>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29" name="Oval 5"/>
              <p:cNvSpPr>
                <a:spLocks noChangeAspect="1" noChangeArrowheads="1"/>
              </p:cNvSpPr>
              <p:nvPr/>
            </p:nvSpPr>
            <p:spPr bwMode="auto">
              <a:xfrm>
                <a:off x="4312" y="2842"/>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30" name="Oval 6"/>
              <p:cNvSpPr>
                <a:spLocks noChangeAspect="1" noChangeArrowheads="1"/>
              </p:cNvSpPr>
              <p:nvPr/>
            </p:nvSpPr>
            <p:spPr bwMode="auto">
              <a:xfrm>
                <a:off x="4466" y="285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31" name="Oval 7"/>
              <p:cNvSpPr>
                <a:spLocks noChangeAspect="1" noChangeArrowheads="1"/>
              </p:cNvSpPr>
              <p:nvPr/>
            </p:nvSpPr>
            <p:spPr bwMode="auto">
              <a:xfrm>
                <a:off x="4410" y="274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32" name="Oval 8"/>
              <p:cNvSpPr>
                <a:spLocks noChangeAspect="1" noChangeArrowheads="1"/>
              </p:cNvSpPr>
              <p:nvPr/>
            </p:nvSpPr>
            <p:spPr bwMode="auto">
              <a:xfrm>
                <a:off x="4326" y="247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33" name="Oval 9"/>
              <p:cNvSpPr>
                <a:spLocks noChangeAspect="1" noChangeArrowheads="1"/>
              </p:cNvSpPr>
              <p:nvPr/>
            </p:nvSpPr>
            <p:spPr bwMode="auto">
              <a:xfrm>
                <a:off x="4158" y="2422"/>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34" name="Oval 10"/>
              <p:cNvSpPr>
                <a:spLocks noChangeAspect="1" noChangeArrowheads="1"/>
              </p:cNvSpPr>
              <p:nvPr/>
            </p:nvSpPr>
            <p:spPr bwMode="auto">
              <a:xfrm>
                <a:off x="4242" y="229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35" name="Oval 11"/>
              <p:cNvSpPr>
                <a:spLocks noChangeAspect="1" noChangeArrowheads="1"/>
              </p:cNvSpPr>
              <p:nvPr/>
            </p:nvSpPr>
            <p:spPr bwMode="auto">
              <a:xfrm>
                <a:off x="4788" y="271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36" name="Oval 12"/>
              <p:cNvSpPr>
                <a:spLocks noChangeAspect="1" noChangeArrowheads="1"/>
              </p:cNvSpPr>
              <p:nvPr/>
            </p:nvSpPr>
            <p:spPr bwMode="auto">
              <a:xfrm>
                <a:off x="5012" y="261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37" name="Oval 13"/>
              <p:cNvSpPr>
                <a:spLocks noChangeAspect="1" noChangeArrowheads="1"/>
              </p:cNvSpPr>
              <p:nvPr/>
            </p:nvSpPr>
            <p:spPr bwMode="auto">
              <a:xfrm>
                <a:off x="4788" y="253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38" name="Oval 14"/>
              <p:cNvSpPr>
                <a:spLocks noChangeAspect="1" noChangeArrowheads="1"/>
              </p:cNvSpPr>
              <p:nvPr/>
            </p:nvSpPr>
            <p:spPr bwMode="auto">
              <a:xfrm flipV="1">
                <a:off x="2870" y="2422"/>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39" name="Oval 15"/>
              <p:cNvSpPr>
                <a:spLocks noChangeAspect="1" noChangeArrowheads="1"/>
              </p:cNvSpPr>
              <p:nvPr/>
            </p:nvSpPr>
            <p:spPr bwMode="auto">
              <a:xfrm flipV="1">
                <a:off x="2618" y="2310"/>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40" name="Oval 16"/>
              <p:cNvSpPr>
                <a:spLocks noChangeAspect="1" noChangeArrowheads="1"/>
              </p:cNvSpPr>
              <p:nvPr/>
            </p:nvSpPr>
            <p:spPr bwMode="auto">
              <a:xfrm flipV="1">
                <a:off x="2772" y="229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41" name="Oval 17"/>
              <p:cNvSpPr>
                <a:spLocks noChangeAspect="1" noChangeArrowheads="1"/>
              </p:cNvSpPr>
              <p:nvPr/>
            </p:nvSpPr>
            <p:spPr bwMode="auto">
              <a:xfrm flipV="1">
                <a:off x="2716" y="240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42" name="Oval 18"/>
              <p:cNvSpPr>
                <a:spLocks noChangeAspect="1" noChangeArrowheads="1"/>
              </p:cNvSpPr>
              <p:nvPr/>
            </p:nvSpPr>
            <p:spPr bwMode="auto">
              <a:xfrm flipV="1">
                <a:off x="2632" y="267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43" name="Oval 19"/>
              <p:cNvSpPr>
                <a:spLocks noChangeAspect="1" noChangeArrowheads="1"/>
              </p:cNvSpPr>
              <p:nvPr/>
            </p:nvSpPr>
            <p:spPr bwMode="auto">
              <a:xfrm flipV="1">
                <a:off x="2464" y="2730"/>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44" name="Oval 20"/>
              <p:cNvSpPr>
                <a:spLocks noChangeAspect="1" noChangeArrowheads="1"/>
              </p:cNvSpPr>
              <p:nvPr/>
            </p:nvSpPr>
            <p:spPr bwMode="auto">
              <a:xfrm flipV="1">
                <a:off x="2548" y="285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45" name="Oval 21"/>
              <p:cNvSpPr>
                <a:spLocks noChangeAspect="1" noChangeArrowheads="1"/>
              </p:cNvSpPr>
              <p:nvPr/>
            </p:nvSpPr>
            <p:spPr bwMode="auto">
              <a:xfrm flipV="1">
                <a:off x="3094" y="243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46" name="Oval 22"/>
              <p:cNvSpPr>
                <a:spLocks noChangeAspect="1" noChangeArrowheads="1"/>
              </p:cNvSpPr>
              <p:nvPr/>
            </p:nvSpPr>
            <p:spPr bwMode="auto">
              <a:xfrm flipV="1">
                <a:off x="3318" y="253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47" name="Oval 23"/>
              <p:cNvSpPr>
                <a:spLocks noChangeAspect="1" noChangeArrowheads="1"/>
              </p:cNvSpPr>
              <p:nvPr/>
            </p:nvSpPr>
            <p:spPr bwMode="auto">
              <a:xfrm flipV="1">
                <a:off x="3094" y="261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537111" name="Rectangle 87"/>
            <p:cNvSpPr>
              <a:spLocks noChangeArrowheads="1"/>
            </p:cNvSpPr>
            <p:nvPr/>
          </p:nvSpPr>
          <p:spPr bwMode="auto">
            <a:xfrm>
              <a:off x="624" y="1920"/>
              <a:ext cx="14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latin typeface="Times New Roman" pitchFamily="18" charset="0"/>
                  <a:cs typeface="Times New Roman" pitchFamily="18" charset="0"/>
                </a:rPr>
                <a:t>How many clusters?</a:t>
              </a:r>
              <a:endParaRPr lang="en-US" altLang="en-US" sz="1600" b="0">
                <a:latin typeface="Times New Roman" pitchFamily="18" charset="0"/>
              </a:endParaRPr>
            </a:p>
          </p:txBody>
        </p:sp>
      </p:grpSp>
      <p:grpSp>
        <p:nvGrpSpPr>
          <p:cNvPr id="1537118" name="Group 94"/>
          <p:cNvGrpSpPr>
            <a:grpSpLocks/>
          </p:cNvGrpSpPr>
          <p:nvPr/>
        </p:nvGrpSpPr>
        <p:grpSpPr bwMode="auto">
          <a:xfrm>
            <a:off x="4960938" y="4114800"/>
            <a:ext cx="3344862" cy="1371600"/>
            <a:chOff x="3125" y="2592"/>
            <a:chExt cx="2107" cy="864"/>
          </a:xfrm>
        </p:grpSpPr>
        <p:grpSp>
          <p:nvGrpSpPr>
            <p:cNvPr id="1537090" name="Group 66"/>
            <p:cNvGrpSpPr>
              <a:grpSpLocks/>
            </p:cNvGrpSpPr>
            <p:nvPr/>
          </p:nvGrpSpPr>
          <p:grpSpPr bwMode="auto">
            <a:xfrm>
              <a:off x="3125" y="2592"/>
              <a:ext cx="2107" cy="518"/>
              <a:chOff x="3125" y="2592"/>
              <a:chExt cx="2107" cy="518"/>
            </a:xfrm>
          </p:grpSpPr>
          <p:sp>
            <p:nvSpPr>
              <p:cNvPr id="1537091" name="AutoShape 67"/>
              <p:cNvSpPr>
                <a:spLocks noChangeAspect="1" noChangeArrowheads="1"/>
              </p:cNvSpPr>
              <p:nvPr/>
            </p:nvSpPr>
            <p:spPr bwMode="auto">
              <a:xfrm>
                <a:off x="4805" y="2940"/>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92" name="AutoShape 68"/>
              <p:cNvSpPr>
                <a:spLocks noChangeAspect="1" noChangeArrowheads="1"/>
              </p:cNvSpPr>
              <p:nvPr/>
            </p:nvSpPr>
            <p:spPr bwMode="auto">
              <a:xfrm>
                <a:off x="4603" y="3030"/>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93" name="AutoShape 69"/>
              <p:cNvSpPr>
                <a:spLocks noChangeAspect="1" noChangeArrowheads="1"/>
              </p:cNvSpPr>
              <p:nvPr/>
            </p:nvSpPr>
            <p:spPr bwMode="auto">
              <a:xfrm>
                <a:off x="4726" y="3041"/>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94" name="AutoShape 70"/>
              <p:cNvSpPr>
                <a:spLocks noChangeAspect="1" noChangeArrowheads="1"/>
              </p:cNvSpPr>
              <p:nvPr/>
            </p:nvSpPr>
            <p:spPr bwMode="auto">
              <a:xfrm>
                <a:off x="4682" y="2951"/>
                <a:ext cx="68"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95" name="AutoShape 71"/>
              <p:cNvSpPr>
                <a:spLocks noChangeAspect="1" noChangeArrowheads="1"/>
              </p:cNvSpPr>
              <p:nvPr/>
            </p:nvSpPr>
            <p:spPr bwMode="auto">
              <a:xfrm>
                <a:off x="4614" y="2738"/>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96" name="AutoShape 72"/>
              <p:cNvSpPr>
                <a:spLocks noChangeAspect="1" noChangeArrowheads="1"/>
              </p:cNvSpPr>
              <p:nvPr/>
            </p:nvSpPr>
            <p:spPr bwMode="auto">
              <a:xfrm>
                <a:off x="4480" y="2693"/>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97" name="AutoShape 73"/>
              <p:cNvSpPr>
                <a:spLocks noChangeAspect="1" noChangeArrowheads="1"/>
              </p:cNvSpPr>
              <p:nvPr/>
            </p:nvSpPr>
            <p:spPr bwMode="auto">
              <a:xfrm>
                <a:off x="4547" y="2592"/>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98" name="AutoShape 74"/>
              <p:cNvSpPr>
                <a:spLocks noChangeAspect="1" noChangeArrowheads="1"/>
              </p:cNvSpPr>
              <p:nvPr/>
            </p:nvSpPr>
            <p:spPr bwMode="auto">
              <a:xfrm>
                <a:off x="4984" y="2929"/>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99" name="AutoShape 75"/>
              <p:cNvSpPr>
                <a:spLocks noChangeAspect="1" noChangeArrowheads="1"/>
              </p:cNvSpPr>
              <p:nvPr/>
            </p:nvSpPr>
            <p:spPr bwMode="auto">
              <a:xfrm>
                <a:off x="5163" y="2850"/>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00" name="AutoShape 76"/>
              <p:cNvSpPr>
                <a:spLocks noChangeAspect="1" noChangeArrowheads="1"/>
              </p:cNvSpPr>
              <p:nvPr/>
            </p:nvSpPr>
            <p:spPr bwMode="auto">
              <a:xfrm>
                <a:off x="4984" y="2783"/>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01" name="AutoShape 77"/>
              <p:cNvSpPr>
                <a:spLocks noChangeAspect="1" noChangeArrowheads="1"/>
              </p:cNvSpPr>
              <p:nvPr/>
            </p:nvSpPr>
            <p:spPr bwMode="auto">
              <a:xfrm flipV="1">
                <a:off x="3450" y="2693"/>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02" name="AutoShape 78"/>
              <p:cNvSpPr>
                <a:spLocks noChangeAspect="1" noChangeArrowheads="1"/>
              </p:cNvSpPr>
              <p:nvPr/>
            </p:nvSpPr>
            <p:spPr bwMode="auto">
              <a:xfrm flipV="1">
                <a:off x="3248" y="2603"/>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03" name="AutoShape 79"/>
              <p:cNvSpPr>
                <a:spLocks noChangeAspect="1" noChangeArrowheads="1"/>
              </p:cNvSpPr>
              <p:nvPr/>
            </p:nvSpPr>
            <p:spPr bwMode="auto">
              <a:xfrm flipV="1">
                <a:off x="3371" y="2592"/>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04" name="AutoShape 80"/>
              <p:cNvSpPr>
                <a:spLocks noChangeAspect="1" noChangeArrowheads="1"/>
              </p:cNvSpPr>
              <p:nvPr/>
            </p:nvSpPr>
            <p:spPr bwMode="auto">
              <a:xfrm flipV="1">
                <a:off x="3327" y="2682"/>
                <a:ext cx="68"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05" name="AutoShape 81"/>
              <p:cNvSpPr>
                <a:spLocks noChangeAspect="1" noChangeArrowheads="1"/>
              </p:cNvSpPr>
              <p:nvPr/>
            </p:nvSpPr>
            <p:spPr bwMode="auto">
              <a:xfrm flipV="1">
                <a:off x="3259" y="2895"/>
                <a:ext cx="69" cy="69"/>
              </a:xfrm>
              <a:prstGeom prst="flowChartExtract">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06" name="AutoShape 82"/>
              <p:cNvSpPr>
                <a:spLocks noChangeAspect="1" noChangeArrowheads="1"/>
              </p:cNvSpPr>
              <p:nvPr/>
            </p:nvSpPr>
            <p:spPr bwMode="auto">
              <a:xfrm flipV="1">
                <a:off x="3125" y="2940"/>
                <a:ext cx="69" cy="69"/>
              </a:xfrm>
              <a:prstGeom prst="flowChartExtract">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07" name="AutoShape 83"/>
              <p:cNvSpPr>
                <a:spLocks noChangeAspect="1" noChangeArrowheads="1"/>
              </p:cNvSpPr>
              <p:nvPr/>
            </p:nvSpPr>
            <p:spPr bwMode="auto">
              <a:xfrm flipV="1">
                <a:off x="3192" y="3041"/>
                <a:ext cx="69" cy="69"/>
              </a:xfrm>
              <a:prstGeom prst="flowChartExtract">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08" name="AutoShape 84"/>
              <p:cNvSpPr>
                <a:spLocks noChangeAspect="1" noChangeArrowheads="1"/>
              </p:cNvSpPr>
              <p:nvPr/>
            </p:nvSpPr>
            <p:spPr bwMode="auto">
              <a:xfrm flipV="1">
                <a:off x="3629" y="2704"/>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09" name="AutoShape 85"/>
              <p:cNvSpPr>
                <a:spLocks noChangeAspect="1" noChangeArrowheads="1"/>
              </p:cNvSpPr>
              <p:nvPr/>
            </p:nvSpPr>
            <p:spPr bwMode="auto">
              <a:xfrm flipV="1">
                <a:off x="3808" y="2783"/>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10" name="AutoShape 86"/>
              <p:cNvSpPr>
                <a:spLocks noChangeAspect="1" noChangeArrowheads="1"/>
              </p:cNvSpPr>
              <p:nvPr/>
            </p:nvSpPr>
            <p:spPr bwMode="auto">
              <a:xfrm flipV="1">
                <a:off x="3629" y="2850"/>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537112" name="Rectangle 88"/>
            <p:cNvSpPr>
              <a:spLocks noChangeArrowheads="1"/>
            </p:cNvSpPr>
            <p:nvPr/>
          </p:nvSpPr>
          <p:spPr bwMode="auto">
            <a:xfrm>
              <a:off x="3413" y="3244"/>
              <a:ext cx="14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latin typeface="Times New Roman" pitchFamily="18" charset="0"/>
                  <a:cs typeface="Times New Roman" pitchFamily="18" charset="0"/>
                </a:rPr>
                <a:t>Four Clusters</a:t>
              </a:r>
              <a:r>
                <a:rPr lang="en-US" altLang="en-US" sz="1600" b="0">
                  <a:latin typeface="Times New Roman" pitchFamily="18" charset="0"/>
                </a:rPr>
                <a:t> </a:t>
              </a:r>
            </a:p>
          </p:txBody>
        </p:sp>
      </p:grpSp>
      <p:grpSp>
        <p:nvGrpSpPr>
          <p:cNvPr id="1537117" name="Group 93"/>
          <p:cNvGrpSpPr>
            <a:grpSpLocks/>
          </p:cNvGrpSpPr>
          <p:nvPr/>
        </p:nvGrpSpPr>
        <p:grpSpPr bwMode="auto">
          <a:xfrm>
            <a:off x="685800" y="4114800"/>
            <a:ext cx="3344863" cy="1371600"/>
            <a:chOff x="432" y="2592"/>
            <a:chExt cx="2107" cy="864"/>
          </a:xfrm>
        </p:grpSpPr>
        <p:grpSp>
          <p:nvGrpSpPr>
            <p:cNvPr id="1537069" name="Group 45"/>
            <p:cNvGrpSpPr>
              <a:grpSpLocks/>
            </p:cNvGrpSpPr>
            <p:nvPr/>
          </p:nvGrpSpPr>
          <p:grpSpPr bwMode="auto">
            <a:xfrm>
              <a:off x="432" y="2592"/>
              <a:ext cx="2107" cy="516"/>
              <a:chOff x="432" y="2592"/>
              <a:chExt cx="2107" cy="516"/>
            </a:xfrm>
          </p:grpSpPr>
          <p:sp>
            <p:nvSpPr>
              <p:cNvPr id="1537070" name="AutoShape 46"/>
              <p:cNvSpPr>
                <a:spLocks noChangeAspect="1" noChangeArrowheads="1"/>
              </p:cNvSpPr>
              <p:nvPr/>
            </p:nvSpPr>
            <p:spPr bwMode="auto">
              <a:xfrm>
                <a:off x="2112" y="2939"/>
                <a:ext cx="69" cy="68"/>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71" name="AutoShape 47"/>
              <p:cNvSpPr>
                <a:spLocks noChangeAspect="1" noChangeArrowheads="1"/>
              </p:cNvSpPr>
              <p:nvPr/>
            </p:nvSpPr>
            <p:spPr bwMode="auto">
              <a:xfrm>
                <a:off x="1910" y="3028"/>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72" name="AutoShape 48"/>
              <p:cNvSpPr>
                <a:spLocks noChangeAspect="1" noChangeArrowheads="1"/>
              </p:cNvSpPr>
              <p:nvPr/>
            </p:nvSpPr>
            <p:spPr bwMode="auto">
              <a:xfrm>
                <a:off x="2033" y="3039"/>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73" name="AutoShape 49"/>
              <p:cNvSpPr>
                <a:spLocks noChangeAspect="1" noChangeArrowheads="1"/>
              </p:cNvSpPr>
              <p:nvPr/>
            </p:nvSpPr>
            <p:spPr bwMode="auto">
              <a:xfrm>
                <a:off x="1989" y="2950"/>
                <a:ext cx="68"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74" name="AutoShape 50"/>
              <p:cNvSpPr>
                <a:spLocks noChangeAspect="1" noChangeArrowheads="1"/>
              </p:cNvSpPr>
              <p:nvPr/>
            </p:nvSpPr>
            <p:spPr bwMode="auto">
              <a:xfrm>
                <a:off x="1921" y="2737"/>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75" name="AutoShape 51"/>
              <p:cNvSpPr>
                <a:spLocks noChangeAspect="1" noChangeArrowheads="1"/>
              </p:cNvSpPr>
              <p:nvPr/>
            </p:nvSpPr>
            <p:spPr bwMode="auto">
              <a:xfrm>
                <a:off x="1787" y="2693"/>
                <a:ext cx="69" cy="68"/>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76" name="AutoShape 52"/>
              <p:cNvSpPr>
                <a:spLocks noChangeAspect="1" noChangeArrowheads="1"/>
              </p:cNvSpPr>
              <p:nvPr/>
            </p:nvSpPr>
            <p:spPr bwMode="auto">
              <a:xfrm>
                <a:off x="1854" y="2592"/>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77" name="AutoShape 53"/>
              <p:cNvSpPr>
                <a:spLocks noChangeAspect="1" noChangeArrowheads="1"/>
              </p:cNvSpPr>
              <p:nvPr/>
            </p:nvSpPr>
            <p:spPr bwMode="auto">
              <a:xfrm>
                <a:off x="2291" y="2927"/>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78" name="AutoShape 54"/>
              <p:cNvSpPr>
                <a:spLocks noChangeAspect="1" noChangeArrowheads="1"/>
              </p:cNvSpPr>
              <p:nvPr/>
            </p:nvSpPr>
            <p:spPr bwMode="auto">
              <a:xfrm>
                <a:off x="2470" y="2849"/>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79" name="AutoShape 55"/>
              <p:cNvSpPr>
                <a:spLocks noChangeAspect="1" noChangeArrowheads="1"/>
              </p:cNvSpPr>
              <p:nvPr/>
            </p:nvSpPr>
            <p:spPr bwMode="auto">
              <a:xfrm>
                <a:off x="2291" y="2782"/>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80" name="Rectangle 56"/>
              <p:cNvSpPr>
                <a:spLocks noChangeAspect="1" noChangeArrowheads="1"/>
              </p:cNvSpPr>
              <p:nvPr/>
            </p:nvSpPr>
            <p:spPr bwMode="auto">
              <a:xfrm flipV="1">
                <a:off x="757" y="2693"/>
                <a:ext cx="69" cy="6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81" name="Rectangle 57"/>
              <p:cNvSpPr>
                <a:spLocks noChangeAspect="1" noChangeArrowheads="1"/>
              </p:cNvSpPr>
              <p:nvPr/>
            </p:nvSpPr>
            <p:spPr bwMode="auto">
              <a:xfrm flipV="1">
                <a:off x="555" y="2603"/>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82" name="Rectangle 58"/>
              <p:cNvSpPr>
                <a:spLocks noChangeAspect="1" noChangeArrowheads="1"/>
              </p:cNvSpPr>
              <p:nvPr/>
            </p:nvSpPr>
            <p:spPr bwMode="auto">
              <a:xfrm flipV="1">
                <a:off x="678" y="2592"/>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83" name="Rectangle 59"/>
              <p:cNvSpPr>
                <a:spLocks noChangeAspect="1" noChangeArrowheads="1"/>
              </p:cNvSpPr>
              <p:nvPr/>
            </p:nvSpPr>
            <p:spPr bwMode="auto">
              <a:xfrm flipV="1">
                <a:off x="634" y="2681"/>
                <a:ext cx="68"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84" name="Rectangle 60"/>
              <p:cNvSpPr>
                <a:spLocks noChangeAspect="1" noChangeArrowheads="1"/>
              </p:cNvSpPr>
              <p:nvPr/>
            </p:nvSpPr>
            <p:spPr bwMode="auto">
              <a:xfrm flipV="1">
                <a:off x="566" y="2894"/>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85" name="Rectangle 61"/>
              <p:cNvSpPr>
                <a:spLocks noChangeAspect="1" noChangeArrowheads="1"/>
              </p:cNvSpPr>
              <p:nvPr/>
            </p:nvSpPr>
            <p:spPr bwMode="auto">
              <a:xfrm flipV="1">
                <a:off x="432" y="2939"/>
                <a:ext cx="69" cy="6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86" name="Rectangle 62"/>
              <p:cNvSpPr>
                <a:spLocks noChangeAspect="1" noChangeArrowheads="1"/>
              </p:cNvSpPr>
              <p:nvPr/>
            </p:nvSpPr>
            <p:spPr bwMode="auto">
              <a:xfrm flipV="1">
                <a:off x="499" y="3039"/>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87" name="Rectangle 63"/>
              <p:cNvSpPr>
                <a:spLocks noChangeAspect="1" noChangeArrowheads="1"/>
              </p:cNvSpPr>
              <p:nvPr/>
            </p:nvSpPr>
            <p:spPr bwMode="auto">
              <a:xfrm flipV="1">
                <a:off x="936" y="2704"/>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88" name="Rectangle 64"/>
              <p:cNvSpPr>
                <a:spLocks noChangeAspect="1" noChangeArrowheads="1"/>
              </p:cNvSpPr>
              <p:nvPr/>
            </p:nvSpPr>
            <p:spPr bwMode="auto">
              <a:xfrm flipV="1">
                <a:off x="1115" y="2782"/>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89" name="Rectangle 65"/>
              <p:cNvSpPr>
                <a:spLocks noChangeAspect="1" noChangeArrowheads="1"/>
              </p:cNvSpPr>
              <p:nvPr/>
            </p:nvSpPr>
            <p:spPr bwMode="auto">
              <a:xfrm flipV="1">
                <a:off x="936" y="2849"/>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537113" name="Rectangle 89"/>
            <p:cNvSpPr>
              <a:spLocks noChangeArrowheads="1"/>
            </p:cNvSpPr>
            <p:nvPr/>
          </p:nvSpPr>
          <p:spPr bwMode="auto">
            <a:xfrm>
              <a:off x="624" y="3244"/>
              <a:ext cx="14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latin typeface="Times New Roman" pitchFamily="18" charset="0"/>
                  <a:cs typeface="Times New Roman" pitchFamily="18" charset="0"/>
                </a:rPr>
                <a:t>Two Clusters</a:t>
              </a:r>
              <a:r>
                <a:rPr lang="en-US" altLang="en-US" sz="1600" b="0">
                  <a:latin typeface="Times New Roman" pitchFamily="18" charset="0"/>
                </a:rPr>
                <a:t> </a:t>
              </a:r>
            </a:p>
          </p:txBody>
        </p:sp>
      </p:grpSp>
      <p:grpSp>
        <p:nvGrpSpPr>
          <p:cNvPr id="1537116" name="Group 92"/>
          <p:cNvGrpSpPr>
            <a:grpSpLocks/>
          </p:cNvGrpSpPr>
          <p:nvPr/>
        </p:nvGrpSpPr>
        <p:grpSpPr bwMode="auto">
          <a:xfrm>
            <a:off x="4960938" y="1905000"/>
            <a:ext cx="3344862" cy="1479550"/>
            <a:chOff x="3125" y="1200"/>
            <a:chExt cx="2107" cy="932"/>
          </a:xfrm>
        </p:grpSpPr>
        <p:grpSp>
          <p:nvGrpSpPr>
            <p:cNvPr id="1537048" name="Group 24"/>
            <p:cNvGrpSpPr>
              <a:grpSpLocks/>
            </p:cNvGrpSpPr>
            <p:nvPr/>
          </p:nvGrpSpPr>
          <p:grpSpPr bwMode="auto">
            <a:xfrm>
              <a:off x="3125" y="1200"/>
              <a:ext cx="2107" cy="518"/>
              <a:chOff x="3125" y="1200"/>
              <a:chExt cx="2107" cy="518"/>
            </a:xfrm>
          </p:grpSpPr>
          <p:sp>
            <p:nvSpPr>
              <p:cNvPr id="1537049" name="AutoShape 25"/>
              <p:cNvSpPr>
                <a:spLocks noChangeAspect="1" noChangeArrowheads="1"/>
              </p:cNvSpPr>
              <p:nvPr/>
            </p:nvSpPr>
            <p:spPr bwMode="auto">
              <a:xfrm>
                <a:off x="4805" y="1548"/>
                <a:ext cx="69"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50" name="AutoShape 26"/>
              <p:cNvSpPr>
                <a:spLocks noChangeAspect="1" noChangeArrowheads="1"/>
              </p:cNvSpPr>
              <p:nvPr/>
            </p:nvSpPr>
            <p:spPr bwMode="auto">
              <a:xfrm>
                <a:off x="4603" y="1638"/>
                <a:ext cx="69"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51" name="AutoShape 27"/>
              <p:cNvSpPr>
                <a:spLocks noChangeAspect="1" noChangeArrowheads="1"/>
              </p:cNvSpPr>
              <p:nvPr/>
            </p:nvSpPr>
            <p:spPr bwMode="auto">
              <a:xfrm>
                <a:off x="4726" y="1649"/>
                <a:ext cx="69"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52" name="AutoShape 28"/>
              <p:cNvSpPr>
                <a:spLocks noChangeAspect="1" noChangeArrowheads="1"/>
              </p:cNvSpPr>
              <p:nvPr/>
            </p:nvSpPr>
            <p:spPr bwMode="auto">
              <a:xfrm>
                <a:off x="4682" y="1559"/>
                <a:ext cx="68"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53" name="AutoShape 29"/>
              <p:cNvSpPr>
                <a:spLocks noChangeAspect="1" noChangeArrowheads="1"/>
              </p:cNvSpPr>
              <p:nvPr/>
            </p:nvSpPr>
            <p:spPr bwMode="auto">
              <a:xfrm>
                <a:off x="4614" y="1346"/>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54" name="AutoShape 30"/>
              <p:cNvSpPr>
                <a:spLocks noChangeAspect="1" noChangeArrowheads="1"/>
              </p:cNvSpPr>
              <p:nvPr/>
            </p:nvSpPr>
            <p:spPr bwMode="auto">
              <a:xfrm>
                <a:off x="4480" y="1301"/>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55" name="AutoShape 31"/>
              <p:cNvSpPr>
                <a:spLocks noChangeAspect="1" noChangeArrowheads="1"/>
              </p:cNvSpPr>
              <p:nvPr/>
            </p:nvSpPr>
            <p:spPr bwMode="auto">
              <a:xfrm>
                <a:off x="4547" y="1200"/>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56" name="Rectangle 32"/>
              <p:cNvSpPr>
                <a:spLocks noChangeAspect="1" noChangeArrowheads="1"/>
              </p:cNvSpPr>
              <p:nvPr/>
            </p:nvSpPr>
            <p:spPr bwMode="auto">
              <a:xfrm>
                <a:off x="4984" y="1537"/>
                <a:ext cx="69" cy="6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57" name="Rectangle 33"/>
              <p:cNvSpPr>
                <a:spLocks noChangeAspect="1" noChangeArrowheads="1"/>
              </p:cNvSpPr>
              <p:nvPr/>
            </p:nvSpPr>
            <p:spPr bwMode="auto">
              <a:xfrm>
                <a:off x="5163" y="1458"/>
                <a:ext cx="69" cy="6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58" name="Rectangle 34"/>
              <p:cNvSpPr>
                <a:spLocks noChangeAspect="1" noChangeArrowheads="1"/>
              </p:cNvSpPr>
              <p:nvPr/>
            </p:nvSpPr>
            <p:spPr bwMode="auto">
              <a:xfrm>
                <a:off x="4984" y="1391"/>
                <a:ext cx="69" cy="6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59" name="AutoShape 35"/>
              <p:cNvSpPr>
                <a:spLocks noChangeAspect="1" noChangeArrowheads="1"/>
              </p:cNvSpPr>
              <p:nvPr/>
            </p:nvSpPr>
            <p:spPr bwMode="auto">
              <a:xfrm flipV="1">
                <a:off x="3450" y="1301"/>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60" name="AutoShape 36"/>
              <p:cNvSpPr>
                <a:spLocks noChangeAspect="1" noChangeArrowheads="1"/>
              </p:cNvSpPr>
              <p:nvPr/>
            </p:nvSpPr>
            <p:spPr bwMode="auto">
              <a:xfrm flipV="1">
                <a:off x="3248" y="1211"/>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61" name="AutoShape 37"/>
              <p:cNvSpPr>
                <a:spLocks noChangeAspect="1" noChangeArrowheads="1"/>
              </p:cNvSpPr>
              <p:nvPr/>
            </p:nvSpPr>
            <p:spPr bwMode="auto">
              <a:xfrm flipV="1">
                <a:off x="3371" y="1200"/>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62" name="AutoShape 38"/>
              <p:cNvSpPr>
                <a:spLocks noChangeAspect="1" noChangeArrowheads="1"/>
              </p:cNvSpPr>
              <p:nvPr/>
            </p:nvSpPr>
            <p:spPr bwMode="auto">
              <a:xfrm flipV="1">
                <a:off x="3327" y="1290"/>
                <a:ext cx="68"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63" name="AutoShape 39"/>
              <p:cNvSpPr>
                <a:spLocks noChangeAspect="1" noChangeArrowheads="1"/>
              </p:cNvSpPr>
              <p:nvPr/>
            </p:nvSpPr>
            <p:spPr bwMode="auto">
              <a:xfrm flipV="1">
                <a:off x="3259" y="1503"/>
                <a:ext cx="69" cy="69"/>
              </a:xfrm>
              <a:prstGeom prst="triangle">
                <a:avLst>
                  <a:gd name="adj" fmla="val 5000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64" name="AutoShape 40"/>
              <p:cNvSpPr>
                <a:spLocks noChangeAspect="1" noChangeArrowheads="1"/>
              </p:cNvSpPr>
              <p:nvPr/>
            </p:nvSpPr>
            <p:spPr bwMode="auto">
              <a:xfrm flipV="1">
                <a:off x="3125" y="1548"/>
                <a:ext cx="69" cy="69"/>
              </a:xfrm>
              <a:prstGeom prst="triangle">
                <a:avLst>
                  <a:gd name="adj" fmla="val 5000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65" name="AutoShape 41"/>
              <p:cNvSpPr>
                <a:spLocks noChangeAspect="1" noChangeArrowheads="1"/>
              </p:cNvSpPr>
              <p:nvPr/>
            </p:nvSpPr>
            <p:spPr bwMode="auto">
              <a:xfrm flipV="1">
                <a:off x="3192" y="1649"/>
                <a:ext cx="69" cy="69"/>
              </a:xfrm>
              <a:prstGeom prst="triangle">
                <a:avLst>
                  <a:gd name="adj" fmla="val 5000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66" name="Oval 42"/>
              <p:cNvSpPr>
                <a:spLocks noChangeAspect="1" noChangeArrowheads="1"/>
              </p:cNvSpPr>
              <p:nvPr/>
            </p:nvSpPr>
            <p:spPr bwMode="auto">
              <a:xfrm flipV="1">
                <a:off x="3629" y="1312"/>
                <a:ext cx="69" cy="69"/>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67" name="Oval 43"/>
              <p:cNvSpPr>
                <a:spLocks noChangeAspect="1" noChangeArrowheads="1"/>
              </p:cNvSpPr>
              <p:nvPr/>
            </p:nvSpPr>
            <p:spPr bwMode="auto">
              <a:xfrm flipV="1">
                <a:off x="3808" y="1391"/>
                <a:ext cx="69" cy="69"/>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68" name="Oval 44"/>
              <p:cNvSpPr>
                <a:spLocks noChangeAspect="1" noChangeArrowheads="1"/>
              </p:cNvSpPr>
              <p:nvPr/>
            </p:nvSpPr>
            <p:spPr bwMode="auto">
              <a:xfrm flipV="1">
                <a:off x="3629" y="1458"/>
                <a:ext cx="69" cy="69"/>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537114" name="Rectangle 90"/>
            <p:cNvSpPr>
              <a:spLocks noChangeArrowheads="1"/>
            </p:cNvSpPr>
            <p:nvPr/>
          </p:nvSpPr>
          <p:spPr bwMode="auto">
            <a:xfrm>
              <a:off x="3413" y="1920"/>
              <a:ext cx="14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0">
                  <a:latin typeface="Times New Roman" pitchFamily="18" charset="0"/>
                  <a:cs typeface="Times New Roman" pitchFamily="18" charset="0"/>
                </a:rPr>
                <a:t>Six Clusters</a:t>
              </a:r>
              <a:r>
                <a:rPr lang="en-US" altLang="en-US" sz="1600" b="0">
                  <a:latin typeface="Times New Roman" pitchFamily="18" charset="0"/>
                </a:rPr>
                <a:t> </a:t>
              </a:r>
            </a:p>
          </p:txBody>
        </p:sp>
      </p:grpSp>
      <p:sp>
        <p:nvSpPr>
          <p:cNvPr id="2" name="Slide Number Placeholder 1"/>
          <p:cNvSpPr>
            <a:spLocks noGrp="1"/>
          </p:cNvSpPr>
          <p:nvPr>
            <p:ph type="sldNum" sz="quarter" idx="12"/>
          </p:nvPr>
        </p:nvSpPr>
        <p:spPr/>
        <p:txBody>
          <a:bodyPr/>
          <a:lstStyle/>
          <a:p>
            <a:fld id="{878E0B35-C73E-49DE-9EA0-4D9F6C87E107}" type="slidenum">
              <a:rPr lang="el-GR" smtClean="0"/>
              <a:pPr/>
              <a:t>39</a:t>
            </a:fld>
            <a:endParaRPr lang="el-GR"/>
          </a:p>
        </p:txBody>
      </p:sp>
    </p:spTree>
    <p:extLst>
      <p:ext uri="{BB962C8B-B14F-4D97-AF65-F5344CB8AC3E}">
        <p14:creationId xmlns:p14="http://schemas.microsoft.com/office/powerpoint/2010/main" val="2693033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7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71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7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nap.stanford.edu/agm/nc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722380"/>
            <a:ext cx="7416824" cy="5720121"/>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a:xfrm>
            <a:off x="467544" y="0"/>
            <a:ext cx="6840760" cy="836712"/>
          </a:xfrm>
        </p:spPr>
        <p:txBody>
          <a:bodyPr>
            <a:noAutofit/>
          </a:bodyPr>
          <a:lstStyle/>
          <a:p>
            <a:r>
              <a:rPr lang="en-US" altLang="ko-KR" dirty="0" smtClean="0">
                <a:solidFill>
                  <a:schemeClr val="accent6">
                    <a:lumMod val="75000"/>
                  </a:schemeClr>
                </a:solidFill>
              </a:rPr>
              <a:t>NCAA Football Network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4</a:t>
            </a:fld>
            <a:endParaRPr lang="ko-KR" altLang="en-US"/>
          </a:p>
        </p:txBody>
      </p:sp>
      <p:sp>
        <p:nvSpPr>
          <p:cNvPr id="7" name="TextBox 6"/>
          <p:cNvSpPr txBox="1"/>
          <p:nvPr/>
        </p:nvSpPr>
        <p:spPr>
          <a:xfrm>
            <a:off x="6400800" y="1331980"/>
            <a:ext cx="265168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altLang="ko-KR" sz="2400" b="1" dirty="0" smtClean="0"/>
              <a:t>NCAA conferences</a:t>
            </a:r>
            <a:endParaRPr lang="ko-KR" altLang="en-US" sz="2400" b="1" dirty="0"/>
          </a:p>
        </p:txBody>
      </p:sp>
      <p:cxnSp>
        <p:nvCxnSpPr>
          <p:cNvPr id="9" name="직선 화살표 연결선 8"/>
          <p:cNvCxnSpPr>
            <a:stCxn id="7" idx="1"/>
          </p:cNvCxnSpPr>
          <p:nvPr/>
        </p:nvCxnSpPr>
        <p:spPr>
          <a:xfrm flipH="1">
            <a:off x="5752728" y="1562813"/>
            <a:ext cx="648072" cy="417239"/>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2" name="TextBox 11"/>
          <p:cNvSpPr txBox="1"/>
          <p:nvPr/>
        </p:nvSpPr>
        <p:spPr>
          <a:xfrm>
            <a:off x="5795642" y="5517232"/>
            <a:ext cx="3276600" cy="830997"/>
          </a:xfrm>
          <a:prstGeom prst="rect">
            <a:avLst/>
          </a:prstGeom>
          <a:noFill/>
        </p:spPr>
        <p:txBody>
          <a:bodyPr wrap="square" rtlCol="0">
            <a:spAutoFit/>
          </a:bodyPr>
          <a:lstStyle/>
          <a:p>
            <a:r>
              <a:rPr lang="en-US" altLang="ko-KR" sz="2400" b="1" dirty="0" smtClean="0"/>
              <a:t>Nodes: Football Teams</a:t>
            </a:r>
          </a:p>
          <a:p>
            <a:r>
              <a:rPr lang="en-US" altLang="ko-KR" sz="2400" b="1" dirty="0" smtClean="0"/>
              <a:t>Edges: Games played</a:t>
            </a:r>
            <a:endParaRPr lang="ko-KR" altLang="en-US" sz="2400" b="1" dirty="0"/>
          </a:p>
        </p:txBody>
      </p:sp>
    </p:spTree>
    <p:extLst>
      <p:ext uri="{BB962C8B-B14F-4D97-AF65-F5344CB8AC3E}">
        <p14:creationId xmlns:p14="http://schemas.microsoft.com/office/powerpoint/2010/main" val="9410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Types of </a:t>
            </a:r>
            <a:r>
              <a:rPr lang="en-US" altLang="en-US" dirty="0" smtClean="0">
                <a:solidFill>
                  <a:schemeClr val="accent6">
                    <a:lumMod val="75000"/>
                  </a:schemeClr>
                </a:solidFill>
              </a:rPr>
              <a:t>Clustering</a:t>
            </a:r>
            <a:endParaRPr lang="en-US" altLang="en-US" dirty="0">
              <a:solidFill>
                <a:schemeClr val="accent6">
                  <a:lumMod val="75000"/>
                </a:schemeClr>
              </a:solidFill>
            </a:endParaRPr>
          </a:p>
        </p:txBody>
      </p:sp>
      <p:sp>
        <p:nvSpPr>
          <p:cNvPr id="1538051" name="Rectangle 3"/>
          <p:cNvSpPr>
            <a:spLocks noGrp="1" noChangeArrowheads="1"/>
          </p:cNvSpPr>
          <p:nvPr>
            <p:ph type="body" idx="1"/>
          </p:nvPr>
        </p:nvSpPr>
        <p:spPr>
          <a:xfrm>
            <a:off x="639763" y="1143000"/>
            <a:ext cx="8001000" cy="4662264"/>
          </a:xfrm>
        </p:spPr>
        <p:txBody>
          <a:bodyPr/>
          <a:lstStyle/>
          <a:p>
            <a:pPr marL="342900" indent="-342900">
              <a:lnSpc>
                <a:spcPct val="90000"/>
              </a:lnSpc>
              <a:spcBef>
                <a:spcPct val="20000"/>
              </a:spcBef>
            </a:pPr>
            <a:r>
              <a:rPr lang="en-US" altLang="en-US" dirty="0"/>
              <a:t>A </a:t>
            </a:r>
            <a:r>
              <a:rPr lang="en-US" altLang="en-US" dirty="0">
                <a:solidFill>
                  <a:schemeClr val="accent6">
                    <a:lumMod val="75000"/>
                  </a:schemeClr>
                </a:solidFill>
              </a:rPr>
              <a:t>clustering</a:t>
            </a:r>
            <a:r>
              <a:rPr lang="en-US" altLang="en-US" dirty="0"/>
              <a:t> is a set of clusters</a:t>
            </a:r>
          </a:p>
          <a:p>
            <a:pPr marL="342900" indent="-342900">
              <a:lnSpc>
                <a:spcPct val="90000"/>
              </a:lnSpc>
              <a:spcBef>
                <a:spcPct val="20000"/>
              </a:spcBef>
            </a:pPr>
            <a:endParaRPr lang="en-US" altLang="en-US" sz="1200" dirty="0"/>
          </a:p>
          <a:p>
            <a:pPr marL="342900" indent="-342900">
              <a:lnSpc>
                <a:spcPct val="90000"/>
              </a:lnSpc>
              <a:spcBef>
                <a:spcPct val="20000"/>
              </a:spcBef>
            </a:pPr>
            <a:r>
              <a:rPr lang="en-US" altLang="en-US" dirty="0"/>
              <a:t>Important distinction between </a:t>
            </a:r>
            <a:r>
              <a:rPr lang="en-US" altLang="en-US" dirty="0">
                <a:solidFill>
                  <a:schemeClr val="accent6">
                    <a:lumMod val="75000"/>
                  </a:schemeClr>
                </a:solidFill>
              </a:rPr>
              <a:t>hierarchical </a:t>
            </a:r>
            <a:r>
              <a:rPr lang="en-US" altLang="en-US" dirty="0"/>
              <a:t>and </a:t>
            </a:r>
            <a:r>
              <a:rPr lang="en-US" altLang="en-US" dirty="0" err="1">
                <a:solidFill>
                  <a:schemeClr val="accent6">
                    <a:lumMod val="75000"/>
                  </a:schemeClr>
                </a:solidFill>
              </a:rPr>
              <a:t>partitional</a:t>
            </a:r>
            <a:r>
              <a:rPr lang="en-US" altLang="en-US" dirty="0">
                <a:solidFill>
                  <a:srgbClr val="FFCC00"/>
                </a:solidFill>
              </a:rPr>
              <a:t> </a:t>
            </a:r>
            <a:r>
              <a:rPr lang="en-US" altLang="en-US" dirty="0"/>
              <a:t>sets of clusters </a:t>
            </a:r>
            <a:endParaRPr lang="en-US" altLang="en-US" dirty="0">
              <a:solidFill>
                <a:srgbClr val="FFCC00"/>
              </a:solidFill>
            </a:endParaRPr>
          </a:p>
          <a:p>
            <a:pPr marL="342900" indent="-342900">
              <a:lnSpc>
                <a:spcPct val="90000"/>
              </a:lnSpc>
              <a:spcBef>
                <a:spcPct val="20000"/>
              </a:spcBef>
            </a:pPr>
            <a:endParaRPr lang="en-US" altLang="en-US" sz="1200" dirty="0">
              <a:solidFill>
                <a:srgbClr val="FFCC00"/>
              </a:solidFill>
            </a:endParaRPr>
          </a:p>
          <a:p>
            <a:pPr marL="342900" indent="-342900">
              <a:lnSpc>
                <a:spcPct val="90000"/>
              </a:lnSpc>
              <a:spcBef>
                <a:spcPct val="20000"/>
              </a:spcBef>
            </a:pPr>
            <a:r>
              <a:rPr lang="en-US" altLang="en-US" dirty="0" err="1"/>
              <a:t>Partitional</a:t>
            </a:r>
            <a:r>
              <a:rPr lang="en-US" altLang="en-US" dirty="0"/>
              <a:t> Clustering</a:t>
            </a:r>
          </a:p>
          <a:p>
            <a:pPr marL="742950" lvl="1" indent="-285750">
              <a:lnSpc>
                <a:spcPct val="90000"/>
              </a:lnSpc>
              <a:spcBef>
                <a:spcPct val="20000"/>
              </a:spcBef>
            </a:pPr>
            <a:r>
              <a:rPr lang="en-US" altLang="en-US" sz="2000" dirty="0" smtClean="0"/>
              <a:t>Division of data </a:t>
            </a:r>
            <a:r>
              <a:rPr lang="en-US" altLang="en-US" sz="2000" dirty="0"/>
              <a:t>objects into </a:t>
            </a:r>
            <a:r>
              <a:rPr lang="en-US" altLang="en-US" sz="2000" i="1" dirty="0"/>
              <a:t>non-overlapping</a:t>
            </a:r>
            <a:r>
              <a:rPr lang="en-US" altLang="en-US" sz="2000" dirty="0"/>
              <a:t> subsets (clusters) such that each data object is in exactly one </a:t>
            </a:r>
            <a:r>
              <a:rPr lang="en-US" altLang="en-US" sz="2000" dirty="0" smtClean="0"/>
              <a:t>subset</a:t>
            </a:r>
          </a:p>
          <a:p>
            <a:pPr marL="742950" lvl="1" indent="-285750">
              <a:lnSpc>
                <a:spcPct val="90000"/>
              </a:lnSpc>
              <a:spcBef>
                <a:spcPct val="20000"/>
              </a:spcBef>
            </a:pPr>
            <a:r>
              <a:rPr lang="en-US" altLang="en-US" sz="2000" dirty="0" smtClean="0"/>
              <a:t>Assumes that the number of clusters is given</a:t>
            </a:r>
            <a:endParaRPr lang="en-US" altLang="en-US" sz="2000" dirty="0"/>
          </a:p>
          <a:p>
            <a:pPr marL="742950" lvl="1" indent="-285750">
              <a:lnSpc>
                <a:spcPct val="90000"/>
              </a:lnSpc>
              <a:spcBef>
                <a:spcPct val="20000"/>
              </a:spcBef>
            </a:pPr>
            <a:endParaRPr lang="en-US" altLang="en-US" sz="1000" dirty="0">
              <a:solidFill>
                <a:srgbClr val="FFCC00"/>
              </a:solidFill>
            </a:endParaRPr>
          </a:p>
          <a:p>
            <a:pPr marL="342900" indent="-342900">
              <a:lnSpc>
                <a:spcPct val="90000"/>
              </a:lnSpc>
              <a:spcBef>
                <a:spcPct val="20000"/>
              </a:spcBef>
            </a:pPr>
            <a:r>
              <a:rPr lang="en-US" altLang="en-US" dirty="0"/>
              <a:t>Hierarchical clustering</a:t>
            </a:r>
          </a:p>
          <a:p>
            <a:pPr marL="742950" lvl="1" indent="-285750">
              <a:lnSpc>
                <a:spcPct val="90000"/>
              </a:lnSpc>
              <a:spcBef>
                <a:spcPct val="20000"/>
              </a:spcBef>
            </a:pPr>
            <a:r>
              <a:rPr lang="en-US" altLang="en-US" sz="2000" dirty="0"/>
              <a:t>A set of nested clusters organized as a hierarchical tree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40</a:t>
            </a:fld>
            <a:endParaRPr lang="el-GR"/>
          </a:p>
        </p:txBody>
      </p:sp>
    </p:spTree>
    <p:extLst>
      <p:ext uri="{BB962C8B-B14F-4D97-AF65-F5344CB8AC3E}">
        <p14:creationId xmlns:p14="http://schemas.microsoft.com/office/powerpoint/2010/main" val="2304719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a:xfrm>
            <a:off x="395536" y="260648"/>
            <a:ext cx="8280400" cy="552450"/>
          </a:xfrm>
        </p:spPr>
        <p:txBody>
          <a:bodyPr>
            <a:normAutofit fontScale="90000"/>
          </a:bodyPr>
          <a:lstStyle/>
          <a:p>
            <a:r>
              <a:rPr lang="en-US" altLang="en-US" dirty="0" err="1">
                <a:solidFill>
                  <a:schemeClr val="accent6">
                    <a:lumMod val="75000"/>
                  </a:schemeClr>
                </a:solidFill>
              </a:rPr>
              <a:t>Partitional</a:t>
            </a:r>
            <a:r>
              <a:rPr lang="en-US" altLang="en-US" dirty="0">
                <a:solidFill>
                  <a:schemeClr val="accent6">
                    <a:lumMod val="75000"/>
                  </a:schemeClr>
                </a:solidFill>
              </a:rPr>
              <a:t> Clustering</a:t>
            </a:r>
          </a:p>
        </p:txBody>
      </p:sp>
      <p:sp>
        <p:nvSpPr>
          <p:cNvPr id="1539076" name="Freeform 4"/>
          <p:cNvSpPr>
            <a:spLocks/>
          </p:cNvSpPr>
          <p:nvPr/>
        </p:nvSpPr>
        <p:spPr bwMode="auto">
          <a:xfrm>
            <a:off x="1254125" y="2517775"/>
            <a:ext cx="96838" cy="101600"/>
          </a:xfrm>
          <a:custGeom>
            <a:avLst/>
            <a:gdLst>
              <a:gd name="T0" fmla="*/ 61 w 61"/>
              <a:gd name="T1" fmla="*/ 30 h 64"/>
              <a:gd name="T2" fmla="*/ 55 w 61"/>
              <a:gd name="T3" fmla="*/ 49 h 64"/>
              <a:gd name="T4" fmla="*/ 43 w 61"/>
              <a:gd name="T5" fmla="*/ 61 h 64"/>
              <a:gd name="T6" fmla="*/ 24 w 61"/>
              <a:gd name="T7" fmla="*/ 64 h 64"/>
              <a:gd name="T8" fmla="*/ 9 w 61"/>
              <a:gd name="T9" fmla="*/ 55 h 64"/>
              <a:gd name="T10" fmla="*/ 0 w 61"/>
              <a:gd name="T11" fmla="*/ 39 h 64"/>
              <a:gd name="T12" fmla="*/ 0 w 61"/>
              <a:gd name="T13" fmla="*/ 24 h 64"/>
              <a:gd name="T14" fmla="*/ 9 w 61"/>
              <a:gd name="T15" fmla="*/ 9 h 64"/>
              <a:gd name="T16" fmla="*/ 24 w 61"/>
              <a:gd name="T17" fmla="*/ 0 h 64"/>
              <a:gd name="T18" fmla="*/ 43 w 61"/>
              <a:gd name="T19" fmla="*/ 3 h 64"/>
              <a:gd name="T20" fmla="*/ 55 w 61"/>
              <a:gd name="T21" fmla="*/ 15 h 64"/>
              <a:gd name="T22" fmla="*/ 61 w 61"/>
              <a:gd name="T23"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0"/>
                </a:moveTo>
                <a:lnTo>
                  <a:pt x="55" y="49"/>
                </a:lnTo>
                <a:lnTo>
                  <a:pt x="43" y="61"/>
                </a:lnTo>
                <a:lnTo>
                  <a:pt x="24" y="64"/>
                </a:lnTo>
                <a:lnTo>
                  <a:pt x="9" y="55"/>
                </a:lnTo>
                <a:lnTo>
                  <a:pt x="0" y="39"/>
                </a:lnTo>
                <a:lnTo>
                  <a:pt x="0" y="24"/>
                </a:lnTo>
                <a:lnTo>
                  <a:pt x="9" y="9"/>
                </a:lnTo>
                <a:lnTo>
                  <a:pt x="24" y="0"/>
                </a:lnTo>
                <a:lnTo>
                  <a:pt x="43" y="3"/>
                </a:lnTo>
                <a:lnTo>
                  <a:pt x="55" y="15"/>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77" name="Freeform 5"/>
          <p:cNvSpPr>
            <a:spLocks/>
          </p:cNvSpPr>
          <p:nvPr/>
        </p:nvSpPr>
        <p:spPr bwMode="auto">
          <a:xfrm>
            <a:off x="1254125" y="2716213"/>
            <a:ext cx="96838" cy="98425"/>
          </a:xfrm>
          <a:custGeom>
            <a:avLst/>
            <a:gdLst>
              <a:gd name="T0" fmla="*/ 61 w 61"/>
              <a:gd name="T1" fmla="*/ 31 h 62"/>
              <a:gd name="T2" fmla="*/ 55 w 61"/>
              <a:gd name="T3" fmla="*/ 49 h 62"/>
              <a:gd name="T4" fmla="*/ 43 w 61"/>
              <a:gd name="T5" fmla="*/ 62 h 62"/>
              <a:gd name="T6" fmla="*/ 24 w 61"/>
              <a:gd name="T7" fmla="*/ 62 h 62"/>
              <a:gd name="T8" fmla="*/ 9 w 61"/>
              <a:gd name="T9" fmla="*/ 55 h 62"/>
              <a:gd name="T10" fmla="*/ 0 w 61"/>
              <a:gd name="T11" fmla="*/ 40 h 62"/>
              <a:gd name="T12" fmla="*/ 0 w 61"/>
              <a:gd name="T13" fmla="*/ 22 h 62"/>
              <a:gd name="T14" fmla="*/ 9 w 61"/>
              <a:gd name="T15" fmla="*/ 9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62"/>
                </a:lnTo>
                <a:lnTo>
                  <a:pt x="24" y="62"/>
                </a:lnTo>
                <a:lnTo>
                  <a:pt x="9" y="55"/>
                </a:lnTo>
                <a:lnTo>
                  <a:pt x="0" y="40"/>
                </a:lnTo>
                <a:lnTo>
                  <a:pt x="0" y="22"/>
                </a:lnTo>
                <a:lnTo>
                  <a:pt x="9" y="9"/>
                </a:lnTo>
                <a:lnTo>
                  <a:pt x="24" y="0"/>
                </a:lnTo>
                <a:lnTo>
                  <a:pt x="43" y="3"/>
                </a:lnTo>
                <a:lnTo>
                  <a:pt x="55" y="16"/>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78" name="Freeform 6"/>
          <p:cNvSpPr>
            <a:spLocks/>
          </p:cNvSpPr>
          <p:nvPr/>
        </p:nvSpPr>
        <p:spPr bwMode="auto">
          <a:xfrm>
            <a:off x="1951038" y="4711700"/>
            <a:ext cx="96837" cy="98425"/>
          </a:xfrm>
          <a:custGeom>
            <a:avLst/>
            <a:gdLst>
              <a:gd name="T0" fmla="*/ 61 w 61"/>
              <a:gd name="T1" fmla="*/ 31 h 62"/>
              <a:gd name="T2" fmla="*/ 55 w 61"/>
              <a:gd name="T3" fmla="*/ 46 h 62"/>
              <a:gd name="T4" fmla="*/ 43 w 61"/>
              <a:gd name="T5" fmla="*/ 59 h 62"/>
              <a:gd name="T6" fmla="*/ 24 w 61"/>
              <a:gd name="T7" fmla="*/ 62 h 62"/>
              <a:gd name="T8" fmla="*/ 9 w 61"/>
              <a:gd name="T9" fmla="*/ 53 h 62"/>
              <a:gd name="T10" fmla="*/ 0 w 61"/>
              <a:gd name="T11" fmla="*/ 40 h 62"/>
              <a:gd name="T12" fmla="*/ 0 w 61"/>
              <a:gd name="T13" fmla="*/ 22 h 62"/>
              <a:gd name="T14" fmla="*/ 9 w 61"/>
              <a:gd name="T15" fmla="*/ 7 h 62"/>
              <a:gd name="T16" fmla="*/ 24 w 61"/>
              <a:gd name="T17" fmla="*/ 0 h 62"/>
              <a:gd name="T18" fmla="*/ 43 w 61"/>
              <a:gd name="T19" fmla="*/ 0 h 62"/>
              <a:gd name="T20" fmla="*/ 55 w 61"/>
              <a:gd name="T21" fmla="*/ 13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6"/>
                </a:lnTo>
                <a:lnTo>
                  <a:pt x="43" y="59"/>
                </a:lnTo>
                <a:lnTo>
                  <a:pt x="24" y="62"/>
                </a:lnTo>
                <a:lnTo>
                  <a:pt x="9" y="53"/>
                </a:lnTo>
                <a:lnTo>
                  <a:pt x="0" y="40"/>
                </a:lnTo>
                <a:lnTo>
                  <a:pt x="0" y="22"/>
                </a:lnTo>
                <a:lnTo>
                  <a:pt x="9" y="7"/>
                </a:lnTo>
                <a:lnTo>
                  <a:pt x="24" y="0"/>
                </a:lnTo>
                <a:lnTo>
                  <a:pt x="43" y="0"/>
                </a:lnTo>
                <a:lnTo>
                  <a:pt x="55" y="13"/>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79" name="Freeform 7"/>
          <p:cNvSpPr>
            <a:spLocks/>
          </p:cNvSpPr>
          <p:nvPr/>
        </p:nvSpPr>
        <p:spPr bwMode="auto">
          <a:xfrm>
            <a:off x="1550988" y="2619375"/>
            <a:ext cx="96837" cy="96838"/>
          </a:xfrm>
          <a:custGeom>
            <a:avLst/>
            <a:gdLst>
              <a:gd name="T0" fmla="*/ 61 w 61"/>
              <a:gd name="T1" fmla="*/ 31 h 61"/>
              <a:gd name="T2" fmla="*/ 58 w 61"/>
              <a:gd name="T3" fmla="*/ 46 h 61"/>
              <a:gd name="T4" fmla="*/ 43 w 61"/>
              <a:gd name="T5" fmla="*/ 58 h 61"/>
              <a:gd name="T6" fmla="*/ 25 w 61"/>
              <a:gd name="T7" fmla="*/ 61 h 61"/>
              <a:gd name="T8" fmla="*/ 9 w 61"/>
              <a:gd name="T9" fmla="*/ 55 h 61"/>
              <a:gd name="T10" fmla="*/ 0 w 61"/>
              <a:gd name="T11" fmla="*/ 40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8" y="46"/>
                </a:lnTo>
                <a:lnTo>
                  <a:pt x="43" y="58"/>
                </a:lnTo>
                <a:lnTo>
                  <a:pt x="25" y="61"/>
                </a:lnTo>
                <a:lnTo>
                  <a:pt x="9" y="55"/>
                </a:lnTo>
                <a:lnTo>
                  <a:pt x="0" y="40"/>
                </a:lnTo>
                <a:lnTo>
                  <a:pt x="0" y="21"/>
                </a:lnTo>
                <a:lnTo>
                  <a:pt x="9" y="6"/>
                </a:lnTo>
                <a:lnTo>
                  <a:pt x="25" y="0"/>
                </a:lnTo>
                <a:lnTo>
                  <a:pt x="43" y="3"/>
                </a:lnTo>
                <a:lnTo>
                  <a:pt x="58" y="12"/>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0" name="Freeform 8"/>
          <p:cNvSpPr>
            <a:spLocks/>
          </p:cNvSpPr>
          <p:nvPr/>
        </p:nvSpPr>
        <p:spPr bwMode="auto">
          <a:xfrm>
            <a:off x="1951038" y="3914775"/>
            <a:ext cx="96837" cy="96838"/>
          </a:xfrm>
          <a:custGeom>
            <a:avLst/>
            <a:gdLst>
              <a:gd name="T0" fmla="*/ 61 w 61"/>
              <a:gd name="T1" fmla="*/ 30 h 61"/>
              <a:gd name="T2" fmla="*/ 55 w 61"/>
              <a:gd name="T3" fmla="*/ 46 h 61"/>
              <a:gd name="T4" fmla="*/ 43 w 61"/>
              <a:gd name="T5" fmla="*/ 58 h 61"/>
              <a:gd name="T6" fmla="*/ 24 w 61"/>
              <a:gd name="T7" fmla="*/ 61 h 61"/>
              <a:gd name="T8" fmla="*/ 9 w 61"/>
              <a:gd name="T9" fmla="*/ 55 h 61"/>
              <a:gd name="T10" fmla="*/ 0 w 61"/>
              <a:gd name="T11" fmla="*/ 39 h 61"/>
              <a:gd name="T12" fmla="*/ 0 w 61"/>
              <a:gd name="T13" fmla="*/ 21 h 61"/>
              <a:gd name="T14" fmla="*/ 9 w 61"/>
              <a:gd name="T15" fmla="*/ 6 h 61"/>
              <a:gd name="T16" fmla="*/ 24 w 61"/>
              <a:gd name="T17" fmla="*/ 0 h 61"/>
              <a:gd name="T18" fmla="*/ 43 w 61"/>
              <a:gd name="T19" fmla="*/ 3 h 61"/>
              <a:gd name="T20" fmla="*/ 55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5" y="46"/>
                </a:lnTo>
                <a:lnTo>
                  <a:pt x="43" y="58"/>
                </a:lnTo>
                <a:lnTo>
                  <a:pt x="24" y="61"/>
                </a:lnTo>
                <a:lnTo>
                  <a:pt x="9" y="55"/>
                </a:lnTo>
                <a:lnTo>
                  <a:pt x="0" y="39"/>
                </a:lnTo>
                <a:lnTo>
                  <a:pt x="0" y="21"/>
                </a:lnTo>
                <a:lnTo>
                  <a:pt x="9" y="6"/>
                </a:lnTo>
                <a:lnTo>
                  <a:pt x="24" y="0"/>
                </a:lnTo>
                <a:lnTo>
                  <a:pt x="43" y="3"/>
                </a:lnTo>
                <a:lnTo>
                  <a:pt x="55" y="12"/>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1" name="Freeform 9"/>
          <p:cNvSpPr>
            <a:spLocks/>
          </p:cNvSpPr>
          <p:nvPr/>
        </p:nvSpPr>
        <p:spPr bwMode="auto">
          <a:xfrm>
            <a:off x="2120900" y="1825625"/>
            <a:ext cx="98425" cy="98425"/>
          </a:xfrm>
          <a:custGeom>
            <a:avLst/>
            <a:gdLst>
              <a:gd name="T0" fmla="*/ 62 w 62"/>
              <a:gd name="T1" fmla="*/ 31 h 62"/>
              <a:gd name="T2" fmla="*/ 56 w 62"/>
              <a:gd name="T3" fmla="*/ 46 h 62"/>
              <a:gd name="T4" fmla="*/ 43 w 62"/>
              <a:gd name="T5" fmla="*/ 58 h 62"/>
              <a:gd name="T6" fmla="*/ 25 w 62"/>
              <a:gd name="T7" fmla="*/ 62 h 62"/>
              <a:gd name="T8" fmla="*/ 9 w 62"/>
              <a:gd name="T9" fmla="*/ 55 h 62"/>
              <a:gd name="T10" fmla="*/ 0 w 62"/>
              <a:gd name="T11" fmla="*/ 40 h 62"/>
              <a:gd name="T12" fmla="*/ 0 w 62"/>
              <a:gd name="T13" fmla="*/ 22 h 62"/>
              <a:gd name="T14" fmla="*/ 9 w 62"/>
              <a:gd name="T15" fmla="*/ 6 h 62"/>
              <a:gd name="T16" fmla="*/ 25 w 62"/>
              <a:gd name="T17" fmla="*/ 0 h 62"/>
              <a:gd name="T18" fmla="*/ 43 w 62"/>
              <a:gd name="T19" fmla="*/ 3 h 62"/>
              <a:gd name="T20" fmla="*/ 56 w 62"/>
              <a:gd name="T21" fmla="*/ 12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8"/>
                </a:lnTo>
                <a:lnTo>
                  <a:pt x="25" y="62"/>
                </a:lnTo>
                <a:lnTo>
                  <a:pt x="9" y="55"/>
                </a:lnTo>
                <a:lnTo>
                  <a:pt x="0" y="40"/>
                </a:lnTo>
                <a:lnTo>
                  <a:pt x="0" y="22"/>
                </a:lnTo>
                <a:lnTo>
                  <a:pt x="9" y="6"/>
                </a:lnTo>
                <a:lnTo>
                  <a:pt x="25" y="0"/>
                </a:lnTo>
                <a:lnTo>
                  <a:pt x="43" y="3"/>
                </a:lnTo>
                <a:lnTo>
                  <a:pt x="56" y="12"/>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2" name="Freeform 10"/>
          <p:cNvSpPr>
            <a:spLocks/>
          </p:cNvSpPr>
          <p:nvPr/>
        </p:nvSpPr>
        <p:spPr bwMode="auto">
          <a:xfrm>
            <a:off x="2351088" y="2020888"/>
            <a:ext cx="96837" cy="96837"/>
          </a:xfrm>
          <a:custGeom>
            <a:avLst/>
            <a:gdLst>
              <a:gd name="T0" fmla="*/ 61 w 61"/>
              <a:gd name="T1" fmla="*/ 31 h 61"/>
              <a:gd name="T2" fmla="*/ 55 w 61"/>
              <a:gd name="T3" fmla="*/ 49 h 61"/>
              <a:gd name="T4" fmla="*/ 43 w 61"/>
              <a:gd name="T5" fmla="*/ 58 h 61"/>
              <a:gd name="T6" fmla="*/ 24 w 61"/>
              <a:gd name="T7" fmla="*/ 61 h 61"/>
              <a:gd name="T8" fmla="*/ 9 w 61"/>
              <a:gd name="T9" fmla="*/ 55 h 61"/>
              <a:gd name="T10" fmla="*/ 0 w 61"/>
              <a:gd name="T11" fmla="*/ 40 h 61"/>
              <a:gd name="T12" fmla="*/ 0 w 61"/>
              <a:gd name="T13" fmla="*/ 21 h 61"/>
              <a:gd name="T14" fmla="*/ 9 w 61"/>
              <a:gd name="T15" fmla="*/ 6 h 61"/>
              <a:gd name="T16" fmla="*/ 24 w 61"/>
              <a:gd name="T17" fmla="*/ 0 h 61"/>
              <a:gd name="T18" fmla="*/ 43 w 61"/>
              <a:gd name="T19" fmla="*/ 3 h 61"/>
              <a:gd name="T20" fmla="*/ 55 w 61"/>
              <a:gd name="T21" fmla="*/ 15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5" y="49"/>
                </a:lnTo>
                <a:lnTo>
                  <a:pt x="43" y="58"/>
                </a:lnTo>
                <a:lnTo>
                  <a:pt x="24" y="61"/>
                </a:lnTo>
                <a:lnTo>
                  <a:pt x="9" y="55"/>
                </a:lnTo>
                <a:lnTo>
                  <a:pt x="0" y="40"/>
                </a:lnTo>
                <a:lnTo>
                  <a:pt x="0" y="21"/>
                </a:lnTo>
                <a:lnTo>
                  <a:pt x="9" y="6"/>
                </a:lnTo>
                <a:lnTo>
                  <a:pt x="24" y="0"/>
                </a:lnTo>
                <a:lnTo>
                  <a:pt x="43" y="3"/>
                </a:lnTo>
                <a:lnTo>
                  <a:pt x="55"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3" name="Freeform 11"/>
          <p:cNvSpPr>
            <a:spLocks/>
          </p:cNvSpPr>
          <p:nvPr/>
        </p:nvSpPr>
        <p:spPr bwMode="auto">
          <a:xfrm>
            <a:off x="2447925" y="2317750"/>
            <a:ext cx="96838" cy="101600"/>
          </a:xfrm>
          <a:custGeom>
            <a:avLst/>
            <a:gdLst>
              <a:gd name="T0" fmla="*/ 61 w 61"/>
              <a:gd name="T1" fmla="*/ 31 h 64"/>
              <a:gd name="T2" fmla="*/ 58 w 61"/>
              <a:gd name="T3" fmla="*/ 49 h 64"/>
              <a:gd name="T4" fmla="*/ 43 w 61"/>
              <a:gd name="T5" fmla="*/ 61 h 64"/>
              <a:gd name="T6" fmla="*/ 28 w 61"/>
              <a:gd name="T7" fmla="*/ 64 h 64"/>
              <a:gd name="T8" fmla="*/ 9 w 61"/>
              <a:gd name="T9" fmla="*/ 55 h 64"/>
              <a:gd name="T10" fmla="*/ 0 w 61"/>
              <a:gd name="T11" fmla="*/ 40 h 64"/>
              <a:gd name="T12" fmla="*/ 0 w 61"/>
              <a:gd name="T13" fmla="*/ 24 h 64"/>
              <a:gd name="T14" fmla="*/ 9 w 61"/>
              <a:gd name="T15" fmla="*/ 9 h 64"/>
              <a:gd name="T16" fmla="*/ 28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8" y="64"/>
                </a:lnTo>
                <a:lnTo>
                  <a:pt x="9" y="55"/>
                </a:lnTo>
                <a:lnTo>
                  <a:pt x="0" y="40"/>
                </a:lnTo>
                <a:lnTo>
                  <a:pt x="0" y="24"/>
                </a:lnTo>
                <a:lnTo>
                  <a:pt x="9" y="9"/>
                </a:lnTo>
                <a:lnTo>
                  <a:pt x="28" y="0"/>
                </a:lnTo>
                <a:lnTo>
                  <a:pt x="43" y="3"/>
                </a:lnTo>
                <a:lnTo>
                  <a:pt x="58"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4" name="Freeform 12"/>
          <p:cNvSpPr>
            <a:spLocks/>
          </p:cNvSpPr>
          <p:nvPr/>
        </p:nvSpPr>
        <p:spPr bwMode="auto">
          <a:xfrm>
            <a:off x="2847975" y="2317750"/>
            <a:ext cx="96838" cy="101600"/>
          </a:xfrm>
          <a:custGeom>
            <a:avLst/>
            <a:gdLst>
              <a:gd name="T0" fmla="*/ 61 w 61"/>
              <a:gd name="T1" fmla="*/ 31 h 64"/>
              <a:gd name="T2" fmla="*/ 58 w 61"/>
              <a:gd name="T3" fmla="*/ 49 h 64"/>
              <a:gd name="T4" fmla="*/ 43 w 61"/>
              <a:gd name="T5" fmla="*/ 61 h 64"/>
              <a:gd name="T6" fmla="*/ 27 w 61"/>
              <a:gd name="T7" fmla="*/ 64 h 64"/>
              <a:gd name="T8" fmla="*/ 9 w 61"/>
              <a:gd name="T9" fmla="*/ 55 h 64"/>
              <a:gd name="T10" fmla="*/ 0 w 61"/>
              <a:gd name="T11" fmla="*/ 40 h 64"/>
              <a:gd name="T12" fmla="*/ 0 w 61"/>
              <a:gd name="T13" fmla="*/ 24 h 64"/>
              <a:gd name="T14" fmla="*/ 9 w 61"/>
              <a:gd name="T15" fmla="*/ 9 h 64"/>
              <a:gd name="T16" fmla="*/ 27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7" y="64"/>
                </a:lnTo>
                <a:lnTo>
                  <a:pt x="9" y="55"/>
                </a:lnTo>
                <a:lnTo>
                  <a:pt x="0" y="40"/>
                </a:lnTo>
                <a:lnTo>
                  <a:pt x="0" y="24"/>
                </a:lnTo>
                <a:lnTo>
                  <a:pt x="9" y="9"/>
                </a:lnTo>
                <a:lnTo>
                  <a:pt x="27" y="0"/>
                </a:lnTo>
                <a:lnTo>
                  <a:pt x="43" y="3"/>
                </a:lnTo>
                <a:lnTo>
                  <a:pt x="58" y="15"/>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5" name="Freeform 13"/>
          <p:cNvSpPr>
            <a:spLocks/>
          </p:cNvSpPr>
          <p:nvPr/>
        </p:nvSpPr>
        <p:spPr bwMode="auto">
          <a:xfrm>
            <a:off x="2647950" y="2117725"/>
            <a:ext cx="96838" cy="103188"/>
          </a:xfrm>
          <a:custGeom>
            <a:avLst/>
            <a:gdLst>
              <a:gd name="T0" fmla="*/ 61 w 61"/>
              <a:gd name="T1" fmla="*/ 34 h 65"/>
              <a:gd name="T2" fmla="*/ 58 w 61"/>
              <a:gd name="T3" fmla="*/ 49 h 65"/>
              <a:gd name="T4" fmla="*/ 43 w 61"/>
              <a:gd name="T5" fmla="*/ 61 h 65"/>
              <a:gd name="T6" fmla="*/ 28 w 61"/>
              <a:gd name="T7" fmla="*/ 65 h 65"/>
              <a:gd name="T8" fmla="*/ 9 w 61"/>
              <a:gd name="T9" fmla="*/ 55 h 65"/>
              <a:gd name="T10" fmla="*/ 0 w 61"/>
              <a:gd name="T11" fmla="*/ 40 h 65"/>
              <a:gd name="T12" fmla="*/ 0 w 61"/>
              <a:gd name="T13" fmla="*/ 25 h 65"/>
              <a:gd name="T14" fmla="*/ 9 w 61"/>
              <a:gd name="T15" fmla="*/ 9 h 65"/>
              <a:gd name="T16" fmla="*/ 28 w 61"/>
              <a:gd name="T17" fmla="*/ 0 h 65"/>
              <a:gd name="T18" fmla="*/ 43 w 61"/>
              <a:gd name="T19" fmla="*/ 3 h 65"/>
              <a:gd name="T20" fmla="*/ 58 w 61"/>
              <a:gd name="T21" fmla="*/ 16 h 65"/>
              <a:gd name="T22" fmla="*/ 61 w 61"/>
              <a:gd name="T23"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5">
                <a:moveTo>
                  <a:pt x="61" y="34"/>
                </a:moveTo>
                <a:lnTo>
                  <a:pt x="58" y="49"/>
                </a:lnTo>
                <a:lnTo>
                  <a:pt x="43" y="61"/>
                </a:lnTo>
                <a:lnTo>
                  <a:pt x="28" y="65"/>
                </a:lnTo>
                <a:lnTo>
                  <a:pt x="9" y="55"/>
                </a:lnTo>
                <a:lnTo>
                  <a:pt x="0" y="40"/>
                </a:lnTo>
                <a:lnTo>
                  <a:pt x="0" y="25"/>
                </a:lnTo>
                <a:lnTo>
                  <a:pt x="9" y="9"/>
                </a:lnTo>
                <a:lnTo>
                  <a:pt x="28" y="0"/>
                </a:lnTo>
                <a:lnTo>
                  <a:pt x="43" y="3"/>
                </a:lnTo>
                <a:lnTo>
                  <a:pt x="58" y="16"/>
                </a:lnTo>
                <a:lnTo>
                  <a:pt x="61" y="34"/>
                </a:lnTo>
                <a:close/>
              </a:path>
            </a:pathLst>
          </a:custGeom>
          <a:solidFill>
            <a:srgbClr val="000000"/>
          </a:solidFill>
          <a:ln w="4763">
            <a:solidFill>
              <a:srgbClr val="000000"/>
            </a:solidFill>
            <a:prstDash val="solid"/>
            <a:round/>
            <a:headEnd/>
            <a:tailEnd/>
          </a:ln>
        </p:spPr>
        <p:txBody>
          <a:bodyPr/>
          <a:lstStyle/>
          <a:p>
            <a:endParaRPr lang="en-US"/>
          </a:p>
        </p:txBody>
      </p:sp>
      <p:sp>
        <p:nvSpPr>
          <p:cNvPr id="1539086" name="Freeform 14"/>
          <p:cNvSpPr>
            <a:spLocks/>
          </p:cNvSpPr>
          <p:nvPr/>
        </p:nvSpPr>
        <p:spPr bwMode="auto">
          <a:xfrm>
            <a:off x="2647950" y="1724025"/>
            <a:ext cx="96838" cy="96838"/>
          </a:xfrm>
          <a:custGeom>
            <a:avLst/>
            <a:gdLst>
              <a:gd name="T0" fmla="*/ 61 w 61"/>
              <a:gd name="T1" fmla="*/ 30 h 61"/>
              <a:gd name="T2" fmla="*/ 58 w 61"/>
              <a:gd name="T3" fmla="*/ 49 h 61"/>
              <a:gd name="T4" fmla="*/ 43 w 61"/>
              <a:gd name="T5" fmla="*/ 61 h 61"/>
              <a:gd name="T6" fmla="*/ 28 w 61"/>
              <a:gd name="T7" fmla="*/ 61 h 61"/>
              <a:gd name="T8" fmla="*/ 9 w 61"/>
              <a:gd name="T9" fmla="*/ 55 h 61"/>
              <a:gd name="T10" fmla="*/ 0 w 61"/>
              <a:gd name="T11" fmla="*/ 40 h 61"/>
              <a:gd name="T12" fmla="*/ 0 w 61"/>
              <a:gd name="T13" fmla="*/ 21 h 61"/>
              <a:gd name="T14" fmla="*/ 9 w 61"/>
              <a:gd name="T15" fmla="*/ 9 h 61"/>
              <a:gd name="T16" fmla="*/ 28 w 61"/>
              <a:gd name="T17" fmla="*/ 0 h 61"/>
              <a:gd name="T18" fmla="*/ 43 w 61"/>
              <a:gd name="T19" fmla="*/ 3 h 61"/>
              <a:gd name="T20" fmla="*/ 58 w 61"/>
              <a:gd name="T21" fmla="*/ 15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61"/>
                </a:lnTo>
                <a:lnTo>
                  <a:pt x="28" y="61"/>
                </a:lnTo>
                <a:lnTo>
                  <a:pt x="9" y="55"/>
                </a:lnTo>
                <a:lnTo>
                  <a:pt x="0" y="40"/>
                </a:lnTo>
                <a:lnTo>
                  <a:pt x="0" y="21"/>
                </a:lnTo>
                <a:lnTo>
                  <a:pt x="9" y="9"/>
                </a:lnTo>
                <a:lnTo>
                  <a:pt x="28" y="0"/>
                </a:lnTo>
                <a:lnTo>
                  <a:pt x="43" y="3"/>
                </a:lnTo>
                <a:lnTo>
                  <a:pt x="58" y="15"/>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7" name="Freeform 15"/>
          <p:cNvSpPr>
            <a:spLocks/>
          </p:cNvSpPr>
          <p:nvPr/>
        </p:nvSpPr>
        <p:spPr bwMode="auto">
          <a:xfrm>
            <a:off x="3344863" y="4711700"/>
            <a:ext cx="103187" cy="98425"/>
          </a:xfrm>
          <a:custGeom>
            <a:avLst/>
            <a:gdLst>
              <a:gd name="T0" fmla="*/ 65 w 65"/>
              <a:gd name="T1" fmla="*/ 31 h 62"/>
              <a:gd name="T2" fmla="*/ 58 w 65"/>
              <a:gd name="T3" fmla="*/ 46 h 62"/>
              <a:gd name="T4" fmla="*/ 46 w 65"/>
              <a:gd name="T5" fmla="*/ 59 h 62"/>
              <a:gd name="T6" fmla="*/ 28 w 65"/>
              <a:gd name="T7" fmla="*/ 62 h 62"/>
              <a:gd name="T8" fmla="*/ 12 w 65"/>
              <a:gd name="T9" fmla="*/ 53 h 62"/>
              <a:gd name="T10" fmla="*/ 0 w 65"/>
              <a:gd name="T11" fmla="*/ 40 h 62"/>
              <a:gd name="T12" fmla="*/ 0 w 65"/>
              <a:gd name="T13" fmla="*/ 22 h 62"/>
              <a:gd name="T14" fmla="*/ 12 w 65"/>
              <a:gd name="T15" fmla="*/ 7 h 62"/>
              <a:gd name="T16" fmla="*/ 28 w 65"/>
              <a:gd name="T17" fmla="*/ 0 h 62"/>
              <a:gd name="T18" fmla="*/ 46 w 65"/>
              <a:gd name="T19" fmla="*/ 0 h 62"/>
              <a:gd name="T20" fmla="*/ 58 w 65"/>
              <a:gd name="T21" fmla="*/ 13 h 62"/>
              <a:gd name="T22" fmla="*/ 65 w 65"/>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2">
                <a:moveTo>
                  <a:pt x="65" y="31"/>
                </a:moveTo>
                <a:lnTo>
                  <a:pt x="58" y="46"/>
                </a:lnTo>
                <a:lnTo>
                  <a:pt x="46" y="59"/>
                </a:lnTo>
                <a:lnTo>
                  <a:pt x="28" y="62"/>
                </a:lnTo>
                <a:lnTo>
                  <a:pt x="12" y="53"/>
                </a:lnTo>
                <a:lnTo>
                  <a:pt x="0" y="40"/>
                </a:lnTo>
                <a:lnTo>
                  <a:pt x="0" y="22"/>
                </a:lnTo>
                <a:lnTo>
                  <a:pt x="12" y="7"/>
                </a:lnTo>
                <a:lnTo>
                  <a:pt x="28" y="0"/>
                </a:lnTo>
                <a:lnTo>
                  <a:pt x="46" y="0"/>
                </a:lnTo>
                <a:lnTo>
                  <a:pt x="58" y="13"/>
                </a:lnTo>
                <a:lnTo>
                  <a:pt x="65"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88" name="Freeform 16"/>
          <p:cNvSpPr>
            <a:spLocks/>
          </p:cNvSpPr>
          <p:nvPr/>
        </p:nvSpPr>
        <p:spPr bwMode="auto">
          <a:xfrm>
            <a:off x="1550988" y="2220913"/>
            <a:ext cx="96837" cy="96837"/>
          </a:xfrm>
          <a:custGeom>
            <a:avLst/>
            <a:gdLst>
              <a:gd name="T0" fmla="*/ 61 w 61"/>
              <a:gd name="T1" fmla="*/ 30 h 61"/>
              <a:gd name="T2" fmla="*/ 58 w 61"/>
              <a:gd name="T3" fmla="*/ 49 h 61"/>
              <a:gd name="T4" fmla="*/ 43 w 61"/>
              <a:gd name="T5" fmla="*/ 58 h 61"/>
              <a:gd name="T6" fmla="*/ 25 w 61"/>
              <a:gd name="T7" fmla="*/ 61 h 61"/>
              <a:gd name="T8" fmla="*/ 9 w 61"/>
              <a:gd name="T9" fmla="*/ 55 h 61"/>
              <a:gd name="T10" fmla="*/ 0 w 61"/>
              <a:gd name="T11" fmla="*/ 39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58"/>
                </a:lnTo>
                <a:lnTo>
                  <a:pt x="25" y="61"/>
                </a:lnTo>
                <a:lnTo>
                  <a:pt x="9" y="55"/>
                </a:lnTo>
                <a:lnTo>
                  <a:pt x="0" y="39"/>
                </a:lnTo>
                <a:lnTo>
                  <a:pt x="0" y="21"/>
                </a:lnTo>
                <a:lnTo>
                  <a:pt x="9" y="6"/>
                </a:lnTo>
                <a:lnTo>
                  <a:pt x="25" y="0"/>
                </a:lnTo>
                <a:lnTo>
                  <a:pt x="43" y="3"/>
                </a:lnTo>
                <a:lnTo>
                  <a:pt x="58" y="12"/>
                </a:lnTo>
                <a:lnTo>
                  <a:pt x="61" y="30"/>
                </a:lnTo>
                <a:close/>
              </a:path>
            </a:pathLst>
          </a:custGeom>
          <a:solidFill>
            <a:srgbClr val="000000"/>
          </a:solidFill>
          <a:ln w="4763">
            <a:solidFill>
              <a:srgbClr val="000000"/>
            </a:solidFill>
            <a:prstDash val="solid"/>
            <a:round/>
            <a:headEnd/>
            <a:tailEnd/>
          </a:ln>
        </p:spPr>
        <p:txBody>
          <a:bodyPr/>
          <a:lstStyle/>
          <a:p>
            <a:endParaRPr lang="en-US"/>
          </a:p>
        </p:txBody>
      </p:sp>
      <p:sp>
        <p:nvSpPr>
          <p:cNvPr id="1539089" name="Freeform 17"/>
          <p:cNvSpPr>
            <a:spLocks/>
          </p:cNvSpPr>
          <p:nvPr/>
        </p:nvSpPr>
        <p:spPr bwMode="auto">
          <a:xfrm>
            <a:off x="1223963" y="4410075"/>
            <a:ext cx="98425" cy="98425"/>
          </a:xfrm>
          <a:custGeom>
            <a:avLst/>
            <a:gdLst>
              <a:gd name="T0" fmla="*/ 62 w 62"/>
              <a:gd name="T1" fmla="*/ 31 h 62"/>
              <a:gd name="T2" fmla="*/ 56 w 62"/>
              <a:gd name="T3" fmla="*/ 49 h 62"/>
              <a:gd name="T4" fmla="*/ 43 w 62"/>
              <a:gd name="T5" fmla="*/ 62 h 62"/>
              <a:gd name="T6" fmla="*/ 25 w 62"/>
              <a:gd name="T7" fmla="*/ 62 h 62"/>
              <a:gd name="T8" fmla="*/ 9 w 62"/>
              <a:gd name="T9" fmla="*/ 55 h 62"/>
              <a:gd name="T10" fmla="*/ 0 w 62"/>
              <a:gd name="T11" fmla="*/ 40 h 62"/>
              <a:gd name="T12" fmla="*/ 0 w 62"/>
              <a:gd name="T13" fmla="*/ 22 h 62"/>
              <a:gd name="T14" fmla="*/ 9 w 62"/>
              <a:gd name="T15" fmla="*/ 10 h 62"/>
              <a:gd name="T16" fmla="*/ 25 w 62"/>
              <a:gd name="T17" fmla="*/ 0 h 62"/>
              <a:gd name="T18" fmla="*/ 43 w 62"/>
              <a:gd name="T19" fmla="*/ 3 h 62"/>
              <a:gd name="T20" fmla="*/ 56 w 62"/>
              <a:gd name="T21" fmla="*/ 16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9"/>
                </a:lnTo>
                <a:lnTo>
                  <a:pt x="43" y="62"/>
                </a:lnTo>
                <a:lnTo>
                  <a:pt x="25" y="62"/>
                </a:lnTo>
                <a:lnTo>
                  <a:pt x="9" y="55"/>
                </a:lnTo>
                <a:lnTo>
                  <a:pt x="0" y="40"/>
                </a:lnTo>
                <a:lnTo>
                  <a:pt x="0" y="22"/>
                </a:lnTo>
                <a:lnTo>
                  <a:pt x="9" y="10"/>
                </a:lnTo>
                <a:lnTo>
                  <a:pt x="25" y="0"/>
                </a:lnTo>
                <a:lnTo>
                  <a:pt x="43" y="3"/>
                </a:lnTo>
                <a:lnTo>
                  <a:pt x="56" y="16"/>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0" name="Freeform 18"/>
          <p:cNvSpPr>
            <a:spLocks/>
          </p:cNvSpPr>
          <p:nvPr/>
        </p:nvSpPr>
        <p:spPr bwMode="auto">
          <a:xfrm>
            <a:off x="1254125" y="5008563"/>
            <a:ext cx="96838" cy="98425"/>
          </a:xfrm>
          <a:custGeom>
            <a:avLst/>
            <a:gdLst>
              <a:gd name="T0" fmla="*/ 61 w 61"/>
              <a:gd name="T1" fmla="*/ 31 h 62"/>
              <a:gd name="T2" fmla="*/ 55 w 61"/>
              <a:gd name="T3" fmla="*/ 49 h 62"/>
              <a:gd name="T4" fmla="*/ 43 w 61"/>
              <a:gd name="T5" fmla="*/ 59 h 62"/>
              <a:gd name="T6" fmla="*/ 24 w 61"/>
              <a:gd name="T7" fmla="*/ 62 h 62"/>
              <a:gd name="T8" fmla="*/ 9 w 61"/>
              <a:gd name="T9" fmla="*/ 56 h 62"/>
              <a:gd name="T10" fmla="*/ 0 w 61"/>
              <a:gd name="T11" fmla="*/ 40 h 62"/>
              <a:gd name="T12" fmla="*/ 0 w 61"/>
              <a:gd name="T13" fmla="*/ 22 h 62"/>
              <a:gd name="T14" fmla="*/ 9 w 61"/>
              <a:gd name="T15" fmla="*/ 7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59"/>
                </a:lnTo>
                <a:lnTo>
                  <a:pt x="24" y="62"/>
                </a:lnTo>
                <a:lnTo>
                  <a:pt x="9" y="56"/>
                </a:lnTo>
                <a:lnTo>
                  <a:pt x="0" y="40"/>
                </a:lnTo>
                <a:lnTo>
                  <a:pt x="0" y="22"/>
                </a:lnTo>
                <a:lnTo>
                  <a:pt x="9" y="7"/>
                </a:lnTo>
                <a:lnTo>
                  <a:pt x="24" y="0"/>
                </a:lnTo>
                <a:lnTo>
                  <a:pt x="43" y="3"/>
                </a:lnTo>
                <a:lnTo>
                  <a:pt x="55" y="16"/>
                </a:lnTo>
                <a:lnTo>
                  <a:pt x="61"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1" name="Freeform 19"/>
          <p:cNvSpPr>
            <a:spLocks/>
          </p:cNvSpPr>
          <p:nvPr/>
        </p:nvSpPr>
        <p:spPr bwMode="auto">
          <a:xfrm>
            <a:off x="1720850" y="1990725"/>
            <a:ext cx="98425" cy="98425"/>
          </a:xfrm>
          <a:custGeom>
            <a:avLst/>
            <a:gdLst>
              <a:gd name="T0" fmla="*/ 62 w 62"/>
              <a:gd name="T1" fmla="*/ 31 h 62"/>
              <a:gd name="T2" fmla="*/ 56 w 62"/>
              <a:gd name="T3" fmla="*/ 46 h 62"/>
              <a:gd name="T4" fmla="*/ 43 w 62"/>
              <a:gd name="T5" fmla="*/ 59 h 62"/>
              <a:gd name="T6" fmla="*/ 25 w 62"/>
              <a:gd name="T7" fmla="*/ 62 h 62"/>
              <a:gd name="T8" fmla="*/ 10 w 62"/>
              <a:gd name="T9" fmla="*/ 56 h 62"/>
              <a:gd name="T10" fmla="*/ 0 w 62"/>
              <a:gd name="T11" fmla="*/ 40 h 62"/>
              <a:gd name="T12" fmla="*/ 0 w 62"/>
              <a:gd name="T13" fmla="*/ 22 h 62"/>
              <a:gd name="T14" fmla="*/ 10 w 62"/>
              <a:gd name="T15" fmla="*/ 7 h 62"/>
              <a:gd name="T16" fmla="*/ 25 w 62"/>
              <a:gd name="T17" fmla="*/ 0 h 62"/>
              <a:gd name="T18" fmla="*/ 43 w 62"/>
              <a:gd name="T19" fmla="*/ 4 h 62"/>
              <a:gd name="T20" fmla="*/ 56 w 62"/>
              <a:gd name="T21" fmla="*/ 13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9"/>
                </a:lnTo>
                <a:lnTo>
                  <a:pt x="25" y="62"/>
                </a:lnTo>
                <a:lnTo>
                  <a:pt x="10" y="56"/>
                </a:lnTo>
                <a:lnTo>
                  <a:pt x="0" y="40"/>
                </a:lnTo>
                <a:lnTo>
                  <a:pt x="0" y="22"/>
                </a:lnTo>
                <a:lnTo>
                  <a:pt x="10" y="7"/>
                </a:lnTo>
                <a:lnTo>
                  <a:pt x="25" y="0"/>
                </a:lnTo>
                <a:lnTo>
                  <a:pt x="43" y="4"/>
                </a:lnTo>
                <a:lnTo>
                  <a:pt x="56" y="13"/>
                </a:lnTo>
                <a:lnTo>
                  <a:pt x="62" y="31"/>
                </a:lnTo>
                <a:close/>
              </a:path>
            </a:pathLst>
          </a:custGeom>
          <a:solidFill>
            <a:srgbClr val="000000"/>
          </a:solidFill>
          <a:ln w="4763">
            <a:solidFill>
              <a:srgbClr val="000000"/>
            </a:solidFill>
            <a:prstDash val="solid"/>
            <a:round/>
            <a:headEnd/>
            <a:tailEnd/>
          </a:ln>
        </p:spPr>
        <p:txBody>
          <a:bodyPr/>
          <a:lstStyle/>
          <a:p>
            <a:endParaRPr lang="en-US"/>
          </a:p>
        </p:txBody>
      </p:sp>
      <p:sp>
        <p:nvSpPr>
          <p:cNvPr id="1539092" name="Text Box 20"/>
          <p:cNvSpPr txBox="1">
            <a:spLocks noChangeArrowheads="1"/>
          </p:cNvSpPr>
          <p:nvPr/>
        </p:nvSpPr>
        <p:spPr bwMode="auto">
          <a:xfrm>
            <a:off x="990600" y="55626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Original Points</a:t>
            </a:r>
          </a:p>
        </p:txBody>
      </p:sp>
      <p:grpSp>
        <p:nvGrpSpPr>
          <p:cNvPr id="1539094" name="Group 22"/>
          <p:cNvGrpSpPr>
            <a:grpSpLocks/>
          </p:cNvGrpSpPr>
          <p:nvPr/>
        </p:nvGrpSpPr>
        <p:grpSpPr bwMode="auto">
          <a:xfrm>
            <a:off x="4724400" y="1295400"/>
            <a:ext cx="3581400" cy="4633913"/>
            <a:chOff x="2976" y="816"/>
            <a:chExt cx="2256" cy="2919"/>
          </a:xfrm>
        </p:grpSpPr>
        <p:graphicFrame>
          <p:nvGraphicFramePr>
            <p:cNvPr id="1539075" name="Object 3"/>
            <p:cNvGraphicFramePr>
              <a:graphicFrameLocks noChangeAspect="1"/>
            </p:cNvGraphicFramePr>
            <p:nvPr/>
          </p:nvGraphicFramePr>
          <p:xfrm>
            <a:off x="2976" y="816"/>
            <a:ext cx="2125" cy="2876"/>
          </p:xfrm>
          <a:graphic>
            <a:graphicData uri="http://schemas.openxmlformats.org/presentationml/2006/ole">
              <mc:AlternateContent xmlns:mc="http://schemas.openxmlformats.org/markup-compatibility/2006">
                <mc:Choice xmlns:v="urn:schemas-microsoft-com:vml" Requires="v">
                  <p:oleObj spid="_x0000_s145485" name="VISIO" r:id="rId3" imgW="1547102" imgH="2097084" progId="Visio.Drawing.11">
                    <p:embed/>
                  </p:oleObj>
                </mc:Choice>
                <mc:Fallback>
                  <p:oleObj name="VISIO" r:id="rId3" imgW="1547102" imgH="2097084" progId="Visio.Drawing.11">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816"/>
                          <a:ext cx="2125" cy="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9093" name="Text Box 21"/>
            <p:cNvSpPr txBox="1">
              <a:spLocks noChangeArrowheads="1"/>
            </p:cNvSpPr>
            <p:nvPr/>
          </p:nvSpPr>
          <p:spPr bwMode="auto">
            <a:xfrm>
              <a:off x="3456" y="3504"/>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A Partitional  Clustering</a:t>
              </a:r>
            </a:p>
          </p:txBody>
        </p:sp>
      </p:grpSp>
      <p:sp>
        <p:nvSpPr>
          <p:cNvPr id="2" name="Slide Number Placeholder 1"/>
          <p:cNvSpPr>
            <a:spLocks noGrp="1"/>
          </p:cNvSpPr>
          <p:nvPr>
            <p:ph type="sldNum" sz="quarter" idx="12"/>
          </p:nvPr>
        </p:nvSpPr>
        <p:spPr/>
        <p:txBody>
          <a:bodyPr/>
          <a:lstStyle/>
          <a:p>
            <a:fld id="{878E0B35-C73E-49DE-9EA0-4D9F6C87E107}" type="slidenum">
              <a:rPr lang="el-GR" smtClean="0"/>
              <a:pPr/>
              <a:t>41</a:t>
            </a:fld>
            <a:endParaRPr lang="el-GR"/>
          </a:p>
        </p:txBody>
      </p:sp>
    </p:spTree>
    <p:extLst>
      <p:ext uri="{BB962C8B-B14F-4D97-AF65-F5344CB8AC3E}">
        <p14:creationId xmlns:p14="http://schemas.microsoft.com/office/powerpoint/2010/main" val="671692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9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title"/>
          </p:nvPr>
        </p:nvSpPr>
        <p:spPr>
          <a:xfrm>
            <a:off x="491299" y="125760"/>
            <a:ext cx="8229600" cy="1143000"/>
          </a:xfrm>
        </p:spPr>
        <p:txBody>
          <a:bodyPr/>
          <a:lstStyle/>
          <a:p>
            <a:r>
              <a:rPr lang="en-US" altLang="en-US" dirty="0">
                <a:solidFill>
                  <a:schemeClr val="accent6">
                    <a:lumMod val="75000"/>
                  </a:schemeClr>
                </a:solidFill>
              </a:rPr>
              <a:t>Hierarchical Clustering </a:t>
            </a:r>
          </a:p>
        </p:txBody>
      </p:sp>
      <p:sp>
        <p:nvSpPr>
          <p:cNvPr id="1618947" name="Rectangle 3"/>
          <p:cNvSpPr>
            <a:spLocks noGrp="1" noChangeArrowheads="1"/>
          </p:cNvSpPr>
          <p:nvPr>
            <p:ph type="body" idx="1"/>
          </p:nvPr>
        </p:nvSpPr>
        <p:spPr>
          <a:xfrm>
            <a:off x="395536" y="1268760"/>
            <a:ext cx="8229600" cy="4525963"/>
          </a:xfrm>
        </p:spPr>
        <p:txBody>
          <a:bodyPr/>
          <a:lstStyle/>
          <a:p>
            <a:r>
              <a:rPr lang="en-US" altLang="en-US" dirty="0"/>
              <a:t>Produces a set of nested clusters organized as a hierarchical tree</a:t>
            </a:r>
          </a:p>
          <a:p>
            <a:r>
              <a:rPr lang="en-US" altLang="en-US" dirty="0"/>
              <a:t>Can be visualized as a </a:t>
            </a:r>
            <a:r>
              <a:rPr lang="en-US" altLang="en-US" dirty="0" err="1">
                <a:solidFill>
                  <a:srgbClr val="FF0000"/>
                </a:solidFill>
              </a:rPr>
              <a:t>dendrogram</a:t>
            </a:r>
            <a:endParaRPr lang="en-US" altLang="en-US" dirty="0">
              <a:solidFill>
                <a:srgbClr val="FF0000"/>
              </a:solidFill>
            </a:endParaRPr>
          </a:p>
          <a:p>
            <a:pPr lvl="1"/>
            <a:r>
              <a:rPr lang="en-US" altLang="en-US" dirty="0"/>
              <a:t>A tree like diagram that records the sequences of merges or splits</a:t>
            </a:r>
          </a:p>
        </p:txBody>
      </p:sp>
      <p:pic>
        <p:nvPicPr>
          <p:cNvPr id="16189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859213"/>
            <a:ext cx="3459163"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18949" name="Object 5"/>
          <p:cNvGraphicFramePr>
            <a:graphicFrameLocks noChangeAspect="1"/>
          </p:cNvGraphicFramePr>
          <p:nvPr/>
        </p:nvGraphicFramePr>
        <p:xfrm>
          <a:off x="5257800" y="3629025"/>
          <a:ext cx="2319338" cy="2360613"/>
        </p:xfrm>
        <a:graphic>
          <a:graphicData uri="http://schemas.openxmlformats.org/presentationml/2006/ole">
            <mc:AlternateContent xmlns:mc="http://schemas.openxmlformats.org/markup-compatibility/2006">
              <mc:Choice xmlns:v="urn:schemas-microsoft-com:vml" Requires="v">
                <p:oleObj spid="_x0000_s151630" name="VISIO" r:id="rId4" imgW="3163511" imgH="3230582" progId="Visio.Drawing.11">
                  <p:embed/>
                </p:oleObj>
              </mc:Choice>
              <mc:Fallback>
                <p:oleObj name="VISIO" r:id="rId4" imgW="3163511" imgH="3230582" progId="Visio.Drawing.11">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29025"/>
                        <a:ext cx="2319338"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42</a:t>
            </a:fld>
            <a:endParaRPr lang="el-GR"/>
          </a:p>
        </p:txBody>
      </p:sp>
    </p:spTree>
    <p:extLst>
      <p:ext uri="{BB962C8B-B14F-4D97-AF65-F5344CB8AC3E}">
        <p14:creationId xmlns:p14="http://schemas.microsoft.com/office/powerpoint/2010/main" val="4156893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title"/>
          </p:nvPr>
        </p:nvSpPr>
        <p:spPr>
          <a:xfrm>
            <a:off x="323528" y="332656"/>
            <a:ext cx="8280400" cy="552450"/>
          </a:xfrm>
        </p:spPr>
        <p:txBody>
          <a:bodyPr>
            <a:noAutofit/>
          </a:bodyPr>
          <a:lstStyle/>
          <a:p>
            <a:r>
              <a:rPr lang="en-US" altLang="en-US" sz="3600" dirty="0">
                <a:solidFill>
                  <a:schemeClr val="accent6">
                    <a:lumMod val="75000"/>
                  </a:schemeClr>
                </a:solidFill>
              </a:rPr>
              <a:t>Other Distinctions Between Sets of Clusters</a:t>
            </a:r>
          </a:p>
        </p:txBody>
      </p:sp>
      <p:sp>
        <p:nvSpPr>
          <p:cNvPr id="1541123" name="Rectangle 3"/>
          <p:cNvSpPr>
            <a:spLocks noGrp="1" noChangeArrowheads="1"/>
          </p:cNvSpPr>
          <p:nvPr>
            <p:ph type="body" idx="1"/>
          </p:nvPr>
        </p:nvSpPr>
        <p:spPr>
          <a:xfrm>
            <a:off x="611560" y="1412776"/>
            <a:ext cx="7820669" cy="4446240"/>
          </a:xfrm>
        </p:spPr>
        <p:txBody>
          <a:bodyPr/>
          <a:lstStyle/>
          <a:p>
            <a:pPr marL="342900" indent="-342900">
              <a:lnSpc>
                <a:spcPct val="80000"/>
              </a:lnSpc>
              <a:spcBef>
                <a:spcPct val="20000"/>
              </a:spcBef>
            </a:pPr>
            <a:r>
              <a:rPr lang="en-US" altLang="en-US" dirty="0">
                <a:solidFill>
                  <a:srgbClr val="FF0000"/>
                </a:solidFill>
              </a:rPr>
              <a:t>Exclusive</a:t>
            </a:r>
            <a:r>
              <a:rPr lang="en-US" altLang="en-US" dirty="0"/>
              <a:t> versus </a:t>
            </a:r>
            <a:r>
              <a:rPr lang="en-US" altLang="en-US" dirty="0">
                <a:solidFill>
                  <a:srgbClr val="FF0000"/>
                </a:solidFill>
              </a:rPr>
              <a:t>non-exclusive</a:t>
            </a:r>
          </a:p>
          <a:p>
            <a:pPr marL="742950" lvl="1" indent="-285750">
              <a:lnSpc>
                <a:spcPct val="80000"/>
              </a:lnSpc>
              <a:spcBef>
                <a:spcPct val="20000"/>
              </a:spcBef>
            </a:pPr>
            <a:r>
              <a:rPr lang="en-US" altLang="en-US" sz="2000" dirty="0"/>
              <a:t>In non-exclusive </a:t>
            </a:r>
            <a:r>
              <a:rPr lang="en-US" altLang="en-US" sz="2000" dirty="0" smtClean="0"/>
              <a:t>clustering, points </a:t>
            </a:r>
            <a:r>
              <a:rPr lang="en-US" altLang="en-US" sz="2000" dirty="0"/>
              <a:t>may belong to multiple clusters.</a:t>
            </a:r>
          </a:p>
          <a:p>
            <a:pPr marL="742950" lvl="1" indent="-285750">
              <a:lnSpc>
                <a:spcPct val="80000"/>
              </a:lnSpc>
              <a:spcBef>
                <a:spcPct val="20000"/>
              </a:spcBef>
            </a:pPr>
            <a:r>
              <a:rPr lang="en-US" altLang="en-US" sz="2000" dirty="0"/>
              <a:t>Can represent multiple classes or ‘border’ points</a:t>
            </a:r>
          </a:p>
          <a:p>
            <a:pPr marL="342900" indent="-342900">
              <a:lnSpc>
                <a:spcPct val="80000"/>
              </a:lnSpc>
              <a:spcBef>
                <a:spcPct val="20000"/>
              </a:spcBef>
            </a:pPr>
            <a:r>
              <a:rPr lang="en-US" altLang="en-US" dirty="0">
                <a:solidFill>
                  <a:srgbClr val="FF0000"/>
                </a:solidFill>
              </a:rPr>
              <a:t>Fuzzy </a:t>
            </a:r>
            <a:r>
              <a:rPr lang="en-US" altLang="en-US" dirty="0"/>
              <a:t>versus </a:t>
            </a:r>
            <a:r>
              <a:rPr lang="en-US" altLang="en-US" dirty="0">
                <a:solidFill>
                  <a:srgbClr val="FF0000"/>
                </a:solidFill>
              </a:rPr>
              <a:t>non-fuzzy</a:t>
            </a:r>
          </a:p>
          <a:p>
            <a:pPr marL="742950" lvl="1" indent="-285750">
              <a:lnSpc>
                <a:spcPct val="80000"/>
              </a:lnSpc>
              <a:spcBef>
                <a:spcPct val="20000"/>
              </a:spcBef>
            </a:pPr>
            <a:r>
              <a:rPr lang="en-US" altLang="en-US" sz="2000" dirty="0"/>
              <a:t>In fuzzy clustering, a point belongs to every cluster with some weight between 0 and 1</a:t>
            </a:r>
          </a:p>
          <a:p>
            <a:pPr marL="742950" lvl="1" indent="-285750">
              <a:lnSpc>
                <a:spcPct val="80000"/>
              </a:lnSpc>
              <a:spcBef>
                <a:spcPct val="20000"/>
              </a:spcBef>
            </a:pPr>
            <a:r>
              <a:rPr lang="en-US" altLang="en-US" sz="2000" dirty="0"/>
              <a:t>Weights must sum to 1</a:t>
            </a:r>
          </a:p>
          <a:p>
            <a:pPr marL="742950" lvl="1" indent="-285750">
              <a:lnSpc>
                <a:spcPct val="80000"/>
              </a:lnSpc>
              <a:spcBef>
                <a:spcPct val="20000"/>
              </a:spcBef>
            </a:pPr>
            <a:r>
              <a:rPr lang="en-US" altLang="en-US" sz="2000" dirty="0"/>
              <a:t>Probabilistic clustering has similar characteristics</a:t>
            </a:r>
          </a:p>
          <a:p>
            <a:pPr marL="342900" indent="-342900">
              <a:lnSpc>
                <a:spcPct val="80000"/>
              </a:lnSpc>
              <a:spcBef>
                <a:spcPct val="20000"/>
              </a:spcBef>
            </a:pPr>
            <a:r>
              <a:rPr lang="en-US" altLang="en-US" dirty="0">
                <a:solidFill>
                  <a:srgbClr val="FF0000"/>
                </a:solidFill>
              </a:rPr>
              <a:t>Partial</a:t>
            </a:r>
            <a:r>
              <a:rPr lang="en-US" altLang="en-US" dirty="0"/>
              <a:t> versus </a:t>
            </a:r>
            <a:r>
              <a:rPr lang="en-US" altLang="en-US" dirty="0">
                <a:solidFill>
                  <a:srgbClr val="FF0000"/>
                </a:solidFill>
              </a:rPr>
              <a:t>complete</a:t>
            </a:r>
          </a:p>
          <a:p>
            <a:pPr marL="742950" lvl="1" indent="-285750">
              <a:lnSpc>
                <a:spcPct val="80000"/>
              </a:lnSpc>
              <a:spcBef>
                <a:spcPct val="20000"/>
              </a:spcBef>
            </a:pPr>
            <a:r>
              <a:rPr lang="en-US" altLang="en-US" sz="2000" dirty="0"/>
              <a:t>In some cases, we only want to cluster some of the data</a:t>
            </a:r>
          </a:p>
          <a:p>
            <a:pPr marL="342900" indent="-342900">
              <a:lnSpc>
                <a:spcPct val="80000"/>
              </a:lnSpc>
              <a:spcBef>
                <a:spcPct val="20000"/>
              </a:spcBef>
            </a:pPr>
            <a:r>
              <a:rPr lang="en-US" altLang="en-US" dirty="0">
                <a:solidFill>
                  <a:srgbClr val="FF0000"/>
                </a:solidFill>
              </a:rPr>
              <a:t>Heterogeneous </a:t>
            </a:r>
            <a:r>
              <a:rPr lang="en-US" altLang="en-US" dirty="0"/>
              <a:t>versus </a:t>
            </a:r>
            <a:r>
              <a:rPr lang="en-US" altLang="en-US" dirty="0">
                <a:solidFill>
                  <a:srgbClr val="FF0000"/>
                </a:solidFill>
              </a:rPr>
              <a:t>homogeneous</a:t>
            </a:r>
          </a:p>
          <a:p>
            <a:pPr marL="742950" lvl="1" indent="-285750">
              <a:lnSpc>
                <a:spcPct val="80000"/>
              </a:lnSpc>
              <a:spcBef>
                <a:spcPct val="20000"/>
              </a:spcBef>
            </a:pPr>
            <a:r>
              <a:rPr lang="en-US" altLang="en-US" sz="2000" dirty="0"/>
              <a:t>Cluster of widely different sizes, shapes, and </a:t>
            </a:r>
            <a:r>
              <a:rPr lang="en-US" altLang="en-US" sz="2000" dirty="0" smtClean="0"/>
              <a:t>densities</a:t>
            </a:r>
            <a:endParaRPr lang="en-US" altLang="en-US" sz="20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43</a:t>
            </a:fld>
            <a:endParaRPr lang="el-GR"/>
          </a:p>
        </p:txBody>
      </p:sp>
    </p:spTree>
    <p:extLst>
      <p:ext uri="{BB962C8B-B14F-4D97-AF65-F5344CB8AC3E}">
        <p14:creationId xmlns:p14="http://schemas.microsoft.com/office/powerpoint/2010/main" val="1784675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nvPr>
        </p:nvSpPr>
        <p:spPr>
          <a:xfrm>
            <a:off x="323528" y="548680"/>
            <a:ext cx="8534400" cy="533400"/>
          </a:xfrm>
        </p:spPr>
        <p:txBody>
          <a:bodyPr>
            <a:noAutofit/>
          </a:bodyPr>
          <a:lstStyle/>
          <a:p>
            <a:r>
              <a:rPr lang="en-US" altLang="en-US" sz="4000" dirty="0" smtClean="0">
                <a:solidFill>
                  <a:schemeClr val="accent6">
                    <a:lumMod val="75000"/>
                  </a:schemeClr>
                </a:solidFill>
              </a:rPr>
              <a:t>Clusters defined by an objective function</a:t>
            </a:r>
            <a:endParaRPr lang="en-US" altLang="en-US" sz="4000" dirty="0">
              <a:solidFill>
                <a:schemeClr val="accent6">
                  <a:lumMod val="75000"/>
                </a:schemeClr>
              </a:solidFill>
            </a:endParaRPr>
          </a:p>
        </p:txBody>
      </p:sp>
      <p:sp>
        <p:nvSpPr>
          <p:cNvPr id="1588227" name="Rectangle 3"/>
          <p:cNvSpPr>
            <a:spLocks noGrp="1" noChangeArrowheads="1"/>
          </p:cNvSpPr>
          <p:nvPr>
            <p:ph type="body" idx="1"/>
          </p:nvPr>
        </p:nvSpPr>
        <p:spPr>
          <a:xfrm>
            <a:off x="224408" y="1772816"/>
            <a:ext cx="8462392" cy="4230216"/>
          </a:xfrm>
        </p:spPr>
        <p:txBody>
          <a:bodyPr>
            <a:noAutofit/>
          </a:bodyPr>
          <a:lstStyle/>
          <a:p>
            <a:pPr marL="457200" lvl="1" indent="0">
              <a:spcBef>
                <a:spcPct val="20000"/>
              </a:spcBef>
              <a:buNone/>
            </a:pPr>
            <a:r>
              <a:rPr lang="en-US" altLang="en-US" sz="2400" dirty="0" smtClean="0"/>
              <a:t>Finds </a:t>
            </a:r>
            <a:r>
              <a:rPr lang="en-US" altLang="en-US" sz="2400" dirty="0"/>
              <a:t>clusters that minimize or maximize an </a:t>
            </a:r>
            <a:r>
              <a:rPr lang="en-US" altLang="en-US" sz="2400" dirty="0">
                <a:solidFill>
                  <a:srgbClr val="FF0000"/>
                </a:solidFill>
              </a:rPr>
              <a:t>objective function. </a:t>
            </a:r>
          </a:p>
          <a:p>
            <a:pPr lvl="1"/>
            <a:r>
              <a:rPr lang="en-US" altLang="en-US" sz="2000" i="1" dirty="0">
                <a:solidFill>
                  <a:schemeClr val="accent6">
                    <a:lumMod val="75000"/>
                  </a:schemeClr>
                </a:solidFill>
              </a:rPr>
              <a:t>Enumerate all possible ways of dividing the points </a:t>
            </a:r>
            <a:r>
              <a:rPr lang="en-US" altLang="en-US" sz="2000" dirty="0"/>
              <a:t>into clusters and evaluate the `goodness' of each potential set of clusters by using the given objective function.  (NP Hard)</a:t>
            </a:r>
          </a:p>
          <a:p>
            <a:pPr lvl="1"/>
            <a:r>
              <a:rPr lang="en-US" altLang="en-US" sz="2000" dirty="0"/>
              <a:t> Can have </a:t>
            </a:r>
            <a:r>
              <a:rPr lang="en-US" altLang="en-US" sz="2000" i="1" dirty="0">
                <a:solidFill>
                  <a:schemeClr val="accent6">
                    <a:lumMod val="75000"/>
                  </a:schemeClr>
                </a:solidFill>
              </a:rPr>
              <a:t>global</a:t>
            </a:r>
            <a:r>
              <a:rPr lang="en-US" altLang="en-US" sz="2000" dirty="0"/>
              <a:t> or </a:t>
            </a:r>
            <a:r>
              <a:rPr lang="en-US" altLang="en-US" sz="2000" i="1" dirty="0">
                <a:solidFill>
                  <a:schemeClr val="accent6">
                    <a:lumMod val="75000"/>
                  </a:schemeClr>
                </a:solidFill>
              </a:rPr>
              <a:t>local </a:t>
            </a:r>
            <a:r>
              <a:rPr lang="en-US" altLang="en-US" sz="2000" dirty="0"/>
              <a:t>objectives.</a:t>
            </a:r>
          </a:p>
          <a:p>
            <a:pPr lvl="2"/>
            <a:r>
              <a:rPr lang="en-US" altLang="en-US" sz="2000" dirty="0"/>
              <a:t> Hierarchical clustering algorithms typically have local objectives</a:t>
            </a:r>
          </a:p>
          <a:p>
            <a:pPr lvl="2"/>
            <a:r>
              <a:rPr lang="en-US" altLang="en-US" sz="2000" dirty="0"/>
              <a:t> </a:t>
            </a:r>
            <a:r>
              <a:rPr lang="en-US" altLang="en-US" sz="2000" dirty="0" err="1"/>
              <a:t>Partitional</a:t>
            </a:r>
            <a:r>
              <a:rPr lang="en-US" altLang="en-US" sz="2000" dirty="0"/>
              <a:t> algorithms typically have global objectives</a:t>
            </a:r>
          </a:p>
          <a:p>
            <a:pPr lvl="1"/>
            <a:r>
              <a:rPr lang="en-US" altLang="en-US" sz="2000" dirty="0"/>
              <a:t>A variation of the global objective function approach is to </a:t>
            </a:r>
            <a:r>
              <a:rPr lang="en-US" altLang="en-US" sz="2000" i="1" dirty="0">
                <a:solidFill>
                  <a:schemeClr val="accent6">
                    <a:lumMod val="75000"/>
                  </a:schemeClr>
                </a:solidFill>
              </a:rPr>
              <a:t>fit the data to a parameterized model</a:t>
            </a:r>
            <a:r>
              <a:rPr lang="en-US" altLang="en-US" sz="2000" dirty="0"/>
              <a:t>. </a:t>
            </a:r>
          </a:p>
          <a:p>
            <a:pPr lvl="2"/>
            <a:r>
              <a:rPr lang="en-US" altLang="en-US" sz="2000" dirty="0"/>
              <a:t> Parameters for the model are determined from the data. </a:t>
            </a:r>
          </a:p>
          <a:p>
            <a:pPr lvl="2"/>
            <a:r>
              <a:rPr lang="en-US" altLang="en-US" sz="2000" dirty="0"/>
              <a:t> Mixture models assume that the data is a ‘mixture' of a number of statistical distributions.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44</a:t>
            </a:fld>
            <a:endParaRPr lang="el-GR"/>
          </a:p>
        </p:txBody>
      </p:sp>
    </p:spTree>
    <p:extLst>
      <p:ext uri="{BB962C8B-B14F-4D97-AF65-F5344CB8AC3E}">
        <p14:creationId xmlns:p14="http://schemas.microsoft.com/office/powerpoint/2010/main" val="1778274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Rectangle 1026"/>
          <p:cNvSpPr>
            <a:spLocks noGrp="1" noChangeArrowheads="1"/>
          </p:cNvSpPr>
          <p:nvPr>
            <p:ph type="title"/>
          </p:nvPr>
        </p:nvSpPr>
        <p:spPr/>
        <p:txBody>
          <a:bodyPr/>
          <a:lstStyle/>
          <a:p>
            <a:r>
              <a:rPr lang="en-US" altLang="en-US" dirty="0">
                <a:solidFill>
                  <a:schemeClr val="accent6">
                    <a:lumMod val="75000"/>
                  </a:schemeClr>
                </a:solidFill>
              </a:rPr>
              <a:t>Clustering Algorithms</a:t>
            </a:r>
          </a:p>
        </p:txBody>
      </p:sp>
      <p:sp>
        <p:nvSpPr>
          <p:cNvPr id="1591299" name="Rectangle 1027"/>
          <p:cNvSpPr>
            <a:spLocks noGrp="1" noChangeArrowheads="1"/>
          </p:cNvSpPr>
          <p:nvPr>
            <p:ph type="body" idx="1"/>
          </p:nvPr>
        </p:nvSpPr>
        <p:spPr>
          <a:xfrm>
            <a:off x="1475656" y="1916832"/>
            <a:ext cx="6419056" cy="2548880"/>
          </a:xfrm>
        </p:spPr>
        <p:txBody>
          <a:bodyPr/>
          <a:lstStyle/>
          <a:p>
            <a:r>
              <a:rPr lang="en-US" altLang="en-US" dirty="0" smtClean="0"/>
              <a:t>K-means</a:t>
            </a:r>
            <a:endParaRPr lang="en-US" altLang="en-US" dirty="0"/>
          </a:p>
          <a:p>
            <a:r>
              <a:rPr lang="en-US" altLang="en-US" dirty="0"/>
              <a:t>Hierarchical </a:t>
            </a:r>
            <a:r>
              <a:rPr lang="en-US" altLang="en-US" dirty="0" smtClean="0"/>
              <a:t>clustering</a:t>
            </a:r>
          </a:p>
          <a:p>
            <a:r>
              <a:rPr lang="en-US" altLang="en-US" i="1" dirty="0" smtClean="0">
                <a:solidFill>
                  <a:schemeClr val="bg1">
                    <a:lumMod val="65000"/>
                  </a:schemeClr>
                </a:solidFill>
              </a:rPr>
              <a:t>Density clustering</a:t>
            </a:r>
            <a:endParaRPr lang="en-US" altLang="en-US" i="1" dirty="0">
              <a:solidFill>
                <a:schemeClr val="bg1">
                  <a:lumMod val="65000"/>
                </a:schemeClr>
              </a:solidFill>
            </a:endParaRPr>
          </a:p>
          <a:p>
            <a:pPr lvl="4"/>
            <a:endParaRPr lang="en-US" altLang="en-US" dirty="0"/>
          </a:p>
          <a:p>
            <a:pPr lvl="4"/>
            <a:endParaRPr lang="en-US" altLang="en-US" dirty="0"/>
          </a:p>
          <a:p>
            <a:pPr lvl="1"/>
            <a:endParaRPr lang="en-US" altLang="en-US"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45</a:t>
            </a:fld>
            <a:endParaRPr lang="el-GR"/>
          </a:p>
        </p:txBody>
      </p:sp>
    </p:spTree>
    <p:extLst>
      <p:ext uri="{BB962C8B-B14F-4D97-AF65-F5344CB8AC3E}">
        <p14:creationId xmlns:p14="http://schemas.microsoft.com/office/powerpoint/2010/main" val="2796423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a:xfrm>
            <a:off x="323528" y="404664"/>
            <a:ext cx="8280400" cy="552450"/>
          </a:xfrm>
        </p:spPr>
        <p:txBody>
          <a:bodyPr>
            <a:noAutofit/>
          </a:bodyPr>
          <a:lstStyle/>
          <a:p>
            <a:r>
              <a:rPr lang="en-US" altLang="en-US" sz="4800" dirty="0">
                <a:solidFill>
                  <a:schemeClr val="accent6">
                    <a:lumMod val="75000"/>
                  </a:schemeClr>
                </a:solidFill>
              </a:rPr>
              <a:t>K-means Clustering</a:t>
            </a:r>
          </a:p>
        </p:txBody>
      </p:sp>
      <p:sp>
        <p:nvSpPr>
          <p:cNvPr id="1592323" name="Rectangle 3"/>
          <p:cNvSpPr>
            <a:spLocks noGrp="1" noChangeArrowheads="1"/>
          </p:cNvSpPr>
          <p:nvPr>
            <p:ph type="body" idx="1"/>
          </p:nvPr>
        </p:nvSpPr>
        <p:spPr>
          <a:xfrm>
            <a:off x="611560" y="3717032"/>
            <a:ext cx="8001000" cy="976313"/>
          </a:xfrm>
        </p:spPr>
        <p:txBody>
          <a:bodyPr>
            <a:noAutofit/>
          </a:bodyPr>
          <a:lstStyle/>
          <a:p>
            <a:pPr marL="533400" indent="-533400" algn="just">
              <a:lnSpc>
                <a:spcPct val="90000"/>
              </a:lnSpc>
              <a:spcBef>
                <a:spcPct val="20000"/>
              </a:spcBef>
            </a:pPr>
            <a:r>
              <a:rPr lang="en-US" altLang="en-US" sz="2400" dirty="0" err="1"/>
              <a:t>Partitional</a:t>
            </a:r>
            <a:r>
              <a:rPr lang="en-US" altLang="en-US" sz="2400" dirty="0"/>
              <a:t> clustering approach </a:t>
            </a:r>
          </a:p>
          <a:p>
            <a:pPr marL="533400" indent="-533400" algn="just">
              <a:lnSpc>
                <a:spcPct val="90000"/>
              </a:lnSpc>
              <a:spcBef>
                <a:spcPct val="20000"/>
              </a:spcBef>
            </a:pPr>
            <a:r>
              <a:rPr lang="en-US" altLang="en-US" sz="2400" dirty="0"/>
              <a:t>Each cluster is associated with a </a:t>
            </a:r>
            <a:r>
              <a:rPr lang="en-US" altLang="en-US" sz="2400" i="1" dirty="0">
                <a:solidFill>
                  <a:schemeClr val="tx2">
                    <a:lumMod val="60000"/>
                    <a:lumOff val="40000"/>
                  </a:schemeClr>
                </a:solidFill>
              </a:rPr>
              <a:t>centroid</a:t>
            </a:r>
            <a:r>
              <a:rPr lang="en-US" altLang="en-US" sz="2400" dirty="0"/>
              <a:t> (center point) </a:t>
            </a:r>
          </a:p>
          <a:p>
            <a:pPr marL="533400" indent="-533400" algn="just">
              <a:lnSpc>
                <a:spcPct val="90000"/>
              </a:lnSpc>
              <a:spcBef>
                <a:spcPct val="20000"/>
              </a:spcBef>
            </a:pPr>
            <a:r>
              <a:rPr lang="en-US" altLang="en-US" sz="2400" dirty="0"/>
              <a:t>Each point is assigned to the cluster with the closest centroid</a:t>
            </a:r>
          </a:p>
          <a:p>
            <a:pPr marL="533400" indent="-533400" algn="just">
              <a:lnSpc>
                <a:spcPct val="90000"/>
              </a:lnSpc>
              <a:spcBef>
                <a:spcPct val="20000"/>
              </a:spcBef>
            </a:pPr>
            <a:r>
              <a:rPr lang="en-US" altLang="en-US" sz="2400" dirty="0">
                <a:solidFill>
                  <a:schemeClr val="tx2">
                    <a:lumMod val="60000"/>
                    <a:lumOff val="40000"/>
                  </a:schemeClr>
                </a:solidFill>
              </a:rPr>
              <a:t>Number of clusters, K, must be specified</a:t>
            </a:r>
          </a:p>
          <a:p>
            <a:pPr marL="533400" indent="-533400" algn="just">
              <a:lnSpc>
                <a:spcPct val="90000"/>
              </a:lnSpc>
              <a:spcBef>
                <a:spcPct val="20000"/>
              </a:spcBef>
            </a:pPr>
            <a:r>
              <a:rPr lang="en-US" altLang="en-US" sz="2400" dirty="0"/>
              <a:t>The basic algorithm is very simple</a:t>
            </a:r>
          </a:p>
        </p:txBody>
      </p:sp>
      <p:graphicFrame>
        <p:nvGraphicFramePr>
          <p:cNvPr id="1592324" name="Object 4"/>
          <p:cNvGraphicFramePr>
            <a:graphicFrameLocks noChangeAspect="1"/>
          </p:cNvGraphicFramePr>
          <p:nvPr>
            <p:extLst>
              <p:ext uri="{D42A27DB-BD31-4B8C-83A1-F6EECF244321}">
                <p14:modId xmlns:p14="http://schemas.microsoft.com/office/powerpoint/2010/main" val="359709635"/>
              </p:ext>
            </p:extLst>
          </p:nvPr>
        </p:nvGraphicFramePr>
        <p:xfrm>
          <a:off x="323528" y="1268760"/>
          <a:ext cx="8153400" cy="2114550"/>
        </p:xfrm>
        <a:graphic>
          <a:graphicData uri="http://schemas.openxmlformats.org/presentationml/2006/ole">
            <mc:AlternateContent xmlns:mc="http://schemas.openxmlformats.org/markup-compatibility/2006">
              <mc:Choice xmlns:v="urn:schemas-microsoft-com:vml" Requires="v">
                <p:oleObj spid="_x0000_s147534" name="Bitmap Image" r:id="rId3" imgW="9784928" imgH="3177815" progId="PBrush">
                  <p:embed/>
                </p:oleObj>
              </mc:Choice>
              <mc:Fallback>
                <p:oleObj name="Bitmap Image" r:id="rId3" imgW="9784928" imgH="3177815" progId="PBrush">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t="20143"/>
                      <a:stretch>
                        <a:fillRect/>
                      </a:stretch>
                    </p:blipFill>
                    <p:spPr bwMode="auto">
                      <a:xfrm>
                        <a:off x="323528" y="1268760"/>
                        <a:ext cx="81534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46</a:t>
            </a:fld>
            <a:endParaRPr lang="el-GR"/>
          </a:p>
        </p:txBody>
      </p:sp>
    </p:spTree>
    <p:extLst>
      <p:ext uri="{BB962C8B-B14F-4D97-AF65-F5344CB8AC3E}">
        <p14:creationId xmlns:p14="http://schemas.microsoft.com/office/powerpoint/2010/main" val="2562780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p:cNvSpPr>
            <a:spLocks noGrp="1" noChangeArrowheads="1"/>
          </p:cNvSpPr>
          <p:nvPr>
            <p:ph type="title"/>
          </p:nvPr>
        </p:nvSpPr>
        <p:spPr>
          <a:xfrm>
            <a:off x="381000" y="152400"/>
            <a:ext cx="8280400" cy="552450"/>
          </a:xfrm>
        </p:spPr>
        <p:txBody>
          <a:bodyPr>
            <a:noAutofit/>
          </a:bodyPr>
          <a:lstStyle/>
          <a:p>
            <a:r>
              <a:rPr lang="en-US" altLang="en-US" sz="4800" dirty="0" smtClean="0">
                <a:solidFill>
                  <a:schemeClr val="accent6">
                    <a:lumMod val="75000"/>
                  </a:schemeClr>
                </a:solidFill>
              </a:rPr>
              <a:t>Example</a:t>
            </a:r>
            <a:endParaRPr lang="en-US" altLang="en-US" sz="4800" dirty="0">
              <a:solidFill>
                <a:schemeClr val="accent6">
                  <a:lumMod val="75000"/>
                </a:schemeClr>
              </a:solidFill>
            </a:endParaRPr>
          </a:p>
        </p:txBody>
      </p:sp>
      <p:sp>
        <p:nvSpPr>
          <p:cNvPr id="1595395" name="Text Box 3"/>
          <p:cNvSpPr txBox="1">
            <a:spLocks noChangeArrowheads="1"/>
          </p:cNvSpPr>
          <p:nvPr/>
        </p:nvSpPr>
        <p:spPr bwMode="auto">
          <a:xfrm>
            <a:off x="609600" y="4419600"/>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1595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4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40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78E0B35-C73E-49DE-9EA0-4D9F6C87E107}" type="slidenum">
              <a:rPr lang="el-GR" smtClean="0"/>
              <a:pPr/>
              <a:t>47</a:t>
            </a:fld>
            <a:endParaRPr lang="el-GR"/>
          </a:p>
        </p:txBody>
      </p:sp>
    </p:spTree>
    <p:extLst>
      <p:ext uri="{BB962C8B-B14F-4D97-AF65-F5344CB8AC3E}">
        <p14:creationId xmlns:p14="http://schemas.microsoft.com/office/powerpoint/2010/main" val="1376803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95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953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953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954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95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7" name="Rectangle 3"/>
          <p:cNvSpPr>
            <a:spLocks noGrp="1" noChangeArrowheads="1"/>
          </p:cNvSpPr>
          <p:nvPr>
            <p:ph type="body" idx="1"/>
          </p:nvPr>
        </p:nvSpPr>
        <p:spPr>
          <a:xfrm>
            <a:off x="611560" y="1340768"/>
            <a:ext cx="8001000" cy="990600"/>
          </a:xfrm>
        </p:spPr>
        <p:txBody>
          <a:bodyPr>
            <a:noAutofit/>
          </a:bodyPr>
          <a:lstStyle/>
          <a:p>
            <a:pPr marL="533400" indent="-533400">
              <a:lnSpc>
                <a:spcPct val="90000"/>
              </a:lnSpc>
              <a:spcBef>
                <a:spcPct val="20000"/>
              </a:spcBef>
            </a:pPr>
            <a:r>
              <a:rPr lang="en-US" altLang="en-US" sz="2000" dirty="0">
                <a:solidFill>
                  <a:schemeClr val="tx2">
                    <a:lumMod val="60000"/>
                    <a:lumOff val="40000"/>
                  </a:schemeClr>
                </a:solidFill>
              </a:rPr>
              <a:t>Initial centroids </a:t>
            </a:r>
            <a:r>
              <a:rPr lang="en-US" altLang="en-US" sz="2000" dirty="0"/>
              <a:t>are often chosen randomly.</a:t>
            </a:r>
          </a:p>
          <a:p>
            <a:pPr marL="990600" lvl="1" indent="-533400">
              <a:lnSpc>
                <a:spcPct val="90000"/>
              </a:lnSpc>
              <a:spcBef>
                <a:spcPct val="20000"/>
              </a:spcBef>
            </a:pPr>
            <a:r>
              <a:rPr lang="en-US" altLang="en-US" sz="2000" dirty="0"/>
              <a:t>Clusters produced vary from one run to another.</a:t>
            </a:r>
          </a:p>
          <a:p>
            <a:pPr marL="533400" indent="-533400">
              <a:lnSpc>
                <a:spcPct val="90000"/>
              </a:lnSpc>
              <a:spcBef>
                <a:spcPct val="20000"/>
              </a:spcBef>
            </a:pPr>
            <a:r>
              <a:rPr lang="en-US" altLang="en-US" sz="2000" dirty="0"/>
              <a:t>The centroid is (typically) the mean of the points in the cluster.</a:t>
            </a:r>
          </a:p>
          <a:p>
            <a:pPr marL="533400" indent="-533400">
              <a:lnSpc>
                <a:spcPct val="90000"/>
              </a:lnSpc>
              <a:spcBef>
                <a:spcPct val="20000"/>
              </a:spcBef>
            </a:pPr>
            <a:r>
              <a:rPr lang="en-US" altLang="en-US" sz="2000" dirty="0"/>
              <a:t>‘Closeness</a:t>
            </a:r>
            <a:r>
              <a:rPr lang="en-US" altLang="en-US" sz="2000" dirty="0" smtClean="0"/>
              <a:t>’  </a:t>
            </a:r>
            <a:r>
              <a:rPr lang="en-US" altLang="en-US" sz="2000" dirty="0"/>
              <a:t>is measured by Euclidean distance, cosine similarity, correlation, etc.</a:t>
            </a:r>
          </a:p>
          <a:p>
            <a:pPr marL="533400" indent="-533400">
              <a:lnSpc>
                <a:spcPct val="90000"/>
              </a:lnSpc>
              <a:spcBef>
                <a:spcPct val="20000"/>
              </a:spcBef>
            </a:pPr>
            <a:r>
              <a:rPr lang="en-US" altLang="en-US" sz="2000" dirty="0"/>
              <a:t>K-means </a:t>
            </a:r>
            <a:r>
              <a:rPr lang="en-US" altLang="en-US" sz="2000" i="1" dirty="0">
                <a:solidFill>
                  <a:schemeClr val="tx2">
                    <a:lumMod val="60000"/>
                    <a:lumOff val="40000"/>
                  </a:schemeClr>
                </a:solidFill>
              </a:rPr>
              <a:t>will converge </a:t>
            </a:r>
            <a:r>
              <a:rPr lang="en-US" altLang="en-US" sz="2000" dirty="0"/>
              <a:t>for common similarity measures mentioned above.</a:t>
            </a:r>
          </a:p>
          <a:p>
            <a:pPr marL="533400" indent="-533400">
              <a:lnSpc>
                <a:spcPct val="90000"/>
              </a:lnSpc>
              <a:spcBef>
                <a:spcPct val="20000"/>
              </a:spcBef>
            </a:pPr>
            <a:r>
              <a:rPr lang="en-US" altLang="en-US" sz="2000" dirty="0"/>
              <a:t>Most of the convergence happens in the first few iterations.</a:t>
            </a:r>
          </a:p>
          <a:p>
            <a:pPr marL="990600" lvl="1" indent="-533400">
              <a:lnSpc>
                <a:spcPct val="90000"/>
              </a:lnSpc>
              <a:spcBef>
                <a:spcPct val="20000"/>
              </a:spcBef>
            </a:pPr>
            <a:r>
              <a:rPr lang="en-US" altLang="en-US" sz="2000" dirty="0"/>
              <a:t>Often the stopping condition is changed to ‘Until relatively few points change clusters’</a:t>
            </a:r>
          </a:p>
          <a:p>
            <a:pPr marL="533400" indent="-533400">
              <a:lnSpc>
                <a:spcPct val="90000"/>
              </a:lnSpc>
              <a:spcBef>
                <a:spcPct val="20000"/>
              </a:spcBef>
            </a:pPr>
            <a:r>
              <a:rPr lang="en-US" altLang="en-US" sz="2000" dirty="0"/>
              <a:t>Complexity is O( n * K * I * d )</a:t>
            </a:r>
          </a:p>
          <a:p>
            <a:pPr marL="990600" lvl="1" indent="-533400">
              <a:lnSpc>
                <a:spcPct val="90000"/>
              </a:lnSpc>
              <a:spcBef>
                <a:spcPct val="20000"/>
              </a:spcBef>
            </a:pPr>
            <a:r>
              <a:rPr lang="en-US" altLang="en-US" sz="2000" dirty="0"/>
              <a:t>n = number of points, K = number of clusters, </a:t>
            </a:r>
            <a:br>
              <a:rPr lang="en-US" altLang="en-US" sz="2000" dirty="0"/>
            </a:br>
            <a:r>
              <a:rPr lang="en-US" altLang="en-US" sz="2000" dirty="0"/>
              <a:t>I = number of iterations, d = number of attributes</a:t>
            </a:r>
          </a:p>
        </p:txBody>
      </p:sp>
      <p:sp>
        <p:nvSpPr>
          <p:cNvPr id="5" name="Rectangle 2"/>
          <p:cNvSpPr>
            <a:spLocks noGrp="1" noChangeArrowheads="1"/>
          </p:cNvSpPr>
          <p:nvPr>
            <p:ph type="title"/>
          </p:nvPr>
        </p:nvSpPr>
        <p:spPr>
          <a:xfrm>
            <a:off x="323528" y="404664"/>
            <a:ext cx="8280400" cy="552450"/>
          </a:xfrm>
        </p:spPr>
        <p:txBody>
          <a:bodyPr>
            <a:noAutofit/>
          </a:bodyPr>
          <a:lstStyle/>
          <a:p>
            <a:r>
              <a:rPr lang="en-US" altLang="en-US" sz="4800" dirty="0">
                <a:solidFill>
                  <a:schemeClr val="accent6">
                    <a:lumMod val="75000"/>
                  </a:schemeClr>
                </a:solidFill>
              </a:rPr>
              <a:t>K-means Clustering</a:t>
            </a:r>
          </a:p>
        </p:txBody>
      </p:sp>
      <p:sp>
        <p:nvSpPr>
          <p:cNvPr id="3" name="Slide Number Placeholder 2"/>
          <p:cNvSpPr>
            <a:spLocks noGrp="1"/>
          </p:cNvSpPr>
          <p:nvPr>
            <p:ph type="sldNum" sz="quarter" idx="12"/>
          </p:nvPr>
        </p:nvSpPr>
        <p:spPr/>
        <p:txBody>
          <a:bodyPr/>
          <a:lstStyle/>
          <a:p>
            <a:fld id="{878E0B35-C73E-49DE-9EA0-4D9F6C87E107}" type="slidenum">
              <a:rPr lang="el-GR" smtClean="0"/>
              <a:pPr/>
              <a:t>48</a:t>
            </a:fld>
            <a:endParaRPr lang="el-GR"/>
          </a:p>
        </p:txBody>
      </p:sp>
    </p:spTree>
    <p:extLst>
      <p:ext uri="{BB962C8B-B14F-4D97-AF65-F5344CB8AC3E}">
        <p14:creationId xmlns:p14="http://schemas.microsoft.com/office/powerpoint/2010/main" val="11331771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ChangeArrowheads="1"/>
          </p:cNvSpPr>
          <p:nvPr>
            <p:ph type="title"/>
          </p:nvPr>
        </p:nvSpPr>
        <p:spPr>
          <a:xfrm>
            <a:off x="381000" y="152400"/>
            <a:ext cx="8280400" cy="552450"/>
          </a:xfrm>
        </p:spPr>
        <p:txBody>
          <a:bodyPr/>
          <a:lstStyle/>
          <a:p>
            <a:r>
              <a:rPr lang="en-US" altLang="en-US" sz="2800" dirty="0" smtClean="0">
                <a:solidFill>
                  <a:schemeClr val="accent6">
                    <a:lumMod val="75000"/>
                  </a:schemeClr>
                </a:solidFill>
              </a:rPr>
              <a:t>Example</a:t>
            </a:r>
            <a:endParaRPr lang="en-US" altLang="en-US" sz="2800" dirty="0">
              <a:solidFill>
                <a:schemeClr val="accent6">
                  <a:lumMod val="75000"/>
                </a:schemeClr>
              </a:solidFill>
            </a:endParaRPr>
          </a:p>
        </p:txBody>
      </p:sp>
      <p:sp>
        <p:nvSpPr>
          <p:cNvPr id="1596419" name="Text Box 3"/>
          <p:cNvSpPr txBox="1">
            <a:spLocks noChangeArrowheads="1"/>
          </p:cNvSpPr>
          <p:nvPr/>
        </p:nvSpPr>
        <p:spPr bwMode="auto">
          <a:xfrm>
            <a:off x="609600" y="4419600"/>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15964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4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1430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4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1430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4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8862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4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38862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42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0" y="38862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78E0B35-C73E-49DE-9EA0-4D9F6C87E107}" type="slidenum">
              <a:rPr lang="el-GR" smtClean="0"/>
              <a:pPr/>
              <a:t>49</a:t>
            </a:fld>
            <a:endParaRPr lang="el-GR"/>
          </a:p>
        </p:txBody>
      </p:sp>
    </p:spTree>
    <p:extLst>
      <p:ext uri="{BB962C8B-B14F-4D97-AF65-F5344CB8AC3E}">
        <p14:creationId xmlns:p14="http://schemas.microsoft.com/office/powerpoint/2010/main" val="2781878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910" y="637421"/>
            <a:ext cx="676789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a:xfrm>
            <a:off x="286737" y="0"/>
            <a:ext cx="8686800" cy="987552"/>
          </a:xfrm>
        </p:spPr>
        <p:txBody>
          <a:bodyPr>
            <a:normAutofit/>
          </a:bodyPr>
          <a:lstStyle/>
          <a:p>
            <a:r>
              <a:rPr lang="en-US" altLang="ko-KR" dirty="0">
                <a:solidFill>
                  <a:schemeClr val="accent6">
                    <a:lumMod val="75000"/>
                  </a:schemeClr>
                </a:solidFill>
              </a:rPr>
              <a:t>Protein-Protein </a:t>
            </a:r>
            <a:r>
              <a:rPr lang="en-US" altLang="ko-KR" dirty="0" smtClean="0">
                <a:solidFill>
                  <a:schemeClr val="accent6">
                    <a:lumMod val="75000"/>
                  </a:schemeClr>
                </a:solidFill>
              </a:rPr>
              <a:t>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5</a:t>
            </a:fld>
            <a:endParaRPr lang="ko-KR" altLang="en-US"/>
          </a:p>
        </p:txBody>
      </p:sp>
      <p:sp>
        <p:nvSpPr>
          <p:cNvPr id="9" name="모서리가 둥근 사각형 설명선 6"/>
          <p:cNvSpPr/>
          <p:nvPr/>
        </p:nvSpPr>
        <p:spPr>
          <a:xfrm>
            <a:off x="6537426" y="2759993"/>
            <a:ext cx="2253952" cy="844624"/>
          </a:xfrm>
          <a:prstGeom prst="wedgeRoundRectCallout">
            <a:avLst>
              <a:gd name="adj1" fmla="val -50445"/>
              <a:gd name="adj2" fmla="val 102609"/>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000" b="1" dirty="0">
                <a:solidFill>
                  <a:schemeClr val="bg1"/>
                </a:solidFill>
              </a:rPr>
              <a:t>Can we identify functional modules?</a:t>
            </a:r>
            <a:endParaRPr lang="ko-KR" altLang="en-US" sz="2000" b="1" dirty="0">
              <a:solidFill>
                <a:schemeClr val="bg1"/>
              </a:solidFill>
            </a:endParaRPr>
          </a:p>
        </p:txBody>
      </p:sp>
      <p:sp>
        <p:nvSpPr>
          <p:cNvPr id="10" name="TextBox 9"/>
          <p:cNvSpPr txBox="1"/>
          <p:nvPr/>
        </p:nvSpPr>
        <p:spPr>
          <a:xfrm>
            <a:off x="5046139" y="5445224"/>
            <a:ext cx="3962400" cy="830997"/>
          </a:xfrm>
          <a:prstGeom prst="rect">
            <a:avLst/>
          </a:prstGeom>
          <a:noFill/>
        </p:spPr>
        <p:txBody>
          <a:bodyPr wrap="square" rtlCol="0">
            <a:spAutoFit/>
          </a:bodyPr>
          <a:lstStyle/>
          <a:p>
            <a:r>
              <a:rPr lang="en-US" altLang="ko-KR" sz="2400" b="1" dirty="0" smtClean="0"/>
              <a:t>Nodes: Proteins</a:t>
            </a:r>
          </a:p>
          <a:p>
            <a:r>
              <a:rPr lang="en-US" altLang="ko-KR" sz="2400" b="1" dirty="0" smtClean="0"/>
              <a:t>Edges: Physical interactions</a:t>
            </a:r>
            <a:endParaRPr lang="ko-KR" altLang="en-US" sz="2400" b="1" dirty="0"/>
          </a:p>
        </p:txBody>
      </p:sp>
    </p:spTree>
    <p:extLst>
      <p:ext uri="{BB962C8B-B14F-4D97-AF65-F5344CB8AC3E}">
        <p14:creationId xmlns:p14="http://schemas.microsoft.com/office/powerpoint/2010/main" val="385864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ChangeArrowheads="1"/>
          </p:cNvSpPr>
          <p:nvPr>
            <p:ph type="title"/>
          </p:nvPr>
        </p:nvSpPr>
        <p:spPr>
          <a:xfrm>
            <a:off x="381000" y="152400"/>
            <a:ext cx="8280400" cy="552450"/>
          </a:xfrm>
        </p:spPr>
        <p:txBody>
          <a:bodyPr>
            <a:noAutofit/>
          </a:bodyPr>
          <a:lstStyle/>
          <a:p>
            <a:r>
              <a:rPr lang="en-US" altLang="en-US" sz="3600" dirty="0">
                <a:solidFill>
                  <a:schemeClr val="accent6">
                    <a:lumMod val="75000"/>
                  </a:schemeClr>
                </a:solidFill>
              </a:rPr>
              <a:t>Two different K-means </a:t>
            </a:r>
            <a:r>
              <a:rPr lang="en-US" altLang="en-US" sz="3600" dirty="0" err="1" smtClean="0">
                <a:solidFill>
                  <a:schemeClr val="accent6">
                    <a:lumMod val="75000"/>
                  </a:schemeClr>
                </a:solidFill>
              </a:rPr>
              <a:t>clusterings</a:t>
            </a:r>
            <a:endParaRPr lang="en-US" altLang="en-US" sz="3600" dirty="0">
              <a:solidFill>
                <a:schemeClr val="accent6">
                  <a:lumMod val="75000"/>
                </a:schemeClr>
              </a:solidFill>
            </a:endParaRPr>
          </a:p>
        </p:txBody>
      </p:sp>
      <p:pic>
        <p:nvPicPr>
          <p:cNvPr id="15943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7963" y="990600"/>
            <a:ext cx="304323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4372" name="Text Box 4"/>
          <p:cNvSpPr txBox="1">
            <a:spLocks noChangeArrowheads="1"/>
          </p:cNvSpPr>
          <p:nvPr/>
        </p:nvSpPr>
        <p:spPr bwMode="auto">
          <a:xfrm>
            <a:off x="609600" y="4419600"/>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1594373" name="Group 5"/>
          <p:cNvGrpSpPr>
            <a:grpSpLocks/>
          </p:cNvGrpSpPr>
          <p:nvPr/>
        </p:nvGrpSpPr>
        <p:grpSpPr bwMode="auto">
          <a:xfrm>
            <a:off x="5240299" y="3345578"/>
            <a:ext cx="3048000" cy="2587625"/>
            <a:chOff x="3216" y="2306"/>
            <a:chExt cx="1920" cy="1630"/>
          </a:xfrm>
        </p:grpSpPr>
        <p:pic>
          <p:nvPicPr>
            <p:cNvPr id="15943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 y="2306"/>
              <a:ext cx="1917"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4375" name="Text Box 7"/>
            <p:cNvSpPr txBox="1">
              <a:spLocks noChangeArrowheads="1"/>
            </p:cNvSpPr>
            <p:nvPr/>
          </p:nvSpPr>
          <p:spPr bwMode="auto">
            <a:xfrm>
              <a:off x="3408" y="3705"/>
              <a:ext cx="17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Sub-optimal Clustering</a:t>
              </a:r>
            </a:p>
          </p:txBody>
        </p:sp>
      </p:grpSp>
      <p:grpSp>
        <p:nvGrpSpPr>
          <p:cNvPr id="1594376" name="Group 8"/>
          <p:cNvGrpSpPr>
            <a:grpSpLocks/>
          </p:cNvGrpSpPr>
          <p:nvPr/>
        </p:nvGrpSpPr>
        <p:grpSpPr bwMode="auto">
          <a:xfrm>
            <a:off x="897548" y="3193177"/>
            <a:ext cx="3043238" cy="2587625"/>
            <a:chOff x="624" y="2306"/>
            <a:chExt cx="1917" cy="1630"/>
          </a:xfrm>
        </p:grpSpPr>
        <p:pic>
          <p:nvPicPr>
            <p:cNvPr id="159437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 y="2306"/>
              <a:ext cx="1917"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4378" name="Text Box 10"/>
            <p:cNvSpPr txBox="1">
              <a:spLocks noChangeArrowheads="1"/>
            </p:cNvSpPr>
            <p:nvPr/>
          </p:nvSpPr>
          <p:spPr bwMode="auto">
            <a:xfrm>
              <a:off x="912" y="3705"/>
              <a:ext cx="14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Optimal Clustering</a:t>
              </a:r>
            </a:p>
          </p:txBody>
        </p:sp>
      </p:grpSp>
      <p:sp>
        <p:nvSpPr>
          <p:cNvPr id="1594379" name="Text Box 11"/>
          <p:cNvSpPr txBox="1">
            <a:spLocks noChangeArrowheads="1"/>
          </p:cNvSpPr>
          <p:nvPr/>
        </p:nvSpPr>
        <p:spPr bwMode="auto">
          <a:xfrm>
            <a:off x="5257800" y="15240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t>Original Points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50</a:t>
            </a:fld>
            <a:endParaRPr lang="el-GR"/>
          </a:p>
        </p:txBody>
      </p:sp>
      <p:sp>
        <p:nvSpPr>
          <p:cNvPr id="3" name="TextBox 2"/>
          <p:cNvSpPr txBox="1"/>
          <p:nvPr/>
        </p:nvSpPr>
        <p:spPr>
          <a:xfrm>
            <a:off x="827584" y="6065044"/>
            <a:ext cx="6192688" cy="523220"/>
          </a:xfrm>
          <a:prstGeom prst="rect">
            <a:avLst/>
          </a:prstGeom>
          <a:noFill/>
        </p:spPr>
        <p:txBody>
          <a:bodyPr wrap="square" rtlCol="0">
            <a:spAutoFit/>
          </a:bodyPr>
          <a:lstStyle/>
          <a:p>
            <a:r>
              <a:rPr lang="en-US" sz="2800" dirty="0" smtClean="0"/>
              <a:t>Importance of choosing initial points</a:t>
            </a:r>
            <a:endParaRPr lang="en-US" sz="2800" dirty="0"/>
          </a:p>
        </p:txBody>
      </p:sp>
    </p:spTree>
    <p:extLst>
      <p:ext uri="{BB962C8B-B14F-4D97-AF65-F5344CB8AC3E}">
        <p14:creationId xmlns:p14="http://schemas.microsoft.com/office/powerpoint/2010/main" val="432583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943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94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p:txBody>
          <a:bodyPr/>
          <a:lstStyle/>
          <a:p>
            <a:r>
              <a:rPr lang="en-US" altLang="en-US" dirty="0" smtClean="0">
                <a:solidFill>
                  <a:schemeClr val="accent6">
                    <a:lumMod val="75000"/>
                  </a:schemeClr>
                </a:solidFill>
              </a:rPr>
              <a:t> </a:t>
            </a:r>
            <a:r>
              <a:rPr lang="en-US" altLang="en-US" dirty="0">
                <a:solidFill>
                  <a:schemeClr val="accent6">
                    <a:lumMod val="75000"/>
                  </a:schemeClr>
                </a:solidFill>
              </a:rPr>
              <a:t>K-means C</a:t>
            </a:r>
            <a:r>
              <a:rPr lang="en-US" altLang="en-US" dirty="0" smtClean="0">
                <a:solidFill>
                  <a:schemeClr val="accent6">
                    <a:lumMod val="75000"/>
                  </a:schemeClr>
                </a:solidFill>
              </a:rPr>
              <a:t>lusters</a:t>
            </a:r>
            <a:endParaRPr lang="en-US" altLang="en-US" dirty="0">
              <a:solidFill>
                <a:schemeClr val="accent6">
                  <a:lumMod val="75000"/>
                </a:schemeClr>
              </a:solidFill>
            </a:endParaRPr>
          </a:p>
        </p:txBody>
      </p:sp>
      <p:sp>
        <p:nvSpPr>
          <p:cNvPr id="1597443" name="Rectangle 3"/>
          <p:cNvSpPr>
            <a:spLocks noGrp="1" noChangeArrowheads="1"/>
          </p:cNvSpPr>
          <p:nvPr>
            <p:ph type="body" idx="1"/>
          </p:nvPr>
        </p:nvSpPr>
        <p:spPr/>
        <p:txBody>
          <a:bodyPr/>
          <a:lstStyle/>
          <a:p>
            <a:pPr>
              <a:lnSpc>
                <a:spcPct val="90000"/>
              </a:lnSpc>
            </a:pPr>
            <a:r>
              <a:rPr lang="en-US" altLang="en-US" sz="2400" dirty="0"/>
              <a:t>Most common measure is </a:t>
            </a:r>
            <a:r>
              <a:rPr lang="en-US" altLang="en-US" sz="2400" dirty="0">
                <a:solidFill>
                  <a:schemeClr val="tx2">
                    <a:lumMod val="60000"/>
                    <a:lumOff val="40000"/>
                  </a:schemeClr>
                </a:solidFill>
              </a:rPr>
              <a:t>Sum of Squared Error (SSE)</a:t>
            </a:r>
          </a:p>
          <a:p>
            <a:pPr lvl="1">
              <a:lnSpc>
                <a:spcPct val="90000"/>
              </a:lnSpc>
            </a:pPr>
            <a:r>
              <a:rPr lang="en-US" altLang="en-US" sz="2000" dirty="0"/>
              <a:t>For each point, the </a:t>
            </a:r>
            <a:r>
              <a:rPr lang="en-US" altLang="en-US" sz="2000" dirty="0">
                <a:solidFill>
                  <a:srgbClr val="FF0000"/>
                </a:solidFill>
              </a:rPr>
              <a:t>error</a:t>
            </a:r>
            <a:r>
              <a:rPr lang="en-US" altLang="en-US" sz="2000" dirty="0"/>
              <a:t> is the distance to the nearest cluster</a:t>
            </a:r>
          </a:p>
          <a:p>
            <a:pPr lvl="1">
              <a:lnSpc>
                <a:spcPct val="90000"/>
              </a:lnSpc>
            </a:pPr>
            <a:r>
              <a:rPr lang="en-US" altLang="en-US" sz="2000" dirty="0"/>
              <a:t>To get SSE, we square these errors and sum them.</a:t>
            </a:r>
          </a:p>
          <a:p>
            <a:pPr lvl="1">
              <a:lnSpc>
                <a:spcPct val="90000"/>
              </a:lnSpc>
            </a:pPr>
            <a:endParaRPr lang="en-US" altLang="en-US" sz="2000" dirty="0"/>
          </a:p>
          <a:p>
            <a:pPr lvl="1">
              <a:lnSpc>
                <a:spcPct val="90000"/>
              </a:lnSpc>
              <a:buFont typeface="Arial" charset="0"/>
              <a:buNone/>
            </a:pPr>
            <a:endParaRPr lang="en-US" altLang="en-US" sz="2000" dirty="0"/>
          </a:p>
          <a:p>
            <a:pPr marL="457200" lvl="1" indent="0">
              <a:lnSpc>
                <a:spcPct val="90000"/>
              </a:lnSpc>
              <a:buNone/>
            </a:pPr>
            <a:endParaRPr lang="en-US" altLang="en-US" sz="2000" dirty="0"/>
          </a:p>
          <a:p>
            <a:pPr lvl="1">
              <a:lnSpc>
                <a:spcPct val="90000"/>
              </a:lnSpc>
            </a:pPr>
            <a:r>
              <a:rPr lang="en-US" altLang="en-US" sz="2000" i="1" dirty="0"/>
              <a:t>x </a:t>
            </a:r>
            <a:r>
              <a:rPr lang="en-US" altLang="en-US" sz="2000" dirty="0"/>
              <a:t>is a data point in cluster </a:t>
            </a:r>
            <a:r>
              <a:rPr lang="en-US" altLang="en-US" sz="2000" i="1" dirty="0"/>
              <a:t>C</a:t>
            </a:r>
            <a:r>
              <a:rPr lang="en-US" altLang="en-US" sz="2000" baseline="-25000" dirty="0"/>
              <a:t>i </a:t>
            </a:r>
            <a:r>
              <a:rPr lang="en-US" altLang="en-US" sz="2000" dirty="0"/>
              <a:t>and </a:t>
            </a:r>
            <a:r>
              <a:rPr lang="en-US" altLang="en-US" sz="2000" i="1" dirty="0"/>
              <a:t>m</a:t>
            </a:r>
            <a:r>
              <a:rPr lang="en-US" altLang="en-US" sz="2000" i="1" baseline="-25000" dirty="0"/>
              <a:t>i</a:t>
            </a:r>
            <a:r>
              <a:rPr lang="en-US" altLang="en-US" sz="2000" dirty="0"/>
              <a:t> is the representative point for cluster </a:t>
            </a:r>
            <a:r>
              <a:rPr lang="en-US" altLang="en-US" sz="2000" i="1" dirty="0"/>
              <a:t>C</a:t>
            </a:r>
            <a:r>
              <a:rPr lang="en-US" altLang="en-US" sz="2000" baseline="-25000" dirty="0"/>
              <a:t>i</a:t>
            </a:r>
            <a:r>
              <a:rPr lang="en-US" altLang="en-US" sz="2000" dirty="0"/>
              <a:t> </a:t>
            </a:r>
          </a:p>
          <a:p>
            <a:pPr lvl="2">
              <a:lnSpc>
                <a:spcPct val="90000"/>
              </a:lnSpc>
            </a:pPr>
            <a:r>
              <a:rPr lang="en-US" altLang="en-US" sz="1800" dirty="0"/>
              <a:t> can show that </a:t>
            </a:r>
            <a:r>
              <a:rPr lang="en-US" altLang="en-US" sz="1800" i="1" dirty="0"/>
              <a:t>m</a:t>
            </a:r>
            <a:r>
              <a:rPr lang="en-US" altLang="en-US" sz="1800" i="1" baseline="-25000" dirty="0"/>
              <a:t>i</a:t>
            </a:r>
            <a:r>
              <a:rPr lang="en-US" altLang="en-US" sz="1800" baseline="-25000" dirty="0"/>
              <a:t> </a:t>
            </a:r>
            <a:r>
              <a:rPr lang="en-US" altLang="en-US" sz="1800" dirty="0"/>
              <a:t>corresponds to the center (mean) of the cluster</a:t>
            </a:r>
          </a:p>
          <a:p>
            <a:pPr lvl="1">
              <a:lnSpc>
                <a:spcPct val="90000"/>
              </a:lnSpc>
            </a:pPr>
            <a:r>
              <a:rPr lang="en-US" altLang="en-US" sz="2000" dirty="0"/>
              <a:t>Given two clusters, we can choose the one with the smallest error</a:t>
            </a:r>
          </a:p>
          <a:p>
            <a:pPr lvl="1">
              <a:lnSpc>
                <a:spcPct val="90000"/>
              </a:lnSpc>
            </a:pPr>
            <a:r>
              <a:rPr lang="en-US" altLang="en-US" sz="2000" dirty="0"/>
              <a:t>One easy way to reduce SSE is to increase K, the number of clusters</a:t>
            </a:r>
          </a:p>
          <a:p>
            <a:pPr lvl="2">
              <a:lnSpc>
                <a:spcPct val="90000"/>
              </a:lnSpc>
            </a:pPr>
            <a:r>
              <a:rPr lang="en-US" altLang="en-US" sz="1800" dirty="0"/>
              <a:t> A good clustering with smaller K can have a lower SSE than a poor clustering with higher K</a:t>
            </a:r>
          </a:p>
        </p:txBody>
      </p:sp>
      <p:graphicFrame>
        <p:nvGraphicFramePr>
          <p:cNvPr id="1597444" name="Object 4"/>
          <p:cNvGraphicFramePr>
            <a:graphicFrameLocks noGrp="1" noChangeAspect="1"/>
          </p:cNvGraphicFramePr>
          <p:nvPr>
            <p:ph sz="half" idx="4294967295"/>
            <p:extLst>
              <p:ext uri="{D42A27DB-BD31-4B8C-83A1-F6EECF244321}">
                <p14:modId xmlns:p14="http://schemas.microsoft.com/office/powerpoint/2010/main" val="2048465165"/>
              </p:ext>
            </p:extLst>
          </p:nvPr>
        </p:nvGraphicFramePr>
        <p:xfrm>
          <a:off x="2267744" y="2636912"/>
          <a:ext cx="3175000" cy="960438"/>
        </p:xfrm>
        <a:graphic>
          <a:graphicData uri="http://schemas.openxmlformats.org/presentationml/2006/ole">
            <mc:AlternateContent xmlns:mc="http://schemas.openxmlformats.org/markup-compatibility/2006">
              <mc:Choice xmlns:v="urn:schemas-microsoft-com:vml" Requires="v">
                <p:oleObj spid="_x0000_s148561" name="Equation" r:id="rId4" imgW="1511300" imgH="457200" progId="Equation.3">
                  <p:embed/>
                </p:oleObj>
              </mc:Choice>
              <mc:Fallback>
                <p:oleObj name="Equation" r:id="rId4" imgW="1511300" imgH="457200" progId="Equation.3">
                  <p:embed/>
                  <p:pic>
                    <p:nvPicPr>
                      <p:cNvPr id="0" name="Picture 2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636912"/>
                        <a:ext cx="317500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51</a:t>
            </a:fld>
            <a:endParaRPr lang="el-GR"/>
          </a:p>
        </p:txBody>
      </p:sp>
    </p:spTree>
    <p:extLst>
      <p:ext uri="{BB962C8B-B14F-4D97-AF65-F5344CB8AC3E}">
        <p14:creationId xmlns:p14="http://schemas.microsoft.com/office/powerpoint/2010/main" val="1749444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ChangeArrowheads="1"/>
          </p:cNvSpPr>
          <p:nvPr>
            <p:ph type="title"/>
          </p:nvPr>
        </p:nvSpPr>
        <p:spPr/>
        <p:txBody>
          <a:bodyPr/>
          <a:lstStyle/>
          <a:p>
            <a:r>
              <a:rPr lang="en-US" altLang="en-US" dirty="0">
                <a:solidFill>
                  <a:schemeClr val="accent6">
                    <a:lumMod val="75000"/>
                  </a:schemeClr>
                </a:solidFill>
              </a:rPr>
              <a:t>Limitations of K-means</a:t>
            </a:r>
          </a:p>
        </p:txBody>
      </p:sp>
      <p:sp>
        <p:nvSpPr>
          <p:cNvPr id="1611779" name="Rectangle 3"/>
          <p:cNvSpPr>
            <a:spLocks noGrp="1" noChangeArrowheads="1"/>
          </p:cNvSpPr>
          <p:nvPr>
            <p:ph type="body" idx="1"/>
          </p:nvPr>
        </p:nvSpPr>
        <p:spPr/>
        <p:txBody>
          <a:bodyPr/>
          <a:lstStyle/>
          <a:p>
            <a:r>
              <a:rPr lang="en-US" altLang="en-US"/>
              <a:t>K-means has problems when clusters are of differing </a:t>
            </a:r>
          </a:p>
          <a:p>
            <a:pPr lvl="1"/>
            <a:r>
              <a:rPr lang="en-US" altLang="en-US"/>
              <a:t>Sizes</a:t>
            </a:r>
          </a:p>
          <a:p>
            <a:pPr lvl="1"/>
            <a:r>
              <a:rPr lang="en-US" altLang="en-US"/>
              <a:t>Densities</a:t>
            </a:r>
          </a:p>
          <a:p>
            <a:pPr lvl="1"/>
            <a:r>
              <a:rPr lang="en-US" altLang="en-US"/>
              <a:t>Non-globular shapes</a:t>
            </a:r>
          </a:p>
          <a:p>
            <a:endParaRPr lang="en-US" altLang="en-US"/>
          </a:p>
          <a:p>
            <a:r>
              <a:rPr lang="en-US" altLang="en-US"/>
              <a:t>K-means has problems when the data contains outliers.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52</a:t>
            </a:fld>
            <a:endParaRPr lang="el-GR"/>
          </a:p>
        </p:txBody>
      </p:sp>
    </p:spTree>
    <p:extLst>
      <p:ext uri="{BB962C8B-B14F-4D97-AF65-F5344CB8AC3E}">
        <p14:creationId xmlns:p14="http://schemas.microsoft.com/office/powerpoint/2010/main" val="17902866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ChangeArrowheads="1"/>
          </p:cNvSpPr>
          <p:nvPr>
            <p:ph type="title"/>
          </p:nvPr>
        </p:nvSpPr>
        <p:spPr/>
        <p:txBody>
          <a:bodyPr/>
          <a:lstStyle/>
          <a:p>
            <a:r>
              <a:rPr lang="en-US" altLang="en-US" dirty="0">
                <a:solidFill>
                  <a:schemeClr val="accent6">
                    <a:lumMod val="75000"/>
                  </a:schemeClr>
                </a:solidFill>
              </a:rPr>
              <a:t>Pre-processing and Post-processing</a:t>
            </a:r>
          </a:p>
        </p:txBody>
      </p:sp>
      <p:sp>
        <p:nvSpPr>
          <p:cNvPr id="1608707" name="Rectangle 3"/>
          <p:cNvSpPr>
            <a:spLocks noGrp="1" noChangeArrowheads="1"/>
          </p:cNvSpPr>
          <p:nvPr>
            <p:ph type="body" idx="1"/>
          </p:nvPr>
        </p:nvSpPr>
        <p:spPr/>
        <p:txBody>
          <a:bodyPr>
            <a:normAutofit fontScale="92500" lnSpcReduction="10000"/>
          </a:bodyPr>
          <a:lstStyle/>
          <a:p>
            <a:r>
              <a:rPr lang="en-US" altLang="en-US" dirty="0"/>
              <a:t>Pre-processing</a:t>
            </a:r>
          </a:p>
          <a:p>
            <a:pPr lvl="1"/>
            <a:r>
              <a:rPr lang="en-US" altLang="en-US" dirty="0"/>
              <a:t>Normalize the data</a:t>
            </a:r>
          </a:p>
          <a:p>
            <a:pPr lvl="1"/>
            <a:r>
              <a:rPr lang="en-US" altLang="en-US" dirty="0"/>
              <a:t>Eliminate outliers</a:t>
            </a:r>
          </a:p>
          <a:p>
            <a:pPr lvl="4"/>
            <a:endParaRPr lang="en-US" altLang="en-US" sz="800" dirty="0"/>
          </a:p>
          <a:p>
            <a:r>
              <a:rPr lang="en-US" altLang="en-US" dirty="0"/>
              <a:t>Post-processing</a:t>
            </a:r>
          </a:p>
          <a:p>
            <a:pPr lvl="1"/>
            <a:r>
              <a:rPr lang="en-US" altLang="en-US" dirty="0"/>
              <a:t>Eliminate small clusters that may represent outliers</a:t>
            </a:r>
          </a:p>
          <a:p>
            <a:pPr lvl="1"/>
            <a:r>
              <a:rPr lang="en-US" altLang="en-US" dirty="0"/>
              <a:t>Split ‘loose’ clusters, i.e., clusters with relatively high SSE</a:t>
            </a:r>
          </a:p>
          <a:p>
            <a:pPr lvl="1"/>
            <a:r>
              <a:rPr lang="en-US" altLang="en-US" dirty="0"/>
              <a:t>Merge clusters that are ‘close’ and that have relatively low SSE</a:t>
            </a:r>
          </a:p>
          <a:p>
            <a:pPr lvl="1"/>
            <a:r>
              <a:rPr lang="en-US" altLang="en-US" dirty="0"/>
              <a:t>Can use these steps during the clustering process</a:t>
            </a:r>
          </a:p>
          <a:p>
            <a:pPr marL="914400" lvl="2" indent="0">
              <a:buNone/>
            </a:pPr>
            <a:endParaRPr lang="en-US" altLang="en-US"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53</a:t>
            </a:fld>
            <a:endParaRPr lang="el-GR"/>
          </a:p>
        </p:txBody>
      </p:sp>
    </p:spTree>
    <p:extLst>
      <p:ext uri="{BB962C8B-B14F-4D97-AF65-F5344CB8AC3E}">
        <p14:creationId xmlns:p14="http://schemas.microsoft.com/office/powerpoint/2010/main" val="4279832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title"/>
          </p:nvPr>
        </p:nvSpPr>
        <p:spPr/>
        <p:txBody>
          <a:bodyPr/>
          <a:lstStyle/>
          <a:p>
            <a:r>
              <a:rPr lang="en-US" altLang="en-US" dirty="0">
                <a:solidFill>
                  <a:schemeClr val="accent6">
                    <a:lumMod val="75000"/>
                  </a:schemeClr>
                </a:solidFill>
              </a:rPr>
              <a:t>Hierarchical Clustering</a:t>
            </a:r>
          </a:p>
        </p:txBody>
      </p:sp>
      <p:sp>
        <p:nvSpPr>
          <p:cNvPr id="1620995" name="Rectangle 3"/>
          <p:cNvSpPr>
            <a:spLocks noGrp="1" noChangeArrowheads="1"/>
          </p:cNvSpPr>
          <p:nvPr>
            <p:ph type="body" idx="1"/>
          </p:nvPr>
        </p:nvSpPr>
        <p:spPr>
          <a:xfrm>
            <a:off x="395536" y="1412776"/>
            <a:ext cx="8352928" cy="4824536"/>
          </a:xfrm>
        </p:spPr>
        <p:txBody>
          <a:bodyPr>
            <a:normAutofit lnSpcReduction="10000"/>
          </a:bodyPr>
          <a:lstStyle/>
          <a:p>
            <a:r>
              <a:rPr lang="en-US" altLang="en-US" sz="2400" dirty="0"/>
              <a:t>Two main types of hierarchical clustering</a:t>
            </a:r>
          </a:p>
          <a:p>
            <a:pPr lvl="1"/>
            <a:r>
              <a:rPr lang="en-US" altLang="en-US" sz="2000" dirty="0">
                <a:solidFill>
                  <a:schemeClr val="accent6">
                    <a:lumMod val="75000"/>
                  </a:schemeClr>
                </a:solidFill>
              </a:rPr>
              <a:t>Agglomerative</a:t>
            </a:r>
            <a:r>
              <a:rPr lang="en-US" altLang="en-US" sz="2000" dirty="0"/>
              <a:t>:  </a:t>
            </a:r>
          </a:p>
          <a:p>
            <a:pPr lvl="2"/>
            <a:r>
              <a:rPr lang="en-US" altLang="en-US" sz="1800" dirty="0"/>
              <a:t> Start with the </a:t>
            </a:r>
            <a:r>
              <a:rPr lang="en-US" altLang="en-US" sz="1800" dirty="0" smtClean="0"/>
              <a:t>points </a:t>
            </a:r>
            <a:r>
              <a:rPr lang="en-US" altLang="en-US" sz="1800" dirty="0" smtClean="0">
                <a:solidFill>
                  <a:schemeClr val="tx2">
                    <a:lumMod val="75000"/>
                  </a:schemeClr>
                </a:solidFill>
              </a:rPr>
              <a:t>(vertices)  </a:t>
            </a:r>
            <a:r>
              <a:rPr lang="en-US" altLang="en-US" sz="1800" dirty="0"/>
              <a:t>as individual clusters</a:t>
            </a:r>
          </a:p>
          <a:p>
            <a:pPr lvl="2"/>
            <a:r>
              <a:rPr lang="en-US" altLang="en-US" sz="1800" dirty="0"/>
              <a:t> At each step, merge the closest pair of clusters until only one cluster (or k clusters) left</a:t>
            </a:r>
          </a:p>
          <a:p>
            <a:pPr lvl="4"/>
            <a:endParaRPr lang="en-US" altLang="en-US" sz="1800" dirty="0"/>
          </a:p>
          <a:p>
            <a:pPr lvl="1"/>
            <a:r>
              <a:rPr lang="en-US" altLang="en-US" sz="2000" dirty="0">
                <a:solidFill>
                  <a:schemeClr val="accent6">
                    <a:lumMod val="75000"/>
                  </a:schemeClr>
                </a:solidFill>
              </a:rPr>
              <a:t>Divisive</a:t>
            </a:r>
            <a:r>
              <a:rPr lang="en-US" altLang="en-US" sz="2000" dirty="0"/>
              <a:t>:  </a:t>
            </a:r>
          </a:p>
          <a:p>
            <a:pPr lvl="2"/>
            <a:r>
              <a:rPr lang="en-US" altLang="en-US" sz="1800" dirty="0"/>
              <a:t> Start with one, all-inclusive cluster </a:t>
            </a:r>
            <a:r>
              <a:rPr lang="en-US" altLang="en-US" sz="1800" dirty="0" smtClean="0"/>
              <a:t> (</a:t>
            </a:r>
            <a:r>
              <a:rPr lang="en-US" altLang="en-US" sz="1800" dirty="0" smtClean="0">
                <a:solidFill>
                  <a:schemeClr val="tx2">
                    <a:lumMod val="75000"/>
                  </a:schemeClr>
                </a:solidFill>
              </a:rPr>
              <a:t>the whole graph)</a:t>
            </a:r>
            <a:endParaRPr lang="en-US" altLang="en-US" sz="1800" dirty="0">
              <a:solidFill>
                <a:schemeClr val="tx2">
                  <a:lumMod val="75000"/>
                </a:schemeClr>
              </a:solidFill>
            </a:endParaRPr>
          </a:p>
          <a:p>
            <a:pPr lvl="2"/>
            <a:r>
              <a:rPr lang="en-US" altLang="en-US" sz="1800" dirty="0"/>
              <a:t> At each step, split a cluster until each cluster contains a point </a:t>
            </a:r>
            <a:r>
              <a:rPr lang="en-US" altLang="en-US" sz="1800" dirty="0" smtClean="0">
                <a:solidFill>
                  <a:schemeClr val="tx2">
                    <a:lumMod val="75000"/>
                  </a:schemeClr>
                </a:solidFill>
              </a:rPr>
              <a:t>(vertex) </a:t>
            </a:r>
            <a:r>
              <a:rPr lang="en-US" altLang="en-US" sz="1800" dirty="0" smtClean="0"/>
              <a:t>(or </a:t>
            </a:r>
            <a:r>
              <a:rPr lang="en-US" altLang="en-US" sz="1800" dirty="0"/>
              <a:t>there are k clusters)</a:t>
            </a:r>
          </a:p>
          <a:p>
            <a:pPr lvl="4"/>
            <a:endParaRPr lang="en-US" altLang="en-US" sz="1800" dirty="0"/>
          </a:p>
          <a:p>
            <a:r>
              <a:rPr lang="en-US" altLang="en-US" sz="2400" dirty="0"/>
              <a:t>Traditional hierarchical algorithms use a similarity or distance matrix</a:t>
            </a:r>
          </a:p>
          <a:p>
            <a:pPr lvl="1"/>
            <a:r>
              <a:rPr lang="en-US" altLang="en-US" sz="2000" dirty="0"/>
              <a:t>Merge or split one cluster at a time</a:t>
            </a:r>
          </a:p>
          <a:p>
            <a:pPr lvl="4"/>
            <a:endParaRPr lang="en-US" altLang="en-US" sz="8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54</a:t>
            </a:fld>
            <a:endParaRPr lang="el-GR"/>
          </a:p>
        </p:txBody>
      </p:sp>
    </p:spTree>
    <p:extLst>
      <p:ext uri="{BB962C8B-B14F-4D97-AF65-F5344CB8AC3E}">
        <p14:creationId xmlns:p14="http://schemas.microsoft.com/office/powerpoint/2010/main" val="29934721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lstStyle/>
          <a:p>
            <a:r>
              <a:rPr lang="en-US" altLang="en-US" dirty="0">
                <a:solidFill>
                  <a:schemeClr val="accent6">
                    <a:lumMod val="75000"/>
                  </a:schemeClr>
                </a:solidFill>
              </a:rPr>
              <a:t>Strengths of Hierarchical Clustering</a:t>
            </a:r>
          </a:p>
        </p:txBody>
      </p:sp>
      <p:sp>
        <p:nvSpPr>
          <p:cNvPr id="1619971" name="Rectangle 3"/>
          <p:cNvSpPr>
            <a:spLocks noGrp="1" noChangeArrowheads="1"/>
          </p:cNvSpPr>
          <p:nvPr>
            <p:ph type="body" idx="1"/>
          </p:nvPr>
        </p:nvSpPr>
        <p:spPr/>
        <p:txBody>
          <a:bodyPr/>
          <a:lstStyle/>
          <a:p>
            <a:pPr>
              <a:lnSpc>
                <a:spcPct val="90000"/>
              </a:lnSpc>
            </a:pPr>
            <a:r>
              <a:rPr lang="en-US" altLang="en-US"/>
              <a:t>Do not have to assume any particular number of clusters</a:t>
            </a:r>
          </a:p>
          <a:p>
            <a:pPr lvl="1">
              <a:lnSpc>
                <a:spcPct val="90000"/>
              </a:lnSpc>
            </a:pPr>
            <a:r>
              <a:rPr lang="en-US" altLang="en-US"/>
              <a:t>Any desired number of clusters can be obtained by ‘cutting’ the dendogram at the proper level</a:t>
            </a:r>
          </a:p>
          <a:p>
            <a:pPr>
              <a:lnSpc>
                <a:spcPct val="90000"/>
              </a:lnSpc>
              <a:buFont typeface="Monotype Sorts" pitchFamily="2" charset="2"/>
              <a:buNone/>
            </a:pPr>
            <a:endParaRPr lang="en-US" altLang="en-US"/>
          </a:p>
          <a:p>
            <a:pPr>
              <a:lnSpc>
                <a:spcPct val="90000"/>
              </a:lnSpc>
            </a:pPr>
            <a:r>
              <a:rPr lang="en-US" altLang="en-US"/>
              <a:t>They may correspond to meaningful taxonomies</a:t>
            </a:r>
          </a:p>
          <a:p>
            <a:pPr lvl="1">
              <a:lnSpc>
                <a:spcPct val="90000"/>
              </a:lnSpc>
            </a:pPr>
            <a:r>
              <a:rPr lang="en-US" altLang="en-US"/>
              <a:t>Example in biological sciences (e.g., animal kingdom, phylogeny reconstruction, …)</a:t>
            </a:r>
          </a:p>
        </p:txBody>
      </p:sp>
      <p:sp>
        <p:nvSpPr>
          <p:cNvPr id="2" name="Slide Number Placeholder 1"/>
          <p:cNvSpPr>
            <a:spLocks noGrp="1"/>
          </p:cNvSpPr>
          <p:nvPr>
            <p:ph type="sldNum" sz="quarter" idx="12"/>
          </p:nvPr>
        </p:nvSpPr>
        <p:spPr/>
        <p:txBody>
          <a:bodyPr/>
          <a:lstStyle/>
          <a:p>
            <a:fld id="{878E0B35-C73E-49DE-9EA0-4D9F6C87E107}" type="slidenum">
              <a:rPr lang="el-GR" smtClean="0"/>
              <a:pPr/>
              <a:t>55</a:t>
            </a:fld>
            <a:endParaRPr lang="el-GR"/>
          </a:p>
        </p:txBody>
      </p:sp>
    </p:spTree>
    <p:extLst>
      <p:ext uri="{BB962C8B-B14F-4D97-AF65-F5344CB8AC3E}">
        <p14:creationId xmlns:p14="http://schemas.microsoft.com/office/powerpoint/2010/main" val="42729373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a:xfrm>
            <a:off x="381000" y="152400"/>
            <a:ext cx="8280400" cy="552450"/>
          </a:xfrm>
        </p:spPr>
        <p:txBody>
          <a:bodyPr>
            <a:normAutofit fontScale="90000"/>
          </a:bodyPr>
          <a:lstStyle/>
          <a:p>
            <a:r>
              <a:rPr lang="en-US" altLang="en-US" dirty="0">
                <a:solidFill>
                  <a:schemeClr val="accent6">
                    <a:lumMod val="75000"/>
                  </a:schemeClr>
                </a:solidFill>
              </a:rPr>
              <a:t>Agglomerative Clustering Algorithm</a:t>
            </a:r>
          </a:p>
        </p:txBody>
      </p:sp>
      <p:sp>
        <p:nvSpPr>
          <p:cNvPr id="1622019" name="Rectangle 3"/>
          <p:cNvSpPr>
            <a:spLocks noGrp="1" noChangeArrowheads="1"/>
          </p:cNvSpPr>
          <p:nvPr>
            <p:ph type="body" idx="1"/>
          </p:nvPr>
        </p:nvSpPr>
        <p:spPr>
          <a:xfrm>
            <a:off x="639763" y="1143000"/>
            <a:ext cx="8001000" cy="5181600"/>
          </a:xfrm>
        </p:spPr>
        <p:txBody>
          <a:bodyPr/>
          <a:lstStyle/>
          <a:p>
            <a:pPr marL="533400" indent="-533400">
              <a:lnSpc>
                <a:spcPct val="90000"/>
              </a:lnSpc>
              <a:spcBef>
                <a:spcPct val="20000"/>
              </a:spcBef>
            </a:pPr>
            <a:r>
              <a:rPr lang="en-US" altLang="en-US" sz="2400" dirty="0" smtClean="0"/>
              <a:t>Popular </a:t>
            </a:r>
            <a:r>
              <a:rPr lang="en-US" altLang="en-US" sz="2400" dirty="0"/>
              <a:t>hierarchical clustering technique</a:t>
            </a:r>
          </a:p>
          <a:p>
            <a:pPr marL="2209800" lvl="4" indent="-381000">
              <a:lnSpc>
                <a:spcPct val="90000"/>
              </a:lnSpc>
            </a:pPr>
            <a:endParaRPr lang="en-US" altLang="en-US" sz="800" dirty="0"/>
          </a:p>
          <a:p>
            <a:pPr marL="533400" indent="-533400">
              <a:lnSpc>
                <a:spcPct val="90000"/>
              </a:lnSpc>
              <a:spcBef>
                <a:spcPct val="20000"/>
              </a:spcBef>
            </a:pPr>
            <a:r>
              <a:rPr lang="en-US" altLang="en-US" sz="2400" dirty="0"/>
              <a:t>Basic algorithm is straightforward</a:t>
            </a:r>
          </a:p>
          <a:p>
            <a:pPr marL="990600" lvl="1" indent="-533400">
              <a:lnSpc>
                <a:spcPct val="90000"/>
              </a:lnSpc>
              <a:spcBef>
                <a:spcPct val="20000"/>
              </a:spcBef>
              <a:buFont typeface="Arial" charset="0"/>
              <a:buAutoNum type="arabicPeriod"/>
            </a:pPr>
            <a:r>
              <a:rPr lang="en-US" altLang="en-US" sz="2000" dirty="0" smtClean="0"/>
              <a:t>[Compute </a:t>
            </a:r>
            <a:r>
              <a:rPr lang="en-US" altLang="en-US" sz="2000" dirty="0"/>
              <a:t>the proximity </a:t>
            </a:r>
            <a:r>
              <a:rPr lang="en-US" altLang="en-US" sz="2000" dirty="0" smtClean="0"/>
              <a:t>matrix]</a:t>
            </a:r>
            <a:endParaRPr lang="en-US" altLang="en-US" sz="2000" dirty="0"/>
          </a:p>
          <a:p>
            <a:pPr marL="990600" lvl="1" indent="-533400">
              <a:lnSpc>
                <a:spcPct val="90000"/>
              </a:lnSpc>
              <a:spcBef>
                <a:spcPct val="20000"/>
              </a:spcBef>
              <a:buFont typeface="Arial" charset="0"/>
              <a:buAutoNum type="arabicPeriod"/>
            </a:pPr>
            <a:r>
              <a:rPr lang="en-US" altLang="en-US" sz="2000" dirty="0">
                <a:solidFill>
                  <a:schemeClr val="tx2">
                    <a:lumMod val="60000"/>
                    <a:lumOff val="40000"/>
                  </a:schemeClr>
                </a:solidFill>
              </a:rPr>
              <a:t>Let each data point be a cluster</a:t>
            </a:r>
          </a:p>
          <a:p>
            <a:pPr marL="990600" lvl="1" indent="-533400">
              <a:lnSpc>
                <a:spcPct val="90000"/>
              </a:lnSpc>
              <a:spcBef>
                <a:spcPct val="20000"/>
              </a:spcBef>
              <a:buFont typeface="Arial" charset="0"/>
              <a:buAutoNum type="arabicPeriod"/>
            </a:pPr>
            <a:r>
              <a:rPr lang="en-US" altLang="en-US" sz="2000" b="1" dirty="0"/>
              <a:t>Repeat</a:t>
            </a:r>
          </a:p>
          <a:p>
            <a:pPr marL="990600" lvl="1" indent="-533400">
              <a:lnSpc>
                <a:spcPct val="90000"/>
              </a:lnSpc>
              <a:spcBef>
                <a:spcPct val="20000"/>
              </a:spcBef>
              <a:buFont typeface="Wingdings" pitchFamily="2" charset="2"/>
              <a:buAutoNum type="arabicPeriod"/>
            </a:pPr>
            <a:r>
              <a:rPr lang="en-US" altLang="en-US" sz="2000" dirty="0"/>
              <a:t>	Merge the </a:t>
            </a:r>
            <a:r>
              <a:rPr lang="en-US" altLang="en-US" sz="2000" i="1" dirty="0">
                <a:solidFill>
                  <a:schemeClr val="tx2">
                    <a:lumMod val="60000"/>
                    <a:lumOff val="40000"/>
                  </a:schemeClr>
                </a:solidFill>
              </a:rPr>
              <a:t>two closest clusters</a:t>
            </a:r>
          </a:p>
          <a:p>
            <a:pPr marL="990600" lvl="1" indent="-533400">
              <a:lnSpc>
                <a:spcPct val="90000"/>
              </a:lnSpc>
              <a:spcBef>
                <a:spcPct val="20000"/>
              </a:spcBef>
              <a:buFont typeface="Wingdings" pitchFamily="2" charset="2"/>
              <a:buAutoNum type="arabicPeriod"/>
            </a:pPr>
            <a:r>
              <a:rPr lang="en-US" altLang="en-US" sz="2000" dirty="0"/>
              <a:t>	</a:t>
            </a:r>
            <a:r>
              <a:rPr lang="en-US" altLang="en-US" sz="2000" dirty="0" smtClean="0"/>
              <a:t>[Update </a:t>
            </a:r>
            <a:r>
              <a:rPr lang="en-US" altLang="en-US" sz="2000" dirty="0"/>
              <a:t>the proximity </a:t>
            </a:r>
            <a:r>
              <a:rPr lang="en-US" altLang="en-US" sz="2000" dirty="0" smtClean="0"/>
              <a:t>matrix]</a:t>
            </a:r>
            <a:endParaRPr lang="en-US" altLang="en-US" sz="2000" dirty="0"/>
          </a:p>
          <a:p>
            <a:pPr marL="990600" lvl="1" indent="-533400">
              <a:lnSpc>
                <a:spcPct val="90000"/>
              </a:lnSpc>
              <a:spcBef>
                <a:spcPct val="20000"/>
              </a:spcBef>
              <a:buFont typeface="Arial" charset="0"/>
              <a:buAutoNum type="arabicPeriod"/>
            </a:pPr>
            <a:r>
              <a:rPr lang="en-US" altLang="en-US" sz="2000" b="1" dirty="0"/>
              <a:t>Until</a:t>
            </a:r>
            <a:r>
              <a:rPr lang="en-US" altLang="en-US" sz="2000" dirty="0"/>
              <a:t> only a single cluster remains</a:t>
            </a:r>
          </a:p>
          <a:p>
            <a:pPr marL="990600" lvl="1" indent="-533400">
              <a:lnSpc>
                <a:spcPct val="90000"/>
              </a:lnSpc>
              <a:spcBef>
                <a:spcPct val="20000"/>
              </a:spcBef>
              <a:buFont typeface="Arial" charset="0"/>
              <a:buNone/>
            </a:pPr>
            <a:r>
              <a:rPr lang="en-US" altLang="en-US" sz="1000" dirty="0"/>
              <a:t> </a:t>
            </a:r>
          </a:p>
          <a:p>
            <a:pPr marL="533400" indent="-533400">
              <a:lnSpc>
                <a:spcPct val="90000"/>
              </a:lnSpc>
              <a:spcBef>
                <a:spcPct val="20000"/>
              </a:spcBef>
            </a:pPr>
            <a:r>
              <a:rPr lang="en-US" altLang="en-US" sz="2400" dirty="0"/>
              <a:t>Key operation is the </a:t>
            </a:r>
            <a:r>
              <a:rPr lang="en-US" altLang="en-US" sz="2400" i="1" dirty="0"/>
              <a:t>computation of the </a:t>
            </a:r>
            <a:r>
              <a:rPr lang="en-US" altLang="en-US" sz="2400" i="1" dirty="0">
                <a:solidFill>
                  <a:srgbClr val="FF0000"/>
                </a:solidFill>
              </a:rPr>
              <a:t>proximity of two clusters</a:t>
            </a:r>
          </a:p>
          <a:p>
            <a:pPr marL="990600" lvl="1" indent="-533400">
              <a:lnSpc>
                <a:spcPct val="90000"/>
              </a:lnSpc>
              <a:spcBef>
                <a:spcPct val="20000"/>
              </a:spcBef>
            </a:pPr>
            <a:r>
              <a:rPr lang="en-US" altLang="en-US" sz="2000" dirty="0"/>
              <a:t>Different approaches to defining the distance between clusters distinguish the different algorithms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56</a:t>
            </a:fld>
            <a:endParaRPr lang="el-GR"/>
          </a:p>
        </p:txBody>
      </p:sp>
    </p:spTree>
    <p:extLst>
      <p:ext uri="{BB962C8B-B14F-4D97-AF65-F5344CB8AC3E}">
        <p14:creationId xmlns:p14="http://schemas.microsoft.com/office/powerpoint/2010/main" val="42776620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title"/>
          </p:nvPr>
        </p:nvSpPr>
        <p:spPr>
          <a:xfrm>
            <a:off x="381000" y="152400"/>
            <a:ext cx="8280400" cy="552450"/>
          </a:xfrm>
        </p:spPr>
        <p:txBody>
          <a:bodyPr>
            <a:noAutofit/>
          </a:bodyPr>
          <a:lstStyle/>
          <a:p>
            <a:r>
              <a:rPr lang="en-US" altLang="en-US" sz="3600" dirty="0">
                <a:solidFill>
                  <a:schemeClr val="accent6">
                    <a:lumMod val="75000"/>
                  </a:schemeClr>
                </a:solidFill>
              </a:rPr>
              <a:t>How to Define Inter-Cluster Similarity</a:t>
            </a:r>
          </a:p>
        </p:txBody>
      </p:sp>
      <p:sp>
        <p:nvSpPr>
          <p:cNvPr id="1627139"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27141"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2"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3"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4"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5"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6"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7"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8"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49"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0"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1"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2"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53"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7154"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7155"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7156"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7157"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p2</a:t>
              </a:r>
            </a:p>
          </p:txBody>
        </p:sp>
        <p:sp>
          <p:nvSpPr>
            <p:cNvPr id="1627158"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7159"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7160"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7161"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7162"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7163"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7164"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7165" name="Line 29"/>
          <p:cNvSpPr>
            <a:spLocks noChangeShapeType="1"/>
          </p:cNvSpPr>
          <p:nvPr/>
        </p:nvSpPr>
        <p:spPr bwMode="auto">
          <a:xfrm>
            <a:off x="2344688" y="3771528"/>
            <a:ext cx="10668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66" name="Text Box 30"/>
          <p:cNvSpPr txBox="1">
            <a:spLocks noChangeArrowheads="1"/>
          </p:cNvSpPr>
          <p:nvPr/>
        </p:nvSpPr>
        <p:spPr bwMode="auto">
          <a:xfrm>
            <a:off x="2344688" y="3314328"/>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Similarity?</a:t>
            </a:r>
          </a:p>
        </p:txBody>
      </p:sp>
      <p:sp>
        <p:nvSpPr>
          <p:cNvPr id="1627168" name="Freeform 32" descr="5%"/>
          <p:cNvSpPr>
            <a:spLocks/>
          </p:cNvSpPr>
          <p:nvPr/>
        </p:nvSpPr>
        <p:spPr bwMode="auto">
          <a:xfrm rot="-5400000">
            <a:off x="597645" y="3003971"/>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69" name="Oval 33"/>
          <p:cNvSpPr>
            <a:spLocks noChangeArrowheads="1"/>
          </p:cNvSpPr>
          <p:nvPr/>
        </p:nvSpPr>
        <p:spPr bwMode="auto">
          <a:xfrm rot="-5400000">
            <a:off x="1887488" y="3923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0" name="Oval 34"/>
          <p:cNvSpPr>
            <a:spLocks noChangeArrowheads="1"/>
          </p:cNvSpPr>
          <p:nvPr/>
        </p:nvSpPr>
        <p:spPr bwMode="auto">
          <a:xfrm rot="-5400000">
            <a:off x="1811288" y="3161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1" name="Oval 35"/>
          <p:cNvSpPr>
            <a:spLocks noChangeArrowheads="1"/>
          </p:cNvSpPr>
          <p:nvPr/>
        </p:nvSpPr>
        <p:spPr bwMode="auto">
          <a:xfrm rot="-5400000">
            <a:off x="973088" y="36191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2" name="Oval 36"/>
          <p:cNvSpPr>
            <a:spLocks noChangeArrowheads="1"/>
          </p:cNvSpPr>
          <p:nvPr/>
        </p:nvSpPr>
        <p:spPr bwMode="auto">
          <a:xfrm rot="-5400000">
            <a:off x="2038301" y="3465141"/>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3" name="Freeform 37" descr="5%"/>
          <p:cNvSpPr>
            <a:spLocks/>
          </p:cNvSpPr>
          <p:nvPr/>
        </p:nvSpPr>
        <p:spPr bwMode="auto">
          <a:xfrm rot="5400000" flipV="1">
            <a:off x="3487688" y="2857128"/>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7174" name="Oval 38"/>
          <p:cNvSpPr>
            <a:spLocks noChangeArrowheads="1"/>
          </p:cNvSpPr>
          <p:nvPr/>
        </p:nvSpPr>
        <p:spPr bwMode="auto">
          <a:xfrm rot="5400000" flipV="1">
            <a:off x="5011688" y="33143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5" name="Oval 39"/>
          <p:cNvSpPr>
            <a:spLocks noChangeArrowheads="1"/>
          </p:cNvSpPr>
          <p:nvPr/>
        </p:nvSpPr>
        <p:spPr bwMode="auto">
          <a:xfrm rot="5400000" flipV="1">
            <a:off x="3651201" y="3312741"/>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6" name="Oval 40"/>
          <p:cNvSpPr>
            <a:spLocks noChangeArrowheads="1"/>
          </p:cNvSpPr>
          <p:nvPr/>
        </p:nvSpPr>
        <p:spPr bwMode="auto">
          <a:xfrm rot="5400000" flipV="1">
            <a:off x="4173488" y="39239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7" name="Oval 41"/>
          <p:cNvSpPr>
            <a:spLocks noChangeArrowheads="1"/>
          </p:cNvSpPr>
          <p:nvPr/>
        </p:nvSpPr>
        <p:spPr bwMode="auto">
          <a:xfrm rot="5400000" flipV="1">
            <a:off x="4173488" y="2933328"/>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7178" name="Text Box 42"/>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2" name="Slide Number Placeholder 1"/>
          <p:cNvSpPr>
            <a:spLocks noGrp="1"/>
          </p:cNvSpPr>
          <p:nvPr>
            <p:ph type="sldNum" sz="quarter" idx="12"/>
          </p:nvPr>
        </p:nvSpPr>
        <p:spPr/>
        <p:txBody>
          <a:bodyPr/>
          <a:lstStyle/>
          <a:p>
            <a:fld id="{878E0B35-C73E-49DE-9EA0-4D9F6C87E107}" type="slidenum">
              <a:rPr lang="el-GR" smtClean="0"/>
              <a:pPr/>
              <a:t>57</a:t>
            </a:fld>
            <a:endParaRPr lang="el-GR"/>
          </a:p>
        </p:txBody>
      </p:sp>
    </p:spTree>
    <p:extLst>
      <p:ext uri="{BB962C8B-B14F-4D97-AF65-F5344CB8AC3E}">
        <p14:creationId xmlns:p14="http://schemas.microsoft.com/office/powerpoint/2010/main" val="173436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grpSp>
        <p:nvGrpSpPr>
          <p:cNvPr id="3" name="Group 4"/>
          <p:cNvGrpSpPr>
            <a:grpSpLocks/>
          </p:cNvGrpSpPr>
          <p:nvPr/>
        </p:nvGrpSpPr>
        <p:grpSpPr bwMode="auto">
          <a:xfrm>
            <a:off x="5486400" y="1066800"/>
            <a:ext cx="3429000" cy="3508375"/>
            <a:chOff x="3456" y="1440"/>
            <a:chExt cx="2160" cy="2210"/>
          </a:xfrm>
        </p:grpSpPr>
        <p:sp>
          <p:nvSpPr>
            <p:cNvPr id="1628165"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6"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7"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8"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69"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0"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1"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2"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3"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4"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5"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6"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77"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8178"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8179"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8180"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8181"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8182"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8183"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8184"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8185"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8186"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8187"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8188"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8189"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90"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1"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2"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3"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4"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195"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6" name="Oval 36"/>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7"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8"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8199" name="Line 39"/>
          <p:cNvSpPr>
            <a:spLocks noChangeShapeType="1"/>
          </p:cNvSpPr>
          <p:nvPr/>
        </p:nvSpPr>
        <p:spPr bwMode="auto">
          <a:xfrm flipV="1">
            <a:off x="1981200" y="1600200"/>
            <a:ext cx="1524000" cy="15240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8200"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28201" name="Rectangle 41"/>
          <p:cNvSpPr>
            <a:spLocks noChangeArrowheads="1"/>
          </p:cNvSpPr>
          <p:nvPr/>
        </p:nvSpPr>
        <p:spPr bwMode="auto">
          <a:xfrm>
            <a:off x="381000" y="3200400"/>
            <a:ext cx="5791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smtClean="0">
                <a:solidFill>
                  <a:schemeClr val="accent6">
                    <a:lumMod val="75000"/>
                  </a:schemeClr>
                </a:solidFill>
                <a:latin typeface="+mn-lt"/>
              </a:rPr>
              <a:t>MIN  or singl</a:t>
            </a:r>
            <a:r>
              <a:rPr lang="en-US" altLang="en-US" sz="2400" dirty="0" smtClean="0">
                <a:solidFill>
                  <a:schemeClr val="accent6">
                    <a:lumMod val="75000"/>
                  </a:schemeClr>
                </a:solidFill>
                <a:latin typeface="+mn-lt"/>
              </a:rPr>
              <a:t>e link</a:t>
            </a:r>
          </a:p>
          <a:p>
            <a:pPr>
              <a:spcBef>
                <a:spcPts val="200"/>
              </a:spcBef>
              <a:spcAft>
                <a:spcPts val="200"/>
              </a:spcAft>
              <a:buNone/>
            </a:pPr>
            <a:r>
              <a:rPr lang="en-US" altLang="en-US" sz="2400" dirty="0" smtClean="0">
                <a:solidFill>
                  <a:srgbClr val="FF0000"/>
                </a:solidFill>
                <a:latin typeface="+mn-lt"/>
              </a:rPr>
              <a:t>	</a:t>
            </a:r>
            <a:r>
              <a:rPr lang="en-US" altLang="en-US" sz="2400" dirty="0" smtClean="0">
                <a:latin typeface="+mn-lt"/>
              </a:rPr>
              <a:t>based on the two most similar (closest) points in the different clusters</a:t>
            </a:r>
          </a:p>
          <a:p>
            <a:pPr>
              <a:spcBef>
                <a:spcPts val="200"/>
              </a:spcBef>
              <a:spcAft>
                <a:spcPts val="200"/>
              </a:spcAft>
              <a:buNone/>
            </a:pPr>
            <a:endParaRPr lang="en-US" altLang="en-US" sz="2400" b="0" dirty="0" smtClean="0">
              <a:solidFill>
                <a:srgbClr val="FF0000"/>
              </a:solidFill>
              <a:latin typeface="+mn-lt"/>
            </a:endParaRPr>
          </a:p>
          <a:p>
            <a:pPr>
              <a:spcBef>
                <a:spcPts val="200"/>
              </a:spcBef>
              <a:spcAft>
                <a:spcPts val="200"/>
              </a:spcAft>
              <a:buNone/>
            </a:pPr>
            <a:r>
              <a:rPr lang="en-US" altLang="en-US" sz="2400" dirty="0" smtClean="0">
                <a:latin typeface="+mn-lt"/>
              </a:rPr>
              <a:t>(sensitive to outliers)</a:t>
            </a:r>
            <a:endParaRPr lang="en-US" altLang="en-US" sz="2400" b="0" dirty="0">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58</a:t>
            </a:fld>
            <a:endParaRPr lang="el-GR"/>
          </a:p>
        </p:txBody>
      </p:sp>
    </p:spTree>
    <p:extLst>
      <p:ext uri="{BB962C8B-B14F-4D97-AF65-F5344CB8AC3E}">
        <p14:creationId xmlns:p14="http://schemas.microsoft.com/office/powerpoint/2010/main" val="13847768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sp>
        <p:nvSpPr>
          <p:cNvPr id="1629187"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29189"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0"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1"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2"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3"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4"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5"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6"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7"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8"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199"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00"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01"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9202"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9203"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9204"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9205"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9206"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29207"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29208"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29209"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29210"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29211"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29212"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29213"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14"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5"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6"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7"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18"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19"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0" name="Oval 36"/>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1"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2"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23" name="Line 39"/>
          <p:cNvSpPr>
            <a:spLocks noChangeShapeType="1"/>
          </p:cNvSpPr>
          <p:nvPr/>
        </p:nvSpPr>
        <p:spPr bwMode="auto">
          <a:xfrm flipV="1">
            <a:off x="914400" y="1676400"/>
            <a:ext cx="3962400" cy="22860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9224"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29225" name="Rectangle 41"/>
          <p:cNvSpPr>
            <a:spLocks noChangeArrowheads="1"/>
          </p:cNvSpPr>
          <p:nvPr/>
        </p:nvSpPr>
        <p:spPr bwMode="auto">
          <a:xfrm>
            <a:off x="381000" y="3429000"/>
            <a:ext cx="512710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smtClean="0">
                <a:solidFill>
                  <a:schemeClr val="accent6">
                    <a:lumMod val="75000"/>
                  </a:schemeClr>
                </a:solidFill>
                <a:latin typeface="+mn-lt"/>
              </a:rPr>
              <a:t>MAX or complete linkage </a:t>
            </a:r>
          </a:p>
          <a:p>
            <a:pPr>
              <a:spcBef>
                <a:spcPts val="200"/>
              </a:spcBef>
              <a:spcAft>
                <a:spcPts val="200"/>
              </a:spcAft>
              <a:buNone/>
            </a:pPr>
            <a:r>
              <a:rPr lang="en-US" altLang="en-US" sz="2400" dirty="0" smtClean="0">
                <a:solidFill>
                  <a:schemeClr val="accent6">
                    <a:lumMod val="75000"/>
                  </a:schemeClr>
                </a:solidFill>
                <a:latin typeface="+mn-lt"/>
              </a:rPr>
              <a:t>	</a:t>
            </a:r>
            <a:r>
              <a:rPr lang="en-US" altLang="en-US" sz="2400" dirty="0" smtClean="0">
                <a:latin typeface="+mn-lt"/>
              </a:rPr>
              <a:t>Similarity of two clusters is based on the two least similar (most distant) points in the different clusters</a:t>
            </a:r>
            <a:endParaRPr lang="en-US" altLang="en-US" sz="2400" b="0" dirty="0">
              <a:solidFill>
                <a:srgbClr val="FF0000"/>
              </a:solidFill>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59</a:t>
            </a:fld>
            <a:endParaRPr lang="el-GR" dirty="0"/>
          </a:p>
        </p:txBody>
      </p:sp>
      <p:sp>
        <p:nvSpPr>
          <p:cNvPr id="43" name="TextBox 42"/>
          <p:cNvSpPr txBox="1"/>
          <p:nvPr/>
        </p:nvSpPr>
        <p:spPr>
          <a:xfrm>
            <a:off x="539552" y="5589240"/>
            <a:ext cx="3960440" cy="707886"/>
          </a:xfrm>
          <a:prstGeom prst="rect">
            <a:avLst/>
          </a:prstGeom>
          <a:noFill/>
        </p:spPr>
        <p:txBody>
          <a:bodyPr wrap="square" rtlCol="0">
            <a:spAutoFit/>
          </a:bodyPr>
          <a:lstStyle/>
          <a:p>
            <a:r>
              <a:rPr lang="en-US" sz="2000" dirty="0" smtClean="0"/>
              <a:t>(Tends to break large clusters</a:t>
            </a:r>
          </a:p>
          <a:p>
            <a:r>
              <a:rPr lang="en-US" sz="2000" dirty="0" smtClean="0"/>
              <a:t>Biased towards globular clusters)</a:t>
            </a:r>
            <a:endParaRPr lang="el-GR" sz="2000" dirty="0"/>
          </a:p>
        </p:txBody>
      </p:sp>
    </p:spTree>
    <p:extLst>
      <p:ext uri="{BB962C8B-B14F-4D97-AF65-F5344CB8AC3E}">
        <p14:creationId xmlns:p14="http://schemas.microsoft.com/office/powerpoint/2010/main" val="56846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95536" y="0"/>
            <a:ext cx="8686800" cy="987552"/>
          </a:xfrm>
        </p:spPr>
        <p:txBody>
          <a:bodyPr>
            <a:normAutofit/>
          </a:bodyPr>
          <a:lstStyle/>
          <a:p>
            <a:r>
              <a:rPr lang="en-US" altLang="ko-KR" dirty="0" smtClean="0">
                <a:solidFill>
                  <a:schemeClr val="accent6">
                    <a:lumMod val="75000"/>
                  </a:schemeClr>
                </a:solidFill>
              </a:rPr>
              <a:t>Protein-Protein 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6</a:t>
            </a:fld>
            <a:endParaRPr lang="ko-KR" alt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07" y="793367"/>
            <a:ext cx="6233120" cy="563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16680" y="1417986"/>
            <a:ext cx="269336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altLang="ko-KR" sz="2400" b="1" dirty="0" smtClean="0"/>
              <a:t>Functional modules</a:t>
            </a:r>
            <a:endParaRPr lang="ko-KR" altLang="en-US" sz="2400" b="1" dirty="0"/>
          </a:p>
        </p:txBody>
      </p:sp>
      <p:cxnSp>
        <p:nvCxnSpPr>
          <p:cNvPr id="9" name="직선 화살표 연결선 8"/>
          <p:cNvCxnSpPr/>
          <p:nvPr/>
        </p:nvCxnSpPr>
        <p:spPr>
          <a:xfrm>
            <a:off x="2699792" y="1879650"/>
            <a:ext cx="729208" cy="634949"/>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0" name="TextBox 9"/>
          <p:cNvSpPr txBox="1"/>
          <p:nvPr/>
        </p:nvSpPr>
        <p:spPr>
          <a:xfrm>
            <a:off x="5196976" y="5445224"/>
            <a:ext cx="3962400" cy="830997"/>
          </a:xfrm>
          <a:prstGeom prst="rect">
            <a:avLst/>
          </a:prstGeom>
          <a:noFill/>
        </p:spPr>
        <p:txBody>
          <a:bodyPr wrap="square" rtlCol="0">
            <a:spAutoFit/>
          </a:bodyPr>
          <a:lstStyle/>
          <a:p>
            <a:r>
              <a:rPr lang="en-US" altLang="ko-KR" sz="2400" b="1" dirty="0" smtClean="0"/>
              <a:t>Nodes: Proteins</a:t>
            </a:r>
          </a:p>
          <a:p>
            <a:r>
              <a:rPr lang="en-US" altLang="ko-KR" sz="2400" b="1" dirty="0" smtClean="0"/>
              <a:t>Edges: Physical interactions</a:t>
            </a:r>
            <a:endParaRPr lang="ko-KR" altLang="en-US" sz="2400" b="1" dirty="0"/>
          </a:p>
        </p:txBody>
      </p:sp>
    </p:spTree>
    <p:extLst>
      <p:ext uri="{BB962C8B-B14F-4D97-AF65-F5344CB8AC3E}">
        <p14:creationId xmlns:p14="http://schemas.microsoft.com/office/powerpoint/2010/main" val="307634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sp>
        <p:nvSpPr>
          <p:cNvPr id="1630211"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4"/>
          <p:cNvGrpSpPr>
            <a:grpSpLocks/>
          </p:cNvGrpSpPr>
          <p:nvPr/>
        </p:nvGrpSpPr>
        <p:grpSpPr bwMode="auto">
          <a:xfrm>
            <a:off x="5486400" y="1066800"/>
            <a:ext cx="3429000" cy="3508375"/>
            <a:chOff x="3456" y="1440"/>
            <a:chExt cx="2160" cy="2210"/>
          </a:xfrm>
        </p:grpSpPr>
        <p:sp>
          <p:nvSpPr>
            <p:cNvPr id="1630213"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4"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5"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6"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7"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8"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19"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0"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1"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2"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3"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4"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25"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30226"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30227"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30228"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30229"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30230"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30231"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30232"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30233"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30234"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30235"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30236"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30237"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38"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39"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0"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1"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2"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3"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4" name="Oval 36"/>
          <p:cNvSpPr>
            <a:spLocks noChangeArrowheads="1"/>
          </p:cNvSpPr>
          <p:nvPr/>
        </p:nvSpPr>
        <p:spPr bwMode="auto">
          <a:xfrm rot="5400000" flipV="1">
            <a:off x="3516313"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5"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6"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0247" name="Line 39"/>
          <p:cNvSpPr>
            <a:spLocks noChangeShapeType="1"/>
          </p:cNvSpPr>
          <p:nvPr/>
        </p:nvSpPr>
        <p:spPr bwMode="auto">
          <a:xfrm>
            <a:off x="1828800" y="2209800"/>
            <a:ext cx="22098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8" name="Line 40"/>
          <p:cNvSpPr>
            <a:spLocks noChangeShapeType="1"/>
          </p:cNvSpPr>
          <p:nvPr/>
        </p:nvSpPr>
        <p:spPr bwMode="auto">
          <a:xfrm flipV="1">
            <a:off x="1828800" y="1676400"/>
            <a:ext cx="1676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49" name="Line 41"/>
          <p:cNvSpPr>
            <a:spLocks noChangeShapeType="1"/>
          </p:cNvSpPr>
          <p:nvPr/>
        </p:nvSpPr>
        <p:spPr bwMode="auto">
          <a:xfrm flipV="1">
            <a:off x="1828800" y="1295400"/>
            <a:ext cx="2209800" cy="914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0" name="Line 42"/>
          <p:cNvSpPr>
            <a:spLocks noChangeShapeType="1"/>
          </p:cNvSpPr>
          <p:nvPr/>
        </p:nvSpPr>
        <p:spPr bwMode="auto">
          <a:xfrm flipV="1">
            <a:off x="1828800" y="1676400"/>
            <a:ext cx="30480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1" name="Line 43"/>
          <p:cNvSpPr>
            <a:spLocks noChangeShapeType="1"/>
          </p:cNvSpPr>
          <p:nvPr/>
        </p:nvSpPr>
        <p:spPr bwMode="auto">
          <a:xfrm>
            <a:off x="1981200" y="1828800"/>
            <a:ext cx="2057400" cy="457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2" name="Line 44"/>
          <p:cNvSpPr>
            <a:spLocks noChangeShapeType="1"/>
          </p:cNvSpPr>
          <p:nvPr/>
        </p:nvSpPr>
        <p:spPr bwMode="auto">
          <a:xfrm flipV="1">
            <a:off x="1981200" y="1676400"/>
            <a:ext cx="1524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3" name="Line 45"/>
          <p:cNvSpPr>
            <a:spLocks noChangeShapeType="1"/>
          </p:cNvSpPr>
          <p:nvPr/>
        </p:nvSpPr>
        <p:spPr bwMode="auto">
          <a:xfrm flipV="1">
            <a:off x="1981200" y="1295400"/>
            <a:ext cx="2057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4" name="Line 46"/>
          <p:cNvSpPr>
            <a:spLocks noChangeShapeType="1"/>
          </p:cNvSpPr>
          <p:nvPr/>
        </p:nvSpPr>
        <p:spPr bwMode="auto">
          <a:xfrm flipV="1">
            <a:off x="1981200" y="1676400"/>
            <a:ext cx="28956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5" name="Line 47"/>
          <p:cNvSpPr>
            <a:spLocks noChangeShapeType="1"/>
          </p:cNvSpPr>
          <p:nvPr/>
        </p:nvSpPr>
        <p:spPr bwMode="auto">
          <a:xfrm>
            <a:off x="914400" y="1905000"/>
            <a:ext cx="31242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6" name="Line 48"/>
          <p:cNvSpPr>
            <a:spLocks noChangeShapeType="1"/>
          </p:cNvSpPr>
          <p:nvPr/>
        </p:nvSpPr>
        <p:spPr bwMode="auto">
          <a:xfrm flipV="1">
            <a:off x="914400" y="1676400"/>
            <a:ext cx="39624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7" name="Line 49"/>
          <p:cNvSpPr>
            <a:spLocks noChangeShapeType="1"/>
          </p:cNvSpPr>
          <p:nvPr/>
        </p:nvSpPr>
        <p:spPr bwMode="auto">
          <a:xfrm flipV="1">
            <a:off x="914400" y="1295400"/>
            <a:ext cx="3124200" cy="609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8" name="Line 50"/>
          <p:cNvSpPr>
            <a:spLocks noChangeShapeType="1"/>
          </p:cNvSpPr>
          <p:nvPr/>
        </p:nvSpPr>
        <p:spPr bwMode="auto">
          <a:xfrm flipV="1">
            <a:off x="914400" y="1676400"/>
            <a:ext cx="25908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59" name="Line 51"/>
          <p:cNvSpPr>
            <a:spLocks noChangeShapeType="1"/>
          </p:cNvSpPr>
          <p:nvPr/>
        </p:nvSpPr>
        <p:spPr bwMode="auto">
          <a:xfrm>
            <a:off x="1752600" y="1447800"/>
            <a:ext cx="2286000" cy="838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0" name="Line 52"/>
          <p:cNvSpPr>
            <a:spLocks noChangeShapeType="1"/>
          </p:cNvSpPr>
          <p:nvPr/>
        </p:nvSpPr>
        <p:spPr bwMode="auto">
          <a:xfrm>
            <a:off x="1752600" y="1447800"/>
            <a:ext cx="17526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1" name="Line 53"/>
          <p:cNvSpPr>
            <a:spLocks noChangeShapeType="1"/>
          </p:cNvSpPr>
          <p:nvPr/>
        </p:nvSpPr>
        <p:spPr bwMode="auto">
          <a:xfrm flipV="1">
            <a:off x="1752600" y="1295400"/>
            <a:ext cx="2286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2" name="Line 54"/>
          <p:cNvSpPr>
            <a:spLocks noChangeShapeType="1"/>
          </p:cNvSpPr>
          <p:nvPr/>
        </p:nvSpPr>
        <p:spPr bwMode="auto">
          <a:xfrm>
            <a:off x="1752600" y="1447800"/>
            <a:ext cx="31242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0263" name="Text Box 55"/>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30264" name="Rectangle 56"/>
          <p:cNvSpPr>
            <a:spLocks noChangeArrowheads="1"/>
          </p:cNvSpPr>
          <p:nvPr/>
        </p:nvSpPr>
        <p:spPr bwMode="auto">
          <a:xfrm>
            <a:off x="212726" y="3991447"/>
            <a:ext cx="5125591" cy="21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smtClean="0">
                <a:solidFill>
                  <a:schemeClr val="accent6">
                    <a:lumMod val="75000"/>
                  </a:schemeClr>
                </a:solidFill>
                <a:latin typeface="+mn-lt"/>
              </a:rPr>
              <a:t>Group </a:t>
            </a:r>
            <a:r>
              <a:rPr lang="en-US" altLang="en-US" sz="2400" b="0" dirty="0">
                <a:solidFill>
                  <a:schemeClr val="accent6">
                    <a:lumMod val="75000"/>
                  </a:schemeClr>
                </a:solidFill>
                <a:latin typeface="+mn-lt"/>
              </a:rPr>
              <a:t>Average</a:t>
            </a:r>
          </a:p>
          <a:p>
            <a:pPr>
              <a:buNone/>
            </a:pPr>
            <a:r>
              <a:rPr lang="en-US" altLang="en-US" sz="2400" dirty="0" smtClean="0">
                <a:solidFill>
                  <a:schemeClr val="accent6">
                    <a:lumMod val="75000"/>
                  </a:schemeClr>
                </a:solidFill>
                <a:latin typeface="+mn-lt"/>
              </a:rPr>
              <a:t>	</a:t>
            </a:r>
            <a:r>
              <a:rPr lang="en-US" altLang="en-US" sz="2400" dirty="0" smtClean="0">
                <a:latin typeface="+mn-lt"/>
              </a:rPr>
              <a:t>Proximity of two clusters is the average of </a:t>
            </a:r>
            <a:r>
              <a:rPr lang="en-US" altLang="en-US" sz="2400" dirty="0" err="1" smtClean="0">
                <a:latin typeface="+mn-lt"/>
              </a:rPr>
              <a:t>pairwise</a:t>
            </a:r>
            <a:r>
              <a:rPr lang="en-US" altLang="en-US" sz="2400" dirty="0" smtClean="0">
                <a:latin typeface="+mn-lt"/>
              </a:rPr>
              <a:t> proximity between points in the two clusters</a:t>
            </a:r>
            <a:r>
              <a:rPr lang="en-US" altLang="en-US" sz="2400" dirty="0" smtClean="0">
                <a:solidFill>
                  <a:schemeClr val="accent6">
                    <a:lumMod val="75000"/>
                  </a:schemeClr>
                </a:solidFill>
                <a:latin typeface="+mn-lt"/>
              </a:rPr>
              <a:t>.</a:t>
            </a:r>
          </a:p>
          <a:p>
            <a:pPr lvl="1">
              <a:spcBef>
                <a:spcPts val="200"/>
              </a:spcBef>
              <a:spcAft>
                <a:spcPts val="200"/>
              </a:spcAft>
            </a:pPr>
            <a:endParaRPr lang="en-US" altLang="en-US" b="0" dirty="0">
              <a:solidFill>
                <a:schemeClr val="accent6">
                  <a:lumMod val="75000"/>
                </a:schemeClr>
              </a:solidFill>
              <a:latin typeface="+mn-lt"/>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60</a:t>
            </a:fld>
            <a:endParaRPr lang="el-GR"/>
          </a:p>
        </p:txBody>
      </p:sp>
    </p:spTree>
    <p:extLst>
      <p:ext uri="{BB962C8B-B14F-4D97-AF65-F5344CB8AC3E}">
        <p14:creationId xmlns:p14="http://schemas.microsoft.com/office/powerpoint/2010/main" val="19020870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Line 2"/>
          <p:cNvSpPr>
            <a:spLocks noChangeShapeType="1"/>
          </p:cNvSpPr>
          <p:nvPr/>
        </p:nvSpPr>
        <p:spPr bwMode="auto">
          <a:xfrm flipV="1">
            <a:off x="1371600" y="1981200"/>
            <a:ext cx="2895600" cy="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35" name="Freeform 3"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36" name="Rectangle 4"/>
          <p:cNvSpPr>
            <a:spLocks noGrp="1" noChangeArrowheads="1"/>
          </p:cNvSpPr>
          <p:nvPr>
            <p:ph type="title"/>
          </p:nvPr>
        </p:nvSpPr>
        <p:spPr>
          <a:xfrm>
            <a:off x="381000" y="152400"/>
            <a:ext cx="8280400" cy="552450"/>
          </a:xfrm>
        </p:spPr>
        <p:txBody>
          <a:bodyPr/>
          <a:lstStyle/>
          <a:p>
            <a:r>
              <a:rPr lang="en-US" altLang="en-US" sz="2800"/>
              <a:t>How to Define Inter-Cluster Similarity</a:t>
            </a:r>
          </a:p>
        </p:txBody>
      </p:sp>
      <p:sp>
        <p:nvSpPr>
          <p:cNvPr id="1631237" name="Rectangle 5"/>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altLang="en-US" sz="1000"/>
              <a:t> </a:t>
            </a:r>
          </a:p>
        </p:txBody>
      </p:sp>
      <p:grpSp>
        <p:nvGrpSpPr>
          <p:cNvPr id="3" name="Group 6"/>
          <p:cNvGrpSpPr>
            <a:grpSpLocks/>
          </p:cNvGrpSpPr>
          <p:nvPr/>
        </p:nvGrpSpPr>
        <p:grpSpPr bwMode="auto">
          <a:xfrm>
            <a:off x="5486400" y="1066800"/>
            <a:ext cx="3429000" cy="3508375"/>
            <a:chOff x="3456" y="1440"/>
            <a:chExt cx="2160" cy="2210"/>
          </a:xfrm>
        </p:grpSpPr>
        <p:sp>
          <p:nvSpPr>
            <p:cNvPr id="1631239" name="Line 7"/>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40" name="Line 8"/>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41" name="Line 9"/>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42" name="Line 10"/>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43" name="Line 11"/>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44" name="Line 12"/>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45" name="Line 13"/>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46" name="Line 14"/>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47" name="Line 15"/>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48" name="Line 16"/>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49" name="Line 17"/>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50" name="Line 18"/>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51" name="Text Box 19"/>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31252" name="Text Box 20"/>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31253" name="Text Box 21"/>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31254" name="Text Box 22"/>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31255" name="Text Box 23"/>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31256" name="Text Box 24"/>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p1</a:t>
              </a:r>
            </a:p>
          </p:txBody>
        </p:sp>
        <p:sp>
          <p:nvSpPr>
            <p:cNvPr id="1631257" name="Text Box 25"/>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p2</a:t>
              </a:r>
            </a:p>
          </p:txBody>
        </p:sp>
        <p:sp>
          <p:nvSpPr>
            <p:cNvPr id="1631258" name="Text Box 26"/>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p3</a:t>
              </a:r>
            </a:p>
          </p:txBody>
        </p:sp>
        <p:sp>
          <p:nvSpPr>
            <p:cNvPr id="1631259" name="Text Box 27"/>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p4</a:t>
              </a:r>
            </a:p>
          </p:txBody>
        </p:sp>
        <p:sp>
          <p:nvSpPr>
            <p:cNvPr id="1631260" name="Text Box 28"/>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p5</a:t>
              </a:r>
            </a:p>
          </p:txBody>
        </p:sp>
        <p:sp>
          <p:nvSpPr>
            <p:cNvPr id="1631261" name="Text Box 29"/>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 . .</a:t>
              </a:r>
            </a:p>
          </p:txBody>
        </p:sp>
        <p:sp>
          <p:nvSpPr>
            <p:cNvPr id="1631262" name="Text Box 30"/>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t>
              </a:r>
            </a:p>
            <a:p>
              <a:pPr>
                <a:spcBef>
                  <a:spcPct val="50000"/>
                </a:spcBef>
              </a:pPr>
              <a:r>
                <a:rPr lang="en-US" altLang="en-US" sz="1600"/>
                <a:t>.</a:t>
              </a:r>
            </a:p>
            <a:p>
              <a:pPr>
                <a:spcBef>
                  <a:spcPct val="50000"/>
                </a:spcBef>
              </a:pPr>
              <a:r>
                <a:rPr lang="en-US" altLang="en-US" sz="1600"/>
                <a:t>.</a:t>
              </a:r>
            </a:p>
          </p:txBody>
        </p:sp>
      </p:grpSp>
      <p:sp>
        <p:nvSpPr>
          <p:cNvPr id="1631263" name="Oval 31"/>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1264" name="Oval 32"/>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1265" name="Oval 33"/>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1266" name="Oval 34"/>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1267" name="Freeform 35"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1268" name="Oval 36"/>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1269" name="Oval 37"/>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1270" name="Oval 38"/>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1271" name="Oval 39"/>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1272"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Proximity Matrix</a:t>
            </a:r>
          </a:p>
        </p:txBody>
      </p:sp>
      <p:sp>
        <p:nvSpPr>
          <p:cNvPr id="1631273" name="Rectangle 41"/>
          <p:cNvSpPr>
            <a:spLocks noChangeArrowheads="1"/>
          </p:cNvSpPr>
          <p:nvPr/>
        </p:nvSpPr>
        <p:spPr bwMode="auto">
          <a:xfrm>
            <a:off x="381000" y="3200400"/>
            <a:ext cx="4263008" cy="21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4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0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ts val="200"/>
              </a:spcBef>
              <a:spcAft>
                <a:spcPts val="200"/>
              </a:spcAft>
              <a:buNone/>
            </a:pPr>
            <a:r>
              <a:rPr lang="en-US" altLang="en-US" sz="2400" b="0" dirty="0" smtClean="0">
                <a:solidFill>
                  <a:schemeClr val="accent6">
                    <a:lumMod val="75000"/>
                  </a:schemeClr>
                </a:solidFill>
                <a:latin typeface="+mn-lt"/>
              </a:rPr>
              <a:t>Distance </a:t>
            </a:r>
            <a:r>
              <a:rPr lang="en-US" altLang="en-US" sz="2400" b="0" dirty="0">
                <a:solidFill>
                  <a:schemeClr val="accent6">
                    <a:lumMod val="75000"/>
                  </a:schemeClr>
                </a:solidFill>
                <a:latin typeface="+mn-lt"/>
              </a:rPr>
              <a:t>Between </a:t>
            </a:r>
            <a:r>
              <a:rPr lang="en-US" altLang="en-US" sz="2400" b="0" dirty="0" err="1">
                <a:solidFill>
                  <a:schemeClr val="accent6">
                    <a:lumMod val="75000"/>
                  </a:schemeClr>
                </a:solidFill>
                <a:latin typeface="+mn-lt"/>
              </a:rPr>
              <a:t>Centroids</a:t>
            </a:r>
            <a:endParaRPr lang="en-US" altLang="en-US" sz="2400" b="0" dirty="0">
              <a:solidFill>
                <a:schemeClr val="accent6">
                  <a:lumMod val="75000"/>
                </a:schemeClr>
              </a:solidFill>
              <a:latin typeface="+mn-lt"/>
            </a:endParaRPr>
          </a:p>
          <a:p>
            <a:pPr>
              <a:spcBef>
                <a:spcPts val="200"/>
              </a:spcBef>
              <a:spcAft>
                <a:spcPts val="200"/>
              </a:spcAft>
              <a:buNone/>
            </a:pPr>
            <a:r>
              <a:rPr lang="en-US" altLang="en-US" sz="2400" b="0" dirty="0" smtClean="0">
                <a:solidFill>
                  <a:schemeClr val="accent6">
                    <a:lumMod val="75000"/>
                  </a:schemeClr>
                </a:solidFill>
                <a:latin typeface="+mn-lt"/>
              </a:rPr>
              <a:t>	</a:t>
            </a:r>
            <a:endParaRPr lang="en-US" altLang="en-US" b="0" dirty="0">
              <a:solidFill>
                <a:schemeClr val="accent6">
                  <a:lumMod val="75000"/>
                </a:schemeClr>
              </a:solidFill>
              <a:latin typeface="+mn-lt"/>
            </a:endParaRPr>
          </a:p>
        </p:txBody>
      </p:sp>
      <p:sp>
        <p:nvSpPr>
          <p:cNvPr id="1631274" name="Text Box 42"/>
          <p:cNvSpPr txBox="1">
            <a:spLocks noChangeArrowheads="1"/>
          </p:cNvSpPr>
          <p:nvPr/>
        </p:nvSpPr>
        <p:spPr bwMode="auto">
          <a:xfrm>
            <a:off x="1219200" y="18288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sym typeface="Symbol" pitchFamily="18" charset="2"/>
              </a:rPr>
              <a:t></a:t>
            </a:r>
          </a:p>
        </p:txBody>
      </p:sp>
      <p:sp>
        <p:nvSpPr>
          <p:cNvPr id="1631275" name="Text Box 43"/>
          <p:cNvSpPr txBox="1">
            <a:spLocks noChangeArrowheads="1"/>
          </p:cNvSpPr>
          <p:nvPr/>
        </p:nvSpPr>
        <p:spPr bwMode="auto">
          <a:xfrm>
            <a:off x="4114800" y="18288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0000"/>
                </a:solidFill>
                <a:sym typeface="Symbol" pitchFamily="18" charset="2"/>
              </a:rPr>
              <a:t></a:t>
            </a:r>
          </a:p>
        </p:txBody>
      </p:sp>
      <p:sp>
        <p:nvSpPr>
          <p:cNvPr id="2" name="Slide Number Placeholder 1"/>
          <p:cNvSpPr>
            <a:spLocks noGrp="1"/>
          </p:cNvSpPr>
          <p:nvPr>
            <p:ph type="sldNum" sz="quarter" idx="12"/>
          </p:nvPr>
        </p:nvSpPr>
        <p:spPr/>
        <p:txBody>
          <a:bodyPr/>
          <a:lstStyle/>
          <a:p>
            <a:fld id="{878E0B35-C73E-49DE-9EA0-4D9F6C87E107}" type="slidenum">
              <a:rPr lang="el-GR" smtClean="0"/>
              <a:pPr/>
              <a:t>61</a:t>
            </a:fld>
            <a:endParaRPr lang="el-GR"/>
          </a:p>
        </p:txBody>
      </p:sp>
    </p:spTree>
    <p:extLst>
      <p:ext uri="{BB962C8B-B14F-4D97-AF65-F5344CB8AC3E}">
        <p14:creationId xmlns:p14="http://schemas.microsoft.com/office/powerpoint/2010/main" val="2230694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noChangeArrowheads="1"/>
          </p:cNvSpPr>
          <p:nvPr>
            <p:ph type="title"/>
          </p:nvPr>
        </p:nvSpPr>
        <p:spPr/>
        <p:txBody>
          <a:bodyPr/>
          <a:lstStyle/>
          <a:p>
            <a:r>
              <a:rPr lang="en-US" altLang="en-US">
                <a:solidFill>
                  <a:schemeClr val="accent6">
                    <a:lumMod val="75000"/>
                  </a:schemeClr>
                </a:solidFill>
              </a:rPr>
              <a:t>Cluster Similarity: Ward’s Method</a:t>
            </a:r>
          </a:p>
        </p:txBody>
      </p:sp>
      <p:sp>
        <p:nvSpPr>
          <p:cNvPr id="1643523" name="Rectangle 3"/>
          <p:cNvSpPr>
            <a:spLocks noGrp="1" noChangeArrowheads="1"/>
          </p:cNvSpPr>
          <p:nvPr>
            <p:ph type="body" idx="1"/>
          </p:nvPr>
        </p:nvSpPr>
        <p:spPr/>
        <p:txBody>
          <a:bodyPr>
            <a:normAutofit fontScale="92500" lnSpcReduction="20000"/>
          </a:bodyPr>
          <a:lstStyle/>
          <a:p>
            <a:r>
              <a:rPr lang="en-US" altLang="en-US"/>
              <a:t>Similarity of two clusters is based on the increase in squared error when two clusters are merged</a:t>
            </a:r>
          </a:p>
          <a:p>
            <a:pPr lvl="1"/>
            <a:r>
              <a:rPr lang="en-US" altLang="en-US"/>
              <a:t>Similar to group average if distance between points is distance squared</a:t>
            </a:r>
          </a:p>
          <a:p>
            <a:pPr lvl="4"/>
            <a:endParaRPr lang="en-US" altLang="en-US"/>
          </a:p>
          <a:p>
            <a:r>
              <a:rPr lang="en-US" altLang="en-US"/>
              <a:t>Less susceptible to noise and outliers</a:t>
            </a:r>
          </a:p>
          <a:p>
            <a:pPr lvl="4"/>
            <a:endParaRPr lang="en-US" altLang="en-US"/>
          </a:p>
          <a:p>
            <a:r>
              <a:rPr lang="en-US" altLang="en-US"/>
              <a:t>Biased towards globular clusters</a:t>
            </a:r>
          </a:p>
          <a:p>
            <a:pPr lvl="4"/>
            <a:endParaRPr lang="en-US" altLang="en-US"/>
          </a:p>
          <a:p>
            <a:r>
              <a:rPr lang="en-US" altLang="en-US"/>
              <a:t>Hierarchical analogue of K-means</a:t>
            </a:r>
          </a:p>
          <a:p>
            <a:pPr lvl="1"/>
            <a:r>
              <a:rPr lang="en-US" altLang="en-US"/>
              <a:t>Can be used to initialize K-means</a:t>
            </a:r>
          </a:p>
        </p:txBody>
      </p:sp>
      <p:sp>
        <p:nvSpPr>
          <p:cNvPr id="2" name="Slide Number Placeholder 1"/>
          <p:cNvSpPr>
            <a:spLocks noGrp="1"/>
          </p:cNvSpPr>
          <p:nvPr>
            <p:ph type="sldNum" sz="quarter" idx="12"/>
          </p:nvPr>
        </p:nvSpPr>
        <p:spPr/>
        <p:txBody>
          <a:bodyPr/>
          <a:lstStyle/>
          <a:p>
            <a:fld id="{878E0B35-C73E-49DE-9EA0-4D9F6C87E107}" type="slidenum">
              <a:rPr lang="el-GR" smtClean="0"/>
              <a:pPr/>
              <a:t>62</a:t>
            </a:fld>
            <a:endParaRPr lang="el-GR"/>
          </a:p>
        </p:txBody>
      </p:sp>
    </p:spTree>
    <p:extLst>
      <p:ext uri="{BB962C8B-B14F-4D97-AF65-F5344CB8AC3E}">
        <p14:creationId xmlns:p14="http://schemas.microsoft.com/office/powerpoint/2010/main" val="13132494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normAutofit fontScale="90000"/>
          </a:bodyPr>
          <a:lstStyle/>
          <a:p>
            <a:r>
              <a:rPr lang="en-US" altLang="en-US" dirty="0" smtClean="0">
                <a:solidFill>
                  <a:schemeClr val="accent6">
                    <a:lumMod val="75000"/>
                  </a:schemeClr>
                </a:solidFill>
              </a:rPr>
              <a:t>Example </a:t>
            </a:r>
            <a:r>
              <a:rPr lang="en-US" altLang="en-US" dirty="0">
                <a:solidFill>
                  <a:schemeClr val="accent6">
                    <a:lumMod val="75000"/>
                  </a:schemeClr>
                </a:solidFill>
              </a:rPr>
              <a:t>of </a:t>
            </a:r>
            <a:r>
              <a:rPr lang="en-US" altLang="en-US" dirty="0" smtClean="0">
                <a:solidFill>
                  <a:schemeClr val="accent6">
                    <a:lumMod val="75000"/>
                  </a:schemeClr>
                </a:solidFill>
              </a:rPr>
              <a:t>a Hierarchically Structured Graph</a:t>
            </a:r>
            <a:endParaRPr lang="en-US" altLang="en-US" dirty="0">
              <a:solidFill>
                <a:schemeClr val="accent6">
                  <a:lumMod val="75000"/>
                </a:schemeClr>
              </a:solidFill>
            </a:endParaRPr>
          </a:p>
        </p:txBody>
      </p:sp>
      <p:pic>
        <p:nvPicPr>
          <p:cNvPr id="164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13" y="1556792"/>
            <a:ext cx="795337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78E0B35-C73E-49DE-9EA0-4D9F6C87E107}" type="slidenum">
              <a:rPr lang="el-GR" smtClean="0"/>
              <a:pPr/>
              <a:t>63</a:t>
            </a:fld>
            <a:endParaRPr lang="el-GR"/>
          </a:p>
        </p:txBody>
      </p:sp>
    </p:spTree>
    <p:extLst>
      <p:ext uri="{BB962C8B-B14F-4D97-AF65-F5344CB8AC3E}">
        <p14:creationId xmlns:p14="http://schemas.microsoft.com/office/powerpoint/2010/main" val="37070421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584775"/>
          </a:xfrm>
          <a:prstGeom prst="rect">
            <a:avLst/>
          </a:prstGeom>
          <a:noFill/>
        </p:spPr>
        <p:txBody>
          <a:bodyPr wrap="square" rtlCol="0">
            <a:spAutoFit/>
          </a:bodyPr>
          <a:lstStyle/>
          <a:p>
            <a:pPr algn="ctr"/>
            <a:r>
              <a:rPr lang="en-US" sz="3200" dirty="0" smtClean="0">
                <a:solidFill>
                  <a:schemeClr val="accent6">
                    <a:lumMod val="75000"/>
                  </a:schemeClr>
                </a:solidFill>
              </a:rPr>
              <a:t>Graph Partitioning</a:t>
            </a:r>
            <a:endParaRPr lang="en-US" sz="3200" dirty="0">
              <a:solidFill>
                <a:schemeClr val="accent6">
                  <a:lumMod val="75000"/>
                </a:schemeClr>
              </a:solidFill>
            </a:endParaRPr>
          </a:p>
        </p:txBody>
      </p:sp>
      <p:sp>
        <p:nvSpPr>
          <p:cNvPr id="10" name="TextBox 9"/>
          <p:cNvSpPr txBox="1"/>
          <p:nvPr/>
        </p:nvSpPr>
        <p:spPr>
          <a:xfrm>
            <a:off x="467544" y="1412776"/>
            <a:ext cx="7848872" cy="1569660"/>
          </a:xfrm>
          <a:prstGeom prst="rect">
            <a:avLst/>
          </a:prstGeom>
          <a:noFill/>
        </p:spPr>
        <p:txBody>
          <a:bodyPr wrap="square" rtlCol="0">
            <a:spAutoFit/>
          </a:bodyPr>
          <a:lstStyle/>
          <a:p>
            <a:pPr algn="just">
              <a:buFont typeface="Wingdings" pitchFamily="2" charset="2"/>
              <a:buChar char="§"/>
            </a:pPr>
            <a:r>
              <a:rPr lang="en-US" sz="2400" dirty="0" smtClean="0"/>
              <a:t> </a:t>
            </a:r>
            <a:r>
              <a:rPr lang="en-US" sz="2400" dirty="0" smtClean="0">
                <a:solidFill>
                  <a:schemeClr val="accent6">
                    <a:lumMod val="75000"/>
                  </a:schemeClr>
                </a:solidFill>
              </a:rPr>
              <a:t>Divisive methods</a:t>
            </a:r>
            <a:r>
              <a:rPr lang="en-US" sz="2400" dirty="0" smtClean="0"/>
              <a:t>: try to identify and remove the “spanning links” between densely-connected regions</a:t>
            </a:r>
          </a:p>
          <a:p>
            <a:pPr algn="just">
              <a:buFont typeface="Wingdings" pitchFamily="2" charset="2"/>
              <a:buChar char="§"/>
            </a:pPr>
            <a:r>
              <a:rPr lang="en-US" sz="2400" dirty="0" smtClean="0"/>
              <a:t> </a:t>
            </a:r>
            <a:r>
              <a:rPr lang="en-US" sz="2400" dirty="0" smtClean="0">
                <a:solidFill>
                  <a:schemeClr val="accent6">
                    <a:lumMod val="75000"/>
                  </a:schemeClr>
                </a:solidFill>
              </a:rPr>
              <a:t>Agglomerative methods</a:t>
            </a:r>
            <a:r>
              <a:rPr lang="en-US" sz="2400" dirty="0" smtClean="0"/>
              <a:t>: Find nodes that are likely to belong to the same region and merge them together (bottom-up)</a:t>
            </a:r>
          </a:p>
        </p:txBody>
      </p:sp>
      <p:pic>
        <p:nvPicPr>
          <p:cNvPr id="81922" name="Picture 2"/>
          <p:cNvPicPr>
            <a:picLocks noChangeAspect="1" noChangeArrowheads="1"/>
          </p:cNvPicPr>
          <p:nvPr/>
        </p:nvPicPr>
        <p:blipFill>
          <a:blip r:embed="rId3" cstate="print"/>
          <a:srcRect/>
          <a:stretch>
            <a:fillRect/>
          </a:stretch>
        </p:blipFill>
        <p:spPr bwMode="auto">
          <a:xfrm>
            <a:off x="345280" y="4056509"/>
            <a:ext cx="4048125" cy="1771650"/>
          </a:xfrm>
          <a:prstGeom prst="rect">
            <a:avLst/>
          </a:prstGeom>
          <a:noFill/>
          <a:ln w="9525">
            <a:noFill/>
            <a:miter lim="800000"/>
            <a:headEnd/>
            <a:tailEnd/>
          </a:ln>
        </p:spPr>
      </p:pic>
      <p:pic>
        <p:nvPicPr>
          <p:cNvPr id="81923" name="Picture 3"/>
          <p:cNvPicPr>
            <a:picLocks noChangeAspect="1" noChangeArrowheads="1"/>
          </p:cNvPicPr>
          <p:nvPr/>
        </p:nvPicPr>
        <p:blipFill>
          <a:blip r:embed="rId4" cstate="print"/>
          <a:srcRect/>
          <a:stretch>
            <a:fillRect/>
          </a:stretch>
        </p:blipFill>
        <p:spPr bwMode="auto">
          <a:xfrm>
            <a:off x="4481922" y="3933056"/>
            <a:ext cx="3914775" cy="16573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64</a:t>
            </a:fld>
            <a:endParaRPr lang="el-G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0"/>
            <a:ext cx="8229600" cy="1143000"/>
          </a:xfrm>
        </p:spPr>
        <p:txBody>
          <a:bodyPr>
            <a:normAutofit/>
          </a:bodyPr>
          <a:lstStyle/>
          <a:p>
            <a:r>
              <a:rPr lang="en-US" dirty="0" smtClean="0">
                <a:solidFill>
                  <a:schemeClr val="accent6">
                    <a:lumMod val="75000"/>
                  </a:schemeClr>
                </a:solidFill>
              </a:rPr>
              <a:t>The Girvan Newman method</a:t>
            </a:r>
            <a:endParaRPr lang="en-US" dirty="0">
              <a:solidFill>
                <a:schemeClr val="accent6">
                  <a:lumMod val="75000"/>
                </a:schemeClr>
              </a:solidFill>
            </a:endParaRPr>
          </a:p>
        </p:txBody>
      </p:sp>
      <p:pic>
        <p:nvPicPr>
          <p:cNvPr id="4" name="Picture 3"/>
          <p:cNvPicPr>
            <a:picLocks noChangeAspect="1"/>
          </p:cNvPicPr>
          <p:nvPr/>
        </p:nvPicPr>
        <p:blipFill>
          <a:blip r:embed="rId2" cstate="print"/>
          <a:stretch>
            <a:fillRect/>
          </a:stretch>
        </p:blipFill>
        <p:spPr>
          <a:xfrm>
            <a:off x="939936" y="3402676"/>
            <a:ext cx="5648288" cy="3023027"/>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65</a:t>
            </a:fld>
            <a:endParaRPr lang="el-GR"/>
          </a:p>
        </p:txBody>
      </p:sp>
      <p:sp>
        <p:nvSpPr>
          <p:cNvPr id="7" name="TextBox 6"/>
          <p:cNvSpPr txBox="1"/>
          <p:nvPr/>
        </p:nvSpPr>
        <p:spPr>
          <a:xfrm>
            <a:off x="539552" y="1196752"/>
            <a:ext cx="7416824" cy="2062103"/>
          </a:xfrm>
          <a:prstGeom prst="rect">
            <a:avLst/>
          </a:prstGeom>
          <a:noFill/>
        </p:spPr>
        <p:txBody>
          <a:bodyPr wrap="square" rtlCol="0">
            <a:spAutoFit/>
          </a:bodyPr>
          <a:lstStyle/>
          <a:p>
            <a:r>
              <a:rPr lang="en-US" sz="2800" dirty="0" smtClean="0">
                <a:solidFill>
                  <a:schemeClr val="accent6">
                    <a:lumMod val="75000"/>
                  </a:schemeClr>
                </a:solidFill>
              </a:rPr>
              <a:t>Hierarchical divisive method</a:t>
            </a:r>
          </a:p>
          <a:p>
            <a:pPr marL="742950" lvl="1" indent="-285750">
              <a:buFont typeface="Wingdings" panose="05000000000000000000" pitchFamily="2" charset="2"/>
              <a:buChar char="§"/>
            </a:pPr>
            <a:r>
              <a:rPr lang="en-US" dirty="0" smtClean="0"/>
              <a:t>Start with the whole graph</a:t>
            </a:r>
          </a:p>
          <a:p>
            <a:pPr marL="742950" lvl="1" indent="-285750">
              <a:buFont typeface="Wingdings" panose="05000000000000000000" pitchFamily="2" charset="2"/>
              <a:buChar char="§"/>
            </a:pPr>
            <a:r>
              <a:rPr lang="en-US" dirty="0" smtClean="0"/>
              <a:t>Find edges whose removal  “partitions” the graph</a:t>
            </a:r>
          </a:p>
          <a:p>
            <a:pPr marL="742950" lvl="1" indent="-285750">
              <a:buFont typeface="Wingdings" panose="05000000000000000000" pitchFamily="2" charset="2"/>
              <a:buChar char="§"/>
            </a:pPr>
            <a:r>
              <a:rPr lang="en-US" dirty="0" smtClean="0"/>
              <a:t>Repeat with each </a:t>
            </a:r>
            <a:r>
              <a:rPr lang="en-US" dirty="0" err="1" smtClean="0"/>
              <a:t>subgraph</a:t>
            </a:r>
            <a:r>
              <a:rPr lang="en-US" dirty="0" smtClean="0"/>
              <a:t> until single vertices</a:t>
            </a:r>
          </a:p>
          <a:p>
            <a:endParaRPr lang="en-US" dirty="0"/>
          </a:p>
          <a:p>
            <a:r>
              <a:rPr lang="en-US" sz="2800" i="1" dirty="0" smtClean="0"/>
              <a:t>Which edge?</a:t>
            </a:r>
            <a:endParaRPr lang="en-US" sz="2800" i="1" dirty="0"/>
          </a:p>
        </p:txBody>
      </p:sp>
    </p:spTree>
    <p:extLst>
      <p:ext uri="{BB962C8B-B14F-4D97-AF65-F5344CB8AC3E}">
        <p14:creationId xmlns:p14="http://schemas.microsoft.com/office/powerpoint/2010/main" val="35334544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786" y="3933056"/>
            <a:ext cx="7602638" cy="1815882"/>
          </a:xfrm>
          <a:prstGeom prst="rect">
            <a:avLst/>
          </a:prstGeom>
          <a:noFill/>
        </p:spPr>
        <p:txBody>
          <a:bodyPr wrap="square" rtlCol="0">
            <a:spAutoFit/>
          </a:bodyPr>
          <a:lstStyle/>
          <a:p>
            <a:r>
              <a:rPr lang="en-US" sz="2800" dirty="0" smtClean="0"/>
              <a:t>Use bridges or cut-edge (if removed, the nodes become disconnected)</a:t>
            </a:r>
          </a:p>
          <a:p>
            <a:endParaRPr lang="en-US" sz="2800" dirty="0" smtClean="0"/>
          </a:p>
          <a:p>
            <a:r>
              <a:rPr lang="en-US" sz="2800" dirty="0" smtClean="0"/>
              <a:t>Which one to choose?</a:t>
            </a:r>
            <a:endParaRPr lang="el-GR" sz="2800" dirty="0"/>
          </a:p>
        </p:txBody>
      </p:sp>
      <p:grpSp>
        <p:nvGrpSpPr>
          <p:cNvPr id="2" name="Group 1"/>
          <p:cNvGrpSpPr/>
          <p:nvPr/>
        </p:nvGrpSpPr>
        <p:grpSpPr>
          <a:xfrm>
            <a:off x="2940511" y="1532968"/>
            <a:ext cx="4048125" cy="1771650"/>
            <a:chOff x="2915816" y="1124744"/>
            <a:chExt cx="4048125" cy="1771650"/>
          </a:xfrm>
        </p:grpSpPr>
        <p:pic>
          <p:nvPicPr>
            <p:cNvPr id="81922" name="Picture 2"/>
            <p:cNvPicPr>
              <a:picLocks noChangeAspect="1" noChangeArrowheads="1"/>
            </p:cNvPicPr>
            <p:nvPr/>
          </p:nvPicPr>
          <p:blipFill>
            <a:blip r:embed="rId3" cstate="print"/>
            <a:srcRect/>
            <a:stretch>
              <a:fillRect/>
            </a:stretch>
          </p:blipFill>
          <p:spPr bwMode="auto">
            <a:xfrm>
              <a:off x="2915816" y="1124744"/>
              <a:ext cx="4048125" cy="1771650"/>
            </a:xfrm>
            <a:prstGeom prst="rect">
              <a:avLst/>
            </a:prstGeom>
            <a:noFill/>
            <a:ln w="9525">
              <a:noFill/>
              <a:miter lim="800000"/>
              <a:headEnd/>
              <a:tailEnd/>
            </a:ln>
          </p:spPr>
        </p:pic>
        <p:cxnSp>
          <p:nvCxnSpPr>
            <p:cNvPr id="9" name="Straight Arrow Connector 8"/>
            <p:cNvCxnSpPr/>
            <p:nvPr/>
          </p:nvCxnSpPr>
          <p:spPr>
            <a:xfrm>
              <a:off x="5148064" y="148478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644008" y="1484784"/>
              <a:ext cx="720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27984" y="1844824"/>
              <a:ext cx="21602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652120" y="1844824"/>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36096" y="1412776"/>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878E0B35-C73E-49DE-9EA0-4D9F6C87E107}" type="slidenum">
              <a:rPr lang="el-GR" smtClean="0"/>
              <a:pPr/>
              <a:t>66</a:t>
            </a:fld>
            <a:endParaRPr lang="el-GR"/>
          </a:p>
        </p:txBody>
      </p:sp>
      <p:sp>
        <p:nvSpPr>
          <p:cNvPr id="15" name="Title 1"/>
          <p:cNvSpPr txBox="1">
            <a:spLocks/>
          </p:cNvSpPr>
          <p:nvPr/>
        </p:nvSpPr>
        <p:spPr>
          <a:xfrm>
            <a:off x="44685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The Girvan Newman method</a:t>
            </a:r>
            <a:endParaRPr 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576977" y="1143000"/>
            <a:ext cx="6531974" cy="2390788"/>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3707904" y="3533788"/>
            <a:ext cx="4495800" cy="23050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67</a:t>
            </a:fld>
            <a:endParaRPr lang="el-GR"/>
          </a:p>
        </p:txBody>
      </p:sp>
      <p:sp>
        <p:nvSpPr>
          <p:cNvPr id="8" name="Title 1"/>
          <p:cNvSpPr txBox="1">
            <a:spLocks/>
          </p:cNvSpPr>
          <p:nvPr/>
        </p:nvSpPr>
        <p:spPr>
          <a:xfrm>
            <a:off x="44685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The Girvan Newman method</a:t>
            </a:r>
            <a:endParaRPr lang="en-US" dirty="0">
              <a:solidFill>
                <a:schemeClr val="accent6">
                  <a:lumMod val="75000"/>
                </a:schemeClr>
              </a:solidFill>
            </a:endParaRPr>
          </a:p>
        </p:txBody>
      </p:sp>
      <p:sp>
        <p:nvSpPr>
          <p:cNvPr id="9" name="TextBox 8"/>
          <p:cNvSpPr txBox="1"/>
          <p:nvPr/>
        </p:nvSpPr>
        <p:spPr>
          <a:xfrm>
            <a:off x="760337" y="5445224"/>
            <a:ext cx="7602638" cy="523220"/>
          </a:xfrm>
          <a:prstGeom prst="rect">
            <a:avLst/>
          </a:prstGeom>
          <a:noFill/>
        </p:spPr>
        <p:txBody>
          <a:bodyPr wrap="square" rtlCol="0">
            <a:spAutoFit/>
          </a:bodyPr>
          <a:lstStyle/>
          <a:p>
            <a:r>
              <a:rPr lang="en-US" sz="2800" dirty="0" smtClean="0"/>
              <a:t>There may be none!</a:t>
            </a:r>
            <a:endParaRPr lang="el-GR"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34" y="21215"/>
            <a:ext cx="8229600" cy="1143000"/>
          </a:xfrm>
        </p:spPr>
        <p:txBody>
          <a:bodyPr>
            <a:normAutofit/>
          </a:bodyPr>
          <a:lstStyle/>
          <a:p>
            <a:r>
              <a:rPr lang="en-US" dirty="0" smtClean="0">
                <a:solidFill>
                  <a:schemeClr val="accent6">
                    <a:lumMod val="75000"/>
                  </a:schemeClr>
                </a:solidFill>
              </a:rPr>
              <a:t>Strength </a:t>
            </a:r>
            <a:r>
              <a:rPr lang="en-US" dirty="0">
                <a:solidFill>
                  <a:schemeClr val="accent6">
                    <a:lumMod val="75000"/>
                  </a:schemeClr>
                </a:solidFill>
              </a:rPr>
              <a:t>of Weak Ties</a:t>
            </a:r>
          </a:p>
        </p:txBody>
      </p:sp>
      <p:sp>
        <p:nvSpPr>
          <p:cNvPr id="3" name="Content Placeholder 2"/>
          <p:cNvSpPr>
            <a:spLocks noGrp="1"/>
          </p:cNvSpPr>
          <p:nvPr>
            <p:ph idx="1"/>
          </p:nvPr>
        </p:nvSpPr>
        <p:spPr>
          <a:xfrm>
            <a:off x="342015" y="1153026"/>
            <a:ext cx="7307328" cy="1289653"/>
          </a:xfrm>
        </p:spPr>
        <p:txBody>
          <a:bodyPr>
            <a:normAutofit fontScale="92500" lnSpcReduction="20000"/>
          </a:bodyPr>
          <a:lstStyle/>
          <a:p>
            <a:r>
              <a:rPr lang="en-US" dirty="0" smtClean="0">
                <a:solidFill>
                  <a:schemeClr val="accent6">
                    <a:lumMod val="75000"/>
                  </a:schemeClr>
                </a:solidFill>
              </a:rPr>
              <a:t>Edge </a:t>
            </a:r>
            <a:r>
              <a:rPr lang="en-US" dirty="0" err="1" smtClean="0">
                <a:solidFill>
                  <a:schemeClr val="accent6">
                    <a:lumMod val="75000"/>
                  </a:schemeClr>
                </a:solidFill>
              </a:rPr>
              <a:t>betweenness</a:t>
            </a:r>
            <a:r>
              <a:rPr lang="en-US" dirty="0" smtClean="0">
                <a:solidFill>
                  <a:srgbClr val="D60093"/>
                </a:solidFill>
              </a:rPr>
              <a:t>:</a:t>
            </a:r>
            <a:r>
              <a:rPr lang="en-US" dirty="0" smtClean="0">
                <a:solidFill>
                  <a:schemeClr val="accent3"/>
                </a:solidFill>
              </a:rPr>
              <a:t> </a:t>
            </a:r>
            <a:r>
              <a:rPr lang="en-US" dirty="0"/>
              <a:t>Number of </a:t>
            </a:r>
            <a:r>
              <a:rPr lang="en-US" dirty="0" smtClean="0"/>
              <a:t/>
            </a:r>
            <a:br>
              <a:rPr lang="en-US" dirty="0" smtClean="0"/>
            </a:br>
            <a:r>
              <a:rPr lang="en-US" dirty="0" smtClean="0"/>
              <a:t>shortest paths </a:t>
            </a:r>
            <a:r>
              <a:rPr lang="en-US" dirty="0"/>
              <a:t>passing over the edge</a:t>
            </a:r>
          </a:p>
          <a:p>
            <a:r>
              <a:rPr lang="en-US" dirty="0" smtClean="0">
                <a:solidFill>
                  <a:schemeClr val="accent6">
                    <a:lumMod val="75000"/>
                  </a:schemeClr>
                </a:solidFill>
              </a:rPr>
              <a:t>Intuition:</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68</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42015" y="2451810"/>
            <a:ext cx="4077585" cy="29718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4505589" y="2572434"/>
            <a:ext cx="4245429" cy="2971800"/>
          </a:xfrm>
          <a:prstGeom prst="rect">
            <a:avLst/>
          </a:prstGeom>
          <a:noFill/>
          <a:ln w="9525">
            <a:noFill/>
            <a:miter lim="800000"/>
            <a:headEnd/>
            <a:tailEnd/>
          </a:ln>
        </p:spPr>
      </p:pic>
      <p:sp>
        <p:nvSpPr>
          <p:cNvPr id="10" name="TextBox 9"/>
          <p:cNvSpPr txBox="1"/>
          <p:nvPr/>
        </p:nvSpPr>
        <p:spPr>
          <a:xfrm>
            <a:off x="646815" y="5544234"/>
            <a:ext cx="30450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b="1" dirty="0" smtClean="0"/>
              <a:t>Edge strengths (call volume) </a:t>
            </a:r>
            <a:br>
              <a:rPr lang="en-US" b="1" dirty="0" smtClean="0"/>
            </a:br>
            <a:r>
              <a:rPr lang="en-US" b="1" dirty="0" smtClean="0"/>
              <a:t>in a real network</a:t>
            </a:r>
            <a:endParaRPr lang="en-US" b="1" dirty="0"/>
          </a:p>
        </p:txBody>
      </p:sp>
      <p:sp>
        <p:nvSpPr>
          <p:cNvPr id="11" name="TextBox 10"/>
          <p:cNvSpPr txBox="1"/>
          <p:nvPr/>
        </p:nvSpPr>
        <p:spPr>
          <a:xfrm>
            <a:off x="6005191" y="5615429"/>
            <a:ext cx="210185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b="1" dirty="0" smtClean="0"/>
              <a:t>Edge </a:t>
            </a:r>
            <a:r>
              <a:rPr lang="en-US" b="1" dirty="0" err="1" smtClean="0"/>
              <a:t>betweenness</a:t>
            </a:r>
            <a:r>
              <a:rPr lang="en-US" b="1" dirty="0" smtClean="0"/>
              <a:t> </a:t>
            </a:r>
            <a:br>
              <a:rPr lang="en-US" b="1" dirty="0" smtClean="0"/>
            </a:br>
            <a:r>
              <a:rPr lang="en-US" b="1" dirty="0" smtClean="0"/>
              <a:t>in a real network</a:t>
            </a:r>
            <a:endParaRPr lang="en-US" b="1" dirty="0"/>
          </a:p>
        </p:txBody>
      </p:sp>
      <p:sp>
        <p:nvSpPr>
          <p:cNvPr id="12" name="Rectangle 11"/>
          <p:cNvSpPr/>
          <p:nvPr/>
        </p:nvSpPr>
        <p:spPr>
          <a:xfrm>
            <a:off x="1905000" y="2895600"/>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Rectangle 12"/>
          <p:cNvSpPr/>
          <p:nvPr/>
        </p:nvSpPr>
        <p:spPr>
          <a:xfrm>
            <a:off x="37215" y="2904893"/>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ectangle 13"/>
          <p:cNvSpPr/>
          <p:nvPr/>
        </p:nvSpPr>
        <p:spPr>
          <a:xfrm>
            <a:off x="4564283" y="2895600"/>
            <a:ext cx="609600" cy="6096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219020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5616" y="188640"/>
            <a:ext cx="6500858" cy="707886"/>
          </a:xfrm>
          <a:prstGeom prst="rect">
            <a:avLst/>
          </a:prstGeom>
          <a:noFill/>
        </p:spPr>
        <p:txBody>
          <a:bodyPr wrap="square" rtlCol="0">
            <a:spAutoFit/>
          </a:bodyPr>
          <a:lstStyle/>
          <a:p>
            <a:pPr algn="ctr"/>
            <a:r>
              <a:rPr lang="en-US" sz="4000" dirty="0" smtClean="0">
                <a:solidFill>
                  <a:schemeClr val="accent6">
                    <a:lumMod val="75000"/>
                  </a:schemeClr>
                </a:solidFill>
              </a:rPr>
              <a:t>Edge </a:t>
            </a:r>
            <a:r>
              <a:rPr lang="en-US" sz="4000" dirty="0" err="1" smtClean="0">
                <a:solidFill>
                  <a:schemeClr val="accent6">
                    <a:lumMod val="75000"/>
                  </a:schemeClr>
                </a:solidFill>
              </a:rPr>
              <a:t>Betweenness</a:t>
            </a:r>
            <a:endParaRPr lang="en-US" sz="4000" dirty="0">
              <a:solidFill>
                <a:schemeClr val="accent6">
                  <a:lumMod val="75000"/>
                </a:schemeClr>
              </a:solidFill>
            </a:endParaRPr>
          </a:p>
        </p:txBody>
      </p:sp>
      <p:sp>
        <p:nvSpPr>
          <p:cNvPr id="15" name="TextBox 14"/>
          <p:cNvSpPr txBox="1"/>
          <p:nvPr/>
        </p:nvSpPr>
        <p:spPr>
          <a:xfrm>
            <a:off x="467259" y="913002"/>
            <a:ext cx="8572560" cy="923330"/>
          </a:xfrm>
          <a:prstGeom prst="rect">
            <a:avLst/>
          </a:prstGeom>
          <a:noFill/>
        </p:spPr>
        <p:txBody>
          <a:bodyPr wrap="square" rtlCol="0">
            <a:spAutoFit/>
          </a:bodyPr>
          <a:lstStyle/>
          <a:p>
            <a:r>
              <a:rPr lang="en-US" dirty="0" err="1" smtClean="0">
                <a:solidFill>
                  <a:schemeClr val="accent6">
                    <a:lumMod val="75000"/>
                  </a:schemeClr>
                </a:solidFill>
              </a:rPr>
              <a:t>Betweenness</a:t>
            </a:r>
            <a:r>
              <a:rPr lang="en-US" dirty="0" smtClean="0">
                <a:solidFill>
                  <a:schemeClr val="accent6">
                    <a:lumMod val="75000"/>
                  </a:schemeClr>
                </a:solidFill>
              </a:rPr>
              <a:t> of an edge (a, b): </a:t>
            </a:r>
            <a:r>
              <a:rPr lang="en-US" dirty="0" smtClean="0"/>
              <a:t>number of pairs of nodes x and y such that the edge (a, b) lies on the shortest path between x and y - </a:t>
            </a:r>
            <a:r>
              <a:rPr lang="en-US" dirty="0" smtClean="0">
                <a:solidFill>
                  <a:schemeClr val="tx2">
                    <a:lumMod val="75000"/>
                  </a:schemeClr>
                </a:solidFill>
              </a:rPr>
              <a:t>since there can be several such  shortest paths edge (a, b) is credited with the fraction of those shortest paths that include (a, b).</a:t>
            </a:r>
            <a:endParaRPr lang="el-GR" dirty="0">
              <a:solidFill>
                <a:schemeClr val="tx2">
                  <a:lumMod val="75000"/>
                </a:schemeClr>
              </a:solidFill>
            </a:endParaRPr>
          </a:p>
        </p:txBody>
      </p:sp>
      <p:pic>
        <p:nvPicPr>
          <p:cNvPr id="6" name="Picture 2"/>
          <p:cNvPicPr>
            <a:picLocks noChangeAspect="1" noChangeArrowheads="1"/>
          </p:cNvPicPr>
          <p:nvPr/>
        </p:nvPicPr>
        <p:blipFill>
          <a:blip r:embed="rId4" cstate="print"/>
          <a:srcRect/>
          <a:stretch>
            <a:fillRect/>
          </a:stretch>
        </p:blipFill>
        <p:spPr bwMode="auto">
          <a:xfrm>
            <a:off x="467365" y="3222386"/>
            <a:ext cx="4048125" cy="1771650"/>
          </a:xfrm>
          <a:prstGeom prst="rect">
            <a:avLst/>
          </a:prstGeom>
          <a:noFill/>
          <a:ln w="9525">
            <a:noFill/>
            <a:miter lim="800000"/>
            <a:headEnd/>
            <a:tailEnd/>
          </a:ln>
        </p:spPr>
      </p:pic>
      <p:cxnSp>
        <p:nvCxnSpPr>
          <p:cNvPr id="3" name="Straight Arrow Connector 2"/>
          <p:cNvCxnSpPr>
            <a:stCxn id="5" idx="0"/>
          </p:cNvCxnSpPr>
          <p:nvPr/>
        </p:nvCxnSpPr>
        <p:spPr>
          <a:xfrm flipV="1">
            <a:off x="2695112" y="4034933"/>
            <a:ext cx="3705" cy="5897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208440" y="4624704"/>
            <a:ext cx="973343" cy="369332"/>
          </a:xfrm>
          <a:prstGeom prst="rect">
            <a:avLst/>
          </a:prstGeom>
          <a:noFill/>
          <a:ln w="28575">
            <a:solidFill>
              <a:schemeClr val="accent1"/>
            </a:solidFill>
          </a:ln>
        </p:spPr>
        <p:txBody>
          <a:bodyPr wrap="none" rtlCol="0">
            <a:spAutoFit/>
          </a:bodyPr>
          <a:lstStyle/>
          <a:p>
            <a:r>
              <a:rPr lang="en-US" dirty="0" smtClean="0"/>
              <a:t>7x7 = 49</a:t>
            </a:r>
            <a:endParaRPr lang="en-US" dirty="0"/>
          </a:p>
        </p:txBody>
      </p:sp>
      <p:sp>
        <p:nvSpPr>
          <p:cNvPr id="14" name="TextBox 13"/>
          <p:cNvSpPr txBox="1"/>
          <p:nvPr/>
        </p:nvSpPr>
        <p:spPr>
          <a:xfrm>
            <a:off x="1848116" y="2620947"/>
            <a:ext cx="1090363" cy="369332"/>
          </a:xfrm>
          <a:prstGeom prst="rect">
            <a:avLst/>
          </a:prstGeom>
          <a:noFill/>
          <a:ln w="28575">
            <a:solidFill>
              <a:schemeClr val="accent1"/>
            </a:solidFill>
          </a:ln>
        </p:spPr>
        <p:txBody>
          <a:bodyPr wrap="none" rtlCol="0">
            <a:spAutoFit/>
          </a:bodyPr>
          <a:lstStyle/>
          <a:p>
            <a:r>
              <a:rPr lang="en-US" dirty="0" smtClean="0"/>
              <a:t>3x11 = 33</a:t>
            </a:r>
            <a:endParaRPr lang="en-US" dirty="0"/>
          </a:p>
        </p:txBody>
      </p:sp>
      <p:cxnSp>
        <p:nvCxnSpPr>
          <p:cNvPr id="16" name="Straight Arrow Connector 15"/>
          <p:cNvCxnSpPr>
            <a:stCxn id="14" idx="2"/>
          </p:cNvCxnSpPr>
          <p:nvPr/>
        </p:nvCxnSpPr>
        <p:spPr>
          <a:xfrm flipH="1">
            <a:off x="2118858" y="2990279"/>
            <a:ext cx="274440" cy="7455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64647" y="4500105"/>
            <a:ext cx="301686" cy="369332"/>
          </a:xfrm>
          <a:prstGeom prst="rect">
            <a:avLst/>
          </a:prstGeom>
          <a:noFill/>
          <a:ln w="28575">
            <a:solidFill>
              <a:schemeClr val="accent1"/>
            </a:solidFill>
          </a:ln>
        </p:spPr>
        <p:txBody>
          <a:bodyPr wrap="none" rtlCol="0">
            <a:spAutoFit/>
          </a:bodyPr>
          <a:lstStyle/>
          <a:p>
            <a:r>
              <a:rPr lang="en-US" dirty="0" smtClean="0"/>
              <a:t>1</a:t>
            </a:r>
            <a:endParaRPr lang="en-US" dirty="0"/>
          </a:p>
        </p:txBody>
      </p:sp>
      <p:cxnSp>
        <p:nvCxnSpPr>
          <p:cNvPr id="23" name="Straight Arrow Connector 22"/>
          <p:cNvCxnSpPr>
            <a:stCxn id="20" idx="1"/>
          </p:cNvCxnSpPr>
          <p:nvPr/>
        </p:nvCxnSpPr>
        <p:spPr>
          <a:xfrm flipH="1" flipV="1">
            <a:off x="3635717" y="4592438"/>
            <a:ext cx="728930" cy="923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64647" y="2853054"/>
            <a:ext cx="1090363" cy="369332"/>
          </a:xfrm>
          <a:prstGeom prst="rect">
            <a:avLst/>
          </a:prstGeom>
          <a:noFill/>
          <a:ln w="28575">
            <a:solidFill>
              <a:schemeClr val="accent1"/>
            </a:solidFill>
          </a:ln>
        </p:spPr>
        <p:txBody>
          <a:bodyPr wrap="none" rtlCol="0">
            <a:spAutoFit/>
          </a:bodyPr>
          <a:lstStyle/>
          <a:p>
            <a:r>
              <a:rPr lang="en-US" dirty="0" smtClean="0"/>
              <a:t>1x12 = 12</a:t>
            </a:r>
            <a:endParaRPr lang="en-US" dirty="0"/>
          </a:p>
        </p:txBody>
      </p:sp>
      <p:cxnSp>
        <p:nvCxnSpPr>
          <p:cNvPr id="28" name="Straight Arrow Connector 27"/>
          <p:cNvCxnSpPr/>
          <p:nvPr/>
        </p:nvCxnSpPr>
        <p:spPr>
          <a:xfrm flipH="1">
            <a:off x="3647921" y="3058352"/>
            <a:ext cx="704522" cy="60943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9210" y="5376274"/>
            <a:ext cx="8572560" cy="923330"/>
          </a:xfrm>
          <a:prstGeom prst="rect">
            <a:avLst/>
          </a:prstGeom>
          <a:noFill/>
        </p:spPr>
        <p:txBody>
          <a:bodyPr wrap="square" rtlCol="0">
            <a:spAutoFit/>
          </a:bodyPr>
          <a:lstStyle/>
          <a:p>
            <a:r>
              <a:rPr lang="en-US" dirty="0" smtClean="0">
                <a:solidFill>
                  <a:schemeClr val="accent1">
                    <a:lumMod val="50000"/>
                  </a:schemeClr>
                </a:solidFill>
              </a:rPr>
              <a:t>Edges that have a high probability to occur on a randomly chosen shortest path between two randomly chosen nodes have a high </a:t>
            </a:r>
            <a:r>
              <a:rPr lang="en-US" dirty="0" err="1" smtClean="0">
                <a:solidFill>
                  <a:schemeClr val="accent1">
                    <a:lumMod val="50000"/>
                  </a:schemeClr>
                </a:solidFill>
              </a:rPr>
              <a:t>betweenness</a:t>
            </a:r>
            <a:r>
              <a:rPr lang="en-US" dirty="0" smtClean="0">
                <a:solidFill>
                  <a:schemeClr val="accent1">
                    <a:lumMod val="50000"/>
                  </a:schemeClr>
                </a:solidFill>
              </a:rPr>
              <a:t>.</a:t>
            </a:r>
          </a:p>
          <a:p>
            <a:pPr algn="ctr"/>
            <a:r>
              <a:rPr lang="en-US" i="1" dirty="0" smtClean="0">
                <a:solidFill>
                  <a:schemeClr val="accent1">
                    <a:lumMod val="50000"/>
                  </a:schemeClr>
                </a:solidFill>
              </a:rPr>
              <a:t>Traffic (unit of flow)</a:t>
            </a:r>
          </a:p>
        </p:txBody>
      </p:sp>
      <p:graphicFrame>
        <p:nvGraphicFramePr>
          <p:cNvPr id="136194" name="Object 2"/>
          <p:cNvGraphicFramePr>
            <a:graphicFrameLocks noChangeAspect="1"/>
          </p:cNvGraphicFramePr>
          <p:nvPr>
            <p:extLst>
              <p:ext uri="{D42A27DB-BD31-4B8C-83A1-F6EECF244321}">
                <p14:modId xmlns:p14="http://schemas.microsoft.com/office/powerpoint/2010/main" val="3905797307"/>
              </p:ext>
            </p:extLst>
          </p:nvPr>
        </p:nvGraphicFramePr>
        <p:xfrm>
          <a:off x="2009929" y="1849854"/>
          <a:ext cx="4911725" cy="582613"/>
        </p:xfrm>
        <a:graphic>
          <a:graphicData uri="http://schemas.openxmlformats.org/presentationml/2006/ole">
            <mc:AlternateContent xmlns:mc="http://schemas.openxmlformats.org/markup-compatibility/2006">
              <mc:Choice xmlns:v="urn:schemas-microsoft-com:vml" Requires="v">
                <p:oleObj spid="_x0000_s136301" name="Εξίσωση" r:id="rId5" imgW="3136900" imgH="431800" progId="Equation.3">
                  <p:embed/>
                </p:oleObj>
              </mc:Choice>
              <mc:Fallback>
                <p:oleObj name="Εξίσωση" r:id="rId5" imgW="3136900" imgH="431800" progId="Equation.3">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9929" y="1849854"/>
                        <a:ext cx="491172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878E0B35-C73E-49DE-9EA0-4D9F6C87E107}" type="slidenum">
              <a:rPr lang="el-GR" smtClean="0"/>
              <a:pPr/>
              <a:t>69</a:t>
            </a:fld>
            <a:endParaRPr lang="el-GR"/>
          </a:p>
        </p:txBody>
      </p:sp>
      <p:grpSp>
        <p:nvGrpSpPr>
          <p:cNvPr id="17" name="Group 16"/>
          <p:cNvGrpSpPr/>
          <p:nvPr/>
        </p:nvGrpSpPr>
        <p:grpSpPr>
          <a:xfrm>
            <a:off x="5770113" y="3280351"/>
            <a:ext cx="2270760" cy="1443895"/>
            <a:chOff x="6873240" y="1234440"/>
            <a:chExt cx="2270760" cy="1443895"/>
          </a:xfrm>
        </p:grpSpPr>
        <p:grpSp>
          <p:nvGrpSpPr>
            <p:cNvPr id="18" name="Group 17"/>
            <p:cNvGrpSpPr/>
            <p:nvPr/>
          </p:nvGrpSpPr>
          <p:grpSpPr>
            <a:xfrm>
              <a:off x="6873240" y="1234440"/>
              <a:ext cx="2270760" cy="975360"/>
              <a:chOff x="6088632" y="2606040"/>
              <a:chExt cx="2270760" cy="975360"/>
            </a:xfrm>
          </p:grpSpPr>
          <p:cxnSp>
            <p:nvCxnSpPr>
              <p:cNvPr id="25" name="Straight Arrow Connector 24"/>
              <p:cNvCxnSpPr>
                <a:stCxn id="45" idx="5"/>
                <a:endCxn id="34" idx="1"/>
              </p:cNvCxnSpPr>
              <p:nvPr/>
            </p:nvCxnSpPr>
            <p:spPr>
              <a:xfrm>
                <a:off x="6701930" y="2762138"/>
                <a:ext cx="304772" cy="25697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34" idx="6"/>
                <a:endCxn id="42" idx="2"/>
              </p:cNvCxnSpPr>
              <p:nvPr/>
            </p:nvCxnSpPr>
            <p:spPr>
              <a:xfrm>
                <a:off x="7162800" y="3083768"/>
                <a:ext cx="327912" cy="10139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45" idx="4"/>
                <a:endCxn id="46" idx="0"/>
              </p:cNvCxnSpPr>
              <p:nvPr/>
            </p:nvCxnSpPr>
            <p:spPr>
              <a:xfrm flipH="1">
                <a:off x="6561072" y="2788920"/>
                <a:ext cx="76200" cy="60960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46" idx="1"/>
                <a:endCxn id="35" idx="5"/>
              </p:cNvCxnSpPr>
              <p:nvPr/>
            </p:nvCxnSpPr>
            <p:spPr>
              <a:xfrm flipH="1" flipV="1">
                <a:off x="6244730" y="3234111"/>
                <a:ext cx="251684" cy="191191"/>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45" idx="3"/>
                <a:endCxn id="35" idx="7"/>
              </p:cNvCxnSpPr>
              <p:nvPr/>
            </p:nvCxnSpPr>
            <p:spPr>
              <a:xfrm flipH="1">
                <a:off x="6244730" y="2762138"/>
                <a:ext cx="327884" cy="342657"/>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34" idx="3"/>
                <a:endCxn id="46" idx="7"/>
              </p:cNvCxnSpPr>
              <p:nvPr/>
            </p:nvCxnSpPr>
            <p:spPr>
              <a:xfrm flipH="1">
                <a:off x="6625730" y="3148426"/>
                <a:ext cx="380972" cy="276876"/>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35" idx="6"/>
                <a:endCxn id="34" idx="2"/>
              </p:cNvCxnSpPr>
              <p:nvPr/>
            </p:nvCxnSpPr>
            <p:spPr>
              <a:xfrm flipV="1">
                <a:off x="6271512" y="3083768"/>
                <a:ext cx="708408" cy="85685"/>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4" name="Oval 33"/>
              <p:cNvSpPr/>
              <p:nvPr/>
            </p:nvSpPr>
            <p:spPr>
              <a:xfrm>
                <a:off x="6979920" y="2992328"/>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35" name="Oval 34"/>
              <p:cNvSpPr/>
              <p:nvPr/>
            </p:nvSpPr>
            <p:spPr>
              <a:xfrm>
                <a:off x="6088632" y="307801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cxnSp>
            <p:nvCxnSpPr>
              <p:cNvPr id="36" name="Straight Arrow Connector 35"/>
              <p:cNvCxnSpPr>
                <a:stCxn id="41" idx="6"/>
                <a:endCxn id="43" idx="2"/>
              </p:cNvCxnSpPr>
              <p:nvPr/>
            </p:nvCxnSpPr>
            <p:spPr>
              <a:xfrm>
                <a:off x="7897166" y="2773680"/>
                <a:ext cx="279346" cy="121453"/>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42" idx="0"/>
                <a:endCxn id="41" idx="3"/>
              </p:cNvCxnSpPr>
              <p:nvPr/>
            </p:nvCxnSpPr>
            <p:spPr>
              <a:xfrm flipV="1">
                <a:off x="7582152" y="2838338"/>
                <a:ext cx="158916" cy="255382"/>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Arrow Connector 37"/>
              <p:cNvCxnSpPr>
                <a:stCxn id="42" idx="6"/>
                <a:endCxn id="44" idx="2"/>
              </p:cNvCxnSpPr>
              <p:nvPr/>
            </p:nvCxnSpPr>
            <p:spPr>
              <a:xfrm>
                <a:off x="7673592" y="3185160"/>
                <a:ext cx="426720" cy="212893"/>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41" idx="4"/>
                <a:endCxn id="44" idx="1"/>
              </p:cNvCxnSpPr>
              <p:nvPr/>
            </p:nvCxnSpPr>
            <p:spPr>
              <a:xfrm>
                <a:off x="7805726" y="2865120"/>
                <a:ext cx="321368" cy="468275"/>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44" idx="0"/>
                <a:endCxn id="43" idx="4"/>
              </p:cNvCxnSpPr>
              <p:nvPr/>
            </p:nvCxnSpPr>
            <p:spPr>
              <a:xfrm flipV="1">
                <a:off x="8191752" y="2986573"/>
                <a:ext cx="76200" cy="320040"/>
              </a:xfrm>
              <a:prstGeom prst="straightConnector1">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1" name="Oval 40"/>
              <p:cNvSpPr/>
              <p:nvPr/>
            </p:nvSpPr>
            <p:spPr>
              <a:xfrm>
                <a:off x="7714286" y="268224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2" name="Oval 41"/>
              <p:cNvSpPr/>
              <p:nvPr/>
            </p:nvSpPr>
            <p:spPr>
              <a:xfrm>
                <a:off x="7490712" y="309372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Arial" pitchFamily="34" charset="0"/>
                  <a:cs typeface="Arial" pitchFamily="34" charset="0"/>
                </a:endParaRPr>
              </a:p>
            </p:txBody>
          </p:sp>
          <p:sp>
            <p:nvSpPr>
              <p:cNvPr id="43" name="Oval 42"/>
              <p:cNvSpPr/>
              <p:nvPr/>
            </p:nvSpPr>
            <p:spPr>
              <a:xfrm>
                <a:off x="8176512" y="280369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4" name="Oval 43"/>
              <p:cNvSpPr/>
              <p:nvPr/>
            </p:nvSpPr>
            <p:spPr>
              <a:xfrm>
                <a:off x="8100312" y="3306613"/>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5" name="Oval 44"/>
              <p:cNvSpPr/>
              <p:nvPr/>
            </p:nvSpPr>
            <p:spPr>
              <a:xfrm>
                <a:off x="6545832" y="260604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46" name="Oval 45"/>
              <p:cNvSpPr/>
              <p:nvPr/>
            </p:nvSpPr>
            <p:spPr>
              <a:xfrm>
                <a:off x="6469632" y="3398520"/>
                <a:ext cx="182880" cy="18288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pSp>
        <p:sp>
          <p:nvSpPr>
            <p:cNvPr id="19" name="TextBox 18"/>
            <p:cNvSpPr txBox="1"/>
            <p:nvPr/>
          </p:nvSpPr>
          <p:spPr>
            <a:xfrm>
              <a:off x="7618539" y="2176754"/>
              <a:ext cx="646331" cy="338554"/>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b=16</a:t>
              </a:r>
            </a:p>
          </p:txBody>
        </p:sp>
        <p:cxnSp>
          <p:nvCxnSpPr>
            <p:cNvPr id="21" name="Straight Arrow Connector 20"/>
            <p:cNvCxnSpPr/>
            <p:nvPr/>
          </p:nvCxnSpPr>
          <p:spPr>
            <a:xfrm flipV="1">
              <a:off x="7970559" y="1752600"/>
              <a:ext cx="64605" cy="457909"/>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8318021" y="2339781"/>
              <a:ext cx="704039" cy="338554"/>
            </a:xfrm>
            <a:prstGeom prst="rect">
              <a:avLst/>
            </a:prstGeom>
            <a:noFill/>
          </p:spPr>
          <p:txBody>
            <a:bodyPr wrap="none" rtlCol="0">
              <a:spAutoFit/>
            </a:bodyPr>
            <a:lstStyle/>
            <a:p>
              <a:r>
                <a:rPr lang="en-US" sz="1600" dirty="0" smtClean="0">
                  <a:solidFill>
                    <a:srgbClr val="008000"/>
                  </a:solidFill>
                  <a:latin typeface="Arial" pitchFamily="34" charset="0"/>
                  <a:cs typeface="Arial" pitchFamily="34" charset="0"/>
                </a:rPr>
                <a:t>b=7.5</a:t>
              </a:r>
            </a:p>
          </p:txBody>
        </p:sp>
        <p:cxnSp>
          <p:nvCxnSpPr>
            <p:cNvPr id="24" name="Straight Arrow Connector 23"/>
            <p:cNvCxnSpPr/>
            <p:nvPr/>
          </p:nvCxnSpPr>
          <p:spPr>
            <a:xfrm flipV="1">
              <a:off x="8573271" y="1947799"/>
              <a:ext cx="64605" cy="457909"/>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0"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36954" y="0"/>
            <a:ext cx="8686800" cy="987552"/>
          </a:xfrm>
        </p:spPr>
        <p:txBody>
          <a:bodyPr>
            <a:normAutofit/>
          </a:bodyPr>
          <a:lstStyle/>
          <a:p>
            <a:r>
              <a:rPr lang="en-US" altLang="ko-KR" dirty="0" smtClean="0">
                <a:solidFill>
                  <a:schemeClr val="accent6">
                    <a:lumMod val="75000"/>
                  </a:schemeClr>
                </a:solidFill>
              </a:rPr>
              <a:t>Protein-Protein Interactions</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7</a:t>
            </a:fld>
            <a:endParaRPr lang="ko-KR" altLang="en-US"/>
          </a:p>
        </p:txBody>
      </p:sp>
      <p:pic>
        <p:nvPicPr>
          <p:cNvPr id="145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150" y="745651"/>
            <a:ext cx="8244408" cy="571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4320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435280" cy="3357736"/>
          </a:xfrm>
        </p:spPr>
        <p:txBody>
          <a:bodyPr>
            <a:normAutofit/>
          </a:bodyPr>
          <a:lstStyle/>
          <a:p>
            <a:pPr lvl="4"/>
            <a:r>
              <a:rPr lang="en-US" b="1" dirty="0" smtClean="0"/>
              <a:t>Undirected </a:t>
            </a:r>
            <a:r>
              <a:rPr lang="en-US" b="1" dirty="0" err="1"/>
              <a:t>unweighted</a:t>
            </a:r>
            <a:r>
              <a:rPr lang="en-US" b="1" dirty="0"/>
              <a:t> </a:t>
            </a:r>
            <a:r>
              <a:rPr lang="en-US" b="1" dirty="0" smtClean="0"/>
              <a:t>networks</a:t>
            </a:r>
          </a:p>
          <a:p>
            <a:pPr lvl="4"/>
            <a:endParaRPr lang="en-US" b="1" dirty="0"/>
          </a:p>
          <a:p>
            <a:pPr lvl="1"/>
            <a:r>
              <a:rPr lang="en-US" dirty="0">
                <a:solidFill>
                  <a:schemeClr val="tx2">
                    <a:lumMod val="60000"/>
                    <a:lumOff val="40000"/>
                  </a:schemeClr>
                </a:solidFill>
              </a:rPr>
              <a:t>Repeat until no edges are left</a:t>
            </a:r>
            <a:r>
              <a:rPr lang="en-US" b="1" dirty="0">
                <a:solidFill>
                  <a:srgbClr val="008000"/>
                </a:solidFill>
              </a:rPr>
              <a:t>:</a:t>
            </a:r>
          </a:p>
          <a:p>
            <a:pPr lvl="2"/>
            <a:r>
              <a:rPr lang="en-US" dirty="0"/>
              <a:t>Calculate </a:t>
            </a:r>
            <a:r>
              <a:rPr lang="en-US" dirty="0" err="1"/>
              <a:t>betweenness</a:t>
            </a:r>
            <a:r>
              <a:rPr lang="en-US" dirty="0"/>
              <a:t> of edges</a:t>
            </a:r>
          </a:p>
          <a:p>
            <a:pPr lvl="2"/>
            <a:r>
              <a:rPr lang="en-US" dirty="0"/>
              <a:t>Remove </a:t>
            </a:r>
            <a:r>
              <a:rPr lang="en-US" dirty="0" smtClean="0"/>
              <a:t>edges </a:t>
            </a:r>
            <a:r>
              <a:rPr lang="en-US" dirty="0"/>
              <a:t>with highest </a:t>
            </a:r>
            <a:r>
              <a:rPr lang="en-US" dirty="0" err="1"/>
              <a:t>betweenness</a:t>
            </a:r>
            <a:endParaRPr lang="en-US" dirty="0"/>
          </a:p>
          <a:p>
            <a:pPr lvl="1"/>
            <a:r>
              <a:rPr lang="en-US" dirty="0"/>
              <a:t>Connected components are communities</a:t>
            </a:r>
          </a:p>
          <a:p>
            <a:pPr lvl="1"/>
            <a:r>
              <a:rPr lang="en-US" dirty="0"/>
              <a:t>Gives a hierarchical decomposition of the network</a:t>
            </a:r>
          </a:p>
          <a:p>
            <a:endParaRPr lang="en-US" b="1" dirty="0">
              <a:solidFill>
                <a:schemeClr val="accent4"/>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70</a:t>
            </a:fld>
            <a:endParaRPr lang="en-US"/>
          </a:p>
        </p:txBody>
      </p:sp>
      <p:sp>
        <p:nvSpPr>
          <p:cNvPr id="7" name="TextBox 6"/>
          <p:cNvSpPr txBox="1"/>
          <p:nvPr/>
        </p:nvSpPr>
        <p:spPr>
          <a:xfrm>
            <a:off x="7277828" y="0"/>
            <a:ext cx="1866217" cy="307777"/>
          </a:xfrm>
          <a:prstGeom prst="rect">
            <a:avLst/>
          </a:prstGeom>
          <a:noFill/>
        </p:spPr>
        <p:txBody>
          <a:bodyPr wrap="none" rtlCol="0">
            <a:spAutoFit/>
          </a:bodyPr>
          <a:lstStyle/>
          <a:p>
            <a:pPr algn="r"/>
            <a:r>
              <a:rPr lang="en-US" sz="1400" dirty="0" smtClean="0">
                <a:solidFill>
                  <a:schemeClr val="bg1"/>
                </a:solidFill>
                <a:latin typeface="Arial" pitchFamily="34" charset="0"/>
                <a:cs typeface="Arial" pitchFamily="34" charset="0"/>
              </a:rPr>
              <a:t>[Girvan-Newman ‘02]</a:t>
            </a:r>
            <a:endParaRPr lang="en-US" sz="1400" dirty="0">
              <a:solidFill>
                <a:schemeClr val="bg1"/>
              </a:solidFill>
              <a:latin typeface="Arial" pitchFamily="34" charset="0"/>
              <a:cs typeface="Arial" pitchFamily="34" charset="0"/>
            </a:endParaRPr>
          </a:p>
        </p:txBody>
      </p:sp>
      <p:sp>
        <p:nvSpPr>
          <p:cNvPr id="8" name="Title 1"/>
          <p:cNvSpPr txBox="1">
            <a:spLocks/>
          </p:cNvSpPr>
          <p:nvPr/>
        </p:nvSpPr>
        <p:spPr>
          <a:xfrm>
            <a:off x="446856" y="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The Girvan Newman method</a:t>
            </a:r>
            <a:endParaRPr lang="en-US" dirty="0">
              <a:solidFill>
                <a:schemeClr val="accent6">
                  <a:lumMod val="75000"/>
                </a:schemeClr>
              </a:solidFill>
            </a:endParaRPr>
          </a:p>
        </p:txBody>
      </p:sp>
    </p:spTree>
    <p:extLst>
      <p:ext uri="{BB962C8B-B14F-4D97-AF65-F5344CB8AC3E}">
        <p14:creationId xmlns:p14="http://schemas.microsoft.com/office/powerpoint/2010/main" val="3788642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Girvan Newman method: An example</a:t>
            </a:r>
            <a:endParaRPr lang="en-US" dirty="0">
              <a:solidFill>
                <a:schemeClr val="accent6">
                  <a:lumMod val="75000"/>
                </a:schemeClr>
              </a:solidFill>
            </a:endParaRPr>
          </a:p>
        </p:txBody>
      </p:sp>
      <p:pic>
        <p:nvPicPr>
          <p:cNvPr id="4" name="Picture 3"/>
          <p:cNvPicPr>
            <a:picLocks noChangeAspect="1"/>
          </p:cNvPicPr>
          <p:nvPr/>
        </p:nvPicPr>
        <p:blipFill>
          <a:blip r:embed="rId2" cstate="print"/>
          <a:stretch>
            <a:fillRect/>
          </a:stretch>
        </p:blipFill>
        <p:spPr>
          <a:xfrm>
            <a:off x="965200" y="1498600"/>
            <a:ext cx="7213600" cy="3860800"/>
          </a:xfrm>
          <a:prstGeom prst="rect">
            <a:avLst/>
          </a:prstGeom>
        </p:spPr>
      </p:pic>
      <p:sp>
        <p:nvSpPr>
          <p:cNvPr id="5" name="TextBox 4"/>
          <p:cNvSpPr txBox="1"/>
          <p:nvPr/>
        </p:nvSpPr>
        <p:spPr>
          <a:xfrm>
            <a:off x="805106" y="5528020"/>
            <a:ext cx="2876044" cy="369332"/>
          </a:xfrm>
          <a:prstGeom prst="rect">
            <a:avLst/>
          </a:prstGeom>
          <a:noFill/>
        </p:spPr>
        <p:txBody>
          <a:bodyPr wrap="none" rtlCol="0">
            <a:spAutoFit/>
          </a:bodyPr>
          <a:lstStyle/>
          <a:p>
            <a:r>
              <a:rPr lang="en-US" dirty="0" err="1" smtClean="0"/>
              <a:t>Betweenness</a:t>
            </a:r>
            <a:r>
              <a:rPr lang="en-US" dirty="0" smtClean="0"/>
              <a:t>(7, 8)= 7x7 = 49</a:t>
            </a:r>
            <a:endParaRPr lang="en-US" dirty="0"/>
          </a:p>
        </p:txBody>
      </p:sp>
      <p:sp>
        <p:nvSpPr>
          <p:cNvPr id="6" name="TextBox 5"/>
          <p:cNvSpPr txBox="1"/>
          <p:nvPr/>
        </p:nvSpPr>
        <p:spPr>
          <a:xfrm>
            <a:off x="271912" y="5896180"/>
            <a:ext cx="8600175" cy="369332"/>
          </a:xfrm>
          <a:prstGeom prst="rect">
            <a:avLst/>
          </a:prstGeom>
          <a:noFill/>
        </p:spPr>
        <p:txBody>
          <a:bodyPr wrap="none" rtlCol="0">
            <a:spAutoFit/>
          </a:bodyPr>
          <a:lstStyle/>
          <a:p>
            <a:r>
              <a:rPr lang="en-US" dirty="0" err="1" smtClean="0"/>
              <a:t>Betweenness</a:t>
            </a:r>
            <a:r>
              <a:rPr lang="en-US" dirty="0" smtClean="0"/>
              <a:t>(3, 7)=</a:t>
            </a:r>
            <a:r>
              <a:rPr lang="en-US" dirty="0" err="1" smtClean="0"/>
              <a:t>Betweenness</a:t>
            </a:r>
            <a:r>
              <a:rPr lang="en-US" dirty="0" smtClean="0"/>
              <a:t>(6, 7)=</a:t>
            </a:r>
            <a:r>
              <a:rPr lang="en-US" dirty="0" err="1" smtClean="0"/>
              <a:t>Betweenness</a:t>
            </a:r>
            <a:r>
              <a:rPr lang="en-US" dirty="0" smtClean="0"/>
              <a:t>(8, 9) = </a:t>
            </a:r>
            <a:r>
              <a:rPr lang="en-US" dirty="0" err="1" smtClean="0"/>
              <a:t>Betweenness</a:t>
            </a:r>
            <a:r>
              <a:rPr lang="en-US" dirty="0" smtClean="0"/>
              <a:t>(8, 12)= 3X11=33</a:t>
            </a:r>
            <a:endParaRPr lang="en-US" dirty="0"/>
          </a:p>
        </p:txBody>
      </p:sp>
      <p:sp>
        <p:nvSpPr>
          <p:cNvPr id="8" name="TextBox 7"/>
          <p:cNvSpPr txBox="1"/>
          <p:nvPr/>
        </p:nvSpPr>
        <p:spPr>
          <a:xfrm>
            <a:off x="4151754" y="5528020"/>
            <a:ext cx="2961003" cy="369332"/>
          </a:xfrm>
          <a:prstGeom prst="rect">
            <a:avLst/>
          </a:prstGeom>
          <a:noFill/>
        </p:spPr>
        <p:txBody>
          <a:bodyPr wrap="none" rtlCol="0">
            <a:spAutoFit/>
          </a:bodyPr>
          <a:lstStyle/>
          <a:p>
            <a:r>
              <a:rPr lang="en-US" dirty="0" err="1" smtClean="0"/>
              <a:t>Betweenness</a:t>
            </a:r>
            <a:r>
              <a:rPr lang="en-US" dirty="0" smtClean="0"/>
              <a:t>(1, 3) = 1X12=12</a:t>
            </a:r>
            <a:endParaRPr lang="en-US" dirty="0"/>
          </a:p>
        </p:txBody>
      </p:sp>
      <p:sp>
        <p:nvSpPr>
          <p:cNvPr id="3" name="Slide Number Placeholder 2"/>
          <p:cNvSpPr>
            <a:spLocks noGrp="1"/>
          </p:cNvSpPr>
          <p:nvPr>
            <p:ph type="sldNum" sz="quarter" idx="12"/>
          </p:nvPr>
        </p:nvSpPr>
        <p:spPr/>
        <p:txBody>
          <a:bodyPr/>
          <a:lstStyle/>
          <a:p>
            <a:fld id="{878E0B35-C73E-49DE-9EA0-4D9F6C87E107}" type="slidenum">
              <a:rPr lang="el-GR" smtClean="0"/>
              <a:pPr/>
              <a:t>71</a:t>
            </a:fld>
            <a:endParaRPr lang="el-GR"/>
          </a:p>
        </p:txBody>
      </p:sp>
    </p:spTree>
    <p:extLst>
      <p:ext uri="{BB962C8B-B14F-4D97-AF65-F5344CB8AC3E}">
        <p14:creationId xmlns:p14="http://schemas.microsoft.com/office/powerpoint/2010/main" val="38647808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Girvan-Newman: Example</a:t>
            </a:r>
          </a:p>
        </p:txBody>
      </p:sp>
      <p:sp>
        <p:nvSpPr>
          <p:cNvPr id="6" name="Slide Number Placeholder 5"/>
          <p:cNvSpPr>
            <a:spLocks noGrp="1"/>
          </p:cNvSpPr>
          <p:nvPr>
            <p:ph type="sldNum" sz="quarter" idx="12"/>
          </p:nvPr>
        </p:nvSpPr>
        <p:spPr/>
        <p:txBody>
          <a:bodyPr/>
          <a:lstStyle/>
          <a:p>
            <a:fld id="{19B12225-5612-419B-A8D5-4B8EEE4C217E}" type="slidenum">
              <a:rPr lang="en-US" smtClean="0"/>
              <a:pPr/>
              <a:t>72</a:t>
            </a:fld>
            <a:endParaRPr lang="en-US"/>
          </a:p>
        </p:txBody>
      </p:sp>
      <p:pic>
        <p:nvPicPr>
          <p:cNvPr id="7" name="Picture 2"/>
          <p:cNvPicPr>
            <a:picLocks noChangeAspect="1" noChangeArrowheads="1"/>
          </p:cNvPicPr>
          <p:nvPr/>
        </p:nvPicPr>
        <p:blipFill>
          <a:blip r:embed="rId2" cstate="print"/>
          <a:srcRect/>
          <a:stretch>
            <a:fillRect/>
          </a:stretch>
        </p:blipFill>
        <p:spPr bwMode="auto">
          <a:xfrm>
            <a:off x="1970830" y="2422000"/>
            <a:ext cx="4953000" cy="2912000"/>
          </a:xfrm>
          <a:prstGeom prst="rect">
            <a:avLst/>
          </a:prstGeom>
          <a:noFill/>
          <a:ln w="9525">
            <a:noFill/>
            <a:miter lim="800000"/>
            <a:headEnd/>
            <a:tailEnd/>
          </a:ln>
        </p:spPr>
      </p:pic>
      <p:sp>
        <p:nvSpPr>
          <p:cNvPr id="8" name="TextBox 7"/>
          <p:cNvSpPr txBox="1"/>
          <p:nvPr/>
        </p:nvSpPr>
        <p:spPr>
          <a:xfrm>
            <a:off x="713367" y="5877272"/>
            <a:ext cx="6673817" cy="461665"/>
          </a:xfrm>
          <a:prstGeom prst="rect">
            <a:avLst/>
          </a:prstGeom>
          <a:noFill/>
        </p:spPr>
        <p:txBody>
          <a:bodyPr wrap="square" rtlCol="0">
            <a:spAutoFit/>
          </a:bodyPr>
          <a:lstStyle/>
          <a:p>
            <a:pPr algn="ctr"/>
            <a:r>
              <a:rPr lang="en-US" sz="2400" dirty="0" smtClean="0">
                <a:solidFill>
                  <a:srgbClr val="008000"/>
                </a:solidFill>
                <a:cs typeface="Arial" pitchFamily="34" charset="0"/>
              </a:rPr>
              <a:t>Need to re-compute </a:t>
            </a:r>
            <a:r>
              <a:rPr lang="en-US" sz="2400" dirty="0" err="1" smtClean="0">
                <a:solidFill>
                  <a:srgbClr val="008000"/>
                </a:solidFill>
                <a:cs typeface="Arial" pitchFamily="34" charset="0"/>
              </a:rPr>
              <a:t>betweenness</a:t>
            </a:r>
            <a:r>
              <a:rPr lang="en-US" sz="2400" dirty="0" smtClean="0">
                <a:solidFill>
                  <a:srgbClr val="008000"/>
                </a:solidFill>
                <a:cs typeface="Arial" pitchFamily="34" charset="0"/>
              </a:rPr>
              <a:t> at every step</a:t>
            </a:r>
          </a:p>
        </p:txBody>
      </p:sp>
      <p:sp>
        <p:nvSpPr>
          <p:cNvPr id="9" name="TextBox 8"/>
          <p:cNvSpPr txBox="1"/>
          <p:nvPr/>
        </p:nvSpPr>
        <p:spPr>
          <a:xfrm>
            <a:off x="4348828" y="3429000"/>
            <a:ext cx="44114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49</a:t>
            </a:r>
          </a:p>
        </p:txBody>
      </p:sp>
      <p:sp>
        <p:nvSpPr>
          <p:cNvPr id="10" name="TextBox 9"/>
          <p:cNvSpPr txBox="1"/>
          <p:nvPr/>
        </p:nvSpPr>
        <p:spPr>
          <a:xfrm>
            <a:off x="3609130" y="3276600"/>
            <a:ext cx="44114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33</a:t>
            </a:r>
          </a:p>
        </p:txBody>
      </p:sp>
      <p:sp>
        <p:nvSpPr>
          <p:cNvPr id="11" name="TextBox 10"/>
          <p:cNvSpPr txBox="1"/>
          <p:nvPr/>
        </p:nvSpPr>
        <p:spPr>
          <a:xfrm>
            <a:off x="2923330" y="2743200"/>
            <a:ext cx="44114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12</a:t>
            </a:r>
          </a:p>
        </p:txBody>
      </p:sp>
      <p:sp>
        <p:nvSpPr>
          <p:cNvPr id="12" name="TextBox 11"/>
          <p:cNvSpPr txBox="1"/>
          <p:nvPr/>
        </p:nvSpPr>
        <p:spPr>
          <a:xfrm>
            <a:off x="2161330" y="2892400"/>
            <a:ext cx="312906"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1</a:t>
            </a:r>
          </a:p>
        </p:txBody>
      </p:sp>
      <p:cxnSp>
        <p:nvCxnSpPr>
          <p:cNvPr id="14" name="Straight Connector 13"/>
          <p:cNvCxnSpPr/>
          <p:nvPr/>
        </p:nvCxnSpPr>
        <p:spPr>
          <a:xfrm>
            <a:off x="4282068" y="3820634"/>
            <a:ext cx="522774"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25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Girvan Newman method: An example</a:t>
            </a:r>
            <a:endParaRPr lang="en-US" dirty="0">
              <a:solidFill>
                <a:schemeClr val="accent6">
                  <a:lumMod val="75000"/>
                </a:schemeClr>
              </a:solidFill>
            </a:endParaRPr>
          </a:p>
        </p:txBody>
      </p:sp>
      <p:sp>
        <p:nvSpPr>
          <p:cNvPr id="6" name="TextBox 5"/>
          <p:cNvSpPr txBox="1"/>
          <p:nvPr/>
        </p:nvSpPr>
        <p:spPr>
          <a:xfrm>
            <a:off x="651846" y="5897352"/>
            <a:ext cx="8375159" cy="369332"/>
          </a:xfrm>
          <a:prstGeom prst="rect">
            <a:avLst/>
          </a:prstGeom>
          <a:noFill/>
        </p:spPr>
        <p:txBody>
          <a:bodyPr wrap="none" rtlCol="0">
            <a:spAutoFit/>
          </a:bodyPr>
          <a:lstStyle/>
          <a:p>
            <a:r>
              <a:rPr lang="en-US" dirty="0" err="1" smtClean="0"/>
              <a:t>Betweenness</a:t>
            </a:r>
            <a:r>
              <a:rPr lang="en-US" dirty="0" smtClean="0"/>
              <a:t>(3,7)=</a:t>
            </a:r>
            <a:r>
              <a:rPr lang="en-US" dirty="0" err="1" smtClean="0"/>
              <a:t>Betweenness</a:t>
            </a:r>
            <a:r>
              <a:rPr lang="en-US" dirty="0" smtClean="0"/>
              <a:t>(6,7)=</a:t>
            </a:r>
            <a:r>
              <a:rPr lang="en-US" dirty="0" err="1" smtClean="0"/>
              <a:t>Betweenness</a:t>
            </a:r>
            <a:r>
              <a:rPr lang="en-US" dirty="0" smtClean="0"/>
              <a:t>(8,9) = </a:t>
            </a:r>
            <a:r>
              <a:rPr lang="en-US" dirty="0" err="1" smtClean="0"/>
              <a:t>Betweenness</a:t>
            </a:r>
            <a:r>
              <a:rPr lang="en-US" dirty="0" smtClean="0"/>
              <a:t>(8,12)= 3X4=12</a:t>
            </a:r>
            <a:endParaRPr lang="en-US" dirty="0"/>
          </a:p>
        </p:txBody>
      </p:sp>
      <p:sp>
        <p:nvSpPr>
          <p:cNvPr id="8" name="TextBox 7"/>
          <p:cNvSpPr txBox="1"/>
          <p:nvPr/>
        </p:nvSpPr>
        <p:spPr>
          <a:xfrm>
            <a:off x="800466" y="5454650"/>
            <a:ext cx="2726965" cy="369332"/>
          </a:xfrm>
          <a:prstGeom prst="rect">
            <a:avLst/>
          </a:prstGeom>
          <a:noFill/>
        </p:spPr>
        <p:txBody>
          <a:bodyPr wrap="none" rtlCol="0">
            <a:spAutoFit/>
          </a:bodyPr>
          <a:lstStyle/>
          <a:p>
            <a:r>
              <a:rPr lang="en-US" dirty="0" err="1" smtClean="0"/>
              <a:t>Betweenness</a:t>
            </a:r>
            <a:r>
              <a:rPr lang="en-US" dirty="0" smtClean="0"/>
              <a:t>(1, 3) = 1X5=5</a:t>
            </a:r>
            <a:endParaRPr lang="en-US" dirty="0"/>
          </a:p>
        </p:txBody>
      </p:sp>
      <p:pic>
        <p:nvPicPr>
          <p:cNvPr id="7" name="Picture 6"/>
          <p:cNvPicPr>
            <a:picLocks noChangeAspect="1"/>
          </p:cNvPicPr>
          <p:nvPr/>
        </p:nvPicPr>
        <p:blipFill>
          <a:blip r:embed="rId2" cstate="print"/>
          <a:stretch>
            <a:fillRect/>
          </a:stretch>
        </p:blipFill>
        <p:spPr>
          <a:xfrm>
            <a:off x="1758950" y="1403350"/>
            <a:ext cx="5626100" cy="40513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73</a:t>
            </a:fld>
            <a:endParaRPr lang="el-GR"/>
          </a:p>
        </p:txBody>
      </p:sp>
    </p:spTree>
    <p:extLst>
      <p:ext uri="{BB962C8B-B14F-4D97-AF65-F5344CB8AC3E}">
        <p14:creationId xmlns:p14="http://schemas.microsoft.com/office/powerpoint/2010/main" val="5803451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Girvan Newman method: An example</a:t>
            </a:r>
            <a:endParaRPr lang="en-US" dirty="0">
              <a:solidFill>
                <a:schemeClr val="accent6">
                  <a:lumMod val="75000"/>
                </a:schemeClr>
              </a:solidFill>
            </a:endParaRPr>
          </a:p>
        </p:txBody>
      </p:sp>
      <p:sp>
        <p:nvSpPr>
          <p:cNvPr id="8" name="TextBox 7"/>
          <p:cNvSpPr txBox="1"/>
          <p:nvPr/>
        </p:nvSpPr>
        <p:spPr>
          <a:xfrm>
            <a:off x="2871007" y="5454650"/>
            <a:ext cx="3161255" cy="369332"/>
          </a:xfrm>
          <a:prstGeom prst="rect">
            <a:avLst/>
          </a:prstGeom>
          <a:noFill/>
        </p:spPr>
        <p:txBody>
          <a:bodyPr wrap="none" rtlCol="0">
            <a:spAutoFit/>
          </a:bodyPr>
          <a:lstStyle/>
          <a:p>
            <a:r>
              <a:rPr lang="en-US" dirty="0" err="1" smtClean="0"/>
              <a:t>Betweenness</a:t>
            </a:r>
            <a:r>
              <a:rPr lang="en-US" dirty="0" smtClean="0"/>
              <a:t> of every edge = 1</a:t>
            </a:r>
            <a:endParaRPr lang="en-US" dirty="0"/>
          </a:p>
        </p:txBody>
      </p:sp>
      <p:pic>
        <p:nvPicPr>
          <p:cNvPr id="9" name="Picture 8"/>
          <p:cNvPicPr>
            <a:picLocks noChangeAspect="1"/>
          </p:cNvPicPr>
          <p:nvPr/>
        </p:nvPicPr>
        <p:blipFill>
          <a:blip r:embed="rId2" cstate="print"/>
          <a:stretch>
            <a:fillRect/>
          </a:stretch>
        </p:blipFill>
        <p:spPr>
          <a:xfrm>
            <a:off x="1676400" y="1466850"/>
            <a:ext cx="5791200" cy="39243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74</a:t>
            </a:fld>
            <a:endParaRPr lang="el-GR"/>
          </a:p>
        </p:txBody>
      </p:sp>
    </p:spTree>
    <p:extLst>
      <p:ext uri="{BB962C8B-B14F-4D97-AF65-F5344CB8AC3E}">
        <p14:creationId xmlns:p14="http://schemas.microsoft.com/office/powerpoint/2010/main" val="3974382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75000"/>
                  </a:schemeClr>
                </a:solidFill>
              </a:rPr>
              <a:t>Girvan Newman method: An example</a:t>
            </a:r>
            <a:endParaRPr lang="en-US" dirty="0">
              <a:solidFill>
                <a:schemeClr val="accent6">
                  <a:lumMod val="75000"/>
                </a:schemeClr>
              </a:solidFill>
            </a:endParaRPr>
          </a:p>
        </p:txBody>
      </p:sp>
      <p:pic>
        <p:nvPicPr>
          <p:cNvPr id="5" name="Picture 4"/>
          <p:cNvPicPr>
            <a:picLocks noChangeAspect="1"/>
          </p:cNvPicPr>
          <p:nvPr/>
        </p:nvPicPr>
        <p:blipFill>
          <a:blip r:embed="rId2" cstate="print"/>
          <a:stretch>
            <a:fillRect/>
          </a:stretch>
        </p:blipFill>
        <p:spPr>
          <a:xfrm>
            <a:off x="1333500" y="1816100"/>
            <a:ext cx="6477000" cy="3225800"/>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75</a:t>
            </a:fld>
            <a:endParaRPr lang="el-GR"/>
          </a:p>
        </p:txBody>
      </p:sp>
    </p:spTree>
    <p:extLst>
      <p:ext uri="{BB962C8B-B14F-4D97-AF65-F5344CB8AC3E}">
        <p14:creationId xmlns:p14="http://schemas.microsoft.com/office/powerpoint/2010/main" val="37210913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Girvan-Newman: Example</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76</a:t>
            </a:fld>
            <a:endParaRPr lang="en-US"/>
          </a:p>
        </p:txBody>
      </p:sp>
      <p:pic>
        <p:nvPicPr>
          <p:cNvPr id="13315" name="Picture 3"/>
          <p:cNvPicPr>
            <a:picLocks noChangeAspect="1" noChangeArrowheads="1"/>
          </p:cNvPicPr>
          <p:nvPr/>
        </p:nvPicPr>
        <p:blipFill>
          <a:blip r:embed="rId2" cstate="print"/>
          <a:srcRect/>
          <a:stretch>
            <a:fillRect/>
          </a:stretch>
        </p:blipFill>
        <p:spPr bwMode="auto">
          <a:xfrm>
            <a:off x="457200" y="1609725"/>
            <a:ext cx="3514725" cy="2124075"/>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5029200" y="1657350"/>
            <a:ext cx="3505200" cy="2076450"/>
          </a:xfrm>
          <a:prstGeom prst="rect">
            <a:avLst/>
          </a:prstGeom>
          <a:noFill/>
          <a:ln w="9525">
            <a:noFill/>
            <a:miter lim="800000"/>
            <a:headEnd/>
            <a:tailEnd/>
          </a:ln>
        </p:spPr>
      </p:pic>
      <p:pic>
        <p:nvPicPr>
          <p:cNvPr id="13317" name="Picture 5"/>
          <p:cNvPicPr>
            <a:picLocks noChangeAspect="1" noChangeArrowheads="1"/>
          </p:cNvPicPr>
          <p:nvPr/>
        </p:nvPicPr>
        <p:blipFill>
          <a:blip r:embed="rId4" cstate="print"/>
          <a:srcRect/>
          <a:stretch>
            <a:fillRect/>
          </a:stretch>
        </p:blipFill>
        <p:spPr bwMode="auto">
          <a:xfrm>
            <a:off x="533400" y="4343400"/>
            <a:ext cx="3667125" cy="2143125"/>
          </a:xfrm>
          <a:prstGeom prst="rect">
            <a:avLst/>
          </a:prstGeom>
          <a:noFill/>
          <a:ln w="9525">
            <a:noFill/>
            <a:miter lim="800000"/>
            <a:headEnd/>
            <a:tailEnd/>
          </a:ln>
        </p:spPr>
      </p:pic>
      <p:pic>
        <p:nvPicPr>
          <p:cNvPr id="13318" name="Picture 6"/>
          <p:cNvPicPr>
            <a:picLocks noChangeAspect="1" noChangeArrowheads="1"/>
          </p:cNvPicPr>
          <p:nvPr/>
        </p:nvPicPr>
        <p:blipFill>
          <a:blip r:embed="rId5" cstate="print"/>
          <a:srcRect/>
          <a:stretch>
            <a:fillRect/>
          </a:stretch>
        </p:blipFill>
        <p:spPr bwMode="auto">
          <a:xfrm>
            <a:off x="4828871" y="4343400"/>
            <a:ext cx="4108341" cy="2257425"/>
          </a:xfrm>
          <a:prstGeom prst="rect">
            <a:avLst/>
          </a:prstGeom>
          <a:noFill/>
          <a:ln w="9525">
            <a:noFill/>
            <a:miter lim="800000"/>
            <a:headEnd/>
            <a:tailEnd/>
          </a:ln>
        </p:spPr>
      </p:pic>
      <p:sp>
        <p:nvSpPr>
          <p:cNvPr id="16" name="TextBox 15"/>
          <p:cNvSpPr txBox="1"/>
          <p:nvPr/>
        </p:nvSpPr>
        <p:spPr>
          <a:xfrm>
            <a:off x="228600" y="1371600"/>
            <a:ext cx="954107" cy="369332"/>
          </a:xfrm>
          <a:prstGeom prst="rect">
            <a:avLst/>
          </a:prstGeom>
          <a:noFill/>
        </p:spPr>
        <p:txBody>
          <a:bodyPr wrap="none" rtlCol="0">
            <a:spAutoFit/>
          </a:bodyPr>
          <a:lstStyle/>
          <a:p>
            <a:r>
              <a:rPr lang="en-US" b="1" dirty="0" smtClean="0">
                <a:latin typeface="Arial" pitchFamily="34" charset="0"/>
                <a:cs typeface="Arial" pitchFamily="34" charset="0"/>
              </a:rPr>
              <a:t>Step 1:</a:t>
            </a:r>
            <a:endParaRPr lang="en-US" b="1" dirty="0">
              <a:latin typeface="Arial" pitchFamily="34" charset="0"/>
              <a:cs typeface="Arial" pitchFamily="34" charset="0"/>
            </a:endParaRPr>
          </a:p>
        </p:txBody>
      </p:sp>
      <p:sp>
        <p:nvSpPr>
          <p:cNvPr id="17" name="TextBox 16"/>
          <p:cNvSpPr txBox="1"/>
          <p:nvPr/>
        </p:nvSpPr>
        <p:spPr>
          <a:xfrm>
            <a:off x="4724400" y="1371600"/>
            <a:ext cx="954107" cy="369332"/>
          </a:xfrm>
          <a:prstGeom prst="rect">
            <a:avLst/>
          </a:prstGeom>
          <a:noFill/>
        </p:spPr>
        <p:txBody>
          <a:bodyPr wrap="none" rtlCol="0">
            <a:spAutoFit/>
          </a:bodyPr>
          <a:lstStyle/>
          <a:p>
            <a:r>
              <a:rPr lang="en-US" b="1" dirty="0" smtClean="0">
                <a:latin typeface="Arial" pitchFamily="34" charset="0"/>
                <a:cs typeface="Arial" pitchFamily="34" charset="0"/>
              </a:rPr>
              <a:t>Step 2:</a:t>
            </a:r>
            <a:endParaRPr lang="en-US" b="1" dirty="0">
              <a:latin typeface="Arial" pitchFamily="34" charset="0"/>
              <a:cs typeface="Arial" pitchFamily="34" charset="0"/>
            </a:endParaRPr>
          </a:p>
        </p:txBody>
      </p:sp>
      <p:sp>
        <p:nvSpPr>
          <p:cNvPr id="18" name="TextBox 17"/>
          <p:cNvSpPr txBox="1"/>
          <p:nvPr/>
        </p:nvSpPr>
        <p:spPr>
          <a:xfrm>
            <a:off x="228600" y="4114800"/>
            <a:ext cx="954107" cy="369332"/>
          </a:xfrm>
          <a:prstGeom prst="rect">
            <a:avLst/>
          </a:prstGeom>
          <a:noFill/>
        </p:spPr>
        <p:txBody>
          <a:bodyPr wrap="none" rtlCol="0">
            <a:spAutoFit/>
          </a:bodyPr>
          <a:lstStyle/>
          <a:p>
            <a:r>
              <a:rPr lang="en-US" b="1" dirty="0" smtClean="0">
                <a:latin typeface="Arial" pitchFamily="34" charset="0"/>
                <a:cs typeface="Arial" pitchFamily="34" charset="0"/>
              </a:rPr>
              <a:t>Step 3:</a:t>
            </a:r>
            <a:endParaRPr lang="en-US" b="1" dirty="0">
              <a:latin typeface="Arial" pitchFamily="34" charset="0"/>
              <a:cs typeface="Arial" pitchFamily="34" charset="0"/>
            </a:endParaRPr>
          </a:p>
        </p:txBody>
      </p:sp>
      <p:sp>
        <p:nvSpPr>
          <p:cNvPr id="19" name="TextBox 18"/>
          <p:cNvSpPr txBox="1"/>
          <p:nvPr/>
        </p:nvSpPr>
        <p:spPr>
          <a:xfrm>
            <a:off x="4794373" y="4031166"/>
            <a:ext cx="4237057" cy="369332"/>
          </a:xfrm>
          <a:prstGeom prst="rect">
            <a:avLst/>
          </a:prstGeom>
          <a:noFill/>
        </p:spPr>
        <p:txBody>
          <a:bodyPr wrap="none" rtlCol="0">
            <a:spAutoFit/>
          </a:bodyPr>
          <a:lstStyle/>
          <a:p>
            <a:r>
              <a:rPr lang="en-US" b="1" dirty="0" smtClean="0">
                <a:latin typeface="Arial" pitchFamily="34" charset="0"/>
                <a:cs typeface="Arial" pitchFamily="34" charset="0"/>
              </a:rPr>
              <a:t>Hierarchical network decomposition:</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175407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75000"/>
                  </a:schemeClr>
                </a:solidFill>
              </a:rPr>
              <a:t>Another example</a:t>
            </a:r>
            <a:endParaRPr lang="en-US" dirty="0">
              <a:solidFill>
                <a:schemeClr val="accent6">
                  <a:lumMod val="75000"/>
                </a:schemeClr>
              </a:solidFill>
            </a:endParaRPr>
          </a:p>
        </p:txBody>
      </p:sp>
      <p:pic>
        <p:nvPicPr>
          <p:cNvPr id="4" name="Picture 3"/>
          <p:cNvPicPr>
            <a:picLocks noChangeAspect="1"/>
          </p:cNvPicPr>
          <p:nvPr/>
        </p:nvPicPr>
        <p:blipFill>
          <a:blip r:embed="rId2" cstate="print"/>
          <a:stretch>
            <a:fillRect/>
          </a:stretch>
        </p:blipFill>
        <p:spPr>
          <a:xfrm>
            <a:off x="1451514" y="1619250"/>
            <a:ext cx="6851996" cy="3129725"/>
          </a:xfrm>
          <a:prstGeom prst="rect">
            <a:avLst/>
          </a:prstGeom>
        </p:spPr>
      </p:pic>
      <p:sp>
        <p:nvSpPr>
          <p:cNvPr id="6" name="TextBox 5"/>
          <p:cNvSpPr txBox="1"/>
          <p:nvPr/>
        </p:nvSpPr>
        <p:spPr>
          <a:xfrm>
            <a:off x="4380437" y="3190884"/>
            <a:ext cx="887420" cy="369332"/>
          </a:xfrm>
          <a:prstGeom prst="rect">
            <a:avLst/>
          </a:prstGeom>
          <a:noFill/>
        </p:spPr>
        <p:txBody>
          <a:bodyPr wrap="none" rtlCol="0">
            <a:spAutoFit/>
          </a:bodyPr>
          <a:lstStyle/>
          <a:p>
            <a:r>
              <a:rPr lang="en-US" b="1" dirty="0" smtClean="0">
                <a:solidFill>
                  <a:srgbClr val="0000FF"/>
                </a:solidFill>
              </a:rPr>
              <a:t>5X5=25</a:t>
            </a:r>
            <a:endParaRPr lang="en-US" b="1" dirty="0">
              <a:solidFill>
                <a:srgbClr val="0000FF"/>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77</a:t>
            </a:fld>
            <a:endParaRPr lang="el-GR"/>
          </a:p>
        </p:txBody>
      </p:sp>
    </p:spTree>
    <p:extLst>
      <p:ext uri="{BB962C8B-B14F-4D97-AF65-F5344CB8AC3E}">
        <p14:creationId xmlns:p14="http://schemas.microsoft.com/office/powerpoint/2010/main" val="905470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75000"/>
                  </a:schemeClr>
                </a:solidFill>
              </a:rPr>
              <a:t>Another example</a:t>
            </a:r>
            <a:endParaRPr lang="en-US" dirty="0">
              <a:solidFill>
                <a:schemeClr val="accent6">
                  <a:lumMod val="75000"/>
                </a:schemeClr>
              </a:solidFill>
            </a:endParaRPr>
          </a:p>
        </p:txBody>
      </p:sp>
      <p:pic>
        <p:nvPicPr>
          <p:cNvPr id="5" name="Picture 4"/>
          <p:cNvPicPr>
            <a:picLocks noChangeAspect="1"/>
          </p:cNvPicPr>
          <p:nvPr/>
        </p:nvPicPr>
        <p:blipFill>
          <a:blip r:embed="rId2" cstate="print"/>
          <a:stretch>
            <a:fillRect/>
          </a:stretch>
        </p:blipFill>
        <p:spPr>
          <a:xfrm>
            <a:off x="1483532" y="1568762"/>
            <a:ext cx="6254315" cy="3980601"/>
          </a:xfrm>
          <a:prstGeom prst="rect">
            <a:avLst/>
          </a:prstGeom>
        </p:spPr>
      </p:pic>
      <p:sp>
        <p:nvSpPr>
          <p:cNvPr id="7" name="TextBox 6"/>
          <p:cNvSpPr txBox="1"/>
          <p:nvPr/>
        </p:nvSpPr>
        <p:spPr>
          <a:xfrm>
            <a:off x="4653381" y="2454276"/>
            <a:ext cx="887420" cy="369332"/>
          </a:xfrm>
          <a:prstGeom prst="rect">
            <a:avLst/>
          </a:prstGeom>
          <a:noFill/>
        </p:spPr>
        <p:txBody>
          <a:bodyPr wrap="none" rtlCol="0">
            <a:spAutoFit/>
          </a:bodyPr>
          <a:lstStyle/>
          <a:p>
            <a:r>
              <a:rPr lang="en-US" b="1" dirty="0" smtClean="0">
                <a:solidFill>
                  <a:srgbClr val="0000FF"/>
                </a:solidFill>
              </a:rPr>
              <a:t>5X6=30</a:t>
            </a:r>
            <a:endParaRPr lang="en-US" b="1" dirty="0">
              <a:solidFill>
                <a:srgbClr val="0000FF"/>
              </a:solidFill>
            </a:endParaRPr>
          </a:p>
        </p:txBody>
      </p:sp>
      <p:sp>
        <p:nvSpPr>
          <p:cNvPr id="8" name="TextBox 7"/>
          <p:cNvSpPr txBox="1"/>
          <p:nvPr/>
        </p:nvSpPr>
        <p:spPr>
          <a:xfrm>
            <a:off x="3110363" y="2454276"/>
            <a:ext cx="887420" cy="369332"/>
          </a:xfrm>
          <a:prstGeom prst="rect">
            <a:avLst/>
          </a:prstGeom>
          <a:noFill/>
        </p:spPr>
        <p:txBody>
          <a:bodyPr wrap="none" rtlCol="0">
            <a:spAutoFit/>
          </a:bodyPr>
          <a:lstStyle/>
          <a:p>
            <a:r>
              <a:rPr lang="en-US" b="1" dirty="0" smtClean="0">
                <a:solidFill>
                  <a:srgbClr val="0000FF"/>
                </a:solidFill>
              </a:rPr>
              <a:t>5X6=30</a:t>
            </a:r>
            <a:endParaRPr lang="en-US" b="1" dirty="0">
              <a:solidFill>
                <a:srgbClr val="0000FF"/>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78</a:t>
            </a:fld>
            <a:endParaRPr lang="el-GR"/>
          </a:p>
        </p:txBody>
      </p:sp>
    </p:spTree>
    <p:extLst>
      <p:ext uri="{BB962C8B-B14F-4D97-AF65-F5344CB8AC3E}">
        <p14:creationId xmlns:p14="http://schemas.microsoft.com/office/powerpoint/2010/main" val="38349324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US" dirty="0" smtClean="0">
                <a:solidFill>
                  <a:schemeClr val="accent6">
                    <a:lumMod val="75000"/>
                  </a:schemeClr>
                </a:solidFill>
              </a:rPr>
              <a:t>Another example</a:t>
            </a:r>
            <a:endParaRPr lang="en-US" dirty="0">
              <a:solidFill>
                <a:schemeClr val="accent6">
                  <a:lumMod val="75000"/>
                </a:schemeClr>
              </a:solidFill>
            </a:endParaRPr>
          </a:p>
        </p:txBody>
      </p:sp>
      <p:pic>
        <p:nvPicPr>
          <p:cNvPr id="6" name="Picture 5"/>
          <p:cNvPicPr>
            <a:picLocks noChangeAspect="1"/>
          </p:cNvPicPr>
          <p:nvPr/>
        </p:nvPicPr>
        <p:blipFill>
          <a:blip r:embed="rId2" cstate="print"/>
          <a:stretch>
            <a:fillRect/>
          </a:stretch>
        </p:blipFill>
        <p:spPr>
          <a:xfrm>
            <a:off x="1472859" y="1654137"/>
            <a:ext cx="6457100" cy="3286931"/>
          </a:xfrm>
          <a:prstGeom prst="rect">
            <a:avLst/>
          </a:prstGeom>
        </p:spPr>
      </p:pic>
      <p:sp>
        <p:nvSpPr>
          <p:cNvPr id="3" name="Slide Number Placeholder 2"/>
          <p:cNvSpPr>
            <a:spLocks noGrp="1"/>
          </p:cNvSpPr>
          <p:nvPr>
            <p:ph type="sldNum" sz="quarter" idx="12"/>
          </p:nvPr>
        </p:nvSpPr>
        <p:spPr/>
        <p:txBody>
          <a:bodyPr/>
          <a:lstStyle/>
          <a:p>
            <a:fld id="{878E0B35-C73E-49DE-9EA0-4D9F6C87E107}" type="slidenum">
              <a:rPr lang="el-GR" smtClean="0"/>
              <a:pPr/>
              <a:t>79</a:t>
            </a:fld>
            <a:endParaRPr lang="el-GR"/>
          </a:p>
        </p:txBody>
      </p:sp>
    </p:spTree>
    <p:extLst>
      <p:ext uri="{BB962C8B-B14F-4D97-AF65-F5344CB8AC3E}">
        <p14:creationId xmlns:p14="http://schemas.microsoft.com/office/powerpoint/2010/main" val="184723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95536" y="0"/>
            <a:ext cx="8229600" cy="1143000"/>
          </a:xfrm>
        </p:spPr>
        <p:txBody>
          <a:bodyPr/>
          <a:lstStyle/>
          <a:p>
            <a:r>
              <a:rPr lang="en-US" altLang="ko-KR" dirty="0" smtClean="0">
                <a:solidFill>
                  <a:schemeClr val="accent6">
                    <a:lumMod val="75000"/>
                  </a:schemeClr>
                </a:solidFill>
              </a:rPr>
              <a:t>Facebook </a:t>
            </a:r>
            <a:r>
              <a:rPr lang="en-US" altLang="ko-KR" dirty="0">
                <a:solidFill>
                  <a:schemeClr val="accent6">
                    <a:lumMod val="75000"/>
                  </a:schemeClr>
                </a:solidFill>
              </a:rPr>
              <a:t>N</a:t>
            </a:r>
            <a:r>
              <a:rPr lang="en-US" altLang="ko-KR" dirty="0" smtClean="0">
                <a:solidFill>
                  <a:schemeClr val="accent6">
                    <a:lumMod val="75000"/>
                  </a:schemeClr>
                </a:solidFill>
              </a:rPr>
              <a:t>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8</a:t>
            </a:fld>
            <a:endParaRPr lang="ko-KR" altLang="en-US"/>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67544" y="883988"/>
            <a:ext cx="6336704" cy="555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모서리가 둥근 사각형 설명선 6"/>
          <p:cNvSpPr/>
          <p:nvPr/>
        </p:nvSpPr>
        <p:spPr>
          <a:xfrm>
            <a:off x="5984776" y="1628800"/>
            <a:ext cx="3041848" cy="898376"/>
          </a:xfrm>
          <a:prstGeom prst="wedgeRoundRectCallout">
            <a:avLst>
              <a:gd name="adj1" fmla="val -50445"/>
              <a:gd name="adj2" fmla="val 102609"/>
              <a:gd name="adj3" fmla="val 1666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b="1" dirty="0" smtClean="0">
                <a:solidFill>
                  <a:schemeClr val="bg1"/>
                </a:solidFill>
              </a:rPr>
              <a:t>Can we identify social communities?</a:t>
            </a:r>
            <a:endParaRPr lang="ko-KR" altLang="en-US" b="1" dirty="0">
              <a:solidFill>
                <a:schemeClr val="bg1"/>
              </a:solidFill>
            </a:endParaRPr>
          </a:p>
        </p:txBody>
      </p:sp>
      <p:sp>
        <p:nvSpPr>
          <p:cNvPr id="8" name="TextBox 7"/>
          <p:cNvSpPr txBox="1"/>
          <p:nvPr/>
        </p:nvSpPr>
        <p:spPr>
          <a:xfrm>
            <a:off x="5726764" y="5234333"/>
            <a:ext cx="3276600" cy="830997"/>
          </a:xfrm>
          <a:prstGeom prst="rect">
            <a:avLst/>
          </a:prstGeom>
          <a:noFill/>
        </p:spPr>
        <p:txBody>
          <a:bodyPr wrap="square" rtlCol="0">
            <a:spAutoFit/>
          </a:bodyPr>
          <a:lstStyle/>
          <a:p>
            <a:r>
              <a:rPr lang="en-US" altLang="ko-KR" sz="2400" b="1" dirty="0" smtClean="0"/>
              <a:t>Nodes: Facebook Users</a:t>
            </a:r>
          </a:p>
          <a:p>
            <a:r>
              <a:rPr lang="en-US" altLang="ko-KR" sz="2400" b="1" dirty="0" smtClean="0"/>
              <a:t>Edges: Friendships</a:t>
            </a:r>
            <a:endParaRPr lang="ko-KR" altLang="en-US" sz="2400" b="1" dirty="0"/>
          </a:p>
        </p:txBody>
      </p:sp>
    </p:spTree>
    <p:extLst>
      <p:ext uri="{BB962C8B-B14F-4D97-AF65-F5344CB8AC3E}">
        <p14:creationId xmlns:p14="http://schemas.microsoft.com/office/powerpoint/2010/main" val="89683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Girvan-Newman: Results</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b="1" dirty="0" smtClean="0">
                <a:solidFill>
                  <a:srgbClr val="D60093"/>
                </a:solidFill>
              </a:rPr>
              <a:t>Zachary’s Karate club: </a:t>
            </a:r>
            <a:r>
              <a:rPr lang="en-US" b="1" dirty="0" smtClean="0">
                <a:solidFill>
                  <a:schemeClr val="accent3"/>
                </a:solidFill>
              </a:rPr>
              <a:t/>
            </a:r>
            <a:br>
              <a:rPr lang="en-US" b="1" dirty="0" smtClean="0">
                <a:solidFill>
                  <a:schemeClr val="accent3"/>
                </a:solidFill>
              </a:rPr>
            </a:br>
            <a:r>
              <a:rPr lang="en-US" dirty="0" smtClean="0"/>
              <a:t>Hierarchical decomposition</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80</a:t>
            </a:fld>
            <a:endParaRPr lang="en-US" dirty="0"/>
          </a:p>
        </p:txBody>
      </p:sp>
      <p:pic>
        <p:nvPicPr>
          <p:cNvPr id="8" name="Picture 3"/>
          <p:cNvPicPr>
            <a:picLocks noChangeAspect="1" noChangeArrowheads="1"/>
          </p:cNvPicPr>
          <p:nvPr/>
        </p:nvPicPr>
        <p:blipFill>
          <a:blip r:embed="rId2" cstate="print"/>
          <a:srcRect/>
          <a:stretch>
            <a:fillRect/>
          </a:stretch>
        </p:blipFill>
        <p:spPr bwMode="auto">
          <a:xfrm>
            <a:off x="762000" y="2895600"/>
            <a:ext cx="5266600" cy="3352800"/>
          </a:xfrm>
          <a:prstGeom prst="rect">
            <a:avLst/>
          </a:prstGeom>
          <a:noFill/>
          <a:ln w="9525">
            <a:noFill/>
            <a:miter lim="800000"/>
            <a:headEnd/>
            <a:tailEnd/>
          </a:ln>
        </p:spPr>
      </p:pic>
      <p:pic>
        <p:nvPicPr>
          <p:cNvPr id="142338" name="Picture 2"/>
          <p:cNvPicPr>
            <a:picLocks noChangeAspect="1" noChangeArrowheads="1"/>
          </p:cNvPicPr>
          <p:nvPr/>
        </p:nvPicPr>
        <p:blipFill>
          <a:blip r:embed="rId3" cstate="print"/>
          <a:srcRect/>
          <a:stretch>
            <a:fillRect/>
          </a:stretch>
        </p:blipFill>
        <p:spPr bwMode="auto">
          <a:xfrm>
            <a:off x="6248400" y="1515533"/>
            <a:ext cx="2743200" cy="499872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49154" name="Ink 2"/>
              <p14:cNvContentPartPr>
                <a14:cpLocks xmlns:a14="http://schemas.microsoft.com/office/drawing/2010/main" noRot="1" noChangeAspect="1" noEditPoints="1" noChangeArrowheads="1" noChangeShapeType="1"/>
              </p14:cNvContentPartPr>
              <p14:nvPr/>
            </p14:nvContentPartPr>
            <p14:xfrm>
              <a:off x="8423275" y="4338638"/>
              <a:ext cx="131763" cy="3175"/>
            </p14:xfrm>
          </p:contentPart>
        </mc:Choice>
        <mc:Fallback xmlns="">
          <p:pic>
            <p:nvPicPr>
              <p:cNvPr id="49154" name="Ink 2"/>
              <p:cNvPicPr>
                <a:picLocks noRot="1" noChangeAspect="1" noEditPoints="1" noChangeArrowheads="1" noChangeShapeType="1"/>
              </p:cNvPicPr>
              <p:nvPr/>
            </p:nvPicPr>
            <p:blipFill>
              <a:blip r:embed="rId5" cstate="print"/>
              <a:stretch>
                <a:fillRect/>
              </a:stretch>
            </p:blipFill>
            <p:spPr>
              <a:xfrm>
                <a:off x="8420755" y="4336169"/>
                <a:ext cx="136803" cy="8114"/>
              </a:xfrm>
              <a:prstGeom prst="rect">
                <a:avLst/>
              </a:prstGeom>
            </p:spPr>
          </p:pic>
        </mc:Fallback>
      </mc:AlternateContent>
    </p:spTree>
    <p:extLst>
      <p:ext uri="{BB962C8B-B14F-4D97-AF65-F5344CB8AC3E}">
        <p14:creationId xmlns:p14="http://schemas.microsoft.com/office/powerpoint/2010/main" val="321184294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828"/>
            <a:ext cx="8229600" cy="1143000"/>
          </a:xfrm>
        </p:spPr>
        <p:txBody>
          <a:bodyPr/>
          <a:lstStyle/>
          <a:p>
            <a:r>
              <a:rPr lang="en-US" dirty="0" smtClean="0">
                <a:solidFill>
                  <a:schemeClr val="accent6">
                    <a:lumMod val="75000"/>
                  </a:schemeClr>
                </a:solidFill>
              </a:rPr>
              <a:t>Girvan-Newman: Results</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81</a:t>
            </a:fld>
            <a:endParaRPr lang="en-US"/>
          </a:p>
        </p:txBody>
      </p:sp>
      <p:pic>
        <p:nvPicPr>
          <p:cNvPr id="140290" name="Picture 2"/>
          <p:cNvPicPr>
            <a:picLocks noChangeAspect="1" noChangeArrowheads="1"/>
          </p:cNvPicPr>
          <p:nvPr/>
        </p:nvPicPr>
        <p:blipFill>
          <a:blip r:embed="rId2" cstate="print"/>
          <a:srcRect/>
          <a:stretch>
            <a:fillRect/>
          </a:stretch>
        </p:blipFill>
        <p:spPr bwMode="auto">
          <a:xfrm>
            <a:off x="1295400" y="1143000"/>
            <a:ext cx="6288835" cy="4953000"/>
          </a:xfrm>
          <a:prstGeom prst="rect">
            <a:avLst/>
          </a:prstGeom>
          <a:noFill/>
          <a:ln w="9525">
            <a:noFill/>
            <a:miter lim="800000"/>
            <a:headEnd/>
            <a:tailEnd/>
          </a:ln>
        </p:spPr>
      </p:pic>
      <p:sp>
        <p:nvSpPr>
          <p:cNvPr id="8" name="TextBox 7"/>
          <p:cNvSpPr txBox="1"/>
          <p:nvPr/>
        </p:nvSpPr>
        <p:spPr>
          <a:xfrm>
            <a:off x="2209800" y="6248400"/>
            <a:ext cx="4343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Communities in physics collaborations </a:t>
            </a:r>
          </a:p>
        </p:txBody>
      </p:sp>
      <p:sp>
        <p:nvSpPr>
          <p:cNvPr id="10" name="Rectangle 9"/>
          <p:cNvSpPr/>
          <p:nvPr/>
        </p:nvSpPr>
        <p:spPr>
          <a:xfrm>
            <a:off x="1524000" y="1524000"/>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28431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75000"/>
                  </a:schemeClr>
                </a:solidFill>
              </a:rPr>
              <a:t>How to Compute </a:t>
            </a:r>
            <a:r>
              <a:rPr lang="en-US" dirty="0" err="1" smtClean="0">
                <a:solidFill>
                  <a:schemeClr val="accent6">
                    <a:lumMod val="75000"/>
                  </a:schemeClr>
                </a:solidFill>
              </a:rPr>
              <a:t>Betweenness</a:t>
            </a:r>
            <a:r>
              <a:rPr lang="en-US" dirty="0" smtClean="0">
                <a:solidFill>
                  <a:schemeClr val="accent6">
                    <a:lumMod val="75000"/>
                  </a:schemeClr>
                </a:solidFill>
              </a:rPr>
              <a:t>?</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9" name="Content Placeholder 8"/>
              <p:cNvSpPr>
                <a:spLocks noGrp="1"/>
              </p:cNvSpPr>
              <p:nvPr>
                <p:ph sz="half" idx="1"/>
              </p:nvPr>
            </p:nvSpPr>
            <p:spPr>
              <a:xfrm>
                <a:off x="611560" y="1484784"/>
                <a:ext cx="6984776" cy="1748629"/>
              </a:xfrm>
            </p:spPr>
            <p:txBody>
              <a:bodyPr>
                <a:normAutofit/>
              </a:bodyPr>
              <a:lstStyle/>
              <a:p>
                <a:r>
                  <a:rPr lang="en-US" sz="3200" dirty="0" smtClean="0">
                    <a:solidFill>
                      <a:schemeClr val="tx1"/>
                    </a:solidFill>
                  </a:rPr>
                  <a:t>Want to compute  </a:t>
                </a:r>
                <a:r>
                  <a:rPr lang="en-US" sz="3200" dirty="0" err="1" smtClean="0">
                    <a:solidFill>
                      <a:schemeClr val="tx1"/>
                    </a:solidFill>
                  </a:rPr>
                  <a:t>betweenness</a:t>
                </a:r>
                <a:r>
                  <a:rPr lang="en-US" sz="3200" dirty="0" smtClean="0">
                    <a:solidFill>
                      <a:schemeClr val="tx1"/>
                    </a:solidFill>
                  </a:rPr>
                  <a:t> of paths starting at node </a:t>
                </a:r>
                <a14:m>
                  <m:oMath xmlns:m="http://schemas.openxmlformats.org/officeDocument/2006/math">
                    <m:r>
                      <a:rPr lang="en-US" sz="3200" b="0" i="1" dirty="0" smtClean="0">
                        <a:solidFill>
                          <a:schemeClr val="tx1"/>
                        </a:solidFill>
                        <a:latin typeface="Cambria Math"/>
                      </a:rPr>
                      <m:t>𝐴</m:t>
                    </m:r>
                  </m:oMath>
                </a14:m>
                <a:endParaRPr lang="en-US" sz="3200" dirty="0">
                  <a:solidFill>
                    <a:schemeClr val="tx1"/>
                  </a:solidFill>
                </a:endParaRPr>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xfrm>
                <a:off x="611560" y="1484784"/>
                <a:ext cx="6984776" cy="1748629"/>
              </a:xfrm>
              <a:blipFill rotWithShape="1">
                <a:blip r:embed="rId2" cstate="print"/>
                <a:stretch>
                  <a:fillRect l="-1920" t="-4545"/>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82</a:t>
            </a:fld>
            <a:endParaRPr lang="en-US"/>
          </a:p>
        </p:txBody>
      </p:sp>
      <p:pic>
        <p:nvPicPr>
          <p:cNvPr id="137218" name="Picture 2"/>
          <p:cNvPicPr>
            <a:picLocks noChangeAspect="1" noChangeArrowheads="1"/>
          </p:cNvPicPr>
          <p:nvPr/>
        </p:nvPicPr>
        <p:blipFill>
          <a:blip r:embed="rId3" cstate="print"/>
          <a:srcRect/>
          <a:stretch>
            <a:fillRect/>
          </a:stretch>
        </p:blipFill>
        <p:spPr bwMode="auto">
          <a:xfrm>
            <a:off x="2555776" y="2996952"/>
            <a:ext cx="3314700" cy="2629253"/>
          </a:xfrm>
          <a:prstGeom prst="rect">
            <a:avLst/>
          </a:prstGeom>
          <a:noFill/>
          <a:ln w="9525">
            <a:noFill/>
            <a:miter lim="800000"/>
            <a:headEnd/>
            <a:tailEnd/>
          </a:ln>
        </p:spPr>
      </p:pic>
    </p:spTree>
    <p:extLst>
      <p:ext uri="{BB962C8B-B14F-4D97-AF65-F5344CB8AC3E}">
        <p14:creationId xmlns:p14="http://schemas.microsoft.com/office/powerpoint/2010/main" val="22087425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830997"/>
          </a:xfrm>
          <a:prstGeom prst="rect">
            <a:avLst/>
          </a:prstGeom>
          <a:noFill/>
        </p:spPr>
        <p:txBody>
          <a:bodyPr wrap="square" rtlCol="0">
            <a:spAutoFit/>
          </a:bodyPr>
          <a:lstStyle/>
          <a:p>
            <a:pPr algn="ctr"/>
            <a:r>
              <a:rPr lang="en-US" sz="4800" dirty="0" smtClean="0">
                <a:solidFill>
                  <a:schemeClr val="accent6">
                    <a:lumMod val="75000"/>
                  </a:schemeClr>
                </a:solidFill>
              </a:rPr>
              <a:t>Computing </a:t>
            </a:r>
            <a:r>
              <a:rPr lang="en-US" sz="4800" dirty="0" err="1" smtClean="0">
                <a:solidFill>
                  <a:schemeClr val="accent6">
                    <a:lumMod val="75000"/>
                  </a:schemeClr>
                </a:solidFill>
              </a:rPr>
              <a:t>Betweenness</a:t>
            </a:r>
            <a:endParaRPr lang="en-US" sz="4800" dirty="0">
              <a:solidFill>
                <a:schemeClr val="accent6">
                  <a:lumMod val="75000"/>
                </a:schemeClr>
              </a:solidFill>
            </a:endParaRPr>
          </a:p>
        </p:txBody>
      </p:sp>
      <p:sp>
        <p:nvSpPr>
          <p:cNvPr id="8" name="TextBox 7"/>
          <p:cNvSpPr txBox="1"/>
          <p:nvPr/>
        </p:nvSpPr>
        <p:spPr>
          <a:xfrm>
            <a:off x="611560" y="1628800"/>
            <a:ext cx="7776864" cy="3046988"/>
          </a:xfrm>
          <a:prstGeom prst="rect">
            <a:avLst/>
          </a:prstGeom>
          <a:noFill/>
        </p:spPr>
        <p:txBody>
          <a:bodyPr wrap="square" rtlCol="0">
            <a:spAutoFit/>
          </a:bodyPr>
          <a:lstStyle/>
          <a:p>
            <a:pPr marL="342900" indent="-342900">
              <a:buAutoNum type="arabicPeriod"/>
            </a:pPr>
            <a:r>
              <a:rPr lang="en-US" sz="3200" dirty="0" smtClean="0"/>
              <a:t>Perform a </a:t>
            </a:r>
            <a:r>
              <a:rPr lang="en-US" sz="3200" i="1" dirty="0" smtClean="0"/>
              <a:t>BFS</a:t>
            </a:r>
            <a:r>
              <a:rPr lang="en-US" sz="3200" dirty="0" smtClean="0"/>
              <a:t> starting from A</a:t>
            </a:r>
          </a:p>
          <a:p>
            <a:pPr marL="342900" indent="-342900">
              <a:buAutoNum type="arabicPeriod"/>
            </a:pPr>
            <a:r>
              <a:rPr lang="en-US" sz="3200" dirty="0" smtClean="0"/>
              <a:t>Determine the number of shortest path from A to each other node</a:t>
            </a:r>
          </a:p>
          <a:p>
            <a:pPr marL="342900" indent="-342900">
              <a:buAutoNum type="arabicPeriod"/>
            </a:pPr>
            <a:r>
              <a:rPr lang="en-US" sz="3200" dirty="0" smtClean="0"/>
              <a:t>Based on these numbers, determine the amount of flow from A to all other nodes that uses each edge</a:t>
            </a:r>
          </a:p>
        </p:txBody>
      </p:sp>
      <p:sp>
        <p:nvSpPr>
          <p:cNvPr id="2" name="Slide Number Placeholder 1"/>
          <p:cNvSpPr>
            <a:spLocks noGrp="1"/>
          </p:cNvSpPr>
          <p:nvPr>
            <p:ph type="sldNum" sz="quarter" idx="12"/>
          </p:nvPr>
        </p:nvSpPr>
        <p:spPr/>
        <p:txBody>
          <a:bodyPr/>
          <a:lstStyle/>
          <a:p>
            <a:fld id="{878E0B35-C73E-49DE-9EA0-4D9F6C87E107}" type="slidenum">
              <a:rPr lang="el-GR" smtClean="0"/>
              <a:pPr/>
              <a:t>83</a:t>
            </a:fld>
            <a:endParaRPr lang="el-G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1475656" y="2204864"/>
            <a:ext cx="2876550" cy="2019300"/>
          </a:xfrm>
          <a:prstGeom prst="rect">
            <a:avLst/>
          </a:prstGeom>
          <a:noFill/>
          <a:ln w="9525">
            <a:noFill/>
            <a:miter lim="800000"/>
            <a:headEnd/>
            <a:tailEnd/>
          </a:ln>
        </p:spPr>
      </p:pic>
      <p:pic>
        <p:nvPicPr>
          <p:cNvPr id="80899" name="Picture 3"/>
          <p:cNvPicPr>
            <a:picLocks noChangeAspect="1" noChangeArrowheads="1"/>
          </p:cNvPicPr>
          <p:nvPr/>
        </p:nvPicPr>
        <p:blipFill>
          <a:blip r:embed="rId4" cstate="print"/>
          <a:srcRect/>
          <a:stretch>
            <a:fillRect/>
          </a:stretch>
        </p:blipFill>
        <p:spPr bwMode="auto">
          <a:xfrm>
            <a:off x="4572000" y="2348880"/>
            <a:ext cx="2781300" cy="2247900"/>
          </a:xfrm>
          <a:prstGeom prst="rect">
            <a:avLst/>
          </a:prstGeom>
          <a:noFill/>
          <a:ln w="9525">
            <a:noFill/>
            <a:miter lim="800000"/>
            <a:headEnd/>
            <a:tailEnd/>
          </a:ln>
        </p:spPr>
      </p:pic>
      <p:sp>
        <p:nvSpPr>
          <p:cNvPr id="5" name="TextBox 4"/>
          <p:cNvSpPr txBox="1"/>
          <p:nvPr/>
        </p:nvSpPr>
        <p:spPr>
          <a:xfrm>
            <a:off x="1691680" y="4725144"/>
            <a:ext cx="1584176" cy="369332"/>
          </a:xfrm>
          <a:prstGeom prst="rect">
            <a:avLst/>
          </a:prstGeom>
          <a:noFill/>
        </p:spPr>
        <p:txBody>
          <a:bodyPr wrap="square" rtlCol="0">
            <a:spAutoFit/>
          </a:bodyPr>
          <a:lstStyle/>
          <a:p>
            <a:r>
              <a:rPr lang="en-US" dirty="0" smtClean="0">
                <a:solidFill>
                  <a:schemeClr val="tx2">
                    <a:lumMod val="75000"/>
                  </a:schemeClr>
                </a:solidFill>
              </a:rPr>
              <a:t>Initial network</a:t>
            </a:r>
            <a:endParaRPr lang="el-GR" dirty="0">
              <a:solidFill>
                <a:schemeClr val="tx2">
                  <a:lumMod val="75000"/>
                </a:schemeClr>
              </a:solidFill>
            </a:endParaRPr>
          </a:p>
        </p:txBody>
      </p:sp>
      <p:sp>
        <p:nvSpPr>
          <p:cNvPr id="6" name="TextBox 5"/>
          <p:cNvSpPr txBox="1"/>
          <p:nvPr/>
        </p:nvSpPr>
        <p:spPr>
          <a:xfrm>
            <a:off x="5148064" y="4725144"/>
            <a:ext cx="1584176" cy="369332"/>
          </a:xfrm>
          <a:prstGeom prst="rect">
            <a:avLst/>
          </a:prstGeom>
          <a:noFill/>
        </p:spPr>
        <p:txBody>
          <a:bodyPr wrap="square" rtlCol="0">
            <a:spAutoFit/>
          </a:bodyPr>
          <a:lstStyle/>
          <a:p>
            <a:r>
              <a:rPr lang="en-US" dirty="0" smtClean="0">
                <a:solidFill>
                  <a:schemeClr val="tx2">
                    <a:lumMod val="75000"/>
                  </a:schemeClr>
                </a:solidFill>
              </a:rPr>
              <a:t>BFS on A</a:t>
            </a:r>
            <a:endParaRPr lang="el-GR" dirty="0">
              <a:solidFill>
                <a:schemeClr val="tx2">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84</a:t>
            </a:fld>
            <a:endParaRPr lang="el-GR"/>
          </a:p>
        </p:txBody>
      </p:sp>
      <p:sp>
        <p:nvSpPr>
          <p:cNvPr id="9" name="TextBox 8"/>
          <p:cNvSpPr txBox="1"/>
          <p:nvPr/>
        </p:nvSpPr>
        <p:spPr>
          <a:xfrm>
            <a:off x="1142976" y="285728"/>
            <a:ext cx="7101432" cy="1569660"/>
          </a:xfrm>
          <a:prstGeom prst="rect">
            <a:avLst/>
          </a:prstGeom>
          <a:noFill/>
        </p:spPr>
        <p:txBody>
          <a:bodyPr wrap="square" rtlCol="0">
            <a:spAutoFit/>
          </a:bodyPr>
          <a:lstStyle/>
          <a:p>
            <a:pPr algn="ctr"/>
            <a:r>
              <a:rPr lang="en-US" sz="4800" dirty="0" smtClean="0">
                <a:solidFill>
                  <a:schemeClr val="accent6">
                    <a:lumMod val="75000"/>
                  </a:schemeClr>
                </a:solidFill>
              </a:rPr>
              <a:t>Computing </a:t>
            </a:r>
            <a:r>
              <a:rPr lang="en-US" sz="4800" dirty="0" err="1" smtClean="0">
                <a:solidFill>
                  <a:schemeClr val="accent6">
                    <a:lumMod val="75000"/>
                  </a:schemeClr>
                </a:solidFill>
              </a:rPr>
              <a:t>Betweenness</a:t>
            </a:r>
            <a:r>
              <a:rPr lang="en-US" sz="4800" dirty="0" smtClean="0">
                <a:solidFill>
                  <a:schemeClr val="accent6">
                    <a:lumMod val="75000"/>
                  </a:schemeClr>
                </a:solidFill>
              </a:rPr>
              <a:t>: step 1</a:t>
            </a:r>
            <a:endParaRPr lang="en-US" sz="48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1614509" y="2157356"/>
            <a:ext cx="6029325" cy="3562350"/>
          </a:xfrm>
          <a:prstGeom prst="rect">
            <a:avLst/>
          </a:prstGeom>
          <a:noFill/>
          <a:ln w="9525">
            <a:noFill/>
            <a:miter lim="800000"/>
            <a:headEnd/>
            <a:tailEnd/>
          </a:ln>
        </p:spPr>
      </p:pic>
      <p:sp>
        <p:nvSpPr>
          <p:cNvPr id="4" name="TextBox 3"/>
          <p:cNvSpPr txBox="1"/>
          <p:nvPr/>
        </p:nvSpPr>
        <p:spPr>
          <a:xfrm>
            <a:off x="395534" y="1052736"/>
            <a:ext cx="8338091" cy="954107"/>
          </a:xfrm>
          <a:prstGeom prst="rect">
            <a:avLst/>
          </a:prstGeom>
          <a:noFill/>
        </p:spPr>
        <p:txBody>
          <a:bodyPr wrap="square" rtlCol="0">
            <a:spAutoFit/>
          </a:bodyPr>
          <a:lstStyle/>
          <a:p>
            <a:r>
              <a:rPr lang="en-US" sz="2800" dirty="0" smtClean="0"/>
              <a:t>Count how many shortest paths from A to a specific node</a:t>
            </a:r>
            <a:endParaRPr lang="el-GR" sz="2800" dirty="0"/>
          </a:p>
        </p:txBody>
      </p:sp>
      <p:sp>
        <p:nvSpPr>
          <p:cNvPr id="5" name="TextBox 4"/>
          <p:cNvSpPr txBox="1"/>
          <p:nvPr/>
        </p:nvSpPr>
        <p:spPr>
          <a:xfrm>
            <a:off x="596723" y="2786403"/>
            <a:ext cx="2664296" cy="276999"/>
          </a:xfrm>
          <a:prstGeom prst="rect">
            <a:avLst/>
          </a:prstGeom>
          <a:noFill/>
        </p:spPr>
        <p:txBody>
          <a:bodyPr wrap="square" rtlCol="0">
            <a:spAutoFit/>
          </a:bodyPr>
          <a:lstStyle/>
          <a:p>
            <a:r>
              <a:rPr lang="en-US" sz="1200" b="1" dirty="0" smtClean="0">
                <a:solidFill>
                  <a:schemeClr val="accent6">
                    <a:lumMod val="75000"/>
                  </a:schemeClr>
                </a:solidFill>
              </a:rPr>
              <a:t>Level 1</a:t>
            </a:r>
            <a:endParaRPr lang="el-GR" sz="1200" b="1" dirty="0">
              <a:solidFill>
                <a:schemeClr val="accent6">
                  <a:lumMod val="75000"/>
                </a:schemeClr>
              </a:solidFill>
            </a:endParaRPr>
          </a:p>
        </p:txBody>
      </p:sp>
      <p:sp>
        <p:nvSpPr>
          <p:cNvPr id="10" name="TextBox 9"/>
          <p:cNvSpPr txBox="1"/>
          <p:nvPr/>
        </p:nvSpPr>
        <p:spPr>
          <a:xfrm>
            <a:off x="596723" y="4010539"/>
            <a:ext cx="2664296" cy="276999"/>
          </a:xfrm>
          <a:prstGeom prst="rect">
            <a:avLst/>
          </a:prstGeom>
          <a:noFill/>
        </p:spPr>
        <p:txBody>
          <a:bodyPr wrap="square" rtlCol="0">
            <a:spAutoFit/>
          </a:bodyPr>
          <a:lstStyle/>
          <a:p>
            <a:r>
              <a:rPr lang="en-US" sz="1200" b="1" dirty="0" smtClean="0">
                <a:solidFill>
                  <a:schemeClr val="accent6">
                    <a:lumMod val="75000"/>
                  </a:schemeClr>
                </a:solidFill>
              </a:rPr>
              <a:t>Level 3</a:t>
            </a:r>
            <a:endParaRPr lang="el-GR" sz="1200" b="1" dirty="0">
              <a:solidFill>
                <a:schemeClr val="accent6">
                  <a:lumMod val="75000"/>
                </a:schemeClr>
              </a:solidFill>
            </a:endParaRPr>
          </a:p>
        </p:txBody>
      </p:sp>
      <p:sp>
        <p:nvSpPr>
          <p:cNvPr id="11" name="TextBox 10"/>
          <p:cNvSpPr txBox="1"/>
          <p:nvPr/>
        </p:nvSpPr>
        <p:spPr>
          <a:xfrm>
            <a:off x="596723" y="3506483"/>
            <a:ext cx="2664296" cy="276999"/>
          </a:xfrm>
          <a:prstGeom prst="rect">
            <a:avLst/>
          </a:prstGeom>
          <a:noFill/>
        </p:spPr>
        <p:txBody>
          <a:bodyPr wrap="square" rtlCol="0">
            <a:spAutoFit/>
          </a:bodyPr>
          <a:lstStyle/>
          <a:p>
            <a:r>
              <a:rPr lang="en-US" sz="1200" b="1" dirty="0" smtClean="0">
                <a:solidFill>
                  <a:schemeClr val="accent6">
                    <a:lumMod val="75000"/>
                  </a:schemeClr>
                </a:solidFill>
              </a:rPr>
              <a:t>Level 2</a:t>
            </a:r>
            <a:endParaRPr lang="el-GR" sz="1200" b="1" dirty="0">
              <a:solidFill>
                <a:schemeClr val="accent6">
                  <a:lumMod val="75000"/>
                </a:schemeClr>
              </a:solidFill>
            </a:endParaRPr>
          </a:p>
        </p:txBody>
      </p:sp>
      <p:sp>
        <p:nvSpPr>
          <p:cNvPr id="12" name="TextBox 11"/>
          <p:cNvSpPr txBox="1"/>
          <p:nvPr/>
        </p:nvSpPr>
        <p:spPr>
          <a:xfrm>
            <a:off x="596723" y="4658611"/>
            <a:ext cx="2664296" cy="276999"/>
          </a:xfrm>
          <a:prstGeom prst="rect">
            <a:avLst/>
          </a:prstGeom>
          <a:noFill/>
        </p:spPr>
        <p:txBody>
          <a:bodyPr wrap="square" rtlCol="0">
            <a:spAutoFit/>
          </a:bodyPr>
          <a:lstStyle/>
          <a:p>
            <a:r>
              <a:rPr lang="en-US" sz="1200" b="1" dirty="0" smtClean="0">
                <a:solidFill>
                  <a:schemeClr val="accent6">
                    <a:lumMod val="75000"/>
                  </a:schemeClr>
                </a:solidFill>
              </a:rPr>
              <a:t>Level 4</a:t>
            </a:r>
            <a:endParaRPr lang="el-GR" sz="1200" b="1" dirty="0">
              <a:solidFill>
                <a:schemeClr val="accent6">
                  <a:lumMod val="75000"/>
                </a:schemeClr>
              </a:solidFill>
            </a:endParaRPr>
          </a:p>
        </p:txBody>
      </p:sp>
      <p:cxnSp>
        <p:nvCxnSpPr>
          <p:cNvPr id="14" name="Straight Arrow Connector 13"/>
          <p:cNvCxnSpPr/>
          <p:nvPr/>
        </p:nvCxnSpPr>
        <p:spPr>
          <a:xfrm>
            <a:off x="7797523" y="2282347"/>
            <a:ext cx="0" cy="2448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25515" y="4802628"/>
            <a:ext cx="1008112" cy="307777"/>
          </a:xfrm>
          <a:prstGeom prst="rect">
            <a:avLst/>
          </a:prstGeom>
          <a:noFill/>
        </p:spPr>
        <p:txBody>
          <a:bodyPr wrap="square" rtlCol="0">
            <a:spAutoFit/>
          </a:bodyPr>
          <a:lstStyle/>
          <a:p>
            <a:r>
              <a:rPr lang="en-US" sz="1400" dirty="0" smtClean="0">
                <a:solidFill>
                  <a:schemeClr val="tx2">
                    <a:lumMod val="60000"/>
                    <a:lumOff val="40000"/>
                  </a:schemeClr>
                </a:solidFill>
              </a:rPr>
              <a:t>Top-down</a:t>
            </a:r>
            <a:endParaRPr lang="el-GR" sz="1400" dirty="0">
              <a:solidFill>
                <a:schemeClr val="tx2">
                  <a:lumMod val="60000"/>
                  <a:lumOff val="40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85</a:t>
            </a:fld>
            <a:endParaRPr lang="el-GR"/>
          </a:p>
        </p:txBody>
      </p:sp>
      <p:sp>
        <p:nvSpPr>
          <p:cNvPr id="13" name="TextBox 12"/>
          <p:cNvSpPr txBox="1"/>
          <p:nvPr/>
        </p:nvSpPr>
        <p:spPr>
          <a:xfrm>
            <a:off x="1142976" y="285728"/>
            <a:ext cx="6500858" cy="646331"/>
          </a:xfrm>
          <a:prstGeom prst="rect">
            <a:avLst/>
          </a:prstGeom>
          <a:noFill/>
        </p:spPr>
        <p:txBody>
          <a:bodyPr wrap="square" rtlCol="0">
            <a:spAutoFit/>
          </a:bodyPr>
          <a:lstStyle/>
          <a:p>
            <a:pPr algn="ctr"/>
            <a:r>
              <a:rPr lang="en-US" sz="3600" dirty="0" smtClean="0">
                <a:solidFill>
                  <a:schemeClr val="accent6">
                    <a:lumMod val="75000"/>
                  </a:schemeClr>
                </a:solidFill>
              </a:rPr>
              <a:t>Computing </a:t>
            </a:r>
            <a:r>
              <a:rPr lang="en-US" sz="3600" dirty="0" err="1" smtClean="0">
                <a:solidFill>
                  <a:schemeClr val="accent6">
                    <a:lumMod val="75000"/>
                  </a:schemeClr>
                </a:solidFill>
              </a:rPr>
              <a:t>Betweenness</a:t>
            </a:r>
            <a:r>
              <a:rPr lang="en-US" sz="3600" dirty="0" smtClean="0">
                <a:solidFill>
                  <a:schemeClr val="accent6">
                    <a:lumMod val="75000"/>
                  </a:schemeClr>
                </a:solidFill>
              </a:rPr>
              <a:t>: step 2</a:t>
            </a:r>
            <a:endParaRPr lang="en-US" sz="36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3923928" y="2179987"/>
            <a:ext cx="4895850" cy="3409950"/>
          </a:xfrm>
          <a:prstGeom prst="rect">
            <a:avLst/>
          </a:prstGeom>
          <a:noFill/>
          <a:ln w="9525">
            <a:noFill/>
            <a:miter lim="800000"/>
            <a:headEnd/>
            <a:tailEnd/>
          </a:ln>
        </p:spPr>
      </p:pic>
      <p:sp>
        <p:nvSpPr>
          <p:cNvPr id="4" name="TextBox 3"/>
          <p:cNvSpPr txBox="1"/>
          <p:nvPr/>
        </p:nvSpPr>
        <p:spPr>
          <a:xfrm>
            <a:off x="442528" y="3055018"/>
            <a:ext cx="4276159" cy="2862322"/>
          </a:xfrm>
          <a:prstGeom prst="rect">
            <a:avLst/>
          </a:prstGeom>
          <a:noFill/>
        </p:spPr>
        <p:txBody>
          <a:bodyPr wrap="square" rtlCol="0">
            <a:spAutoFit/>
          </a:bodyPr>
          <a:lstStyle/>
          <a:p>
            <a:pPr algn="just"/>
            <a:r>
              <a:rPr lang="en-US" sz="2000" dirty="0" smtClean="0">
                <a:solidFill>
                  <a:schemeClr val="tx2">
                    <a:lumMod val="50000"/>
                  </a:schemeClr>
                </a:solidFill>
              </a:rPr>
              <a:t>For </a:t>
            </a:r>
            <a:r>
              <a:rPr lang="en-US" sz="2000" i="1" dirty="0" smtClean="0">
                <a:solidFill>
                  <a:schemeClr val="tx2">
                    <a:lumMod val="50000"/>
                  </a:schemeClr>
                </a:solidFill>
              </a:rPr>
              <a:t>each edge e</a:t>
            </a:r>
            <a:r>
              <a:rPr lang="en-US" sz="2000" dirty="0" smtClean="0">
                <a:solidFill>
                  <a:schemeClr val="tx2">
                    <a:lumMod val="50000"/>
                  </a:schemeClr>
                </a:solidFill>
              </a:rPr>
              <a:t>: calculate the sum </a:t>
            </a:r>
            <a:r>
              <a:rPr lang="en-US" sz="2000" i="1" dirty="0" smtClean="0">
                <a:solidFill>
                  <a:schemeClr val="accent6">
                    <a:lumMod val="75000"/>
                  </a:schemeClr>
                </a:solidFill>
              </a:rPr>
              <a:t>over all nodes Y </a:t>
            </a:r>
            <a:r>
              <a:rPr lang="en-US" sz="2000" dirty="0" smtClean="0">
                <a:solidFill>
                  <a:schemeClr val="tx2">
                    <a:lumMod val="50000"/>
                  </a:schemeClr>
                </a:solidFill>
              </a:rPr>
              <a:t>of the fraction of shortest paths </a:t>
            </a:r>
            <a:r>
              <a:rPr lang="en-US" sz="2000" i="1" dirty="0" smtClean="0">
                <a:solidFill>
                  <a:schemeClr val="accent6">
                    <a:lumMod val="75000"/>
                  </a:schemeClr>
                </a:solidFill>
              </a:rPr>
              <a:t>from the root A to Y </a:t>
            </a:r>
            <a:r>
              <a:rPr lang="en-US" sz="2000" dirty="0" smtClean="0">
                <a:solidFill>
                  <a:schemeClr val="tx2">
                    <a:lumMod val="50000"/>
                  </a:schemeClr>
                </a:solidFill>
              </a:rPr>
              <a:t>that go through e.</a:t>
            </a:r>
          </a:p>
          <a:p>
            <a:pPr algn="just"/>
            <a:endParaRPr lang="en-US" sz="2000" dirty="0" smtClean="0">
              <a:solidFill>
                <a:schemeClr val="tx2">
                  <a:lumMod val="50000"/>
                </a:schemeClr>
              </a:solidFill>
            </a:endParaRPr>
          </a:p>
          <a:p>
            <a:pPr algn="just"/>
            <a:r>
              <a:rPr lang="en-US" sz="2000" dirty="0" smtClean="0">
                <a:solidFill>
                  <a:schemeClr val="accent3">
                    <a:lumMod val="75000"/>
                  </a:schemeClr>
                </a:solidFill>
              </a:rPr>
              <a:t>Each edge (X, Y) participates in the shortest-paths from the root to Y and to nodes (at levels) below Y -&gt; Bottom up calculation</a:t>
            </a:r>
          </a:p>
        </p:txBody>
      </p:sp>
      <p:cxnSp>
        <p:nvCxnSpPr>
          <p:cNvPr id="14" name="Straight Arrow Connector 13"/>
          <p:cNvCxnSpPr/>
          <p:nvPr/>
        </p:nvCxnSpPr>
        <p:spPr>
          <a:xfrm flipV="1">
            <a:off x="8388424" y="3406059"/>
            <a:ext cx="0"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878E0B35-C73E-49DE-9EA0-4D9F6C87E107}" type="slidenum">
              <a:rPr lang="el-GR" smtClean="0"/>
              <a:pPr/>
              <a:t>86</a:t>
            </a:fld>
            <a:endParaRPr lang="el-GR"/>
          </a:p>
        </p:txBody>
      </p:sp>
      <p:sp>
        <p:nvSpPr>
          <p:cNvPr id="9" name="TextBox 8"/>
          <p:cNvSpPr txBox="1"/>
          <p:nvPr/>
        </p:nvSpPr>
        <p:spPr>
          <a:xfrm>
            <a:off x="1142976" y="285728"/>
            <a:ext cx="7101432" cy="707886"/>
          </a:xfrm>
          <a:prstGeom prst="rect">
            <a:avLst/>
          </a:prstGeom>
          <a:noFill/>
        </p:spPr>
        <p:txBody>
          <a:bodyPr wrap="square" rtlCol="0">
            <a:spAutoFit/>
          </a:bodyPr>
          <a:lstStyle/>
          <a:p>
            <a:pPr algn="ctr"/>
            <a:r>
              <a:rPr lang="en-US" sz="4000" dirty="0" smtClean="0">
                <a:solidFill>
                  <a:schemeClr val="accent6">
                    <a:lumMod val="75000"/>
                  </a:schemeClr>
                </a:solidFill>
              </a:rPr>
              <a:t>Computing </a:t>
            </a:r>
            <a:r>
              <a:rPr lang="en-US" sz="4000" dirty="0" err="1" smtClean="0">
                <a:solidFill>
                  <a:schemeClr val="accent6">
                    <a:lumMod val="75000"/>
                  </a:schemeClr>
                </a:solidFill>
              </a:rPr>
              <a:t>Betweenness</a:t>
            </a:r>
            <a:r>
              <a:rPr lang="en-US" sz="4000" dirty="0" smtClean="0">
                <a:solidFill>
                  <a:schemeClr val="accent6">
                    <a:lumMod val="75000"/>
                  </a:schemeClr>
                </a:solidFill>
              </a:rPr>
              <a:t>: step 3</a:t>
            </a:r>
            <a:endParaRPr lang="en-US" sz="4000" dirty="0">
              <a:solidFill>
                <a:schemeClr val="accent6">
                  <a:lumMod val="75000"/>
                </a:schemeClr>
              </a:solidFill>
            </a:endParaRPr>
          </a:p>
        </p:txBody>
      </p:sp>
      <p:sp>
        <p:nvSpPr>
          <p:cNvPr id="5" name="Rectangle 4"/>
          <p:cNvSpPr/>
          <p:nvPr/>
        </p:nvSpPr>
        <p:spPr>
          <a:xfrm>
            <a:off x="470036" y="1124744"/>
            <a:ext cx="7704856" cy="954107"/>
          </a:xfrm>
          <a:prstGeom prst="rect">
            <a:avLst/>
          </a:prstGeom>
        </p:spPr>
        <p:txBody>
          <a:bodyPr wrap="square">
            <a:spAutoFit/>
          </a:bodyPr>
          <a:lstStyle/>
          <a:p>
            <a:r>
              <a:rPr lang="en-US" sz="2800" dirty="0"/>
              <a:t>Compute </a:t>
            </a:r>
            <a:r>
              <a:rPr lang="en-US" sz="2800" dirty="0" err="1"/>
              <a:t>betweenness</a:t>
            </a:r>
            <a:r>
              <a:rPr lang="en-US" sz="2800" dirty="0"/>
              <a:t> by working up the tree: If there are multiple paths count them fractionally</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4" cstate="print"/>
          <a:srcRect/>
          <a:stretch>
            <a:fillRect/>
          </a:stretch>
        </p:blipFill>
        <p:spPr bwMode="auto">
          <a:xfrm>
            <a:off x="1557338" y="1647825"/>
            <a:ext cx="6029325" cy="3562350"/>
          </a:xfrm>
          <a:prstGeom prst="rect">
            <a:avLst/>
          </a:prstGeom>
          <a:noFill/>
          <a:ln w="9525">
            <a:noFill/>
            <a:miter lim="800000"/>
            <a:headEnd/>
            <a:tailEnd/>
          </a:ln>
        </p:spPr>
      </p:pic>
      <p:sp>
        <p:nvSpPr>
          <p:cNvPr id="4" name="TextBox 3"/>
          <p:cNvSpPr txBox="1"/>
          <p:nvPr/>
        </p:nvSpPr>
        <p:spPr>
          <a:xfrm>
            <a:off x="467544" y="1124744"/>
            <a:ext cx="3312368" cy="646331"/>
          </a:xfrm>
          <a:prstGeom prst="rect">
            <a:avLst/>
          </a:prstGeom>
          <a:noFill/>
        </p:spPr>
        <p:txBody>
          <a:bodyPr wrap="square" rtlCol="0">
            <a:spAutoFit/>
          </a:bodyPr>
          <a:lstStyle/>
          <a:p>
            <a:r>
              <a:rPr lang="en-US" dirty="0" smtClean="0">
                <a:solidFill>
                  <a:schemeClr val="tx2">
                    <a:lumMod val="75000"/>
                  </a:schemeClr>
                </a:solidFill>
              </a:rPr>
              <a:t>Count the flow through each edge</a:t>
            </a:r>
            <a:endParaRPr lang="el-GR" dirty="0">
              <a:solidFill>
                <a:schemeClr val="tx2">
                  <a:lumMod val="75000"/>
                </a:schemeClr>
              </a:solidFill>
            </a:endParaRPr>
          </a:p>
        </p:txBody>
      </p:sp>
      <p:graphicFrame>
        <p:nvGraphicFramePr>
          <p:cNvPr id="2" name="Object 3"/>
          <p:cNvGraphicFramePr>
            <a:graphicFrameLocks noChangeAspect="1"/>
          </p:cNvGraphicFramePr>
          <p:nvPr/>
        </p:nvGraphicFramePr>
        <p:xfrm>
          <a:off x="4572000" y="1000108"/>
          <a:ext cx="4121150" cy="630237"/>
        </p:xfrm>
        <a:graphic>
          <a:graphicData uri="http://schemas.openxmlformats.org/presentationml/2006/ole">
            <mc:AlternateContent xmlns:mc="http://schemas.openxmlformats.org/markup-compatibility/2006">
              <mc:Choice xmlns:v="urn:schemas-microsoft-com:vml" Requires="v">
                <p:oleObj spid="_x0000_s83067" name="Equation" r:id="rId5" imgW="2819400" imgH="431800" progId="Equation.3">
                  <p:embed/>
                </p:oleObj>
              </mc:Choice>
              <mc:Fallback>
                <p:oleObj name="Equation" r:id="rId5" imgW="2819400" imgH="431800" progId="Equation.3">
                  <p:embed/>
                  <p:pic>
                    <p:nvPicPr>
                      <p:cNvPr id="0"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00108"/>
                        <a:ext cx="4121150"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flipV="1">
            <a:off x="3851920" y="4149080"/>
            <a:ext cx="216024" cy="576064"/>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47864" y="4869160"/>
            <a:ext cx="1800200" cy="954107"/>
          </a:xfrm>
          <a:prstGeom prst="rect">
            <a:avLst/>
          </a:prstGeom>
          <a:noFill/>
        </p:spPr>
        <p:txBody>
          <a:bodyPr wrap="square" rtlCol="0">
            <a:spAutoFit/>
          </a:bodyPr>
          <a:lstStyle/>
          <a:p>
            <a:r>
              <a:rPr lang="en-US" sz="1400" b="1" dirty="0" smtClean="0">
                <a:solidFill>
                  <a:schemeClr val="tx2">
                    <a:lumMod val="60000"/>
                    <a:lumOff val="40000"/>
                  </a:schemeClr>
                </a:solidFill>
              </a:rPr>
              <a:t>Portion of the shortest paths to </a:t>
            </a:r>
            <a:r>
              <a:rPr lang="en-US" sz="1400" b="1" dirty="0" smtClean="0">
                <a:solidFill>
                  <a:schemeClr val="accent6">
                    <a:lumMod val="75000"/>
                  </a:schemeClr>
                </a:solidFill>
              </a:rPr>
              <a:t>K</a:t>
            </a:r>
            <a:r>
              <a:rPr lang="en-US" sz="1400" b="1" dirty="0" smtClean="0">
                <a:solidFill>
                  <a:schemeClr val="tx2">
                    <a:lumMod val="60000"/>
                    <a:lumOff val="40000"/>
                  </a:schemeClr>
                </a:solidFill>
              </a:rPr>
              <a:t> that go through (I, K) = 3/6 = 1/2</a:t>
            </a:r>
            <a:endParaRPr lang="el-GR" sz="1400" b="1" dirty="0">
              <a:solidFill>
                <a:schemeClr val="tx2">
                  <a:lumMod val="60000"/>
                  <a:lumOff val="40000"/>
                </a:schemeClr>
              </a:solidFill>
            </a:endParaRPr>
          </a:p>
        </p:txBody>
      </p:sp>
      <p:cxnSp>
        <p:nvCxnSpPr>
          <p:cNvPr id="22" name="Straight Arrow Connector 21"/>
          <p:cNvCxnSpPr/>
          <p:nvPr/>
        </p:nvCxnSpPr>
        <p:spPr>
          <a:xfrm flipV="1">
            <a:off x="2771800" y="3429000"/>
            <a:ext cx="720080" cy="1440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3528" y="2852936"/>
            <a:ext cx="2448272" cy="1815882"/>
          </a:xfrm>
          <a:prstGeom prst="rect">
            <a:avLst/>
          </a:prstGeom>
          <a:noFill/>
        </p:spPr>
        <p:txBody>
          <a:bodyPr wrap="square" rtlCol="0">
            <a:spAutoFit/>
          </a:bodyPr>
          <a:lstStyle/>
          <a:p>
            <a:r>
              <a:rPr lang="en-US" sz="1400" b="1" dirty="0" smtClean="0">
                <a:solidFill>
                  <a:schemeClr val="tx2">
                    <a:lumMod val="60000"/>
                    <a:lumOff val="40000"/>
                  </a:schemeClr>
                </a:solidFill>
              </a:rPr>
              <a:t>Portion of the shortest paths to  </a:t>
            </a:r>
            <a:r>
              <a:rPr lang="en-US" sz="1400" b="1" dirty="0" smtClean="0">
                <a:solidFill>
                  <a:schemeClr val="accent6">
                    <a:lumMod val="75000"/>
                  </a:schemeClr>
                </a:solidFill>
              </a:rPr>
              <a:t>I</a:t>
            </a:r>
            <a:r>
              <a:rPr lang="en-US" sz="1400" b="1" dirty="0" smtClean="0">
                <a:solidFill>
                  <a:schemeClr val="tx2">
                    <a:lumMod val="60000"/>
                    <a:lumOff val="40000"/>
                  </a:schemeClr>
                </a:solidFill>
              </a:rPr>
              <a:t> that go through (F, I) = 2/3 +  </a:t>
            </a:r>
          </a:p>
          <a:p>
            <a:r>
              <a:rPr lang="en-US" sz="1400" b="1" dirty="0" smtClean="0">
                <a:solidFill>
                  <a:schemeClr val="tx2">
                    <a:lumMod val="60000"/>
                    <a:lumOff val="40000"/>
                  </a:schemeClr>
                </a:solidFill>
              </a:rPr>
              <a:t>Portion of the shortest paths to </a:t>
            </a:r>
            <a:r>
              <a:rPr lang="en-US" sz="1400" b="1" dirty="0" smtClean="0">
                <a:solidFill>
                  <a:schemeClr val="accent6">
                    <a:lumMod val="75000"/>
                  </a:schemeClr>
                </a:solidFill>
              </a:rPr>
              <a:t>K</a:t>
            </a:r>
            <a:r>
              <a:rPr lang="en-US" sz="1400" b="1" dirty="0" smtClean="0">
                <a:solidFill>
                  <a:schemeClr val="tx2">
                    <a:lumMod val="60000"/>
                    <a:lumOff val="40000"/>
                  </a:schemeClr>
                </a:solidFill>
              </a:rPr>
              <a:t> that go through (F, I)</a:t>
            </a:r>
          </a:p>
          <a:p>
            <a:r>
              <a:rPr lang="en-US" sz="1400" b="1" dirty="0" smtClean="0">
                <a:solidFill>
                  <a:schemeClr val="tx2">
                    <a:lumMod val="60000"/>
                    <a:lumOff val="40000"/>
                  </a:schemeClr>
                </a:solidFill>
              </a:rPr>
              <a:t>(2/3) </a:t>
            </a:r>
            <a:r>
              <a:rPr lang="el-GR" sz="1400" b="1" dirty="0" smtClean="0">
                <a:solidFill>
                  <a:schemeClr val="tx2">
                    <a:lumMod val="60000"/>
                    <a:lumOff val="40000"/>
                  </a:schemeClr>
                </a:solidFill>
              </a:rPr>
              <a:t>(1/2) </a:t>
            </a:r>
            <a:r>
              <a:rPr lang="en-US" sz="1400" b="1" dirty="0" smtClean="0">
                <a:solidFill>
                  <a:schemeClr val="tx2">
                    <a:lumMod val="60000"/>
                    <a:lumOff val="40000"/>
                  </a:schemeClr>
                </a:solidFill>
              </a:rPr>
              <a:t>= 1/3</a:t>
            </a:r>
          </a:p>
          <a:p>
            <a:r>
              <a:rPr lang="en-US" sz="1400" b="1" dirty="0" smtClean="0">
                <a:solidFill>
                  <a:schemeClr val="tx2">
                    <a:lumMod val="60000"/>
                    <a:lumOff val="40000"/>
                  </a:schemeClr>
                </a:solidFill>
              </a:rPr>
              <a:t>= 1</a:t>
            </a:r>
          </a:p>
          <a:p>
            <a:endParaRPr lang="el-GR" sz="1400" b="1" dirty="0">
              <a:solidFill>
                <a:schemeClr val="tx2">
                  <a:lumMod val="60000"/>
                  <a:lumOff val="40000"/>
                </a:schemeClr>
              </a:solidFill>
            </a:endParaRPr>
          </a:p>
        </p:txBody>
      </p:sp>
      <p:cxnSp>
        <p:nvCxnSpPr>
          <p:cNvPr id="13" name="Straight Arrow Connector 12"/>
          <p:cNvCxnSpPr/>
          <p:nvPr/>
        </p:nvCxnSpPr>
        <p:spPr>
          <a:xfrm flipH="1">
            <a:off x="3995936" y="3356992"/>
            <a:ext cx="20882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56176" y="3140968"/>
            <a:ext cx="1944216" cy="307777"/>
          </a:xfrm>
          <a:prstGeom prst="rect">
            <a:avLst/>
          </a:prstGeom>
          <a:noFill/>
        </p:spPr>
        <p:txBody>
          <a:bodyPr wrap="square" rtlCol="0">
            <a:spAutoFit/>
          </a:bodyPr>
          <a:lstStyle/>
          <a:p>
            <a:r>
              <a:rPr lang="en-US" sz="1400" b="1" dirty="0" smtClean="0">
                <a:solidFill>
                  <a:schemeClr val="tx2">
                    <a:lumMod val="60000"/>
                    <a:lumOff val="40000"/>
                  </a:schemeClr>
                </a:solidFill>
              </a:rPr>
              <a:t>1/3+(1/3)1/2 = 1/2</a:t>
            </a:r>
            <a:endParaRPr lang="el-GR" sz="1400" b="1" dirty="0" smtClean="0">
              <a:solidFill>
                <a:schemeClr val="tx2">
                  <a:lumMod val="60000"/>
                  <a:lumOff val="40000"/>
                </a:schemeClr>
              </a:solidFill>
            </a:endParaRPr>
          </a:p>
        </p:txBody>
      </p:sp>
      <p:cxnSp>
        <p:nvCxnSpPr>
          <p:cNvPr id="5" name="Straight Arrow Connector 4"/>
          <p:cNvCxnSpPr/>
          <p:nvPr/>
        </p:nvCxnSpPr>
        <p:spPr>
          <a:xfrm flipV="1">
            <a:off x="8100392" y="2708920"/>
            <a:ext cx="0" cy="26372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78E0B35-C73E-49DE-9EA0-4D9F6C87E107}" type="slidenum">
              <a:rPr lang="el-GR" smtClean="0"/>
              <a:pPr/>
              <a:t>87</a:t>
            </a:fld>
            <a:endParaRPr lang="el-GR"/>
          </a:p>
        </p:txBody>
      </p:sp>
      <p:sp>
        <p:nvSpPr>
          <p:cNvPr id="15" name="TextBox 14"/>
          <p:cNvSpPr txBox="1"/>
          <p:nvPr/>
        </p:nvSpPr>
        <p:spPr>
          <a:xfrm>
            <a:off x="1142976" y="285728"/>
            <a:ext cx="7101432" cy="707886"/>
          </a:xfrm>
          <a:prstGeom prst="rect">
            <a:avLst/>
          </a:prstGeom>
          <a:noFill/>
        </p:spPr>
        <p:txBody>
          <a:bodyPr wrap="square" rtlCol="0">
            <a:spAutoFit/>
          </a:bodyPr>
          <a:lstStyle/>
          <a:p>
            <a:pPr algn="ctr"/>
            <a:r>
              <a:rPr lang="en-US" sz="4000" dirty="0" smtClean="0">
                <a:solidFill>
                  <a:schemeClr val="accent6">
                    <a:lumMod val="75000"/>
                  </a:schemeClr>
                </a:solidFill>
              </a:rPr>
              <a:t>Computing </a:t>
            </a:r>
            <a:r>
              <a:rPr lang="en-US" sz="4000" dirty="0" err="1" smtClean="0">
                <a:solidFill>
                  <a:schemeClr val="accent6">
                    <a:lumMod val="75000"/>
                  </a:schemeClr>
                </a:solidFill>
              </a:rPr>
              <a:t>Betweenness</a:t>
            </a:r>
            <a:r>
              <a:rPr lang="en-US" sz="4000" dirty="0" smtClean="0">
                <a:solidFill>
                  <a:schemeClr val="accent6">
                    <a:lumMod val="75000"/>
                  </a:schemeClr>
                </a:solidFill>
              </a:rPr>
              <a:t>: step 3</a:t>
            </a:r>
            <a:endParaRPr lang="en-US" sz="40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2" cstate="print"/>
          <a:srcRect/>
          <a:stretch>
            <a:fillRect/>
          </a:stretch>
        </p:blipFill>
        <p:spPr bwMode="auto">
          <a:xfrm>
            <a:off x="2819400" y="2438400"/>
            <a:ext cx="5200650" cy="42195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19B12225-5612-419B-A8D5-4B8EEE4C217E}" type="slidenum">
              <a:rPr lang="en-US" smtClean="0"/>
              <a:pPr/>
              <a:t>88</a:t>
            </a:fld>
            <a:endParaRPr lang="en-US"/>
          </a:p>
        </p:txBody>
      </p:sp>
      <p:sp>
        <p:nvSpPr>
          <p:cNvPr id="8" name="TextBox 7"/>
          <p:cNvSpPr txBox="1"/>
          <p:nvPr/>
        </p:nvSpPr>
        <p:spPr>
          <a:xfrm>
            <a:off x="5962650" y="6048375"/>
            <a:ext cx="1231427" cy="584775"/>
          </a:xfrm>
          <a:prstGeom prst="rect">
            <a:avLst/>
          </a:prstGeom>
          <a:noFill/>
        </p:spPr>
        <p:txBody>
          <a:bodyPr wrap="none" rtlCol="0">
            <a:spAutoFit/>
          </a:bodyPr>
          <a:lstStyle/>
          <a:p>
            <a:r>
              <a:rPr lang="en-US" sz="1600" dirty="0" smtClean="0">
                <a:latin typeface="Arial" pitchFamily="34" charset="0"/>
                <a:cs typeface="Arial" pitchFamily="34" charset="0"/>
              </a:rPr>
              <a:t>1 path to K.</a:t>
            </a:r>
          </a:p>
          <a:p>
            <a:r>
              <a:rPr lang="en-US" sz="1600" dirty="0" smtClean="0">
                <a:latin typeface="Arial" pitchFamily="34" charset="0"/>
                <a:cs typeface="Arial" pitchFamily="34" charset="0"/>
              </a:rPr>
              <a:t>Split evenly</a:t>
            </a:r>
            <a:endParaRPr lang="en-US" sz="1600" dirty="0">
              <a:latin typeface="Arial" pitchFamily="34" charset="0"/>
              <a:cs typeface="Arial" pitchFamily="34" charset="0"/>
            </a:endParaRPr>
          </a:p>
        </p:txBody>
      </p:sp>
      <p:sp>
        <p:nvSpPr>
          <p:cNvPr id="9" name="TextBox 8"/>
          <p:cNvSpPr txBox="1"/>
          <p:nvPr/>
        </p:nvSpPr>
        <p:spPr>
          <a:xfrm>
            <a:off x="6719535" y="5126541"/>
            <a:ext cx="1653017" cy="584775"/>
          </a:xfrm>
          <a:prstGeom prst="rect">
            <a:avLst/>
          </a:prstGeom>
          <a:noFill/>
        </p:spPr>
        <p:txBody>
          <a:bodyPr wrap="none" rtlCol="0">
            <a:spAutoFit/>
          </a:bodyPr>
          <a:lstStyle/>
          <a:p>
            <a:r>
              <a:rPr lang="en-US" sz="1600" dirty="0" smtClean="0">
                <a:latin typeface="Arial" pitchFamily="34" charset="0"/>
                <a:cs typeface="Arial" pitchFamily="34" charset="0"/>
              </a:rPr>
              <a:t>1+0.5 paths to J</a:t>
            </a:r>
          </a:p>
          <a:p>
            <a:r>
              <a:rPr lang="en-US" sz="1600" dirty="0" smtClean="0">
                <a:latin typeface="Arial" pitchFamily="34" charset="0"/>
                <a:cs typeface="Arial" pitchFamily="34" charset="0"/>
              </a:rPr>
              <a:t>Split 1:2</a:t>
            </a:r>
            <a:endParaRPr lang="en-US" sz="1600" dirty="0">
              <a:latin typeface="Arial" pitchFamily="34" charset="0"/>
              <a:cs typeface="Arial" pitchFamily="34" charset="0"/>
            </a:endParaRPr>
          </a:p>
        </p:txBody>
      </p:sp>
      <p:sp>
        <p:nvSpPr>
          <p:cNvPr id="10" name="TextBox 9"/>
          <p:cNvSpPr txBox="1"/>
          <p:nvPr/>
        </p:nvSpPr>
        <p:spPr>
          <a:xfrm>
            <a:off x="7546044" y="4215825"/>
            <a:ext cx="1526380" cy="584775"/>
          </a:xfrm>
          <a:prstGeom prst="rect">
            <a:avLst/>
          </a:prstGeom>
          <a:noFill/>
        </p:spPr>
        <p:txBody>
          <a:bodyPr wrap="none" rtlCol="0">
            <a:spAutoFit/>
          </a:bodyPr>
          <a:lstStyle/>
          <a:p>
            <a:r>
              <a:rPr lang="en-US" sz="1600" dirty="0" smtClean="0">
                <a:latin typeface="Arial" pitchFamily="34" charset="0"/>
                <a:cs typeface="Arial" pitchFamily="34" charset="0"/>
              </a:rPr>
              <a:t>1+1 paths to H</a:t>
            </a:r>
          </a:p>
          <a:p>
            <a:r>
              <a:rPr lang="en-US" sz="1600" dirty="0" smtClean="0">
                <a:latin typeface="Arial" pitchFamily="34" charset="0"/>
                <a:cs typeface="Arial" pitchFamily="34" charset="0"/>
              </a:rPr>
              <a:t>Split evenly</a:t>
            </a:r>
            <a:endParaRPr lang="en-US" sz="1600" dirty="0">
              <a:latin typeface="Arial" pitchFamily="34" charset="0"/>
              <a:cs typeface="Arial" pitchFamily="34" charset="0"/>
            </a:endParaRPr>
          </a:p>
        </p:txBody>
      </p:sp>
      <p:sp>
        <p:nvSpPr>
          <p:cNvPr id="7" name="Rectangle 6"/>
          <p:cNvSpPr/>
          <p:nvPr/>
        </p:nvSpPr>
        <p:spPr>
          <a:xfrm>
            <a:off x="4743450" y="5711316"/>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ectangle 13"/>
          <p:cNvSpPr/>
          <p:nvPr/>
        </p:nvSpPr>
        <p:spPr>
          <a:xfrm>
            <a:off x="5639264" y="5771386"/>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ectangle 14"/>
          <p:cNvSpPr/>
          <p:nvPr/>
        </p:nvSpPr>
        <p:spPr>
          <a:xfrm>
            <a:off x="3942420" y="4851477"/>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Rectangle 15"/>
          <p:cNvSpPr/>
          <p:nvPr/>
        </p:nvSpPr>
        <p:spPr>
          <a:xfrm>
            <a:off x="4801064" y="4889245"/>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Rectangle 16"/>
          <p:cNvSpPr/>
          <p:nvPr/>
        </p:nvSpPr>
        <p:spPr>
          <a:xfrm>
            <a:off x="5561206" y="4826652"/>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Rectangle 17"/>
          <p:cNvSpPr/>
          <p:nvPr/>
        </p:nvSpPr>
        <p:spPr>
          <a:xfrm>
            <a:off x="6419850" y="4864420"/>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Rectangle 18"/>
          <p:cNvSpPr/>
          <p:nvPr/>
        </p:nvSpPr>
        <p:spPr>
          <a:xfrm>
            <a:off x="3483362" y="3951281"/>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Rectangle 19"/>
          <p:cNvSpPr/>
          <p:nvPr/>
        </p:nvSpPr>
        <p:spPr>
          <a:xfrm>
            <a:off x="4037206" y="3987189"/>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Rectangle 20"/>
          <p:cNvSpPr/>
          <p:nvPr/>
        </p:nvSpPr>
        <p:spPr>
          <a:xfrm>
            <a:off x="5680152" y="3956958"/>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Rectangle 21"/>
          <p:cNvSpPr/>
          <p:nvPr/>
        </p:nvSpPr>
        <p:spPr>
          <a:xfrm>
            <a:off x="6233996" y="3976633"/>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Rectangle 22"/>
          <p:cNvSpPr/>
          <p:nvPr/>
        </p:nvSpPr>
        <p:spPr>
          <a:xfrm>
            <a:off x="6973693" y="3917161"/>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ectangle 23"/>
          <p:cNvSpPr/>
          <p:nvPr/>
        </p:nvSpPr>
        <p:spPr>
          <a:xfrm>
            <a:off x="4189606" y="3076575"/>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Rectangle 24"/>
          <p:cNvSpPr/>
          <p:nvPr/>
        </p:nvSpPr>
        <p:spPr>
          <a:xfrm>
            <a:off x="5682548" y="3076575"/>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6" name="Rectangle 25"/>
          <p:cNvSpPr/>
          <p:nvPr/>
        </p:nvSpPr>
        <p:spPr>
          <a:xfrm>
            <a:off x="6236392" y="3112483"/>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Rectangle 26"/>
          <p:cNvSpPr/>
          <p:nvPr/>
        </p:nvSpPr>
        <p:spPr>
          <a:xfrm>
            <a:off x="4742128" y="3083410"/>
            <a:ext cx="304800" cy="184659"/>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381000" y="3276600"/>
                <a:ext cx="2438400" cy="286232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rgbClr val="008000"/>
                    </a:solidFill>
                    <a:latin typeface="Arial" pitchFamily="34" charset="0"/>
                    <a:cs typeface="Arial" pitchFamily="34" charset="0"/>
                  </a:rPr>
                  <a:t>The algorithm:</a:t>
                </a:r>
              </a:p>
              <a:p>
                <a:pPr>
                  <a:buFont typeface="Arial" pitchFamily="34" charset="0"/>
                  <a:buChar char="•"/>
                </a:pPr>
                <a:r>
                  <a:rPr lang="en-US" dirty="0" smtClean="0">
                    <a:solidFill>
                      <a:srgbClr val="008000"/>
                    </a:solidFill>
                    <a:latin typeface="Arial" pitchFamily="34" charset="0"/>
                    <a:cs typeface="Arial" pitchFamily="34" charset="0"/>
                  </a:rPr>
                  <a:t>Add edge </a:t>
                </a:r>
                <a:r>
                  <a:rPr lang="en-US" b="1" dirty="0" smtClean="0">
                    <a:solidFill>
                      <a:srgbClr val="008000"/>
                    </a:solidFill>
                    <a:latin typeface="Arial" pitchFamily="34" charset="0"/>
                    <a:cs typeface="Arial" pitchFamily="34" charset="0"/>
                  </a:rPr>
                  <a:t>flows</a:t>
                </a:r>
                <a:r>
                  <a:rPr lang="en-US" dirty="0" smtClean="0">
                    <a:solidFill>
                      <a:srgbClr val="008000"/>
                    </a:solidFill>
                    <a:latin typeface="Arial" pitchFamily="34" charset="0"/>
                    <a:cs typeface="Arial" pitchFamily="34" charset="0"/>
                  </a:rPr>
                  <a:t>:</a:t>
                </a:r>
              </a:p>
              <a:p>
                <a:r>
                  <a:rPr lang="en-US" dirty="0" smtClean="0">
                    <a:solidFill>
                      <a:srgbClr val="008000"/>
                    </a:solidFill>
                    <a:latin typeface="Arial" pitchFamily="34" charset="0"/>
                    <a:cs typeface="Arial" pitchFamily="34" charset="0"/>
                  </a:rPr>
                  <a:t>  -- node flow =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        1+∑child edges </a:t>
                </a:r>
              </a:p>
              <a:p>
                <a:r>
                  <a:rPr lang="en-US" dirty="0" smtClean="0">
                    <a:solidFill>
                      <a:srgbClr val="008000"/>
                    </a:solidFill>
                    <a:latin typeface="Arial" pitchFamily="34" charset="0"/>
                    <a:cs typeface="Arial" pitchFamily="34" charset="0"/>
                  </a:rPr>
                  <a:t>  -- split the flow up based on the parent value</a:t>
                </a:r>
              </a:p>
              <a:p>
                <a:pPr>
                  <a:buFont typeface="Arial" pitchFamily="34" charset="0"/>
                  <a:buChar char="•"/>
                </a:pPr>
                <a:r>
                  <a:rPr lang="en-US" dirty="0">
                    <a:solidFill>
                      <a:srgbClr val="008000"/>
                    </a:solidFill>
                    <a:latin typeface="Arial" pitchFamily="34" charset="0"/>
                    <a:cs typeface="Arial" pitchFamily="34" charset="0"/>
                  </a:rPr>
                  <a:t> Repeat the BFS procedure for each </a:t>
                </a:r>
                <a:r>
                  <a:rPr lang="en-US" dirty="0" smtClean="0">
                    <a:solidFill>
                      <a:srgbClr val="008000"/>
                    </a:solidFill>
                    <a:latin typeface="Arial" pitchFamily="34" charset="0"/>
                    <a:cs typeface="Arial" pitchFamily="34" charset="0"/>
                  </a:rPr>
                  <a:t>starting node </a:t>
                </a:r>
                <a14:m>
                  <m:oMath xmlns:m="http://schemas.openxmlformats.org/officeDocument/2006/math">
                    <m:r>
                      <a:rPr lang="en-US" b="0" i="1" dirty="0" smtClean="0">
                        <a:solidFill>
                          <a:srgbClr val="008000"/>
                        </a:solidFill>
                        <a:latin typeface="Cambria Math"/>
                        <a:cs typeface="Arial" pitchFamily="34" charset="0"/>
                      </a:rPr>
                      <m:t>𝑈</m:t>
                    </m:r>
                  </m:oMath>
                </a14:m>
                <a:endParaRPr lang="en-US" dirty="0" smtClean="0">
                  <a:solidFill>
                    <a:srgbClr val="008000"/>
                  </a:solidFill>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1000" y="3276600"/>
                <a:ext cx="2438400" cy="2862322"/>
              </a:xfrm>
              <a:prstGeom prst="rect">
                <a:avLst/>
              </a:prstGeom>
              <a:blipFill rotWithShape="1">
                <a:blip r:embed="rId3" cstate="print"/>
                <a:stretch>
                  <a:fillRect l="-2250" t="-1066" b="-2345"/>
                </a:stretch>
              </a:blipFill>
              <a:ln>
                <a:noFill/>
              </a:ln>
            </p:spPr>
            <p:txBody>
              <a:bodyPr/>
              <a:lstStyle/>
              <a:p>
                <a:r>
                  <a:rPr lang="en-US">
                    <a:noFill/>
                  </a:rPr>
                  <a:t> </a:t>
                </a:r>
              </a:p>
            </p:txBody>
          </p:sp>
        </mc:Fallback>
      </mc:AlternateContent>
      <p:sp>
        <p:nvSpPr>
          <p:cNvPr id="28" name="TextBox 27"/>
          <p:cNvSpPr txBox="1"/>
          <p:nvPr/>
        </p:nvSpPr>
        <p:spPr>
          <a:xfrm>
            <a:off x="1142976" y="285728"/>
            <a:ext cx="7101432" cy="707886"/>
          </a:xfrm>
          <a:prstGeom prst="rect">
            <a:avLst/>
          </a:prstGeom>
          <a:noFill/>
        </p:spPr>
        <p:txBody>
          <a:bodyPr wrap="square" rtlCol="0">
            <a:spAutoFit/>
          </a:bodyPr>
          <a:lstStyle/>
          <a:p>
            <a:pPr algn="ctr"/>
            <a:r>
              <a:rPr lang="en-US" sz="4000" dirty="0" smtClean="0">
                <a:solidFill>
                  <a:schemeClr val="accent6">
                    <a:lumMod val="75000"/>
                  </a:schemeClr>
                </a:solidFill>
              </a:rPr>
              <a:t>Computing </a:t>
            </a:r>
            <a:r>
              <a:rPr lang="en-US" sz="4000" dirty="0" err="1" smtClean="0">
                <a:solidFill>
                  <a:schemeClr val="accent6">
                    <a:lumMod val="75000"/>
                  </a:schemeClr>
                </a:solidFill>
              </a:rPr>
              <a:t>Betweenness</a:t>
            </a:r>
            <a:r>
              <a:rPr lang="en-US" sz="4000" dirty="0" smtClean="0">
                <a:solidFill>
                  <a:schemeClr val="accent6">
                    <a:lumMod val="75000"/>
                  </a:schemeClr>
                </a:solidFill>
              </a:rPr>
              <a:t>: step 3</a:t>
            </a:r>
            <a:endParaRPr lang="en-US" sz="4000" dirty="0">
              <a:solidFill>
                <a:schemeClr val="accent6">
                  <a:lumMod val="75000"/>
                </a:schemeClr>
              </a:solidFill>
            </a:endParaRPr>
          </a:p>
        </p:txBody>
      </p:sp>
    </p:spTree>
    <p:extLst>
      <p:ext uri="{BB962C8B-B14F-4D97-AF65-F5344CB8AC3E}">
        <p14:creationId xmlns:p14="http://schemas.microsoft.com/office/powerpoint/2010/main" val="557406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7"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4" cstate="print"/>
          <a:srcRect/>
          <a:stretch>
            <a:fillRect/>
          </a:stretch>
        </p:blipFill>
        <p:spPr bwMode="auto">
          <a:xfrm>
            <a:off x="0" y="1700808"/>
            <a:ext cx="4895850" cy="3409950"/>
          </a:xfrm>
          <a:prstGeom prst="rect">
            <a:avLst/>
          </a:prstGeom>
          <a:noFill/>
          <a:ln w="9525">
            <a:noFill/>
            <a:miter lim="800000"/>
            <a:headEnd/>
            <a:tailEnd/>
          </a:ln>
        </p:spPr>
      </p:pic>
      <p:sp>
        <p:nvSpPr>
          <p:cNvPr id="4" name="TextBox 3"/>
          <p:cNvSpPr txBox="1"/>
          <p:nvPr/>
        </p:nvSpPr>
        <p:spPr>
          <a:xfrm>
            <a:off x="5148064" y="2276872"/>
            <a:ext cx="2160240" cy="646331"/>
          </a:xfrm>
          <a:prstGeom prst="rect">
            <a:avLst/>
          </a:prstGeom>
          <a:noFill/>
        </p:spPr>
        <p:txBody>
          <a:bodyPr wrap="square" rtlCol="0">
            <a:spAutoFit/>
          </a:bodyPr>
          <a:lstStyle/>
          <a:p>
            <a:r>
              <a:rPr lang="en-US" dirty="0" smtClean="0"/>
              <a:t>(X, Y)</a:t>
            </a:r>
          </a:p>
          <a:p>
            <a:endParaRPr lang="el-GR" dirty="0"/>
          </a:p>
        </p:txBody>
      </p:sp>
      <p:sp>
        <p:nvSpPr>
          <p:cNvPr id="8" name="Oval 7"/>
          <p:cNvSpPr/>
          <p:nvPr/>
        </p:nvSpPr>
        <p:spPr>
          <a:xfrm>
            <a:off x="6516216" y="234888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l-GR" dirty="0"/>
          </a:p>
        </p:txBody>
      </p:sp>
      <p:sp>
        <p:nvSpPr>
          <p:cNvPr id="9" name="Oval 8"/>
          <p:cNvSpPr/>
          <p:nvPr/>
        </p:nvSpPr>
        <p:spPr>
          <a:xfrm>
            <a:off x="6516216" y="3212976"/>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a:t>
            </a:r>
            <a:endParaRPr lang="el-GR" dirty="0"/>
          </a:p>
        </p:txBody>
      </p:sp>
      <p:cxnSp>
        <p:nvCxnSpPr>
          <p:cNvPr id="11" name="Straight Connector 10"/>
          <p:cNvCxnSpPr>
            <a:stCxn id="8" idx="4"/>
            <a:endCxn id="9" idx="0"/>
          </p:cNvCxnSpPr>
          <p:nvPr/>
        </p:nvCxnSpPr>
        <p:spPr>
          <a:xfrm>
            <a:off x="6732240" y="2708920"/>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4288" y="2276872"/>
            <a:ext cx="792088" cy="369332"/>
          </a:xfrm>
          <a:prstGeom prst="rect">
            <a:avLst/>
          </a:prstGeom>
          <a:noFill/>
        </p:spPr>
        <p:txBody>
          <a:bodyPr wrap="square" rtlCol="0">
            <a:spAutoFit/>
          </a:bodyPr>
          <a:lstStyle/>
          <a:p>
            <a:r>
              <a:rPr lang="en-US" dirty="0" err="1" smtClean="0"/>
              <a:t>p</a:t>
            </a:r>
            <a:r>
              <a:rPr lang="en-US" baseline="-25000" dirty="0" err="1" smtClean="0"/>
              <a:t>X</a:t>
            </a:r>
            <a:endParaRPr lang="el-GR" baseline="-25000" dirty="0"/>
          </a:p>
        </p:txBody>
      </p:sp>
      <p:sp>
        <p:nvSpPr>
          <p:cNvPr id="13" name="TextBox 12"/>
          <p:cNvSpPr txBox="1"/>
          <p:nvPr/>
        </p:nvSpPr>
        <p:spPr>
          <a:xfrm>
            <a:off x="7236296" y="3284984"/>
            <a:ext cx="792088" cy="369332"/>
          </a:xfrm>
          <a:prstGeom prst="rect">
            <a:avLst/>
          </a:prstGeom>
          <a:noFill/>
        </p:spPr>
        <p:txBody>
          <a:bodyPr wrap="square" rtlCol="0">
            <a:spAutoFit/>
          </a:bodyPr>
          <a:lstStyle/>
          <a:p>
            <a:r>
              <a:rPr lang="en-US" dirty="0" err="1" smtClean="0"/>
              <a:t>p</a:t>
            </a:r>
            <a:r>
              <a:rPr lang="en-US" baseline="-25000" dirty="0" err="1" smtClean="0"/>
              <a:t>Y</a:t>
            </a:r>
            <a:endParaRPr lang="el-GR" baseline="-25000" dirty="0" smtClean="0"/>
          </a:p>
        </p:txBody>
      </p:sp>
      <p:graphicFrame>
        <p:nvGraphicFramePr>
          <p:cNvPr id="136194" name="Object 3"/>
          <p:cNvGraphicFramePr>
            <a:graphicFrameLocks noChangeAspect="1"/>
          </p:cNvGraphicFramePr>
          <p:nvPr/>
        </p:nvGraphicFramePr>
        <p:xfrm>
          <a:off x="4572000" y="4941168"/>
          <a:ext cx="3954463" cy="557212"/>
        </p:xfrm>
        <a:graphic>
          <a:graphicData uri="http://schemas.openxmlformats.org/presentationml/2006/ole">
            <mc:AlternateContent xmlns:mc="http://schemas.openxmlformats.org/markup-compatibility/2006">
              <mc:Choice xmlns:v="urn:schemas-microsoft-com:vml" Requires="v">
                <p:oleObj spid="_x0000_s84088" name="Εξίσωση" r:id="rId5" imgW="2705100" imgH="381000" progId="Equation.3">
                  <p:embed/>
                </p:oleObj>
              </mc:Choice>
              <mc:Fallback>
                <p:oleObj name="Εξίσωση" r:id="rId5" imgW="2705100" imgH="38100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941168"/>
                        <a:ext cx="3954463"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flipH="1">
            <a:off x="5868144" y="3645024"/>
            <a:ext cx="79208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4248" y="3645024"/>
            <a:ext cx="576064"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72200" y="3933056"/>
            <a:ext cx="648072" cy="369332"/>
          </a:xfrm>
          <a:prstGeom prst="rect">
            <a:avLst/>
          </a:prstGeom>
          <a:noFill/>
        </p:spPr>
        <p:txBody>
          <a:bodyPr wrap="square" rtlCol="0">
            <a:spAutoFit/>
          </a:bodyPr>
          <a:lstStyle/>
          <a:p>
            <a:r>
              <a:rPr lang="en-US" dirty="0" smtClean="0">
                <a:solidFill>
                  <a:schemeClr val="tx2">
                    <a:lumMod val="75000"/>
                  </a:schemeClr>
                </a:solidFill>
              </a:rPr>
              <a:t>.. .</a:t>
            </a:r>
            <a:endParaRPr lang="el-GR" dirty="0">
              <a:solidFill>
                <a:schemeClr val="tx2">
                  <a:lumMod val="75000"/>
                </a:schemeClr>
              </a:solidFill>
            </a:endParaRPr>
          </a:p>
        </p:txBody>
      </p:sp>
      <p:sp>
        <p:nvSpPr>
          <p:cNvPr id="22" name="TextBox 21"/>
          <p:cNvSpPr txBox="1"/>
          <p:nvPr/>
        </p:nvSpPr>
        <p:spPr>
          <a:xfrm>
            <a:off x="5220072" y="4221088"/>
            <a:ext cx="864096" cy="369332"/>
          </a:xfrm>
          <a:prstGeom prst="rect">
            <a:avLst/>
          </a:prstGeom>
          <a:noFill/>
        </p:spPr>
        <p:txBody>
          <a:bodyPr wrap="square" rtlCol="0">
            <a:spAutoFit/>
          </a:bodyPr>
          <a:lstStyle/>
          <a:p>
            <a:r>
              <a:rPr lang="en-US" dirty="0" smtClean="0"/>
              <a:t>Y</a:t>
            </a:r>
            <a:r>
              <a:rPr lang="en-US" baseline="-25000" dirty="0" smtClean="0"/>
              <a:t>1</a:t>
            </a:r>
            <a:endParaRPr lang="el-GR" baseline="-25000" dirty="0"/>
          </a:p>
        </p:txBody>
      </p:sp>
      <p:sp>
        <p:nvSpPr>
          <p:cNvPr id="23" name="TextBox 22"/>
          <p:cNvSpPr txBox="1"/>
          <p:nvPr/>
        </p:nvSpPr>
        <p:spPr>
          <a:xfrm>
            <a:off x="7164288" y="4221088"/>
            <a:ext cx="864096" cy="369332"/>
          </a:xfrm>
          <a:prstGeom prst="rect">
            <a:avLst/>
          </a:prstGeom>
          <a:noFill/>
        </p:spPr>
        <p:txBody>
          <a:bodyPr wrap="square" rtlCol="0">
            <a:spAutoFit/>
          </a:bodyPr>
          <a:lstStyle/>
          <a:p>
            <a:r>
              <a:rPr lang="en-US" dirty="0" err="1" smtClean="0"/>
              <a:t>Y</a:t>
            </a:r>
            <a:r>
              <a:rPr lang="en-US" baseline="-25000" dirty="0" err="1" smtClean="0"/>
              <a:t>m</a:t>
            </a:r>
            <a:endParaRPr lang="el-GR" baseline="-250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89</a:t>
            </a:fld>
            <a:endParaRPr lang="el-GR"/>
          </a:p>
        </p:txBody>
      </p:sp>
      <p:sp>
        <p:nvSpPr>
          <p:cNvPr id="19" name="TextBox 18"/>
          <p:cNvSpPr txBox="1"/>
          <p:nvPr/>
        </p:nvSpPr>
        <p:spPr>
          <a:xfrm>
            <a:off x="1142976" y="285728"/>
            <a:ext cx="7101432" cy="707886"/>
          </a:xfrm>
          <a:prstGeom prst="rect">
            <a:avLst/>
          </a:prstGeom>
          <a:noFill/>
        </p:spPr>
        <p:txBody>
          <a:bodyPr wrap="square" rtlCol="0">
            <a:spAutoFit/>
          </a:bodyPr>
          <a:lstStyle/>
          <a:p>
            <a:pPr algn="ctr"/>
            <a:r>
              <a:rPr lang="en-US" sz="4000" dirty="0" smtClean="0">
                <a:solidFill>
                  <a:schemeClr val="accent6">
                    <a:lumMod val="75000"/>
                  </a:schemeClr>
                </a:solidFill>
              </a:rPr>
              <a:t>Computing </a:t>
            </a:r>
            <a:r>
              <a:rPr lang="en-US" sz="4000" dirty="0" err="1" smtClean="0">
                <a:solidFill>
                  <a:schemeClr val="accent6">
                    <a:lumMod val="75000"/>
                  </a:schemeClr>
                </a:solidFill>
              </a:rPr>
              <a:t>Betweenness</a:t>
            </a:r>
            <a:r>
              <a:rPr lang="en-US" sz="4000" dirty="0" smtClean="0">
                <a:solidFill>
                  <a:schemeClr val="accent6">
                    <a:lumMod val="75000"/>
                  </a:schemeClr>
                </a:solidFill>
              </a:rPr>
              <a:t>: step 3</a:t>
            </a:r>
            <a:endParaRPr lang="en-US" sz="40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03684" y="127364"/>
            <a:ext cx="7812732" cy="709348"/>
          </a:xfrm>
        </p:spPr>
        <p:txBody>
          <a:bodyPr>
            <a:normAutofit fontScale="90000"/>
          </a:bodyPr>
          <a:lstStyle/>
          <a:p>
            <a:r>
              <a:rPr lang="en-US" altLang="ko-KR" dirty="0" smtClean="0">
                <a:solidFill>
                  <a:schemeClr val="accent6">
                    <a:lumMod val="75000"/>
                  </a:schemeClr>
                </a:solidFill>
              </a:rPr>
              <a:t>Facebook Network</a:t>
            </a:r>
            <a:endParaRPr lang="ko-KR" altLang="en-US" dirty="0">
              <a:solidFill>
                <a:schemeClr val="accent6">
                  <a:lumMod val="75000"/>
                </a:schemeClr>
              </a:solidFill>
            </a:endParaRPr>
          </a:p>
        </p:txBody>
      </p:sp>
      <p:sp>
        <p:nvSpPr>
          <p:cNvPr id="4" name="슬라이드 번호 개체 틀 3"/>
          <p:cNvSpPr>
            <a:spLocks noGrp="1"/>
          </p:cNvSpPr>
          <p:nvPr>
            <p:ph type="sldNum" sz="quarter" idx="12"/>
          </p:nvPr>
        </p:nvSpPr>
        <p:spPr/>
        <p:txBody>
          <a:bodyPr/>
          <a:lstStyle/>
          <a:p>
            <a:fld id="{4BEDD84E-25D4-4983-8AA1-2863C96F08D9}" type="slidenum">
              <a:rPr lang="ko-KR" altLang="en-US" smtClean="0"/>
              <a:pPr/>
              <a:t>9</a:t>
            </a:fld>
            <a:endParaRPr lang="ko-KR" alt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6421" y="1124744"/>
            <a:ext cx="6947963" cy="4708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339" y="2251348"/>
            <a:ext cx="202991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rgbClr val="00B050"/>
                </a:solidFill>
                <a:latin typeface="Arial" pitchFamily="34" charset="0"/>
                <a:cs typeface="Arial" pitchFamily="34" charset="0"/>
              </a:rPr>
              <a:t>High school</a:t>
            </a:r>
            <a:endParaRPr lang="ko-KR" altLang="en-US" sz="2400" dirty="0" smtClean="0">
              <a:solidFill>
                <a:srgbClr val="00B050"/>
              </a:solidFill>
              <a:latin typeface="Arial" pitchFamily="34" charset="0"/>
              <a:cs typeface="Arial" pitchFamily="34" charset="0"/>
            </a:endParaRPr>
          </a:p>
        </p:txBody>
      </p:sp>
      <p:sp>
        <p:nvSpPr>
          <p:cNvPr id="7" name="TextBox 6"/>
          <p:cNvSpPr txBox="1"/>
          <p:nvPr/>
        </p:nvSpPr>
        <p:spPr>
          <a:xfrm>
            <a:off x="7019682" y="2395604"/>
            <a:ext cx="202991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fontScale="92500" lnSpcReduction="10000"/>
          </a:bodyPr>
          <a:lstStyle/>
          <a:p>
            <a:r>
              <a:rPr lang="en-US" altLang="ko-KR" sz="2400" dirty="0" smtClean="0">
                <a:solidFill>
                  <a:schemeClr val="accent1">
                    <a:lumMod val="75000"/>
                  </a:schemeClr>
                </a:solidFill>
                <a:latin typeface="Arial" pitchFamily="34" charset="0"/>
                <a:cs typeface="Arial" pitchFamily="34" charset="0"/>
              </a:rPr>
              <a:t>Summer</a:t>
            </a:r>
            <a:br>
              <a:rPr lang="en-US" altLang="ko-KR" sz="2400" dirty="0" smtClean="0">
                <a:solidFill>
                  <a:schemeClr val="accent1">
                    <a:lumMod val="75000"/>
                  </a:schemeClr>
                </a:solidFill>
                <a:latin typeface="Arial" pitchFamily="34" charset="0"/>
                <a:cs typeface="Arial" pitchFamily="34" charset="0"/>
              </a:rPr>
            </a:br>
            <a:r>
              <a:rPr lang="en-US" altLang="ko-KR" sz="2400" dirty="0" smtClean="0">
                <a:solidFill>
                  <a:schemeClr val="accent1">
                    <a:lumMod val="75000"/>
                  </a:schemeClr>
                </a:solidFill>
                <a:latin typeface="Arial" pitchFamily="34" charset="0"/>
                <a:cs typeface="Arial" pitchFamily="34" charset="0"/>
              </a:rPr>
              <a:t>internship</a:t>
            </a:r>
            <a:endParaRPr lang="ko-KR" altLang="en-US" sz="2400" dirty="0" smtClean="0">
              <a:solidFill>
                <a:schemeClr val="accent1">
                  <a:lumMod val="75000"/>
                </a:schemeClr>
              </a:solidFill>
              <a:latin typeface="Arial" pitchFamily="34" charset="0"/>
              <a:cs typeface="Arial" pitchFamily="34" charset="0"/>
            </a:endParaRPr>
          </a:p>
        </p:txBody>
      </p:sp>
      <p:sp>
        <p:nvSpPr>
          <p:cNvPr id="8" name="TextBox 7"/>
          <p:cNvSpPr txBox="1"/>
          <p:nvPr/>
        </p:nvSpPr>
        <p:spPr>
          <a:xfrm>
            <a:off x="50947" y="3649894"/>
            <a:ext cx="2491259"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rgbClr val="FF0000"/>
                </a:solidFill>
                <a:latin typeface="Arial" pitchFamily="34" charset="0"/>
                <a:cs typeface="Arial" pitchFamily="34" charset="0"/>
              </a:rPr>
              <a:t>Stanford (Squash)</a:t>
            </a:r>
            <a:endParaRPr lang="ko-KR" altLang="en-US" sz="2400" dirty="0" smtClean="0">
              <a:solidFill>
                <a:srgbClr val="FF0000"/>
              </a:solidFill>
              <a:latin typeface="Arial" pitchFamily="34" charset="0"/>
              <a:cs typeface="Arial" pitchFamily="34" charset="0"/>
            </a:endParaRPr>
          </a:p>
        </p:txBody>
      </p:sp>
      <p:sp>
        <p:nvSpPr>
          <p:cNvPr id="9" name="TextBox 8"/>
          <p:cNvSpPr txBox="1"/>
          <p:nvPr/>
        </p:nvSpPr>
        <p:spPr>
          <a:xfrm>
            <a:off x="6004425" y="3523365"/>
            <a:ext cx="2938385" cy="710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a:bodyPr>
          <a:lstStyle/>
          <a:p>
            <a:r>
              <a:rPr lang="en-US" altLang="ko-KR" sz="2400" dirty="0" smtClean="0">
                <a:solidFill>
                  <a:srgbClr val="996633"/>
                </a:solidFill>
                <a:latin typeface="Arial" pitchFamily="34" charset="0"/>
                <a:cs typeface="Arial" pitchFamily="34" charset="0"/>
              </a:rPr>
              <a:t>Stanford (Basketball)</a:t>
            </a:r>
            <a:endParaRPr lang="ko-KR" altLang="en-US" sz="2400" dirty="0" smtClean="0">
              <a:solidFill>
                <a:srgbClr val="996633"/>
              </a:solidFill>
              <a:latin typeface="Arial" pitchFamily="34" charset="0"/>
              <a:cs typeface="Arial" pitchFamily="34" charset="0"/>
            </a:endParaRPr>
          </a:p>
        </p:txBody>
      </p:sp>
      <p:sp>
        <p:nvSpPr>
          <p:cNvPr id="11" name="TextBox 10"/>
          <p:cNvSpPr txBox="1"/>
          <p:nvPr/>
        </p:nvSpPr>
        <p:spPr>
          <a:xfrm>
            <a:off x="2278134" y="1048544"/>
            <a:ext cx="320472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r>
              <a:rPr lang="en-US" altLang="ko-KR" sz="2800" b="1" dirty="0" smtClean="0"/>
              <a:t>Social communities</a:t>
            </a:r>
            <a:endParaRPr lang="ko-KR" altLang="en-US" sz="2800" b="1" dirty="0"/>
          </a:p>
        </p:txBody>
      </p:sp>
      <p:cxnSp>
        <p:nvCxnSpPr>
          <p:cNvPr id="15" name="직선 화살표 연결선 14"/>
          <p:cNvCxnSpPr/>
          <p:nvPr/>
        </p:nvCxnSpPr>
        <p:spPr>
          <a:xfrm>
            <a:off x="4538741" y="1590213"/>
            <a:ext cx="563116" cy="304800"/>
          </a:xfrm>
          <a:prstGeom prst="straightConnector1">
            <a:avLst/>
          </a:prstGeom>
          <a:ln>
            <a:tailEnd type="arrow"/>
          </a:ln>
        </p:spPr>
        <p:style>
          <a:lnRef idx="2">
            <a:schemeClr val="dk1">
              <a:shade val="50000"/>
            </a:schemeClr>
          </a:lnRef>
          <a:fillRef idx="1">
            <a:schemeClr val="dk1"/>
          </a:fillRef>
          <a:effectRef idx="0">
            <a:schemeClr val="dk1"/>
          </a:effectRef>
          <a:fontRef idx="minor">
            <a:schemeClr val="lt1"/>
          </a:fontRef>
        </p:style>
      </p:cxnSp>
      <p:sp>
        <p:nvSpPr>
          <p:cNvPr id="13" name="TextBox 12"/>
          <p:cNvSpPr txBox="1"/>
          <p:nvPr/>
        </p:nvSpPr>
        <p:spPr>
          <a:xfrm>
            <a:off x="5381382" y="5833279"/>
            <a:ext cx="3276600" cy="830997"/>
          </a:xfrm>
          <a:prstGeom prst="rect">
            <a:avLst/>
          </a:prstGeom>
          <a:noFill/>
        </p:spPr>
        <p:txBody>
          <a:bodyPr wrap="square" rtlCol="0">
            <a:spAutoFit/>
          </a:bodyPr>
          <a:lstStyle/>
          <a:p>
            <a:r>
              <a:rPr lang="en-US" altLang="ko-KR" sz="2400" b="1" dirty="0" smtClean="0"/>
              <a:t>Nodes: Facebook Users</a:t>
            </a:r>
          </a:p>
          <a:p>
            <a:r>
              <a:rPr lang="en-US" altLang="ko-KR" sz="2400" b="1" dirty="0" smtClean="0"/>
              <a:t>Edges: Friendships</a:t>
            </a:r>
            <a:endParaRPr lang="ko-KR" altLang="en-US" sz="2400" b="1" dirty="0"/>
          </a:p>
        </p:txBody>
      </p:sp>
    </p:spTree>
    <p:extLst>
      <p:ext uri="{BB962C8B-B14F-4D97-AF65-F5344CB8AC3E}">
        <p14:creationId xmlns:p14="http://schemas.microsoft.com/office/powerpoint/2010/main" val="10727291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830997"/>
          </a:xfrm>
          <a:prstGeom prst="rect">
            <a:avLst/>
          </a:prstGeom>
          <a:noFill/>
        </p:spPr>
        <p:txBody>
          <a:bodyPr wrap="square" rtlCol="0">
            <a:spAutoFit/>
          </a:bodyPr>
          <a:lstStyle/>
          <a:p>
            <a:pPr algn="ctr"/>
            <a:r>
              <a:rPr lang="en-US" sz="4800" dirty="0" smtClean="0">
                <a:solidFill>
                  <a:schemeClr val="accent6">
                    <a:lumMod val="75000"/>
                  </a:schemeClr>
                </a:solidFill>
              </a:rPr>
              <a:t>Computing </a:t>
            </a:r>
            <a:r>
              <a:rPr lang="en-US" sz="4800" dirty="0" err="1" smtClean="0">
                <a:solidFill>
                  <a:schemeClr val="accent6">
                    <a:lumMod val="75000"/>
                  </a:schemeClr>
                </a:solidFill>
              </a:rPr>
              <a:t>Betweenness</a:t>
            </a:r>
            <a:endParaRPr lang="en-US" sz="4800" dirty="0">
              <a:solidFill>
                <a:schemeClr val="accent6">
                  <a:lumMod val="75000"/>
                </a:schemeClr>
              </a:solidFill>
            </a:endParaRPr>
          </a:p>
        </p:txBody>
      </p:sp>
      <p:sp>
        <p:nvSpPr>
          <p:cNvPr id="4" name="TextBox 3"/>
          <p:cNvSpPr txBox="1"/>
          <p:nvPr/>
        </p:nvSpPr>
        <p:spPr>
          <a:xfrm>
            <a:off x="1043608" y="1901833"/>
            <a:ext cx="6408712" cy="1754326"/>
          </a:xfrm>
          <a:prstGeom prst="rect">
            <a:avLst/>
          </a:prstGeom>
          <a:noFill/>
        </p:spPr>
        <p:txBody>
          <a:bodyPr wrap="square" rtlCol="0">
            <a:spAutoFit/>
          </a:bodyPr>
          <a:lstStyle/>
          <a:p>
            <a:r>
              <a:rPr lang="en-US" sz="3600" dirty="0" smtClean="0"/>
              <a:t>Repeat the process for all nodes</a:t>
            </a:r>
          </a:p>
          <a:p>
            <a:endParaRPr lang="en-US" sz="3600" dirty="0" smtClean="0"/>
          </a:p>
          <a:p>
            <a:r>
              <a:rPr lang="en-US" sz="3600" dirty="0" smtClean="0"/>
              <a:t>Sum over all BFSs</a:t>
            </a:r>
            <a:endParaRPr lang="el-GR" sz="3600" dirty="0"/>
          </a:p>
        </p:txBody>
      </p:sp>
      <p:sp>
        <p:nvSpPr>
          <p:cNvPr id="2" name="Slide Number Placeholder 1"/>
          <p:cNvSpPr>
            <a:spLocks noGrp="1"/>
          </p:cNvSpPr>
          <p:nvPr>
            <p:ph type="sldNum" sz="quarter" idx="12"/>
          </p:nvPr>
        </p:nvSpPr>
        <p:spPr/>
        <p:txBody>
          <a:bodyPr/>
          <a:lstStyle/>
          <a:p>
            <a:fld id="{878E0B35-C73E-49DE-9EA0-4D9F6C87E107}" type="slidenum">
              <a:rPr lang="el-GR" smtClean="0"/>
              <a:pPr/>
              <a:t>90</a:t>
            </a:fld>
            <a:endParaRPr lang="el-G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188640"/>
            <a:ext cx="6500858" cy="769441"/>
          </a:xfrm>
          <a:prstGeom prst="rect">
            <a:avLst/>
          </a:prstGeom>
          <a:noFill/>
        </p:spPr>
        <p:txBody>
          <a:bodyPr wrap="square" rtlCol="0">
            <a:spAutoFit/>
          </a:bodyPr>
          <a:lstStyle/>
          <a:p>
            <a:pPr algn="ctr"/>
            <a:r>
              <a:rPr lang="en-US" sz="4400" dirty="0" smtClean="0">
                <a:solidFill>
                  <a:schemeClr val="accent6">
                    <a:lumMod val="75000"/>
                  </a:schemeClr>
                </a:solidFill>
              </a:rPr>
              <a:t>Example</a:t>
            </a:r>
            <a:endParaRPr lang="en-US" sz="4400" dirty="0">
              <a:solidFill>
                <a:schemeClr val="accent6">
                  <a:lumMod val="75000"/>
                </a:schemeClr>
              </a:solidFill>
            </a:endParaRPr>
          </a:p>
        </p:txBody>
      </p:sp>
      <p:pic>
        <p:nvPicPr>
          <p:cNvPr id="137219" name="Picture 3"/>
          <p:cNvPicPr>
            <a:picLocks noChangeAspect="1" noChangeArrowheads="1"/>
          </p:cNvPicPr>
          <p:nvPr/>
        </p:nvPicPr>
        <p:blipFill>
          <a:blip r:embed="rId3" cstate="print"/>
          <a:srcRect/>
          <a:stretch>
            <a:fillRect/>
          </a:stretch>
        </p:blipFill>
        <p:spPr bwMode="auto">
          <a:xfrm>
            <a:off x="1547664" y="2060848"/>
            <a:ext cx="3438525" cy="2095500"/>
          </a:xfrm>
          <a:prstGeom prst="rect">
            <a:avLst/>
          </a:prstGeom>
          <a:noFill/>
          <a:ln w="9525">
            <a:noFill/>
            <a:miter lim="800000"/>
            <a:headEnd/>
            <a:tailEnd/>
          </a:ln>
        </p:spPr>
      </p:pic>
      <p:pic>
        <p:nvPicPr>
          <p:cNvPr id="137220" name="Picture 4"/>
          <p:cNvPicPr>
            <a:picLocks noChangeAspect="1" noChangeArrowheads="1"/>
          </p:cNvPicPr>
          <p:nvPr/>
        </p:nvPicPr>
        <p:blipFill>
          <a:blip r:embed="rId4" cstate="print"/>
          <a:srcRect/>
          <a:stretch>
            <a:fillRect/>
          </a:stretch>
        </p:blipFill>
        <p:spPr bwMode="auto">
          <a:xfrm>
            <a:off x="5220072" y="2276872"/>
            <a:ext cx="2505075" cy="1943100"/>
          </a:xfrm>
          <a:prstGeom prst="rect">
            <a:avLst/>
          </a:prstGeom>
          <a:noFill/>
          <a:ln w="9525">
            <a:noFill/>
            <a:miter lim="800000"/>
            <a:headEnd/>
            <a:tailEnd/>
          </a:ln>
        </p:spPr>
      </p:pic>
      <p:pic>
        <p:nvPicPr>
          <p:cNvPr id="137221" name="Picture 5"/>
          <p:cNvPicPr>
            <a:picLocks noChangeAspect="1" noChangeArrowheads="1"/>
          </p:cNvPicPr>
          <p:nvPr/>
        </p:nvPicPr>
        <p:blipFill>
          <a:blip r:embed="rId5" cstate="print"/>
          <a:srcRect/>
          <a:stretch>
            <a:fillRect/>
          </a:stretch>
        </p:blipFill>
        <p:spPr bwMode="auto">
          <a:xfrm>
            <a:off x="3419872" y="4437112"/>
            <a:ext cx="2924175" cy="1933575"/>
          </a:xfrm>
          <a:prstGeom prst="rect">
            <a:avLst/>
          </a:prstGeom>
          <a:noFill/>
          <a:ln w="9525">
            <a:noFill/>
            <a:miter lim="800000"/>
            <a:headEnd/>
            <a:tailEnd/>
          </a:ln>
        </p:spPr>
      </p:pic>
      <p:pic>
        <p:nvPicPr>
          <p:cNvPr id="173058" name="Picture 2"/>
          <p:cNvPicPr>
            <a:picLocks noChangeAspect="1" noChangeArrowheads="1"/>
          </p:cNvPicPr>
          <p:nvPr/>
        </p:nvPicPr>
        <p:blipFill>
          <a:blip r:embed="rId6" cstate="print"/>
          <a:srcRect/>
          <a:stretch>
            <a:fillRect/>
          </a:stretch>
        </p:blipFill>
        <p:spPr bwMode="auto">
          <a:xfrm>
            <a:off x="395536" y="980728"/>
            <a:ext cx="3067487" cy="122111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91</a:t>
            </a:fld>
            <a:endParaRPr lang="el-G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769441"/>
          </a:xfrm>
          <a:prstGeom prst="rect">
            <a:avLst/>
          </a:prstGeom>
          <a:noFill/>
        </p:spPr>
        <p:txBody>
          <a:bodyPr wrap="square" rtlCol="0">
            <a:spAutoFit/>
          </a:bodyPr>
          <a:lstStyle/>
          <a:p>
            <a:pPr algn="ctr"/>
            <a:r>
              <a:rPr lang="en-US" sz="4400" dirty="0" smtClean="0">
                <a:solidFill>
                  <a:schemeClr val="accent6">
                    <a:lumMod val="75000"/>
                  </a:schemeClr>
                </a:solidFill>
              </a:rPr>
              <a:t>Example</a:t>
            </a:r>
            <a:endParaRPr lang="en-US" sz="4400" dirty="0">
              <a:solidFill>
                <a:schemeClr val="accent6">
                  <a:lumMod val="75000"/>
                </a:schemeClr>
              </a:solidFill>
            </a:endParaRPr>
          </a:p>
        </p:txBody>
      </p:sp>
      <p:pic>
        <p:nvPicPr>
          <p:cNvPr id="138242" name="Picture 2"/>
          <p:cNvPicPr>
            <a:picLocks noChangeAspect="1" noChangeArrowheads="1"/>
          </p:cNvPicPr>
          <p:nvPr/>
        </p:nvPicPr>
        <p:blipFill>
          <a:blip r:embed="rId3" cstate="print"/>
          <a:srcRect/>
          <a:stretch>
            <a:fillRect/>
          </a:stretch>
        </p:blipFill>
        <p:spPr bwMode="auto">
          <a:xfrm>
            <a:off x="611560" y="1700808"/>
            <a:ext cx="3676650" cy="1304925"/>
          </a:xfrm>
          <a:prstGeom prst="rect">
            <a:avLst/>
          </a:prstGeom>
          <a:noFill/>
          <a:ln w="9525">
            <a:noFill/>
            <a:miter lim="800000"/>
            <a:headEnd/>
            <a:tailEnd/>
          </a:ln>
        </p:spPr>
      </p:pic>
      <p:pic>
        <p:nvPicPr>
          <p:cNvPr id="138243" name="Picture 3"/>
          <p:cNvPicPr>
            <a:picLocks noChangeAspect="1" noChangeArrowheads="1"/>
          </p:cNvPicPr>
          <p:nvPr/>
        </p:nvPicPr>
        <p:blipFill>
          <a:blip r:embed="rId4" cstate="print"/>
          <a:srcRect/>
          <a:stretch>
            <a:fillRect/>
          </a:stretch>
        </p:blipFill>
        <p:spPr bwMode="auto">
          <a:xfrm>
            <a:off x="3851920" y="3356992"/>
            <a:ext cx="3657600" cy="1219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78E0B35-C73E-49DE-9EA0-4D9F6C87E107}" type="slidenum">
              <a:rPr lang="el-GR" smtClean="0"/>
              <a:pPr/>
              <a:t>92</a:t>
            </a:fld>
            <a:endParaRPr lang="el-G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285728"/>
            <a:ext cx="6500858" cy="769441"/>
          </a:xfrm>
          <a:prstGeom prst="rect">
            <a:avLst/>
          </a:prstGeom>
          <a:noFill/>
        </p:spPr>
        <p:txBody>
          <a:bodyPr wrap="square" rtlCol="0">
            <a:spAutoFit/>
          </a:bodyPr>
          <a:lstStyle/>
          <a:p>
            <a:pPr algn="ctr"/>
            <a:r>
              <a:rPr lang="en-US" sz="4400" dirty="0" smtClean="0">
                <a:solidFill>
                  <a:schemeClr val="accent6">
                    <a:lumMod val="75000"/>
                  </a:schemeClr>
                </a:solidFill>
              </a:rPr>
              <a:t>Computing </a:t>
            </a:r>
            <a:r>
              <a:rPr lang="en-US" sz="4400" dirty="0" err="1" smtClean="0">
                <a:solidFill>
                  <a:schemeClr val="accent6">
                    <a:lumMod val="75000"/>
                  </a:schemeClr>
                </a:solidFill>
              </a:rPr>
              <a:t>Betweenness</a:t>
            </a:r>
            <a:endParaRPr lang="en-US" sz="4400" dirty="0">
              <a:solidFill>
                <a:schemeClr val="accent6">
                  <a:lumMod val="75000"/>
                </a:schemeClr>
              </a:solidFill>
            </a:endParaRPr>
          </a:p>
        </p:txBody>
      </p:sp>
      <p:sp>
        <p:nvSpPr>
          <p:cNvPr id="5" name="TextBox 4"/>
          <p:cNvSpPr txBox="1"/>
          <p:nvPr/>
        </p:nvSpPr>
        <p:spPr>
          <a:xfrm>
            <a:off x="755576" y="1484784"/>
            <a:ext cx="8064896" cy="4154984"/>
          </a:xfrm>
          <a:prstGeom prst="rect">
            <a:avLst/>
          </a:prstGeom>
          <a:noFill/>
        </p:spPr>
        <p:txBody>
          <a:bodyPr wrap="square" rtlCol="0">
            <a:spAutoFit/>
          </a:bodyPr>
          <a:lstStyle/>
          <a:p>
            <a:r>
              <a:rPr lang="en-US" sz="3200" dirty="0" smtClean="0"/>
              <a:t>Issues</a:t>
            </a:r>
          </a:p>
          <a:p>
            <a:pPr marL="457200" indent="-457200">
              <a:buFont typeface="Wingdings" panose="05000000000000000000" pitchFamily="2" charset="2"/>
              <a:buChar char="§"/>
            </a:pPr>
            <a:endParaRPr lang="en-US" sz="800" dirty="0" smtClean="0"/>
          </a:p>
          <a:p>
            <a:pPr marL="457200" indent="-457200">
              <a:buFont typeface="Wingdings" panose="05000000000000000000" pitchFamily="2" charset="2"/>
              <a:buChar char="§"/>
            </a:pPr>
            <a:r>
              <a:rPr lang="en-US" sz="3200" dirty="0" smtClean="0"/>
              <a:t> Test for connectivity?</a:t>
            </a:r>
          </a:p>
          <a:p>
            <a:pPr marL="457200" indent="-457200">
              <a:buFont typeface="Wingdings" panose="05000000000000000000" pitchFamily="2" charset="2"/>
              <a:buChar char="§"/>
            </a:pPr>
            <a:endParaRPr lang="en-US" sz="3200" dirty="0" smtClean="0"/>
          </a:p>
          <a:p>
            <a:pPr marL="457200" indent="-457200">
              <a:buFont typeface="Wingdings" panose="05000000000000000000" pitchFamily="2" charset="2"/>
              <a:buChar char="§"/>
            </a:pPr>
            <a:r>
              <a:rPr lang="en-US" sz="3200" dirty="0" smtClean="0"/>
              <a:t> Re-compute all paths, or only those affected</a:t>
            </a:r>
          </a:p>
          <a:p>
            <a:pPr marL="457200" indent="-457200">
              <a:buFont typeface="Wingdings" panose="05000000000000000000" pitchFamily="2" charset="2"/>
              <a:buChar char="§"/>
            </a:pPr>
            <a:endParaRPr lang="en-US" sz="3200" dirty="0" smtClean="0"/>
          </a:p>
          <a:p>
            <a:pPr marL="457200" indent="-457200">
              <a:buFont typeface="Wingdings" panose="05000000000000000000" pitchFamily="2" charset="2"/>
              <a:buChar char="§"/>
            </a:pPr>
            <a:r>
              <a:rPr lang="en-US" sz="3200" dirty="0" smtClean="0"/>
              <a:t> Parallel computation</a:t>
            </a:r>
          </a:p>
          <a:p>
            <a:pPr marL="457200" indent="-457200">
              <a:buFont typeface="Wingdings" panose="05000000000000000000" pitchFamily="2" charset="2"/>
              <a:buChar char="§"/>
            </a:pPr>
            <a:endParaRPr lang="en-US" sz="3200" dirty="0" smtClean="0"/>
          </a:p>
          <a:p>
            <a:pPr marL="457200" indent="-457200">
              <a:buFont typeface="Wingdings" panose="05000000000000000000" pitchFamily="2" charset="2"/>
              <a:buChar char="§"/>
            </a:pPr>
            <a:r>
              <a:rPr lang="en-US" sz="3200" dirty="0" smtClean="0"/>
              <a:t> Sampling</a:t>
            </a:r>
          </a:p>
        </p:txBody>
      </p:sp>
      <p:sp>
        <p:nvSpPr>
          <p:cNvPr id="2" name="Slide Number Placeholder 1"/>
          <p:cNvSpPr>
            <a:spLocks noGrp="1"/>
          </p:cNvSpPr>
          <p:nvPr>
            <p:ph type="sldNum" sz="quarter" idx="12"/>
          </p:nvPr>
        </p:nvSpPr>
        <p:spPr/>
        <p:txBody>
          <a:bodyPr/>
          <a:lstStyle/>
          <a:p>
            <a:fld id="{878E0B35-C73E-49DE-9EA0-4D9F6C87E107}" type="slidenum">
              <a:rPr lang="el-GR" smtClean="0"/>
              <a:pPr/>
              <a:t>93</a:t>
            </a:fld>
            <a:endParaRPr lang="el-G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2505" y="1700808"/>
            <a:ext cx="8438933" cy="3847207"/>
          </a:xfrm>
          <a:prstGeom prst="rect">
            <a:avLst/>
          </a:prstGeom>
          <a:noFill/>
        </p:spPr>
        <p:txBody>
          <a:bodyPr wrap="square" rtlCol="0">
            <a:spAutoFit/>
          </a:bodyPr>
          <a:lstStyle/>
          <a:p>
            <a:r>
              <a:rPr lang="en-US" sz="3600" dirty="0" smtClean="0">
                <a:solidFill>
                  <a:schemeClr val="accent6">
                    <a:lumMod val="75000"/>
                  </a:schemeClr>
                </a:solidFill>
              </a:rPr>
              <a:t>PART I</a:t>
            </a:r>
          </a:p>
          <a:p>
            <a:pPr marL="514350" indent="-514350">
              <a:buFont typeface="+mj-lt"/>
              <a:buAutoNum type="arabicPeriod"/>
            </a:pPr>
            <a:r>
              <a:rPr lang="en-US" sz="2800" dirty="0" smtClean="0">
                <a:solidFill>
                  <a:schemeClr val="bg1">
                    <a:lumMod val="65000"/>
                  </a:schemeClr>
                </a:solidFill>
              </a:rPr>
              <a:t>Introduction: what, why, types?</a:t>
            </a: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Cliques and vertex similarity</a:t>
            </a:r>
          </a:p>
          <a:p>
            <a:pPr marL="514350" indent="-514350">
              <a:buFont typeface="+mj-lt"/>
              <a:buAutoNum type="arabicPeriod"/>
            </a:pPr>
            <a:endParaRPr lang="en-US" sz="800" dirty="0" smtClean="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Background</a:t>
            </a:r>
            <a:r>
              <a:rPr lang="en-US" sz="2800" smtClean="0">
                <a:solidFill>
                  <a:schemeClr val="bg1">
                    <a:lumMod val="65000"/>
                  </a:schemeClr>
                </a:solidFill>
              </a:rPr>
              <a:t>: </a:t>
            </a:r>
            <a:r>
              <a:rPr lang="en-US" sz="2800">
                <a:solidFill>
                  <a:schemeClr val="bg1">
                    <a:lumMod val="65000"/>
                  </a:schemeClr>
                </a:solidFill>
              </a:rPr>
              <a:t>C</a:t>
            </a:r>
            <a:r>
              <a:rPr lang="en-US" sz="2800" smtClean="0">
                <a:solidFill>
                  <a:schemeClr val="bg1">
                    <a:lumMod val="65000"/>
                  </a:schemeClr>
                </a:solidFill>
              </a:rPr>
              <a:t>luster analysis</a:t>
            </a:r>
            <a:endParaRPr lang="en-US" sz="2800" dirty="0" smtClean="0">
              <a:solidFill>
                <a:schemeClr val="bg1">
                  <a:lumMod val="65000"/>
                </a:schemeClr>
              </a:solidFill>
            </a:endParaRPr>
          </a:p>
          <a:p>
            <a:pPr marL="514350" indent="-514350">
              <a:buFont typeface="+mj-lt"/>
              <a:buAutoNum type="arabicPeriod"/>
            </a:pPr>
            <a:endParaRPr lang="en-US" sz="800" dirty="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Hierarchical clustering (</a:t>
            </a:r>
            <a:r>
              <a:rPr lang="en-US" sz="2800" dirty="0" err="1" smtClean="0">
                <a:solidFill>
                  <a:schemeClr val="bg1">
                    <a:lumMod val="65000"/>
                  </a:schemeClr>
                </a:solidFill>
              </a:rPr>
              <a:t>betweenness</a:t>
            </a:r>
            <a:r>
              <a:rPr lang="en-US" sz="2800" dirty="0" smtClean="0">
                <a:solidFill>
                  <a:schemeClr val="bg1">
                    <a:lumMod val="65000"/>
                  </a:schemeClr>
                </a:solidFill>
              </a:rPr>
              <a:t>)</a:t>
            </a:r>
          </a:p>
          <a:p>
            <a:pPr marL="514350" indent="-514350">
              <a:buFont typeface="+mj-lt"/>
              <a:buAutoNum type="arabicPeriod"/>
            </a:pPr>
            <a:endParaRPr lang="en-US" sz="800" dirty="0" smtClean="0"/>
          </a:p>
          <a:p>
            <a:pPr marL="514350" indent="-514350">
              <a:buFont typeface="+mj-lt"/>
              <a:buAutoNum type="arabicPeriod"/>
            </a:pPr>
            <a:r>
              <a:rPr lang="en-US" sz="2800" dirty="0" smtClean="0"/>
              <a:t>Modularity</a:t>
            </a:r>
          </a:p>
          <a:p>
            <a:pPr marL="514350" indent="-514350">
              <a:buFont typeface="+mj-lt"/>
              <a:buAutoNum type="arabicPeriod"/>
            </a:pPr>
            <a:endParaRPr lang="en-US" sz="800" dirty="0" smtClean="0"/>
          </a:p>
          <a:p>
            <a:pPr marL="514350" indent="-514350">
              <a:buFont typeface="+mj-lt"/>
              <a:buAutoNum type="arabicPeriod"/>
            </a:pPr>
            <a:r>
              <a:rPr lang="en-US" sz="2800" dirty="0" smtClean="0"/>
              <a:t>How to evaluate</a:t>
            </a:r>
          </a:p>
        </p:txBody>
      </p:sp>
      <p:sp>
        <p:nvSpPr>
          <p:cNvPr id="3" name="Title 1"/>
          <p:cNvSpPr txBox="1">
            <a:spLocks/>
          </p:cNvSpPr>
          <p:nvPr/>
        </p:nvSpPr>
        <p:spPr>
          <a:xfrm>
            <a:off x="427314" y="2993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rPr>
              <a:t>Outline</a:t>
            </a:r>
            <a:endParaRPr lang="en-US"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fld id="{878E0B35-C73E-49DE-9EA0-4D9F6C87E107}" type="slidenum">
              <a:rPr lang="el-GR" smtClean="0"/>
              <a:pPr/>
              <a:t>94</a:t>
            </a:fld>
            <a:endParaRPr lang="el-GR"/>
          </a:p>
        </p:txBody>
      </p:sp>
    </p:spTree>
    <p:extLst>
      <p:ext uri="{BB962C8B-B14F-4D97-AF65-F5344CB8AC3E}">
        <p14:creationId xmlns:p14="http://schemas.microsoft.com/office/powerpoint/2010/main" val="35867158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normAutofit/>
          </a:bodyPr>
          <a:lstStyle/>
          <a:p>
            <a:r>
              <a:rPr lang="en-US" dirty="0" smtClean="0">
                <a:solidFill>
                  <a:schemeClr val="accent6">
                    <a:lumMod val="75000"/>
                  </a:schemeClr>
                </a:solidFill>
              </a:rPr>
              <a:t>Modularity</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764704"/>
                <a:ext cx="8521480" cy="5430217"/>
              </a:xfrm>
            </p:spPr>
            <p:txBody>
              <a:bodyPr>
                <a:normAutofit/>
              </a:bodyPr>
              <a:lstStyle/>
              <a:p>
                <a:r>
                  <a:rPr lang="en-US" dirty="0" smtClean="0"/>
                  <a:t>Communities</a:t>
                </a:r>
                <a:r>
                  <a:rPr lang="en-US" b="1" dirty="0" smtClean="0"/>
                  <a:t>:</a:t>
                </a:r>
                <a:r>
                  <a:rPr lang="en-US" dirty="0" smtClean="0">
                    <a:solidFill>
                      <a:schemeClr val="accent3"/>
                    </a:solidFill>
                  </a:rPr>
                  <a:t> </a:t>
                </a:r>
                <a:r>
                  <a:rPr lang="en-US" dirty="0" smtClean="0">
                    <a:solidFill>
                      <a:schemeClr val="tx2">
                        <a:lumMod val="60000"/>
                        <a:lumOff val="40000"/>
                      </a:schemeClr>
                    </a:solidFill>
                  </a:rPr>
                  <a:t>sets of </a:t>
                </a:r>
                <a:br>
                  <a:rPr lang="en-US" dirty="0" smtClean="0">
                    <a:solidFill>
                      <a:schemeClr val="tx2">
                        <a:lumMod val="60000"/>
                        <a:lumOff val="40000"/>
                      </a:schemeClr>
                    </a:solidFill>
                  </a:rPr>
                </a:br>
                <a:r>
                  <a:rPr lang="en-US" b="1" dirty="0" smtClean="0">
                    <a:solidFill>
                      <a:schemeClr val="tx2">
                        <a:lumMod val="60000"/>
                        <a:lumOff val="40000"/>
                      </a:schemeClr>
                    </a:solidFill>
                  </a:rPr>
                  <a:t>tightly connected nodes</a:t>
                </a:r>
              </a:p>
              <a:p>
                <a:r>
                  <a:rPr lang="en-US" u="sng" dirty="0"/>
                  <a:t>Define</a:t>
                </a:r>
                <a:r>
                  <a:rPr lang="en-US" u="sng" dirty="0" smtClean="0"/>
                  <a:t>:</a:t>
                </a:r>
                <a:r>
                  <a:rPr lang="en-US" dirty="0" smtClean="0"/>
                  <a:t> </a:t>
                </a:r>
                <a:r>
                  <a:rPr lang="en-US" b="1" dirty="0" smtClean="0">
                    <a:solidFill>
                      <a:schemeClr val="accent6">
                        <a:lumMod val="75000"/>
                      </a:schemeClr>
                    </a:solidFill>
                  </a:rPr>
                  <a:t>Modularity </a:t>
                </a:r>
                <a14:m>
                  <m:oMath xmlns:m="http://schemas.openxmlformats.org/officeDocument/2006/math">
                    <m:r>
                      <a:rPr lang="en-US" b="1" i="1" dirty="0" smtClean="0">
                        <a:solidFill>
                          <a:schemeClr val="accent6">
                            <a:lumMod val="75000"/>
                          </a:schemeClr>
                        </a:solidFill>
                        <a:latin typeface="Cambria Math"/>
                      </a:rPr>
                      <m:t>𝑸</m:t>
                    </m:r>
                  </m:oMath>
                </a14:m>
                <a:endParaRPr lang="en-US" b="1" dirty="0" smtClean="0">
                  <a:solidFill>
                    <a:schemeClr val="accent6">
                      <a:lumMod val="75000"/>
                    </a:schemeClr>
                  </a:solidFill>
                </a:endParaRPr>
              </a:p>
              <a:p>
                <a:pPr lvl="1"/>
                <a:r>
                  <a:rPr lang="en-US" dirty="0" smtClean="0"/>
                  <a:t>A measure of how well </a:t>
                </a:r>
                <a:br>
                  <a:rPr lang="en-US" dirty="0" smtClean="0"/>
                </a:br>
                <a:r>
                  <a:rPr lang="en-US" dirty="0" smtClean="0"/>
                  <a:t>a network is partitioned </a:t>
                </a:r>
                <a:br>
                  <a:rPr lang="en-US" dirty="0" smtClean="0"/>
                </a:br>
                <a:r>
                  <a:rPr lang="en-US" dirty="0" smtClean="0"/>
                  <a:t>into communities</a:t>
                </a:r>
              </a:p>
              <a:p>
                <a:pPr lvl="1"/>
                <a:r>
                  <a:rPr lang="en-US" dirty="0" smtClean="0"/>
                  <a:t>Given a partitioning of the </a:t>
                </a:r>
                <a:br>
                  <a:rPr lang="en-US" dirty="0" smtClean="0"/>
                </a:br>
                <a:r>
                  <a:rPr lang="en-US" dirty="0" smtClean="0"/>
                  <a:t>network into groups </a:t>
                </a:r>
                <a14:m>
                  <m:oMath xmlns:m="http://schemas.openxmlformats.org/officeDocument/2006/math">
                    <m:r>
                      <a:rPr lang="en-US" b="0" i="1" dirty="0" smtClean="0">
                        <a:latin typeface="Cambria Math"/>
                      </a:rPr>
                      <m:t>𝑠</m:t>
                    </m:r>
                    <m:r>
                      <a:rPr lang="en-US" b="0" i="1" baseline="-25000" dirty="0" smtClean="0">
                        <a:latin typeface="Cambria Math"/>
                        <a:cs typeface="Times New Roman" pitchFamily="18" charset="0"/>
                        <a:sym typeface="Symbol"/>
                      </a:rPr>
                      <m:t> </m:t>
                    </m:r>
                    <m:r>
                      <a:rPr lang="en-US" b="0" i="1" dirty="0">
                        <a:latin typeface="Cambria Math"/>
                        <a:sym typeface="Symbol"/>
                      </a:rPr>
                      <m:t> </m:t>
                    </m:r>
                    <m:r>
                      <a:rPr lang="en-US" b="0" i="1" dirty="0" smtClean="0">
                        <a:latin typeface="Cambria Math"/>
                      </a:rPr>
                      <m:t>𝑆</m:t>
                    </m:r>
                  </m:oMath>
                </a14:m>
                <a:r>
                  <a:rPr lang="en-US" dirty="0" smtClean="0"/>
                  <a:t>:</a:t>
                </a:r>
                <a:endParaRPr lang="en-US" dirty="0"/>
              </a:p>
              <a:p>
                <a:pPr marL="457200" lvl="1" indent="0">
                  <a:buNone/>
                </a:pPr>
                <a:r>
                  <a:rPr lang="en-US" b="1"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t>
                </a:r>
                <a:r>
                  <a:rPr lang="en-US" i="1" baseline="-25000" dirty="0" smtClean="0">
                    <a:latin typeface="Times New Roman" pitchFamily="18" charset="0"/>
                    <a:cs typeface="Times New Roman" pitchFamily="18" charset="0"/>
                  </a:rPr>
                  <a:t>s</a:t>
                </a:r>
                <a:r>
                  <a:rPr lang="en-US" i="1" baseline="-25000" dirty="0" smtClean="0">
                    <a:latin typeface="Times New Roman" pitchFamily="18" charset="0"/>
                    <a:cs typeface="Times New Roman" pitchFamily="18" charset="0"/>
                    <a:sym typeface="Symbol"/>
                  </a:rPr>
                  <a:t> S</a:t>
                </a:r>
                <a:r>
                  <a:rPr lang="en-US" dirty="0" smtClean="0">
                    <a:latin typeface="Times New Roman" pitchFamily="18" charset="0"/>
                    <a:cs typeface="Times New Roman" pitchFamily="18" charset="0"/>
                  </a:rPr>
                  <a:t> [ (# edges </a:t>
                </a:r>
                <a:r>
                  <a:rPr lang="en-US" dirty="0">
                    <a:latin typeface="Times New Roman" pitchFamily="18" charset="0"/>
                    <a:cs typeface="Times New Roman" pitchFamily="18" charset="0"/>
                  </a:rPr>
                  <a:t>within </a:t>
                </a:r>
                <a:r>
                  <a:rPr lang="en-US" dirty="0" smtClean="0">
                    <a:latin typeface="Times New Roman" pitchFamily="18" charset="0"/>
                    <a:cs typeface="Times New Roman" pitchFamily="18" charset="0"/>
                  </a:rPr>
                  <a:t>group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expected </a:t>
                </a:r>
                <a:r>
                  <a:rPr lang="en-US" dirty="0" smtClean="0">
                    <a:latin typeface="Times New Roman" pitchFamily="18" charset="0"/>
                    <a:cs typeface="Times New Roman" pitchFamily="18" charset="0"/>
                  </a:rPr>
                  <a:t># edges </a:t>
                </a:r>
                <a:r>
                  <a:rPr lang="en-US" dirty="0">
                    <a:latin typeface="Times New Roman" pitchFamily="18" charset="0"/>
                    <a:cs typeface="Times New Roman" pitchFamily="18" charset="0"/>
                  </a:rPr>
                  <a:t>within </a:t>
                </a:r>
                <a:r>
                  <a:rPr lang="en-US" dirty="0" smtClean="0">
                    <a:latin typeface="Times New Roman" pitchFamily="18" charset="0"/>
                    <a:cs typeface="Times New Roman" pitchFamily="18" charset="0"/>
                  </a:rPr>
                  <a:t>group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764704"/>
                <a:ext cx="8521480" cy="5430217"/>
              </a:xfrm>
              <a:blipFill rotWithShape="1">
                <a:blip r:embed="rId2" cstate="print"/>
                <a:stretch>
                  <a:fillRect l="-1645" t="-1459"/>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15AB6305-BFD0-42C3-8F9D-A5F86760B416}" type="slidenum">
              <a:rPr lang="en-US" smtClean="0"/>
              <a:pPr/>
              <a:t>95</a:t>
            </a:fld>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5809491" y="980728"/>
            <a:ext cx="2940323" cy="2819400"/>
          </a:xfrm>
          <a:prstGeom prst="rect">
            <a:avLst/>
          </a:prstGeom>
          <a:noFill/>
          <a:ln w="9525">
            <a:noFill/>
            <a:miter lim="800000"/>
            <a:headEnd/>
            <a:tailEnd/>
          </a:ln>
          <a:effectLst/>
        </p:spPr>
      </p:pic>
      <p:sp>
        <p:nvSpPr>
          <p:cNvPr id="4" name="Left Brace 3"/>
          <p:cNvSpPr/>
          <p:nvPr/>
        </p:nvSpPr>
        <p:spPr>
          <a:xfrm rot="16200000">
            <a:off x="5722817" y="3166169"/>
            <a:ext cx="133350" cy="5181600"/>
          </a:xfrm>
          <a:prstGeom prst="leftBrace">
            <a:avLst>
              <a:gd name="adj1" fmla="val 94048"/>
              <a:gd name="adj2" fmla="val 50190"/>
            </a:avLst>
          </a:prstGeom>
          <a:ln w="28575">
            <a:solidFill>
              <a:schemeClr val="accent3">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75000"/>
                </a:schemeClr>
              </a:solidFill>
            </a:endParaRPr>
          </a:p>
        </p:txBody>
      </p:sp>
      <p:sp>
        <p:nvSpPr>
          <p:cNvPr id="5" name="TextBox 4"/>
          <p:cNvSpPr txBox="1"/>
          <p:nvPr/>
        </p:nvSpPr>
        <p:spPr>
          <a:xfrm>
            <a:off x="5976693" y="5800407"/>
            <a:ext cx="2236510" cy="369332"/>
          </a:xfrm>
          <a:prstGeom prst="rect">
            <a:avLst/>
          </a:prstGeom>
          <a:noFill/>
        </p:spPr>
        <p:txBody>
          <a:bodyPr wrap="none" rtlCol="0">
            <a:spAutoFit/>
          </a:bodyPr>
          <a:lstStyle/>
          <a:p>
            <a:r>
              <a:rPr lang="en-US" b="1" dirty="0" smtClean="0">
                <a:solidFill>
                  <a:schemeClr val="accent3">
                    <a:lumMod val="75000"/>
                  </a:schemeClr>
                </a:solidFill>
                <a:latin typeface="Arial" pitchFamily="34" charset="0"/>
                <a:cs typeface="Arial" pitchFamily="34" charset="0"/>
              </a:rPr>
              <a:t>Need a </a:t>
            </a:r>
            <a:r>
              <a:rPr lang="en-US" b="1" dirty="0" smtClean="0">
                <a:solidFill>
                  <a:schemeClr val="accent6">
                    <a:lumMod val="75000"/>
                  </a:schemeClr>
                </a:solidFill>
                <a:latin typeface="Arial" pitchFamily="34" charset="0"/>
                <a:cs typeface="Arial" pitchFamily="34" charset="0"/>
              </a:rPr>
              <a:t>null model</a:t>
            </a:r>
            <a:r>
              <a:rPr lang="en-US" b="1" dirty="0" smtClean="0">
                <a:solidFill>
                  <a:schemeClr val="accent3">
                    <a:lumMod val="75000"/>
                  </a:schemeClr>
                </a:solidFill>
                <a:latin typeface="Arial" pitchFamily="34" charset="0"/>
                <a:cs typeface="Arial" pitchFamily="34" charset="0"/>
              </a:rPr>
              <a:t>!</a:t>
            </a:r>
          </a:p>
        </p:txBody>
      </p:sp>
      <p:sp>
        <p:nvSpPr>
          <p:cNvPr id="6" name="TextBox 5"/>
          <p:cNvSpPr txBox="1"/>
          <p:nvPr/>
        </p:nvSpPr>
        <p:spPr>
          <a:xfrm>
            <a:off x="111632" y="5985073"/>
            <a:ext cx="5677860" cy="646331"/>
          </a:xfrm>
          <a:prstGeom prst="rect">
            <a:avLst/>
          </a:prstGeom>
          <a:noFill/>
        </p:spPr>
        <p:txBody>
          <a:bodyPr wrap="square" rtlCol="0">
            <a:spAutoFit/>
          </a:bodyPr>
          <a:lstStyle/>
          <a:p>
            <a:r>
              <a:rPr lang="en-US" b="1" i="1" dirty="0">
                <a:solidFill>
                  <a:schemeClr val="accent3">
                    <a:lumMod val="75000"/>
                  </a:schemeClr>
                </a:solidFill>
              </a:rPr>
              <a:t>a copy of the original graph keeping some of </a:t>
            </a:r>
            <a:r>
              <a:rPr lang="en-US" b="1" i="1" dirty="0" smtClean="0">
                <a:solidFill>
                  <a:schemeClr val="accent3">
                    <a:lumMod val="75000"/>
                  </a:schemeClr>
                </a:solidFill>
              </a:rPr>
              <a:t>its structural </a:t>
            </a:r>
            <a:r>
              <a:rPr lang="en-US" b="1" i="1" dirty="0">
                <a:solidFill>
                  <a:schemeClr val="accent3">
                    <a:lumMod val="75000"/>
                  </a:schemeClr>
                </a:solidFill>
              </a:rPr>
              <a:t>properties but without community structure</a:t>
            </a:r>
          </a:p>
        </p:txBody>
      </p:sp>
    </p:spTree>
    <p:extLst>
      <p:ext uri="{BB962C8B-B14F-4D97-AF65-F5344CB8AC3E}">
        <p14:creationId xmlns:p14="http://schemas.microsoft.com/office/powerpoint/2010/main" val="1245335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solidFill>
                  <a:schemeClr val="accent6">
                    <a:lumMod val="75000"/>
                  </a:schemeClr>
                </a:solidFill>
              </a:rPr>
              <a:t>Null Model: Configuration Model</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1409" y="1125488"/>
                <a:ext cx="8568952" cy="4149824"/>
              </a:xfrm>
            </p:spPr>
            <p:txBody>
              <a:bodyPr>
                <a:normAutofit/>
              </a:bodyPr>
              <a:lstStyle/>
              <a:p>
                <a:r>
                  <a:rPr lang="en-US" dirty="0" smtClean="0">
                    <a:solidFill>
                      <a:schemeClr val="tx1"/>
                    </a:solidFill>
                  </a:rPr>
                  <a:t>Given real </a:t>
                </a:r>
                <a14:m>
                  <m:oMath xmlns:m="http://schemas.openxmlformats.org/officeDocument/2006/math">
                    <m:r>
                      <a:rPr lang="en-US" b="0" i="1" dirty="0" smtClean="0">
                        <a:solidFill>
                          <a:schemeClr val="tx1"/>
                        </a:solidFill>
                        <a:latin typeface="Cambria Math"/>
                      </a:rPr>
                      <m:t>𝐺</m:t>
                    </m:r>
                  </m:oMath>
                </a14:m>
                <a:r>
                  <a:rPr lang="en-US" dirty="0" smtClean="0">
                    <a:solidFill>
                      <a:schemeClr val="tx1"/>
                    </a:solidFill>
                  </a:rPr>
                  <a:t> on </a:t>
                </a:r>
                <a14:m>
                  <m:oMath xmlns:m="http://schemas.openxmlformats.org/officeDocument/2006/math">
                    <m:r>
                      <a:rPr lang="en-US" b="0" i="1" dirty="0" smtClean="0">
                        <a:solidFill>
                          <a:schemeClr val="tx1"/>
                        </a:solidFill>
                        <a:latin typeface="Cambria Math"/>
                      </a:rPr>
                      <m:t>𝑛</m:t>
                    </m:r>
                  </m:oMath>
                </a14:m>
                <a:r>
                  <a:rPr lang="en-US" dirty="0" smtClean="0">
                    <a:solidFill>
                      <a:schemeClr val="tx1"/>
                    </a:solidFill>
                  </a:rPr>
                  <a:t> nodes and </a:t>
                </a:r>
                <a14:m>
                  <m:oMath xmlns:m="http://schemas.openxmlformats.org/officeDocument/2006/math">
                    <m:r>
                      <a:rPr lang="en-US" b="0" i="1" dirty="0" smtClean="0">
                        <a:solidFill>
                          <a:schemeClr val="tx1"/>
                        </a:solidFill>
                        <a:latin typeface="Cambria Math"/>
                      </a:rPr>
                      <m:t>𝑚</m:t>
                    </m:r>
                  </m:oMath>
                </a14:m>
                <a:r>
                  <a:rPr lang="en-US" dirty="0" smtClean="0">
                    <a:solidFill>
                      <a:schemeClr val="tx1"/>
                    </a:solidFill>
                  </a:rPr>
                  <a:t> edges, </a:t>
                </a:r>
                <a:br>
                  <a:rPr lang="en-US" dirty="0" smtClean="0">
                    <a:solidFill>
                      <a:schemeClr val="tx1"/>
                    </a:solidFill>
                  </a:rPr>
                </a:br>
                <a:r>
                  <a:rPr lang="en-US" dirty="0" smtClean="0">
                    <a:solidFill>
                      <a:schemeClr val="tx1"/>
                    </a:solidFill>
                  </a:rPr>
                  <a:t>construct rewired network </a:t>
                </a:r>
                <a14:m>
                  <m:oMath xmlns:m="http://schemas.openxmlformats.org/officeDocument/2006/math">
                    <m:r>
                      <a:rPr lang="en-US" b="0" i="1" dirty="0" smtClean="0">
                        <a:solidFill>
                          <a:schemeClr val="tx1"/>
                        </a:solidFill>
                        <a:latin typeface="Cambria Math"/>
                      </a:rPr>
                      <m:t>𝐺</m:t>
                    </m:r>
                    <m:r>
                      <a:rPr lang="en-US" b="0" i="1" dirty="0" smtClean="0">
                        <a:solidFill>
                          <a:schemeClr val="tx1"/>
                        </a:solidFill>
                        <a:latin typeface="Cambria Math"/>
                      </a:rPr>
                      <m:t>’</m:t>
                    </m:r>
                  </m:oMath>
                </a14:m>
                <a:endParaRPr lang="en-US" dirty="0" smtClean="0">
                  <a:solidFill>
                    <a:schemeClr val="tx1"/>
                  </a:solidFill>
                </a:endParaRPr>
              </a:p>
              <a:p>
                <a:pPr lvl="1"/>
                <a:r>
                  <a:rPr lang="en-US" i="1" dirty="0" smtClean="0"/>
                  <a:t>Same degree distribution </a:t>
                </a:r>
                <a:r>
                  <a:rPr lang="en-US" dirty="0" smtClean="0"/>
                  <a:t>but </a:t>
                </a:r>
                <a:br>
                  <a:rPr lang="en-US" dirty="0" smtClean="0"/>
                </a:br>
                <a:r>
                  <a:rPr lang="en-US" dirty="0" smtClean="0"/>
                  <a:t>random connections</a:t>
                </a:r>
              </a:p>
              <a:p>
                <a:pPr lvl="1"/>
                <a:r>
                  <a:rPr lang="en-US" dirty="0" smtClean="0"/>
                  <a:t>Consider </a:t>
                </a:r>
                <a14:m>
                  <m:oMath xmlns:m="http://schemas.openxmlformats.org/officeDocument/2006/math">
                    <m:r>
                      <a:rPr lang="en-US" b="1" i="1" dirty="0" smtClean="0">
                        <a:latin typeface="Cambria Math"/>
                      </a:rPr>
                      <m:t>𝑮</m:t>
                    </m:r>
                    <m:r>
                      <a:rPr lang="en-US" b="1" i="1" dirty="0" smtClean="0">
                        <a:latin typeface="Cambria Math"/>
                      </a:rPr>
                      <m:t>’</m:t>
                    </m:r>
                  </m:oMath>
                </a14:m>
                <a:r>
                  <a:rPr lang="en-US" dirty="0" smtClean="0"/>
                  <a:t> as a </a:t>
                </a:r>
                <a:r>
                  <a:rPr lang="en-US" dirty="0" err="1" smtClean="0">
                    <a:solidFill>
                      <a:schemeClr val="tx2">
                        <a:lumMod val="60000"/>
                        <a:lumOff val="40000"/>
                      </a:schemeClr>
                    </a:solidFill>
                  </a:rPr>
                  <a:t>multigraph</a:t>
                </a:r>
                <a:endParaRPr lang="en-US" dirty="0" smtClean="0">
                  <a:solidFill>
                    <a:schemeClr val="tx2">
                      <a:lumMod val="60000"/>
                      <a:lumOff val="40000"/>
                    </a:schemeClr>
                  </a:solidFill>
                </a:endParaRPr>
              </a:p>
              <a:p>
                <a:pPr lvl="1"/>
                <a:r>
                  <a:rPr lang="en-US" dirty="0" smtClean="0"/>
                  <a:t>The expected number of edges between nodes </a:t>
                </a:r>
                <a:br>
                  <a:rPr lang="en-US" dirty="0" smtClean="0"/>
                </a:br>
                <a14:m>
                  <m:oMath xmlns:m="http://schemas.openxmlformats.org/officeDocument/2006/math">
                    <m:r>
                      <a:rPr lang="en-US" b="0" i="1" dirty="0" smtClean="0">
                        <a:latin typeface="Cambria Math"/>
                      </a:rPr>
                      <m:t>𝑖</m:t>
                    </m:r>
                  </m:oMath>
                </a14:m>
                <a:r>
                  <a:rPr lang="en-US" dirty="0" smtClean="0"/>
                  <a:t> and </a:t>
                </a:r>
                <a14:m>
                  <m:oMath xmlns:m="http://schemas.openxmlformats.org/officeDocument/2006/math">
                    <m:r>
                      <a:rPr lang="en-US" b="0" i="1" dirty="0" smtClean="0">
                        <a:latin typeface="Cambria Math"/>
                      </a:rPr>
                      <m:t>𝑗</m:t>
                    </m:r>
                  </m:oMath>
                </a14:m>
                <a:r>
                  <a:rPr lang="en-US" dirty="0" smtClean="0"/>
                  <a:t> of degrees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r>
                      <a:rPr lang="en-US" b="1" i="1" dirty="0">
                        <a:latin typeface="Cambria Math"/>
                      </a:rPr>
                      <m:t> </m:t>
                    </m:r>
                  </m:oMath>
                </a14:m>
                <a:r>
                  <a:rPr lang="en-US" dirty="0" smtClean="0"/>
                  <a:t>and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oMath>
                </a14:m>
                <a:r>
                  <a:rPr lang="en-US" b="1" dirty="0" smtClean="0"/>
                  <a:t> </a:t>
                </a:r>
                <a:r>
                  <a:rPr lang="en-US" dirty="0" smtClean="0"/>
                  <a:t>equals to: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r>
                      <a:rPr lang="en-US" b="1" i="1" dirty="0" smtClean="0">
                        <a:latin typeface="Cambria Math"/>
                      </a:rPr>
                      <m:t>⋅</m:t>
                    </m:r>
                    <m:f>
                      <m:fPr>
                        <m:ctrlPr>
                          <a:rPr lang="en-US" b="1" i="1" dirty="0" smtClean="0">
                            <a:latin typeface="Cambria Math" panose="02040503050406030204" pitchFamily="18" charset="0"/>
                          </a:rPr>
                        </m:ctrlPr>
                      </m:fPr>
                      <m:num>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num>
                      <m:den>
                        <m:r>
                          <a:rPr lang="en-US" b="1" i="1" dirty="0" smtClean="0">
                            <a:latin typeface="Cambria Math"/>
                          </a:rPr>
                          <m:t>𝟐</m:t>
                        </m:r>
                        <m:r>
                          <a:rPr lang="en-US" b="1" i="1" dirty="0" smtClean="0">
                            <a:latin typeface="Cambria Math"/>
                          </a:rPr>
                          <m:t>𝒎</m:t>
                        </m:r>
                      </m:den>
                    </m:f>
                    <m:r>
                      <a:rPr lang="en-US" b="1" i="1" dirty="0" smtClean="0">
                        <a:latin typeface="Cambria Math"/>
                      </a:rPr>
                      <m:t>=</m:t>
                    </m:r>
                    <m:f>
                      <m:fPr>
                        <m:ctrlPr>
                          <a:rPr lang="en-US" b="1" i="1" dirty="0" smtClean="0">
                            <a:solidFill>
                              <a:srgbClr val="0000FF"/>
                            </a:solidFill>
                            <a:latin typeface="Cambria Math" panose="02040503050406030204" pitchFamily="18" charset="0"/>
                          </a:rPr>
                        </m:ctrlPr>
                      </m:fPr>
                      <m:num>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𝒅</m:t>
                            </m:r>
                          </m:e>
                          <m:sub>
                            <m:r>
                              <a:rPr lang="en-US" b="1" i="1" dirty="0" smtClean="0">
                                <a:solidFill>
                                  <a:srgbClr val="0000FF"/>
                                </a:solidFill>
                                <a:latin typeface="Cambria Math"/>
                              </a:rPr>
                              <m:t>𝒊</m:t>
                            </m:r>
                          </m:sub>
                        </m:sSub>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panose="02040503050406030204" pitchFamily="18" charset="0"/>
                              </a:rPr>
                              <m:t>𝒅</m:t>
                            </m:r>
                          </m:e>
                          <m:sub>
                            <m:r>
                              <a:rPr lang="en-US" b="1" i="1" dirty="0" smtClean="0">
                                <a:solidFill>
                                  <a:srgbClr val="0000FF"/>
                                </a:solidFill>
                                <a:latin typeface="Cambria Math"/>
                              </a:rPr>
                              <m:t>𝒋</m:t>
                            </m:r>
                          </m:sub>
                        </m:sSub>
                      </m:num>
                      <m:den>
                        <m:r>
                          <a:rPr lang="en-US" b="1" i="1" dirty="0" smtClean="0">
                            <a:solidFill>
                              <a:srgbClr val="0000FF"/>
                            </a:solidFill>
                            <a:latin typeface="Cambria Math"/>
                          </a:rPr>
                          <m:t>𝟐</m:t>
                        </m:r>
                        <m:r>
                          <a:rPr lang="en-US" b="1" i="1" dirty="0" smtClean="0">
                            <a:solidFill>
                              <a:srgbClr val="0000FF"/>
                            </a:solidFill>
                            <a:latin typeface="Cambria Math"/>
                          </a:rPr>
                          <m:t>𝒎</m:t>
                        </m:r>
                      </m:den>
                    </m:f>
                  </m:oMath>
                </a14:m>
                <a:endParaRPr lang="en-US" b="1" dirty="0" smtClean="0"/>
              </a:p>
              <a:p>
                <a:pPr lvl="2"/>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1409" y="1125488"/>
                <a:ext cx="8568952" cy="4149824"/>
              </a:xfrm>
              <a:blipFill rotWithShape="0">
                <a:blip r:embed="rId3"/>
                <a:stretch>
                  <a:fillRect l="-1637" t="-1765"/>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96</a:t>
            </a:fld>
            <a:endParaRPr lang="en-US"/>
          </a:p>
        </p:txBody>
      </p:sp>
      <p:sp>
        <p:nvSpPr>
          <p:cNvPr id="7" name="Line 11"/>
          <p:cNvSpPr>
            <a:spLocks noChangeShapeType="1"/>
          </p:cNvSpPr>
          <p:nvPr/>
        </p:nvSpPr>
        <p:spPr bwMode="auto">
          <a:xfrm>
            <a:off x="6807829" y="2811761"/>
            <a:ext cx="190500" cy="133606"/>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8" name="Line 2"/>
          <p:cNvSpPr>
            <a:spLocks noChangeShapeType="1"/>
          </p:cNvSpPr>
          <p:nvPr/>
        </p:nvSpPr>
        <p:spPr bwMode="auto">
          <a:xfrm>
            <a:off x="7696200" y="3200400"/>
            <a:ext cx="533400" cy="381000"/>
          </a:xfrm>
          <a:prstGeom prst="line">
            <a:avLst/>
          </a:prstGeom>
          <a:noFill/>
          <a:ln w="28575">
            <a:solidFill>
              <a:schemeClr val="tx1"/>
            </a:solidFill>
            <a:round/>
            <a:headEnd/>
            <a:tailEnd/>
          </a:ln>
          <a:effectLst/>
        </p:spPr>
        <p:txBody>
          <a:bodyPr/>
          <a:lstStyle/>
          <a:p>
            <a:endParaRPr lang="en-US"/>
          </a:p>
        </p:txBody>
      </p:sp>
      <p:sp>
        <p:nvSpPr>
          <p:cNvPr id="9" name="Line 3"/>
          <p:cNvSpPr>
            <a:spLocks noChangeShapeType="1"/>
          </p:cNvSpPr>
          <p:nvPr/>
        </p:nvSpPr>
        <p:spPr bwMode="auto">
          <a:xfrm flipV="1">
            <a:off x="7772400" y="3429000"/>
            <a:ext cx="152400" cy="152400"/>
          </a:xfrm>
          <a:prstGeom prst="line">
            <a:avLst/>
          </a:prstGeom>
          <a:noFill/>
          <a:ln w="28575">
            <a:solidFill>
              <a:schemeClr val="tx1"/>
            </a:solidFill>
            <a:round/>
            <a:headEnd/>
            <a:tailEnd/>
          </a:ln>
          <a:effectLst/>
        </p:spPr>
        <p:txBody>
          <a:bodyPr/>
          <a:lstStyle/>
          <a:p>
            <a:endParaRPr lang="en-US"/>
          </a:p>
        </p:txBody>
      </p:sp>
      <p:sp>
        <p:nvSpPr>
          <p:cNvPr id="10" name="Line 7"/>
          <p:cNvSpPr>
            <a:spLocks noChangeShapeType="1"/>
          </p:cNvSpPr>
          <p:nvPr/>
        </p:nvSpPr>
        <p:spPr bwMode="auto">
          <a:xfrm flipV="1">
            <a:off x="7988929" y="27051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1" name="Line 9"/>
          <p:cNvSpPr>
            <a:spLocks noChangeShapeType="1"/>
          </p:cNvSpPr>
          <p:nvPr/>
        </p:nvSpPr>
        <p:spPr bwMode="auto">
          <a:xfrm flipV="1">
            <a:off x="6617329" y="28575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2" name="Line 10"/>
          <p:cNvSpPr>
            <a:spLocks noChangeShapeType="1"/>
          </p:cNvSpPr>
          <p:nvPr/>
        </p:nvSpPr>
        <p:spPr bwMode="auto">
          <a:xfrm flipV="1">
            <a:off x="6845929" y="26289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3" name="Line 11"/>
          <p:cNvSpPr>
            <a:spLocks noChangeShapeType="1"/>
          </p:cNvSpPr>
          <p:nvPr/>
        </p:nvSpPr>
        <p:spPr bwMode="auto">
          <a:xfrm flipV="1">
            <a:off x="7962900" y="3352800"/>
            <a:ext cx="342900" cy="381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4" name="Line 13"/>
          <p:cNvSpPr>
            <a:spLocks noChangeShapeType="1"/>
          </p:cNvSpPr>
          <p:nvPr/>
        </p:nvSpPr>
        <p:spPr bwMode="auto">
          <a:xfrm flipH="1" flipV="1">
            <a:off x="7684129" y="2857500"/>
            <a:ext cx="304800" cy="762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6" name="Oval 17"/>
          <p:cNvSpPr>
            <a:spLocks noChangeArrowheads="1"/>
          </p:cNvSpPr>
          <p:nvPr/>
        </p:nvSpPr>
        <p:spPr bwMode="auto">
          <a:xfrm>
            <a:off x="7848600" y="3276600"/>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j</a:t>
            </a:r>
          </a:p>
        </p:txBody>
      </p:sp>
      <p:sp>
        <p:nvSpPr>
          <p:cNvPr id="17" name="Oval 17"/>
          <p:cNvSpPr>
            <a:spLocks noChangeArrowheads="1"/>
          </p:cNvSpPr>
          <p:nvPr/>
        </p:nvSpPr>
        <p:spPr bwMode="auto">
          <a:xfrm>
            <a:off x="6693529" y="2697461"/>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i</a:t>
            </a:r>
          </a:p>
        </p:txBody>
      </p:sp>
      <p:sp>
        <p:nvSpPr>
          <p:cNvPr id="18" name="Oval 17"/>
          <p:cNvSpPr>
            <a:spLocks noChangeArrowheads="1"/>
          </p:cNvSpPr>
          <p:nvPr/>
        </p:nvSpPr>
        <p:spPr bwMode="auto">
          <a:xfrm>
            <a:off x="7848600" y="2781300"/>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sp>
        <p:nvSpPr>
          <p:cNvPr id="20" name="Line 15"/>
          <p:cNvSpPr>
            <a:spLocks noChangeShapeType="1"/>
          </p:cNvSpPr>
          <p:nvPr/>
        </p:nvSpPr>
        <p:spPr bwMode="auto">
          <a:xfrm flipV="1">
            <a:off x="6795758" y="3386583"/>
            <a:ext cx="381000" cy="76200"/>
          </a:xfrm>
          <a:prstGeom prst="line">
            <a:avLst/>
          </a:prstGeom>
          <a:noFill/>
          <a:ln w="28575">
            <a:solidFill>
              <a:schemeClr val="tx1"/>
            </a:solidFill>
            <a:round/>
            <a:headEnd/>
            <a:tailEnd/>
          </a:ln>
          <a:effectLst/>
        </p:spPr>
        <p:txBody>
          <a:bodyPr/>
          <a:lstStyle/>
          <a:p>
            <a:endParaRPr lang="en-US"/>
          </a:p>
        </p:txBody>
      </p:sp>
      <p:sp>
        <p:nvSpPr>
          <p:cNvPr id="21" name="Oval 17"/>
          <p:cNvSpPr>
            <a:spLocks noChangeArrowheads="1"/>
          </p:cNvSpPr>
          <p:nvPr/>
        </p:nvSpPr>
        <p:spPr bwMode="auto">
          <a:xfrm>
            <a:off x="6655429" y="3310383"/>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7541943" y="5779166"/>
                <a:ext cx="1375313" cy="689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600" i="1" dirty="0" smtClean="0">
                              <a:solidFill>
                                <a:srgbClr val="008000"/>
                              </a:solidFill>
                              <a:latin typeface="Cambria Math" panose="02040503050406030204" pitchFamily="18" charset="0"/>
                            </a:rPr>
                          </m:ctrlPr>
                        </m:naryPr>
                        <m:sub>
                          <m:r>
                            <m:rPr>
                              <m:brk m:alnAt="7"/>
                            </m:rPr>
                            <a:rPr lang="en-US" sz="1600" b="0" i="1" dirty="0" smtClean="0">
                              <a:solidFill>
                                <a:srgbClr val="008000"/>
                              </a:solidFill>
                              <a:latin typeface="Cambria Math"/>
                            </a:rPr>
                            <m:t>𝑢</m:t>
                          </m:r>
                          <m:r>
                            <a:rPr lang="en-US" sz="1600" b="0" i="1" dirty="0" smtClean="0">
                              <a:solidFill>
                                <a:srgbClr val="008000"/>
                              </a:solidFill>
                              <a:latin typeface="Cambria Math"/>
                            </a:rPr>
                            <m:t>∈</m:t>
                          </m:r>
                          <m:r>
                            <a:rPr lang="en-US" sz="1600" b="0" i="1" dirty="0" smtClean="0">
                              <a:solidFill>
                                <a:srgbClr val="008000"/>
                              </a:solidFill>
                              <a:latin typeface="Cambria Math"/>
                            </a:rPr>
                            <m:t>𝑁</m:t>
                          </m:r>
                        </m:sub>
                        <m:sup/>
                        <m:e>
                          <m:sSub>
                            <m:sSubPr>
                              <m:ctrlPr>
                                <a:rPr lang="en-US" sz="1600" i="1" dirty="0">
                                  <a:solidFill>
                                    <a:srgbClr val="008000"/>
                                  </a:solidFill>
                                  <a:latin typeface="Cambria Math" panose="02040503050406030204" pitchFamily="18" charset="0"/>
                                </a:rPr>
                              </m:ctrlPr>
                            </m:sSubPr>
                            <m:e>
                              <m:r>
                                <a:rPr lang="en-US" sz="1600" b="0" i="1" dirty="0" smtClean="0">
                                  <a:solidFill>
                                    <a:srgbClr val="008000"/>
                                  </a:solidFill>
                                  <a:latin typeface="Cambria Math" panose="02040503050406030204" pitchFamily="18" charset="0"/>
                                </a:rPr>
                                <m:t>𝑑</m:t>
                              </m:r>
                            </m:e>
                            <m:sub>
                              <m:r>
                                <a:rPr lang="en-US" sz="1600" b="0" i="1" dirty="0">
                                  <a:solidFill>
                                    <a:srgbClr val="008000"/>
                                  </a:solidFill>
                                  <a:latin typeface="Cambria Math"/>
                                </a:rPr>
                                <m:t>𝑢</m:t>
                              </m:r>
                            </m:sub>
                          </m:sSub>
                        </m:e>
                      </m:nary>
                      <m:r>
                        <a:rPr lang="en-US" sz="1600" b="0" i="1" dirty="0" smtClean="0">
                          <a:solidFill>
                            <a:srgbClr val="008000"/>
                          </a:solidFill>
                          <a:latin typeface="Cambria Math"/>
                        </a:rPr>
                        <m:t>=2</m:t>
                      </m:r>
                      <m:r>
                        <a:rPr lang="en-US" sz="1600" b="0" i="1" dirty="0" smtClean="0">
                          <a:solidFill>
                            <a:srgbClr val="008000"/>
                          </a:solidFill>
                          <a:latin typeface="Cambria Math"/>
                        </a:rPr>
                        <m:t>𝑚</m:t>
                      </m:r>
                    </m:oMath>
                  </m:oMathPara>
                </a14:m>
                <a:endParaRPr lang="en-US" sz="1600" dirty="0">
                  <a:solidFill>
                    <a:srgbClr val="008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7541943" y="5779166"/>
                <a:ext cx="1375313" cy="689676"/>
              </a:xfrm>
              <a:prstGeom prst="rect">
                <a:avLst/>
              </a:prstGeom>
              <a:blipFill rotWithShape="0">
                <a:blip r:embed="rId4"/>
                <a:stretch>
                  <a:fillRect/>
                </a:stretch>
              </a:blipFill>
            </p:spPr>
            <p:txBody>
              <a:bodyPr/>
              <a:lstStyle/>
              <a:p>
                <a:r>
                  <a:rPr lang="el-GR">
                    <a:noFill/>
                  </a:rPr>
                  <a:t> </a:t>
                </a:r>
              </a:p>
            </p:txBody>
          </p:sp>
        </mc:Fallback>
      </mc:AlternateContent>
      <p:sp>
        <p:nvSpPr>
          <p:cNvPr id="25" name="TextBox 24"/>
          <p:cNvSpPr txBox="1"/>
          <p:nvPr/>
        </p:nvSpPr>
        <p:spPr>
          <a:xfrm>
            <a:off x="7594850" y="5316691"/>
            <a:ext cx="736099"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Note:</a:t>
            </a:r>
          </a:p>
        </p:txBody>
      </p:sp>
      <mc:AlternateContent xmlns:mc="http://schemas.openxmlformats.org/markup-compatibility/2006" xmlns:a14="http://schemas.microsoft.com/office/drawing/2010/main">
        <mc:Choice Requires="a14">
          <p:sp>
            <p:nvSpPr>
              <p:cNvPr id="4" name="TextBox 3"/>
              <p:cNvSpPr txBox="1"/>
              <p:nvPr/>
            </p:nvSpPr>
            <p:spPr>
              <a:xfrm>
                <a:off x="329553" y="4912862"/>
                <a:ext cx="6656705" cy="1176989"/>
              </a:xfrm>
              <a:prstGeom prst="rect">
                <a:avLst/>
              </a:prstGeom>
              <a:noFill/>
            </p:spPr>
            <p:txBody>
              <a:bodyPr wrap="square" rtlCol="0">
                <a:spAutoFit/>
              </a:bodyPr>
              <a:lstStyle/>
              <a:p>
                <a:r>
                  <a:rPr lang="en-US" sz="2000" i="1" dirty="0" smtClean="0">
                    <a:solidFill>
                      <a:schemeClr val="tx2">
                        <a:lumMod val="75000"/>
                      </a:schemeClr>
                    </a:solidFill>
                  </a:rPr>
                  <a:t>For any edge going out of </a:t>
                </a:r>
                <a:r>
                  <a:rPr lang="en-US" sz="2000" i="1" dirty="0" err="1" smtClean="0">
                    <a:solidFill>
                      <a:schemeClr val="tx2">
                        <a:lumMod val="75000"/>
                      </a:schemeClr>
                    </a:solidFill>
                  </a:rPr>
                  <a:t>i</a:t>
                </a:r>
                <a:r>
                  <a:rPr lang="en-US" sz="2000" i="1" dirty="0" smtClean="0">
                    <a:solidFill>
                      <a:schemeClr val="tx2">
                        <a:lumMod val="75000"/>
                      </a:schemeClr>
                    </a:solidFill>
                  </a:rPr>
                  <a:t> </a:t>
                </a:r>
                <a:r>
                  <a:rPr lang="en-US" sz="2000" i="1" dirty="0">
                    <a:solidFill>
                      <a:schemeClr val="tx2">
                        <a:lumMod val="75000"/>
                      </a:schemeClr>
                    </a:solidFill>
                  </a:rPr>
                  <a:t>randomly, </a:t>
                </a:r>
                <a:r>
                  <a:rPr lang="en-US" sz="2000" i="1" dirty="0" smtClean="0">
                    <a:solidFill>
                      <a:schemeClr val="tx2">
                        <a:lumMod val="75000"/>
                      </a:schemeClr>
                    </a:solidFill>
                  </a:rPr>
                  <a:t>the probability </a:t>
                </a:r>
                <a:r>
                  <a:rPr lang="en-US" sz="2000" i="1" dirty="0">
                    <a:solidFill>
                      <a:schemeClr val="tx2">
                        <a:lumMod val="75000"/>
                      </a:schemeClr>
                    </a:solidFill>
                  </a:rPr>
                  <a:t>of this edge getting connected to node </a:t>
                </a:r>
                <a:r>
                  <a:rPr lang="en-US" sz="2000" i="1" dirty="0" smtClean="0">
                    <a:solidFill>
                      <a:schemeClr val="tx2">
                        <a:lumMod val="75000"/>
                      </a:schemeClr>
                    </a:solidFill>
                  </a:rPr>
                  <a:t>j is </a:t>
                </a:r>
                <a14:m>
                  <m:oMath xmlns:m="http://schemas.openxmlformats.org/officeDocument/2006/math">
                    <m:f>
                      <m:fPr>
                        <m:ctrlPr>
                          <a:rPr lang="en-US" sz="2000" b="1" i="1" dirty="0">
                            <a:solidFill>
                              <a:schemeClr val="tx2">
                                <a:lumMod val="75000"/>
                              </a:schemeClr>
                            </a:solidFill>
                            <a:latin typeface="Cambria Math" panose="02040503050406030204" pitchFamily="18" charset="0"/>
                          </a:rPr>
                        </m:ctrlPr>
                      </m:fPr>
                      <m:num>
                        <m:sSub>
                          <m:sSubPr>
                            <m:ctrlPr>
                              <a:rPr lang="en-US" sz="2000" b="1" i="1" dirty="0">
                                <a:solidFill>
                                  <a:schemeClr val="tx2">
                                    <a:lumMod val="75000"/>
                                  </a:schemeClr>
                                </a:solidFill>
                                <a:latin typeface="Cambria Math" panose="02040503050406030204" pitchFamily="18" charset="0"/>
                              </a:rPr>
                            </m:ctrlPr>
                          </m:sSubPr>
                          <m:e>
                            <m:r>
                              <a:rPr lang="en-US" sz="2000" b="1" i="1" dirty="0" smtClean="0">
                                <a:solidFill>
                                  <a:schemeClr val="tx2">
                                    <a:lumMod val="75000"/>
                                  </a:schemeClr>
                                </a:solidFill>
                                <a:latin typeface="Cambria Math" panose="02040503050406030204" pitchFamily="18" charset="0"/>
                              </a:rPr>
                              <m:t>𝒅</m:t>
                            </m:r>
                          </m:e>
                          <m:sub>
                            <m:r>
                              <a:rPr lang="en-US" sz="2000" b="1" i="1" dirty="0">
                                <a:solidFill>
                                  <a:schemeClr val="tx2">
                                    <a:lumMod val="75000"/>
                                  </a:schemeClr>
                                </a:solidFill>
                                <a:latin typeface="Cambria Math"/>
                              </a:rPr>
                              <m:t>𝒋</m:t>
                            </m:r>
                          </m:sub>
                        </m:sSub>
                      </m:num>
                      <m:den>
                        <m:r>
                          <a:rPr lang="en-US" sz="2000" b="1" i="1" dirty="0">
                            <a:solidFill>
                              <a:schemeClr val="tx2">
                                <a:lumMod val="75000"/>
                              </a:schemeClr>
                            </a:solidFill>
                            <a:latin typeface="Cambria Math"/>
                          </a:rPr>
                          <m:t>𝟐</m:t>
                        </m:r>
                        <m:r>
                          <a:rPr lang="en-US" sz="2000" b="1" i="1" dirty="0">
                            <a:solidFill>
                              <a:schemeClr val="tx2">
                                <a:lumMod val="75000"/>
                              </a:schemeClr>
                            </a:solidFill>
                            <a:latin typeface="Cambria Math"/>
                          </a:rPr>
                          <m:t>𝒎</m:t>
                        </m:r>
                      </m:den>
                    </m:f>
                  </m:oMath>
                </a14:m>
                <a:endParaRPr lang="en-US" sz="2000" i="1" dirty="0">
                  <a:solidFill>
                    <a:schemeClr val="tx2">
                      <a:lumMod val="75000"/>
                    </a:schemeClr>
                  </a:solidFill>
                </a:endParaRPr>
              </a:p>
              <a:p>
                <a:r>
                  <a:rPr lang="en-US" sz="2000" i="1" dirty="0" smtClean="0">
                    <a:solidFill>
                      <a:schemeClr val="tx2">
                        <a:lumMod val="75000"/>
                      </a:schemeClr>
                    </a:solidFill>
                  </a:rPr>
                  <a:t>Because </a:t>
                </a:r>
                <a:r>
                  <a:rPr lang="en-US" sz="2000" i="1" dirty="0">
                    <a:solidFill>
                      <a:schemeClr val="tx2">
                        <a:lumMod val="75000"/>
                      </a:schemeClr>
                    </a:solidFill>
                  </a:rPr>
                  <a:t>the degree for </a:t>
                </a:r>
                <a:r>
                  <a:rPr lang="en-US" sz="2000" i="1" dirty="0" err="1" smtClean="0">
                    <a:solidFill>
                      <a:schemeClr val="tx2">
                        <a:lumMod val="75000"/>
                      </a:schemeClr>
                    </a:solidFill>
                  </a:rPr>
                  <a:t>i</a:t>
                </a:r>
                <a:r>
                  <a:rPr lang="en-US" sz="2000" i="1" dirty="0" smtClean="0">
                    <a:solidFill>
                      <a:schemeClr val="tx2">
                        <a:lumMod val="75000"/>
                      </a:schemeClr>
                    </a:solidFill>
                  </a:rPr>
                  <a:t> </a:t>
                </a:r>
                <a:r>
                  <a:rPr lang="en-US" sz="2000" i="1" dirty="0">
                    <a:solidFill>
                      <a:schemeClr val="tx2">
                        <a:lumMod val="75000"/>
                      </a:schemeClr>
                    </a:solidFill>
                  </a:rPr>
                  <a:t>is </a:t>
                </a:r>
                <a:r>
                  <a:rPr lang="en-US" sz="2000" i="1" dirty="0" smtClean="0">
                    <a:solidFill>
                      <a:schemeClr val="tx2">
                        <a:lumMod val="75000"/>
                      </a:schemeClr>
                    </a:solidFill>
                  </a:rPr>
                  <a:t>d</a:t>
                </a:r>
                <a:r>
                  <a:rPr lang="en-US" sz="2000" i="1" baseline="-25000" dirty="0" smtClean="0">
                    <a:solidFill>
                      <a:schemeClr val="tx2">
                        <a:lumMod val="75000"/>
                      </a:schemeClr>
                    </a:solidFill>
                  </a:rPr>
                  <a:t>i</a:t>
                </a:r>
                <a:r>
                  <a:rPr lang="en-US" sz="2000" i="1" dirty="0">
                    <a:solidFill>
                      <a:schemeClr val="tx2">
                        <a:lumMod val="75000"/>
                      </a:schemeClr>
                    </a:solidFill>
                  </a:rPr>
                  <a:t>, we have </a:t>
                </a:r>
                <a:r>
                  <a:rPr lang="en-US" sz="2000" i="1" dirty="0" smtClean="0">
                    <a:solidFill>
                      <a:schemeClr val="tx2">
                        <a:lumMod val="75000"/>
                      </a:schemeClr>
                    </a:solidFill>
                  </a:rPr>
                  <a:t>d</a:t>
                </a:r>
                <a:r>
                  <a:rPr lang="en-US" sz="2000" i="1" baseline="-25000" dirty="0" smtClean="0">
                    <a:solidFill>
                      <a:schemeClr val="tx2">
                        <a:lumMod val="75000"/>
                      </a:schemeClr>
                    </a:solidFill>
                  </a:rPr>
                  <a:t>i </a:t>
                </a:r>
                <a:r>
                  <a:rPr lang="en-US" sz="2000" i="1" dirty="0">
                    <a:solidFill>
                      <a:schemeClr val="tx2">
                        <a:lumMod val="75000"/>
                      </a:schemeClr>
                    </a:solidFill>
                  </a:rPr>
                  <a:t>number of such </a:t>
                </a:r>
                <a:r>
                  <a:rPr lang="en-US" sz="2000" i="1" dirty="0" smtClean="0">
                    <a:solidFill>
                      <a:schemeClr val="tx2">
                        <a:lumMod val="75000"/>
                      </a:schemeClr>
                    </a:solidFill>
                  </a:rPr>
                  <a:t>edges</a:t>
                </a:r>
                <a:endParaRPr lang="en-US" sz="2000" i="1" dirty="0">
                  <a:solidFill>
                    <a:schemeClr val="tx2">
                      <a:lumMod val="7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9553" y="4912862"/>
                <a:ext cx="6656705" cy="1176989"/>
              </a:xfrm>
              <a:prstGeom prst="rect">
                <a:avLst/>
              </a:prstGeom>
              <a:blipFill rotWithShape="0">
                <a:blip r:embed="rId5"/>
                <a:stretch>
                  <a:fillRect l="-916" t="-3109" b="-8290"/>
                </a:stretch>
              </a:blipFill>
            </p:spPr>
            <p:txBody>
              <a:bodyPr/>
              <a:lstStyle/>
              <a:p>
                <a:r>
                  <a:rPr lang="el-GR">
                    <a:noFill/>
                  </a:rPr>
                  <a:t> </a:t>
                </a:r>
              </a:p>
            </p:txBody>
          </p:sp>
        </mc:Fallback>
      </mc:AlternateContent>
    </p:spTree>
    <p:extLst>
      <p:ext uri="{BB962C8B-B14F-4D97-AF65-F5344CB8AC3E}">
        <p14:creationId xmlns:p14="http://schemas.microsoft.com/office/powerpoint/2010/main" val="17940643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solidFill>
                  <a:schemeClr val="accent6">
                    <a:lumMod val="75000"/>
                  </a:schemeClr>
                </a:solidFill>
              </a:rPr>
              <a:t>Null Model: Configuration Model</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7288" y="2379393"/>
                <a:ext cx="7848600" cy="2781672"/>
              </a:xfrm>
            </p:spPr>
            <p:txBody>
              <a:bodyPr>
                <a:normAutofit/>
              </a:bodyPr>
              <a:lstStyle/>
              <a:p>
                <a:endParaRPr lang="en-US" b="1" dirty="0" smtClean="0"/>
              </a:p>
              <a:p>
                <a:pPr lvl="2"/>
                <a:r>
                  <a:rPr lang="en-US" dirty="0" smtClean="0"/>
                  <a:t>The expected number of edges in (</a:t>
                </a:r>
                <a:r>
                  <a:rPr lang="en-US" dirty="0" err="1" smtClean="0"/>
                  <a:t>multigraph</a:t>
                </a:r>
                <a:r>
                  <a:rPr lang="en-US" dirty="0" smtClean="0"/>
                  <a:t>) </a:t>
                </a:r>
                <a:r>
                  <a:rPr lang="en-US" b="1" dirty="0" smtClean="0"/>
                  <a:t>G’</a:t>
                </a:r>
                <a:r>
                  <a:rPr lang="en-US" dirty="0" smtClean="0"/>
                  <a:t>:</a:t>
                </a:r>
              </a:p>
              <a:p>
                <a:pPr lvl="3"/>
                <a14:m>
                  <m:oMath xmlns:m="http://schemas.openxmlformats.org/officeDocument/2006/math">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den>
                    </m:f>
                    <m:nary>
                      <m:naryPr>
                        <m:chr m:val="∑"/>
                        <m:supHide m:val="on"/>
                        <m:ctrlPr>
                          <a:rPr lang="en-US" b="1" i="1" dirty="0" smtClean="0">
                            <a:latin typeface="Cambria Math" panose="02040503050406030204" pitchFamily="18" charset="0"/>
                          </a:rPr>
                        </m:ctrlPr>
                      </m:naryPr>
                      <m:sub>
                        <m:r>
                          <m:rPr>
                            <m:brk m:alnAt="7"/>
                          </m:rPr>
                          <a:rPr lang="en-US" b="1" i="1" dirty="0" smtClean="0">
                            <a:latin typeface="Cambria Math"/>
                          </a:rPr>
                          <m:t>𝒊</m:t>
                        </m:r>
                        <m:r>
                          <a:rPr lang="en-US" b="1" i="1" dirty="0" smtClean="0">
                            <a:latin typeface="Cambria Math"/>
                          </a:rPr>
                          <m:t>∈</m:t>
                        </m:r>
                        <m:r>
                          <a:rPr lang="en-US" b="1" i="1" dirty="0" smtClean="0">
                            <a:latin typeface="Cambria Math"/>
                          </a:rPr>
                          <m:t>𝑵</m:t>
                        </m:r>
                      </m:sub>
                      <m:sup/>
                      <m:e>
                        <m:nary>
                          <m:naryPr>
                            <m:chr m:val="∑"/>
                            <m:supHide m:val="on"/>
                            <m:ctrlPr>
                              <a:rPr lang="en-US" b="1" i="1" dirty="0" smtClean="0">
                                <a:latin typeface="Cambria Math" panose="02040503050406030204" pitchFamily="18" charset="0"/>
                              </a:rPr>
                            </m:ctrlPr>
                          </m:naryPr>
                          <m:sub>
                            <m:r>
                              <m:rPr>
                                <m:brk m:alnAt="7"/>
                              </m:rPr>
                              <a:rPr lang="en-US" b="1" i="1" dirty="0" smtClean="0">
                                <a:latin typeface="Cambria Math"/>
                              </a:rPr>
                              <m:t>𝒋</m:t>
                            </m:r>
                            <m:r>
                              <a:rPr lang="en-US" b="1" i="1" dirty="0">
                                <a:latin typeface="Cambria Math"/>
                              </a:rPr>
                              <m:t>∈</m:t>
                            </m:r>
                            <m:r>
                              <a:rPr lang="en-US" b="1" i="1" dirty="0">
                                <a:latin typeface="Cambria Math"/>
                              </a:rPr>
                              <m:t>𝑵</m:t>
                            </m:r>
                          </m:sub>
                          <m:sup/>
                          <m:e>
                            <m:f>
                              <m:fPr>
                                <m:ctrlPr>
                                  <a:rPr lang="en-US" b="1" i="1" dirty="0">
                                    <a:latin typeface="Cambria Math" panose="02040503050406030204" pitchFamily="18" charset="0"/>
                                  </a:rPr>
                                </m:ctrlPr>
                              </m:fPr>
                              <m:num>
                                <m:sSub>
                                  <m:sSubPr>
                                    <m:ctrlPr>
                                      <a:rPr lang="en-US" b="1" i="1" dirty="0">
                                        <a:latin typeface="Cambria Math" panose="02040503050406030204" pitchFamily="18" charset="0"/>
                                      </a:rPr>
                                    </m:ctrlPr>
                                  </m:sSubPr>
                                  <m:e>
                                    <m:r>
                                      <a:rPr lang="en-US" b="1" i="1" dirty="0" smtClean="0">
                                        <a:latin typeface="Cambria Math" panose="02040503050406030204" pitchFamily="18" charset="0"/>
                                      </a:rPr>
                                      <m:t>𝒅</m:t>
                                    </m:r>
                                  </m:e>
                                  <m:sub>
                                    <m:r>
                                      <a:rPr lang="en-US" b="1" i="1" dirty="0">
                                        <a:latin typeface="Cambria Math"/>
                                      </a:rPr>
                                      <m:t>𝒊</m:t>
                                    </m:r>
                                  </m:sub>
                                </m:sSub>
                                <m:sSub>
                                  <m:sSubPr>
                                    <m:ctrlPr>
                                      <a:rPr lang="en-US" b="1" i="1" dirty="0">
                                        <a:latin typeface="Cambria Math" panose="02040503050406030204" pitchFamily="18" charset="0"/>
                                      </a:rPr>
                                    </m:ctrlPr>
                                  </m:sSubPr>
                                  <m:e>
                                    <m:r>
                                      <a:rPr lang="en-US" b="1" i="1" dirty="0" smtClean="0">
                                        <a:latin typeface="Cambria Math" panose="02040503050406030204" pitchFamily="18" charset="0"/>
                                      </a:rPr>
                                      <m:t>𝒅</m:t>
                                    </m:r>
                                  </m:e>
                                  <m:sub>
                                    <m:r>
                                      <a:rPr lang="en-US" b="1" i="1" dirty="0">
                                        <a:latin typeface="Cambria Math"/>
                                      </a:rPr>
                                      <m:t>𝒋</m:t>
                                    </m:r>
                                  </m:sub>
                                </m:sSub>
                              </m:num>
                              <m:den>
                                <m:r>
                                  <a:rPr lang="en-US" b="1" i="1" dirty="0">
                                    <a:latin typeface="Cambria Math"/>
                                  </a:rPr>
                                  <m:t>𝟐</m:t>
                                </m:r>
                                <m:r>
                                  <a:rPr lang="en-US" b="1" i="1" dirty="0">
                                    <a:latin typeface="Cambria Math"/>
                                  </a:rPr>
                                  <m:t>𝒎</m:t>
                                </m:r>
                              </m:den>
                            </m:f>
                          </m:e>
                        </m:nary>
                      </m:e>
                    </m:nary>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den>
                    </m:f>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𝟐</m:t>
                        </m:r>
                        <m:r>
                          <a:rPr lang="en-US" b="1" i="1" dirty="0" smtClean="0">
                            <a:latin typeface="Cambria Math"/>
                          </a:rPr>
                          <m:t>𝒎</m:t>
                        </m:r>
                      </m:den>
                    </m:f>
                    <m:nary>
                      <m:naryPr>
                        <m:chr m:val="∑"/>
                        <m:supHide m:val="on"/>
                        <m:ctrlPr>
                          <a:rPr lang="en-US" b="1" i="1" dirty="0">
                            <a:latin typeface="Cambria Math" panose="02040503050406030204" pitchFamily="18" charset="0"/>
                          </a:rPr>
                        </m:ctrlPr>
                      </m:naryPr>
                      <m:sub>
                        <m:r>
                          <m:rPr>
                            <m:brk m:alnAt="7"/>
                          </m:rPr>
                          <a:rPr lang="en-US" b="1" i="1" dirty="0">
                            <a:latin typeface="Cambria Math"/>
                          </a:rPr>
                          <m:t>𝒊</m:t>
                        </m:r>
                        <m:r>
                          <a:rPr lang="en-US" b="1" i="1" dirty="0">
                            <a:latin typeface="Cambria Math"/>
                          </a:rPr>
                          <m:t>∈</m:t>
                        </m:r>
                        <m:r>
                          <a:rPr lang="en-US" b="1" i="1" dirty="0">
                            <a:latin typeface="Cambria Math"/>
                          </a:rPr>
                          <m:t>𝑵</m:t>
                        </m:r>
                      </m:sub>
                      <m:sup/>
                      <m:e>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𝒊</m:t>
                            </m:r>
                          </m:sub>
                        </m:sSub>
                        <m:d>
                          <m:dPr>
                            <m:ctrlPr>
                              <a:rPr lang="en-US" b="1" i="1" dirty="0" smtClean="0">
                                <a:latin typeface="Cambria Math" panose="02040503050406030204" pitchFamily="18" charset="0"/>
                              </a:rPr>
                            </m:ctrlPr>
                          </m:dPr>
                          <m:e>
                            <m:nary>
                              <m:naryPr>
                                <m:chr m:val="∑"/>
                                <m:supHide m:val="on"/>
                                <m:ctrlPr>
                                  <a:rPr lang="en-US" b="1" i="1" dirty="0">
                                    <a:latin typeface="Cambria Math" panose="02040503050406030204" pitchFamily="18" charset="0"/>
                                  </a:rPr>
                                </m:ctrlPr>
                              </m:naryPr>
                              <m:sub>
                                <m:r>
                                  <m:rPr>
                                    <m:brk m:alnAt="7"/>
                                  </m:rPr>
                                  <a:rPr lang="en-US" b="1" i="1" dirty="0">
                                    <a:latin typeface="Cambria Math"/>
                                  </a:rPr>
                                  <m:t>𝒋</m:t>
                                </m:r>
                                <m:r>
                                  <a:rPr lang="en-US" b="1" i="1" dirty="0">
                                    <a:latin typeface="Cambria Math"/>
                                  </a:rPr>
                                  <m:t>∈</m:t>
                                </m:r>
                                <m:r>
                                  <a:rPr lang="en-US" b="1" i="1" dirty="0">
                                    <a:latin typeface="Cambria Math"/>
                                  </a:rPr>
                                  <m:t>𝑵</m:t>
                                </m:r>
                              </m:sub>
                              <m:sup/>
                              <m:e>
                                <m:sSub>
                                  <m:sSubPr>
                                    <m:ctrlPr>
                                      <a:rPr lang="en-US" b="1" i="1" dirty="0" smtClean="0">
                                        <a:latin typeface="Cambria Math" panose="02040503050406030204" pitchFamily="18" charset="0"/>
                                      </a:rPr>
                                    </m:ctrlPr>
                                  </m:sSubPr>
                                  <m:e>
                                    <m:r>
                                      <a:rPr lang="en-US" b="1" i="1" dirty="0" smtClean="0">
                                        <a:latin typeface="Cambria Math" panose="02040503050406030204" pitchFamily="18" charset="0"/>
                                      </a:rPr>
                                      <m:t>𝒅</m:t>
                                    </m:r>
                                  </m:e>
                                  <m:sub>
                                    <m:r>
                                      <a:rPr lang="en-US" b="1" i="1" dirty="0" smtClean="0">
                                        <a:latin typeface="Cambria Math"/>
                                      </a:rPr>
                                      <m:t>𝒋</m:t>
                                    </m:r>
                                  </m:sub>
                                </m:sSub>
                              </m:e>
                            </m:nary>
                          </m:e>
                        </m:d>
                      </m:e>
                    </m:nary>
                    <m:r>
                      <a:rPr lang="en-US" b="1" i="1" dirty="0" smtClean="0">
                        <a:latin typeface="Cambria Math"/>
                      </a:rPr>
                      <m:t>=</m:t>
                    </m:r>
                  </m:oMath>
                </a14:m>
                <a:endParaRPr lang="en-US" b="1" i="1" dirty="0" smtClean="0">
                  <a:latin typeface="Cambria Math"/>
                </a:endParaRPr>
              </a:p>
              <a:p>
                <a:pPr lvl="3"/>
                <a14:m>
                  <m:oMath xmlns:m="http://schemas.openxmlformats.org/officeDocument/2006/math">
                    <m:r>
                      <a:rPr lang="en-US" b="1" i="0" dirty="0" smtClean="0">
                        <a:latin typeface="Cambria Math"/>
                      </a:rPr>
                      <m:t> </m:t>
                    </m:r>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𝟏</m:t>
                        </m:r>
                      </m:num>
                      <m:den>
                        <m:r>
                          <a:rPr lang="en-US" b="1" i="1" dirty="0" smtClean="0">
                            <a:latin typeface="Cambria Math"/>
                          </a:rPr>
                          <m:t>𝟒</m:t>
                        </m:r>
                        <m:r>
                          <a:rPr lang="en-US" b="1" i="1" dirty="0" smtClean="0">
                            <a:latin typeface="Cambria Math"/>
                          </a:rPr>
                          <m:t>𝒎</m:t>
                        </m:r>
                      </m:den>
                    </m:f>
                    <m:r>
                      <a:rPr lang="en-US" b="1" i="1" dirty="0" smtClean="0">
                        <a:latin typeface="Cambria Math"/>
                      </a:rPr>
                      <m:t>𝟐</m:t>
                    </m:r>
                    <m:r>
                      <a:rPr lang="en-US" b="1" i="1" dirty="0" smtClean="0">
                        <a:latin typeface="Cambria Math"/>
                      </a:rPr>
                      <m:t>𝒎</m:t>
                    </m:r>
                    <m:r>
                      <a:rPr lang="en-US" b="1" i="1" dirty="0" smtClean="0">
                        <a:latin typeface="Cambria Math"/>
                      </a:rPr>
                      <m:t>⋅</m:t>
                    </m:r>
                    <m:r>
                      <a:rPr lang="en-US" b="1" i="1" dirty="0" smtClean="0">
                        <a:latin typeface="Cambria Math"/>
                      </a:rPr>
                      <m:t>𝟐</m:t>
                    </m:r>
                    <m:r>
                      <a:rPr lang="en-US" b="1" i="1" dirty="0" smtClean="0">
                        <a:latin typeface="Cambria Math"/>
                      </a:rPr>
                      <m:t>𝒎</m:t>
                    </m:r>
                    <m:r>
                      <a:rPr lang="en-US" b="1" i="1" dirty="0" smtClean="0">
                        <a:latin typeface="Cambria Math"/>
                      </a:rPr>
                      <m:t>=</m:t>
                    </m:r>
                    <m:r>
                      <a:rPr lang="en-US" b="1" i="1" dirty="0" smtClean="0">
                        <a:latin typeface="Cambria Math"/>
                      </a:rPr>
                      <m:t>𝒎</m:t>
                    </m:r>
                  </m:oMath>
                </a14:m>
                <a:endParaRPr lang="en-US" b="1" dirty="0"/>
              </a:p>
              <a:p>
                <a:pPr lvl="2"/>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7288" y="2379393"/>
                <a:ext cx="7848600" cy="2781672"/>
              </a:xfrm>
              <a:blipFill rotWithShape="0">
                <a:blip r:embed="rId2"/>
                <a:stretch>
                  <a:fillRect/>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97</a:t>
            </a:fld>
            <a:endParaRPr lang="en-US"/>
          </a:p>
        </p:txBody>
      </p:sp>
      <p:grpSp>
        <p:nvGrpSpPr>
          <p:cNvPr id="4" name="Group 3"/>
          <p:cNvGrpSpPr/>
          <p:nvPr/>
        </p:nvGrpSpPr>
        <p:grpSpPr>
          <a:xfrm>
            <a:off x="6164556" y="1556792"/>
            <a:ext cx="1688471" cy="952500"/>
            <a:chOff x="6617329" y="2628900"/>
            <a:chExt cx="1688471" cy="952500"/>
          </a:xfrm>
        </p:grpSpPr>
        <p:sp>
          <p:nvSpPr>
            <p:cNvPr id="7" name="Line 11"/>
            <p:cNvSpPr>
              <a:spLocks noChangeShapeType="1"/>
            </p:cNvSpPr>
            <p:nvPr/>
          </p:nvSpPr>
          <p:spPr bwMode="auto">
            <a:xfrm>
              <a:off x="6807829" y="2811761"/>
              <a:ext cx="190500" cy="133606"/>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8" name="Line 2"/>
            <p:cNvSpPr>
              <a:spLocks noChangeShapeType="1"/>
            </p:cNvSpPr>
            <p:nvPr/>
          </p:nvSpPr>
          <p:spPr bwMode="auto">
            <a:xfrm>
              <a:off x="7696200" y="3200400"/>
              <a:ext cx="533400" cy="381000"/>
            </a:xfrm>
            <a:prstGeom prst="line">
              <a:avLst/>
            </a:prstGeom>
            <a:noFill/>
            <a:ln w="28575">
              <a:solidFill>
                <a:schemeClr val="tx1"/>
              </a:solidFill>
              <a:round/>
              <a:headEnd/>
              <a:tailEnd/>
            </a:ln>
            <a:effectLst/>
          </p:spPr>
          <p:txBody>
            <a:bodyPr/>
            <a:lstStyle/>
            <a:p>
              <a:endParaRPr lang="en-US"/>
            </a:p>
          </p:txBody>
        </p:sp>
        <p:sp>
          <p:nvSpPr>
            <p:cNvPr id="9" name="Line 3"/>
            <p:cNvSpPr>
              <a:spLocks noChangeShapeType="1"/>
            </p:cNvSpPr>
            <p:nvPr/>
          </p:nvSpPr>
          <p:spPr bwMode="auto">
            <a:xfrm flipV="1">
              <a:off x="7772400" y="3429000"/>
              <a:ext cx="152400" cy="152400"/>
            </a:xfrm>
            <a:prstGeom prst="line">
              <a:avLst/>
            </a:prstGeom>
            <a:noFill/>
            <a:ln w="28575">
              <a:solidFill>
                <a:schemeClr val="tx1"/>
              </a:solidFill>
              <a:round/>
              <a:headEnd/>
              <a:tailEnd/>
            </a:ln>
            <a:effectLst/>
          </p:spPr>
          <p:txBody>
            <a:bodyPr/>
            <a:lstStyle/>
            <a:p>
              <a:endParaRPr lang="en-US"/>
            </a:p>
          </p:txBody>
        </p:sp>
        <p:sp>
          <p:nvSpPr>
            <p:cNvPr id="10" name="Line 7"/>
            <p:cNvSpPr>
              <a:spLocks noChangeShapeType="1"/>
            </p:cNvSpPr>
            <p:nvPr/>
          </p:nvSpPr>
          <p:spPr bwMode="auto">
            <a:xfrm flipV="1">
              <a:off x="7988929" y="27051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1" name="Line 9"/>
            <p:cNvSpPr>
              <a:spLocks noChangeShapeType="1"/>
            </p:cNvSpPr>
            <p:nvPr/>
          </p:nvSpPr>
          <p:spPr bwMode="auto">
            <a:xfrm flipV="1">
              <a:off x="6617329" y="28575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2" name="Line 10"/>
            <p:cNvSpPr>
              <a:spLocks noChangeShapeType="1"/>
            </p:cNvSpPr>
            <p:nvPr/>
          </p:nvSpPr>
          <p:spPr bwMode="auto">
            <a:xfrm flipV="1">
              <a:off x="6845929" y="2628900"/>
              <a:ext cx="152400" cy="1524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3" name="Line 11"/>
            <p:cNvSpPr>
              <a:spLocks noChangeShapeType="1"/>
            </p:cNvSpPr>
            <p:nvPr/>
          </p:nvSpPr>
          <p:spPr bwMode="auto">
            <a:xfrm flipV="1">
              <a:off x="7962900" y="3352800"/>
              <a:ext cx="342900" cy="381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4" name="Line 13"/>
            <p:cNvSpPr>
              <a:spLocks noChangeShapeType="1"/>
            </p:cNvSpPr>
            <p:nvPr/>
          </p:nvSpPr>
          <p:spPr bwMode="auto">
            <a:xfrm flipH="1" flipV="1">
              <a:off x="7684129" y="2857500"/>
              <a:ext cx="304800" cy="76200"/>
            </a:xfrm>
            <a:prstGeom prst="line">
              <a:avLst/>
            </a:prstGeom>
            <a:noFill/>
            <a:ln w="28575">
              <a:solidFill>
                <a:schemeClr val="tx1"/>
              </a:solidFill>
              <a:round/>
              <a:headEnd/>
              <a:tailEnd/>
            </a:ln>
            <a:effectLst/>
          </p:spPr>
          <p:txBody>
            <a:bodyPr/>
            <a:lstStyle/>
            <a:p>
              <a:endParaRPr lang="en-US" sz="1400">
                <a:latin typeface="Arial" pitchFamily="34" charset="0"/>
                <a:cs typeface="Arial" pitchFamily="34" charset="0"/>
              </a:endParaRPr>
            </a:p>
          </p:txBody>
        </p:sp>
        <p:sp>
          <p:nvSpPr>
            <p:cNvPr id="16" name="Oval 17"/>
            <p:cNvSpPr>
              <a:spLocks noChangeArrowheads="1"/>
            </p:cNvSpPr>
            <p:nvPr/>
          </p:nvSpPr>
          <p:spPr bwMode="auto">
            <a:xfrm>
              <a:off x="7848600" y="3276600"/>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j</a:t>
              </a:r>
            </a:p>
          </p:txBody>
        </p:sp>
        <p:sp>
          <p:nvSpPr>
            <p:cNvPr id="17" name="Oval 17"/>
            <p:cNvSpPr>
              <a:spLocks noChangeArrowheads="1"/>
            </p:cNvSpPr>
            <p:nvPr/>
          </p:nvSpPr>
          <p:spPr bwMode="auto">
            <a:xfrm>
              <a:off x="6693529" y="2697461"/>
              <a:ext cx="228600" cy="228600"/>
            </a:xfrm>
            <a:prstGeom prst="ellipse">
              <a:avLst/>
            </a:prstGeom>
            <a:solidFill>
              <a:srgbClr val="FF0000"/>
            </a:solidFill>
            <a:ln w="28575">
              <a:noFill/>
              <a:round/>
              <a:headEnd/>
              <a:tailEnd/>
            </a:ln>
            <a:effectLst/>
          </p:spPr>
          <p:txBody>
            <a:bodyPr wrap="none" lIns="0" rIns="0" anchor="ctr"/>
            <a:lstStyle/>
            <a:p>
              <a:pPr algn="ctr"/>
              <a:r>
                <a:rPr lang="en-US" sz="1400" b="1" dirty="0">
                  <a:solidFill>
                    <a:schemeClr val="bg1"/>
                  </a:solidFill>
                  <a:latin typeface="Arial" pitchFamily="34" charset="0"/>
                  <a:cs typeface="Arial" pitchFamily="34" charset="0"/>
                </a:rPr>
                <a:t>i</a:t>
              </a:r>
            </a:p>
          </p:txBody>
        </p:sp>
        <p:sp>
          <p:nvSpPr>
            <p:cNvPr id="18" name="Oval 17"/>
            <p:cNvSpPr>
              <a:spLocks noChangeArrowheads="1"/>
            </p:cNvSpPr>
            <p:nvPr/>
          </p:nvSpPr>
          <p:spPr bwMode="auto">
            <a:xfrm>
              <a:off x="7848600" y="2781300"/>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sp>
          <p:nvSpPr>
            <p:cNvPr id="20" name="Line 15"/>
            <p:cNvSpPr>
              <a:spLocks noChangeShapeType="1"/>
            </p:cNvSpPr>
            <p:nvPr/>
          </p:nvSpPr>
          <p:spPr bwMode="auto">
            <a:xfrm flipV="1">
              <a:off x="6795758" y="3386583"/>
              <a:ext cx="381000" cy="76200"/>
            </a:xfrm>
            <a:prstGeom prst="line">
              <a:avLst/>
            </a:prstGeom>
            <a:noFill/>
            <a:ln w="28575">
              <a:solidFill>
                <a:schemeClr val="tx1"/>
              </a:solidFill>
              <a:round/>
              <a:headEnd/>
              <a:tailEnd/>
            </a:ln>
            <a:effectLst/>
          </p:spPr>
          <p:txBody>
            <a:bodyPr/>
            <a:lstStyle/>
            <a:p>
              <a:endParaRPr lang="en-US"/>
            </a:p>
          </p:txBody>
        </p:sp>
        <p:sp>
          <p:nvSpPr>
            <p:cNvPr id="21" name="Oval 17"/>
            <p:cNvSpPr>
              <a:spLocks noChangeArrowheads="1"/>
            </p:cNvSpPr>
            <p:nvPr/>
          </p:nvSpPr>
          <p:spPr bwMode="auto">
            <a:xfrm>
              <a:off x="6655429" y="3310383"/>
              <a:ext cx="228600" cy="228600"/>
            </a:xfrm>
            <a:prstGeom prst="ellipse">
              <a:avLst/>
            </a:prstGeom>
            <a:solidFill>
              <a:srgbClr val="FF0000"/>
            </a:solidFill>
            <a:ln w="28575">
              <a:noFill/>
              <a:round/>
              <a:headEnd/>
              <a:tailEnd/>
            </a:ln>
            <a:effectLst/>
          </p:spPr>
          <p:txBody>
            <a:bodyPr wrap="none" lIns="0" rIns="0" anchor="ctr"/>
            <a:lstStyle/>
            <a:p>
              <a:pPr algn="ctr"/>
              <a:endParaRPr lang="en-US" sz="1400" b="1" dirty="0">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4" name="Rectangle 23"/>
              <p:cNvSpPr/>
              <p:nvPr/>
            </p:nvSpPr>
            <p:spPr>
              <a:xfrm>
                <a:off x="6093363" y="5405046"/>
                <a:ext cx="1375313" cy="689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600" i="1" dirty="0" smtClean="0">
                              <a:solidFill>
                                <a:schemeClr val="accent3">
                                  <a:lumMod val="75000"/>
                                </a:schemeClr>
                              </a:solidFill>
                              <a:latin typeface="Cambria Math" panose="02040503050406030204" pitchFamily="18" charset="0"/>
                            </a:rPr>
                          </m:ctrlPr>
                        </m:naryPr>
                        <m:sub>
                          <m:r>
                            <m:rPr>
                              <m:brk m:alnAt="7"/>
                            </m:rPr>
                            <a:rPr lang="en-US" sz="1600" b="0" i="1" dirty="0" smtClean="0">
                              <a:solidFill>
                                <a:schemeClr val="accent3">
                                  <a:lumMod val="75000"/>
                                </a:schemeClr>
                              </a:solidFill>
                              <a:latin typeface="Cambria Math"/>
                            </a:rPr>
                            <m:t>𝑢</m:t>
                          </m:r>
                          <m:r>
                            <a:rPr lang="en-US" sz="1600" b="0" i="1" dirty="0" smtClean="0">
                              <a:solidFill>
                                <a:schemeClr val="accent3">
                                  <a:lumMod val="75000"/>
                                </a:schemeClr>
                              </a:solidFill>
                              <a:latin typeface="Cambria Math"/>
                            </a:rPr>
                            <m:t>∈</m:t>
                          </m:r>
                          <m:r>
                            <a:rPr lang="en-US" sz="1600" b="0" i="1" dirty="0" smtClean="0">
                              <a:solidFill>
                                <a:schemeClr val="accent3">
                                  <a:lumMod val="75000"/>
                                </a:schemeClr>
                              </a:solidFill>
                              <a:latin typeface="Cambria Math"/>
                            </a:rPr>
                            <m:t>𝑁</m:t>
                          </m:r>
                        </m:sub>
                        <m:sup/>
                        <m:e>
                          <m:sSub>
                            <m:sSubPr>
                              <m:ctrlPr>
                                <a:rPr lang="en-US" sz="1600" i="1" dirty="0">
                                  <a:solidFill>
                                    <a:schemeClr val="accent3">
                                      <a:lumMod val="75000"/>
                                    </a:schemeClr>
                                  </a:solidFill>
                                  <a:latin typeface="Cambria Math" panose="02040503050406030204" pitchFamily="18" charset="0"/>
                                </a:rPr>
                              </m:ctrlPr>
                            </m:sSubPr>
                            <m:e>
                              <m:r>
                                <a:rPr lang="en-US" sz="1600" b="0" i="1" dirty="0">
                                  <a:solidFill>
                                    <a:schemeClr val="accent3">
                                      <a:lumMod val="75000"/>
                                    </a:schemeClr>
                                  </a:solidFill>
                                  <a:latin typeface="Cambria Math"/>
                                </a:rPr>
                                <m:t>𝑘</m:t>
                              </m:r>
                            </m:e>
                            <m:sub>
                              <m:r>
                                <a:rPr lang="en-US" sz="1600" b="0" i="1" dirty="0">
                                  <a:solidFill>
                                    <a:schemeClr val="accent3">
                                      <a:lumMod val="75000"/>
                                    </a:schemeClr>
                                  </a:solidFill>
                                  <a:latin typeface="Cambria Math"/>
                                </a:rPr>
                                <m:t>𝑢</m:t>
                              </m:r>
                            </m:sub>
                          </m:sSub>
                        </m:e>
                      </m:nary>
                      <m:r>
                        <a:rPr lang="en-US" sz="1600" b="0" i="1" dirty="0" smtClean="0">
                          <a:solidFill>
                            <a:schemeClr val="accent3">
                              <a:lumMod val="75000"/>
                            </a:schemeClr>
                          </a:solidFill>
                          <a:latin typeface="Cambria Math"/>
                        </a:rPr>
                        <m:t>=2</m:t>
                      </m:r>
                      <m:r>
                        <a:rPr lang="en-US" sz="1600" b="0" i="1" dirty="0" smtClean="0">
                          <a:solidFill>
                            <a:schemeClr val="accent3">
                              <a:lumMod val="75000"/>
                            </a:schemeClr>
                          </a:solidFill>
                          <a:latin typeface="Cambria Math"/>
                        </a:rPr>
                        <m:t>𝑚</m:t>
                      </m:r>
                    </m:oMath>
                  </m:oMathPara>
                </a14:m>
                <a:endParaRPr lang="en-US" sz="1600" dirty="0">
                  <a:solidFill>
                    <a:schemeClr val="accent3">
                      <a:lumMod val="75000"/>
                    </a:schemeClr>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6093363" y="5405046"/>
                <a:ext cx="1375313" cy="689676"/>
              </a:xfrm>
              <a:prstGeom prst="rect">
                <a:avLst/>
              </a:prstGeom>
              <a:blipFill rotWithShape="1">
                <a:blip r:embed="rId3" cstate="print"/>
                <a:stretch>
                  <a:fillRect/>
                </a:stretch>
              </a:blipFill>
            </p:spPr>
            <p:txBody>
              <a:bodyPr/>
              <a:lstStyle/>
              <a:p>
                <a:r>
                  <a:rPr lang="en-US">
                    <a:noFill/>
                  </a:rPr>
                  <a:t> </a:t>
                </a:r>
              </a:p>
            </p:txBody>
          </p:sp>
        </mc:Fallback>
      </mc:AlternateContent>
      <p:sp>
        <p:nvSpPr>
          <p:cNvPr id="25" name="TextBox 24"/>
          <p:cNvSpPr txBox="1"/>
          <p:nvPr/>
        </p:nvSpPr>
        <p:spPr>
          <a:xfrm>
            <a:off x="6583528" y="5013176"/>
            <a:ext cx="736099" cy="369332"/>
          </a:xfrm>
          <a:prstGeom prst="rect">
            <a:avLst/>
          </a:prstGeom>
          <a:noFill/>
        </p:spPr>
        <p:txBody>
          <a:bodyPr wrap="none" rtlCol="0">
            <a:spAutoFit/>
          </a:bodyPr>
          <a:lstStyle/>
          <a:p>
            <a:r>
              <a:rPr lang="en-US" dirty="0" smtClean="0">
                <a:solidFill>
                  <a:schemeClr val="accent3">
                    <a:lumMod val="75000"/>
                  </a:schemeClr>
                </a:solidFill>
                <a:latin typeface="Arial" pitchFamily="34" charset="0"/>
                <a:cs typeface="Arial" pitchFamily="34" charset="0"/>
              </a:rPr>
              <a:t>Note:</a:t>
            </a:r>
          </a:p>
        </p:txBody>
      </p:sp>
    </p:spTree>
    <p:extLst>
      <p:ext uri="{BB962C8B-B14F-4D97-AF65-F5344CB8AC3E}">
        <p14:creationId xmlns:p14="http://schemas.microsoft.com/office/powerpoint/2010/main" val="40053359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Modularity</a:t>
            </a:r>
            <a:endParaRPr lang="en-US"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Modularity of partitioning S of graph G:</a:t>
                </a:r>
              </a:p>
              <a:p>
                <a:pPr lvl="1"/>
                <a:r>
                  <a:rPr lang="en-US" dirty="0" smtClean="0">
                    <a:latin typeface="Times New Roman" pitchFamily="18" charset="0"/>
                    <a:cs typeface="Times New Roman" pitchFamily="18" charset="0"/>
                  </a:rPr>
                  <a:t>Q </a:t>
                </a:r>
                <a:r>
                  <a:rPr lang="en-US" dirty="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rPr>
                  <a:t> ∑</a:t>
                </a:r>
                <a:r>
                  <a:rPr lang="en-US" i="1" baseline="-25000" dirty="0" smtClean="0">
                    <a:latin typeface="Times New Roman" pitchFamily="18" charset="0"/>
                    <a:cs typeface="Times New Roman" pitchFamily="18" charset="0"/>
                  </a:rPr>
                  <a:t>s</a:t>
                </a:r>
                <a:r>
                  <a:rPr lang="en-US" i="1" baseline="-25000" dirty="0" smtClean="0">
                    <a:latin typeface="Times New Roman" pitchFamily="18" charset="0"/>
                    <a:cs typeface="Times New Roman" pitchFamily="18" charset="0"/>
                    <a:sym typeface="Symbol"/>
                  </a:rPr>
                  <a:t> S</a:t>
                </a:r>
                <a:r>
                  <a:rPr lang="en-US" dirty="0" smtClean="0">
                    <a:latin typeface="Times New Roman" pitchFamily="18" charset="0"/>
                    <a:cs typeface="Times New Roman" pitchFamily="18" charset="0"/>
                  </a:rPr>
                  <a:t> [ (# edges within group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(expected # edges within group </a:t>
                </a:r>
                <a:r>
                  <a:rPr lang="en-US" i="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a:t>
                </a:r>
              </a:p>
              <a:p>
                <a:pPr lvl="1"/>
                <a14:m>
                  <m:oMath xmlns:m="http://schemas.openxmlformats.org/officeDocument/2006/math">
                    <m:r>
                      <a:rPr lang="en-US" b="0" i="1" smtClean="0">
                        <a:latin typeface="Cambria Math"/>
                      </a:rPr>
                      <m:t>𝑄</m:t>
                    </m:r>
                    <m:d>
                      <m:dPr>
                        <m:ctrlPr>
                          <a:rPr lang="en-US" i="1" smtClean="0">
                            <a:latin typeface="Cambria Math" panose="02040503050406030204" pitchFamily="18" charset="0"/>
                          </a:rPr>
                        </m:ctrlPr>
                      </m:dPr>
                      <m:e>
                        <m:r>
                          <a:rPr lang="en-US" b="0" i="1" smtClean="0">
                            <a:latin typeface="Cambria Math"/>
                          </a:rPr>
                          <m:t>𝐺</m:t>
                        </m:r>
                        <m:r>
                          <a:rPr lang="en-US" b="0" i="1" smtClean="0">
                            <a:latin typeface="Cambria Math"/>
                          </a:rPr>
                          <m:t>,</m:t>
                        </m:r>
                        <m:r>
                          <a:rPr lang="en-US" b="0" i="1" smtClean="0">
                            <a:latin typeface="Cambria Math"/>
                          </a:rPr>
                          <m:t>𝑆</m:t>
                        </m:r>
                      </m:e>
                    </m:d>
                    <m:r>
                      <a:rPr lang="en-US" b="0" i="1" smtClean="0">
                        <a:latin typeface="Cambria Math"/>
                      </a:rPr>
                      <m:t>=</m:t>
                    </m:r>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2</m:t>
                        </m:r>
                        <m:r>
                          <a:rPr lang="en-US" b="0" i="1" smtClean="0">
                            <a:latin typeface="Cambria Math"/>
                          </a:rPr>
                          <m:t>𝑚</m:t>
                        </m:r>
                      </m:den>
                    </m:f>
                    <m:nary>
                      <m:naryPr>
                        <m:chr m:val="∑"/>
                        <m:supHide m:val="on"/>
                        <m:ctrlPr>
                          <a:rPr lang="en-US" i="1" smtClean="0">
                            <a:latin typeface="Cambria Math" panose="02040503050406030204" pitchFamily="18" charset="0"/>
                          </a:rPr>
                        </m:ctrlPr>
                      </m:naryPr>
                      <m:sub>
                        <m:r>
                          <m:rPr>
                            <m:brk m:alnAt="7"/>
                          </m:rPr>
                          <a:rPr lang="en-US" b="0" i="1" smtClean="0">
                            <a:latin typeface="Cambria Math"/>
                          </a:rPr>
                          <m:t>𝑠</m:t>
                        </m:r>
                        <m:r>
                          <a:rPr lang="en-US" b="0" i="1" smtClean="0">
                            <a:latin typeface="Cambria Math"/>
                          </a:rPr>
                          <m:t>∈</m:t>
                        </m:r>
                        <m:r>
                          <a:rPr lang="en-US" b="0" i="1" smtClean="0">
                            <a:latin typeface="Cambria Math"/>
                          </a:rPr>
                          <m:t>𝑆</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a:rPr>
                              <m:t>𝑖</m:t>
                            </m:r>
                            <m:r>
                              <a:rPr lang="en-US" b="0" i="1" smtClean="0">
                                <a:latin typeface="Cambria Math"/>
                              </a:rPr>
                              <m:t>∈</m:t>
                            </m:r>
                            <m:r>
                              <a:rPr lang="en-US" b="0" i="1" smtClean="0">
                                <a:latin typeface="Cambria Math"/>
                              </a:rPr>
                              <m:t>𝑠</m:t>
                            </m:r>
                          </m:sub>
                          <m:sup/>
                          <m:e>
                            <m:nary>
                              <m:naryPr>
                                <m:chr m:val="∑"/>
                                <m:supHide m:val="on"/>
                                <m:ctrlPr>
                                  <a:rPr lang="en-US" i="1" smtClean="0">
                                    <a:latin typeface="Cambria Math" panose="02040503050406030204" pitchFamily="18" charset="0"/>
                                  </a:rPr>
                                </m:ctrlPr>
                              </m:naryPr>
                              <m:sub>
                                <m:r>
                                  <m:rPr>
                                    <m:brk m:alnAt="7"/>
                                  </m:rPr>
                                  <a:rPr lang="en-US" b="0" i="1" smtClean="0">
                                    <a:latin typeface="Cambria Math"/>
                                  </a:rPr>
                                  <m:t>𝑗</m:t>
                                </m:r>
                                <m:r>
                                  <a:rPr lang="en-US" b="0" i="1" smtClean="0">
                                    <a:latin typeface="Cambria Math"/>
                                  </a:rPr>
                                  <m:t>∈</m:t>
                                </m:r>
                                <m:r>
                                  <a:rPr lang="en-US" b="0" i="1" smtClean="0">
                                    <a:latin typeface="Cambria Math"/>
                                  </a:rPr>
                                  <m:t>𝑠</m:t>
                                </m:r>
                              </m:sub>
                              <m:sup/>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0" i="1">
                                            <a:latin typeface="Cambria Math"/>
                                          </a:rPr>
                                          <m:t>𝐴</m:t>
                                        </m:r>
                                      </m:e>
                                      <m:sub>
                                        <m:r>
                                          <a:rPr lang="en-US" b="0" i="1">
                                            <a:latin typeface="Cambria Math"/>
                                          </a:rPr>
                                          <m:t>𝑖𝑗</m:t>
                                        </m:r>
                                      </m:sub>
                                    </m:sSub>
                                    <m:r>
                                      <a:rPr lang="en-US" b="0"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a:latin typeface="Cambria Math"/>
                                              </a:rPr>
                                              <m:t>𝑖</m:t>
                                            </m:r>
                                          </m:sub>
                                        </m:sSub>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a:latin typeface="Cambria Math"/>
                                              </a:rPr>
                                              <m:t>𝑗</m:t>
                                            </m:r>
                                          </m:sub>
                                        </m:sSub>
                                      </m:num>
                                      <m:den>
                                        <m:r>
                                          <a:rPr lang="en-US" b="0" i="1">
                                            <a:latin typeface="Cambria Math"/>
                                          </a:rPr>
                                          <m:t>2</m:t>
                                        </m:r>
                                        <m:r>
                                          <a:rPr lang="en-US" b="0" i="1">
                                            <a:latin typeface="Cambria Math"/>
                                          </a:rPr>
                                          <m:t>𝑚</m:t>
                                        </m:r>
                                      </m:den>
                                    </m:f>
                                  </m:e>
                                </m:d>
                              </m:e>
                            </m:nary>
                          </m:e>
                        </m:nary>
                      </m:e>
                    </m:nary>
                  </m:oMath>
                </a14:m>
                <a:endParaRPr lang="en-US" i="1" dirty="0" smtClean="0">
                  <a:latin typeface="Cambria Math"/>
                </a:endParaRPr>
              </a:p>
              <a:p>
                <a:pPr lvl="8"/>
                <a:endParaRPr lang="en-US" dirty="0" smtClean="0"/>
              </a:p>
              <a:p>
                <a:pPr lvl="8"/>
                <a:endParaRPr lang="en-US" dirty="0" smtClean="0">
                  <a:solidFill>
                    <a:schemeClr val="accent4"/>
                  </a:solidFill>
                </a:endParaRPr>
              </a:p>
              <a:p>
                <a:r>
                  <a:rPr lang="en-US" dirty="0" smtClean="0">
                    <a:solidFill>
                      <a:schemeClr val="tx2">
                        <a:lumMod val="60000"/>
                        <a:lumOff val="40000"/>
                      </a:schemeClr>
                    </a:solidFill>
                  </a:rPr>
                  <a:t>Modularity values take range </a:t>
                </a:r>
                <a:r>
                  <a:rPr lang="en-US" dirty="0">
                    <a:solidFill>
                      <a:schemeClr val="tx2">
                        <a:lumMod val="60000"/>
                        <a:lumOff val="40000"/>
                      </a:schemeClr>
                    </a:solidFill>
                  </a:rPr>
                  <a:t>[−1</a:t>
                </a:r>
                <a:r>
                  <a:rPr lang="en-US" dirty="0" smtClean="0">
                    <a:solidFill>
                      <a:schemeClr val="tx2">
                        <a:lumMod val="60000"/>
                        <a:lumOff val="40000"/>
                      </a:schemeClr>
                    </a:solidFill>
                  </a:rPr>
                  <a:t>, 1</a:t>
                </a:r>
                <a:r>
                  <a:rPr lang="en-US" dirty="0">
                    <a:solidFill>
                      <a:schemeClr val="tx2">
                        <a:lumMod val="60000"/>
                        <a:lumOff val="40000"/>
                      </a:schemeClr>
                    </a:solidFill>
                  </a:rPr>
                  <a:t>]</a:t>
                </a:r>
              </a:p>
              <a:p>
                <a:pPr lvl="1"/>
                <a:r>
                  <a:rPr lang="en-US" dirty="0"/>
                  <a:t>It is positive if the number of edges within </a:t>
                </a:r>
                <a:r>
                  <a:rPr lang="en-US" dirty="0" smtClean="0"/>
                  <a:t/>
                </a:r>
                <a:br>
                  <a:rPr lang="en-US" dirty="0" smtClean="0"/>
                </a:br>
                <a:r>
                  <a:rPr lang="en-US" dirty="0" smtClean="0"/>
                  <a:t>groups </a:t>
                </a:r>
                <a:r>
                  <a:rPr lang="en-US" dirty="0"/>
                  <a:t>exceeds the expected number</a:t>
                </a:r>
              </a:p>
              <a:p>
                <a:pPr lvl="1"/>
                <a:r>
                  <a:rPr lang="en-US" dirty="0" smtClean="0"/>
                  <a:t>0.3-0.7 &lt; Q </a:t>
                </a:r>
                <a:r>
                  <a:rPr lang="en-US" dirty="0"/>
                  <a:t>means significant community </a:t>
                </a:r>
                <a:r>
                  <a:rPr lang="en-US" dirty="0" smtClean="0"/>
                  <a:t>structure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2695" b="-539"/>
                </a:stretch>
              </a:blipFill>
            </p:spPr>
            <p:txBody>
              <a:bodyPr/>
              <a:lstStyle/>
              <a:p>
                <a:r>
                  <a:rPr lang="el-GR">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98</a:t>
            </a:fld>
            <a:endParaRPr lang="en-US"/>
          </a:p>
        </p:txBody>
      </p:sp>
      <p:sp>
        <p:nvSpPr>
          <p:cNvPr id="12" name="TextBox 11"/>
          <p:cNvSpPr txBox="1"/>
          <p:nvPr/>
        </p:nvSpPr>
        <p:spPr>
          <a:xfrm>
            <a:off x="7236296" y="3409836"/>
            <a:ext cx="1499128" cy="646331"/>
          </a:xfrm>
          <a:prstGeom prst="rect">
            <a:avLst/>
          </a:prstGeom>
          <a:noFill/>
        </p:spPr>
        <p:txBody>
          <a:bodyPr wrap="none" rtlCol="0">
            <a:spAutoFit/>
          </a:bodyPr>
          <a:lstStyle/>
          <a:p>
            <a:r>
              <a:rPr lang="en-US" dirty="0" err="1" smtClean="0">
                <a:solidFill>
                  <a:schemeClr val="accent3">
                    <a:lumMod val="75000"/>
                  </a:schemeClr>
                </a:solidFill>
                <a:latin typeface="Arial" pitchFamily="34" charset="0"/>
                <a:cs typeface="Arial" pitchFamily="34" charset="0"/>
              </a:rPr>
              <a:t>A</a:t>
            </a:r>
            <a:r>
              <a:rPr lang="en-US" baseline="-25000" dirty="0" err="1" smtClean="0">
                <a:solidFill>
                  <a:schemeClr val="accent3">
                    <a:lumMod val="75000"/>
                  </a:schemeClr>
                </a:solidFill>
                <a:latin typeface="Arial" pitchFamily="34" charset="0"/>
                <a:cs typeface="Arial" pitchFamily="34" charset="0"/>
              </a:rPr>
              <a:t>ij</a:t>
            </a:r>
            <a:r>
              <a:rPr lang="en-US" dirty="0" smtClean="0">
                <a:solidFill>
                  <a:schemeClr val="accent3">
                    <a:lumMod val="75000"/>
                  </a:schemeClr>
                </a:solidFill>
                <a:latin typeface="Arial" pitchFamily="34" charset="0"/>
                <a:cs typeface="Arial" pitchFamily="34" charset="0"/>
              </a:rPr>
              <a:t> = 1 if </a:t>
            </a:r>
            <a:r>
              <a:rPr lang="en-US" dirty="0" err="1" smtClean="0">
                <a:solidFill>
                  <a:schemeClr val="accent3">
                    <a:lumMod val="75000"/>
                  </a:schemeClr>
                </a:solidFill>
                <a:latin typeface="Arial" pitchFamily="34" charset="0"/>
                <a:cs typeface="Arial" pitchFamily="34" charset="0"/>
              </a:rPr>
              <a:t>i</a:t>
            </a:r>
            <a:r>
              <a:rPr lang="en-US" dirty="0" err="1" smtClean="0">
                <a:solidFill>
                  <a:schemeClr val="accent3">
                    <a:lumMod val="75000"/>
                  </a:schemeClr>
                </a:solidFill>
                <a:latin typeface="Arial" pitchFamily="34" charset="0"/>
                <a:cs typeface="Arial" pitchFamily="34" charset="0"/>
                <a:sym typeface="Symbol"/>
              </a:rPr>
              <a:t>j</a:t>
            </a:r>
            <a:r>
              <a:rPr lang="en-US" dirty="0" smtClean="0">
                <a:solidFill>
                  <a:schemeClr val="accent3">
                    <a:lumMod val="75000"/>
                  </a:schemeClr>
                </a:solidFill>
                <a:latin typeface="Arial" pitchFamily="34" charset="0"/>
                <a:cs typeface="Arial" pitchFamily="34" charset="0"/>
                <a:sym typeface="Symbol"/>
              </a:rPr>
              <a:t>, </a:t>
            </a:r>
            <a:r>
              <a:rPr lang="en-US" dirty="0">
                <a:solidFill>
                  <a:schemeClr val="accent3">
                    <a:lumMod val="75000"/>
                  </a:schemeClr>
                </a:solidFill>
                <a:latin typeface="Arial" pitchFamily="34" charset="0"/>
                <a:cs typeface="Arial" pitchFamily="34" charset="0"/>
                <a:sym typeface="Symbol"/>
              </a:rPr>
              <a:t/>
            </a:r>
            <a:br>
              <a:rPr lang="en-US" dirty="0">
                <a:solidFill>
                  <a:schemeClr val="accent3">
                    <a:lumMod val="75000"/>
                  </a:schemeClr>
                </a:solidFill>
                <a:latin typeface="Arial" pitchFamily="34" charset="0"/>
                <a:cs typeface="Arial" pitchFamily="34" charset="0"/>
                <a:sym typeface="Symbol"/>
              </a:rPr>
            </a:br>
            <a:r>
              <a:rPr lang="en-US" dirty="0" smtClean="0">
                <a:solidFill>
                  <a:schemeClr val="accent3">
                    <a:lumMod val="75000"/>
                  </a:schemeClr>
                </a:solidFill>
                <a:latin typeface="Arial" pitchFamily="34" charset="0"/>
                <a:cs typeface="Arial" pitchFamily="34" charset="0"/>
                <a:sym typeface="Symbol"/>
              </a:rPr>
              <a:t>        0 else</a:t>
            </a:r>
            <a:endParaRPr lang="en-US" dirty="0" smtClean="0">
              <a:solidFill>
                <a:schemeClr val="accent3">
                  <a:lumMod val="75000"/>
                </a:schemeClr>
              </a:solidFill>
              <a:latin typeface="Arial" pitchFamily="34" charset="0"/>
              <a:cs typeface="Arial" pitchFamily="34" charset="0"/>
            </a:endParaRPr>
          </a:p>
        </p:txBody>
      </p:sp>
      <p:sp>
        <p:nvSpPr>
          <p:cNvPr id="14" name="Left Brace 13"/>
          <p:cNvSpPr/>
          <p:nvPr/>
        </p:nvSpPr>
        <p:spPr>
          <a:xfrm rot="16200000">
            <a:off x="2827809" y="3410240"/>
            <a:ext cx="133350" cy="533400"/>
          </a:xfrm>
          <a:prstGeom prst="leftBrace">
            <a:avLst>
              <a:gd name="adj1" fmla="val 94048"/>
              <a:gd name="adj2" fmla="val 50190"/>
            </a:avLst>
          </a:prstGeom>
          <a:ln w="28575">
            <a:solidFill>
              <a:schemeClr val="accent3">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3">
                  <a:lumMod val="75000"/>
                </a:schemeClr>
              </a:solidFill>
            </a:endParaRPr>
          </a:p>
        </p:txBody>
      </p:sp>
      <p:sp>
        <p:nvSpPr>
          <p:cNvPr id="15" name="TextBox 14"/>
          <p:cNvSpPr txBox="1"/>
          <p:nvPr/>
        </p:nvSpPr>
        <p:spPr>
          <a:xfrm>
            <a:off x="1403648" y="3717328"/>
            <a:ext cx="2864887" cy="369332"/>
          </a:xfrm>
          <a:prstGeom prst="rect">
            <a:avLst/>
          </a:prstGeom>
          <a:noFill/>
        </p:spPr>
        <p:txBody>
          <a:bodyPr wrap="none" rtlCol="0">
            <a:spAutoFit/>
          </a:bodyPr>
          <a:lstStyle/>
          <a:p>
            <a:r>
              <a:rPr lang="en-US" dirty="0" smtClean="0">
                <a:solidFill>
                  <a:schemeClr val="accent3">
                    <a:lumMod val="75000"/>
                  </a:schemeClr>
                </a:solidFill>
                <a:latin typeface="Arial" pitchFamily="34" charset="0"/>
                <a:cs typeface="Arial" pitchFamily="34" charset="0"/>
              </a:rPr>
              <a:t>Normalizing cost.: -1&lt;Q&lt;1</a:t>
            </a:r>
          </a:p>
        </p:txBody>
      </p:sp>
    </p:spTree>
    <p:extLst>
      <p:ext uri="{BB962C8B-B14F-4D97-AF65-F5344CB8AC3E}">
        <p14:creationId xmlns:p14="http://schemas.microsoft.com/office/powerpoint/2010/main" val="30189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01" y="116632"/>
            <a:ext cx="8229600" cy="1143000"/>
          </a:xfrm>
        </p:spPr>
        <p:txBody>
          <a:bodyPr/>
          <a:lstStyle/>
          <a:p>
            <a:r>
              <a:rPr lang="en-US" dirty="0" smtClean="0">
                <a:solidFill>
                  <a:schemeClr val="accent6">
                    <a:lumMod val="75000"/>
                  </a:schemeClr>
                </a:solidFill>
              </a:rPr>
              <a:t>Modularity</a:t>
            </a:r>
            <a:endParaRPr lang="en-US" dirty="0">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99</a:t>
            </a:fld>
            <a:endParaRPr lang="en-US"/>
          </a:p>
        </p:txBody>
      </p:sp>
      <p:sp>
        <p:nvSpPr>
          <p:cNvPr id="7" name="TextBox 6"/>
          <p:cNvSpPr txBox="1"/>
          <p:nvPr/>
        </p:nvSpPr>
        <p:spPr>
          <a:xfrm>
            <a:off x="467544" y="1052736"/>
            <a:ext cx="7776864" cy="3785652"/>
          </a:xfrm>
          <a:prstGeom prst="rect">
            <a:avLst/>
          </a:prstGeom>
          <a:noFill/>
        </p:spPr>
        <p:txBody>
          <a:bodyPr wrap="square" rtlCol="0">
            <a:spAutoFit/>
          </a:bodyPr>
          <a:lstStyle/>
          <a:p>
            <a:r>
              <a:rPr lang="en-US" sz="2800" dirty="0" smtClean="0"/>
              <a:t>Greedy method of Newman (one of the many ways to use modularity)</a:t>
            </a:r>
          </a:p>
          <a:p>
            <a:endParaRPr lang="en-US" sz="800" dirty="0" smtClean="0"/>
          </a:p>
          <a:p>
            <a:r>
              <a:rPr lang="en-US" sz="2800" i="1" dirty="0">
                <a:solidFill>
                  <a:schemeClr val="tx2">
                    <a:lumMod val="60000"/>
                    <a:lumOff val="40000"/>
                  </a:schemeClr>
                </a:solidFill>
              </a:rPr>
              <a:t>A</a:t>
            </a:r>
            <a:r>
              <a:rPr lang="en-US" sz="2800" i="1" dirty="0" smtClean="0">
                <a:solidFill>
                  <a:schemeClr val="tx2">
                    <a:lumMod val="60000"/>
                    <a:lumOff val="40000"/>
                  </a:schemeClr>
                </a:solidFill>
              </a:rPr>
              <a:t>gglomerative </a:t>
            </a:r>
            <a:r>
              <a:rPr lang="en-US" sz="2800" i="1" dirty="0">
                <a:solidFill>
                  <a:schemeClr val="tx2">
                    <a:lumMod val="60000"/>
                    <a:lumOff val="40000"/>
                  </a:schemeClr>
                </a:solidFill>
              </a:rPr>
              <a:t>hierarchical clustering </a:t>
            </a:r>
            <a:r>
              <a:rPr lang="en-US" sz="2800" i="1" dirty="0" smtClean="0">
                <a:solidFill>
                  <a:schemeClr val="tx2">
                    <a:lumMod val="60000"/>
                    <a:lumOff val="40000"/>
                  </a:schemeClr>
                </a:solidFill>
              </a:rPr>
              <a:t>method </a:t>
            </a:r>
          </a:p>
          <a:p>
            <a:endParaRPr lang="en-US" sz="800" dirty="0"/>
          </a:p>
          <a:p>
            <a:pPr marL="514350" indent="-514350">
              <a:buFont typeface="+mj-lt"/>
              <a:buAutoNum type="arabicPeriod"/>
            </a:pPr>
            <a:r>
              <a:rPr lang="en-US" sz="2800" dirty="0" smtClean="0"/>
              <a:t>Start with </a:t>
            </a:r>
            <a:r>
              <a:rPr lang="en-US" sz="2800" dirty="0"/>
              <a:t>a state in which </a:t>
            </a:r>
            <a:r>
              <a:rPr lang="en-US" sz="2800" dirty="0" smtClean="0"/>
              <a:t>each </a:t>
            </a:r>
            <a:r>
              <a:rPr lang="en-US" sz="2800" dirty="0"/>
              <a:t>vertex is the sole member </a:t>
            </a:r>
            <a:r>
              <a:rPr lang="en-US" sz="2800" dirty="0" smtClean="0"/>
              <a:t>of one </a:t>
            </a:r>
            <a:r>
              <a:rPr lang="en-US" sz="2800" dirty="0"/>
              <a:t>of </a:t>
            </a:r>
            <a:r>
              <a:rPr lang="en-US" sz="2800" i="1" dirty="0"/>
              <a:t>n</a:t>
            </a:r>
            <a:r>
              <a:rPr lang="en-US" sz="2800" dirty="0"/>
              <a:t> </a:t>
            </a:r>
            <a:r>
              <a:rPr lang="en-US" sz="2800" dirty="0" smtClean="0"/>
              <a:t>communities</a:t>
            </a:r>
          </a:p>
          <a:p>
            <a:pPr marL="514350" indent="-514350">
              <a:buFont typeface="+mj-lt"/>
              <a:buAutoNum type="arabicPeriod"/>
            </a:pPr>
            <a:r>
              <a:rPr lang="en-US" sz="2800" dirty="0"/>
              <a:t>R</a:t>
            </a:r>
            <a:r>
              <a:rPr lang="en-US" sz="2800" dirty="0" smtClean="0"/>
              <a:t>epeatedly </a:t>
            </a:r>
            <a:r>
              <a:rPr lang="en-US" sz="2800" dirty="0"/>
              <a:t>join </a:t>
            </a:r>
            <a:r>
              <a:rPr lang="en-US" sz="2800" dirty="0" smtClean="0"/>
              <a:t>communities together </a:t>
            </a:r>
            <a:r>
              <a:rPr lang="en-US" sz="2800" dirty="0">
                <a:solidFill>
                  <a:schemeClr val="tx2">
                    <a:lumMod val="60000"/>
                    <a:lumOff val="40000"/>
                  </a:schemeClr>
                </a:solidFill>
              </a:rPr>
              <a:t>in pairs</a:t>
            </a:r>
            <a:r>
              <a:rPr lang="en-US" sz="2800" dirty="0"/>
              <a:t>, choosing at each step the join that </a:t>
            </a:r>
            <a:r>
              <a:rPr lang="en-US" sz="2800" dirty="0" smtClean="0"/>
              <a:t>results in </a:t>
            </a:r>
            <a:r>
              <a:rPr lang="en-US" sz="2800" dirty="0"/>
              <a:t>the </a:t>
            </a:r>
            <a:r>
              <a:rPr lang="en-US" sz="2800" dirty="0">
                <a:solidFill>
                  <a:schemeClr val="tx2">
                    <a:lumMod val="60000"/>
                    <a:lumOff val="40000"/>
                  </a:schemeClr>
                </a:solidFill>
              </a:rPr>
              <a:t>greatest increase </a:t>
            </a:r>
            <a:r>
              <a:rPr lang="en-US" sz="2800" dirty="0"/>
              <a:t>(or smallest decrease) in Q.</a:t>
            </a:r>
          </a:p>
        </p:txBody>
      </p:sp>
      <p:sp>
        <p:nvSpPr>
          <p:cNvPr id="8" name="TextBox 7"/>
          <p:cNvSpPr txBox="1"/>
          <p:nvPr/>
        </p:nvSpPr>
        <p:spPr>
          <a:xfrm>
            <a:off x="359099" y="4869160"/>
            <a:ext cx="8064896" cy="1323439"/>
          </a:xfrm>
          <a:prstGeom prst="rect">
            <a:avLst/>
          </a:prstGeom>
          <a:noFill/>
        </p:spPr>
        <p:txBody>
          <a:bodyPr wrap="square" rtlCol="0">
            <a:spAutoFit/>
          </a:bodyPr>
          <a:lstStyle/>
          <a:p>
            <a:pPr algn="just"/>
            <a:r>
              <a:rPr lang="en-US" sz="2000" dirty="0">
                <a:solidFill>
                  <a:schemeClr val="accent3">
                    <a:lumMod val="75000"/>
                  </a:schemeClr>
                </a:solidFill>
              </a:rPr>
              <a:t>Since the joining of a pair of communities </a:t>
            </a:r>
            <a:r>
              <a:rPr lang="en-US" sz="2000" dirty="0" smtClean="0">
                <a:solidFill>
                  <a:schemeClr val="accent3">
                    <a:lumMod val="75000"/>
                  </a:schemeClr>
                </a:solidFill>
              </a:rPr>
              <a:t>between which </a:t>
            </a:r>
            <a:r>
              <a:rPr lang="en-US" sz="2000" dirty="0">
                <a:solidFill>
                  <a:schemeClr val="accent3">
                    <a:lumMod val="75000"/>
                  </a:schemeClr>
                </a:solidFill>
              </a:rPr>
              <a:t>there are no edges </a:t>
            </a:r>
            <a:r>
              <a:rPr lang="en-US" sz="2000" dirty="0" smtClean="0">
                <a:solidFill>
                  <a:schemeClr val="accent3">
                    <a:lumMod val="75000"/>
                  </a:schemeClr>
                </a:solidFill>
              </a:rPr>
              <a:t>can </a:t>
            </a:r>
            <a:r>
              <a:rPr lang="en-US" sz="2000" dirty="0">
                <a:solidFill>
                  <a:schemeClr val="accent3">
                    <a:lumMod val="75000"/>
                  </a:schemeClr>
                </a:solidFill>
              </a:rPr>
              <a:t>never result in </a:t>
            </a:r>
            <a:r>
              <a:rPr lang="en-US" sz="2000" dirty="0" smtClean="0">
                <a:solidFill>
                  <a:schemeClr val="accent3">
                    <a:lumMod val="75000"/>
                  </a:schemeClr>
                </a:solidFill>
              </a:rPr>
              <a:t>an increase </a:t>
            </a:r>
            <a:r>
              <a:rPr lang="en-US" sz="2000" dirty="0">
                <a:solidFill>
                  <a:schemeClr val="accent3">
                    <a:lumMod val="75000"/>
                  </a:schemeClr>
                </a:solidFill>
              </a:rPr>
              <a:t>in </a:t>
            </a:r>
            <a:r>
              <a:rPr lang="en-US" sz="2000" dirty="0" smtClean="0">
                <a:solidFill>
                  <a:schemeClr val="accent3">
                    <a:lumMod val="75000"/>
                  </a:schemeClr>
                </a:solidFill>
              </a:rPr>
              <a:t>modularity, we </a:t>
            </a:r>
            <a:r>
              <a:rPr lang="en-US" sz="2000" b="1" i="1" dirty="0">
                <a:solidFill>
                  <a:schemeClr val="accent3">
                    <a:lumMod val="75000"/>
                  </a:schemeClr>
                </a:solidFill>
              </a:rPr>
              <a:t>need only consider those pairs </a:t>
            </a:r>
            <a:r>
              <a:rPr lang="en-US" sz="2000" b="1" i="1" dirty="0" smtClean="0">
                <a:solidFill>
                  <a:schemeClr val="accent3">
                    <a:lumMod val="75000"/>
                  </a:schemeClr>
                </a:solidFill>
              </a:rPr>
              <a:t>between which </a:t>
            </a:r>
            <a:r>
              <a:rPr lang="en-US" sz="2000" b="1" i="1" dirty="0">
                <a:solidFill>
                  <a:schemeClr val="accent3">
                    <a:lumMod val="75000"/>
                  </a:schemeClr>
                </a:solidFill>
              </a:rPr>
              <a:t>there are edges</a:t>
            </a:r>
            <a:r>
              <a:rPr lang="en-US" sz="2000" dirty="0">
                <a:solidFill>
                  <a:schemeClr val="accent3">
                    <a:lumMod val="75000"/>
                  </a:schemeClr>
                </a:solidFill>
              </a:rPr>
              <a:t>, of which there will at any </a:t>
            </a:r>
            <a:r>
              <a:rPr lang="en-US" sz="2000" dirty="0" smtClean="0">
                <a:solidFill>
                  <a:schemeClr val="accent3">
                    <a:lumMod val="75000"/>
                  </a:schemeClr>
                </a:solidFill>
              </a:rPr>
              <a:t>time be </a:t>
            </a:r>
            <a:r>
              <a:rPr lang="en-US" sz="2000" dirty="0">
                <a:solidFill>
                  <a:schemeClr val="accent3">
                    <a:lumMod val="75000"/>
                  </a:schemeClr>
                </a:solidFill>
              </a:rPr>
              <a:t>at most </a:t>
            </a:r>
            <a:r>
              <a:rPr lang="en-US" sz="2000" dirty="0" smtClean="0">
                <a:solidFill>
                  <a:schemeClr val="accent3">
                    <a:lumMod val="75000"/>
                  </a:schemeClr>
                </a:solidFill>
              </a:rPr>
              <a:t>m</a:t>
            </a:r>
            <a:endParaRPr lang="en-US" sz="2000" dirty="0">
              <a:solidFill>
                <a:schemeClr val="accent3">
                  <a:lumMod val="75000"/>
                </a:schemeClr>
              </a:solidFill>
            </a:endParaRPr>
          </a:p>
        </p:txBody>
      </p:sp>
    </p:spTree>
    <p:extLst>
      <p:ext uri="{BB962C8B-B14F-4D97-AF65-F5344CB8AC3E}">
        <p14:creationId xmlns:p14="http://schemas.microsoft.com/office/powerpoint/2010/main" val="1485275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2185</TotalTime>
  <Words>4344</Words>
  <Application>Microsoft Office PowerPoint</Application>
  <PresentationFormat>On-screen Show (4:3)</PresentationFormat>
  <Paragraphs>909</Paragraphs>
  <Slides>114</Slides>
  <Notes>59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114</vt:i4>
      </vt:variant>
    </vt:vector>
  </HeadingPairs>
  <TitlesOfParts>
    <vt:vector size="128" baseType="lpstr">
      <vt:lpstr>맑은 고딕</vt:lpstr>
      <vt:lpstr>Arial</vt:lpstr>
      <vt:lpstr>Calibri</vt:lpstr>
      <vt:lpstr>Cambria Math</vt:lpstr>
      <vt:lpstr>Monotype Sorts</vt:lpstr>
      <vt:lpstr>Symbol</vt:lpstr>
      <vt:lpstr>Tahoma</vt:lpstr>
      <vt:lpstr>Times New Roman</vt:lpstr>
      <vt:lpstr>Wingdings</vt:lpstr>
      <vt:lpstr>Office Theme</vt:lpstr>
      <vt:lpstr>VISIO</vt:lpstr>
      <vt:lpstr>Bitmap Image</vt:lpstr>
      <vt:lpstr>Equation</vt:lpstr>
      <vt:lpstr>Εξίσωση</vt:lpstr>
      <vt:lpstr>Online Social Networks and Media </vt:lpstr>
      <vt:lpstr>PowerPoint Presentation</vt:lpstr>
      <vt:lpstr>PowerPoint Presentation</vt:lpstr>
      <vt:lpstr>NCAA Football Network</vt:lpstr>
      <vt:lpstr>Protein-Protein Interactions</vt:lpstr>
      <vt:lpstr>Protein-Protein Interactions</vt:lpstr>
      <vt:lpstr>Protein-Protein Interactions</vt:lpstr>
      <vt:lpstr>Facebook Network</vt:lpstr>
      <vt:lpstr>Facebook Network</vt:lpstr>
      <vt:lpstr>Twitter &amp; Facebook</vt:lpstr>
      <vt:lpstr>PowerPoint Presentation</vt:lpstr>
      <vt:lpstr>PowerPoint Presentation</vt:lpstr>
      <vt:lpstr>Community Types</vt:lpstr>
      <vt:lpstr>Non-overlapping Communities</vt:lpstr>
      <vt:lpstr>Overlapping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Cluster Analysis?</vt:lpstr>
      <vt:lpstr>Notion of a cluster can be ambiguous</vt:lpstr>
      <vt:lpstr>Types of Clustering</vt:lpstr>
      <vt:lpstr>Partitional Clustering</vt:lpstr>
      <vt:lpstr>Hierarchical Clustering </vt:lpstr>
      <vt:lpstr>Other Distinctions Between Sets of Clusters</vt:lpstr>
      <vt:lpstr>Clusters defined by an objective function</vt:lpstr>
      <vt:lpstr>Clustering Algorithms</vt:lpstr>
      <vt:lpstr>K-means Clustering</vt:lpstr>
      <vt:lpstr>Example</vt:lpstr>
      <vt:lpstr>K-means Clustering</vt:lpstr>
      <vt:lpstr>Example</vt:lpstr>
      <vt:lpstr>Two different K-means clusterings</vt:lpstr>
      <vt:lpstr> K-means Clusters</vt:lpstr>
      <vt:lpstr>Limitations of K-means</vt:lpstr>
      <vt:lpstr>Pre-processing and Post-processing</vt:lpstr>
      <vt:lpstr>Hierarchical Clustering</vt:lpstr>
      <vt:lpstr>Strengths of Hierarchical Clustering</vt:lpstr>
      <vt:lpstr>Agglomerative Clustering Algorithm</vt:lpstr>
      <vt:lpstr>How to Define Inter-Cluster Similarity</vt:lpstr>
      <vt:lpstr>How to Define Inter-Cluster Similarity</vt:lpstr>
      <vt:lpstr>How to Define Inter-Cluster Similarity</vt:lpstr>
      <vt:lpstr>How to Define Inter-Cluster Similarity</vt:lpstr>
      <vt:lpstr>How to Define Inter-Cluster Similarity</vt:lpstr>
      <vt:lpstr>Cluster Similarity: Ward’s Method</vt:lpstr>
      <vt:lpstr>Example of a Hierarchically Structured Graph</vt:lpstr>
      <vt:lpstr>PowerPoint Presentation</vt:lpstr>
      <vt:lpstr>The Girvan Newman method</vt:lpstr>
      <vt:lpstr>PowerPoint Presentation</vt:lpstr>
      <vt:lpstr>PowerPoint Presentation</vt:lpstr>
      <vt:lpstr>Strength of Weak Ties</vt:lpstr>
      <vt:lpstr>PowerPoint Presentation</vt:lpstr>
      <vt:lpstr>PowerPoint Presentation</vt:lpstr>
      <vt:lpstr>Girvan Newman method: An example</vt:lpstr>
      <vt:lpstr>Girvan-Newman: Example</vt:lpstr>
      <vt:lpstr>Girvan Newman method: An example</vt:lpstr>
      <vt:lpstr>Girvan Newman method: An example</vt:lpstr>
      <vt:lpstr>Girvan Newman method: An example</vt:lpstr>
      <vt:lpstr>Girvan-Newman: Example</vt:lpstr>
      <vt:lpstr>Another example</vt:lpstr>
      <vt:lpstr>Another example</vt:lpstr>
      <vt:lpstr>Another example</vt:lpstr>
      <vt:lpstr>Girvan-Newman: Results</vt:lpstr>
      <vt:lpstr>Girvan-Newman: Results</vt:lpstr>
      <vt:lpstr>How to Compute Betweenness?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Modularity</vt:lpstr>
      <vt:lpstr>Null Model: Configuration Model</vt:lpstr>
      <vt:lpstr>Null Model: Configuration Model</vt:lpstr>
      <vt:lpstr>Modularity</vt:lpstr>
      <vt:lpstr>Modularity</vt:lpstr>
      <vt:lpstr>Modularity: Number of clusters</vt:lpstr>
      <vt:lpstr>Modularity: Cluster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pitoura</cp:lastModifiedBy>
  <cp:revision>266</cp:revision>
  <dcterms:created xsi:type="dcterms:W3CDTF">2012-10-10T06:53:19Z</dcterms:created>
  <dcterms:modified xsi:type="dcterms:W3CDTF">2017-10-23T08:36:19Z</dcterms:modified>
</cp:coreProperties>
</file>